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diagrams/layout1.xml" ContentType="application/vnd.openxmlformats-officedocument.drawingml.diagramLayout+xml"/>
  <Default Extension="xlsx" ContentType="application/vnd.openxmlformats-officedocument.spreadsheetml.sheet"/>
  <Override PartName="/ppt/diagrams/data2.xml" ContentType="application/vnd.openxmlformats-officedocument.drawingml.diagramData+xml"/>
  <Override PartName="/ppt/theme/theme10.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Default Extension="emf" ContentType="image/x-emf"/>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diagrams/layout2.xml" ContentType="application/vnd.openxmlformats-officedocument.drawingml.diagramLayout+xml"/>
  <Default Extension="vml" ContentType="application/vnd.openxmlformats-officedocument.vmlDrawing"/>
  <Default Extension="gif" ContentType="image/gif"/>
  <Override PartName="/ppt/slideLayouts/slideLayout99.xml" ContentType="application/vnd.openxmlformats-officedocument.presentationml.slideLayout+xml"/>
  <Override PartName="/ppt/diagrams/data3.xml" ContentType="application/vnd.openxmlformats-officedocument.drawingml.diagramData+xml"/>
  <Override PartName="/ppt/diagrams/colors5.xml" ContentType="application/vnd.openxmlformats-officedocument.drawingml.diagramColors+xml"/>
  <Override PartName="/ppt/slideMasters/slideMaster5.xml" ContentType="application/vnd.openxmlformats-officedocument.presentationml.slideMaster+xml"/>
  <Override PartName="/ppt/slides/slide49.xml" ContentType="application/vnd.openxmlformats-officedocument.presentationml.slide+xml"/>
  <Override PartName="/ppt/theme/theme7.xml" ContentType="application/vnd.openxmlformats-officedocument.theme+xml"/>
  <Override PartName="/ppt/slideLayouts/slideLayout59.xml" ContentType="application/vnd.openxmlformats-officedocument.presentationml.slideLayout+xml"/>
  <Override PartName="/ppt/theme/theme11.xml" ContentType="application/vnd.openxmlformats-officedocument.theme+xml"/>
  <Override PartName="/ppt/slideLayouts/slideLayout88.xml" ContentType="application/vnd.openxmlformats-officedocument.presentationml.slideLayout+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slideLayouts/slideLayout89.xml" ContentType="application/vnd.openxmlformats-officedocument.presentationml.slideLayout+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diagrams/drawing6.xml" ContentType="application/vnd.ms-office.drawingml.diagramDrawing+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6" r:id="rId2"/>
    <p:sldMasterId id="2147483677" r:id="rId3"/>
    <p:sldMasterId id="2147483680" r:id="rId4"/>
    <p:sldMasterId id="2147483759" r:id="rId5"/>
    <p:sldMasterId id="2147483771" r:id="rId6"/>
    <p:sldMasterId id="2147483783" r:id="rId7"/>
    <p:sldMasterId id="2147483791" r:id="rId8"/>
    <p:sldMasterId id="2147483799" r:id="rId9"/>
    <p:sldMasterId id="2147483811" r:id="rId10"/>
    <p:sldMasterId id="2147483819" r:id="rId11"/>
    <p:sldMasterId id="2147483831" r:id="rId12"/>
    <p:sldMasterId id="2147483843" r:id="rId13"/>
    <p:sldMasterId id="2147483855" r:id="rId14"/>
    <p:sldMasterId id="2147483867" r:id="rId15"/>
  </p:sldMasterIdLst>
  <p:notesMasterIdLst>
    <p:notesMasterId r:id="rId77"/>
  </p:notesMasterIdLst>
  <p:sldIdLst>
    <p:sldId id="262" r:id="rId16"/>
    <p:sldId id="263" r:id="rId17"/>
    <p:sldId id="269" r:id="rId18"/>
    <p:sldId id="276" r:id="rId19"/>
    <p:sldId id="277" r:id="rId20"/>
    <p:sldId id="295" r:id="rId21"/>
    <p:sldId id="296" r:id="rId22"/>
    <p:sldId id="297" r:id="rId23"/>
    <p:sldId id="299" r:id="rId24"/>
    <p:sldId id="278" r:id="rId25"/>
    <p:sldId id="298" r:id="rId26"/>
    <p:sldId id="304" r:id="rId27"/>
    <p:sldId id="305" r:id="rId28"/>
    <p:sldId id="306" r:id="rId29"/>
    <p:sldId id="272" r:id="rId30"/>
    <p:sldId id="275" r:id="rId31"/>
    <p:sldId id="279" r:id="rId32"/>
    <p:sldId id="312" r:id="rId33"/>
    <p:sldId id="313" r:id="rId34"/>
    <p:sldId id="314" r:id="rId35"/>
    <p:sldId id="280" r:id="rId36"/>
    <p:sldId id="322" r:id="rId37"/>
    <p:sldId id="323" r:id="rId38"/>
    <p:sldId id="324" r:id="rId39"/>
    <p:sldId id="273" r:id="rId40"/>
    <p:sldId id="325" r:id="rId41"/>
    <p:sldId id="281" r:id="rId42"/>
    <p:sldId id="319" r:id="rId43"/>
    <p:sldId id="320" r:id="rId44"/>
    <p:sldId id="321" r:id="rId45"/>
    <p:sldId id="357" r:id="rId46"/>
    <p:sldId id="264" r:id="rId47"/>
    <p:sldId id="282" r:id="rId48"/>
    <p:sldId id="358" r:id="rId49"/>
    <p:sldId id="359" r:id="rId50"/>
    <p:sldId id="360" r:id="rId51"/>
    <p:sldId id="361" r:id="rId52"/>
    <p:sldId id="362" r:id="rId53"/>
    <p:sldId id="363" r:id="rId54"/>
    <p:sldId id="364" r:id="rId55"/>
    <p:sldId id="365" r:id="rId56"/>
    <p:sldId id="366" r:id="rId57"/>
    <p:sldId id="367" r:id="rId58"/>
    <p:sldId id="368" r:id="rId59"/>
    <p:sldId id="369" r:id="rId60"/>
    <p:sldId id="370" r:id="rId61"/>
    <p:sldId id="371" r:id="rId62"/>
    <p:sldId id="372" r:id="rId63"/>
    <p:sldId id="373" r:id="rId64"/>
    <p:sldId id="374" r:id="rId65"/>
    <p:sldId id="283" r:id="rId66"/>
    <p:sldId id="377" r:id="rId67"/>
    <p:sldId id="378" r:id="rId68"/>
    <p:sldId id="379" r:id="rId69"/>
    <p:sldId id="274" r:id="rId70"/>
    <p:sldId id="284" r:id="rId71"/>
    <p:sldId id="285" r:id="rId72"/>
    <p:sldId id="270" r:id="rId73"/>
    <p:sldId id="271" r:id="rId74"/>
    <p:sldId id="286" r:id="rId75"/>
    <p:sldId id="268" r:id="rId76"/>
  </p:sldIdLst>
  <p:sldSz cx="9144000" cy="5143500" type="screen16x9"/>
  <p:notesSz cx="6858000" cy="9144000"/>
  <p:defaultTextStyle>
    <a:defPPr>
      <a:defRPr lang="zh-CN"/>
    </a:defPPr>
    <a:lvl1pPr algn="l" defTabSz="457200"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Arial" pitchFamily="34" charset="0"/>
      </a:defRPr>
    </a:lvl1pPr>
    <a:lvl2pPr marL="457200" algn="l" defTabSz="457200"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Arial" pitchFamily="34" charset="0"/>
      </a:defRPr>
    </a:lvl2pPr>
    <a:lvl3pPr marL="914400" algn="l" defTabSz="457200"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Arial" pitchFamily="34" charset="0"/>
      </a:defRPr>
    </a:lvl3pPr>
    <a:lvl4pPr marL="1371600" algn="l" defTabSz="457200"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Arial" pitchFamily="34" charset="0"/>
      </a:defRPr>
    </a:lvl4pPr>
    <a:lvl5pPr marL="1828800" algn="l" defTabSz="457200"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Arial" pitchFamily="34" charset="0"/>
      </a:defRPr>
    </a:lvl5pPr>
    <a:lvl6pPr marL="2286000" algn="l" defTabSz="914400" rtl="0" eaLnBrk="1" latinLnBrk="0" hangingPunct="1">
      <a:defRPr kern="1200">
        <a:solidFill>
          <a:schemeClr val="tx1"/>
        </a:solidFill>
        <a:latin typeface="Calibri" pitchFamily="34" charset="0"/>
        <a:ea typeface="宋体" pitchFamily="2" charset="-122"/>
        <a:cs typeface="Arial" pitchFamily="34" charset="0"/>
      </a:defRPr>
    </a:lvl6pPr>
    <a:lvl7pPr marL="2743200" algn="l" defTabSz="914400" rtl="0" eaLnBrk="1" latinLnBrk="0" hangingPunct="1">
      <a:defRPr kern="1200">
        <a:solidFill>
          <a:schemeClr val="tx1"/>
        </a:solidFill>
        <a:latin typeface="Calibri" pitchFamily="34" charset="0"/>
        <a:ea typeface="宋体" pitchFamily="2" charset="-122"/>
        <a:cs typeface="Arial" pitchFamily="34" charset="0"/>
      </a:defRPr>
    </a:lvl7pPr>
    <a:lvl8pPr marL="3200400" algn="l" defTabSz="914400" rtl="0" eaLnBrk="1" latinLnBrk="0" hangingPunct="1">
      <a:defRPr kern="1200">
        <a:solidFill>
          <a:schemeClr val="tx1"/>
        </a:solidFill>
        <a:latin typeface="Calibri" pitchFamily="34" charset="0"/>
        <a:ea typeface="宋体" pitchFamily="2" charset="-122"/>
        <a:cs typeface="Arial" pitchFamily="34" charset="0"/>
      </a:defRPr>
    </a:lvl8pPr>
    <a:lvl9pPr marL="3657600" algn="l" defTabSz="914400" rtl="0" eaLnBrk="1" latinLnBrk="0" hangingPunct="1">
      <a:defRPr kern="1200">
        <a:solidFill>
          <a:schemeClr val="tx1"/>
        </a:solidFill>
        <a:latin typeface="Calibri" pitchFamily="34" charset="0"/>
        <a:ea typeface="宋体" pitchFamily="2" charset="-122"/>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clrMru>
    <a:srgbClr val="005BAA"/>
    <a:srgbClr val="008FD4"/>
    <a:srgbClr val="5ACBF5"/>
    <a:srgbClr val="8CC63E"/>
    <a:srgbClr val="0070B1"/>
    <a:srgbClr val="00ABBD"/>
    <a:srgbClr val="00AEEF"/>
    <a:srgbClr val="0089C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snapToObjects="1">
      <p:cViewPr varScale="1">
        <p:scale>
          <a:sx n="87" d="100"/>
          <a:sy n="87" d="100"/>
        </p:scale>
        <p:origin x="-816" y="-7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slide" Target="slides/slide61.xml"/><Relationship Id="rId7" Type="http://schemas.openxmlformats.org/officeDocument/2006/relationships/slideMaster" Target="slideMasters/slideMaster7.xml"/><Relationship Id="rId71" Type="http://schemas.openxmlformats.org/officeDocument/2006/relationships/slide" Target="slides/slide56.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6.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CN"/>
  <c:chart>
    <c:title>
      <c:tx>
        <c:rich>
          <a:bodyPr/>
          <a:lstStyle/>
          <a:p>
            <a:pPr>
              <a:defRPr sz="1800" b="1"/>
            </a:pPr>
            <a:r>
              <a:rPr lang="zh-CN" altLang="en-US" sz="1800" b="1" dirty="0" smtClean="0"/>
              <a:t>国内生产总值占比</a:t>
            </a:r>
            <a:endParaRPr lang="zh-CN" altLang="en-US" sz="1800" b="1" dirty="0"/>
          </a:p>
        </c:rich>
      </c:tx>
      <c:layout/>
    </c:title>
    <c:plotArea>
      <c:layout/>
      <c:pieChart>
        <c:varyColors val="1"/>
        <c:ser>
          <c:idx val="0"/>
          <c:order val="0"/>
          <c:tx>
            <c:strRef>
              <c:f>Sheet1!$B$1</c:f>
              <c:strCache>
                <c:ptCount val="1"/>
                <c:pt idx="0">
                  <c:v>国内生产总值</c:v>
                </c:pt>
              </c:strCache>
            </c:strRef>
          </c:tx>
          <c:explosion val="25"/>
          <c:dLbls>
            <c:dLbl>
              <c:idx val="0"/>
              <c:layout/>
              <c:showVal val="1"/>
            </c:dLbl>
            <c:dLbl>
              <c:idx val="1"/>
              <c:layout/>
              <c:showVal val="1"/>
            </c:dLbl>
            <c:delete val="1"/>
          </c:dLbls>
          <c:cat>
            <c:strRef>
              <c:f>Sheet1!$A$2:$A$4</c:f>
              <c:strCache>
                <c:ptCount val="3"/>
                <c:pt idx="0">
                  <c:v>国家级高新区</c:v>
                </c:pt>
                <c:pt idx="1">
                  <c:v>国家级经开区</c:v>
                </c:pt>
                <c:pt idx="2">
                  <c:v>其他</c:v>
                </c:pt>
              </c:strCache>
            </c:strRef>
          </c:cat>
          <c:val>
            <c:numRef>
              <c:f>Sheet1!$B$2:$B$4</c:f>
              <c:numCache>
                <c:formatCode>0.00%</c:formatCode>
                <c:ptCount val="3"/>
                <c:pt idx="0">
                  <c:v>0.10400000000000002</c:v>
                </c:pt>
                <c:pt idx="1">
                  <c:v>0.13400000000000001</c:v>
                </c:pt>
                <c:pt idx="2">
                  <c:v>0.76200000000000101</c:v>
                </c:pt>
              </c:numCache>
            </c:numRef>
          </c:val>
        </c:ser>
        <c:firstSliceAng val="0"/>
      </c:pieChart>
    </c:plotArea>
    <c:legend>
      <c:legendPos val="r"/>
      <c:legendEntry>
        <c:idx val="2"/>
        <c:delete val="1"/>
      </c:legendEntry>
      <c:layout>
        <c:manualLayout>
          <c:xMode val="edge"/>
          <c:yMode val="edge"/>
          <c:x val="0.64437771963735535"/>
          <c:y val="0.69320895447510589"/>
          <c:w val="0.32091642861784558"/>
          <c:h val="0.2542078357301063"/>
        </c:manualLayout>
      </c:layout>
      <c:txPr>
        <a:bodyPr/>
        <a:lstStyle/>
        <a:p>
          <a:pPr>
            <a:defRPr sz="1400"/>
          </a:pPr>
          <a:endParaRPr lang="zh-CN"/>
        </a:p>
      </c:txPr>
    </c:legend>
    <c:plotVisOnly val="1"/>
  </c:chart>
  <c:txPr>
    <a:bodyPr/>
    <a:lstStyle/>
    <a:p>
      <a:pPr>
        <a:defRPr sz="1800"/>
      </a:pPr>
      <a:endParaRPr lang="zh-CN"/>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352FF9-B194-4CA4-BD3D-DA47DE676995}"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zh-CN" altLang="en-US"/>
        </a:p>
      </dgm:t>
    </dgm:pt>
    <dgm:pt modelId="{117DFF2F-F223-4C56-A55E-2A65380330D9}">
      <dgm:prSet phldrT="[文本]" custT="1"/>
      <dgm:spPr/>
      <dgm:t>
        <a:bodyPr/>
        <a:lstStyle/>
        <a:p>
          <a:r>
            <a:rPr lang="zh-CN" altLang="en-US" sz="2000" dirty="0" smtClean="0"/>
            <a:t>科技园区</a:t>
          </a:r>
          <a:endParaRPr lang="zh-CN" altLang="en-US" sz="2000" dirty="0"/>
        </a:p>
      </dgm:t>
    </dgm:pt>
    <dgm:pt modelId="{9CA351C4-F0C1-4BBE-818F-55C1C0592FAA}" type="parTrans" cxnId="{567D8B6F-2BC0-467E-803E-469DFD2E8CFE}">
      <dgm:prSet/>
      <dgm:spPr/>
      <dgm:t>
        <a:bodyPr/>
        <a:lstStyle/>
        <a:p>
          <a:endParaRPr lang="zh-CN" altLang="en-US"/>
        </a:p>
      </dgm:t>
    </dgm:pt>
    <dgm:pt modelId="{2EAB955F-EAD1-4264-8A7B-9E52D0E6BF90}" type="sibTrans" cxnId="{567D8B6F-2BC0-467E-803E-469DFD2E8CFE}">
      <dgm:prSet/>
      <dgm:spPr/>
      <dgm:t>
        <a:bodyPr/>
        <a:lstStyle/>
        <a:p>
          <a:endParaRPr lang="zh-CN" altLang="en-US"/>
        </a:p>
      </dgm:t>
    </dgm:pt>
    <dgm:pt modelId="{32101316-3AA1-4548-83CF-F4FD7165853B}">
      <dgm:prSet phldrT="[文本]" custT="1"/>
      <dgm:spPr/>
      <dgm:t>
        <a:bodyPr/>
        <a:lstStyle/>
        <a:p>
          <a:r>
            <a:rPr lang="zh-CN" altLang="en-US" sz="1200" b="1" dirty="0" smtClean="0">
              <a:solidFill>
                <a:schemeClr val="accent6">
                  <a:lumMod val="50000"/>
                </a:schemeClr>
              </a:solidFill>
            </a:rPr>
            <a:t>一般是指集聚高新技术企业的产业园区。物业类型上包含了写字楼、标准研发区间、无污染生产单元等，配套了商业物业配套（食堂、会议中心、餐饮服务、商业住宿等）、研发中心、公共服务和技术支持平台等。</a:t>
          </a:r>
        </a:p>
      </dgm:t>
    </dgm:pt>
    <dgm:pt modelId="{9BB4D9C7-902D-40EA-9BFC-15A90004ABD7}" type="parTrans" cxnId="{73795C44-DC98-4C08-A002-3861859505BF}">
      <dgm:prSet/>
      <dgm:spPr/>
      <dgm:t>
        <a:bodyPr/>
        <a:lstStyle/>
        <a:p>
          <a:endParaRPr lang="zh-CN" altLang="en-US"/>
        </a:p>
      </dgm:t>
    </dgm:pt>
    <dgm:pt modelId="{5A4E00F2-8BB2-4B98-BB2B-F664CA640FB2}" type="sibTrans" cxnId="{73795C44-DC98-4C08-A002-3861859505BF}">
      <dgm:prSet/>
      <dgm:spPr/>
      <dgm:t>
        <a:bodyPr/>
        <a:lstStyle/>
        <a:p>
          <a:endParaRPr lang="zh-CN" altLang="en-US"/>
        </a:p>
      </dgm:t>
    </dgm:pt>
    <dgm:pt modelId="{54979B6B-F9DC-48BE-9A6C-83DC6528F0D3}">
      <dgm:prSet phldrT="[文本]" custT="1"/>
      <dgm:spPr/>
      <dgm:t>
        <a:bodyPr/>
        <a:lstStyle/>
        <a:p>
          <a:r>
            <a:rPr lang="zh-CN" altLang="en-US" sz="2000" dirty="0" smtClean="0"/>
            <a:t>工业园区</a:t>
          </a:r>
          <a:endParaRPr lang="zh-CN" altLang="en-US" sz="2000" dirty="0"/>
        </a:p>
      </dgm:t>
    </dgm:pt>
    <dgm:pt modelId="{8711CFC7-9213-470D-9A9F-A012139BD041}" type="parTrans" cxnId="{E769DC73-E610-45AB-9059-3DE907BCB4DA}">
      <dgm:prSet/>
      <dgm:spPr/>
      <dgm:t>
        <a:bodyPr/>
        <a:lstStyle/>
        <a:p>
          <a:endParaRPr lang="zh-CN" altLang="en-US"/>
        </a:p>
      </dgm:t>
    </dgm:pt>
    <dgm:pt modelId="{0D835688-C2DF-4BFF-A905-5DAE623D9E9B}" type="sibTrans" cxnId="{E769DC73-E610-45AB-9059-3DE907BCB4DA}">
      <dgm:prSet/>
      <dgm:spPr/>
      <dgm:t>
        <a:bodyPr/>
        <a:lstStyle/>
        <a:p>
          <a:endParaRPr lang="zh-CN" altLang="en-US"/>
        </a:p>
      </dgm:t>
    </dgm:pt>
    <dgm:pt modelId="{919A8FDC-EC21-4ED8-903D-78C211E683DC}">
      <dgm:prSet phldrT="[文本]" custT="1"/>
      <dgm:spPr/>
      <dgm:t>
        <a:bodyPr/>
        <a:lstStyle/>
        <a:p>
          <a:r>
            <a:rPr lang="zh-CN" altLang="en-US" sz="1200" b="1" dirty="0" smtClean="0">
              <a:solidFill>
                <a:schemeClr val="accent6">
                  <a:lumMod val="50000"/>
                </a:schemeClr>
              </a:solidFill>
            </a:rPr>
            <a:t>政府根据自身经济发展的内在要求，通过行政手段划出一块区域，聚集各种生产要素，在一定空间范围内进行科学整合，提高工业化的集约强度，突出产业特色，优化功能布局，使之成为适应市场竞争和产业升级的现代化产业分工协作生产区。</a:t>
          </a:r>
          <a:endParaRPr lang="zh-CN" altLang="en-US" sz="1200" b="1" dirty="0">
            <a:solidFill>
              <a:schemeClr val="accent6">
                <a:lumMod val="50000"/>
              </a:schemeClr>
            </a:solidFill>
          </a:endParaRPr>
        </a:p>
      </dgm:t>
    </dgm:pt>
    <dgm:pt modelId="{FA0B7F80-99DD-442E-BDF7-2D3C9B2B33F2}" type="parTrans" cxnId="{59CBC4BC-7DE0-4E10-8904-2EB67F8C349A}">
      <dgm:prSet/>
      <dgm:spPr/>
      <dgm:t>
        <a:bodyPr/>
        <a:lstStyle/>
        <a:p>
          <a:endParaRPr lang="zh-CN" altLang="en-US"/>
        </a:p>
      </dgm:t>
    </dgm:pt>
    <dgm:pt modelId="{B28B1153-937E-4B89-8B3C-548C376A31D7}" type="sibTrans" cxnId="{59CBC4BC-7DE0-4E10-8904-2EB67F8C349A}">
      <dgm:prSet/>
      <dgm:spPr/>
      <dgm:t>
        <a:bodyPr/>
        <a:lstStyle/>
        <a:p>
          <a:endParaRPr lang="zh-CN" altLang="en-US"/>
        </a:p>
      </dgm:t>
    </dgm:pt>
    <dgm:pt modelId="{46E656F0-7FA6-4A48-8D70-853577D1E226}">
      <dgm:prSet phldrT="[文本]" custT="1"/>
      <dgm:spPr/>
      <dgm:t>
        <a:bodyPr/>
        <a:lstStyle/>
        <a:p>
          <a:r>
            <a:rPr lang="zh-CN" altLang="en-US" sz="2000" dirty="0" smtClean="0"/>
            <a:t>专题园区</a:t>
          </a:r>
          <a:endParaRPr lang="zh-CN" altLang="en-US" sz="2000" dirty="0"/>
        </a:p>
      </dgm:t>
    </dgm:pt>
    <dgm:pt modelId="{38F51B38-7E2F-4448-844B-D053D28797D4}" type="parTrans" cxnId="{7D628E4A-7D48-4DC8-9A15-8BD80630B51C}">
      <dgm:prSet/>
      <dgm:spPr/>
      <dgm:t>
        <a:bodyPr/>
        <a:lstStyle/>
        <a:p>
          <a:endParaRPr lang="zh-CN" altLang="en-US"/>
        </a:p>
      </dgm:t>
    </dgm:pt>
    <dgm:pt modelId="{32DD47C7-5CA8-4EC7-AFFE-A3DA8F0A08E3}" type="sibTrans" cxnId="{7D628E4A-7D48-4DC8-9A15-8BD80630B51C}">
      <dgm:prSet/>
      <dgm:spPr/>
      <dgm:t>
        <a:bodyPr/>
        <a:lstStyle/>
        <a:p>
          <a:endParaRPr lang="zh-CN" altLang="en-US"/>
        </a:p>
      </dgm:t>
    </dgm:pt>
    <dgm:pt modelId="{096A9307-C46B-4B5B-8889-A9D71E569E93}">
      <dgm:prSet phldrT="[文本]" custT="1"/>
      <dgm:spPr/>
      <dgm:t>
        <a:bodyPr/>
        <a:lstStyle/>
        <a:p>
          <a:r>
            <a:rPr lang="zh-CN" altLang="en-US" sz="1200" b="1" dirty="0" smtClean="0">
              <a:solidFill>
                <a:schemeClr val="accent6">
                  <a:lumMod val="50000"/>
                </a:schemeClr>
              </a:solidFill>
            </a:rPr>
            <a:t>由政府集中统一规划指定区域，区域内专门设置某类特定行业、形态的企业、公司等，并进行统一管理。为集中于一定区域内特定产业的众多具有分工合作关系的不同规模等级的企业与其发展有关的各种机构、组织等行为主体。</a:t>
          </a:r>
          <a:endParaRPr lang="zh-CN" altLang="en-US" sz="1200" b="1" dirty="0">
            <a:solidFill>
              <a:schemeClr val="accent6">
                <a:lumMod val="50000"/>
              </a:schemeClr>
            </a:solidFill>
          </a:endParaRPr>
        </a:p>
      </dgm:t>
    </dgm:pt>
    <dgm:pt modelId="{F7B91361-A9AB-4431-B58B-890C1BFC1776}" type="parTrans" cxnId="{E1EC09F1-7DB9-4CDC-BBA8-9948D22F45E9}">
      <dgm:prSet/>
      <dgm:spPr/>
      <dgm:t>
        <a:bodyPr/>
        <a:lstStyle/>
        <a:p>
          <a:endParaRPr lang="zh-CN" altLang="en-US"/>
        </a:p>
      </dgm:t>
    </dgm:pt>
    <dgm:pt modelId="{A28EAC0D-85B5-43C2-A6B8-67C0484972FA}" type="sibTrans" cxnId="{E1EC09F1-7DB9-4CDC-BBA8-9948D22F45E9}">
      <dgm:prSet/>
      <dgm:spPr/>
      <dgm:t>
        <a:bodyPr/>
        <a:lstStyle/>
        <a:p>
          <a:endParaRPr lang="zh-CN" altLang="en-US"/>
        </a:p>
      </dgm:t>
    </dgm:pt>
    <dgm:pt modelId="{4F132F6B-CFC5-4F70-B011-6112AC2259D1}">
      <dgm:prSet phldrT="[文本]" custT="1"/>
      <dgm:spPr/>
      <dgm:t>
        <a:bodyPr/>
        <a:lstStyle/>
        <a:p>
          <a:r>
            <a:rPr lang="zh-CN" altLang="en-US" sz="1200" b="1" dirty="0" smtClean="0">
              <a:solidFill>
                <a:schemeClr val="accent6">
                  <a:lumMod val="50000"/>
                </a:schemeClr>
              </a:solidFill>
            </a:rPr>
            <a:t>主要包括农业园区、物流园区、创意产业园区和总部经济园区等。</a:t>
          </a:r>
          <a:endParaRPr lang="zh-CN" altLang="en-US" sz="1200" b="1" dirty="0">
            <a:solidFill>
              <a:schemeClr val="accent6">
                <a:lumMod val="50000"/>
              </a:schemeClr>
            </a:solidFill>
          </a:endParaRPr>
        </a:p>
      </dgm:t>
    </dgm:pt>
    <dgm:pt modelId="{1659BF49-B328-4901-A44B-EFFABC6D3231}" type="parTrans" cxnId="{492177EE-5ADE-4FB5-9119-36ED95EF88B1}">
      <dgm:prSet/>
      <dgm:spPr/>
      <dgm:t>
        <a:bodyPr/>
        <a:lstStyle/>
        <a:p>
          <a:endParaRPr lang="zh-CN" altLang="en-US"/>
        </a:p>
      </dgm:t>
    </dgm:pt>
    <dgm:pt modelId="{F3ED8BD0-B222-40D2-8528-170A62BD75BE}" type="sibTrans" cxnId="{492177EE-5ADE-4FB5-9119-36ED95EF88B1}">
      <dgm:prSet/>
      <dgm:spPr/>
      <dgm:t>
        <a:bodyPr/>
        <a:lstStyle/>
        <a:p>
          <a:endParaRPr lang="zh-CN" altLang="en-US"/>
        </a:p>
      </dgm:t>
    </dgm:pt>
    <dgm:pt modelId="{03E2AE7F-71A6-42F9-8942-C3D9F2B33F62}">
      <dgm:prSet phldrT="[文本]" custT="1"/>
      <dgm:spPr/>
      <dgm:t>
        <a:bodyPr/>
        <a:lstStyle/>
        <a:p>
          <a:r>
            <a:rPr lang="zh-CN" altLang="en-US" sz="1200" b="1" dirty="0" smtClean="0">
              <a:solidFill>
                <a:schemeClr val="accent6">
                  <a:lumMod val="50000"/>
                </a:schemeClr>
              </a:solidFill>
            </a:rPr>
            <a:t>主要包括国家级经济技术开发区、保税区、出口加工区以及省级各类工业园区等。</a:t>
          </a:r>
          <a:endParaRPr lang="zh-CN" altLang="en-US" sz="1200" b="1" dirty="0">
            <a:solidFill>
              <a:schemeClr val="accent6">
                <a:lumMod val="50000"/>
              </a:schemeClr>
            </a:solidFill>
          </a:endParaRPr>
        </a:p>
      </dgm:t>
    </dgm:pt>
    <dgm:pt modelId="{AEAF0B84-AD27-4F91-8D1F-4CE7D0C9AA12}" type="parTrans" cxnId="{186DED7D-4CAD-4EC2-B289-9B47D7BC9A1F}">
      <dgm:prSet/>
      <dgm:spPr/>
      <dgm:t>
        <a:bodyPr/>
        <a:lstStyle/>
        <a:p>
          <a:endParaRPr lang="zh-CN" altLang="en-US"/>
        </a:p>
      </dgm:t>
    </dgm:pt>
    <dgm:pt modelId="{055F0899-CC54-4EA4-A979-A486FC60750A}" type="sibTrans" cxnId="{186DED7D-4CAD-4EC2-B289-9B47D7BC9A1F}">
      <dgm:prSet/>
      <dgm:spPr/>
      <dgm:t>
        <a:bodyPr/>
        <a:lstStyle/>
        <a:p>
          <a:endParaRPr lang="zh-CN" altLang="en-US"/>
        </a:p>
      </dgm:t>
    </dgm:pt>
    <dgm:pt modelId="{8AB1F4F0-324C-4947-B34C-1A9F4F6749C5}" type="pres">
      <dgm:prSet presAssocID="{40352FF9-B194-4CA4-BD3D-DA47DE676995}" presName="Name0" presStyleCnt="0">
        <dgm:presLayoutVars>
          <dgm:dir/>
          <dgm:animLvl val="lvl"/>
          <dgm:resizeHandles val="exact"/>
        </dgm:presLayoutVars>
      </dgm:prSet>
      <dgm:spPr/>
      <dgm:t>
        <a:bodyPr/>
        <a:lstStyle/>
        <a:p>
          <a:endParaRPr lang="zh-CN" altLang="en-US"/>
        </a:p>
      </dgm:t>
    </dgm:pt>
    <dgm:pt modelId="{CE05FA78-0591-45E1-B01A-367FADA27AAC}" type="pres">
      <dgm:prSet presAssocID="{117DFF2F-F223-4C56-A55E-2A65380330D9}" presName="linNode" presStyleCnt="0"/>
      <dgm:spPr/>
    </dgm:pt>
    <dgm:pt modelId="{35D11D8B-D9F9-462E-B7CD-56055389D406}" type="pres">
      <dgm:prSet presAssocID="{117DFF2F-F223-4C56-A55E-2A65380330D9}" presName="parentText" presStyleLbl="node1" presStyleIdx="0" presStyleCnt="3" custScaleX="50112">
        <dgm:presLayoutVars>
          <dgm:chMax val="1"/>
          <dgm:bulletEnabled val="1"/>
        </dgm:presLayoutVars>
      </dgm:prSet>
      <dgm:spPr/>
      <dgm:t>
        <a:bodyPr/>
        <a:lstStyle/>
        <a:p>
          <a:endParaRPr lang="zh-CN" altLang="en-US"/>
        </a:p>
      </dgm:t>
    </dgm:pt>
    <dgm:pt modelId="{1C17384F-1AFB-4EBC-8768-1A7CD7DF887B}" type="pres">
      <dgm:prSet presAssocID="{117DFF2F-F223-4C56-A55E-2A65380330D9}" presName="descendantText" presStyleLbl="alignAccFollowNode1" presStyleIdx="0" presStyleCnt="3" custScaleX="120472" custScaleY="128350">
        <dgm:presLayoutVars>
          <dgm:bulletEnabled val="1"/>
        </dgm:presLayoutVars>
      </dgm:prSet>
      <dgm:spPr/>
      <dgm:t>
        <a:bodyPr/>
        <a:lstStyle/>
        <a:p>
          <a:endParaRPr lang="zh-CN" altLang="en-US"/>
        </a:p>
      </dgm:t>
    </dgm:pt>
    <dgm:pt modelId="{77BA3560-8661-4334-8610-4D65BFA87669}" type="pres">
      <dgm:prSet presAssocID="{2EAB955F-EAD1-4264-8A7B-9E52D0E6BF90}" presName="sp" presStyleCnt="0"/>
      <dgm:spPr/>
    </dgm:pt>
    <dgm:pt modelId="{B07C0D7C-8508-4418-96BD-382F80778D53}" type="pres">
      <dgm:prSet presAssocID="{54979B6B-F9DC-48BE-9A6C-83DC6528F0D3}" presName="linNode" presStyleCnt="0"/>
      <dgm:spPr/>
    </dgm:pt>
    <dgm:pt modelId="{DB9F3732-85AD-48D5-9C23-66C53C580ECA}" type="pres">
      <dgm:prSet presAssocID="{54979B6B-F9DC-48BE-9A6C-83DC6528F0D3}" presName="parentText" presStyleLbl="node1" presStyleIdx="1" presStyleCnt="3" custScaleX="50162">
        <dgm:presLayoutVars>
          <dgm:chMax val="1"/>
          <dgm:bulletEnabled val="1"/>
        </dgm:presLayoutVars>
      </dgm:prSet>
      <dgm:spPr/>
      <dgm:t>
        <a:bodyPr/>
        <a:lstStyle/>
        <a:p>
          <a:endParaRPr lang="zh-CN" altLang="en-US"/>
        </a:p>
      </dgm:t>
    </dgm:pt>
    <dgm:pt modelId="{26B9FCF8-76AE-458D-B4FB-E4050AD1A692}" type="pres">
      <dgm:prSet presAssocID="{54979B6B-F9DC-48BE-9A6C-83DC6528F0D3}" presName="descendantText" presStyleLbl="alignAccFollowNode1" presStyleIdx="1" presStyleCnt="3" custScaleX="120472" custScaleY="131838">
        <dgm:presLayoutVars>
          <dgm:bulletEnabled val="1"/>
        </dgm:presLayoutVars>
      </dgm:prSet>
      <dgm:spPr/>
      <dgm:t>
        <a:bodyPr/>
        <a:lstStyle/>
        <a:p>
          <a:endParaRPr lang="zh-CN" altLang="en-US"/>
        </a:p>
      </dgm:t>
    </dgm:pt>
    <dgm:pt modelId="{89202E7A-A826-4BD7-9D52-18B4332020CD}" type="pres">
      <dgm:prSet presAssocID="{0D835688-C2DF-4BFF-A905-5DAE623D9E9B}" presName="sp" presStyleCnt="0"/>
      <dgm:spPr/>
    </dgm:pt>
    <dgm:pt modelId="{B7381371-B120-494A-8CBA-2E39EF938E4F}" type="pres">
      <dgm:prSet presAssocID="{46E656F0-7FA6-4A48-8D70-853577D1E226}" presName="linNode" presStyleCnt="0"/>
      <dgm:spPr/>
    </dgm:pt>
    <dgm:pt modelId="{9DEF2E0C-74FE-467D-BEC2-A33ACDF7917A}" type="pres">
      <dgm:prSet presAssocID="{46E656F0-7FA6-4A48-8D70-853577D1E226}" presName="parentText" presStyleLbl="node1" presStyleIdx="2" presStyleCnt="3" custScaleX="50112">
        <dgm:presLayoutVars>
          <dgm:chMax val="1"/>
          <dgm:bulletEnabled val="1"/>
        </dgm:presLayoutVars>
      </dgm:prSet>
      <dgm:spPr/>
      <dgm:t>
        <a:bodyPr/>
        <a:lstStyle/>
        <a:p>
          <a:endParaRPr lang="zh-CN" altLang="en-US"/>
        </a:p>
      </dgm:t>
    </dgm:pt>
    <dgm:pt modelId="{C1D2F8A4-A3BD-4B05-98AA-EB5D6839D58C}" type="pres">
      <dgm:prSet presAssocID="{46E656F0-7FA6-4A48-8D70-853577D1E226}" presName="descendantText" presStyleLbl="alignAccFollowNode1" presStyleIdx="2" presStyleCnt="3" custScaleX="120472" custScaleY="128350">
        <dgm:presLayoutVars>
          <dgm:bulletEnabled val="1"/>
        </dgm:presLayoutVars>
      </dgm:prSet>
      <dgm:spPr/>
      <dgm:t>
        <a:bodyPr/>
        <a:lstStyle/>
        <a:p>
          <a:endParaRPr lang="zh-CN" altLang="en-US"/>
        </a:p>
      </dgm:t>
    </dgm:pt>
  </dgm:ptLst>
  <dgm:cxnLst>
    <dgm:cxn modelId="{774C78F4-12C6-4B9E-AAB0-6AEE1C69010A}" type="presOf" srcId="{117DFF2F-F223-4C56-A55E-2A65380330D9}" destId="{35D11D8B-D9F9-462E-B7CD-56055389D406}" srcOrd="0" destOrd="0" presId="urn:microsoft.com/office/officeart/2005/8/layout/vList5"/>
    <dgm:cxn modelId="{567D8B6F-2BC0-467E-803E-469DFD2E8CFE}" srcId="{40352FF9-B194-4CA4-BD3D-DA47DE676995}" destId="{117DFF2F-F223-4C56-A55E-2A65380330D9}" srcOrd="0" destOrd="0" parTransId="{9CA351C4-F0C1-4BBE-818F-55C1C0592FAA}" sibTransId="{2EAB955F-EAD1-4264-8A7B-9E52D0E6BF90}"/>
    <dgm:cxn modelId="{186DED7D-4CAD-4EC2-B289-9B47D7BC9A1F}" srcId="{54979B6B-F9DC-48BE-9A6C-83DC6528F0D3}" destId="{03E2AE7F-71A6-42F9-8942-C3D9F2B33F62}" srcOrd="1" destOrd="0" parTransId="{AEAF0B84-AD27-4F91-8D1F-4CE7D0C9AA12}" sibTransId="{055F0899-CC54-4EA4-A979-A486FC60750A}"/>
    <dgm:cxn modelId="{73795C44-DC98-4C08-A002-3861859505BF}" srcId="{117DFF2F-F223-4C56-A55E-2A65380330D9}" destId="{32101316-3AA1-4548-83CF-F4FD7165853B}" srcOrd="0" destOrd="0" parTransId="{9BB4D9C7-902D-40EA-9BFC-15A90004ABD7}" sibTransId="{5A4E00F2-8BB2-4B98-BB2B-F664CA640FB2}"/>
    <dgm:cxn modelId="{DE02039E-143C-4D68-8A07-745E3E729A58}" type="presOf" srcId="{096A9307-C46B-4B5B-8889-A9D71E569E93}" destId="{C1D2F8A4-A3BD-4B05-98AA-EB5D6839D58C}" srcOrd="0" destOrd="0" presId="urn:microsoft.com/office/officeart/2005/8/layout/vList5"/>
    <dgm:cxn modelId="{59CBC4BC-7DE0-4E10-8904-2EB67F8C349A}" srcId="{54979B6B-F9DC-48BE-9A6C-83DC6528F0D3}" destId="{919A8FDC-EC21-4ED8-903D-78C211E683DC}" srcOrd="0" destOrd="0" parTransId="{FA0B7F80-99DD-442E-BDF7-2D3C9B2B33F2}" sibTransId="{B28B1153-937E-4B89-8B3C-548C376A31D7}"/>
    <dgm:cxn modelId="{7D628E4A-7D48-4DC8-9A15-8BD80630B51C}" srcId="{40352FF9-B194-4CA4-BD3D-DA47DE676995}" destId="{46E656F0-7FA6-4A48-8D70-853577D1E226}" srcOrd="2" destOrd="0" parTransId="{38F51B38-7E2F-4448-844B-D053D28797D4}" sibTransId="{32DD47C7-5CA8-4EC7-AFFE-A3DA8F0A08E3}"/>
    <dgm:cxn modelId="{F82B6C5E-FA80-40EC-B572-AF92512C61C5}" type="presOf" srcId="{919A8FDC-EC21-4ED8-903D-78C211E683DC}" destId="{26B9FCF8-76AE-458D-B4FB-E4050AD1A692}" srcOrd="0" destOrd="0" presId="urn:microsoft.com/office/officeart/2005/8/layout/vList5"/>
    <dgm:cxn modelId="{EA9BA47B-4403-4E84-95A0-E12458756EE4}" type="presOf" srcId="{32101316-3AA1-4548-83CF-F4FD7165853B}" destId="{1C17384F-1AFB-4EBC-8768-1A7CD7DF887B}" srcOrd="0" destOrd="0" presId="urn:microsoft.com/office/officeart/2005/8/layout/vList5"/>
    <dgm:cxn modelId="{966546B5-D2E1-4064-82C9-11940198AB0A}" type="presOf" srcId="{46E656F0-7FA6-4A48-8D70-853577D1E226}" destId="{9DEF2E0C-74FE-467D-BEC2-A33ACDF7917A}" srcOrd="0" destOrd="0" presId="urn:microsoft.com/office/officeart/2005/8/layout/vList5"/>
    <dgm:cxn modelId="{9EA7C896-BE74-4703-AA08-7FDC3426EE9B}" type="presOf" srcId="{40352FF9-B194-4CA4-BD3D-DA47DE676995}" destId="{8AB1F4F0-324C-4947-B34C-1A9F4F6749C5}" srcOrd="0" destOrd="0" presId="urn:microsoft.com/office/officeart/2005/8/layout/vList5"/>
    <dgm:cxn modelId="{E1EC09F1-7DB9-4CDC-BBA8-9948D22F45E9}" srcId="{46E656F0-7FA6-4A48-8D70-853577D1E226}" destId="{096A9307-C46B-4B5B-8889-A9D71E569E93}" srcOrd="0" destOrd="0" parTransId="{F7B91361-A9AB-4431-B58B-890C1BFC1776}" sibTransId="{A28EAC0D-85B5-43C2-A6B8-67C0484972FA}"/>
    <dgm:cxn modelId="{BE276CFA-1703-446D-B60C-50F93D1BA4BA}" type="presOf" srcId="{54979B6B-F9DC-48BE-9A6C-83DC6528F0D3}" destId="{DB9F3732-85AD-48D5-9C23-66C53C580ECA}" srcOrd="0" destOrd="0" presId="urn:microsoft.com/office/officeart/2005/8/layout/vList5"/>
    <dgm:cxn modelId="{E769DC73-E610-45AB-9059-3DE907BCB4DA}" srcId="{40352FF9-B194-4CA4-BD3D-DA47DE676995}" destId="{54979B6B-F9DC-48BE-9A6C-83DC6528F0D3}" srcOrd="1" destOrd="0" parTransId="{8711CFC7-9213-470D-9A9F-A012139BD041}" sibTransId="{0D835688-C2DF-4BFF-A905-5DAE623D9E9B}"/>
    <dgm:cxn modelId="{920ED1BF-587B-4357-9C68-49D67D244793}" type="presOf" srcId="{03E2AE7F-71A6-42F9-8942-C3D9F2B33F62}" destId="{26B9FCF8-76AE-458D-B4FB-E4050AD1A692}" srcOrd="0" destOrd="1" presId="urn:microsoft.com/office/officeart/2005/8/layout/vList5"/>
    <dgm:cxn modelId="{492177EE-5ADE-4FB5-9119-36ED95EF88B1}" srcId="{46E656F0-7FA6-4A48-8D70-853577D1E226}" destId="{4F132F6B-CFC5-4F70-B011-6112AC2259D1}" srcOrd="1" destOrd="0" parTransId="{1659BF49-B328-4901-A44B-EFFABC6D3231}" sibTransId="{F3ED8BD0-B222-40D2-8528-170A62BD75BE}"/>
    <dgm:cxn modelId="{B560B5F8-E41B-4E63-BD15-DF9EBB6CEFCB}" type="presOf" srcId="{4F132F6B-CFC5-4F70-B011-6112AC2259D1}" destId="{C1D2F8A4-A3BD-4B05-98AA-EB5D6839D58C}" srcOrd="0" destOrd="1" presId="urn:microsoft.com/office/officeart/2005/8/layout/vList5"/>
    <dgm:cxn modelId="{A4632470-0D81-4D49-8B7A-1724D2550463}" type="presParOf" srcId="{8AB1F4F0-324C-4947-B34C-1A9F4F6749C5}" destId="{CE05FA78-0591-45E1-B01A-367FADA27AAC}" srcOrd="0" destOrd="0" presId="urn:microsoft.com/office/officeart/2005/8/layout/vList5"/>
    <dgm:cxn modelId="{BFBBDE14-B605-42E9-9A4D-3C103E43629A}" type="presParOf" srcId="{CE05FA78-0591-45E1-B01A-367FADA27AAC}" destId="{35D11D8B-D9F9-462E-B7CD-56055389D406}" srcOrd="0" destOrd="0" presId="urn:microsoft.com/office/officeart/2005/8/layout/vList5"/>
    <dgm:cxn modelId="{720CB4DD-0465-4F7F-BC4A-4FC1828A8AA7}" type="presParOf" srcId="{CE05FA78-0591-45E1-B01A-367FADA27AAC}" destId="{1C17384F-1AFB-4EBC-8768-1A7CD7DF887B}" srcOrd="1" destOrd="0" presId="urn:microsoft.com/office/officeart/2005/8/layout/vList5"/>
    <dgm:cxn modelId="{7341D36C-1A51-4877-9D95-0A9BA9989B91}" type="presParOf" srcId="{8AB1F4F0-324C-4947-B34C-1A9F4F6749C5}" destId="{77BA3560-8661-4334-8610-4D65BFA87669}" srcOrd="1" destOrd="0" presId="urn:microsoft.com/office/officeart/2005/8/layout/vList5"/>
    <dgm:cxn modelId="{B463865E-E754-4CA7-89AC-37910D0964C0}" type="presParOf" srcId="{8AB1F4F0-324C-4947-B34C-1A9F4F6749C5}" destId="{B07C0D7C-8508-4418-96BD-382F80778D53}" srcOrd="2" destOrd="0" presId="urn:microsoft.com/office/officeart/2005/8/layout/vList5"/>
    <dgm:cxn modelId="{029DA0B0-41C8-4525-8DBF-7CD670CE3C98}" type="presParOf" srcId="{B07C0D7C-8508-4418-96BD-382F80778D53}" destId="{DB9F3732-85AD-48D5-9C23-66C53C580ECA}" srcOrd="0" destOrd="0" presId="urn:microsoft.com/office/officeart/2005/8/layout/vList5"/>
    <dgm:cxn modelId="{1A9D102F-9275-4802-BA2F-E50C71E51E46}" type="presParOf" srcId="{B07C0D7C-8508-4418-96BD-382F80778D53}" destId="{26B9FCF8-76AE-458D-B4FB-E4050AD1A692}" srcOrd="1" destOrd="0" presId="urn:microsoft.com/office/officeart/2005/8/layout/vList5"/>
    <dgm:cxn modelId="{3BF76782-BAD8-467C-A66D-619799402255}" type="presParOf" srcId="{8AB1F4F0-324C-4947-B34C-1A9F4F6749C5}" destId="{89202E7A-A826-4BD7-9D52-18B4332020CD}" srcOrd="3" destOrd="0" presId="urn:microsoft.com/office/officeart/2005/8/layout/vList5"/>
    <dgm:cxn modelId="{10015F03-A559-4A04-B99D-46112BC19CFB}" type="presParOf" srcId="{8AB1F4F0-324C-4947-B34C-1A9F4F6749C5}" destId="{B7381371-B120-494A-8CBA-2E39EF938E4F}" srcOrd="4" destOrd="0" presId="urn:microsoft.com/office/officeart/2005/8/layout/vList5"/>
    <dgm:cxn modelId="{3E809298-1279-4435-BE9D-728EC693ADFD}" type="presParOf" srcId="{B7381371-B120-494A-8CBA-2E39EF938E4F}" destId="{9DEF2E0C-74FE-467D-BEC2-A33ACDF7917A}" srcOrd="0" destOrd="0" presId="urn:microsoft.com/office/officeart/2005/8/layout/vList5"/>
    <dgm:cxn modelId="{07B53BFE-39FB-49ED-9EA5-7D63DF35BFD8}" type="presParOf" srcId="{B7381371-B120-494A-8CBA-2E39EF938E4F}" destId="{C1D2F8A4-A3BD-4B05-98AA-EB5D6839D58C}"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87B2A3-0DC9-47A2-AD83-A8CE18DD04CC}" type="doc">
      <dgm:prSet loTypeId="urn:microsoft.com/office/officeart/2005/8/layout/pyramid2" loCatId="list" qsTypeId="urn:microsoft.com/office/officeart/2005/8/quickstyle/simple1" qsCatId="simple" csTypeId="urn:microsoft.com/office/officeart/2005/8/colors/accent2_4" csCatId="accent2" phldr="1"/>
      <dgm:spPr/>
    </dgm:pt>
    <dgm:pt modelId="{B82B8ECD-0478-4752-9145-EFD54F27F930}">
      <dgm:prSet phldrT="[文本]" custT="1"/>
      <dgm:spPr/>
      <dgm:t>
        <a:bodyPr/>
        <a:lstStyle/>
        <a:p>
          <a:r>
            <a:rPr lang="en-US" altLang="zh-CN" sz="1600" b="1" dirty="0" smtClean="0"/>
            <a:t>129</a:t>
          </a:r>
          <a:r>
            <a:rPr lang="zh-CN" altLang="en-US" sz="1600" b="1" dirty="0" smtClean="0"/>
            <a:t>家国家级高新区</a:t>
          </a:r>
          <a:endParaRPr lang="zh-CN" altLang="en-US" sz="1600" b="1" dirty="0"/>
        </a:p>
      </dgm:t>
    </dgm:pt>
    <dgm:pt modelId="{25F7C11B-05F5-4B0E-985E-790FDA4AB2D6}" type="parTrans" cxnId="{8AC93422-B0FB-42F6-9B22-07DBC54F20D6}">
      <dgm:prSet/>
      <dgm:spPr/>
      <dgm:t>
        <a:bodyPr/>
        <a:lstStyle/>
        <a:p>
          <a:endParaRPr lang="zh-CN" altLang="en-US" sz="2000" b="1"/>
        </a:p>
      </dgm:t>
    </dgm:pt>
    <dgm:pt modelId="{94DEA0EA-5264-48DF-A141-6C77CB4B2F60}" type="sibTrans" cxnId="{8AC93422-B0FB-42F6-9B22-07DBC54F20D6}">
      <dgm:prSet/>
      <dgm:spPr/>
      <dgm:t>
        <a:bodyPr/>
        <a:lstStyle/>
        <a:p>
          <a:endParaRPr lang="zh-CN" altLang="en-US" sz="2000" b="1"/>
        </a:p>
      </dgm:t>
    </dgm:pt>
    <dgm:pt modelId="{571EA93C-7CB3-4037-BE17-5647B3AB549B}">
      <dgm:prSet phldrT="[文本]" custT="1"/>
      <dgm:spPr/>
      <dgm:t>
        <a:bodyPr/>
        <a:lstStyle/>
        <a:p>
          <a:r>
            <a:rPr lang="en-US" sz="1600" b="1" dirty="0" smtClean="0"/>
            <a:t>218</a:t>
          </a:r>
          <a:r>
            <a:rPr lang="zh-CN" sz="1600" b="1" dirty="0" smtClean="0"/>
            <a:t>家</a:t>
          </a:r>
          <a:r>
            <a:rPr lang="zh-CN" altLang="en-US" sz="1600" b="1" dirty="0" smtClean="0"/>
            <a:t>国家级经开区</a:t>
          </a:r>
          <a:endParaRPr lang="zh-CN" altLang="en-US" sz="1600" b="1" dirty="0"/>
        </a:p>
      </dgm:t>
    </dgm:pt>
    <dgm:pt modelId="{D77C739A-B998-4B13-9A77-C05080518158}" type="parTrans" cxnId="{C62AB270-C72C-48C7-810A-6D0AD6BA0B59}">
      <dgm:prSet/>
      <dgm:spPr/>
      <dgm:t>
        <a:bodyPr/>
        <a:lstStyle/>
        <a:p>
          <a:endParaRPr lang="zh-CN" altLang="en-US" sz="2000" b="1"/>
        </a:p>
      </dgm:t>
    </dgm:pt>
    <dgm:pt modelId="{575E4FDC-312E-4097-81FB-07034B4D6D5C}" type="sibTrans" cxnId="{C62AB270-C72C-48C7-810A-6D0AD6BA0B59}">
      <dgm:prSet/>
      <dgm:spPr/>
      <dgm:t>
        <a:bodyPr/>
        <a:lstStyle/>
        <a:p>
          <a:endParaRPr lang="zh-CN" altLang="en-US" sz="2000" b="1"/>
        </a:p>
      </dgm:t>
    </dgm:pt>
    <dgm:pt modelId="{0B7B11CC-9A6B-474B-961A-ADACA6028184}">
      <dgm:prSet phldrT="[文本]" custT="1"/>
      <dgm:spPr/>
      <dgm:t>
        <a:bodyPr/>
        <a:lstStyle/>
        <a:p>
          <a:r>
            <a:rPr lang="en-US" sz="1600" b="1" dirty="0" smtClean="0"/>
            <a:t>1300+</a:t>
          </a:r>
          <a:r>
            <a:rPr lang="zh-CN" altLang="en-US" sz="1600" b="1" dirty="0" smtClean="0"/>
            <a:t>省级开发区</a:t>
          </a:r>
          <a:endParaRPr lang="zh-CN" altLang="en-US" sz="1600" b="1" dirty="0"/>
        </a:p>
      </dgm:t>
    </dgm:pt>
    <dgm:pt modelId="{7D7C4E62-1059-4C99-B274-54DDE3B5CA90}" type="parTrans" cxnId="{000A38EF-A15B-428D-BA6A-054D043DEB5B}">
      <dgm:prSet/>
      <dgm:spPr/>
      <dgm:t>
        <a:bodyPr/>
        <a:lstStyle/>
        <a:p>
          <a:endParaRPr lang="zh-CN" altLang="en-US" sz="2000" b="1"/>
        </a:p>
      </dgm:t>
    </dgm:pt>
    <dgm:pt modelId="{D0069FC8-4904-4D19-A0B2-0B805AA0739C}" type="sibTrans" cxnId="{000A38EF-A15B-428D-BA6A-054D043DEB5B}">
      <dgm:prSet/>
      <dgm:spPr/>
      <dgm:t>
        <a:bodyPr/>
        <a:lstStyle/>
        <a:p>
          <a:endParaRPr lang="zh-CN" altLang="en-US" sz="2000" b="1"/>
        </a:p>
      </dgm:t>
    </dgm:pt>
    <dgm:pt modelId="{E152D358-9CA8-409B-918D-8627EEB7BBE0}" type="pres">
      <dgm:prSet presAssocID="{8F87B2A3-0DC9-47A2-AD83-A8CE18DD04CC}" presName="compositeShape" presStyleCnt="0">
        <dgm:presLayoutVars>
          <dgm:dir/>
          <dgm:resizeHandles/>
        </dgm:presLayoutVars>
      </dgm:prSet>
      <dgm:spPr/>
    </dgm:pt>
    <dgm:pt modelId="{B40F93D3-D890-481F-BC79-71FD81FD3E5F}" type="pres">
      <dgm:prSet presAssocID="{8F87B2A3-0DC9-47A2-AD83-A8CE18DD04CC}" presName="pyramid" presStyleLbl="node1" presStyleIdx="0" presStyleCnt="1"/>
      <dgm:spPr/>
    </dgm:pt>
    <dgm:pt modelId="{E6899619-BCD3-40B4-8F4D-F08A933B3870}" type="pres">
      <dgm:prSet presAssocID="{8F87B2A3-0DC9-47A2-AD83-A8CE18DD04CC}" presName="theList" presStyleCnt="0"/>
      <dgm:spPr/>
    </dgm:pt>
    <dgm:pt modelId="{3B968D44-986D-4926-994B-6E825FD46E18}" type="pres">
      <dgm:prSet presAssocID="{B82B8ECD-0478-4752-9145-EFD54F27F930}" presName="aNode" presStyleLbl="fgAcc1" presStyleIdx="0" presStyleCnt="3">
        <dgm:presLayoutVars>
          <dgm:bulletEnabled val="1"/>
        </dgm:presLayoutVars>
      </dgm:prSet>
      <dgm:spPr/>
      <dgm:t>
        <a:bodyPr/>
        <a:lstStyle/>
        <a:p>
          <a:endParaRPr lang="zh-CN" altLang="en-US"/>
        </a:p>
      </dgm:t>
    </dgm:pt>
    <dgm:pt modelId="{6AFC761B-1CB6-46BC-9A03-C98834530E1D}" type="pres">
      <dgm:prSet presAssocID="{B82B8ECD-0478-4752-9145-EFD54F27F930}" presName="aSpace" presStyleCnt="0"/>
      <dgm:spPr/>
    </dgm:pt>
    <dgm:pt modelId="{14F77FB2-90E8-488C-81D2-B7E56738ECDA}" type="pres">
      <dgm:prSet presAssocID="{571EA93C-7CB3-4037-BE17-5647B3AB549B}" presName="aNode" presStyleLbl="fgAcc1" presStyleIdx="1" presStyleCnt="3">
        <dgm:presLayoutVars>
          <dgm:bulletEnabled val="1"/>
        </dgm:presLayoutVars>
      </dgm:prSet>
      <dgm:spPr/>
      <dgm:t>
        <a:bodyPr/>
        <a:lstStyle/>
        <a:p>
          <a:endParaRPr lang="zh-CN" altLang="en-US"/>
        </a:p>
      </dgm:t>
    </dgm:pt>
    <dgm:pt modelId="{C4835F50-9EEC-471B-AB58-E1089D0F8AC5}" type="pres">
      <dgm:prSet presAssocID="{571EA93C-7CB3-4037-BE17-5647B3AB549B}" presName="aSpace" presStyleCnt="0"/>
      <dgm:spPr/>
    </dgm:pt>
    <dgm:pt modelId="{0438AA24-8F56-400D-BA03-20B7B40BC68E}" type="pres">
      <dgm:prSet presAssocID="{0B7B11CC-9A6B-474B-961A-ADACA6028184}" presName="aNode" presStyleLbl="fgAcc1" presStyleIdx="2" presStyleCnt="3">
        <dgm:presLayoutVars>
          <dgm:bulletEnabled val="1"/>
        </dgm:presLayoutVars>
      </dgm:prSet>
      <dgm:spPr/>
      <dgm:t>
        <a:bodyPr/>
        <a:lstStyle/>
        <a:p>
          <a:endParaRPr lang="zh-CN" altLang="en-US"/>
        </a:p>
      </dgm:t>
    </dgm:pt>
    <dgm:pt modelId="{97C2A93F-BC0B-4727-B7A4-28EB5396EF2B}" type="pres">
      <dgm:prSet presAssocID="{0B7B11CC-9A6B-474B-961A-ADACA6028184}" presName="aSpace" presStyleCnt="0"/>
      <dgm:spPr/>
    </dgm:pt>
  </dgm:ptLst>
  <dgm:cxnLst>
    <dgm:cxn modelId="{78E95401-0E75-4156-939A-5BADA2A33E38}" type="presOf" srcId="{0B7B11CC-9A6B-474B-961A-ADACA6028184}" destId="{0438AA24-8F56-400D-BA03-20B7B40BC68E}" srcOrd="0" destOrd="0" presId="urn:microsoft.com/office/officeart/2005/8/layout/pyramid2"/>
    <dgm:cxn modelId="{8CAC24F8-C1BD-4C80-91C5-A04AEDED51AD}" type="presOf" srcId="{8F87B2A3-0DC9-47A2-AD83-A8CE18DD04CC}" destId="{E152D358-9CA8-409B-918D-8627EEB7BBE0}" srcOrd="0" destOrd="0" presId="urn:microsoft.com/office/officeart/2005/8/layout/pyramid2"/>
    <dgm:cxn modelId="{941BFECA-D374-4528-921D-03EACE817574}" type="presOf" srcId="{571EA93C-7CB3-4037-BE17-5647B3AB549B}" destId="{14F77FB2-90E8-488C-81D2-B7E56738ECDA}" srcOrd="0" destOrd="0" presId="urn:microsoft.com/office/officeart/2005/8/layout/pyramid2"/>
    <dgm:cxn modelId="{000A38EF-A15B-428D-BA6A-054D043DEB5B}" srcId="{8F87B2A3-0DC9-47A2-AD83-A8CE18DD04CC}" destId="{0B7B11CC-9A6B-474B-961A-ADACA6028184}" srcOrd="2" destOrd="0" parTransId="{7D7C4E62-1059-4C99-B274-54DDE3B5CA90}" sibTransId="{D0069FC8-4904-4D19-A0B2-0B805AA0739C}"/>
    <dgm:cxn modelId="{16EE1222-6209-4107-AFDE-DA7AA57EC5F5}" type="presOf" srcId="{B82B8ECD-0478-4752-9145-EFD54F27F930}" destId="{3B968D44-986D-4926-994B-6E825FD46E18}" srcOrd="0" destOrd="0" presId="urn:microsoft.com/office/officeart/2005/8/layout/pyramid2"/>
    <dgm:cxn modelId="{8AC93422-B0FB-42F6-9B22-07DBC54F20D6}" srcId="{8F87B2A3-0DC9-47A2-AD83-A8CE18DD04CC}" destId="{B82B8ECD-0478-4752-9145-EFD54F27F930}" srcOrd="0" destOrd="0" parTransId="{25F7C11B-05F5-4B0E-985E-790FDA4AB2D6}" sibTransId="{94DEA0EA-5264-48DF-A141-6C77CB4B2F60}"/>
    <dgm:cxn modelId="{C62AB270-C72C-48C7-810A-6D0AD6BA0B59}" srcId="{8F87B2A3-0DC9-47A2-AD83-A8CE18DD04CC}" destId="{571EA93C-7CB3-4037-BE17-5647B3AB549B}" srcOrd="1" destOrd="0" parTransId="{D77C739A-B998-4B13-9A77-C05080518158}" sibTransId="{575E4FDC-312E-4097-81FB-07034B4D6D5C}"/>
    <dgm:cxn modelId="{FDF06CFA-086B-4702-A6F4-4B3E96094418}" type="presParOf" srcId="{E152D358-9CA8-409B-918D-8627EEB7BBE0}" destId="{B40F93D3-D890-481F-BC79-71FD81FD3E5F}" srcOrd="0" destOrd="0" presId="urn:microsoft.com/office/officeart/2005/8/layout/pyramid2"/>
    <dgm:cxn modelId="{80876452-9F66-4B79-835E-398F9E4EDC23}" type="presParOf" srcId="{E152D358-9CA8-409B-918D-8627EEB7BBE0}" destId="{E6899619-BCD3-40B4-8F4D-F08A933B3870}" srcOrd="1" destOrd="0" presId="urn:microsoft.com/office/officeart/2005/8/layout/pyramid2"/>
    <dgm:cxn modelId="{07F60564-2129-4097-9496-0C5CA70393A9}" type="presParOf" srcId="{E6899619-BCD3-40B4-8F4D-F08A933B3870}" destId="{3B968D44-986D-4926-994B-6E825FD46E18}" srcOrd="0" destOrd="0" presId="urn:microsoft.com/office/officeart/2005/8/layout/pyramid2"/>
    <dgm:cxn modelId="{0E38B0C8-FFE4-41D7-AF8D-355C8C1EBBFF}" type="presParOf" srcId="{E6899619-BCD3-40B4-8F4D-F08A933B3870}" destId="{6AFC761B-1CB6-46BC-9A03-C98834530E1D}" srcOrd="1" destOrd="0" presId="urn:microsoft.com/office/officeart/2005/8/layout/pyramid2"/>
    <dgm:cxn modelId="{3453D2FC-A13F-4775-B6B1-3815714EEC3C}" type="presParOf" srcId="{E6899619-BCD3-40B4-8F4D-F08A933B3870}" destId="{14F77FB2-90E8-488C-81D2-B7E56738ECDA}" srcOrd="2" destOrd="0" presId="urn:microsoft.com/office/officeart/2005/8/layout/pyramid2"/>
    <dgm:cxn modelId="{7658E47D-8F43-4815-A0D5-EE6BF27EE871}" type="presParOf" srcId="{E6899619-BCD3-40B4-8F4D-F08A933B3870}" destId="{C4835F50-9EEC-471B-AB58-E1089D0F8AC5}" srcOrd="3" destOrd="0" presId="urn:microsoft.com/office/officeart/2005/8/layout/pyramid2"/>
    <dgm:cxn modelId="{CB55715C-C9DE-4BD2-AAB9-A09833EB4378}" type="presParOf" srcId="{E6899619-BCD3-40B4-8F4D-F08A933B3870}" destId="{0438AA24-8F56-400D-BA03-20B7B40BC68E}" srcOrd="4" destOrd="0" presId="urn:microsoft.com/office/officeart/2005/8/layout/pyramid2"/>
    <dgm:cxn modelId="{9612EBAD-3D84-4CFF-ACAE-E62A2AA3E36D}" type="presParOf" srcId="{E6899619-BCD3-40B4-8F4D-F08A933B3870}" destId="{97C2A93F-BC0B-4727-B7A4-28EB5396EF2B}" srcOrd="5"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33C37C-D466-4793-AF01-DD6F44991E35}"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zh-CN" altLang="en-US"/>
        </a:p>
      </dgm:t>
    </dgm:pt>
    <dgm:pt modelId="{FF3EB82A-DC1F-40A1-B6DF-7B9818B13C3C}">
      <dgm:prSet phldrT="[文本]" custT="1"/>
      <dgm:spPr/>
      <dgm:t>
        <a:bodyPr/>
        <a:lstStyle/>
        <a:p>
          <a:r>
            <a:rPr lang="en-US" altLang="zh-CN" sz="1400" b="1" dirty="0" smtClean="0"/>
            <a:t>1</a:t>
          </a:r>
          <a:r>
            <a:rPr lang="zh-CN" altLang="en-US" sz="1400" b="1" dirty="0" smtClean="0"/>
            <a:t>、领先的技术资源服务</a:t>
          </a:r>
          <a:endParaRPr lang="zh-CN" altLang="en-US" sz="1400" dirty="0"/>
        </a:p>
      </dgm:t>
    </dgm:pt>
    <dgm:pt modelId="{2BFF4002-51AF-4612-ADD5-B8BCAAFD5BB3}" type="parTrans" cxnId="{29FB64DC-4B10-41C8-B86A-0F72F3D44840}">
      <dgm:prSet/>
      <dgm:spPr/>
      <dgm:t>
        <a:bodyPr/>
        <a:lstStyle/>
        <a:p>
          <a:endParaRPr lang="zh-CN" altLang="en-US"/>
        </a:p>
      </dgm:t>
    </dgm:pt>
    <dgm:pt modelId="{7E2820B2-D36E-428B-835D-1037EFFBD7BB}" type="sibTrans" cxnId="{29FB64DC-4B10-41C8-B86A-0F72F3D44840}">
      <dgm:prSet/>
      <dgm:spPr/>
      <dgm:t>
        <a:bodyPr/>
        <a:lstStyle/>
        <a:p>
          <a:endParaRPr lang="zh-CN" altLang="en-US"/>
        </a:p>
      </dgm:t>
    </dgm:pt>
    <dgm:pt modelId="{A919B153-1A49-4FEB-B7C1-F09F79C0D2DB}">
      <dgm:prSet phldrT="[文本]" custT="1"/>
      <dgm:spPr/>
      <dgm:t>
        <a:bodyPr/>
        <a:lstStyle/>
        <a:p>
          <a:r>
            <a:rPr lang="en-US" altLang="zh-CN" sz="1400" b="1" dirty="0" smtClean="0"/>
            <a:t>2</a:t>
          </a:r>
          <a:r>
            <a:rPr lang="zh-CN" altLang="en-US" sz="1400" b="1" dirty="0" smtClean="0"/>
            <a:t>、系统的商业综合服务</a:t>
          </a:r>
          <a:endParaRPr lang="zh-CN" altLang="en-US" sz="1400" dirty="0"/>
        </a:p>
      </dgm:t>
    </dgm:pt>
    <dgm:pt modelId="{20334260-3E75-4034-B70E-48D9A7878C86}" type="sibTrans" cxnId="{2F8EC6DC-4F40-422E-B036-C2F284A2372C}">
      <dgm:prSet/>
      <dgm:spPr/>
      <dgm:t>
        <a:bodyPr/>
        <a:lstStyle/>
        <a:p>
          <a:endParaRPr lang="zh-CN" altLang="en-US"/>
        </a:p>
      </dgm:t>
    </dgm:pt>
    <dgm:pt modelId="{B62E7571-BB79-4361-87E7-B0E0B02BA525}" type="parTrans" cxnId="{2F8EC6DC-4F40-422E-B036-C2F284A2372C}">
      <dgm:prSet/>
      <dgm:spPr/>
      <dgm:t>
        <a:bodyPr/>
        <a:lstStyle/>
        <a:p>
          <a:endParaRPr lang="zh-CN" altLang="en-US"/>
        </a:p>
      </dgm:t>
    </dgm:pt>
    <dgm:pt modelId="{ECB3D3FF-9A40-4B5B-A84C-37D3417D347F}">
      <dgm:prSet phldrT="[文本]"/>
      <dgm:spPr>
        <a:solidFill>
          <a:schemeClr val="bg1">
            <a:alpha val="90000"/>
          </a:schemeClr>
        </a:solidFill>
      </dgm:spPr>
      <dgm:t>
        <a:bodyPr/>
        <a:lstStyle/>
        <a:p>
          <a:r>
            <a:rPr lang="zh-CN" dirty="0" smtClean="0">
              <a:solidFill>
                <a:schemeClr val="accent6">
                  <a:lumMod val="50000"/>
                </a:schemeClr>
              </a:solidFill>
            </a:rPr>
            <a:t>开展新一代信息网络基础设施建设、完善信息化发展环境是建设智慧园区的前提条件。通过建设高速、稳定、大容量的园区骨干光传达网络，实现“千兆进楼、</a:t>
          </a:r>
          <a:r>
            <a:rPr lang="en-US" dirty="0" smtClean="0">
              <a:solidFill>
                <a:schemeClr val="accent6">
                  <a:lumMod val="50000"/>
                </a:schemeClr>
              </a:solidFill>
            </a:rPr>
            <a:t>T</a:t>
          </a:r>
          <a:r>
            <a:rPr lang="zh-CN" dirty="0" smtClean="0">
              <a:solidFill>
                <a:schemeClr val="accent6">
                  <a:lumMod val="50000"/>
                </a:schemeClr>
              </a:solidFill>
            </a:rPr>
            <a:t>级出口”的网络资源覆盖能力；推进基于各种标准制式的</a:t>
          </a:r>
          <a:r>
            <a:rPr lang="en-US" dirty="0" smtClean="0">
              <a:solidFill>
                <a:schemeClr val="accent6">
                  <a:lumMod val="50000"/>
                </a:schemeClr>
              </a:solidFill>
            </a:rPr>
            <a:t>3G</a:t>
          </a:r>
          <a:r>
            <a:rPr lang="zh-CN" dirty="0" smtClean="0">
              <a:solidFill>
                <a:schemeClr val="accent6">
                  <a:lumMod val="50000"/>
                </a:schemeClr>
              </a:solidFill>
            </a:rPr>
            <a:t>、</a:t>
          </a:r>
          <a:r>
            <a:rPr lang="en-US" dirty="0" smtClean="0">
              <a:solidFill>
                <a:schemeClr val="accent6">
                  <a:lumMod val="50000"/>
                </a:schemeClr>
              </a:solidFill>
            </a:rPr>
            <a:t>4G</a:t>
          </a:r>
          <a:r>
            <a:rPr lang="zh-CN" dirty="0" smtClean="0">
              <a:solidFill>
                <a:schemeClr val="accent6">
                  <a:lumMod val="50000"/>
                </a:schemeClr>
              </a:solidFill>
            </a:rPr>
            <a:t>网络建设以及公共区域的</a:t>
          </a:r>
          <a:r>
            <a:rPr lang="en-US" dirty="0" smtClean="0">
              <a:solidFill>
                <a:schemeClr val="accent6">
                  <a:lumMod val="50000"/>
                </a:schemeClr>
              </a:solidFill>
            </a:rPr>
            <a:t>WIFI</a:t>
          </a:r>
          <a:r>
            <a:rPr lang="zh-CN" dirty="0" smtClean="0">
              <a:solidFill>
                <a:schemeClr val="accent6">
                  <a:lumMod val="50000"/>
                </a:schemeClr>
              </a:solidFill>
            </a:rPr>
            <a:t>全面覆盖，实现园区的移动办公和商务交流；采用“多网合路室内覆盖系统”实现新建楼宇室内网络系统的集约化建设，做到“一次进楼、全面覆盖”，为园区内的组织和个人提供高速、便捷、安全的网络服务。打造“身边的互联网”。</a:t>
          </a:r>
          <a:endParaRPr lang="zh-CN" altLang="en-US" dirty="0">
            <a:solidFill>
              <a:schemeClr val="accent6">
                <a:lumMod val="50000"/>
              </a:schemeClr>
            </a:solidFill>
          </a:endParaRPr>
        </a:p>
      </dgm:t>
    </dgm:pt>
    <dgm:pt modelId="{CC5BBAA8-781A-473F-809A-BC7B47AA7454}" type="sibTrans" cxnId="{18F743AB-0185-419A-8DE1-AAB55D2130AC}">
      <dgm:prSet/>
      <dgm:spPr/>
      <dgm:t>
        <a:bodyPr/>
        <a:lstStyle/>
        <a:p>
          <a:endParaRPr lang="zh-CN" altLang="en-US"/>
        </a:p>
      </dgm:t>
    </dgm:pt>
    <dgm:pt modelId="{D14AF1DD-340C-4611-B99C-484989C0429C}" type="parTrans" cxnId="{18F743AB-0185-419A-8DE1-AAB55D2130AC}">
      <dgm:prSet/>
      <dgm:spPr/>
      <dgm:t>
        <a:bodyPr/>
        <a:lstStyle/>
        <a:p>
          <a:endParaRPr lang="zh-CN" altLang="en-US"/>
        </a:p>
      </dgm:t>
    </dgm:pt>
    <dgm:pt modelId="{2A9D84DD-A5B5-4180-A18A-D6D6E321B789}">
      <dgm:prSet phldrT="[文本]"/>
      <dgm:spPr>
        <a:solidFill>
          <a:schemeClr val="bg1">
            <a:alpha val="90000"/>
          </a:schemeClr>
        </a:solidFill>
      </dgm:spPr>
      <dgm:t>
        <a:bodyPr/>
        <a:lstStyle/>
        <a:p>
          <a:r>
            <a:rPr lang="zh-CN" dirty="0" smtClean="0">
              <a:solidFill>
                <a:schemeClr val="accent6">
                  <a:lumMod val="50000"/>
                </a:schemeClr>
              </a:solidFill>
            </a:rPr>
            <a:t>园区商业服务的核心在于构建一站式的商务服务体系，而开展卡务集中管理并实现账户的统一发行、控制和结算，自然成为一种最佳选择。一方面，以智能一卡通为载体、搭建园区商务平台，提供餐饮、购物、娱乐、健身、停车及电子商务等一系列配套的便捷支付服务，并利用园区的综合服务供应链优势，推动实现园区配套服务的电子商务化应用；另一方面，用户可以通过前台终端和园区门户实现账户的实时查询，经营管理者也可以通过对一卡通数据的分析和挖掘，掌握其运行情况和园区各种配套资源的使用状况，以便更好地管理和调配资源。</a:t>
          </a:r>
          <a:endParaRPr lang="zh-CN" altLang="en-US" dirty="0">
            <a:solidFill>
              <a:schemeClr val="accent6">
                <a:lumMod val="50000"/>
              </a:schemeClr>
            </a:solidFill>
          </a:endParaRPr>
        </a:p>
      </dgm:t>
    </dgm:pt>
    <dgm:pt modelId="{595EFE71-13FF-4AB7-940A-069F4B87A033}" type="sibTrans" cxnId="{5C9D9B40-4419-4FFA-96AB-33EF064A2314}">
      <dgm:prSet/>
      <dgm:spPr/>
      <dgm:t>
        <a:bodyPr/>
        <a:lstStyle/>
        <a:p>
          <a:endParaRPr lang="zh-CN" altLang="en-US"/>
        </a:p>
      </dgm:t>
    </dgm:pt>
    <dgm:pt modelId="{FF7C8AAD-EC68-4FA4-998E-E81D16B53CE1}" type="parTrans" cxnId="{5C9D9B40-4419-4FFA-96AB-33EF064A2314}">
      <dgm:prSet/>
      <dgm:spPr/>
      <dgm:t>
        <a:bodyPr/>
        <a:lstStyle/>
        <a:p>
          <a:endParaRPr lang="zh-CN" altLang="en-US"/>
        </a:p>
      </dgm:t>
    </dgm:pt>
    <dgm:pt modelId="{2E02E3C6-3CE5-438E-80B5-EC168545A280}" type="pres">
      <dgm:prSet presAssocID="{1933C37C-D466-4793-AF01-DD6F44991E35}" presName="linear" presStyleCnt="0">
        <dgm:presLayoutVars>
          <dgm:dir/>
          <dgm:animLvl val="lvl"/>
          <dgm:resizeHandles val="exact"/>
        </dgm:presLayoutVars>
      </dgm:prSet>
      <dgm:spPr/>
      <dgm:t>
        <a:bodyPr/>
        <a:lstStyle/>
        <a:p>
          <a:endParaRPr lang="zh-CN" altLang="en-US"/>
        </a:p>
      </dgm:t>
    </dgm:pt>
    <dgm:pt modelId="{845AF00D-310F-4E25-8817-0ABFE880AD89}" type="pres">
      <dgm:prSet presAssocID="{FF3EB82A-DC1F-40A1-B6DF-7B9818B13C3C}" presName="parentLin" presStyleCnt="0"/>
      <dgm:spPr/>
    </dgm:pt>
    <dgm:pt modelId="{7BE49F72-DCF9-4752-A630-0C846FC59E40}" type="pres">
      <dgm:prSet presAssocID="{FF3EB82A-DC1F-40A1-B6DF-7B9818B13C3C}" presName="parentLeftMargin" presStyleLbl="node1" presStyleIdx="0" presStyleCnt="2"/>
      <dgm:spPr/>
      <dgm:t>
        <a:bodyPr/>
        <a:lstStyle/>
        <a:p>
          <a:endParaRPr lang="zh-CN" altLang="en-US"/>
        </a:p>
      </dgm:t>
    </dgm:pt>
    <dgm:pt modelId="{C43030BB-5B33-4299-8936-C684924DDAC3}" type="pres">
      <dgm:prSet presAssocID="{FF3EB82A-DC1F-40A1-B6DF-7B9818B13C3C}" presName="parentText" presStyleLbl="node1" presStyleIdx="0" presStyleCnt="2">
        <dgm:presLayoutVars>
          <dgm:chMax val="0"/>
          <dgm:bulletEnabled val="1"/>
        </dgm:presLayoutVars>
      </dgm:prSet>
      <dgm:spPr/>
      <dgm:t>
        <a:bodyPr/>
        <a:lstStyle/>
        <a:p>
          <a:endParaRPr lang="zh-CN" altLang="en-US"/>
        </a:p>
      </dgm:t>
    </dgm:pt>
    <dgm:pt modelId="{77D37C78-9EF7-4FA8-8179-8A4C068B1C61}" type="pres">
      <dgm:prSet presAssocID="{FF3EB82A-DC1F-40A1-B6DF-7B9818B13C3C}" presName="negativeSpace" presStyleCnt="0"/>
      <dgm:spPr/>
    </dgm:pt>
    <dgm:pt modelId="{3516D8F1-7E40-4D4A-AB1C-F827B8A1688F}" type="pres">
      <dgm:prSet presAssocID="{FF3EB82A-DC1F-40A1-B6DF-7B9818B13C3C}" presName="childText" presStyleLbl="conFgAcc1" presStyleIdx="0" presStyleCnt="2">
        <dgm:presLayoutVars>
          <dgm:bulletEnabled val="1"/>
        </dgm:presLayoutVars>
      </dgm:prSet>
      <dgm:spPr/>
      <dgm:t>
        <a:bodyPr/>
        <a:lstStyle/>
        <a:p>
          <a:endParaRPr lang="zh-CN" altLang="en-US"/>
        </a:p>
      </dgm:t>
    </dgm:pt>
    <dgm:pt modelId="{66BCC700-1C4D-49F5-B008-E02E86198305}" type="pres">
      <dgm:prSet presAssocID="{7E2820B2-D36E-428B-835D-1037EFFBD7BB}" presName="spaceBetweenRectangles" presStyleCnt="0"/>
      <dgm:spPr/>
    </dgm:pt>
    <dgm:pt modelId="{766F2FE2-12AE-439C-9FBF-18B5A056E22C}" type="pres">
      <dgm:prSet presAssocID="{A919B153-1A49-4FEB-B7C1-F09F79C0D2DB}" presName="parentLin" presStyleCnt="0"/>
      <dgm:spPr/>
    </dgm:pt>
    <dgm:pt modelId="{834C9FF3-1844-4FF6-8674-6541A64E6FDE}" type="pres">
      <dgm:prSet presAssocID="{A919B153-1A49-4FEB-B7C1-F09F79C0D2DB}" presName="parentLeftMargin" presStyleLbl="node1" presStyleIdx="0" presStyleCnt="2"/>
      <dgm:spPr/>
      <dgm:t>
        <a:bodyPr/>
        <a:lstStyle/>
        <a:p>
          <a:endParaRPr lang="zh-CN" altLang="en-US"/>
        </a:p>
      </dgm:t>
    </dgm:pt>
    <dgm:pt modelId="{1F9563CB-1E60-40A8-BE22-657E204D5D8B}" type="pres">
      <dgm:prSet presAssocID="{A919B153-1A49-4FEB-B7C1-F09F79C0D2DB}" presName="parentText" presStyleLbl="node1" presStyleIdx="1" presStyleCnt="2">
        <dgm:presLayoutVars>
          <dgm:chMax val="0"/>
          <dgm:bulletEnabled val="1"/>
        </dgm:presLayoutVars>
      </dgm:prSet>
      <dgm:spPr/>
      <dgm:t>
        <a:bodyPr/>
        <a:lstStyle/>
        <a:p>
          <a:endParaRPr lang="zh-CN" altLang="en-US"/>
        </a:p>
      </dgm:t>
    </dgm:pt>
    <dgm:pt modelId="{BFEB8F5A-1F32-4B8F-B258-FD9968D8AD1B}" type="pres">
      <dgm:prSet presAssocID="{A919B153-1A49-4FEB-B7C1-F09F79C0D2DB}" presName="negativeSpace" presStyleCnt="0"/>
      <dgm:spPr/>
    </dgm:pt>
    <dgm:pt modelId="{3B1C0775-FD96-47EC-95CA-C8118A0F435D}" type="pres">
      <dgm:prSet presAssocID="{A919B153-1A49-4FEB-B7C1-F09F79C0D2DB}" presName="childText" presStyleLbl="conFgAcc1" presStyleIdx="1" presStyleCnt="2">
        <dgm:presLayoutVars>
          <dgm:bulletEnabled val="1"/>
        </dgm:presLayoutVars>
      </dgm:prSet>
      <dgm:spPr/>
      <dgm:t>
        <a:bodyPr/>
        <a:lstStyle/>
        <a:p>
          <a:endParaRPr lang="zh-CN" altLang="en-US"/>
        </a:p>
      </dgm:t>
    </dgm:pt>
  </dgm:ptLst>
  <dgm:cxnLst>
    <dgm:cxn modelId="{18F743AB-0185-419A-8DE1-AAB55D2130AC}" srcId="{FF3EB82A-DC1F-40A1-B6DF-7B9818B13C3C}" destId="{ECB3D3FF-9A40-4B5B-A84C-37D3417D347F}" srcOrd="0" destOrd="0" parTransId="{D14AF1DD-340C-4611-B99C-484989C0429C}" sibTransId="{CC5BBAA8-781A-473F-809A-BC7B47AA7454}"/>
    <dgm:cxn modelId="{1624DA56-AECB-42FF-AB0D-206FDCA6F8AC}" type="presOf" srcId="{1933C37C-D466-4793-AF01-DD6F44991E35}" destId="{2E02E3C6-3CE5-438E-80B5-EC168545A280}" srcOrd="0" destOrd="0" presId="urn:microsoft.com/office/officeart/2005/8/layout/list1"/>
    <dgm:cxn modelId="{2F8EC6DC-4F40-422E-B036-C2F284A2372C}" srcId="{1933C37C-D466-4793-AF01-DD6F44991E35}" destId="{A919B153-1A49-4FEB-B7C1-F09F79C0D2DB}" srcOrd="1" destOrd="0" parTransId="{B62E7571-BB79-4361-87E7-B0E0B02BA525}" sibTransId="{20334260-3E75-4034-B70E-48D9A7878C86}"/>
    <dgm:cxn modelId="{B1DCA56E-3B4A-4ED6-9598-97E0C5E48C49}" type="presOf" srcId="{A919B153-1A49-4FEB-B7C1-F09F79C0D2DB}" destId="{834C9FF3-1844-4FF6-8674-6541A64E6FDE}" srcOrd="0" destOrd="0" presId="urn:microsoft.com/office/officeart/2005/8/layout/list1"/>
    <dgm:cxn modelId="{844E3908-75AE-4E56-9D59-0D18AC1801EE}" type="presOf" srcId="{FF3EB82A-DC1F-40A1-B6DF-7B9818B13C3C}" destId="{C43030BB-5B33-4299-8936-C684924DDAC3}" srcOrd="1" destOrd="0" presId="urn:microsoft.com/office/officeart/2005/8/layout/list1"/>
    <dgm:cxn modelId="{5C9D9B40-4419-4FFA-96AB-33EF064A2314}" srcId="{A919B153-1A49-4FEB-B7C1-F09F79C0D2DB}" destId="{2A9D84DD-A5B5-4180-A18A-D6D6E321B789}" srcOrd="0" destOrd="0" parTransId="{FF7C8AAD-EC68-4FA4-998E-E81D16B53CE1}" sibTransId="{595EFE71-13FF-4AB7-940A-069F4B87A033}"/>
    <dgm:cxn modelId="{31396975-B008-4029-B829-A723EFD01617}" type="presOf" srcId="{FF3EB82A-DC1F-40A1-B6DF-7B9818B13C3C}" destId="{7BE49F72-DCF9-4752-A630-0C846FC59E40}" srcOrd="0" destOrd="0" presId="urn:microsoft.com/office/officeart/2005/8/layout/list1"/>
    <dgm:cxn modelId="{D7DF2C62-BB55-4BA4-8BD2-42742E93483D}" type="presOf" srcId="{A919B153-1A49-4FEB-B7C1-F09F79C0D2DB}" destId="{1F9563CB-1E60-40A8-BE22-657E204D5D8B}" srcOrd="1" destOrd="0" presId="urn:microsoft.com/office/officeart/2005/8/layout/list1"/>
    <dgm:cxn modelId="{355E173E-12D3-427C-A687-284BCF83259D}" type="presOf" srcId="{ECB3D3FF-9A40-4B5B-A84C-37D3417D347F}" destId="{3516D8F1-7E40-4D4A-AB1C-F827B8A1688F}" srcOrd="0" destOrd="0" presId="urn:microsoft.com/office/officeart/2005/8/layout/list1"/>
    <dgm:cxn modelId="{29FB64DC-4B10-41C8-B86A-0F72F3D44840}" srcId="{1933C37C-D466-4793-AF01-DD6F44991E35}" destId="{FF3EB82A-DC1F-40A1-B6DF-7B9818B13C3C}" srcOrd="0" destOrd="0" parTransId="{2BFF4002-51AF-4612-ADD5-B8BCAAFD5BB3}" sibTransId="{7E2820B2-D36E-428B-835D-1037EFFBD7BB}"/>
    <dgm:cxn modelId="{773F02EE-9A94-43D7-BE4B-AA52732A1D2B}" type="presOf" srcId="{2A9D84DD-A5B5-4180-A18A-D6D6E321B789}" destId="{3B1C0775-FD96-47EC-95CA-C8118A0F435D}" srcOrd="0" destOrd="0" presId="urn:microsoft.com/office/officeart/2005/8/layout/list1"/>
    <dgm:cxn modelId="{E1C4370E-422D-4F29-8F53-19175E96DD9B}" type="presParOf" srcId="{2E02E3C6-3CE5-438E-80B5-EC168545A280}" destId="{845AF00D-310F-4E25-8817-0ABFE880AD89}" srcOrd="0" destOrd="0" presId="urn:microsoft.com/office/officeart/2005/8/layout/list1"/>
    <dgm:cxn modelId="{65AB4058-4023-4101-A31D-FB441987C874}" type="presParOf" srcId="{845AF00D-310F-4E25-8817-0ABFE880AD89}" destId="{7BE49F72-DCF9-4752-A630-0C846FC59E40}" srcOrd="0" destOrd="0" presId="urn:microsoft.com/office/officeart/2005/8/layout/list1"/>
    <dgm:cxn modelId="{E8F30A0A-94D6-4221-965B-027E828EB0A6}" type="presParOf" srcId="{845AF00D-310F-4E25-8817-0ABFE880AD89}" destId="{C43030BB-5B33-4299-8936-C684924DDAC3}" srcOrd="1" destOrd="0" presId="urn:microsoft.com/office/officeart/2005/8/layout/list1"/>
    <dgm:cxn modelId="{4DFA73C9-C9F9-4458-884F-3289D8264709}" type="presParOf" srcId="{2E02E3C6-3CE5-438E-80B5-EC168545A280}" destId="{77D37C78-9EF7-4FA8-8179-8A4C068B1C61}" srcOrd="1" destOrd="0" presId="urn:microsoft.com/office/officeart/2005/8/layout/list1"/>
    <dgm:cxn modelId="{E36C035C-76CE-4609-98C3-C31D11BF9C4B}" type="presParOf" srcId="{2E02E3C6-3CE5-438E-80B5-EC168545A280}" destId="{3516D8F1-7E40-4D4A-AB1C-F827B8A1688F}" srcOrd="2" destOrd="0" presId="urn:microsoft.com/office/officeart/2005/8/layout/list1"/>
    <dgm:cxn modelId="{FF43F68B-E526-4A4A-ADF7-62AE24EC8376}" type="presParOf" srcId="{2E02E3C6-3CE5-438E-80B5-EC168545A280}" destId="{66BCC700-1C4D-49F5-B008-E02E86198305}" srcOrd="3" destOrd="0" presId="urn:microsoft.com/office/officeart/2005/8/layout/list1"/>
    <dgm:cxn modelId="{9EFB0AAE-ECC3-4E59-B6CC-E121F7545F10}" type="presParOf" srcId="{2E02E3C6-3CE5-438E-80B5-EC168545A280}" destId="{766F2FE2-12AE-439C-9FBF-18B5A056E22C}" srcOrd="4" destOrd="0" presId="urn:microsoft.com/office/officeart/2005/8/layout/list1"/>
    <dgm:cxn modelId="{078BE566-CC38-424C-9685-8CB63920707E}" type="presParOf" srcId="{766F2FE2-12AE-439C-9FBF-18B5A056E22C}" destId="{834C9FF3-1844-4FF6-8674-6541A64E6FDE}" srcOrd="0" destOrd="0" presId="urn:microsoft.com/office/officeart/2005/8/layout/list1"/>
    <dgm:cxn modelId="{65B215D5-ECF6-4220-999C-6617542B3827}" type="presParOf" srcId="{766F2FE2-12AE-439C-9FBF-18B5A056E22C}" destId="{1F9563CB-1E60-40A8-BE22-657E204D5D8B}" srcOrd="1" destOrd="0" presId="urn:microsoft.com/office/officeart/2005/8/layout/list1"/>
    <dgm:cxn modelId="{7FB0C91E-AD3F-49CF-99F6-7FED3D4329AD}" type="presParOf" srcId="{2E02E3C6-3CE5-438E-80B5-EC168545A280}" destId="{BFEB8F5A-1F32-4B8F-B258-FD9968D8AD1B}" srcOrd="5" destOrd="0" presId="urn:microsoft.com/office/officeart/2005/8/layout/list1"/>
    <dgm:cxn modelId="{3DC99369-26ED-4533-8B31-3FB45094F019}" type="presParOf" srcId="{2E02E3C6-3CE5-438E-80B5-EC168545A280}" destId="{3B1C0775-FD96-47EC-95CA-C8118A0F435D}"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33C37C-D466-4793-AF01-DD6F44991E35}"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zh-CN" altLang="en-US"/>
        </a:p>
      </dgm:t>
    </dgm:pt>
    <dgm:pt modelId="{FF3EB82A-DC1F-40A1-B6DF-7B9818B13C3C}">
      <dgm:prSet phldrT="[文本]" custT="1"/>
      <dgm:spPr/>
      <dgm:t>
        <a:bodyPr/>
        <a:lstStyle/>
        <a:p>
          <a:r>
            <a:rPr lang="en-US" altLang="zh-CN" sz="1400" b="1" dirty="0" smtClean="0"/>
            <a:t>3</a:t>
          </a:r>
          <a:r>
            <a:rPr lang="zh-CN" altLang="en-US" sz="1400" b="1" dirty="0" smtClean="0"/>
            <a:t>、高端的物业管理服务</a:t>
          </a:r>
          <a:endParaRPr lang="zh-CN" altLang="en-US" sz="1400" dirty="0"/>
        </a:p>
      </dgm:t>
    </dgm:pt>
    <dgm:pt modelId="{2BFF4002-51AF-4612-ADD5-B8BCAAFD5BB3}" type="parTrans" cxnId="{29FB64DC-4B10-41C8-B86A-0F72F3D44840}">
      <dgm:prSet/>
      <dgm:spPr/>
      <dgm:t>
        <a:bodyPr/>
        <a:lstStyle/>
        <a:p>
          <a:endParaRPr lang="zh-CN" altLang="en-US"/>
        </a:p>
      </dgm:t>
    </dgm:pt>
    <dgm:pt modelId="{7E2820B2-D36E-428B-835D-1037EFFBD7BB}" type="sibTrans" cxnId="{29FB64DC-4B10-41C8-B86A-0F72F3D44840}">
      <dgm:prSet/>
      <dgm:spPr/>
      <dgm:t>
        <a:bodyPr/>
        <a:lstStyle/>
        <a:p>
          <a:endParaRPr lang="zh-CN" altLang="en-US"/>
        </a:p>
      </dgm:t>
    </dgm:pt>
    <dgm:pt modelId="{A919B153-1A49-4FEB-B7C1-F09F79C0D2DB}">
      <dgm:prSet phldrT="[文本]" custT="1"/>
      <dgm:spPr/>
      <dgm:t>
        <a:bodyPr/>
        <a:lstStyle/>
        <a:p>
          <a:r>
            <a:rPr lang="en-US" altLang="zh-CN" sz="1400" b="1" dirty="0" smtClean="0"/>
            <a:t>4</a:t>
          </a:r>
          <a:r>
            <a:rPr lang="zh-CN" altLang="en-US" sz="1400" b="1" dirty="0" smtClean="0"/>
            <a:t>、</a:t>
          </a:r>
          <a:r>
            <a:rPr lang="zh-CN" sz="1400" b="1" dirty="0" smtClean="0"/>
            <a:t>专业的公共平台服务</a:t>
          </a:r>
          <a:endParaRPr lang="zh-CN" altLang="en-US" sz="1400" dirty="0"/>
        </a:p>
      </dgm:t>
    </dgm:pt>
    <dgm:pt modelId="{20334260-3E75-4034-B70E-48D9A7878C86}" type="sibTrans" cxnId="{2F8EC6DC-4F40-422E-B036-C2F284A2372C}">
      <dgm:prSet/>
      <dgm:spPr/>
      <dgm:t>
        <a:bodyPr/>
        <a:lstStyle/>
        <a:p>
          <a:endParaRPr lang="zh-CN" altLang="en-US"/>
        </a:p>
      </dgm:t>
    </dgm:pt>
    <dgm:pt modelId="{B62E7571-BB79-4361-87E7-B0E0B02BA525}" type="parTrans" cxnId="{2F8EC6DC-4F40-422E-B036-C2F284A2372C}">
      <dgm:prSet/>
      <dgm:spPr/>
      <dgm:t>
        <a:bodyPr/>
        <a:lstStyle/>
        <a:p>
          <a:endParaRPr lang="zh-CN" altLang="en-US"/>
        </a:p>
      </dgm:t>
    </dgm:pt>
    <dgm:pt modelId="{ECB3D3FF-9A40-4B5B-A84C-37D3417D347F}">
      <dgm:prSet phldrT="[文本]"/>
      <dgm:spPr>
        <a:solidFill>
          <a:schemeClr val="bg1">
            <a:alpha val="90000"/>
          </a:schemeClr>
        </a:solidFill>
      </dgm:spPr>
      <dgm:t>
        <a:bodyPr/>
        <a:lstStyle/>
        <a:p>
          <a:r>
            <a:rPr lang="zh-CN" dirty="0" smtClean="0">
              <a:solidFill>
                <a:schemeClr val="accent6">
                  <a:lumMod val="50000"/>
                </a:schemeClr>
              </a:solidFill>
            </a:rPr>
            <a:t>以云计算平台为基础，构建智能物业管理系统，形成管理、服务、商圈互到和业主信息化应用为一体的多功能的平台，全面提升物业管理及运营能力，满足园区各方需求。如，建设园区呼叫中心平台，通过电话、网站、手机等多样化的信息交互方式实现实时的咨询、投诉和保修；建设楼宇智能化控制系统，实时监控空调、电气、通风、给排水、电梯等物业设施，并实现消防系统喷淋、烟感智能化控制；安装地下车库车辆系统，实现计费、计时、车牌摄像等功能的智能化操作。</a:t>
          </a:r>
          <a:endParaRPr lang="zh-CN" altLang="en-US" dirty="0">
            <a:solidFill>
              <a:schemeClr val="accent6">
                <a:lumMod val="50000"/>
              </a:schemeClr>
            </a:solidFill>
          </a:endParaRPr>
        </a:p>
      </dgm:t>
    </dgm:pt>
    <dgm:pt modelId="{CC5BBAA8-781A-473F-809A-BC7B47AA7454}" type="sibTrans" cxnId="{18F743AB-0185-419A-8DE1-AAB55D2130AC}">
      <dgm:prSet/>
      <dgm:spPr/>
      <dgm:t>
        <a:bodyPr/>
        <a:lstStyle/>
        <a:p>
          <a:endParaRPr lang="zh-CN" altLang="en-US"/>
        </a:p>
      </dgm:t>
    </dgm:pt>
    <dgm:pt modelId="{D14AF1DD-340C-4611-B99C-484989C0429C}" type="parTrans" cxnId="{18F743AB-0185-419A-8DE1-AAB55D2130AC}">
      <dgm:prSet/>
      <dgm:spPr/>
      <dgm:t>
        <a:bodyPr/>
        <a:lstStyle/>
        <a:p>
          <a:endParaRPr lang="zh-CN" altLang="en-US"/>
        </a:p>
      </dgm:t>
    </dgm:pt>
    <dgm:pt modelId="{2A9D84DD-A5B5-4180-A18A-D6D6E321B789}">
      <dgm:prSet phldrT="[文本]"/>
      <dgm:spPr>
        <a:solidFill>
          <a:schemeClr val="bg1">
            <a:alpha val="90000"/>
          </a:schemeClr>
        </a:solidFill>
      </dgm:spPr>
      <dgm:t>
        <a:bodyPr/>
        <a:lstStyle/>
        <a:p>
          <a:r>
            <a:rPr lang="zh-CN" dirty="0" smtClean="0">
              <a:solidFill>
                <a:schemeClr val="accent6">
                  <a:lumMod val="50000"/>
                </a:schemeClr>
              </a:solidFill>
            </a:rPr>
            <a:t>建设各类信息化公共服务平台，加强与企业的沟通交流。搭建产业公共技术平台为企业提供信息化外包、技术咨询、技术测试等服务；依托创业支撑服务平台提供食品设备共享、知识产权、科技信息咨询等服务；建立公共人事服务平台，通过人力资源专业网站为企业提供人事代理、人员派遣、猎头服务和企业登记代理等多元服务；完善教育培训平台，通过数字化手段实现企业定制培训、员工远程教育、在线学习等一系列网络学习功能。</a:t>
          </a:r>
          <a:endParaRPr lang="zh-CN" altLang="en-US" dirty="0">
            <a:solidFill>
              <a:schemeClr val="accent6">
                <a:lumMod val="50000"/>
              </a:schemeClr>
            </a:solidFill>
          </a:endParaRPr>
        </a:p>
      </dgm:t>
    </dgm:pt>
    <dgm:pt modelId="{595EFE71-13FF-4AB7-940A-069F4B87A033}" type="sibTrans" cxnId="{5C9D9B40-4419-4FFA-96AB-33EF064A2314}">
      <dgm:prSet/>
      <dgm:spPr/>
      <dgm:t>
        <a:bodyPr/>
        <a:lstStyle/>
        <a:p>
          <a:endParaRPr lang="zh-CN" altLang="en-US"/>
        </a:p>
      </dgm:t>
    </dgm:pt>
    <dgm:pt modelId="{FF7C8AAD-EC68-4FA4-998E-E81D16B53CE1}" type="parTrans" cxnId="{5C9D9B40-4419-4FFA-96AB-33EF064A2314}">
      <dgm:prSet/>
      <dgm:spPr/>
      <dgm:t>
        <a:bodyPr/>
        <a:lstStyle/>
        <a:p>
          <a:endParaRPr lang="zh-CN" altLang="en-US"/>
        </a:p>
      </dgm:t>
    </dgm:pt>
    <dgm:pt modelId="{2E02E3C6-3CE5-438E-80B5-EC168545A280}" type="pres">
      <dgm:prSet presAssocID="{1933C37C-D466-4793-AF01-DD6F44991E35}" presName="linear" presStyleCnt="0">
        <dgm:presLayoutVars>
          <dgm:dir/>
          <dgm:animLvl val="lvl"/>
          <dgm:resizeHandles val="exact"/>
        </dgm:presLayoutVars>
      </dgm:prSet>
      <dgm:spPr/>
      <dgm:t>
        <a:bodyPr/>
        <a:lstStyle/>
        <a:p>
          <a:endParaRPr lang="zh-CN" altLang="en-US"/>
        </a:p>
      </dgm:t>
    </dgm:pt>
    <dgm:pt modelId="{845AF00D-310F-4E25-8817-0ABFE880AD89}" type="pres">
      <dgm:prSet presAssocID="{FF3EB82A-DC1F-40A1-B6DF-7B9818B13C3C}" presName="parentLin" presStyleCnt="0"/>
      <dgm:spPr/>
    </dgm:pt>
    <dgm:pt modelId="{7BE49F72-DCF9-4752-A630-0C846FC59E40}" type="pres">
      <dgm:prSet presAssocID="{FF3EB82A-DC1F-40A1-B6DF-7B9818B13C3C}" presName="parentLeftMargin" presStyleLbl="node1" presStyleIdx="0" presStyleCnt="2"/>
      <dgm:spPr/>
      <dgm:t>
        <a:bodyPr/>
        <a:lstStyle/>
        <a:p>
          <a:endParaRPr lang="zh-CN" altLang="en-US"/>
        </a:p>
      </dgm:t>
    </dgm:pt>
    <dgm:pt modelId="{C43030BB-5B33-4299-8936-C684924DDAC3}" type="pres">
      <dgm:prSet presAssocID="{FF3EB82A-DC1F-40A1-B6DF-7B9818B13C3C}" presName="parentText" presStyleLbl="node1" presStyleIdx="0" presStyleCnt="2">
        <dgm:presLayoutVars>
          <dgm:chMax val="0"/>
          <dgm:bulletEnabled val="1"/>
        </dgm:presLayoutVars>
      </dgm:prSet>
      <dgm:spPr/>
      <dgm:t>
        <a:bodyPr/>
        <a:lstStyle/>
        <a:p>
          <a:endParaRPr lang="zh-CN" altLang="en-US"/>
        </a:p>
      </dgm:t>
    </dgm:pt>
    <dgm:pt modelId="{77D37C78-9EF7-4FA8-8179-8A4C068B1C61}" type="pres">
      <dgm:prSet presAssocID="{FF3EB82A-DC1F-40A1-B6DF-7B9818B13C3C}" presName="negativeSpace" presStyleCnt="0"/>
      <dgm:spPr/>
    </dgm:pt>
    <dgm:pt modelId="{3516D8F1-7E40-4D4A-AB1C-F827B8A1688F}" type="pres">
      <dgm:prSet presAssocID="{FF3EB82A-DC1F-40A1-B6DF-7B9818B13C3C}" presName="childText" presStyleLbl="conFgAcc1" presStyleIdx="0" presStyleCnt="2">
        <dgm:presLayoutVars>
          <dgm:bulletEnabled val="1"/>
        </dgm:presLayoutVars>
      </dgm:prSet>
      <dgm:spPr/>
      <dgm:t>
        <a:bodyPr/>
        <a:lstStyle/>
        <a:p>
          <a:endParaRPr lang="zh-CN" altLang="en-US"/>
        </a:p>
      </dgm:t>
    </dgm:pt>
    <dgm:pt modelId="{66BCC700-1C4D-49F5-B008-E02E86198305}" type="pres">
      <dgm:prSet presAssocID="{7E2820B2-D36E-428B-835D-1037EFFBD7BB}" presName="spaceBetweenRectangles" presStyleCnt="0"/>
      <dgm:spPr/>
    </dgm:pt>
    <dgm:pt modelId="{766F2FE2-12AE-439C-9FBF-18B5A056E22C}" type="pres">
      <dgm:prSet presAssocID="{A919B153-1A49-4FEB-B7C1-F09F79C0D2DB}" presName="parentLin" presStyleCnt="0"/>
      <dgm:spPr/>
    </dgm:pt>
    <dgm:pt modelId="{834C9FF3-1844-4FF6-8674-6541A64E6FDE}" type="pres">
      <dgm:prSet presAssocID="{A919B153-1A49-4FEB-B7C1-F09F79C0D2DB}" presName="parentLeftMargin" presStyleLbl="node1" presStyleIdx="0" presStyleCnt="2"/>
      <dgm:spPr/>
      <dgm:t>
        <a:bodyPr/>
        <a:lstStyle/>
        <a:p>
          <a:endParaRPr lang="zh-CN" altLang="en-US"/>
        </a:p>
      </dgm:t>
    </dgm:pt>
    <dgm:pt modelId="{1F9563CB-1E60-40A8-BE22-657E204D5D8B}" type="pres">
      <dgm:prSet presAssocID="{A919B153-1A49-4FEB-B7C1-F09F79C0D2DB}" presName="parentText" presStyleLbl="node1" presStyleIdx="1" presStyleCnt="2">
        <dgm:presLayoutVars>
          <dgm:chMax val="0"/>
          <dgm:bulletEnabled val="1"/>
        </dgm:presLayoutVars>
      </dgm:prSet>
      <dgm:spPr/>
      <dgm:t>
        <a:bodyPr/>
        <a:lstStyle/>
        <a:p>
          <a:endParaRPr lang="zh-CN" altLang="en-US"/>
        </a:p>
      </dgm:t>
    </dgm:pt>
    <dgm:pt modelId="{BFEB8F5A-1F32-4B8F-B258-FD9968D8AD1B}" type="pres">
      <dgm:prSet presAssocID="{A919B153-1A49-4FEB-B7C1-F09F79C0D2DB}" presName="negativeSpace" presStyleCnt="0"/>
      <dgm:spPr/>
    </dgm:pt>
    <dgm:pt modelId="{3B1C0775-FD96-47EC-95CA-C8118A0F435D}" type="pres">
      <dgm:prSet presAssocID="{A919B153-1A49-4FEB-B7C1-F09F79C0D2DB}" presName="childText" presStyleLbl="conFgAcc1" presStyleIdx="1" presStyleCnt="2">
        <dgm:presLayoutVars>
          <dgm:bulletEnabled val="1"/>
        </dgm:presLayoutVars>
      </dgm:prSet>
      <dgm:spPr/>
      <dgm:t>
        <a:bodyPr/>
        <a:lstStyle/>
        <a:p>
          <a:endParaRPr lang="zh-CN" altLang="en-US"/>
        </a:p>
      </dgm:t>
    </dgm:pt>
  </dgm:ptLst>
  <dgm:cxnLst>
    <dgm:cxn modelId="{7CDC4211-F8B6-45D9-BF03-5F3C45C65190}" type="presOf" srcId="{A919B153-1A49-4FEB-B7C1-F09F79C0D2DB}" destId="{1F9563CB-1E60-40A8-BE22-657E204D5D8B}" srcOrd="1" destOrd="0" presId="urn:microsoft.com/office/officeart/2005/8/layout/list1"/>
    <dgm:cxn modelId="{18F743AB-0185-419A-8DE1-AAB55D2130AC}" srcId="{FF3EB82A-DC1F-40A1-B6DF-7B9818B13C3C}" destId="{ECB3D3FF-9A40-4B5B-A84C-37D3417D347F}" srcOrd="0" destOrd="0" parTransId="{D14AF1DD-340C-4611-B99C-484989C0429C}" sibTransId="{CC5BBAA8-781A-473F-809A-BC7B47AA7454}"/>
    <dgm:cxn modelId="{D6DF8D05-34B1-4FB5-8BF1-32F000BE2127}" type="presOf" srcId="{FF3EB82A-DC1F-40A1-B6DF-7B9818B13C3C}" destId="{C43030BB-5B33-4299-8936-C684924DDAC3}" srcOrd="1" destOrd="0" presId="urn:microsoft.com/office/officeart/2005/8/layout/list1"/>
    <dgm:cxn modelId="{2F8EC6DC-4F40-422E-B036-C2F284A2372C}" srcId="{1933C37C-D466-4793-AF01-DD6F44991E35}" destId="{A919B153-1A49-4FEB-B7C1-F09F79C0D2DB}" srcOrd="1" destOrd="0" parTransId="{B62E7571-BB79-4361-87E7-B0E0B02BA525}" sibTransId="{20334260-3E75-4034-B70E-48D9A7878C86}"/>
    <dgm:cxn modelId="{40A20E41-6641-4F7D-A09D-B5AC2D05E6ED}" type="presOf" srcId="{1933C37C-D466-4793-AF01-DD6F44991E35}" destId="{2E02E3C6-3CE5-438E-80B5-EC168545A280}" srcOrd="0" destOrd="0" presId="urn:microsoft.com/office/officeart/2005/8/layout/list1"/>
    <dgm:cxn modelId="{1D37B857-1DCA-4601-A813-0770DC4BA48E}" type="presOf" srcId="{FF3EB82A-DC1F-40A1-B6DF-7B9818B13C3C}" destId="{7BE49F72-DCF9-4752-A630-0C846FC59E40}" srcOrd="0" destOrd="0" presId="urn:microsoft.com/office/officeart/2005/8/layout/list1"/>
    <dgm:cxn modelId="{5C9D9B40-4419-4FFA-96AB-33EF064A2314}" srcId="{A919B153-1A49-4FEB-B7C1-F09F79C0D2DB}" destId="{2A9D84DD-A5B5-4180-A18A-D6D6E321B789}" srcOrd="0" destOrd="0" parTransId="{FF7C8AAD-EC68-4FA4-998E-E81D16B53CE1}" sibTransId="{595EFE71-13FF-4AB7-940A-069F4B87A033}"/>
    <dgm:cxn modelId="{35FEFB90-FF94-4E8E-88A4-BC6941059398}" type="presOf" srcId="{2A9D84DD-A5B5-4180-A18A-D6D6E321B789}" destId="{3B1C0775-FD96-47EC-95CA-C8118A0F435D}" srcOrd="0" destOrd="0" presId="urn:microsoft.com/office/officeart/2005/8/layout/list1"/>
    <dgm:cxn modelId="{45334978-45C4-4F5E-9056-E192E635D097}" type="presOf" srcId="{ECB3D3FF-9A40-4B5B-A84C-37D3417D347F}" destId="{3516D8F1-7E40-4D4A-AB1C-F827B8A1688F}" srcOrd="0" destOrd="0" presId="urn:microsoft.com/office/officeart/2005/8/layout/list1"/>
    <dgm:cxn modelId="{EE6E28EC-6105-4E25-B161-09526C7D9905}" type="presOf" srcId="{A919B153-1A49-4FEB-B7C1-F09F79C0D2DB}" destId="{834C9FF3-1844-4FF6-8674-6541A64E6FDE}" srcOrd="0" destOrd="0" presId="urn:microsoft.com/office/officeart/2005/8/layout/list1"/>
    <dgm:cxn modelId="{29FB64DC-4B10-41C8-B86A-0F72F3D44840}" srcId="{1933C37C-D466-4793-AF01-DD6F44991E35}" destId="{FF3EB82A-DC1F-40A1-B6DF-7B9818B13C3C}" srcOrd="0" destOrd="0" parTransId="{2BFF4002-51AF-4612-ADD5-B8BCAAFD5BB3}" sibTransId="{7E2820B2-D36E-428B-835D-1037EFFBD7BB}"/>
    <dgm:cxn modelId="{3D67937A-2946-4C3A-9CA4-1EB41DFB7522}" type="presParOf" srcId="{2E02E3C6-3CE5-438E-80B5-EC168545A280}" destId="{845AF00D-310F-4E25-8817-0ABFE880AD89}" srcOrd="0" destOrd="0" presId="urn:microsoft.com/office/officeart/2005/8/layout/list1"/>
    <dgm:cxn modelId="{796A4A9C-21BE-4DE9-B5F2-A7E5ED65825D}" type="presParOf" srcId="{845AF00D-310F-4E25-8817-0ABFE880AD89}" destId="{7BE49F72-DCF9-4752-A630-0C846FC59E40}" srcOrd="0" destOrd="0" presId="urn:microsoft.com/office/officeart/2005/8/layout/list1"/>
    <dgm:cxn modelId="{7CE245B8-E801-4237-BD41-DAAB73C6EEEC}" type="presParOf" srcId="{845AF00D-310F-4E25-8817-0ABFE880AD89}" destId="{C43030BB-5B33-4299-8936-C684924DDAC3}" srcOrd="1" destOrd="0" presId="urn:microsoft.com/office/officeart/2005/8/layout/list1"/>
    <dgm:cxn modelId="{F6966DBB-994C-4013-8E84-6B75089E5419}" type="presParOf" srcId="{2E02E3C6-3CE5-438E-80B5-EC168545A280}" destId="{77D37C78-9EF7-4FA8-8179-8A4C068B1C61}" srcOrd="1" destOrd="0" presId="urn:microsoft.com/office/officeart/2005/8/layout/list1"/>
    <dgm:cxn modelId="{CAA4A8FC-1DFA-4ADD-B002-0615487FB133}" type="presParOf" srcId="{2E02E3C6-3CE5-438E-80B5-EC168545A280}" destId="{3516D8F1-7E40-4D4A-AB1C-F827B8A1688F}" srcOrd="2" destOrd="0" presId="urn:microsoft.com/office/officeart/2005/8/layout/list1"/>
    <dgm:cxn modelId="{608F4E27-65D6-4D49-ADDD-FE57C75CCF32}" type="presParOf" srcId="{2E02E3C6-3CE5-438E-80B5-EC168545A280}" destId="{66BCC700-1C4D-49F5-B008-E02E86198305}" srcOrd="3" destOrd="0" presId="urn:microsoft.com/office/officeart/2005/8/layout/list1"/>
    <dgm:cxn modelId="{823017F3-B884-4752-83A0-86A3F840A2CC}" type="presParOf" srcId="{2E02E3C6-3CE5-438E-80B5-EC168545A280}" destId="{766F2FE2-12AE-439C-9FBF-18B5A056E22C}" srcOrd="4" destOrd="0" presId="urn:microsoft.com/office/officeart/2005/8/layout/list1"/>
    <dgm:cxn modelId="{1031F210-6FAF-400A-AD8C-CFD64100D3BC}" type="presParOf" srcId="{766F2FE2-12AE-439C-9FBF-18B5A056E22C}" destId="{834C9FF3-1844-4FF6-8674-6541A64E6FDE}" srcOrd="0" destOrd="0" presId="urn:microsoft.com/office/officeart/2005/8/layout/list1"/>
    <dgm:cxn modelId="{183BB038-4158-4E0A-9B2F-B5F1496955FA}" type="presParOf" srcId="{766F2FE2-12AE-439C-9FBF-18B5A056E22C}" destId="{1F9563CB-1E60-40A8-BE22-657E204D5D8B}" srcOrd="1" destOrd="0" presId="urn:microsoft.com/office/officeart/2005/8/layout/list1"/>
    <dgm:cxn modelId="{96D55338-EE20-4F4A-9BAC-1E19C02BC74D}" type="presParOf" srcId="{2E02E3C6-3CE5-438E-80B5-EC168545A280}" destId="{BFEB8F5A-1F32-4B8F-B258-FD9968D8AD1B}" srcOrd="5" destOrd="0" presId="urn:microsoft.com/office/officeart/2005/8/layout/list1"/>
    <dgm:cxn modelId="{E73EC9C1-ADA5-478A-B5F1-514DC9FADAC1}" type="presParOf" srcId="{2E02E3C6-3CE5-438E-80B5-EC168545A280}" destId="{3B1C0775-FD96-47EC-95CA-C8118A0F435D}"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33C37C-D466-4793-AF01-DD6F44991E35}"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zh-CN" altLang="en-US"/>
        </a:p>
      </dgm:t>
    </dgm:pt>
    <dgm:pt modelId="{FF3EB82A-DC1F-40A1-B6DF-7B9818B13C3C}">
      <dgm:prSet phldrT="[文本]" custT="1"/>
      <dgm:spPr/>
      <dgm:t>
        <a:bodyPr/>
        <a:lstStyle/>
        <a:p>
          <a:r>
            <a:rPr lang="en-US" altLang="zh-CN" sz="1400" b="1" dirty="0" smtClean="0"/>
            <a:t>5</a:t>
          </a:r>
          <a:r>
            <a:rPr lang="zh-CN" altLang="en-US" sz="1400" b="1" dirty="0" smtClean="0"/>
            <a:t>、</a:t>
          </a:r>
          <a:r>
            <a:rPr lang="zh-CN" sz="1400" b="1" dirty="0" smtClean="0"/>
            <a:t>完善的安全应急服务</a:t>
          </a:r>
          <a:endParaRPr lang="zh-CN" altLang="en-US" sz="1400" dirty="0"/>
        </a:p>
      </dgm:t>
    </dgm:pt>
    <dgm:pt modelId="{2BFF4002-51AF-4612-ADD5-B8BCAAFD5BB3}" type="parTrans" cxnId="{29FB64DC-4B10-41C8-B86A-0F72F3D44840}">
      <dgm:prSet/>
      <dgm:spPr/>
      <dgm:t>
        <a:bodyPr/>
        <a:lstStyle/>
        <a:p>
          <a:endParaRPr lang="zh-CN" altLang="en-US"/>
        </a:p>
      </dgm:t>
    </dgm:pt>
    <dgm:pt modelId="{7E2820B2-D36E-428B-835D-1037EFFBD7BB}" type="sibTrans" cxnId="{29FB64DC-4B10-41C8-B86A-0F72F3D44840}">
      <dgm:prSet/>
      <dgm:spPr/>
      <dgm:t>
        <a:bodyPr/>
        <a:lstStyle/>
        <a:p>
          <a:endParaRPr lang="zh-CN" altLang="en-US"/>
        </a:p>
      </dgm:t>
    </dgm:pt>
    <dgm:pt modelId="{A919B153-1A49-4FEB-B7C1-F09F79C0D2DB}">
      <dgm:prSet phldrT="[文本]" custT="1"/>
      <dgm:spPr/>
      <dgm:t>
        <a:bodyPr/>
        <a:lstStyle/>
        <a:p>
          <a:r>
            <a:rPr lang="en-US" altLang="zh-CN" sz="1400" b="1" dirty="0" smtClean="0"/>
            <a:t>6</a:t>
          </a:r>
          <a:r>
            <a:rPr lang="zh-CN" altLang="en-US" sz="1400" b="1" dirty="0" smtClean="0"/>
            <a:t>、</a:t>
          </a:r>
          <a:r>
            <a:rPr lang="zh-CN" altLang="zh-CN" sz="1400" b="1" dirty="0" smtClean="0">
              <a:solidFill>
                <a:srgbClr val="FFFFFF"/>
              </a:solidFill>
            </a:rPr>
            <a:t>便捷的移动网络生活</a:t>
          </a:r>
          <a:endParaRPr lang="zh-CN" altLang="en-US" sz="1400" dirty="0"/>
        </a:p>
      </dgm:t>
    </dgm:pt>
    <dgm:pt modelId="{20334260-3E75-4034-B70E-48D9A7878C86}" type="sibTrans" cxnId="{2F8EC6DC-4F40-422E-B036-C2F284A2372C}">
      <dgm:prSet/>
      <dgm:spPr/>
      <dgm:t>
        <a:bodyPr/>
        <a:lstStyle/>
        <a:p>
          <a:endParaRPr lang="zh-CN" altLang="en-US"/>
        </a:p>
      </dgm:t>
    </dgm:pt>
    <dgm:pt modelId="{B62E7571-BB79-4361-87E7-B0E0B02BA525}" type="parTrans" cxnId="{2F8EC6DC-4F40-422E-B036-C2F284A2372C}">
      <dgm:prSet/>
      <dgm:spPr/>
      <dgm:t>
        <a:bodyPr/>
        <a:lstStyle/>
        <a:p>
          <a:endParaRPr lang="zh-CN" altLang="en-US"/>
        </a:p>
      </dgm:t>
    </dgm:pt>
    <dgm:pt modelId="{ECB3D3FF-9A40-4B5B-A84C-37D3417D347F}">
      <dgm:prSet phldrT="[文本]"/>
      <dgm:spPr>
        <a:solidFill>
          <a:schemeClr val="bg1">
            <a:alpha val="90000"/>
          </a:schemeClr>
        </a:solidFill>
      </dgm:spPr>
      <dgm:t>
        <a:bodyPr/>
        <a:lstStyle/>
        <a:p>
          <a:r>
            <a:rPr lang="zh-CN" dirty="0" smtClean="0">
              <a:solidFill>
                <a:schemeClr val="accent6">
                  <a:lumMod val="50000"/>
                </a:schemeClr>
              </a:solidFill>
            </a:rPr>
            <a:t>借助高清摄像头、</a:t>
          </a:r>
          <a:r>
            <a:rPr lang="en-US" dirty="0" smtClean="0">
              <a:solidFill>
                <a:schemeClr val="accent6">
                  <a:lumMod val="50000"/>
                </a:schemeClr>
              </a:solidFill>
            </a:rPr>
            <a:t>GPS</a:t>
          </a:r>
          <a:r>
            <a:rPr lang="zh-CN" dirty="0" smtClean="0">
              <a:solidFill>
                <a:schemeClr val="accent6">
                  <a:lumMod val="50000"/>
                </a:schemeClr>
              </a:solidFill>
            </a:rPr>
            <a:t>定位仪等工具实现对在建工地及其他区域安全状况的实时管控；建立环境监控体系，依据园区规模、污染物类型和地理位置布设监控点位，并通过对相关数据的分析和统计，准确掌握各污染源的排放情况；建立综合预警体系，实现智能预警、环境感知预警与园区管理指挥中心和警署的对接，确保对公共突发事件作出及时响应和指挥调度。</a:t>
          </a:r>
          <a:endParaRPr lang="zh-CN" altLang="en-US" dirty="0">
            <a:solidFill>
              <a:schemeClr val="accent6">
                <a:lumMod val="50000"/>
              </a:schemeClr>
            </a:solidFill>
          </a:endParaRPr>
        </a:p>
      </dgm:t>
    </dgm:pt>
    <dgm:pt modelId="{CC5BBAA8-781A-473F-809A-BC7B47AA7454}" type="sibTrans" cxnId="{18F743AB-0185-419A-8DE1-AAB55D2130AC}">
      <dgm:prSet/>
      <dgm:spPr/>
      <dgm:t>
        <a:bodyPr/>
        <a:lstStyle/>
        <a:p>
          <a:endParaRPr lang="zh-CN" altLang="en-US"/>
        </a:p>
      </dgm:t>
    </dgm:pt>
    <dgm:pt modelId="{D14AF1DD-340C-4611-B99C-484989C0429C}" type="parTrans" cxnId="{18F743AB-0185-419A-8DE1-AAB55D2130AC}">
      <dgm:prSet/>
      <dgm:spPr/>
      <dgm:t>
        <a:bodyPr/>
        <a:lstStyle/>
        <a:p>
          <a:endParaRPr lang="zh-CN" altLang="en-US"/>
        </a:p>
      </dgm:t>
    </dgm:pt>
    <dgm:pt modelId="{2A9D84DD-A5B5-4180-A18A-D6D6E321B789}">
      <dgm:prSet phldrT="[文本]"/>
      <dgm:spPr>
        <a:solidFill>
          <a:schemeClr val="bg1">
            <a:alpha val="90000"/>
          </a:schemeClr>
        </a:solidFill>
      </dgm:spPr>
      <dgm:t>
        <a:bodyPr/>
        <a:lstStyle/>
        <a:p>
          <a:r>
            <a:rPr lang="zh-CN" dirty="0" smtClean="0">
              <a:solidFill>
                <a:schemeClr val="accent6">
                  <a:lumMod val="50000"/>
                </a:schemeClr>
              </a:solidFill>
            </a:rPr>
            <a:t>从传统的互联网信息化布局向移动互联网和物联网布局模式改变面貌，以信息、人、服务三者通过移动方式的串联为核心，实现信息流动的实时化、交互化和移动化，形成立体式的多维服务体系，引导科技生活新方式，提升用户对产业园的黏性。当前，可以利用移动终端实现信息的交互和传输，构建智慧园区的服务模式。如，依托一卡通系统建立信用支付体系；以</a:t>
          </a:r>
          <a:r>
            <a:rPr lang="en-US" dirty="0" smtClean="0">
              <a:solidFill>
                <a:schemeClr val="accent6">
                  <a:lumMod val="50000"/>
                </a:schemeClr>
              </a:solidFill>
            </a:rPr>
            <a:t>GIS</a:t>
          </a:r>
          <a:r>
            <a:rPr lang="zh-CN" dirty="0" smtClean="0">
              <a:solidFill>
                <a:schemeClr val="accent6">
                  <a:lumMod val="50000"/>
                </a:schemeClr>
              </a:solidFill>
            </a:rPr>
            <a:t>系统为平台、商户为节点、服务为纽带，通过</a:t>
          </a:r>
          <a:r>
            <a:rPr lang="en-US" dirty="0" smtClean="0">
              <a:solidFill>
                <a:schemeClr val="accent6">
                  <a:lumMod val="50000"/>
                </a:schemeClr>
              </a:solidFill>
            </a:rPr>
            <a:t>O2O</a:t>
          </a:r>
          <a:r>
            <a:rPr lang="zh-CN" dirty="0" smtClean="0">
              <a:solidFill>
                <a:schemeClr val="accent6">
                  <a:lumMod val="50000"/>
                </a:schemeClr>
              </a:solidFill>
            </a:rPr>
            <a:t>的方式，借助移动信息平台，集成园区各类服务，随时随地为园区企业和员工提供实时信息查询、移动办公和生活服务等。</a:t>
          </a:r>
          <a:endParaRPr lang="zh-CN" altLang="en-US" dirty="0">
            <a:solidFill>
              <a:schemeClr val="accent6">
                <a:lumMod val="50000"/>
              </a:schemeClr>
            </a:solidFill>
          </a:endParaRPr>
        </a:p>
      </dgm:t>
    </dgm:pt>
    <dgm:pt modelId="{595EFE71-13FF-4AB7-940A-069F4B87A033}" type="sibTrans" cxnId="{5C9D9B40-4419-4FFA-96AB-33EF064A2314}">
      <dgm:prSet/>
      <dgm:spPr/>
      <dgm:t>
        <a:bodyPr/>
        <a:lstStyle/>
        <a:p>
          <a:endParaRPr lang="zh-CN" altLang="en-US"/>
        </a:p>
      </dgm:t>
    </dgm:pt>
    <dgm:pt modelId="{FF7C8AAD-EC68-4FA4-998E-E81D16B53CE1}" type="parTrans" cxnId="{5C9D9B40-4419-4FFA-96AB-33EF064A2314}">
      <dgm:prSet/>
      <dgm:spPr/>
      <dgm:t>
        <a:bodyPr/>
        <a:lstStyle/>
        <a:p>
          <a:endParaRPr lang="zh-CN" altLang="en-US"/>
        </a:p>
      </dgm:t>
    </dgm:pt>
    <dgm:pt modelId="{2E02E3C6-3CE5-438E-80B5-EC168545A280}" type="pres">
      <dgm:prSet presAssocID="{1933C37C-D466-4793-AF01-DD6F44991E35}" presName="linear" presStyleCnt="0">
        <dgm:presLayoutVars>
          <dgm:dir/>
          <dgm:animLvl val="lvl"/>
          <dgm:resizeHandles val="exact"/>
        </dgm:presLayoutVars>
      </dgm:prSet>
      <dgm:spPr/>
      <dgm:t>
        <a:bodyPr/>
        <a:lstStyle/>
        <a:p>
          <a:endParaRPr lang="zh-CN" altLang="en-US"/>
        </a:p>
      </dgm:t>
    </dgm:pt>
    <dgm:pt modelId="{845AF00D-310F-4E25-8817-0ABFE880AD89}" type="pres">
      <dgm:prSet presAssocID="{FF3EB82A-DC1F-40A1-B6DF-7B9818B13C3C}" presName="parentLin" presStyleCnt="0"/>
      <dgm:spPr/>
    </dgm:pt>
    <dgm:pt modelId="{7BE49F72-DCF9-4752-A630-0C846FC59E40}" type="pres">
      <dgm:prSet presAssocID="{FF3EB82A-DC1F-40A1-B6DF-7B9818B13C3C}" presName="parentLeftMargin" presStyleLbl="node1" presStyleIdx="0" presStyleCnt="2"/>
      <dgm:spPr/>
      <dgm:t>
        <a:bodyPr/>
        <a:lstStyle/>
        <a:p>
          <a:endParaRPr lang="zh-CN" altLang="en-US"/>
        </a:p>
      </dgm:t>
    </dgm:pt>
    <dgm:pt modelId="{C43030BB-5B33-4299-8936-C684924DDAC3}" type="pres">
      <dgm:prSet presAssocID="{FF3EB82A-DC1F-40A1-B6DF-7B9818B13C3C}" presName="parentText" presStyleLbl="node1" presStyleIdx="0" presStyleCnt="2">
        <dgm:presLayoutVars>
          <dgm:chMax val="0"/>
          <dgm:bulletEnabled val="1"/>
        </dgm:presLayoutVars>
      </dgm:prSet>
      <dgm:spPr/>
      <dgm:t>
        <a:bodyPr/>
        <a:lstStyle/>
        <a:p>
          <a:endParaRPr lang="zh-CN" altLang="en-US"/>
        </a:p>
      </dgm:t>
    </dgm:pt>
    <dgm:pt modelId="{77D37C78-9EF7-4FA8-8179-8A4C068B1C61}" type="pres">
      <dgm:prSet presAssocID="{FF3EB82A-DC1F-40A1-B6DF-7B9818B13C3C}" presName="negativeSpace" presStyleCnt="0"/>
      <dgm:spPr/>
    </dgm:pt>
    <dgm:pt modelId="{3516D8F1-7E40-4D4A-AB1C-F827B8A1688F}" type="pres">
      <dgm:prSet presAssocID="{FF3EB82A-DC1F-40A1-B6DF-7B9818B13C3C}" presName="childText" presStyleLbl="conFgAcc1" presStyleIdx="0" presStyleCnt="2">
        <dgm:presLayoutVars>
          <dgm:bulletEnabled val="1"/>
        </dgm:presLayoutVars>
      </dgm:prSet>
      <dgm:spPr/>
      <dgm:t>
        <a:bodyPr/>
        <a:lstStyle/>
        <a:p>
          <a:endParaRPr lang="zh-CN" altLang="en-US"/>
        </a:p>
      </dgm:t>
    </dgm:pt>
    <dgm:pt modelId="{66BCC700-1C4D-49F5-B008-E02E86198305}" type="pres">
      <dgm:prSet presAssocID="{7E2820B2-D36E-428B-835D-1037EFFBD7BB}" presName="spaceBetweenRectangles" presStyleCnt="0"/>
      <dgm:spPr/>
    </dgm:pt>
    <dgm:pt modelId="{766F2FE2-12AE-439C-9FBF-18B5A056E22C}" type="pres">
      <dgm:prSet presAssocID="{A919B153-1A49-4FEB-B7C1-F09F79C0D2DB}" presName="parentLin" presStyleCnt="0"/>
      <dgm:spPr/>
    </dgm:pt>
    <dgm:pt modelId="{834C9FF3-1844-4FF6-8674-6541A64E6FDE}" type="pres">
      <dgm:prSet presAssocID="{A919B153-1A49-4FEB-B7C1-F09F79C0D2DB}" presName="parentLeftMargin" presStyleLbl="node1" presStyleIdx="0" presStyleCnt="2"/>
      <dgm:spPr/>
      <dgm:t>
        <a:bodyPr/>
        <a:lstStyle/>
        <a:p>
          <a:endParaRPr lang="zh-CN" altLang="en-US"/>
        </a:p>
      </dgm:t>
    </dgm:pt>
    <dgm:pt modelId="{1F9563CB-1E60-40A8-BE22-657E204D5D8B}" type="pres">
      <dgm:prSet presAssocID="{A919B153-1A49-4FEB-B7C1-F09F79C0D2DB}" presName="parentText" presStyleLbl="node1" presStyleIdx="1" presStyleCnt="2">
        <dgm:presLayoutVars>
          <dgm:chMax val="0"/>
          <dgm:bulletEnabled val="1"/>
        </dgm:presLayoutVars>
      </dgm:prSet>
      <dgm:spPr/>
      <dgm:t>
        <a:bodyPr/>
        <a:lstStyle/>
        <a:p>
          <a:endParaRPr lang="zh-CN" altLang="en-US"/>
        </a:p>
      </dgm:t>
    </dgm:pt>
    <dgm:pt modelId="{BFEB8F5A-1F32-4B8F-B258-FD9968D8AD1B}" type="pres">
      <dgm:prSet presAssocID="{A919B153-1A49-4FEB-B7C1-F09F79C0D2DB}" presName="negativeSpace" presStyleCnt="0"/>
      <dgm:spPr/>
    </dgm:pt>
    <dgm:pt modelId="{3B1C0775-FD96-47EC-95CA-C8118A0F435D}" type="pres">
      <dgm:prSet presAssocID="{A919B153-1A49-4FEB-B7C1-F09F79C0D2DB}" presName="childText" presStyleLbl="conFgAcc1" presStyleIdx="1" presStyleCnt="2">
        <dgm:presLayoutVars>
          <dgm:bulletEnabled val="1"/>
        </dgm:presLayoutVars>
      </dgm:prSet>
      <dgm:spPr/>
      <dgm:t>
        <a:bodyPr/>
        <a:lstStyle/>
        <a:p>
          <a:endParaRPr lang="zh-CN" altLang="en-US"/>
        </a:p>
      </dgm:t>
    </dgm:pt>
  </dgm:ptLst>
  <dgm:cxnLst>
    <dgm:cxn modelId="{18F743AB-0185-419A-8DE1-AAB55D2130AC}" srcId="{FF3EB82A-DC1F-40A1-B6DF-7B9818B13C3C}" destId="{ECB3D3FF-9A40-4B5B-A84C-37D3417D347F}" srcOrd="0" destOrd="0" parTransId="{D14AF1DD-340C-4611-B99C-484989C0429C}" sibTransId="{CC5BBAA8-781A-473F-809A-BC7B47AA7454}"/>
    <dgm:cxn modelId="{22DC02E0-8D0D-4977-BFC1-9C40F5165E4B}" type="presOf" srcId="{ECB3D3FF-9A40-4B5B-A84C-37D3417D347F}" destId="{3516D8F1-7E40-4D4A-AB1C-F827B8A1688F}" srcOrd="0" destOrd="0" presId="urn:microsoft.com/office/officeart/2005/8/layout/list1"/>
    <dgm:cxn modelId="{2F8EC6DC-4F40-422E-B036-C2F284A2372C}" srcId="{1933C37C-D466-4793-AF01-DD6F44991E35}" destId="{A919B153-1A49-4FEB-B7C1-F09F79C0D2DB}" srcOrd="1" destOrd="0" parTransId="{B62E7571-BB79-4361-87E7-B0E0B02BA525}" sibTransId="{20334260-3E75-4034-B70E-48D9A7878C86}"/>
    <dgm:cxn modelId="{3025BA8B-49F7-4A6E-ACC7-C3E32D5876D9}" type="presOf" srcId="{A919B153-1A49-4FEB-B7C1-F09F79C0D2DB}" destId="{834C9FF3-1844-4FF6-8674-6541A64E6FDE}" srcOrd="0" destOrd="0" presId="urn:microsoft.com/office/officeart/2005/8/layout/list1"/>
    <dgm:cxn modelId="{3FD6A997-C5C0-4AC1-89AE-CEBA7A2A9CA9}" type="presOf" srcId="{1933C37C-D466-4793-AF01-DD6F44991E35}" destId="{2E02E3C6-3CE5-438E-80B5-EC168545A280}" srcOrd="0" destOrd="0" presId="urn:microsoft.com/office/officeart/2005/8/layout/list1"/>
    <dgm:cxn modelId="{2823A337-4C7C-4992-B156-C92B1F51AE47}" type="presOf" srcId="{A919B153-1A49-4FEB-B7C1-F09F79C0D2DB}" destId="{1F9563CB-1E60-40A8-BE22-657E204D5D8B}" srcOrd="1" destOrd="0" presId="urn:microsoft.com/office/officeart/2005/8/layout/list1"/>
    <dgm:cxn modelId="{5C9D9B40-4419-4FFA-96AB-33EF064A2314}" srcId="{A919B153-1A49-4FEB-B7C1-F09F79C0D2DB}" destId="{2A9D84DD-A5B5-4180-A18A-D6D6E321B789}" srcOrd="0" destOrd="0" parTransId="{FF7C8AAD-EC68-4FA4-998E-E81D16B53CE1}" sibTransId="{595EFE71-13FF-4AB7-940A-069F4B87A033}"/>
    <dgm:cxn modelId="{C34B7E2A-A92F-4A9F-BC7E-6FF665593644}" type="presOf" srcId="{FF3EB82A-DC1F-40A1-B6DF-7B9818B13C3C}" destId="{C43030BB-5B33-4299-8936-C684924DDAC3}" srcOrd="1" destOrd="0" presId="urn:microsoft.com/office/officeart/2005/8/layout/list1"/>
    <dgm:cxn modelId="{BB4D1155-57C7-4F74-A712-92106BFCA6DB}" type="presOf" srcId="{2A9D84DD-A5B5-4180-A18A-D6D6E321B789}" destId="{3B1C0775-FD96-47EC-95CA-C8118A0F435D}" srcOrd="0" destOrd="0" presId="urn:microsoft.com/office/officeart/2005/8/layout/list1"/>
    <dgm:cxn modelId="{29FB64DC-4B10-41C8-B86A-0F72F3D44840}" srcId="{1933C37C-D466-4793-AF01-DD6F44991E35}" destId="{FF3EB82A-DC1F-40A1-B6DF-7B9818B13C3C}" srcOrd="0" destOrd="0" parTransId="{2BFF4002-51AF-4612-ADD5-B8BCAAFD5BB3}" sibTransId="{7E2820B2-D36E-428B-835D-1037EFFBD7BB}"/>
    <dgm:cxn modelId="{8B68064C-7C43-412B-AD00-637A31C09C23}" type="presOf" srcId="{FF3EB82A-DC1F-40A1-B6DF-7B9818B13C3C}" destId="{7BE49F72-DCF9-4752-A630-0C846FC59E40}" srcOrd="0" destOrd="0" presId="urn:microsoft.com/office/officeart/2005/8/layout/list1"/>
    <dgm:cxn modelId="{51448AE8-C390-4404-93DB-C8A90AA96A7A}" type="presParOf" srcId="{2E02E3C6-3CE5-438E-80B5-EC168545A280}" destId="{845AF00D-310F-4E25-8817-0ABFE880AD89}" srcOrd="0" destOrd="0" presId="urn:microsoft.com/office/officeart/2005/8/layout/list1"/>
    <dgm:cxn modelId="{A3F6E7E5-EB08-4015-844F-D22981A42A9C}" type="presParOf" srcId="{845AF00D-310F-4E25-8817-0ABFE880AD89}" destId="{7BE49F72-DCF9-4752-A630-0C846FC59E40}" srcOrd="0" destOrd="0" presId="urn:microsoft.com/office/officeart/2005/8/layout/list1"/>
    <dgm:cxn modelId="{A4517BAC-25FA-4F5D-97DD-0A814ADDF64E}" type="presParOf" srcId="{845AF00D-310F-4E25-8817-0ABFE880AD89}" destId="{C43030BB-5B33-4299-8936-C684924DDAC3}" srcOrd="1" destOrd="0" presId="urn:microsoft.com/office/officeart/2005/8/layout/list1"/>
    <dgm:cxn modelId="{C2AAF70A-AAC8-4A09-A894-FD2162FEC167}" type="presParOf" srcId="{2E02E3C6-3CE5-438E-80B5-EC168545A280}" destId="{77D37C78-9EF7-4FA8-8179-8A4C068B1C61}" srcOrd="1" destOrd="0" presId="urn:microsoft.com/office/officeart/2005/8/layout/list1"/>
    <dgm:cxn modelId="{6C678618-7DCF-496C-A24C-62914C47F6E6}" type="presParOf" srcId="{2E02E3C6-3CE5-438E-80B5-EC168545A280}" destId="{3516D8F1-7E40-4D4A-AB1C-F827B8A1688F}" srcOrd="2" destOrd="0" presId="urn:microsoft.com/office/officeart/2005/8/layout/list1"/>
    <dgm:cxn modelId="{8DC7877A-AA8D-4238-A004-8EE9BAF76667}" type="presParOf" srcId="{2E02E3C6-3CE5-438E-80B5-EC168545A280}" destId="{66BCC700-1C4D-49F5-B008-E02E86198305}" srcOrd="3" destOrd="0" presId="urn:microsoft.com/office/officeart/2005/8/layout/list1"/>
    <dgm:cxn modelId="{E11014AB-1DEB-4195-A0E9-547F5EA1E8D1}" type="presParOf" srcId="{2E02E3C6-3CE5-438E-80B5-EC168545A280}" destId="{766F2FE2-12AE-439C-9FBF-18B5A056E22C}" srcOrd="4" destOrd="0" presId="urn:microsoft.com/office/officeart/2005/8/layout/list1"/>
    <dgm:cxn modelId="{A9641038-8209-41E7-82DF-3C79201A58E6}" type="presParOf" srcId="{766F2FE2-12AE-439C-9FBF-18B5A056E22C}" destId="{834C9FF3-1844-4FF6-8674-6541A64E6FDE}" srcOrd="0" destOrd="0" presId="urn:microsoft.com/office/officeart/2005/8/layout/list1"/>
    <dgm:cxn modelId="{A8AF332B-03DF-48CA-8442-328CB16762C2}" type="presParOf" srcId="{766F2FE2-12AE-439C-9FBF-18B5A056E22C}" destId="{1F9563CB-1E60-40A8-BE22-657E204D5D8B}" srcOrd="1" destOrd="0" presId="urn:microsoft.com/office/officeart/2005/8/layout/list1"/>
    <dgm:cxn modelId="{21DC544F-AE4C-4670-9544-8352A0F5FC73}" type="presParOf" srcId="{2E02E3C6-3CE5-438E-80B5-EC168545A280}" destId="{BFEB8F5A-1F32-4B8F-B258-FD9968D8AD1B}" srcOrd="5" destOrd="0" presId="urn:microsoft.com/office/officeart/2005/8/layout/list1"/>
    <dgm:cxn modelId="{D68F9CE0-6B47-49FE-9482-61B3A705AF06}" type="presParOf" srcId="{2E02E3C6-3CE5-438E-80B5-EC168545A280}" destId="{3B1C0775-FD96-47EC-95CA-C8118A0F435D}"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05C9A9-888A-4A63-A784-764EACC7520A}" type="doc">
      <dgm:prSet loTypeId="urn:microsoft.com/office/officeart/2005/8/layout/hierarchy4" loCatId="relationship" qsTypeId="urn:microsoft.com/office/officeart/2005/8/quickstyle/simple1" qsCatId="simple" csTypeId="urn:microsoft.com/office/officeart/2005/8/colors/colorful1" csCatId="colorful" phldr="1"/>
      <dgm:spPr/>
      <dgm:t>
        <a:bodyPr/>
        <a:lstStyle/>
        <a:p>
          <a:endParaRPr lang="zh-CN" altLang="en-US"/>
        </a:p>
      </dgm:t>
    </dgm:pt>
    <dgm:pt modelId="{D15DBD56-3A13-4A6E-9E45-455EDEE40F4F}">
      <dgm:prSet phldrT="[文本]"/>
      <dgm:spPr/>
      <dgm:t>
        <a:bodyPr/>
        <a:lstStyle/>
        <a:p>
          <a:r>
            <a:rPr lang="en-US" altLang="zh-CN" dirty="0" smtClean="0"/>
            <a:t>PC</a:t>
          </a:r>
          <a:r>
            <a:rPr lang="zh-CN" altLang="en-US" dirty="0" smtClean="0"/>
            <a:t>版服务</a:t>
          </a:r>
          <a:endParaRPr lang="zh-CN" altLang="en-US" dirty="0"/>
        </a:p>
      </dgm:t>
    </dgm:pt>
    <dgm:pt modelId="{934ED86A-AC15-4004-BA8D-222F23A25FEE}" type="parTrans" cxnId="{B78DB368-A71C-4FB6-A2E5-9E26721E4EE9}">
      <dgm:prSet/>
      <dgm:spPr/>
      <dgm:t>
        <a:bodyPr/>
        <a:lstStyle/>
        <a:p>
          <a:endParaRPr lang="zh-CN" altLang="en-US"/>
        </a:p>
      </dgm:t>
    </dgm:pt>
    <dgm:pt modelId="{6823CD6B-711A-4401-A07C-9E54602A3243}" type="sibTrans" cxnId="{B78DB368-A71C-4FB6-A2E5-9E26721E4EE9}">
      <dgm:prSet/>
      <dgm:spPr/>
      <dgm:t>
        <a:bodyPr/>
        <a:lstStyle/>
        <a:p>
          <a:endParaRPr lang="zh-CN" altLang="en-US"/>
        </a:p>
      </dgm:t>
    </dgm:pt>
    <dgm:pt modelId="{2E7F9295-B369-4565-8775-48F0EA2AC39B}">
      <dgm:prSet phldrT="[文本]"/>
      <dgm:spPr/>
      <dgm:t>
        <a:bodyPr/>
        <a:lstStyle/>
        <a:p>
          <a:r>
            <a:rPr lang="zh-CN" altLang="en-US" dirty="0" smtClean="0"/>
            <a:t>基础服务</a:t>
          </a:r>
          <a:endParaRPr lang="zh-CN" altLang="en-US" dirty="0"/>
        </a:p>
      </dgm:t>
    </dgm:pt>
    <dgm:pt modelId="{4175EE5F-A753-4B2F-97CD-B3DA9908CE78}" type="parTrans" cxnId="{916FE68B-783B-4257-844F-E5A102568800}">
      <dgm:prSet/>
      <dgm:spPr/>
      <dgm:t>
        <a:bodyPr/>
        <a:lstStyle/>
        <a:p>
          <a:endParaRPr lang="zh-CN" altLang="en-US"/>
        </a:p>
      </dgm:t>
    </dgm:pt>
    <dgm:pt modelId="{47EA9327-DAE2-4DE2-BA89-0DF9F145B768}" type="sibTrans" cxnId="{916FE68B-783B-4257-844F-E5A102568800}">
      <dgm:prSet/>
      <dgm:spPr/>
      <dgm:t>
        <a:bodyPr/>
        <a:lstStyle/>
        <a:p>
          <a:endParaRPr lang="zh-CN" altLang="en-US"/>
        </a:p>
      </dgm:t>
    </dgm:pt>
    <dgm:pt modelId="{80ACCD41-5DAE-42ED-886C-4CFF28CACAAA}">
      <dgm:prSet phldrT="[文本]"/>
      <dgm:spPr/>
      <dgm:t>
        <a:bodyPr/>
        <a:lstStyle/>
        <a:p>
          <a:r>
            <a:rPr lang="zh-CN" altLang="en-US" dirty="0" smtClean="0"/>
            <a:t>人事在线</a:t>
          </a:r>
          <a:endParaRPr lang="zh-CN" altLang="en-US" dirty="0"/>
        </a:p>
      </dgm:t>
    </dgm:pt>
    <dgm:pt modelId="{7F935F64-B1DF-48E5-AFD2-01E31A7E7386}" type="parTrans" cxnId="{6D1D62C4-58B9-4C59-9A97-0386597380C9}">
      <dgm:prSet/>
      <dgm:spPr/>
      <dgm:t>
        <a:bodyPr/>
        <a:lstStyle/>
        <a:p>
          <a:endParaRPr lang="zh-CN" altLang="en-US"/>
        </a:p>
      </dgm:t>
    </dgm:pt>
    <dgm:pt modelId="{500BC4FC-A99E-4F27-ACAF-6F34E4290B4E}" type="sibTrans" cxnId="{6D1D62C4-58B9-4C59-9A97-0386597380C9}">
      <dgm:prSet/>
      <dgm:spPr/>
      <dgm:t>
        <a:bodyPr/>
        <a:lstStyle/>
        <a:p>
          <a:endParaRPr lang="zh-CN" altLang="en-US"/>
        </a:p>
      </dgm:t>
    </dgm:pt>
    <dgm:pt modelId="{4EBA69A9-F10A-45C3-8D3E-86787B8A227C}">
      <dgm:prSet phldrT="[文本]"/>
      <dgm:spPr/>
      <dgm:t>
        <a:bodyPr/>
        <a:lstStyle/>
        <a:p>
          <a:r>
            <a:rPr lang="zh-CN" altLang="en-US" dirty="0" smtClean="0"/>
            <a:t>基建</a:t>
          </a:r>
          <a:endParaRPr lang="zh-CN" altLang="en-US" dirty="0"/>
        </a:p>
      </dgm:t>
    </dgm:pt>
    <dgm:pt modelId="{EB4FAC3D-3C68-4443-805D-FC4F058CC0EC}" type="parTrans" cxnId="{4DDF3E63-3DC3-4F15-9788-43D492677BEC}">
      <dgm:prSet/>
      <dgm:spPr/>
      <dgm:t>
        <a:bodyPr/>
        <a:lstStyle/>
        <a:p>
          <a:endParaRPr lang="zh-CN" altLang="en-US"/>
        </a:p>
      </dgm:t>
    </dgm:pt>
    <dgm:pt modelId="{6444E63D-29CF-49A0-A252-2F1947EE6E17}" type="sibTrans" cxnId="{4DDF3E63-3DC3-4F15-9788-43D492677BEC}">
      <dgm:prSet/>
      <dgm:spPr/>
      <dgm:t>
        <a:bodyPr/>
        <a:lstStyle/>
        <a:p>
          <a:endParaRPr lang="zh-CN" altLang="en-US"/>
        </a:p>
      </dgm:t>
    </dgm:pt>
    <dgm:pt modelId="{91180B22-FC76-4EBC-9908-285522DEEBB5}">
      <dgm:prSet phldrT="[文本]"/>
      <dgm:spPr/>
      <dgm:t>
        <a:bodyPr/>
        <a:lstStyle/>
        <a:p>
          <a:r>
            <a:rPr lang="zh-CN" altLang="en-US" dirty="0" smtClean="0"/>
            <a:t> </a:t>
          </a:r>
          <a:r>
            <a:rPr lang="en-US" altLang="zh-CN" dirty="0" smtClean="0"/>
            <a:t>IT</a:t>
          </a:r>
          <a:r>
            <a:rPr lang="zh-CN" altLang="en-US" dirty="0" smtClean="0"/>
            <a:t>管家</a:t>
          </a:r>
          <a:endParaRPr lang="zh-CN" altLang="en-US" dirty="0"/>
        </a:p>
      </dgm:t>
    </dgm:pt>
    <dgm:pt modelId="{8925B2BA-7D3C-4B1F-95D7-DA78390692C1}" type="parTrans" cxnId="{D1B8774A-3F1F-4E7F-9225-DC4DE6AB211E}">
      <dgm:prSet/>
      <dgm:spPr/>
      <dgm:t>
        <a:bodyPr/>
        <a:lstStyle/>
        <a:p>
          <a:endParaRPr lang="zh-CN" altLang="en-US"/>
        </a:p>
      </dgm:t>
    </dgm:pt>
    <dgm:pt modelId="{27A68B88-5AFD-4542-AE1B-F77A104B7802}" type="sibTrans" cxnId="{D1B8774A-3F1F-4E7F-9225-DC4DE6AB211E}">
      <dgm:prSet/>
      <dgm:spPr/>
      <dgm:t>
        <a:bodyPr/>
        <a:lstStyle/>
        <a:p>
          <a:endParaRPr lang="zh-CN" altLang="en-US"/>
        </a:p>
      </dgm:t>
    </dgm:pt>
    <dgm:pt modelId="{F7825555-D760-404F-A603-BDAD75AC059D}">
      <dgm:prSet phldrT="[文本]"/>
      <dgm:spPr/>
      <dgm:t>
        <a:bodyPr/>
        <a:lstStyle/>
        <a:p>
          <a:r>
            <a:rPr lang="zh-CN" altLang="en-US" dirty="0" smtClean="0"/>
            <a:t>企业商旅</a:t>
          </a:r>
          <a:endParaRPr lang="zh-CN" altLang="en-US" dirty="0"/>
        </a:p>
      </dgm:t>
    </dgm:pt>
    <dgm:pt modelId="{762D158B-032F-43CD-B268-5F0C12986B66}" type="parTrans" cxnId="{5AA6E21D-5706-4619-B980-F2F9B7431AFA}">
      <dgm:prSet/>
      <dgm:spPr/>
      <dgm:t>
        <a:bodyPr/>
        <a:lstStyle/>
        <a:p>
          <a:endParaRPr lang="zh-CN" altLang="en-US"/>
        </a:p>
      </dgm:t>
    </dgm:pt>
    <dgm:pt modelId="{0D0B1C9A-FDB7-42EC-8AFE-6A0CD7F8F384}" type="sibTrans" cxnId="{5AA6E21D-5706-4619-B980-F2F9B7431AFA}">
      <dgm:prSet/>
      <dgm:spPr/>
      <dgm:t>
        <a:bodyPr/>
        <a:lstStyle/>
        <a:p>
          <a:endParaRPr lang="zh-CN" altLang="en-US"/>
        </a:p>
      </dgm:t>
    </dgm:pt>
    <dgm:pt modelId="{C719D3BA-E481-482D-99EF-D020FF27A00C}">
      <dgm:prSet phldrT="[文本]"/>
      <dgm:spPr/>
      <dgm:t>
        <a:bodyPr/>
        <a:lstStyle/>
        <a:p>
          <a:r>
            <a:rPr lang="zh-CN" altLang="en-US" dirty="0" smtClean="0"/>
            <a:t>视频会议</a:t>
          </a:r>
          <a:endParaRPr lang="zh-CN" altLang="en-US" dirty="0"/>
        </a:p>
      </dgm:t>
    </dgm:pt>
    <dgm:pt modelId="{BBB29044-55FD-46A3-83A8-3B94F63122A5}" type="parTrans" cxnId="{103163B0-A415-44BA-9E4E-2CD8E7F6C437}">
      <dgm:prSet/>
      <dgm:spPr/>
      <dgm:t>
        <a:bodyPr/>
        <a:lstStyle/>
        <a:p>
          <a:endParaRPr lang="zh-CN" altLang="en-US"/>
        </a:p>
      </dgm:t>
    </dgm:pt>
    <dgm:pt modelId="{E716A994-012E-4732-B78B-239F0B9E33CE}" type="sibTrans" cxnId="{103163B0-A415-44BA-9E4E-2CD8E7F6C437}">
      <dgm:prSet/>
      <dgm:spPr/>
      <dgm:t>
        <a:bodyPr/>
        <a:lstStyle/>
        <a:p>
          <a:endParaRPr lang="zh-CN" altLang="en-US"/>
        </a:p>
      </dgm:t>
    </dgm:pt>
    <dgm:pt modelId="{B7F8594E-96B6-4CB5-9A39-E11B4A82A8C6}">
      <dgm:prSet phldrT="[文本]"/>
      <dgm:spPr/>
      <dgm:t>
        <a:bodyPr/>
        <a:lstStyle/>
        <a:p>
          <a:r>
            <a:rPr lang="en-US" altLang="zh-CN" dirty="0" smtClean="0"/>
            <a:t>CRM</a:t>
          </a:r>
          <a:endParaRPr lang="zh-CN" altLang="en-US" dirty="0"/>
        </a:p>
      </dgm:t>
    </dgm:pt>
    <dgm:pt modelId="{C4A49019-0439-46D5-A4E5-D435089E120F}" type="parTrans" cxnId="{BCD1C352-E580-431A-ABD9-B30FC86FC797}">
      <dgm:prSet/>
      <dgm:spPr/>
      <dgm:t>
        <a:bodyPr/>
        <a:lstStyle/>
        <a:p>
          <a:endParaRPr lang="zh-CN" altLang="en-US"/>
        </a:p>
      </dgm:t>
    </dgm:pt>
    <dgm:pt modelId="{B5B15E86-951E-4C69-B764-9F1462D9E245}" type="sibTrans" cxnId="{BCD1C352-E580-431A-ABD9-B30FC86FC797}">
      <dgm:prSet/>
      <dgm:spPr/>
      <dgm:t>
        <a:bodyPr/>
        <a:lstStyle/>
        <a:p>
          <a:endParaRPr lang="zh-CN" altLang="en-US"/>
        </a:p>
      </dgm:t>
    </dgm:pt>
    <dgm:pt modelId="{769F0C19-0847-44BD-A086-3D0319A4283E}">
      <dgm:prSet phldrT="[文本]"/>
      <dgm:spPr/>
      <dgm:t>
        <a:bodyPr/>
        <a:lstStyle/>
        <a:p>
          <a:r>
            <a:rPr lang="zh-CN" altLang="en-US" dirty="0" smtClean="0"/>
            <a:t>管理服务</a:t>
          </a:r>
          <a:endParaRPr lang="zh-CN" altLang="en-US" dirty="0"/>
        </a:p>
      </dgm:t>
    </dgm:pt>
    <dgm:pt modelId="{432608F1-440D-4492-9AD7-E64BF4787541}" type="parTrans" cxnId="{AAD9ED39-0B4A-4CAA-AC04-CA89F555EE36}">
      <dgm:prSet/>
      <dgm:spPr/>
      <dgm:t>
        <a:bodyPr/>
        <a:lstStyle/>
        <a:p>
          <a:endParaRPr lang="zh-CN" altLang="en-US"/>
        </a:p>
      </dgm:t>
    </dgm:pt>
    <dgm:pt modelId="{CF5FC95D-AC3A-4E9B-8F58-DFD8F7D2F1E5}" type="sibTrans" cxnId="{AAD9ED39-0B4A-4CAA-AC04-CA89F555EE36}">
      <dgm:prSet/>
      <dgm:spPr/>
      <dgm:t>
        <a:bodyPr/>
        <a:lstStyle/>
        <a:p>
          <a:endParaRPr lang="zh-CN" altLang="en-US"/>
        </a:p>
      </dgm:t>
    </dgm:pt>
    <dgm:pt modelId="{28F58BCB-3D91-4F04-A9D2-285242E67185}">
      <dgm:prSet phldrT="[文本]"/>
      <dgm:spPr/>
      <dgm:t>
        <a:bodyPr/>
        <a:lstStyle/>
        <a:p>
          <a:r>
            <a:rPr lang="zh-CN" altLang="en-US" dirty="0" smtClean="0"/>
            <a:t>物业</a:t>
          </a:r>
          <a:endParaRPr lang="zh-CN" altLang="en-US" dirty="0"/>
        </a:p>
      </dgm:t>
    </dgm:pt>
    <dgm:pt modelId="{29C13661-3E44-4A26-98E6-BFA2DBAA9E98}" type="parTrans" cxnId="{656F9126-2698-465B-B2CE-7D1DDDCCFFBC}">
      <dgm:prSet/>
      <dgm:spPr/>
      <dgm:t>
        <a:bodyPr/>
        <a:lstStyle/>
        <a:p>
          <a:endParaRPr lang="zh-CN" altLang="en-US"/>
        </a:p>
      </dgm:t>
    </dgm:pt>
    <dgm:pt modelId="{22706912-79B2-42C3-ABFF-0648C82B7B3F}" type="sibTrans" cxnId="{656F9126-2698-465B-B2CE-7D1DDDCCFFBC}">
      <dgm:prSet/>
      <dgm:spPr/>
      <dgm:t>
        <a:bodyPr/>
        <a:lstStyle/>
        <a:p>
          <a:endParaRPr lang="zh-CN" altLang="en-US"/>
        </a:p>
      </dgm:t>
    </dgm:pt>
    <dgm:pt modelId="{AC2B3623-D800-4666-8F54-296BDBE1346D}">
      <dgm:prSet phldrT="[文本]"/>
      <dgm:spPr/>
      <dgm:t>
        <a:bodyPr/>
        <a:lstStyle/>
        <a:p>
          <a:r>
            <a:rPr lang="zh-CN" altLang="en-US" dirty="0" smtClean="0"/>
            <a:t>招商</a:t>
          </a:r>
          <a:endParaRPr lang="zh-CN" altLang="en-US" dirty="0"/>
        </a:p>
      </dgm:t>
    </dgm:pt>
    <dgm:pt modelId="{82CD605C-363B-43CD-9BE9-4C82FA130374}" type="parTrans" cxnId="{B037C924-D16D-4A6A-88C5-B02B156E769D}">
      <dgm:prSet/>
      <dgm:spPr/>
      <dgm:t>
        <a:bodyPr/>
        <a:lstStyle/>
        <a:p>
          <a:endParaRPr lang="zh-CN" altLang="en-US"/>
        </a:p>
      </dgm:t>
    </dgm:pt>
    <dgm:pt modelId="{91186B61-2BBD-4B4B-9D6F-681BF452FEEB}" type="sibTrans" cxnId="{B037C924-D16D-4A6A-88C5-B02B156E769D}">
      <dgm:prSet/>
      <dgm:spPr/>
      <dgm:t>
        <a:bodyPr/>
        <a:lstStyle/>
        <a:p>
          <a:endParaRPr lang="zh-CN" altLang="en-US"/>
        </a:p>
      </dgm:t>
    </dgm:pt>
    <dgm:pt modelId="{5E8817D9-D8D1-49F6-95A7-9321104297D1}">
      <dgm:prSet phldrT="[文本]"/>
      <dgm:spPr/>
      <dgm:t>
        <a:bodyPr/>
        <a:lstStyle/>
        <a:p>
          <a:r>
            <a:rPr lang="zh-CN" altLang="en-US" dirty="0" smtClean="0"/>
            <a:t>企业集采</a:t>
          </a:r>
          <a:endParaRPr lang="zh-CN" altLang="en-US" dirty="0"/>
        </a:p>
      </dgm:t>
    </dgm:pt>
    <dgm:pt modelId="{11045B7A-98DA-4710-B1D1-9F9EFB78C41B}" type="parTrans" cxnId="{B34CB4BB-E5C5-47C2-B67C-530F803A8A6F}">
      <dgm:prSet/>
      <dgm:spPr/>
      <dgm:t>
        <a:bodyPr/>
        <a:lstStyle/>
        <a:p>
          <a:endParaRPr lang="zh-CN" altLang="en-US"/>
        </a:p>
      </dgm:t>
    </dgm:pt>
    <dgm:pt modelId="{65CECEB4-A47B-4EAD-BBA4-9F2703593028}" type="sibTrans" cxnId="{B34CB4BB-E5C5-47C2-B67C-530F803A8A6F}">
      <dgm:prSet/>
      <dgm:spPr/>
      <dgm:t>
        <a:bodyPr/>
        <a:lstStyle/>
        <a:p>
          <a:endParaRPr lang="zh-CN" altLang="en-US"/>
        </a:p>
      </dgm:t>
    </dgm:pt>
    <dgm:pt modelId="{F0DFA136-471A-471F-AACB-CF175A7E6DDB}" type="pres">
      <dgm:prSet presAssocID="{6E05C9A9-888A-4A63-A784-764EACC7520A}" presName="Name0" presStyleCnt="0">
        <dgm:presLayoutVars>
          <dgm:chPref val="1"/>
          <dgm:dir/>
          <dgm:animOne val="branch"/>
          <dgm:animLvl val="lvl"/>
          <dgm:resizeHandles/>
        </dgm:presLayoutVars>
      </dgm:prSet>
      <dgm:spPr/>
      <dgm:t>
        <a:bodyPr/>
        <a:lstStyle/>
        <a:p>
          <a:endParaRPr lang="zh-CN" altLang="en-US"/>
        </a:p>
      </dgm:t>
    </dgm:pt>
    <dgm:pt modelId="{33BF23D7-F90C-4D01-96F7-E589957646AD}" type="pres">
      <dgm:prSet presAssocID="{D15DBD56-3A13-4A6E-9E45-455EDEE40F4F}" presName="vertOne" presStyleCnt="0"/>
      <dgm:spPr/>
      <dgm:t>
        <a:bodyPr/>
        <a:lstStyle/>
        <a:p>
          <a:endParaRPr lang="zh-CN" altLang="en-US"/>
        </a:p>
      </dgm:t>
    </dgm:pt>
    <dgm:pt modelId="{CF162B0C-CE62-47B2-BDA5-46BBE5951122}" type="pres">
      <dgm:prSet presAssocID="{D15DBD56-3A13-4A6E-9E45-455EDEE40F4F}" presName="txOne" presStyleLbl="node0" presStyleIdx="0" presStyleCnt="1">
        <dgm:presLayoutVars>
          <dgm:chPref val="3"/>
        </dgm:presLayoutVars>
      </dgm:prSet>
      <dgm:spPr/>
      <dgm:t>
        <a:bodyPr/>
        <a:lstStyle/>
        <a:p>
          <a:endParaRPr lang="zh-CN" altLang="en-US"/>
        </a:p>
      </dgm:t>
    </dgm:pt>
    <dgm:pt modelId="{4B44DA6F-C66B-4614-97E0-15FA57E6A95C}" type="pres">
      <dgm:prSet presAssocID="{D15DBD56-3A13-4A6E-9E45-455EDEE40F4F}" presName="parTransOne" presStyleCnt="0"/>
      <dgm:spPr/>
      <dgm:t>
        <a:bodyPr/>
        <a:lstStyle/>
        <a:p>
          <a:endParaRPr lang="zh-CN" altLang="en-US"/>
        </a:p>
      </dgm:t>
    </dgm:pt>
    <dgm:pt modelId="{0D461161-8CDB-423C-8AA8-BFB91E2A3A49}" type="pres">
      <dgm:prSet presAssocID="{D15DBD56-3A13-4A6E-9E45-455EDEE40F4F}" presName="horzOne" presStyleCnt="0"/>
      <dgm:spPr/>
      <dgm:t>
        <a:bodyPr/>
        <a:lstStyle/>
        <a:p>
          <a:endParaRPr lang="zh-CN" altLang="en-US"/>
        </a:p>
      </dgm:t>
    </dgm:pt>
    <dgm:pt modelId="{2DDC99CC-004E-4113-8F91-AE1AB43D6662}" type="pres">
      <dgm:prSet presAssocID="{2E7F9295-B369-4565-8775-48F0EA2AC39B}" presName="vertTwo" presStyleCnt="0"/>
      <dgm:spPr/>
      <dgm:t>
        <a:bodyPr/>
        <a:lstStyle/>
        <a:p>
          <a:endParaRPr lang="zh-CN" altLang="en-US"/>
        </a:p>
      </dgm:t>
    </dgm:pt>
    <dgm:pt modelId="{81BB36F3-A93A-4ACE-BB79-B17CD01CD861}" type="pres">
      <dgm:prSet presAssocID="{2E7F9295-B369-4565-8775-48F0EA2AC39B}" presName="txTwo" presStyleLbl="node2" presStyleIdx="0" presStyleCnt="2">
        <dgm:presLayoutVars>
          <dgm:chPref val="3"/>
        </dgm:presLayoutVars>
      </dgm:prSet>
      <dgm:spPr/>
      <dgm:t>
        <a:bodyPr/>
        <a:lstStyle/>
        <a:p>
          <a:endParaRPr lang="zh-CN" altLang="en-US"/>
        </a:p>
      </dgm:t>
    </dgm:pt>
    <dgm:pt modelId="{1C3E09AD-3F2E-47EA-AD29-F0A2F3671B48}" type="pres">
      <dgm:prSet presAssocID="{2E7F9295-B369-4565-8775-48F0EA2AC39B}" presName="parTransTwo" presStyleCnt="0"/>
      <dgm:spPr/>
      <dgm:t>
        <a:bodyPr/>
        <a:lstStyle/>
        <a:p>
          <a:endParaRPr lang="zh-CN" altLang="en-US"/>
        </a:p>
      </dgm:t>
    </dgm:pt>
    <dgm:pt modelId="{E572267A-35F7-4394-9034-9E08DF15D421}" type="pres">
      <dgm:prSet presAssocID="{2E7F9295-B369-4565-8775-48F0EA2AC39B}" presName="horzTwo" presStyleCnt="0"/>
      <dgm:spPr/>
      <dgm:t>
        <a:bodyPr/>
        <a:lstStyle/>
        <a:p>
          <a:endParaRPr lang="zh-CN" altLang="en-US"/>
        </a:p>
      </dgm:t>
    </dgm:pt>
    <dgm:pt modelId="{D985FD22-EAFE-4F00-859C-4FE975F159FF}" type="pres">
      <dgm:prSet presAssocID="{80ACCD41-5DAE-42ED-886C-4CFF28CACAAA}" presName="vertThree" presStyleCnt="0"/>
      <dgm:spPr/>
      <dgm:t>
        <a:bodyPr/>
        <a:lstStyle/>
        <a:p>
          <a:endParaRPr lang="zh-CN" altLang="en-US"/>
        </a:p>
      </dgm:t>
    </dgm:pt>
    <dgm:pt modelId="{6C90CFBE-CE3A-4221-A780-D8F30C02FF5E}" type="pres">
      <dgm:prSet presAssocID="{80ACCD41-5DAE-42ED-886C-4CFF28CACAAA}" presName="txThree" presStyleLbl="node3" presStyleIdx="0" presStyleCnt="9">
        <dgm:presLayoutVars>
          <dgm:chPref val="3"/>
        </dgm:presLayoutVars>
      </dgm:prSet>
      <dgm:spPr/>
      <dgm:t>
        <a:bodyPr/>
        <a:lstStyle/>
        <a:p>
          <a:endParaRPr lang="zh-CN" altLang="en-US"/>
        </a:p>
      </dgm:t>
    </dgm:pt>
    <dgm:pt modelId="{294C7A48-54A7-4759-967C-504C6D1D7394}" type="pres">
      <dgm:prSet presAssocID="{80ACCD41-5DAE-42ED-886C-4CFF28CACAAA}" presName="horzThree" presStyleCnt="0"/>
      <dgm:spPr/>
      <dgm:t>
        <a:bodyPr/>
        <a:lstStyle/>
        <a:p>
          <a:endParaRPr lang="zh-CN" altLang="en-US"/>
        </a:p>
      </dgm:t>
    </dgm:pt>
    <dgm:pt modelId="{A6C75D2F-2B19-4178-8053-F6B61721B94F}" type="pres">
      <dgm:prSet presAssocID="{500BC4FC-A99E-4F27-ACAF-6F34E4290B4E}" presName="sibSpaceThree" presStyleCnt="0"/>
      <dgm:spPr/>
      <dgm:t>
        <a:bodyPr/>
        <a:lstStyle/>
        <a:p>
          <a:endParaRPr lang="zh-CN" altLang="en-US"/>
        </a:p>
      </dgm:t>
    </dgm:pt>
    <dgm:pt modelId="{0433EC47-A2AD-4E69-A88A-CE99EA158FD1}" type="pres">
      <dgm:prSet presAssocID="{91180B22-FC76-4EBC-9908-285522DEEBB5}" presName="vertThree" presStyleCnt="0"/>
      <dgm:spPr/>
      <dgm:t>
        <a:bodyPr/>
        <a:lstStyle/>
        <a:p>
          <a:endParaRPr lang="zh-CN" altLang="en-US"/>
        </a:p>
      </dgm:t>
    </dgm:pt>
    <dgm:pt modelId="{CBB3E004-F013-49E3-879C-B71A66230761}" type="pres">
      <dgm:prSet presAssocID="{91180B22-FC76-4EBC-9908-285522DEEBB5}" presName="txThree" presStyleLbl="node3" presStyleIdx="1" presStyleCnt="9">
        <dgm:presLayoutVars>
          <dgm:chPref val="3"/>
        </dgm:presLayoutVars>
      </dgm:prSet>
      <dgm:spPr/>
      <dgm:t>
        <a:bodyPr/>
        <a:lstStyle/>
        <a:p>
          <a:endParaRPr lang="zh-CN" altLang="en-US"/>
        </a:p>
      </dgm:t>
    </dgm:pt>
    <dgm:pt modelId="{17F820E6-1555-4EF7-8773-9CD6167933E1}" type="pres">
      <dgm:prSet presAssocID="{91180B22-FC76-4EBC-9908-285522DEEBB5}" presName="horzThree" presStyleCnt="0"/>
      <dgm:spPr/>
      <dgm:t>
        <a:bodyPr/>
        <a:lstStyle/>
        <a:p>
          <a:endParaRPr lang="zh-CN" altLang="en-US"/>
        </a:p>
      </dgm:t>
    </dgm:pt>
    <dgm:pt modelId="{EEEC1D7B-B8D4-48A4-82E7-72FDC44A2D23}" type="pres">
      <dgm:prSet presAssocID="{27A68B88-5AFD-4542-AE1B-F77A104B7802}" presName="sibSpaceThree" presStyleCnt="0"/>
      <dgm:spPr/>
      <dgm:t>
        <a:bodyPr/>
        <a:lstStyle/>
        <a:p>
          <a:endParaRPr lang="zh-CN" altLang="en-US"/>
        </a:p>
      </dgm:t>
    </dgm:pt>
    <dgm:pt modelId="{FF308EFB-D316-40B4-9639-232286CD4582}" type="pres">
      <dgm:prSet presAssocID="{F7825555-D760-404F-A603-BDAD75AC059D}" presName="vertThree" presStyleCnt="0"/>
      <dgm:spPr/>
      <dgm:t>
        <a:bodyPr/>
        <a:lstStyle/>
        <a:p>
          <a:endParaRPr lang="zh-CN" altLang="en-US"/>
        </a:p>
      </dgm:t>
    </dgm:pt>
    <dgm:pt modelId="{82292924-EE57-4A3B-9CAC-643740A6444B}" type="pres">
      <dgm:prSet presAssocID="{F7825555-D760-404F-A603-BDAD75AC059D}" presName="txThree" presStyleLbl="node3" presStyleIdx="2" presStyleCnt="9">
        <dgm:presLayoutVars>
          <dgm:chPref val="3"/>
        </dgm:presLayoutVars>
      </dgm:prSet>
      <dgm:spPr/>
      <dgm:t>
        <a:bodyPr/>
        <a:lstStyle/>
        <a:p>
          <a:endParaRPr lang="zh-CN" altLang="en-US"/>
        </a:p>
      </dgm:t>
    </dgm:pt>
    <dgm:pt modelId="{3F6F5F39-985F-4DDC-8016-3F149DFCEFF5}" type="pres">
      <dgm:prSet presAssocID="{F7825555-D760-404F-A603-BDAD75AC059D}" presName="horzThree" presStyleCnt="0"/>
      <dgm:spPr/>
      <dgm:t>
        <a:bodyPr/>
        <a:lstStyle/>
        <a:p>
          <a:endParaRPr lang="zh-CN" altLang="en-US"/>
        </a:p>
      </dgm:t>
    </dgm:pt>
    <dgm:pt modelId="{D55B280D-524A-4E83-B9F7-B241AE2B6C91}" type="pres">
      <dgm:prSet presAssocID="{0D0B1C9A-FDB7-42EC-8AFE-6A0CD7F8F384}" presName="sibSpaceThree" presStyleCnt="0"/>
      <dgm:spPr/>
      <dgm:t>
        <a:bodyPr/>
        <a:lstStyle/>
        <a:p>
          <a:endParaRPr lang="zh-CN" altLang="en-US"/>
        </a:p>
      </dgm:t>
    </dgm:pt>
    <dgm:pt modelId="{A486E20F-B273-4F76-842D-ED7EBECF630E}" type="pres">
      <dgm:prSet presAssocID="{C719D3BA-E481-482D-99EF-D020FF27A00C}" presName="vertThree" presStyleCnt="0"/>
      <dgm:spPr/>
      <dgm:t>
        <a:bodyPr/>
        <a:lstStyle/>
        <a:p>
          <a:endParaRPr lang="zh-CN" altLang="en-US"/>
        </a:p>
      </dgm:t>
    </dgm:pt>
    <dgm:pt modelId="{A49A1B38-688F-46FB-B29F-29F0F511FA59}" type="pres">
      <dgm:prSet presAssocID="{C719D3BA-E481-482D-99EF-D020FF27A00C}" presName="txThree" presStyleLbl="node3" presStyleIdx="3" presStyleCnt="9">
        <dgm:presLayoutVars>
          <dgm:chPref val="3"/>
        </dgm:presLayoutVars>
      </dgm:prSet>
      <dgm:spPr/>
      <dgm:t>
        <a:bodyPr/>
        <a:lstStyle/>
        <a:p>
          <a:endParaRPr lang="zh-CN" altLang="en-US"/>
        </a:p>
      </dgm:t>
    </dgm:pt>
    <dgm:pt modelId="{D5992DC8-5ED9-44DA-A3BB-01A38EBD1E46}" type="pres">
      <dgm:prSet presAssocID="{C719D3BA-E481-482D-99EF-D020FF27A00C}" presName="horzThree" presStyleCnt="0"/>
      <dgm:spPr/>
      <dgm:t>
        <a:bodyPr/>
        <a:lstStyle/>
        <a:p>
          <a:endParaRPr lang="zh-CN" altLang="en-US"/>
        </a:p>
      </dgm:t>
    </dgm:pt>
    <dgm:pt modelId="{3B0696EA-556C-4F00-866E-8C0CEDE8E322}" type="pres">
      <dgm:prSet presAssocID="{E716A994-012E-4732-B78B-239F0B9E33CE}" presName="sibSpaceThree" presStyleCnt="0"/>
      <dgm:spPr/>
      <dgm:t>
        <a:bodyPr/>
        <a:lstStyle/>
        <a:p>
          <a:endParaRPr lang="zh-CN" altLang="en-US"/>
        </a:p>
      </dgm:t>
    </dgm:pt>
    <dgm:pt modelId="{DDB1595F-974B-4FA4-91E4-004828EDE208}" type="pres">
      <dgm:prSet presAssocID="{B7F8594E-96B6-4CB5-9A39-E11B4A82A8C6}" presName="vertThree" presStyleCnt="0"/>
      <dgm:spPr/>
      <dgm:t>
        <a:bodyPr/>
        <a:lstStyle/>
        <a:p>
          <a:endParaRPr lang="zh-CN" altLang="en-US"/>
        </a:p>
      </dgm:t>
    </dgm:pt>
    <dgm:pt modelId="{1600D17B-6C83-4F9C-9E1C-5E24B4A88A63}" type="pres">
      <dgm:prSet presAssocID="{B7F8594E-96B6-4CB5-9A39-E11B4A82A8C6}" presName="txThree" presStyleLbl="node3" presStyleIdx="4" presStyleCnt="9">
        <dgm:presLayoutVars>
          <dgm:chPref val="3"/>
        </dgm:presLayoutVars>
      </dgm:prSet>
      <dgm:spPr/>
      <dgm:t>
        <a:bodyPr/>
        <a:lstStyle/>
        <a:p>
          <a:endParaRPr lang="zh-CN" altLang="en-US"/>
        </a:p>
      </dgm:t>
    </dgm:pt>
    <dgm:pt modelId="{542C7533-BD41-4EF2-917A-E5E2DF67EAB9}" type="pres">
      <dgm:prSet presAssocID="{B7F8594E-96B6-4CB5-9A39-E11B4A82A8C6}" presName="horzThree" presStyleCnt="0"/>
      <dgm:spPr/>
      <dgm:t>
        <a:bodyPr/>
        <a:lstStyle/>
        <a:p>
          <a:endParaRPr lang="zh-CN" altLang="en-US"/>
        </a:p>
      </dgm:t>
    </dgm:pt>
    <dgm:pt modelId="{CD820F17-E914-43AD-9162-887CAEB339BF}" type="pres">
      <dgm:prSet presAssocID="{B5B15E86-951E-4C69-B764-9F1462D9E245}" presName="sibSpaceThree" presStyleCnt="0"/>
      <dgm:spPr/>
      <dgm:t>
        <a:bodyPr/>
        <a:lstStyle/>
        <a:p>
          <a:endParaRPr lang="zh-CN" altLang="en-US"/>
        </a:p>
      </dgm:t>
    </dgm:pt>
    <dgm:pt modelId="{961C31C9-0915-4D52-BDE1-28AEF62375AE}" type="pres">
      <dgm:prSet presAssocID="{5E8817D9-D8D1-49F6-95A7-9321104297D1}" presName="vertThree" presStyleCnt="0"/>
      <dgm:spPr/>
      <dgm:t>
        <a:bodyPr/>
        <a:lstStyle/>
        <a:p>
          <a:endParaRPr lang="zh-CN" altLang="en-US"/>
        </a:p>
      </dgm:t>
    </dgm:pt>
    <dgm:pt modelId="{739FC687-BA85-457E-BA3F-99F3858A3AD3}" type="pres">
      <dgm:prSet presAssocID="{5E8817D9-D8D1-49F6-95A7-9321104297D1}" presName="txThree" presStyleLbl="node3" presStyleIdx="5" presStyleCnt="9">
        <dgm:presLayoutVars>
          <dgm:chPref val="3"/>
        </dgm:presLayoutVars>
      </dgm:prSet>
      <dgm:spPr/>
      <dgm:t>
        <a:bodyPr/>
        <a:lstStyle/>
        <a:p>
          <a:endParaRPr lang="zh-CN" altLang="en-US"/>
        </a:p>
      </dgm:t>
    </dgm:pt>
    <dgm:pt modelId="{5805C781-F8FD-4182-8D3A-1056AD2B66ED}" type="pres">
      <dgm:prSet presAssocID="{5E8817D9-D8D1-49F6-95A7-9321104297D1}" presName="horzThree" presStyleCnt="0"/>
      <dgm:spPr/>
      <dgm:t>
        <a:bodyPr/>
        <a:lstStyle/>
        <a:p>
          <a:endParaRPr lang="zh-CN" altLang="en-US"/>
        </a:p>
      </dgm:t>
    </dgm:pt>
    <dgm:pt modelId="{42CA193E-A95D-4262-89EC-BF446FB4DC92}" type="pres">
      <dgm:prSet presAssocID="{47EA9327-DAE2-4DE2-BA89-0DF9F145B768}" presName="sibSpaceTwo" presStyleCnt="0"/>
      <dgm:spPr/>
      <dgm:t>
        <a:bodyPr/>
        <a:lstStyle/>
        <a:p>
          <a:endParaRPr lang="zh-CN" altLang="en-US"/>
        </a:p>
      </dgm:t>
    </dgm:pt>
    <dgm:pt modelId="{C55AF584-A49B-4589-9925-A2D4EE8350CC}" type="pres">
      <dgm:prSet presAssocID="{769F0C19-0847-44BD-A086-3D0319A4283E}" presName="vertTwo" presStyleCnt="0"/>
      <dgm:spPr/>
      <dgm:t>
        <a:bodyPr/>
        <a:lstStyle/>
        <a:p>
          <a:endParaRPr lang="zh-CN" altLang="en-US"/>
        </a:p>
      </dgm:t>
    </dgm:pt>
    <dgm:pt modelId="{7357F649-F0C0-4FE5-86F1-A16C99F9A55A}" type="pres">
      <dgm:prSet presAssocID="{769F0C19-0847-44BD-A086-3D0319A4283E}" presName="txTwo" presStyleLbl="node2" presStyleIdx="1" presStyleCnt="2">
        <dgm:presLayoutVars>
          <dgm:chPref val="3"/>
        </dgm:presLayoutVars>
      </dgm:prSet>
      <dgm:spPr/>
      <dgm:t>
        <a:bodyPr/>
        <a:lstStyle/>
        <a:p>
          <a:endParaRPr lang="zh-CN" altLang="en-US"/>
        </a:p>
      </dgm:t>
    </dgm:pt>
    <dgm:pt modelId="{7A98EE56-9A0B-4422-AD0E-534A35723A65}" type="pres">
      <dgm:prSet presAssocID="{769F0C19-0847-44BD-A086-3D0319A4283E}" presName="parTransTwo" presStyleCnt="0"/>
      <dgm:spPr/>
      <dgm:t>
        <a:bodyPr/>
        <a:lstStyle/>
        <a:p>
          <a:endParaRPr lang="zh-CN" altLang="en-US"/>
        </a:p>
      </dgm:t>
    </dgm:pt>
    <dgm:pt modelId="{E4270653-BAF2-462B-943B-E5116F0FA3DD}" type="pres">
      <dgm:prSet presAssocID="{769F0C19-0847-44BD-A086-3D0319A4283E}" presName="horzTwo" presStyleCnt="0"/>
      <dgm:spPr/>
      <dgm:t>
        <a:bodyPr/>
        <a:lstStyle/>
        <a:p>
          <a:endParaRPr lang="zh-CN" altLang="en-US"/>
        </a:p>
      </dgm:t>
    </dgm:pt>
    <dgm:pt modelId="{3B661908-1377-4BF0-8296-9D201D4733B2}" type="pres">
      <dgm:prSet presAssocID="{4EBA69A9-F10A-45C3-8D3E-86787B8A227C}" presName="vertThree" presStyleCnt="0"/>
      <dgm:spPr/>
      <dgm:t>
        <a:bodyPr/>
        <a:lstStyle/>
        <a:p>
          <a:endParaRPr lang="zh-CN" altLang="en-US"/>
        </a:p>
      </dgm:t>
    </dgm:pt>
    <dgm:pt modelId="{A9524FDE-5011-473B-A124-AC2F34D80E7D}" type="pres">
      <dgm:prSet presAssocID="{4EBA69A9-F10A-45C3-8D3E-86787B8A227C}" presName="txThree" presStyleLbl="node3" presStyleIdx="6" presStyleCnt="9">
        <dgm:presLayoutVars>
          <dgm:chPref val="3"/>
        </dgm:presLayoutVars>
      </dgm:prSet>
      <dgm:spPr/>
      <dgm:t>
        <a:bodyPr/>
        <a:lstStyle/>
        <a:p>
          <a:endParaRPr lang="zh-CN" altLang="en-US"/>
        </a:p>
      </dgm:t>
    </dgm:pt>
    <dgm:pt modelId="{CA3DF53A-9174-486A-9402-89E068FE0A67}" type="pres">
      <dgm:prSet presAssocID="{4EBA69A9-F10A-45C3-8D3E-86787B8A227C}" presName="horzThree" presStyleCnt="0"/>
      <dgm:spPr/>
      <dgm:t>
        <a:bodyPr/>
        <a:lstStyle/>
        <a:p>
          <a:endParaRPr lang="zh-CN" altLang="en-US"/>
        </a:p>
      </dgm:t>
    </dgm:pt>
    <dgm:pt modelId="{EA04BF19-7D5C-4F04-92E6-35CA797BC59D}" type="pres">
      <dgm:prSet presAssocID="{6444E63D-29CF-49A0-A252-2F1947EE6E17}" presName="sibSpaceThree" presStyleCnt="0"/>
      <dgm:spPr/>
      <dgm:t>
        <a:bodyPr/>
        <a:lstStyle/>
        <a:p>
          <a:endParaRPr lang="zh-CN" altLang="en-US"/>
        </a:p>
      </dgm:t>
    </dgm:pt>
    <dgm:pt modelId="{C752C333-EC44-476D-A364-34A0189BDA25}" type="pres">
      <dgm:prSet presAssocID="{28F58BCB-3D91-4F04-A9D2-285242E67185}" presName="vertThree" presStyleCnt="0"/>
      <dgm:spPr/>
      <dgm:t>
        <a:bodyPr/>
        <a:lstStyle/>
        <a:p>
          <a:endParaRPr lang="zh-CN" altLang="en-US"/>
        </a:p>
      </dgm:t>
    </dgm:pt>
    <dgm:pt modelId="{9A155B37-B879-467F-AE84-D16119FC04A2}" type="pres">
      <dgm:prSet presAssocID="{28F58BCB-3D91-4F04-A9D2-285242E67185}" presName="txThree" presStyleLbl="node3" presStyleIdx="7" presStyleCnt="9">
        <dgm:presLayoutVars>
          <dgm:chPref val="3"/>
        </dgm:presLayoutVars>
      </dgm:prSet>
      <dgm:spPr/>
      <dgm:t>
        <a:bodyPr/>
        <a:lstStyle/>
        <a:p>
          <a:endParaRPr lang="zh-CN" altLang="en-US"/>
        </a:p>
      </dgm:t>
    </dgm:pt>
    <dgm:pt modelId="{9D2A7C47-0BAB-4D55-8F07-659A3977D0BF}" type="pres">
      <dgm:prSet presAssocID="{28F58BCB-3D91-4F04-A9D2-285242E67185}" presName="horzThree" presStyleCnt="0"/>
      <dgm:spPr/>
      <dgm:t>
        <a:bodyPr/>
        <a:lstStyle/>
        <a:p>
          <a:endParaRPr lang="zh-CN" altLang="en-US"/>
        </a:p>
      </dgm:t>
    </dgm:pt>
    <dgm:pt modelId="{7F330948-3D94-481D-8061-B438B89EDBAE}" type="pres">
      <dgm:prSet presAssocID="{22706912-79B2-42C3-ABFF-0648C82B7B3F}" presName="sibSpaceThree" presStyleCnt="0"/>
      <dgm:spPr/>
      <dgm:t>
        <a:bodyPr/>
        <a:lstStyle/>
        <a:p>
          <a:endParaRPr lang="zh-CN" altLang="en-US"/>
        </a:p>
      </dgm:t>
    </dgm:pt>
    <dgm:pt modelId="{D2B0197E-70AA-4938-A39C-740B0DD88493}" type="pres">
      <dgm:prSet presAssocID="{AC2B3623-D800-4666-8F54-296BDBE1346D}" presName="vertThree" presStyleCnt="0"/>
      <dgm:spPr/>
      <dgm:t>
        <a:bodyPr/>
        <a:lstStyle/>
        <a:p>
          <a:endParaRPr lang="zh-CN" altLang="en-US"/>
        </a:p>
      </dgm:t>
    </dgm:pt>
    <dgm:pt modelId="{1B7A8269-3A27-4E00-A984-F735DFECBBE8}" type="pres">
      <dgm:prSet presAssocID="{AC2B3623-D800-4666-8F54-296BDBE1346D}" presName="txThree" presStyleLbl="node3" presStyleIdx="8" presStyleCnt="9">
        <dgm:presLayoutVars>
          <dgm:chPref val="3"/>
        </dgm:presLayoutVars>
      </dgm:prSet>
      <dgm:spPr/>
      <dgm:t>
        <a:bodyPr/>
        <a:lstStyle/>
        <a:p>
          <a:endParaRPr lang="zh-CN" altLang="en-US"/>
        </a:p>
      </dgm:t>
    </dgm:pt>
    <dgm:pt modelId="{06732A6E-BD56-4C0D-9DE1-3D7DECBDFB66}" type="pres">
      <dgm:prSet presAssocID="{AC2B3623-D800-4666-8F54-296BDBE1346D}" presName="horzThree" presStyleCnt="0"/>
      <dgm:spPr/>
      <dgm:t>
        <a:bodyPr/>
        <a:lstStyle/>
        <a:p>
          <a:endParaRPr lang="zh-CN" altLang="en-US"/>
        </a:p>
      </dgm:t>
    </dgm:pt>
  </dgm:ptLst>
  <dgm:cxnLst>
    <dgm:cxn modelId="{FE6DC4E2-984B-497B-AB9B-F734507C4110}" type="presOf" srcId="{6E05C9A9-888A-4A63-A784-764EACC7520A}" destId="{F0DFA136-471A-471F-AACB-CF175A7E6DDB}" srcOrd="0" destOrd="0" presId="urn:microsoft.com/office/officeart/2005/8/layout/hierarchy4"/>
    <dgm:cxn modelId="{D1739BB9-956B-481B-B3DF-FC2DE9E86DF4}" type="presOf" srcId="{91180B22-FC76-4EBC-9908-285522DEEBB5}" destId="{CBB3E004-F013-49E3-879C-B71A66230761}" srcOrd="0" destOrd="0" presId="urn:microsoft.com/office/officeart/2005/8/layout/hierarchy4"/>
    <dgm:cxn modelId="{76A73E9B-C452-423E-8FCE-80153DBCCE21}" type="presOf" srcId="{AC2B3623-D800-4666-8F54-296BDBE1346D}" destId="{1B7A8269-3A27-4E00-A984-F735DFECBBE8}" srcOrd="0" destOrd="0" presId="urn:microsoft.com/office/officeart/2005/8/layout/hierarchy4"/>
    <dgm:cxn modelId="{103163B0-A415-44BA-9E4E-2CD8E7F6C437}" srcId="{2E7F9295-B369-4565-8775-48F0EA2AC39B}" destId="{C719D3BA-E481-482D-99EF-D020FF27A00C}" srcOrd="3" destOrd="0" parTransId="{BBB29044-55FD-46A3-83A8-3B94F63122A5}" sibTransId="{E716A994-012E-4732-B78B-239F0B9E33CE}"/>
    <dgm:cxn modelId="{D1884019-147D-48A0-A3FC-2497BDA4D3E4}" type="presOf" srcId="{80ACCD41-5DAE-42ED-886C-4CFF28CACAAA}" destId="{6C90CFBE-CE3A-4221-A780-D8F30C02FF5E}" srcOrd="0" destOrd="0" presId="urn:microsoft.com/office/officeart/2005/8/layout/hierarchy4"/>
    <dgm:cxn modelId="{AAD9ED39-0B4A-4CAA-AC04-CA89F555EE36}" srcId="{D15DBD56-3A13-4A6E-9E45-455EDEE40F4F}" destId="{769F0C19-0847-44BD-A086-3D0319A4283E}" srcOrd="1" destOrd="0" parTransId="{432608F1-440D-4492-9AD7-E64BF4787541}" sibTransId="{CF5FC95D-AC3A-4E9B-8F58-DFD8F7D2F1E5}"/>
    <dgm:cxn modelId="{D02ECFF3-E36E-4EA5-B67D-D0F79FD31960}" type="presOf" srcId="{B7F8594E-96B6-4CB5-9A39-E11B4A82A8C6}" destId="{1600D17B-6C83-4F9C-9E1C-5E24B4A88A63}" srcOrd="0" destOrd="0" presId="urn:microsoft.com/office/officeart/2005/8/layout/hierarchy4"/>
    <dgm:cxn modelId="{B34CB4BB-E5C5-47C2-B67C-530F803A8A6F}" srcId="{2E7F9295-B369-4565-8775-48F0EA2AC39B}" destId="{5E8817D9-D8D1-49F6-95A7-9321104297D1}" srcOrd="5" destOrd="0" parTransId="{11045B7A-98DA-4710-B1D1-9F9EFB78C41B}" sibTransId="{65CECEB4-A47B-4EAD-BBA4-9F2703593028}"/>
    <dgm:cxn modelId="{6D1D62C4-58B9-4C59-9A97-0386597380C9}" srcId="{2E7F9295-B369-4565-8775-48F0EA2AC39B}" destId="{80ACCD41-5DAE-42ED-886C-4CFF28CACAAA}" srcOrd="0" destOrd="0" parTransId="{7F935F64-B1DF-48E5-AFD2-01E31A7E7386}" sibTransId="{500BC4FC-A99E-4F27-ACAF-6F34E4290B4E}"/>
    <dgm:cxn modelId="{B78DB368-A71C-4FB6-A2E5-9E26721E4EE9}" srcId="{6E05C9A9-888A-4A63-A784-764EACC7520A}" destId="{D15DBD56-3A13-4A6E-9E45-455EDEE40F4F}" srcOrd="0" destOrd="0" parTransId="{934ED86A-AC15-4004-BA8D-222F23A25FEE}" sibTransId="{6823CD6B-711A-4401-A07C-9E54602A3243}"/>
    <dgm:cxn modelId="{87F6C49A-631C-432F-B749-56D59ED6D10C}" type="presOf" srcId="{5E8817D9-D8D1-49F6-95A7-9321104297D1}" destId="{739FC687-BA85-457E-BA3F-99F3858A3AD3}" srcOrd="0" destOrd="0" presId="urn:microsoft.com/office/officeart/2005/8/layout/hierarchy4"/>
    <dgm:cxn modelId="{D1B8774A-3F1F-4E7F-9225-DC4DE6AB211E}" srcId="{2E7F9295-B369-4565-8775-48F0EA2AC39B}" destId="{91180B22-FC76-4EBC-9908-285522DEEBB5}" srcOrd="1" destOrd="0" parTransId="{8925B2BA-7D3C-4B1F-95D7-DA78390692C1}" sibTransId="{27A68B88-5AFD-4542-AE1B-F77A104B7802}"/>
    <dgm:cxn modelId="{5AA6E21D-5706-4619-B980-F2F9B7431AFA}" srcId="{2E7F9295-B369-4565-8775-48F0EA2AC39B}" destId="{F7825555-D760-404F-A603-BDAD75AC059D}" srcOrd="2" destOrd="0" parTransId="{762D158B-032F-43CD-B268-5F0C12986B66}" sibTransId="{0D0B1C9A-FDB7-42EC-8AFE-6A0CD7F8F384}"/>
    <dgm:cxn modelId="{09119AFF-2052-4106-A569-4A590879CB4C}" type="presOf" srcId="{4EBA69A9-F10A-45C3-8D3E-86787B8A227C}" destId="{A9524FDE-5011-473B-A124-AC2F34D80E7D}" srcOrd="0" destOrd="0" presId="urn:microsoft.com/office/officeart/2005/8/layout/hierarchy4"/>
    <dgm:cxn modelId="{920B004D-62D3-4CF8-B3E6-FF599A8928C2}" type="presOf" srcId="{C719D3BA-E481-482D-99EF-D020FF27A00C}" destId="{A49A1B38-688F-46FB-B29F-29F0F511FA59}" srcOrd="0" destOrd="0" presId="urn:microsoft.com/office/officeart/2005/8/layout/hierarchy4"/>
    <dgm:cxn modelId="{AAD3AFB4-1E95-48D8-9995-7793FBD548D9}" type="presOf" srcId="{28F58BCB-3D91-4F04-A9D2-285242E67185}" destId="{9A155B37-B879-467F-AE84-D16119FC04A2}" srcOrd="0" destOrd="0" presId="urn:microsoft.com/office/officeart/2005/8/layout/hierarchy4"/>
    <dgm:cxn modelId="{D9A5BB9B-1F79-4813-9C98-532E184F7A3F}" type="presOf" srcId="{769F0C19-0847-44BD-A086-3D0319A4283E}" destId="{7357F649-F0C0-4FE5-86F1-A16C99F9A55A}" srcOrd="0" destOrd="0" presId="urn:microsoft.com/office/officeart/2005/8/layout/hierarchy4"/>
    <dgm:cxn modelId="{4DDF3E63-3DC3-4F15-9788-43D492677BEC}" srcId="{769F0C19-0847-44BD-A086-3D0319A4283E}" destId="{4EBA69A9-F10A-45C3-8D3E-86787B8A227C}" srcOrd="0" destOrd="0" parTransId="{EB4FAC3D-3C68-4443-805D-FC4F058CC0EC}" sibTransId="{6444E63D-29CF-49A0-A252-2F1947EE6E17}"/>
    <dgm:cxn modelId="{916FE68B-783B-4257-844F-E5A102568800}" srcId="{D15DBD56-3A13-4A6E-9E45-455EDEE40F4F}" destId="{2E7F9295-B369-4565-8775-48F0EA2AC39B}" srcOrd="0" destOrd="0" parTransId="{4175EE5F-A753-4B2F-97CD-B3DA9908CE78}" sibTransId="{47EA9327-DAE2-4DE2-BA89-0DF9F145B768}"/>
    <dgm:cxn modelId="{BCD1C352-E580-431A-ABD9-B30FC86FC797}" srcId="{2E7F9295-B369-4565-8775-48F0EA2AC39B}" destId="{B7F8594E-96B6-4CB5-9A39-E11B4A82A8C6}" srcOrd="4" destOrd="0" parTransId="{C4A49019-0439-46D5-A4E5-D435089E120F}" sibTransId="{B5B15E86-951E-4C69-B764-9F1462D9E245}"/>
    <dgm:cxn modelId="{656F9126-2698-465B-B2CE-7D1DDDCCFFBC}" srcId="{769F0C19-0847-44BD-A086-3D0319A4283E}" destId="{28F58BCB-3D91-4F04-A9D2-285242E67185}" srcOrd="1" destOrd="0" parTransId="{29C13661-3E44-4A26-98E6-BFA2DBAA9E98}" sibTransId="{22706912-79B2-42C3-ABFF-0648C82B7B3F}"/>
    <dgm:cxn modelId="{576E7BA0-2FA6-418E-BC42-913517F9AF56}" type="presOf" srcId="{D15DBD56-3A13-4A6E-9E45-455EDEE40F4F}" destId="{CF162B0C-CE62-47B2-BDA5-46BBE5951122}" srcOrd="0" destOrd="0" presId="urn:microsoft.com/office/officeart/2005/8/layout/hierarchy4"/>
    <dgm:cxn modelId="{BCC21D87-5845-4176-A688-B5EC13436993}" type="presOf" srcId="{F7825555-D760-404F-A603-BDAD75AC059D}" destId="{82292924-EE57-4A3B-9CAC-643740A6444B}" srcOrd="0" destOrd="0" presId="urn:microsoft.com/office/officeart/2005/8/layout/hierarchy4"/>
    <dgm:cxn modelId="{681A56DF-38E0-48A6-BF4F-61F279141981}" type="presOf" srcId="{2E7F9295-B369-4565-8775-48F0EA2AC39B}" destId="{81BB36F3-A93A-4ACE-BB79-B17CD01CD861}" srcOrd="0" destOrd="0" presId="urn:microsoft.com/office/officeart/2005/8/layout/hierarchy4"/>
    <dgm:cxn modelId="{B037C924-D16D-4A6A-88C5-B02B156E769D}" srcId="{769F0C19-0847-44BD-A086-3D0319A4283E}" destId="{AC2B3623-D800-4666-8F54-296BDBE1346D}" srcOrd="2" destOrd="0" parTransId="{82CD605C-363B-43CD-9BE9-4C82FA130374}" sibTransId="{91186B61-2BBD-4B4B-9D6F-681BF452FEEB}"/>
    <dgm:cxn modelId="{869794EA-A4D4-4896-B1F3-1A8AE19ED1AB}" type="presParOf" srcId="{F0DFA136-471A-471F-AACB-CF175A7E6DDB}" destId="{33BF23D7-F90C-4D01-96F7-E589957646AD}" srcOrd="0" destOrd="0" presId="urn:microsoft.com/office/officeart/2005/8/layout/hierarchy4"/>
    <dgm:cxn modelId="{FC0A22BB-131F-47BC-9586-8A265D5BA718}" type="presParOf" srcId="{33BF23D7-F90C-4D01-96F7-E589957646AD}" destId="{CF162B0C-CE62-47B2-BDA5-46BBE5951122}" srcOrd="0" destOrd="0" presId="urn:microsoft.com/office/officeart/2005/8/layout/hierarchy4"/>
    <dgm:cxn modelId="{B3B87ED3-D091-4210-8397-22A1C58B971E}" type="presParOf" srcId="{33BF23D7-F90C-4D01-96F7-E589957646AD}" destId="{4B44DA6F-C66B-4614-97E0-15FA57E6A95C}" srcOrd="1" destOrd="0" presId="urn:microsoft.com/office/officeart/2005/8/layout/hierarchy4"/>
    <dgm:cxn modelId="{7E86DFA5-FC69-401E-B606-4F3F1FF520CD}" type="presParOf" srcId="{33BF23D7-F90C-4D01-96F7-E589957646AD}" destId="{0D461161-8CDB-423C-8AA8-BFB91E2A3A49}" srcOrd="2" destOrd="0" presId="urn:microsoft.com/office/officeart/2005/8/layout/hierarchy4"/>
    <dgm:cxn modelId="{712EF089-ABFE-487C-B721-448DBDEB9641}" type="presParOf" srcId="{0D461161-8CDB-423C-8AA8-BFB91E2A3A49}" destId="{2DDC99CC-004E-4113-8F91-AE1AB43D6662}" srcOrd="0" destOrd="0" presId="urn:microsoft.com/office/officeart/2005/8/layout/hierarchy4"/>
    <dgm:cxn modelId="{3E1C645C-2CF5-4BB8-B9C3-ECDD6E984462}" type="presParOf" srcId="{2DDC99CC-004E-4113-8F91-AE1AB43D6662}" destId="{81BB36F3-A93A-4ACE-BB79-B17CD01CD861}" srcOrd="0" destOrd="0" presId="urn:microsoft.com/office/officeart/2005/8/layout/hierarchy4"/>
    <dgm:cxn modelId="{9F76AB42-DD71-4B2A-B6B8-CE000C92F5DE}" type="presParOf" srcId="{2DDC99CC-004E-4113-8F91-AE1AB43D6662}" destId="{1C3E09AD-3F2E-47EA-AD29-F0A2F3671B48}" srcOrd="1" destOrd="0" presId="urn:microsoft.com/office/officeart/2005/8/layout/hierarchy4"/>
    <dgm:cxn modelId="{AF7EC826-CA56-43C5-A08E-D495DBC22EBA}" type="presParOf" srcId="{2DDC99CC-004E-4113-8F91-AE1AB43D6662}" destId="{E572267A-35F7-4394-9034-9E08DF15D421}" srcOrd="2" destOrd="0" presId="urn:microsoft.com/office/officeart/2005/8/layout/hierarchy4"/>
    <dgm:cxn modelId="{B7F8110A-F1F2-434C-8CED-B641437D4F3F}" type="presParOf" srcId="{E572267A-35F7-4394-9034-9E08DF15D421}" destId="{D985FD22-EAFE-4F00-859C-4FE975F159FF}" srcOrd="0" destOrd="0" presId="urn:microsoft.com/office/officeart/2005/8/layout/hierarchy4"/>
    <dgm:cxn modelId="{1A026639-48ED-4DC7-BC64-A1EEEAE6C6AB}" type="presParOf" srcId="{D985FD22-EAFE-4F00-859C-4FE975F159FF}" destId="{6C90CFBE-CE3A-4221-A780-D8F30C02FF5E}" srcOrd="0" destOrd="0" presId="urn:microsoft.com/office/officeart/2005/8/layout/hierarchy4"/>
    <dgm:cxn modelId="{C7FBDAF2-DF38-4399-82BF-3D9F60975096}" type="presParOf" srcId="{D985FD22-EAFE-4F00-859C-4FE975F159FF}" destId="{294C7A48-54A7-4759-967C-504C6D1D7394}" srcOrd="1" destOrd="0" presId="urn:microsoft.com/office/officeart/2005/8/layout/hierarchy4"/>
    <dgm:cxn modelId="{56F6BDCD-ABFA-406F-BE4A-C810A295976B}" type="presParOf" srcId="{E572267A-35F7-4394-9034-9E08DF15D421}" destId="{A6C75D2F-2B19-4178-8053-F6B61721B94F}" srcOrd="1" destOrd="0" presId="urn:microsoft.com/office/officeart/2005/8/layout/hierarchy4"/>
    <dgm:cxn modelId="{BE22B36C-029D-4E27-95EA-1E636504BBA2}" type="presParOf" srcId="{E572267A-35F7-4394-9034-9E08DF15D421}" destId="{0433EC47-A2AD-4E69-A88A-CE99EA158FD1}" srcOrd="2" destOrd="0" presId="urn:microsoft.com/office/officeart/2005/8/layout/hierarchy4"/>
    <dgm:cxn modelId="{2E0055FE-4315-4019-AF67-B047F015F9EB}" type="presParOf" srcId="{0433EC47-A2AD-4E69-A88A-CE99EA158FD1}" destId="{CBB3E004-F013-49E3-879C-B71A66230761}" srcOrd="0" destOrd="0" presId="urn:microsoft.com/office/officeart/2005/8/layout/hierarchy4"/>
    <dgm:cxn modelId="{6B85B7F6-53B3-4AEA-8ABF-0D0ACFB9C37C}" type="presParOf" srcId="{0433EC47-A2AD-4E69-A88A-CE99EA158FD1}" destId="{17F820E6-1555-4EF7-8773-9CD6167933E1}" srcOrd="1" destOrd="0" presId="urn:microsoft.com/office/officeart/2005/8/layout/hierarchy4"/>
    <dgm:cxn modelId="{C259C0FA-6E5B-4424-AA34-F70CA0DAF0BA}" type="presParOf" srcId="{E572267A-35F7-4394-9034-9E08DF15D421}" destId="{EEEC1D7B-B8D4-48A4-82E7-72FDC44A2D23}" srcOrd="3" destOrd="0" presId="urn:microsoft.com/office/officeart/2005/8/layout/hierarchy4"/>
    <dgm:cxn modelId="{EDFE8836-44D1-4AD7-9797-D1A64695232D}" type="presParOf" srcId="{E572267A-35F7-4394-9034-9E08DF15D421}" destId="{FF308EFB-D316-40B4-9639-232286CD4582}" srcOrd="4" destOrd="0" presId="urn:microsoft.com/office/officeart/2005/8/layout/hierarchy4"/>
    <dgm:cxn modelId="{A7C5A458-E49B-434D-8821-091B282A6929}" type="presParOf" srcId="{FF308EFB-D316-40B4-9639-232286CD4582}" destId="{82292924-EE57-4A3B-9CAC-643740A6444B}" srcOrd="0" destOrd="0" presId="urn:microsoft.com/office/officeart/2005/8/layout/hierarchy4"/>
    <dgm:cxn modelId="{623B76AC-C3BB-4217-ADB9-1E88FC7202C6}" type="presParOf" srcId="{FF308EFB-D316-40B4-9639-232286CD4582}" destId="{3F6F5F39-985F-4DDC-8016-3F149DFCEFF5}" srcOrd="1" destOrd="0" presId="urn:microsoft.com/office/officeart/2005/8/layout/hierarchy4"/>
    <dgm:cxn modelId="{FB94FA3C-6C09-45C0-9B51-24EE249E2C71}" type="presParOf" srcId="{E572267A-35F7-4394-9034-9E08DF15D421}" destId="{D55B280D-524A-4E83-B9F7-B241AE2B6C91}" srcOrd="5" destOrd="0" presId="urn:microsoft.com/office/officeart/2005/8/layout/hierarchy4"/>
    <dgm:cxn modelId="{605CB49D-4E4D-494B-9038-5764025DEB54}" type="presParOf" srcId="{E572267A-35F7-4394-9034-9E08DF15D421}" destId="{A486E20F-B273-4F76-842D-ED7EBECF630E}" srcOrd="6" destOrd="0" presId="urn:microsoft.com/office/officeart/2005/8/layout/hierarchy4"/>
    <dgm:cxn modelId="{1A6E5883-8679-4C34-86BB-B536C73F3214}" type="presParOf" srcId="{A486E20F-B273-4F76-842D-ED7EBECF630E}" destId="{A49A1B38-688F-46FB-B29F-29F0F511FA59}" srcOrd="0" destOrd="0" presId="urn:microsoft.com/office/officeart/2005/8/layout/hierarchy4"/>
    <dgm:cxn modelId="{FAD235A1-622A-406E-8070-D9B02385DD37}" type="presParOf" srcId="{A486E20F-B273-4F76-842D-ED7EBECF630E}" destId="{D5992DC8-5ED9-44DA-A3BB-01A38EBD1E46}" srcOrd="1" destOrd="0" presId="urn:microsoft.com/office/officeart/2005/8/layout/hierarchy4"/>
    <dgm:cxn modelId="{55D54F4D-49E7-4FCE-B83A-1DA149BE27C8}" type="presParOf" srcId="{E572267A-35F7-4394-9034-9E08DF15D421}" destId="{3B0696EA-556C-4F00-866E-8C0CEDE8E322}" srcOrd="7" destOrd="0" presId="urn:microsoft.com/office/officeart/2005/8/layout/hierarchy4"/>
    <dgm:cxn modelId="{CE5CAF3F-5169-4B86-B7A4-89AB596CE65F}" type="presParOf" srcId="{E572267A-35F7-4394-9034-9E08DF15D421}" destId="{DDB1595F-974B-4FA4-91E4-004828EDE208}" srcOrd="8" destOrd="0" presId="urn:microsoft.com/office/officeart/2005/8/layout/hierarchy4"/>
    <dgm:cxn modelId="{E57A9A1A-2411-480C-8DEB-D1BD8C6A79B2}" type="presParOf" srcId="{DDB1595F-974B-4FA4-91E4-004828EDE208}" destId="{1600D17B-6C83-4F9C-9E1C-5E24B4A88A63}" srcOrd="0" destOrd="0" presId="urn:microsoft.com/office/officeart/2005/8/layout/hierarchy4"/>
    <dgm:cxn modelId="{9F617A14-701C-4C95-9616-38FF7AD5556B}" type="presParOf" srcId="{DDB1595F-974B-4FA4-91E4-004828EDE208}" destId="{542C7533-BD41-4EF2-917A-E5E2DF67EAB9}" srcOrd="1" destOrd="0" presId="urn:microsoft.com/office/officeart/2005/8/layout/hierarchy4"/>
    <dgm:cxn modelId="{BCC0A630-9936-45A2-AC8C-9748DEA7439F}" type="presParOf" srcId="{E572267A-35F7-4394-9034-9E08DF15D421}" destId="{CD820F17-E914-43AD-9162-887CAEB339BF}" srcOrd="9" destOrd="0" presId="urn:microsoft.com/office/officeart/2005/8/layout/hierarchy4"/>
    <dgm:cxn modelId="{13A189F2-55A3-4218-BF46-D8F96CF61F9D}" type="presParOf" srcId="{E572267A-35F7-4394-9034-9E08DF15D421}" destId="{961C31C9-0915-4D52-BDE1-28AEF62375AE}" srcOrd="10" destOrd="0" presId="urn:microsoft.com/office/officeart/2005/8/layout/hierarchy4"/>
    <dgm:cxn modelId="{F4499247-F3F7-4AF0-9C44-60169FECCC4B}" type="presParOf" srcId="{961C31C9-0915-4D52-BDE1-28AEF62375AE}" destId="{739FC687-BA85-457E-BA3F-99F3858A3AD3}" srcOrd="0" destOrd="0" presId="urn:microsoft.com/office/officeart/2005/8/layout/hierarchy4"/>
    <dgm:cxn modelId="{772F6E2E-154C-4F5A-A66B-014D4F0A72E4}" type="presParOf" srcId="{961C31C9-0915-4D52-BDE1-28AEF62375AE}" destId="{5805C781-F8FD-4182-8D3A-1056AD2B66ED}" srcOrd="1" destOrd="0" presId="urn:microsoft.com/office/officeart/2005/8/layout/hierarchy4"/>
    <dgm:cxn modelId="{8925E96C-6E36-4CEA-B2A5-CDB17627EBC5}" type="presParOf" srcId="{0D461161-8CDB-423C-8AA8-BFB91E2A3A49}" destId="{42CA193E-A95D-4262-89EC-BF446FB4DC92}" srcOrd="1" destOrd="0" presId="urn:microsoft.com/office/officeart/2005/8/layout/hierarchy4"/>
    <dgm:cxn modelId="{2BFB6C82-76F8-434A-A18E-E0BCC6077D1E}" type="presParOf" srcId="{0D461161-8CDB-423C-8AA8-BFB91E2A3A49}" destId="{C55AF584-A49B-4589-9925-A2D4EE8350CC}" srcOrd="2" destOrd="0" presId="urn:microsoft.com/office/officeart/2005/8/layout/hierarchy4"/>
    <dgm:cxn modelId="{9873811F-A98D-4EF2-9C95-2076D76E8F84}" type="presParOf" srcId="{C55AF584-A49B-4589-9925-A2D4EE8350CC}" destId="{7357F649-F0C0-4FE5-86F1-A16C99F9A55A}" srcOrd="0" destOrd="0" presId="urn:microsoft.com/office/officeart/2005/8/layout/hierarchy4"/>
    <dgm:cxn modelId="{22F917B1-565D-42D8-B5EF-C238BB610D2A}" type="presParOf" srcId="{C55AF584-A49B-4589-9925-A2D4EE8350CC}" destId="{7A98EE56-9A0B-4422-AD0E-534A35723A65}" srcOrd="1" destOrd="0" presId="urn:microsoft.com/office/officeart/2005/8/layout/hierarchy4"/>
    <dgm:cxn modelId="{6A439C90-1692-4A37-B772-0BBB16D1C42F}" type="presParOf" srcId="{C55AF584-A49B-4589-9925-A2D4EE8350CC}" destId="{E4270653-BAF2-462B-943B-E5116F0FA3DD}" srcOrd="2" destOrd="0" presId="urn:microsoft.com/office/officeart/2005/8/layout/hierarchy4"/>
    <dgm:cxn modelId="{5F70BC86-C0F0-41E9-B575-793A47711B03}" type="presParOf" srcId="{E4270653-BAF2-462B-943B-E5116F0FA3DD}" destId="{3B661908-1377-4BF0-8296-9D201D4733B2}" srcOrd="0" destOrd="0" presId="urn:microsoft.com/office/officeart/2005/8/layout/hierarchy4"/>
    <dgm:cxn modelId="{3F7DBA03-92B7-405D-9009-6CFF87B8A9CD}" type="presParOf" srcId="{3B661908-1377-4BF0-8296-9D201D4733B2}" destId="{A9524FDE-5011-473B-A124-AC2F34D80E7D}" srcOrd="0" destOrd="0" presId="urn:microsoft.com/office/officeart/2005/8/layout/hierarchy4"/>
    <dgm:cxn modelId="{51F13BDF-3C90-45B2-A618-07747795E3C2}" type="presParOf" srcId="{3B661908-1377-4BF0-8296-9D201D4733B2}" destId="{CA3DF53A-9174-486A-9402-89E068FE0A67}" srcOrd="1" destOrd="0" presId="urn:microsoft.com/office/officeart/2005/8/layout/hierarchy4"/>
    <dgm:cxn modelId="{38C90C37-C5E9-4065-84F6-232B9BA95D54}" type="presParOf" srcId="{E4270653-BAF2-462B-943B-E5116F0FA3DD}" destId="{EA04BF19-7D5C-4F04-92E6-35CA797BC59D}" srcOrd="1" destOrd="0" presId="urn:microsoft.com/office/officeart/2005/8/layout/hierarchy4"/>
    <dgm:cxn modelId="{CA15B904-2A50-4101-B720-57CBFB112C4F}" type="presParOf" srcId="{E4270653-BAF2-462B-943B-E5116F0FA3DD}" destId="{C752C333-EC44-476D-A364-34A0189BDA25}" srcOrd="2" destOrd="0" presId="urn:microsoft.com/office/officeart/2005/8/layout/hierarchy4"/>
    <dgm:cxn modelId="{2C26FA29-411C-4852-A399-60287358D68A}" type="presParOf" srcId="{C752C333-EC44-476D-A364-34A0189BDA25}" destId="{9A155B37-B879-467F-AE84-D16119FC04A2}" srcOrd="0" destOrd="0" presId="urn:microsoft.com/office/officeart/2005/8/layout/hierarchy4"/>
    <dgm:cxn modelId="{00DCBC98-09CD-4235-9BBF-E38736149D52}" type="presParOf" srcId="{C752C333-EC44-476D-A364-34A0189BDA25}" destId="{9D2A7C47-0BAB-4D55-8F07-659A3977D0BF}" srcOrd="1" destOrd="0" presId="urn:microsoft.com/office/officeart/2005/8/layout/hierarchy4"/>
    <dgm:cxn modelId="{C4A70AE9-BAE6-4DCE-87FD-2FAA16BD5AFF}" type="presParOf" srcId="{E4270653-BAF2-462B-943B-E5116F0FA3DD}" destId="{7F330948-3D94-481D-8061-B438B89EDBAE}" srcOrd="3" destOrd="0" presId="urn:microsoft.com/office/officeart/2005/8/layout/hierarchy4"/>
    <dgm:cxn modelId="{65D188A2-FCE2-4869-8526-D239E0330173}" type="presParOf" srcId="{E4270653-BAF2-462B-943B-E5116F0FA3DD}" destId="{D2B0197E-70AA-4938-A39C-740B0DD88493}" srcOrd="4" destOrd="0" presId="urn:microsoft.com/office/officeart/2005/8/layout/hierarchy4"/>
    <dgm:cxn modelId="{D84F0540-305F-43A1-AB5F-5ED73F6F8C95}" type="presParOf" srcId="{D2B0197E-70AA-4938-A39C-740B0DD88493}" destId="{1B7A8269-3A27-4E00-A984-F735DFECBBE8}" srcOrd="0" destOrd="0" presId="urn:microsoft.com/office/officeart/2005/8/layout/hierarchy4"/>
    <dgm:cxn modelId="{120A163A-C027-4C3F-9824-C9CD496EC3D4}" type="presParOf" srcId="{D2B0197E-70AA-4938-A39C-740B0DD88493}" destId="{06732A6E-BD56-4C0D-9DE1-3D7DECBDFB66}"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17384F-1AFB-4EBC-8768-1A7CD7DF887B}">
      <dsp:nvSpPr>
        <dsp:cNvPr id="0" name=""/>
        <dsp:cNvSpPr/>
      </dsp:nvSpPr>
      <dsp:spPr>
        <a:xfrm rot="5400000">
          <a:off x="4449137" y="-2708365"/>
          <a:ext cx="1122140" cy="6540758"/>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zh-CN" altLang="en-US" sz="1200" b="1" kern="1200" dirty="0" smtClean="0">
              <a:solidFill>
                <a:schemeClr val="accent6">
                  <a:lumMod val="50000"/>
                </a:schemeClr>
              </a:solidFill>
            </a:rPr>
            <a:t>一般是指集聚高新技术企业的产业园区。物业类型上包含了写字楼、标准研发区间、无污染生产单元等，配套了商业物业配套（食堂、会议中心、餐饮服务、商业住宿等）、研发中心、公共服务和技术支持平台等。</a:t>
          </a:r>
        </a:p>
      </dsp:txBody>
      <dsp:txXfrm rot="5400000">
        <a:off x="4449137" y="-2708365"/>
        <a:ext cx="1122140" cy="6540758"/>
      </dsp:txXfrm>
    </dsp:sp>
    <dsp:sp modelId="{35D11D8B-D9F9-462E-B7CD-56055389D406}">
      <dsp:nvSpPr>
        <dsp:cNvPr id="0" name=""/>
        <dsp:cNvSpPr/>
      </dsp:nvSpPr>
      <dsp:spPr>
        <a:xfrm>
          <a:off x="209423" y="15588"/>
          <a:ext cx="1530404" cy="109285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kern="1200" dirty="0" smtClean="0"/>
            <a:t>科技园区</a:t>
          </a:r>
          <a:endParaRPr lang="zh-CN" altLang="en-US" sz="2000" kern="1200" dirty="0"/>
        </a:p>
      </dsp:txBody>
      <dsp:txXfrm>
        <a:off x="209423" y="15588"/>
        <a:ext cx="1530404" cy="1092851"/>
      </dsp:txXfrm>
    </dsp:sp>
    <dsp:sp modelId="{26B9FCF8-76AE-458D-B4FB-E4050AD1A692}">
      <dsp:nvSpPr>
        <dsp:cNvPr id="0" name=""/>
        <dsp:cNvSpPr/>
      </dsp:nvSpPr>
      <dsp:spPr>
        <a:xfrm rot="5400000">
          <a:off x="4435417" y="-1516334"/>
          <a:ext cx="1152635" cy="6540758"/>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zh-CN" altLang="en-US" sz="1200" b="1" kern="1200" dirty="0" smtClean="0">
              <a:solidFill>
                <a:schemeClr val="accent6">
                  <a:lumMod val="50000"/>
                </a:schemeClr>
              </a:solidFill>
            </a:rPr>
            <a:t>政府根据自身经济发展的内在要求，通过行政手段划出一块区域，聚集各种生产要素，在一定空间范围内进行科学整合，提高工业化的集约强度，突出产业特色，优化功能布局，使之成为适应市场竞争和产业升级的现代化产业分工协作生产区。</a:t>
          </a:r>
          <a:endParaRPr lang="zh-CN" altLang="en-US" sz="1200" b="1" kern="1200" dirty="0">
            <a:solidFill>
              <a:schemeClr val="accent6">
                <a:lumMod val="50000"/>
              </a:schemeClr>
            </a:solidFill>
          </a:endParaRPr>
        </a:p>
        <a:p>
          <a:pPr marL="114300" lvl="1" indent="-114300" algn="l" defTabSz="533400">
            <a:lnSpc>
              <a:spcPct val="90000"/>
            </a:lnSpc>
            <a:spcBef>
              <a:spcPct val="0"/>
            </a:spcBef>
            <a:spcAft>
              <a:spcPct val="15000"/>
            </a:spcAft>
            <a:buChar char="••"/>
          </a:pPr>
          <a:r>
            <a:rPr lang="zh-CN" altLang="en-US" sz="1200" b="1" kern="1200" dirty="0" smtClean="0">
              <a:solidFill>
                <a:schemeClr val="accent6">
                  <a:lumMod val="50000"/>
                </a:schemeClr>
              </a:solidFill>
            </a:rPr>
            <a:t>主要包括国家级经济技术开发区、保税区、出口加工区以及省级各类工业园区等。</a:t>
          </a:r>
          <a:endParaRPr lang="zh-CN" altLang="en-US" sz="1200" b="1" kern="1200" dirty="0">
            <a:solidFill>
              <a:schemeClr val="accent6">
                <a:lumMod val="50000"/>
              </a:schemeClr>
            </a:solidFill>
          </a:endParaRPr>
        </a:p>
      </dsp:txBody>
      <dsp:txXfrm rot="5400000">
        <a:off x="4435417" y="-1516334"/>
        <a:ext cx="1152635" cy="6540758"/>
      </dsp:txXfrm>
    </dsp:sp>
    <dsp:sp modelId="{DB9F3732-85AD-48D5-9C23-66C53C580ECA}">
      <dsp:nvSpPr>
        <dsp:cNvPr id="0" name=""/>
        <dsp:cNvSpPr/>
      </dsp:nvSpPr>
      <dsp:spPr>
        <a:xfrm>
          <a:off x="209423" y="1207618"/>
          <a:ext cx="1531931" cy="109285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kern="1200" dirty="0" smtClean="0"/>
            <a:t>工业园区</a:t>
          </a:r>
          <a:endParaRPr lang="zh-CN" altLang="en-US" sz="2000" kern="1200" dirty="0"/>
        </a:p>
      </dsp:txBody>
      <dsp:txXfrm>
        <a:off x="209423" y="1207618"/>
        <a:ext cx="1531931" cy="1092851"/>
      </dsp:txXfrm>
    </dsp:sp>
    <dsp:sp modelId="{C1D2F8A4-A3BD-4B05-98AA-EB5D6839D58C}">
      <dsp:nvSpPr>
        <dsp:cNvPr id="0" name=""/>
        <dsp:cNvSpPr/>
      </dsp:nvSpPr>
      <dsp:spPr>
        <a:xfrm rot="5400000">
          <a:off x="4449137" y="-324304"/>
          <a:ext cx="1122140" cy="6540758"/>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zh-CN" altLang="en-US" sz="1200" b="1" kern="1200" dirty="0" smtClean="0">
              <a:solidFill>
                <a:schemeClr val="accent6">
                  <a:lumMod val="50000"/>
                </a:schemeClr>
              </a:solidFill>
            </a:rPr>
            <a:t>由政府集中统一规划指定区域，区域内专门设置某类特定行业、形态的企业、公司等，并进行统一管理。为集中于一定区域内特定产业的众多具有分工合作关系的不同规模等级的企业与其发展有关的各种机构、组织等行为主体。</a:t>
          </a:r>
          <a:endParaRPr lang="zh-CN" altLang="en-US" sz="1200" b="1" kern="1200" dirty="0">
            <a:solidFill>
              <a:schemeClr val="accent6">
                <a:lumMod val="50000"/>
              </a:schemeClr>
            </a:solidFill>
          </a:endParaRPr>
        </a:p>
        <a:p>
          <a:pPr marL="114300" lvl="1" indent="-114300" algn="l" defTabSz="533400">
            <a:lnSpc>
              <a:spcPct val="90000"/>
            </a:lnSpc>
            <a:spcBef>
              <a:spcPct val="0"/>
            </a:spcBef>
            <a:spcAft>
              <a:spcPct val="15000"/>
            </a:spcAft>
            <a:buChar char="••"/>
          </a:pPr>
          <a:r>
            <a:rPr lang="zh-CN" altLang="en-US" sz="1200" b="1" kern="1200" dirty="0" smtClean="0">
              <a:solidFill>
                <a:schemeClr val="accent6">
                  <a:lumMod val="50000"/>
                </a:schemeClr>
              </a:solidFill>
            </a:rPr>
            <a:t>主要包括农业园区、物流园区、创意产业园区和总部经济园区等。</a:t>
          </a:r>
          <a:endParaRPr lang="zh-CN" altLang="en-US" sz="1200" b="1" kern="1200" dirty="0">
            <a:solidFill>
              <a:schemeClr val="accent6">
                <a:lumMod val="50000"/>
              </a:schemeClr>
            </a:solidFill>
          </a:endParaRPr>
        </a:p>
      </dsp:txBody>
      <dsp:txXfrm rot="5400000">
        <a:off x="4449137" y="-324304"/>
        <a:ext cx="1122140" cy="6540758"/>
      </dsp:txXfrm>
    </dsp:sp>
    <dsp:sp modelId="{9DEF2E0C-74FE-467D-BEC2-A33ACDF7917A}">
      <dsp:nvSpPr>
        <dsp:cNvPr id="0" name=""/>
        <dsp:cNvSpPr/>
      </dsp:nvSpPr>
      <dsp:spPr>
        <a:xfrm>
          <a:off x="209423" y="2399648"/>
          <a:ext cx="1530404" cy="109285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kern="1200" dirty="0" smtClean="0"/>
            <a:t>专题园区</a:t>
          </a:r>
          <a:endParaRPr lang="zh-CN" altLang="en-US" sz="2000" kern="1200" dirty="0"/>
        </a:p>
      </dsp:txBody>
      <dsp:txXfrm>
        <a:off x="209423" y="2399648"/>
        <a:ext cx="1530404" cy="109285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0F93D3-D890-481F-BC79-71FD81FD3E5F}">
      <dsp:nvSpPr>
        <dsp:cNvPr id="0" name=""/>
        <dsp:cNvSpPr/>
      </dsp:nvSpPr>
      <dsp:spPr>
        <a:xfrm>
          <a:off x="250546" y="0"/>
          <a:ext cx="3189288" cy="3189288"/>
        </a:xfrm>
        <a:prstGeom prst="triangle">
          <a:avLst/>
        </a:prstGeom>
        <a:solidFill>
          <a:schemeClr val="accent2">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968D44-986D-4926-994B-6E825FD46E18}">
      <dsp:nvSpPr>
        <dsp:cNvPr id="0" name=""/>
        <dsp:cNvSpPr/>
      </dsp:nvSpPr>
      <dsp:spPr>
        <a:xfrm>
          <a:off x="1845190" y="320641"/>
          <a:ext cx="2073037" cy="754964"/>
        </a:xfrm>
        <a:prstGeom prst="round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CN" sz="1600" b="1" kern="1200" dirty="0" smtClean="0"/>
            <a:t>129</a:t>
          </a:r>
          <a:r>
            <a:rPr lang="zh-CN" altLang="en-US" sz="1600" b="1" kern="1200" dirty="0" smtClean="0"/>
            <a:t>家国家级高新区</a:t>
          </a:r>
          <a:endParaRPr lang="zh-CN" altLang="en-US" sz="1600" b="1" kern="1200" dirty="0"/>
        </a:p>
      </dsp:txBody>
      <dsp:txXfrm>
        <a:off x="1845190" y="320641"/>
        <a:ext cx="2073037" cy="754964"/>
      </dsp:txXfrm>
    </dsp:sp>
    <dsp:sp modelId="{14F77FB2-90E8-488C-81D2-B7E56738ECDA}">
      <dsp:nvSpPr>
        <dsp:cNvPr id="0" name=""/>
        <dsp:cNvSpPr/>
      </dsp:nvSpPr>
      <dsp:spPr>
        <a:xfrm>
          <a:off x="1845190" y="1169976"/>
          <a:ext cx="2073037" cy="754964"/>
        </a:xfrm>
        <a:prstGeom prst="roundRect">
          <a:avLst/>
        </a:prstGeom>
        <a:solidFill>
          <a:schemeClr val="lt1">
            <a:alpha val="90000"/>
            <a:hueOff val="0"/>
            <a:satOff val="0"/>
            <a:lumOff val="0"/>
            <a:alphaOff val="0"/>
          </a:schemeClr>
        </a:solidFill>
        <a:ln w="25400" cap="flat" cmpd="sng" algn="ctr">
          <a:solidFill>
            <a:schemeClr val="accent2">
              <a:shade val="50000"/>
              <a:hueOff val="160385"/>
              <a:satOff val="22763"/>
              <a:lumOff val="250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218</a:t>
          </a:r>
          <a:r>
            <a:rPr lang="zh-CN" sz="1600" b="1" kern="1200" dirty="0" smtClean="0"/>
            <a:t>家</a:t>
          </a:r>
          <a:r>
            <a:rPr lang="zh-CN" altLang="en-US" sz="1600" b="1" kern="1200" dirty="0" smtClean="0"/>
            <a:t>国家级经开区</a:t>
          </a:r>
          <a:endParaRPr lang="zh-CN" altLang="en-US" sz="1600" b="1" kern="1200" dirty="0"/>
        </a:p>
      </dsp:txBody>
      <dsp:txXfrm>
        <a:off x="1845190" y="1169976"/>
        <a:ext cx="2073037" cy="754964"/>
      </dsp:txXfrm>
    </dsp:sp>
    <dsp:sp modelId="{0438AA24-8F56-400D-BA03-20B7B40BC68E}">
      <dsp:nvSpPr>
        <dsp:cNvPr id="0" name=""/>
        <dsp:cNvSpPr/>
      </dsp:nvSpPr>
      <dsp:spPr>
        <a:xfrm>
          <a:off x="1845190" y="2019311"/>
          <a:ext cx="2073037" cy="754964"/>
        </a:xfrm>
        <a:prstGeom prst="roundRect">
          <a:avLst/>
        </a:prstGeom>
        <a:solidFill>
          <a:schemeClr val="lt1">
            <a:alpha val="90000"/>
            <a:hueOff val="0"/>
            <a:satOff val="0"/>
            <a:lumOff val="0"/>
            <a:alphaOff val="0"/>
          </a:schemeClr>
        </a:solidFill>
        <a:ln w="25400" cap="flat" cmpd="sng" algn="ctr">
          <a:solidFill>
            <a:schemeClr val="accent2">
              <a:shade val="50000"/>
              <a:hueOff val="160385"/>
              <a:satOff val="22763"/>
              <a:lumOff val="250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1300+</a:t>
          </a:r>
          <a:r>
            <a:rPr lang="zh-CN" altLang="en-US" sz="1600" b="1" kern="1200" dirty="0" smtClean="0"/>
            <a:t>省级开发区</a:t>
          </a:r>
          <a:endParaRPr lang="zh-CN" altLang="en-US" sz="1600" b="1" kern="1200" dirty="0"/>
        </a:p>
      </dsp:txBody>
      <dsp:txXfrm>
        <a:off x="1845190" y="2019311"/>
        <a:ext cx="2073037" cy="75496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16D8F1-7E40-4D4A-AB1C-F827B8A1688F}">
      <dsp:nvSpPr>
        <dsp:cNvPr id="0" name=""/>
        <dsp:cNvSpPr/>
      </dsp:nvSpPr>
      <dsp:spPr>
        <a:xfrm>
          <a:off x="0" y="460857"/>
          <a:ext cx="8343536" cy="151200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49936" rIns="647551" bIns="85344" numCol="1" spcCol="1270" anchor="t" anchorCtr="0">
          <a:noAutofit/>
        </a:bodyPr>
        <a:lstStyle/>
        <a:p>
          <a:pPr marL="114300" lvl="1" indent="-114300" algn="l" defTabSz="533400">
            <a:lnSpc>
              <a:spcPct val="90000"/>
            </a:lnSpc>
            <a:spcBef>
              <a:spcPct val="0"/>
            </a:spcBef>
            <a:spcAft>
              <a:spcPct val="15000"/>
            </a:spcAft>
            <a:buChar char="••"/>
          </a:pPr>
          <a:r>
            <a:rPr lang="zh-CN" sz="1200" kern="1200" dirty="0" smtClean="0">
              <a:solidFill>
                <a:schemeClr val="accent6">
                  <a:lumMod val="50000"/>
                </a:schemeClr>
              </a:solidFill>
            </a:rPr>
            <a:t>开展新一代信息网络基础设施建设、完善信息化发展环境是建设智慧园区的前提条件。通过建设高速、稳定、大容量的园区骨干光传达网络，实现“千兆进楼、</a:t>
          </a:r>
          <a:r>
            <a:rPr lang="en-US" sz="1200" kern="1200" dirty="0" smtClean="0">
              <a:solidFill>
                <a:schemeClr val="accent6">
                  <a:lumMod val="50000"/>
                </a:schemeClr>
              </a:solidFill>
            </a:rPr>
            <a:t>T</a:t>
          </a:r>
          <a:r>
            <a:rPr lang="zh-CN" sz="1200" kern="1200" dirty="0" smtClean="0">
              <a:solidFill>
                <a:schemeClr val="accent6">
                  <a:lumMod val="50000"/>
                </a:schemeClr>
              </a:solidFill>
            </a:rPr>
            <a:t>级出口”的网络资源覆盖能力；推进基于各种标准制式的</a:t>
          </a:r>
          <a:r>
            <a:rPr lang="en-US" sz="1200" kern="1200" dirty="0" smtClean="0">
              <a:solidFill>
                <a:schemeClr val="accent6">
                  <a:lumMod val="50000"/>
                </a:schemeClr>
              </a:solidFill>
            </a:rPr>
            <a:t>3G</a:t>
          </a:r>
          <a:r>
            <a:rPr lang="zh-CN" sz="1200" kern="1200" dirty="0" smtClean="0">
              <a:solidFill>
                <a:schemeClr val="accent6">
                  <a:lumMod val="50000"/>
                </a:schemeClr>
              </a:solidFill>
            </a:rPr>
            <a:t>、</a:t>
          </a:r>
          <a:r>
            <a:rPr lang="en-US" sz="1200" kern="1200" dirty="0" smtClean="0">
              <a:solidFill>
                <a:schemeClr val="accent6">
                  <a:lumMod val="50000"/>
                </a:schemeClr>
              </a:solidFill>
            </a:rPr>
            <a:t>4G</a:t>
          </a:r>
          <a:r>
            <a:rPr lang="zh-CN" sz="1200" kern="1200" dirty="0" smtClean="0">
              <a:solidFill>
                <a:schemeClr val="accent6">
                  <a:lumMod val="50000"/>
                </a:schemeClr>
              </a:solidFill>
            </a:rPr>
            <a:t>网络建设以及公共区域的</a:t>
          </a:r>
          <a:r>
            <a:rPr lang="en-US" sz="1200" kern="1200" dirty="0" smtClean="0">
              <a:solidFill>
                <a:schemeClr val="accent6">
                  <a:lumMod val="50000"/>
                </a:schemeClr>
              </a:solidFill>
            </a:rPr>
            <a:t>WIFI</a:t>
          </a:r>
          <a:r>
            <a:rPr lang="zh-CN" sz="1200" kern="1200" dirty="0" smtClean="0">
              <a:solidFill>
                <a:schemeClr val="accent6">
                  <a:lumMod val="50000"/>
                </a:schemeClr>
              </a:solidFill>
            </a:rPr>
            <a:t>全面覆盖，实现园区的移动办公和商务交流；采用“多网合路室内覆盖系统”实现新建楼宇室内网络系统的集约化建设，做到“一次进楼、全面覆盖”，为园区内的组织和个人提供高速、便捷、安全的网络服务。打造“身边的互联网”。</a:t>
          </a:r>
          <a:endParaRPr lang="zh-CN" altLang="en-US" sz="1200" kern="1200" dirty="0">
            <a:solidFill>
              <a:schemeClr val="accent6">
                <a:lumMod val="50000"/>
              </a:schemeClr>
            </a:solidFill>
          </a:endParaRPr>
        </a:p>
      </dsp:txBody>
      <dsp:txXfrm>
        <a:off x="0" y="460857"/>
        <a:ext cx="8343536" cy="1512000"/>
      </dsp:txXfrm>
    </dsp:sp>
    <dsp:sp modelId="{C43030BB-5B33-4299-8936-C684924DDAC3}">
      <dsp:nvSpPr>
        <dsp:cNvPr id="0" name=""/>
        <dsp:cNvSpPr/>
      </dsp:nvSpPr>
      <dsp:spPr>
        <a:xfrm>
          <a:off x="417176" y="283737"/>
          <a:ext cx="5840475" cy="35423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1</a:t>
          </a:r>
          <a:r>
            <a:rPr lang="zh-CN" altLang="en-US" sz="1400" b="1" kern="1200" dirty="0" smtClean="0"/>
            <a:t>、领先的技术资源服务</a:t>
          </a:r>
          <a:endParaRPr lang="zh-CN" altLang="en-US" sz="1400" kern="1200" dirty="0"/>
        </a:p>
      </dsp:txBody>
      <dsp:txXfrm>
        <a:off x="417176" y="283737"/>
        <a:ext cx="5840475" cy="354239"/>
      </dsp:txXfrm>
    </dsp:sp>
    <dsp:sp modelId="{3B1C0775-FD96-47EC-95CA-C8118A0F435D}">
      <dsp:nvSpPr>
        <dsp:cNvPr id="0" name=""/>
        <dsp:cNvSpPr/>
      </dsp:nvSpPr>
      <dsp:spPr>
        <a:xfrm>
          <a:off x="0" y="2214777"/>
          <a:ext cx="8343536" cy="177660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49936" rIns="647551" bIns="85344" numCol="1" spcCol="1270" anchor="t" anchorCtr="0">
          <a:noAutofit/>
        </a:bodyPr>
        <a:lstStyle/>
        <a:p>
          <a:pPr marL="114300" lvl="1" indent="-114300" algn="l" defTabSz="533400">
            <a:lnSpc>
              <a:spcPct val="90000"/>
            </a:lnSpc>
            <a:spcBef>
              <a:spcPct val="0"/>
            </a:spcBef>
            <a:spcAft>
              <a:spcPct val="15000"/>
            </a:spcAft>
            <a:buChar char="••"/>
          </a:pPr>
          <a:r>
            <a:rPr lang="zh-CN" sz="1200" kern="1200" dirty="0" smtClean="0">
              <a:solidFill>
                <a:schemeClr val="accent6">
                  <a:lumMod val="50000"/>
                </a:schemeClr>
              </a:solidFill>
            </a:rPr>
            <a:t>园区商业服务的核心在于构建一站式的商务服务体系，而开展卡务集中管理并实现账户的统一发行、控制和结算，自然成为一种最佳选择。一方面，以智能一卡通为载体、搭建园区商务平台，提供餐饮、购物、娱乐、健身、停车及电子商务等一系列配套的便捷支付服务，并利用园区的综合服务供应链优势，推动实现园区配套服务的电子商务化应用；另一方面，用户可以通过前台终端和园区门户实现账户的实时查询，经营管理者也可以通过对一卡通数据的分析和挖掘，掌握其运行情况和园区各种配套资源的使用状况，以便更好地管理和调配资源。</a:t>
          </a:r>
          <a:endParaRPr lang="zh-CN" altLang="en-US" sz="1200" kern="1200" dirty="0">
            <a:solidFill>
              <a:schemeClr val="accent6">
                <a:lumMod val="50000"/>
              </a:schemeClr>
            </a:solidFill>
          </a:endParaRPr>
        </a:p>
      </dsp:txBody>
      <dsp:txXfrm>
        <a:off x="0" y="2214777"/>
        <a:ext cx="8343536" cy="1776600"/>
      </dsp:txXfrm>
    </dsp:sp>
    <dsp:sp modelId="{1F9563CB-1E60-40A8-BE22-657E204D5D8B}">
      <dsp:nvSpPr>
        <dsp:cNvPr id="0" name=""/>
        <dsp:cNvSpPr/>
      </dsp:nvSpPr>
      <dsp:spPr>
        <a:xfrm>
          <a:off x="417176" y="2037658"/>
          <a:ext cx="5840475" cy="35423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2</a:t>
          </a:r>
          <a:r>
            <a:rPr lang="zh-CN" altLang="en-US" sz="1400" b="1" kern="1200" dirty="0" smtClean="0"/>
            <a:t>、系统的商业综合服务</a:t>
          </a:r>
          <a:endParaRPr lang="zh-CN" altLang="en-US" sz="1400" kern="1200" dirty="0"/>
        </a:p>
      </dsp:txBody>
      <dsp:txXfrm>
        <a:off x="417176" y="2037658"/>
        <a:ext cx="5840475" cy="35423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16D8F1-7E40-4D4A-AB1C-F827B8A1688F}">
      <dsp:nvSpPr>
        <dsp:cNvPr id="0" name=""/>
        <dsp:cNvSpPr/>
      </dsp:nvSpPr>
      <dsp:spPr>
        <a:xfrm>
          <a:off x="0" y="309935"/>
          <a:ext cx="8343536" cy="163800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70764" rIns="647551" bIns="92456" numCol="1" spcCol="1270" anchor="t" anchorCtr="0">
          <a:noAutofit/>
        </a:bodyPr>
        <a:lstStyle/>
        <a:p>
          <a:pPr marL="114300" lvl="1" indent="-114300" algn="l" defTabSz="577850">
            <a:lnSpc>
              <a:spcPct val="90000"/>
            </a:lnSpc>
            <a:spcBef>
              <a:spcPct val="0"/>
            </a:spcBef>
            <a:spcAft>
              <a:spcPct val="15000"/>
            </a:spcAft>
            <a:buChar char="••"/>
          </a:pPr>
          <a:r>
            <a:rPr lang="zh-CN" sz="1300" kern="1200" dirty="0" smtClean="0">
              <a:solidFill>
                <a:schemeClr val="accent6">
                  <a:lumMod val="50000"/>
                </a:schemeClr>
              </a:solidFill>
            </a:rPr>
            <a:t>以云计算平台为基础，构建智能物业管理系统，形成管理、服务、商圈互到和业主信息化应用为一体的多功能的平台，全面提升物业管理及运营能力，满足园区各方需求。如，建设园区呼叫中心平台，通过电话、网站、手机等多样化的信息交互方式实现实时的咨询、投诉和保修；建设楼宇智能化控制系统，实时监控空调、电气、通风、给排水、电梯等物业设施，并实现消防系统喷淋、烟感智能化控制；安装地下车库车辆系统，实现计费、计时、车牌摄像等功能的智能化操作。</a:t>
          </a:r>
          <a:endParaRPr lang="zh-CN" altLang="en-US" sz="1300" kern="1200" dirty="0">
            <a:solidFill>
              <a:schemeClr val="accent6">
                <a:lumMod val="50000"/>
              </a:schemeClr>
            </a:solidFill>
          </a:endParaRPr>
        </a:p>
      </dsp:txBody>
      <dsp:txXfrm>
        <a:off x="0" y="309935"/>
        <a:ext cx="8343536" cy="1638000"/>
      </dsp:txXfrm>
    </dsp:sp>
    <dsp:sp modelId="{C43030BB-5B33-4299-8936-C684924DDAC3}">
      <dsp:nvSpPr>
        <dsp:cNvPr id="0" name=""/>
        <dsp:cNvSpPr/>
      </dsp:nvSpPr>
      <dsp:spPr>
        <a:xfrm>
          <a:off x="417176" y="118055"/>
          <a:ext cx="5840475"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3</a:t>
          </a:r>
          <a:r>
            <a:rPr lang="zh-CN" altLang="en-US" sz="1400" b="1" kern="1200" dirty="0" smtClean="0"/>
            <a:t>、高端的物业管理服务</a:t>
          </a:r>
          <a:endParaRPr lang="zh-CN" altLang="en-US" sz="1400" kern="1200" dirty="0"/>
        </a:p>
      </dsp:txBody>
      <dsp:txXfrm>
        <a:off x="417176" y="118055"/>
        <a:ext cx="5840475" cy="383760"/>
      </dsp:txXfrm>
    </dsp:sp>
    <dsp:sp modelId="{3B1C0775-FD96-47EC-95CA-C8118A0F435D}">
      <dsp:nvSpPr>
        <dsp:cNvPr id="0" name=""/>
        <dsp:cNvSpPr/>
      </dsp:nvSpPr>
      <dsp:spPr>
        <a:xfrm>
          <a:off x="0" y="2210016"/>
          <a:ext cx="8343536" cy="163800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70764" rIns="647551" bIns="92456" numCol="1" spcCol="1270" anchor="t" anchorCtr="0">
          <a:noAutofit/>
        </a:bodyPr>
        <a:lstStyle/>
        <a:p>
          <a:pPr marL="114300" lvl="1" indent="-114300" algn="l" defTabSz="577850">
            <a:lnSpc>
              <a:spcPct val="90000"/>
            </a:lnSpc>
            <a:spcBef>
              <a:spcPct val="0"/>
            </a:spcBef>
            <a:spcAft>
              <a:spcPct val="15000"/>
            </a:spcAft>
            <a:buChar char="••"/>
          </a:pPr>
          <a:r>
            <a:rPr lang="zh-CN" sz="1300" kern="1200" dirty="0" smtClean="0">
              <a:solidFill>
                <a:schemeClr val="accent6">
                  <a:lumMod val="50000"/>
                </a:schemeClr>
              </a:solidFill>
            </a:rPr>
            <a:t>建设各类信息化公共服务平台，加强与企业的沟通交流。搭建产业公共技术平台为企业提供信息化外包、技术咨询、技术测试等服务；依托创业支撑服务平台提供食品设备共享、知识产权、科技信息咨询等服务；建立公共人事服务平台，通过人力资源专业网站为企业提供人事代理、人员派遣、猎头服务和企业登记代理等多元服务；完善教育培训平台，通过数字化手段实现企业定制培训、员工远程教育、在线学习等一系列网络学习功能。</a:t>
          </a:r>
          <a:endParaRPr lang="zh-CN" altLang="en-US" sz="1300" kern="1200" dirty="0">
            <a:solidFill>
              <a:schemeClr val="accent6">
                <a:lumMod val="50000"/>
              </a:schemeClr>
            </a:solidFill>
          </a:endParaRPr>
        </a:p>
      </dsp:txBody>
      <dsp:txXfrm>
        <a:off x="0" y="2210016"/>
        <a:ext cx="8343536" cy="1638000"/>
      </dsp:txXfrm>
    </dsp:sp>
    <dsp:sp modelId="{1F9563CB-1E60-40A8-BE22-657E204D5D8B}">
      <dsp:nvSpPr>
        <dsp:cNvPr id="0" name=""/>
        <dsp:cNvSpPr/>
      </dsp:nvSpPr>
      <dsp:spPr>
        <a:xfrm>
          <a:off x="417176" y="2018136"/>
          <a:ext cx="5840475"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4</a:t>
          </a:r>
          <a:r>
            <a:rPr lang="zh-CN" altLang="en-US" sz="1400" b="1" kern="1200" dirty="0" smtClean="0"/>
            <a:t>、</a:t>
          </a:r>
          <a:r>
            <a:rPr lang="zh-CN" sz="1400" b="1" kern="1200" dirty="0" smtClean="0"/>
            <a:t>专业的公共平台服务</a:t>
          </a:r>
          <a:endParaRPr lang="zh-CN" altLang="en-US" sz="1400" kern="1200" dirty="0"/>
        </a:p>
      </dsp:txBody>
      <dsp:txXfrm>
        <a:off x="417176" y="2018136"/>
        <a:ext cx="5840475" cy="38376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16D8F1-7E40-4D4A-AB1C-F827B8A1688F}">
      <dsp:nvSpPr>
        <dsp:cNvPr id="0" name=""/>
        <dsp:cNvSpPr/>
      </dsp:nvSpPr>
      <dsp:spPr>
        <a:xfrm>
          <a:off x="0" y="289460"/>
          <a:ext cx="8343536" cy="139230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70764" rIns="647551" bIns="92456" numCol="1" spcCol="1270" anchor="t" anchorCtr="0">
          <a:noAutofit/>
        </a:bodyPr>
        <a:lstStyle/>
        <a:p>
          <a:pPr marL="114300" lvl="1" indent="-114300" algn="l" defTabSz="577850">
            <a:lnSpc>
              <a:spcPct val="90000"/>
            </a:lnSpc>
            <a:spcBef>
              <a:spcPct val="0"/>
            </a:spcBef>
            <a:spcAft>
              <a:spcPct val="15000"/>
            </a:spcAft>
            <a:buChar char="••"/>
          </a:pPr>
          <a:r>
            <a:rPr lang="zh-CN" sz="1300" kern="1200" dirty="0" smtClean="0">
              <a:solidFill>
                <a:schemeClr val="accent6">
                  <a:lumMod val="50000"/>
                </a:schemeClr>
              </a:solidFill>
            </a:rPr>
            <a:t>借助高清摄像头、</a:t>
          </a:r>
          <a:r>
            <a:rPr lang="en-US" sz="1300" kern="1200" dirty="0" smtClean="0">
              <a:solidFill>
                <a:schemeClr val="accent6">
                  <a:lumMod val="50000"/>
                </a:schemeClr>
              </a:solidFill>
            </a:rPr>
            <a:t>GPS</a:t>
          </a:r>
          <a:r>
            <a:rPr lang="zh-CN" sz="1300" kern="1200" dirty="0" smtClean="0">
              <a:solidFill>
                <a:schemeClr val="accent6">
                  <a:lumMod val="50000"/>
                </a:schemeClr>
              </a:solidFill>
            </a:rPr>
            <a:t>定位仪等工具实现对在建工地及其他区域安全状况的实时管控；建立环境监控体系，依据园区规模、污染物类型和地理位置布设监控点位，并通过对相关数据的分析和统计，准确掌握各污染源的排放情况；建立综合预警体系，实现智能预警、环境感知预警与园区管理指挥中心和警署的对接，确保对公共突发事件作出及时响应和指挥调度。</a:t>
          </a:r>
          <a:endParaRPr lang="zh-CN" altLang="en-US" sz="1300" kern="1200" dirty="0">
            <a:solidFill>
              <a:schemeClr val="accent6">
                <a:lumMod val="50000"/>
              </a:schemeClr>
            </a:solidFill>
          </a:endParaRPr>
        </a:p>
      </dsp:txBody>
      <dsp:txXfrm>
        <a:off x="0" y="289460"/>
        <a:ext cx="8343536" cy="1392300"/>
      </dsp:txXfrm>
    </dsp:sp>
    <dsp:sp modelId="{C43030BB-5B33-4299-8936-C684924DDAC3}">
      <dsp:nvSpPr>
        <dsp:cNvPr id="0" name=""/>
        <dsp:cNvSpPr/>
      </dsp:nvSpPr>
      <dsp:spPr>
        <a:xfrm>
          <a:off x="417176" y="97580"/>
          <a:ext cx="5840475"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5</a:t>
          </a:r>
          <a:r>
            <a:rPr lang="zh-CN" altLang="en-US" sz="1400" b="1" kern="1200" dirty="0" smtClean="0"/>
            <a:t>、</a:t>
          </a:r>
          <a:r>
            <a:rPr lang="zh-CN" sz="1400" b="1" kern="1200" dirty="0" smtClean="0"/>
            <a:t>完善的安全应急服务</a:t>
          </a:r>
          <a:endParaRPr lang="zh-CN" altLang="en-US" sz="1400" kern="1200" dirty="0"/>
        </a:p>
      </dsp:txBody>
      <dsp:txXfrm>
        <a:off x="417176" y="97580"/>
        <a:ext cx="5840475" cy="383760"/>
      </dsp:txXfrm>
    </dsp:sp>
    <dsp:sp modelId="{3B1C0775-FD96-47EC-95CA-C8118A0F435D}">
      <dsp:nvSpPr>
        <dsp:cNvPr id="0" name=""/>
        <dsp:cNvSpPr/>
      </dsp:nvSpPr>
      <dsp:spPr>
        <a:xfrm>
          <a:off x="0" y="1943840"/>
          <a:ext cx="8343536" cy="1924650"/>
        </a:xfrm>
        <a:prstGeom prst="rect">
          <a:avLst/>
        </a:prstGeom>
        <a:solidFill>
          <a:schemeClr val="bg1">
            <a:alpha val="9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551" tIns="270764" rIns="647551" bIns="92456" numCol="1" spcCol="1270" anchor="t" anchorCtr="0">
          <a:noAutofit/>
        </a:bodyPr>
        <a:lstStyle/>
        <a:p>
          <a:pPr marL="114300" lvl="1" indent="-114300" algn="l" defTabSz="577850">
            <a:lnSpc>
              <a:spcPct val="90000"/>
            </a:lnSpc>
            <a:spcBef>
              <a:spcPct val="0"/>
            </a:spcBef>
            <a:spcAft>
              <a:spcPct val="15000"/>
            </a:spcAft>
            <a:buChar char="••"/>
          </a:pPr>
          <a:r>
            <a:rPr lang="zh-CN" sz="1300" kern="1200" dirty="0" smtClean="0">
              <a:solidFill>
                <a:schemeClr val="accent6">
                  <a:lumMod val="50000"/>
                </a:schemeClr>
              </a:solidFill>
            </a:rPr>
            <a:t>从传统的互联网信息化布局向移动互联网和物联网布局模式改变面貌，以信息、人、服务三者通过移动方式的串联为核心，实现信息流动的实时化、交互化和移动化，形成立体式的多维服务体系，引导科技生活新方式，提升用户对产业园的黏性。当前，可以利用移动终端实现信息的交互和传输，构建智慧园区的服务模式。如，依托一卡通系统建立信用支付体系；以</a:t>
          </a:r>
          <a:r>
            <a:rPr lang="en-US" sz="1300" kern="1200" dirty="0" smtClean="0">
              <a:solidFill>
                <a:schemeClr val="accent6">
                  <a:lumMod val="50000"/>
                </a:schemeClr>
              </a:solidFill>
            </a:rPr>
            <a:t>GIS</a:t>
          </a:r>
          <a:r>
            <a:rPr lang="zh-CN" sz="1300" kern="1200" dirty="0" smtClean="0">
              <a:solidFill>
                <a:schemeClr val="accent6">
                  <a:lumMod val="50000"/>
                </a:schemeClr>
              </a:solidFill>
            </a:rPr>
            <a:t>系统为平台、商户为节点、服务为纽带，通过</a:t>
          </a:r>
          <a:r>
            <a:rPr lang="en-US" sz="1300" kern="1200" dirty="0" smtClean="0">
              <a:solidFill>
                <a:schemeClr val="accent6">
                  <a:lumMod val="50000"/>
                </a:schemeClr>
              </a:solidFill>
            </a:rPr>
            <a:t>O2O</a:t>
          </a:r>
          <a:r>
            <a:rPr lang="zh-CN" sz="1300" kern="1200" dirty="0" smtClean="0">
              <a:solidFill>
                <a:schemeClr val="accent6">
                  <a:lumMod val="50000"/>
                </a:schemeClr>
              </a:solidFill>
            </a:rPr>
            <a:t>的方式，借助移动信息平台，集成园区各类服务，随时随地为园区企业和员工提供实时信息查询、移动办公和生活服务等。</a:t>
          </a:r>
          <a:endParaRPr lang="zh-CN" altLang="en-US" sz="1300" kern="1200" dirty="0">
            <a:solidFill>
              <a:schemeClr val="accent6">
                <a:lumMod val="50000"/>
              </a:schemeClr>
            </a:solidFill>
          </a:endParaRPr>
        </a:p>
      </dsp:txBody>
      <dsp:txXfrm>
        <a:off x="0" y="1943840"/>
        <a:ext cx="8343536" cy="1924650"/>
      </dsp:txXfrm>
    </dsp:sp>
    <dsp:sp modelId="{1F9563CB-1E60-40A8-BE22-657E204D5D8B}">
      <dsp:nvSpPr>
        <dsp:cNvPr id="0" name=""/>
        <dsp:cNvSpPr/>
      </dsp:nvSpPr>
      <dsp:spPr>
        <a:xfrm>
          <a:off x="417176" y="1751960"/>
          <a:ext cx="5840475"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756" tIns="0" rIns="220756" bIns="0" numCol="1" spcCol="1270" anchor="ctr" anchorCtr="0">
          <a:noAutofit/>
        </a:bodyPr>
        <a:lstStyle/>
        <a:p>
          <a:pPr lvl="0" algn="l" defTabSz="622300">
            <a:lnSpc>
              <a:spcPct val="90000"/>
            </a:lnSpc>
            <a:spcBef>
              <a:spcPct val="0"/>
            </a:spcBef>
            <a:spcAft>
              <a:spcPct val="35000"/>
            </a:spcAft>
          </a:pPr>
          <a:r>
            <a:rPr lang="en-US" altLang="zh-CN" sz="1400" b="1" kern="1200" dirty="0" smtClean="0"/>
            <a:t>6</a:t>
          </a:r>
          <a:r>
            <a:rPr lang="zh-CN" altLang="en-US" sz="1400" b="1" kern="1200" dirty="0" smtClean="0"/>
            <a:t>、</a:t>
          </a:r>
          <a:r>
            <a:rPr lang="zh-CN" altLang="zh-CN" sz="1400" b="1" kern="1200" dirty="0" smtClean="0">
              <a:solidFill>
                <a:srgbClr val="FFFFFF"/>
              </a:solidFill>
            </a:rPr>
            <a:t>便捷的移动网络生活</a:t>
          </a:r>
          <a:endParaRPr lang="zh-CN" altLang="en-US" sz="1400" kern="1200" dirty="0"/>
        </a:p>
      </dsp:txBody>
      <dsp:txXfrm>
        <a:off x="417176" y="1751960"/>
        <a:ext cx="5840475" cy="38376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162B0C-CE62-47B2-BDA5-46BBE5951122}">
      <dsp:nvSpPr>
        <dsp:cNvPr id="0" name=""/>
        <dsp:cNvSpPr/>
      </dsp:nvSpPr>
      <dsp:spPr>
        <a:xfrm>
          <a:off x="2575" y="1068"/>
          <a:ext cx="8424532" cy="4637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altLang="zh-CN" sz="1500" kern="1200" dirty="0" smtClean="0"/>
            <a:t>PC</a:t>
          </a:r>
          <a:r>
            <a:rPr lang="zh-CN" altLang="en-US" sz="1500" kern="1200" dirty="0" smtClean="0"/>
            <a:t>版服务</a:t>
          </a:r>
          <a:endParaRPr lang="zh-CN" altLang="en-US" sz="1500" kern="1200" dirty="0"/>
        </a:p>
      </dsp:txBody>
      <dsp:txXfrm>
        <a:off x="2575" y="1068"/>
        <a:ext cx="8424532" cy="463780"/>
      </dsp:txXfrm>
    </dsp:sp>
    <dsp:sp modelId="{81BB36F3-A93A-4ACE-BB79-B17CD01CD861}">
      <dsp:nvSpPr>
        <dsp:cNvPr id="0" name=""/>
        <dsp:cNvSpPr/>
      </dsp:nvSpPr>
      <dsp:spPr>
        <a:xfrm>
          <a:off x="2575" y="596925"/>
          <a:ext cx="5578625" cy="46378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kern="1200" dirty="0" smtClean="0"/>
            <a:t>基础服务</a:t>
          </a:r>
          <a:endParaRPr lang="zh-CN" altLang="en-US" sz="1500" kern="1200" dirty="0"/>
        </a:p>
      </dsp:txBody>
      <dsp:txXfrm>
        <a:off x="2575" y="596925"/>
        <a:ext cx="5578625" cy="463780"/>
      </dsp:txXfrm>
    </dsp:sp>
    <dsp:sp modelId="{6C90CFBE-CE3A-4221-A780-D8F30C02FF5E}">
      <dsp:nvSpPr>
        <dsp:cNvPr id="0" name=""/>
        <dsp:cNvSpPr/>
      </dsp:nvSpPr>
      <dsp:spPr>
        <a:xfrm>
          <a:off x="2575"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人事在线</a:t>
          </a:r>
          <a:endParaRPr lang="zh-CN" altLang="en-US" sz="1400" kern="1200" dirty="0"/>
        </a:p>
      </dsp:txBody>
      <dsp:txXfrm>
        <a:off x="2575" y="1192782"/>
        <a:ext cx="898329" cy="463780"/>
      </dsp:txXfrm>
    </dsp:sp>
    <dsp:sp modelId="{CBB3E004-F013-49E3-879C-B71A66230761}">
      <dsp:nvSpPr>
        <dsp:cNvPr id="0" name=""/>
        <dsp:cNvSpPr/>
      </dsp:nvSpPr>
      <dsp:spPr>
        <a:xfrm>
          <a:off x="938634"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 </a:t>
          </a:r>
          <a:r>
            <a:rPr lang="en-US" altLang="zh-CN" sz="1400" kern="1200" dirty="0" smtClean="0"/>
            <a:t>IT</a:t>
          </a:r>
          <a:r>
            <a:rPr lang="zh-CN" altLang="en-US" sz="1400" kern="1200" dirty="0" smtClean="0"/>
            <a:t>管家</a:t>
          </a:r>
          <a:endParaRPr lang="zh-CN" altLang="en-US" sz="1400" kern="1200" dirty="0"/>
        </a:p>
      </dsp:txBody>
      <dsp:txXfrm>
        <a:off x="938634" y="1192782"/>
        <a:ext cx="898329" cy="463780"/>
      </dsp:txXfrm>
    </dsp:sp>
    <dsp:sp modelId="{82292924-EE57-4A3B-9CAC-643740A6444B}">
      <dsp:nvSpPr>
        <dsp:cNvPr id="0" name=""/>
        <dsp:cNvSpPr/>
      </dsp:nvSpPr>
      <dsp:spPr>
        <a:xfrm>
          <a:off x="1874694"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企业商旅</a:t>
          </a:r>
          <a:endParaRPr lang="zh-CN" altLang="en-US" sz="1400" kern="1200" dirty="0"/>
        </a:p>
      </dsp:txBody>
      <dsp:txXfrm>
        <a:off x="1874694" y="1192782"/>
        <a:ext cx="898329" cy="463780"/>
      </dsp:txXfrm>
    </dsp:sp>
    <dsp:sp modelId="{A49A1B38-688F-46FB-B29F-29F0F511FA59}">
      <dsp:nvSpPr>
        <dsp:cNvPr id="0" name=""/>
        <dsp:cNvSpPr/>
      </dsp:nvSpPr>
      <dsp:spPr>
        <a:xfrm>
          <a:off x="2810753"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视频会议</a:t>
          </a:r>
          <a:endParaRPr lang="zh-CN" altLang="en-US" sz="1400" kern="1200" dirty="0"/>
        </a:p>
      </dsp:txBody>
      <dsp:txXfrm>
        <a:off x="2810753" y="1192782"/>
        <a:ext cx="898329" cy="463780"/>
      </dsp:txXfrm>
    </dsp:sp>
    <dsp:sp modelId="{1600D17B-6C83-4F9C-9E1C-5E24B4A88A63}">
      <dsp:nvSpPr>
        <dsp:cNvPr id="0" name=""/>
        <dsp:cNvSpPr/>
      </dsp:nvSpPr>
      <dsp:spPr>
        <a:xfrm>
          <a:off x="3746812"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altLang="zh-CN" sz="1400" kern="1200" dirty="0" smtClean="0"/>
            <a:t>CRM</a:t>
          </a:r>
          <a:endParaRPr lang="zh-CN" altLang="en-US" sz="1400" kern="1200" dirty="0"/>
        </a:p>
      </dsp:txBody>
      <dsp:txXfrm>
        <a:off x="3746812" y="1192782"/>
        <a:ext cx="898329" cy="463780"/>
      </dsp:txXfrm>
    </dsp:sp>
    <dsp:sp modelId="{739FC687-BA85-457E-BA3F-99F3858A3AD3}">
      <dsp:nvSpPr>
        <dsp:cNvPr id="0" name=""/>
        <dsp:cNvSpPr/>
      </dsp:nvSpPr>
      <dsp:spPr>
        <a:xfrm>
          <a:off x="4682871"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企业集采</a:t>
          </a:r>
          <a:endParaRPr lang="zh-CN" altLang="en-US" sz="1400" kern="1200" dirty="0"/>
        </a:p>
      </dsp:txBody>
      <dsp:txXfrm>
        <a:off x="4682871" y="1192782"/>
        <a:ext cx="898329" cy="463780"/>
      </dsp:txXfrm>
    </dsp:sp>
    <dsp:sp modelId="{7357F649-F0C0-4FE5-86F1-A16C99F9A55A}">
      <dsp:nvSpPr>
        <dsp:cNvPr id="0" name=""/>
        <dsp:cNvSpPr/>
      </dsp:nvSpPr>
      <dsp:spPr>
        <a:xfrm>
          <a:off x="5656660" y="596925"/>
          <a:ext cx="2770447" cy="46378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kern="1200" dirty="0" smtClean="0"/>
            <a:t>管理服务</a:t>
          </a:r>
          <a:endParaRPr lang="zh-CN" altLang="en-US" sz="1500" kern="1200" dirty="0"/>
        </a:p>
      </dsp:txBody>
      <dsp:txXfrm>
        <a:off x="5656660" y="596925"/>
        <a:ext cx="2770447" cy="463780"/>
      </dsp:txXfrm>
    </dsp:sp>
    <dsp:sp modelId="{A9524FDE-5011-473B-A124-AC2F34D80E7D}">
      <dsp:nvSpPr>
        <dsp:cNvPr id="0" name=""/>
        <dsp:cNvSpPr/>
      </dsp:nvSpPr>
      <dsp:spPr>
        <a:xfrm>
          <a:off x="5656660"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基建</a:t>
          </a:r>
          <a:endParaRPr lang="zh-CN" altLang="en-US" sz="1400" kern="1200" dirty="0"/>
        </a:p>
      </dsp:txBody>
      <dsp:txXfrm>
        <a:off x="5656660" y="1192782"/>
        <a:ext cx="898329" cy="463780"/>
      </dsp:txXfrm>
    </dsp:sp>
    <dsp:sp modelId="{9A155B37-B879-467F-AE84-D16119FC04A2}">
      <dsp:nvSpPr>
        <dsp:cNvPr id="0" name=""/>
        <dsp:cNvSpPr/>
      </dsp:nvSpPr>
      <dsp:spPr>
        <a:xfrm>
          <a:off x="6592719"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物业</a:t>
          </a:r>
          <a:endParaRPr lang="zh-CN" altLang="en-US" sz="1400" kern="1200" dirty="0"/>
        </a:p>
      </dsp:txBody>
      <dsp:txXfrm>
        <a:off x="6592719" y="1192782"/>
        <a:ext cx="898329" cy="463780"/>
      </dsp:txXfrm>
    </dsp:sp>
    <dsp:sp modelId="{1B7A8269-3A27-4E00-A984-F735DFECBBE8}">
      <dsp:nvSpPr>
        <dsp:cNvPr id="0" name=""/>
        <dsp:cNvSpPr/>
      </dsp:nvSpPr>
      <dsp:spPr>
        <a:xfrm>
          <a:off x="7528779" y="1192782"/>
          <a:ext cx="898329" cy="4637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t>招商</a:t>
          </a:r>
          <a:endParaRPr lang="zh-CN" altLang="en-US" sz="1400" kern="1200" dirty="0"/>
        </a:p>
      </dsp:txBody>
      <dsp:txXfrm>
        <a:off x="7528779" y="1192782"/>
        <a:ext cx="898329" cy="4637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image" Target="../media/image98.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image" Target="../media/image104.emf"/><Relationship Id="rId4" Type="http://schemas.openxmlformats.org/officeDocument/2006/relationships/image" Target="../media/image10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43B558-5C37-4074-ABB4-C0C782C42FFF}" type="datetimeFigureOut">
              <a:rPr lang="zh-CN" altLang="en-US" smtClean="0"/>
              <a:t>2016/1/11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EF3AF0-B865-4FDF-8B35-5D8C4ED6B6D6}"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baike.baidu.com/view/3732156.htm" TargetMode="External"/><Relationship Id="rId2" Type="http://schemas.openxmlformats.org/officeDocument/2006/relationships/slide" Target="../slides/slide58.xml"/><Relationship Id="rId1" Type="http://schemas.openxmlformats.org/officeDocument/2006/relationships/notesMaster" Target="../notesMasters/notesMaster1.xml"/><Relationship Id="rId5" Type="http://schemas.openxmlformats.org/officeDocument/2006/relationships/hyperlink" Target="http://baike.baidu.com/view/296324.htm" TargetMode="External"/><Relationship Id="rId4" Type="http://schemas.openxmlformats.org/officeDocument/2006/relationships/hyperlink" Target="http://baike.baidu.com/view/848.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4952" y="686474"/>
            <a:ext cx="6588097" cy="3428114"/>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4DCE3B8-E554-904A-896A-44DF9E3C7B3D}" type="slidenum">
              <a:rPr kumimoji="1" lang="zh-CN" altLang="en-US" smtClean="0">
                <a:solidFill>
                  <a:prstClr val="black"/>
                </a:solidFill>
              </a:rPr>
              <a:pPr/>
              <a:t>52</a:t>
            </a:fld>
            <a:endParaRPr kumimoji="1"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4952" y="686474"/>
            <a:ext cx="6588097" cy="3428114"/>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4DCE3B8-E554-904A-896A-44DF9E3C7B3D}" type="slidenum">
              <a:rPr kumimoji="1" lang="zh-CN" altLang="en-US" smtClean="0">
                <a:solidFill>
                  <a:prstClr val="black"/>
                </a:solidFill>
              </a:rPr>
              <a:pPr/>
              <a:t>53</a:t>
            </a:fld>
            <a:endParaRPr kumimoji="1"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4952" y="686474"/>
            <a:ext cx="6588097" cy="3428114"/>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4DCE3B8-E554-904A-896A-44DF9E3C7B3D}" type="slidenum">
              <a:rPr kumimoji="1" lang="zh-CN" altLang="en-US" smtClean="0">
                <a:solidFill>
                  <a:prstClr val="black"/>
                </a:solidFill>
              </a:rPr>
              <a:pPr/>
              <a:t>54</a:t>
            </a:fld>
            <a:endParaRPr kumimoji="1"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defTabSz="422041">
              <a:defRPr/>
            </a:pPr>
            <a:r>
              <a:rPr lang="zh-CN" altLang="en-US" dirty="0" smtClean="0"/>
              <a:t>渲染农场（</a:t>
            </a:r>
            <a:r>
              <a:rPr lang="en-US" altLang="zh-CN" dirty="0" err="1" smtClean="0"/>
              <a:t>Renderfarm</a:t>
            </a:r>
            <a:r>
              <a:rPr lang="zh-CN" altLang="en-US" dirty="0" smtClean="0"/>
              <a:t>）其实是一种通俗的叫法，实际上我们应该叫他“分布式并行</a:t>
            </a:r>
            <a:r>
              <a:rPr lang="zh-CN" altLang="en-US" dirty="0" smtClean="0">
                <a:hlinkClick r:id="rId3" action="ppaction://hlinkfile"/>
              </a:rPr>
              <a:t>集群计算</a:t>
            </a:r>
            <a:r>
              <a:rPr lang="zh-CN" altLang="en-US" dirty="0" smtClean="0"/>
              <a:t>系统”，这是一种利用现成的</a:t>
            </a:r>
            <a:r>
              <a:rPr lang="en-US" altLang="zh-CN" dirty="0" smtClean="0"/>
              <a:t>CPU</a:t>
            </a:r>
            <a:r>
              <a:rPr lang="zh-CN" altLang="en-US" dirty="0" smtClean="0"/>
              <a:t>、</a:t>
            </a:r>
            <a:r>
              <a:rPr lang="zh-CN" altLang="en-US" dirty="0" smtClean="0">
                <a:hlinkClick r:id="rId4" action="ppaction://hlinkfile"/>
              </a:rPr>
              <a:t>以太网</a:t>
            </a:r>
            <a:r>
              <a:rPr lang="zh-CN" altLang="en-US" dirty="0" smtClean="0"/>
              <a:t>和操作系统构建的</a:t>
            </a:r>
            <a:r>
              <a:rPr lang="zh-CN" altLang="en-US" dirty="0" smtClean="0">
                <a:hlinkClick r:id="rId5" action="ppaction://hlinkfile"/>
              </a:rPr>
              <a:t>超级计算机</a:t>
            </a:r>
            <a:r>
              <a:rPr lang="zh-CN" altLang="en-US" dirty="0" smtClean="0"/>
              <a:t>，它使用主流的商业计算机硬件设备达到或接近超级计算机的计算能力。</a:t>
            </a:r>
          </a:p>
        </p:txBody>
      </p:sp>
      <p:sp>
        <p:nvSpPr>
          <p:cNvPr id="4" name="灯片编号占位符 3"/>
          <p:cNvSpPr>
            <a:spLocks noGrp="1"/>
          </p:cNvSpPr>
          <p:nvPr>
            <p:ph type="sldNum" sz="quarter" idx="10"/>
          </p:nvPr>
        </p:nvSpPr>
        <p:spPr/>
        <p:txBody>
          <a:bodyPr/>
          <a:lstStyle/>
          <a:p>
            <a:fld id="{E0EF3AF0-B865-4FDF-8B35-5D8C4ED6B6D6}" type="slidenum">
              <a:rPr lang="zh-CN" altLang="en-US" smtClean="0"/>
              <a:t>58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
        <p:nvSpPr>
          <p:cNvPr id="4" name="Text Placeholder 2"/>
          <p:cNvSpPr>
            <a:spLocks noGrp="1"/>
          </p:cNvSpPr>
          <p:nvPr userDrawn="1">
            <p:ph type="body" sz="quarter" idx="4294967295"/>
          </p:nvPr>
        </p:nvSpPr>
        <p:spPr>
          <a:xfrm>
            <a:off x="430213" y="2390775"/>
            <a:ext cx="4478337" cy="1008063"/>
          </a:xfrm>
        </p:spPr>
        <p:txBody>
          <a:bodyPr/>
          <a:lstStyle/>
          <a:p>
            <a:pPr lvl="0"/>
            <a:r>
              <a:rPr lang="zh-CN" altLang="en-US" sz="1400" smtClean="0">
                <a:solidFill>
                  <a:srgbClr val="FFFFFF"/>
                </a:solidFill>
                <a:latin typeface="微软雅黑" pitchFamily="34" charset="-122"/>
                <a:cs typeface="Arial" pitchFamily="34" charset="0"/>
              </a:rPr>
              <a:t>单击此处编辑母版文本样式</a:t>
            </a:r>
          </a:p>
        </p:txBody>
      </p:sp>
      <p:sp>
        <p:nvSpPr>
          <p:cNvPr id="5" name="Subtitle 6"/>
          <p:cNvSpPr>
            <a:spLocks noGrp="1"/>
          </p:cNvSpPr>
          <p:nvPr userDrawn="1">
            <p:ph type="subTitle" idx="4294967295"/>
          </p:nvPr>
        </p:nvSpPr>
        <p:spPr>
          <a:xfrm>
            <a:off x="430213" y="1314450"/>
            <a:ext cx="6400800" cy="561975"/>
          </a:xfrm>
        </p:spPr>
        <p:txBody>
          <a:bodyPr/>
          <a:lstStyle/>
          <a:p>
            <a:pPr>
              <a:lnSpc>
                <a:spcPct val="100000"/>
              </a:lnSpc>
            </a:pPr>
            <a:r>
              <a:rPr lang="zh-CN" altLang="en-US" sz="2200" smtClean="0">
                <a:solidFill>
                  <a:srgbClr val="8CC63E"/>
                </a:solidFill>
                <a:latin typeface="微软雅黑" pitchFamily="34" charset="-122"/>
              </a:rPr>
              <a:t>单击此处编辑母版副标题样式</a:t>
            </a:r>
            <a:endParaRPr lang="en-US" sz="2200">
              <a:solidFill>
                <a:srgbClr val="8CC63E"/>
              </a:solidFill>
              <a:latin typeface="微软雅黑" pitchFamily="34" charset="-122"/>
            </a:endParaRPr>
          </a:p>
        </p:txBody>
      </p:sp>
      <p:sp>
        <p:nvSpPr>
          <p:cNvPr id="7" name="Title 7"/>
          <p:cNvSpPr>
            <a:spLocks noGrp="1"/>
          </p:cNvSpPr>
          <p:nvPr userDrawn="1">
            <p:ph type="ctrTitle" idx="4294967295"/>
          </p:nvPr>
        </p:nvSpPr>
        <p:spPr>
          <a:xfrm>
            <a:off x="430213" y="860425"/>
            <a:ext cx="6400800" cy="444500"/>
          </a:xfrm>
        </p:spPr>
        <p:txBody>
          <a:bodyPr/>
          <a:lstStyle/>
          <a:p>
            <a:r>
              <a:rPr lang="zh-CN" altLang="en-US" sz="2800" b="1" smtClean="0">
                <a:solidFill>
                  <a:schemeClr val="bg1"/>
                </a:solidFill>
                <a:latin typeface="微软雅黑" pitchFamily="34" charset="-122"/>
              </a:rPr>
              <a:t>单击此处编辑母版标题样式</a:t>
            </a:r>
            <a:endParaRPr lang="en-US" sz="2800" b="1" dirty="0">
              <a:solidFill>
                <a:schemeClr val="bg1"/>
              </a:solidFill>
              <a:latin typeface="微软雅黑" pitchFamily="3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4168775"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79950" y="1200150"/>
            <a:ext cx="4170363"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3">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5065280"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569527" y="1200150"/>
            <a:ext cx="3280786"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472" y="206259"/>
            <a:ext cx="8229057" cy="85743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472" y="1199754"/>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37159" y="1199754"/>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472" y="2949171"/>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37159" y="2949171"/>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5" name="组 19"/>
            <p:cNvGrpSpPr/>
            <p:nvPr userDrawn="1"/>
          </p:nvGrpSpPr>
          <p:grpSpPr>
            <a:xfrm>
              <a:off x="9272194" y="5231379"/>
              <a:ext cx="935158" cy="1345209"/>
              <a:chOff x="9286278" y="1725515"/>
              <a:chExt cx="935158" cy="1345209"/>
            </a:xfrm>
          </p:grpSpPr>
          <p:grpSp>
            <p:nvGrpSpPr>
              <p:cNvPr id="6"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7"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8"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4"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
        <p:nvSpPr>
          <p:cNvPr id="21" name="标题 1"/>
          <p:cNvSpPr>
            <a:spLocks noGrp="1"/>
          </p:cNvSpPr>
          <p:nvPr>
            <p:ph type="title"/>
          </p:nvPr>
        </p:nvSpPr>
        <p:spPr>
          <a:xfrm>
            <a:off x="457200" y="205979"/>
            <a:ext cx="8229600" cy="857250"/>
          </a:xfrm>
          <a:prstGeom prst="rect">
            <a:avLst/>
          </a:prstGeom>
        </p:spPr>
        <p:txBody>
          <a:bodyPr/>
          <a:lstStyle>
            <a:lvl1pPr>
              <a:defRPr lang="zh-CN" altLang="en-US" sz="2800" b="1" kern="0" dirty="0" smtClean="0">
                <a:gradFill>
                  <a:gsLst>
                    <a:gs pos="0">
                      <a:schemeClr val="tx2">
                        <a:lumMod val="60000"/>
                        <a:lumOff val="40000"/>
                      </a:schemeClr>
                    </a:gs>
                    <a:gs pos="70000">
                      <a:schemeClr val="tx2">
                        <a:lumMod val="75000"/>
                      </a:schemeClr>
                    </a:gs>
                    <a:gs pos="100000">
                      <a:schemeClr val="tx2">
                        <a:lumMod val="75000"/>
                      </a:schemeClr>
                    </a:gs>
                  </a:gsLst>
                  <a:lin ang="5400000" scaled="0"/>
                </a:gradFill>
                <a:latin typeface="微软雅黑" pitchFamily="34" charset="-122"/>
                <a:ea typeface="微软雅黑" pitchFamily="34" charset="-122"/>
                <a:cs typeface="+mj-cs"/>
              </a:defRPr>
            </a:lvl1pPr>
          </a:lstStyle>
          <a:p>
            <a:r>
              <a:rPr kumimoji="1" lang="zh-CN" altLang="en-US" dirty="0" smtClean="0"/>
              <a:t>单击此处编辑母版标题样式</a:t>
            </a:r>
            <a:endParaRPr kumimoji="1" lang="zh-CN" altLang="en-US" dirty="0"/>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7_标题和内容">
    <p:bg>
      <p:bgPr>
        <a:blipFill rotWithShape="1">
          <a:blip r:embed="rId2" cstate="screen"/>
          <a:stretch>
            <a:fillRect/>
          </a:stretch>
        </a:blipFill>
        <a:effectLst/>
      </p:bgPr>
    </p:bg>
    <p:spTree>
      <p:nvGrpSpPr>
        <p:cNvPr id="1" name=""/>
        <p:cNvGrpSpPr/>
        <p:nvPr/>
      </p:nvGrpSpPr>
      <p:grpSpPr>
        <a:xfrm>
          <a:off x="0" y="0"/>
          <a:ext cx="0" cy="0"/>
          <a:chOff x="0" y="0"/>
          <a:chExt cx="0" cy="0"/>
        </a:xfrm>
      </p:grpSpPr>
      <p:sp>
        <p:nvSpPr>
          <p:cNvPr id="14" name="标题 13"/>
          <p:cNvSpPr>
            <a:spLocks noGrp="1"/>
          </p:cNvSpPr>
          <p:nvPr>
            <p:ph type="title"/>
          </p:nvPr>
        </p:nvSpPr>
        <p:spPr>
          <a:xfrm>
            <a:off x="457200" y="159007"/>
            <a:ext cx="8229600" cy="857250"/>
          </a:xfrm>
          <a:prstGeom prst="rect">
            <a:avLst/>
          </a:prstGeom>
        </p:spPr>
        <p:txBody>
          <a:bodyPr/>
          <a:lstStyle>
            <a:lvl1pPr>
              <a:defRPr sz="2800" b="0" i="0">
                <a:solidFill>
                  <a:srgbClr val="005BAA"/>
                </a:solidFill>
              </a:defRPr>
            </a:lvl1pPr>
          </a:lstStyle>
          <a:p>
            <a:r>
              <a:rPr kumimoji="1" lang="zh-CN" altLang="en-US" dirty="0" smtClean="0"/>
              <a:t>单击此处编辑母版标题样式</a:t>
            </a:r>
            <a:endParaRPr kumimoji="1" lang="zh-CN" altLang="en-US" dirty="0"/>
          </a:p>
        </p:txBody>
      </p:sp>
      <p:sp>
        <p:nvSpPr>
          <p:cNvPr id="2" name="文本框 1"/>
          <p:cNvSpPr txBox="1"/>
          <p:nvPr userDrawn="1"/>
        </p:nvSpPr>
        <p:spPr>
          <a:xfrm>
            <a:off x="-1334749"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0"/>
                <a:chOff x="9286278" y="1725515"/>
                <a:chExt cx="795145" cy="297850"/>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screen"/>
          <a:stretch>
            <a:fillRect/>
          </a:stretch>
        </p:blipFill>
        <p:spPr>
          <a:xfrm>
            <a:off x="134005" y="4958158"/>
            <a:ext cx="504000" cy="127286"/>
          </a:xfrm>
          <a:prstGeom prst="rect">
            <a:avLst/>
          </a:prstGeom>
        </p:spPr>
      </p:pic>
      <p:sp>
        <p:nvSpPr>
          <p:cNvPr id="20"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12225145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19"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矩形 3"/>
          <p:cNvSpPr/>
          <p:nvPr userDrawn="1"/>
        </p:nvSpPr>
        <p:spPr bwMode="auto">
          <a:xfrm>
            <a:off x="8169309" y="4672485"/>
            <a:ext cx="884255" cy="43082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Calibri" pitchFamily="34" charset="0"/>
              <a:ea typeface="宋体" pitchFamily="2" charset="-122"/>
              <a:cs typeface="Arial"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4168775"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79950" y="1200150"/>
            <a:ext cx="4170363"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3">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5065280"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569527" y="1200150"/>
            <a:ext cx="3280786"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472" y="206259"/>
            <a:ext cx="8229057" cy="85743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472" y="1199754"/>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37159" y="1199754"/>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472" y="2949171"/>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37159" y="2949171"/>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5" name="组 19"/>
            <p:cNvGrpSpPr/>
            <p:nvPr userDrawn="1"/>
          </p:nvGrpSpPr>
          <p:grpSpPr>
            <a:xfrm>
              <a:off x="9272194" y="5231379"/>
              <a:ext cx="935158" cy="1345209"/>
              <a:chOff x="9286278" y="1725515"/>
              <a:chExt cx="935158" cy="1345209"/>
            </a:xfrm>
          </p:grpSpPr>
          <p:grpSp>
            <p:nvGrpSpPr>
              <p:cNvPr id="6"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7"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8"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4"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
        <p:nvSpPr>
          <p:cNvPr id="21" name="标题 1"/>
          <p:cNvSpPr>
            <a:spLocks noGrp="1"/>
          </p:cNvSpPr>
          <p:nvPr>
            <p:ph type="title"/>
          </p:nvPr>
        </p:nvSpPr>
        <p:spPr>
          <a:xfrm>
            <a:off x="457200" y="205979"/>
            <a:ext cx="8229600" cy="857250"/>
          </a:xfrm>
          <a:prstGeom prst="rect">
            <a:avLst/>
          </a:prstGeom>
        </p:spPr>
        <p:txBody>
          <a:bodyPr/>
          <a:lstStyle>
            <a:lvl1pPr>
              <a:defRPr lang="zh-CN" altLang="en-US" sz="2800" b="1" kern="0" dirty="0" smtClean="0">
                <a:gradFill>
                  <a:gsLst>
                    <a:gs pos="0">
                      <a:schemeClr val="tx2">
                        <a:lumMod val="60000"/>
                        <a:lumOff val="40000"/>
                      </a:schemeClr>
                    </a:gs>
                    <a:gs pos="70000">
                      <a:schemeClr val="tx2">
                        <a:lumMod val="75000"/>
                      </a:schemeClr>
                    </a:gs>
                    <a:gs pos="100000">
                      <a:schemeClr val="tx2">
                        <a:lumMod val="75000"/>
                      </a:schemeClr>
                    </a:gs>
                  </a:gsLst>
                  <a:lin ang="5400000" scaled="0"/>
                </a:gradFill>
                <a:latin typeface="微软雅黑" pitchFamily="34" charset="-122"/>
                <a:ea typeface="微软雅黑" pitchFamily="34" charset="-122"/>
                <a:cs typeface="+mj-cs"/>
              </a:defRPr>
            </a:lvl1pPr>
          </a:lstStyle>
          <a:p>
            <a:r>
              <a:rPr kumimoji="1" lang="zh-CN" altLang="en-US" dirty="0" smtClean="0"/>
              <a:t>单击此处编辑母版标题样式</a:t>
            </a:r>
            <a:endParaRPr kumimoji="1" lang="zh-CN" altLang="en-US" dirty="0"/>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标题和内容">
    <p:bg>
      <p:bgPr>
        <a:blipFill rotWithShape="1">
          <a:blip r:embed="rId2" cstate="screen"/>
          <a:stretch>
            <a:fillRect/>
          </a:stretch>
        </a:blipFill>
        <a:effectLst/>
      </p:bgPr>
    </p:bg>
    <p:spTree>
      <p:nvGrpSpPr>
        <p:cNvPr id="1" name=""/>
        <p:cNvGrpSpPr/>
        <p:nvPr/>
      </p:nvGrpSpPr>
      <p:grpSpPr>
        <a:xfrm>
          <a:off x="0" y="0"/>
          <a:ext cx="0" cy="0"/>
          <a:chOff x="0" y="0"/>
          <a:chExt cx="0" cy="0"/>
        </a:xfrm>
      </p:grpSpPr>
      <p:sp>
        <p:nvSpPr>
          <p:cNvPr id="14" name="标题 13"/>
          <p:cNvSpPr>
            <a:spLocks noGrp="1"/>
          </p:cNvSpPr>
          <p:nvPr>
            <p:ph type="title"/>
          </p:nvPr>
        </p:nvSpPr>
        <p:spPr>
          <a:xfrm>
            <a:off x="457200" y="159007"/>
            <a:ext cx="8229600" cy="857250"/>
          </a:xfrm>
          <a:prstGeom prst="rect">
            <a:avLst/>
          </a:prstGeom>
        </p:spPr>
        <p:txBody>
          <a:bodyPr/>
          <a:lstStyle>
            <a:lvl1pPr>
              <a:defRPr sz="2800" b="0" i="0">
                <a:solidFill>
                  <a:srgbClr val="005BAA"/>
                </a:solidFill>
              </a:defRPr>
            </a:lvl1pPr>
          </a:lstStyle>
          <a:p>
            <a:r>
              <a:rPr kumimoji="1" lang="zh-CN" altLang="en-US" dirty="0" smtClean="0"/>
              <a:t>单击此处编辑母版标题样式</a:t>
            </a:r>
            <a:endParaRPr kumimoji="1" lang="zh-CN" altLang="en-US" dirty="0"/>
          </a:p>
        </p:txBody>
      </p:sp>
      <p:sp>
        <p:nvSpPr>
          <p:cNvPr id="2" name="文本框 1"/>
          <p:cNvSpPr txBox="1"/>
          <p:nvPr userDrawn="1"/>
        </p:nvSpPr>
        <p:spPr>
          <a:xfrm>
            <a:off x="-1334749"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0"/>
                <a:chOff x="9286278" y="1725515"/>
                <a:chExt cx="795145" cy="297850"/>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screen"/>
          <a:stretch>
            <a:fillRect/>
          </a:stretch>
        </p:blipFill>
        <p:spPr>
          <a:xfrm>
            <a:off x="134005" y="4958158"/>
            <a:ext cx="504000" cy="127286"/>
          </a:xfrm>
          <a:prstGeom prst="rect">
            <a:avLst/>
          </a:prstGeom>
        </p:spPr>
      </p:pic>
      <p:sp>
        <p:nvSpPr>
          <p:cNvPr id="20"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12225145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19"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4168775"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79950" y="1200150"/>
            <a:ext cx="4170363"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3">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5065280"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569527" y="1200150"/>
            <a:ext cx="3280786"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472" y="206259"/>
            <a:ext cx="8229057" cy="85743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472" y="1199754"/>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37159" y="1199754"/>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472" y="2949171"/>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37159" y="2949171"/>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4168775"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79950" y="1200150"/>
            <a:ext cx="4170363"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5" name="组 19"/>
            <p:cNvGrpSpPr/>
            <p:nvPr userDrawn="1"/>
          </p:nvGrpSpPr>
          <p:grpSpPr>
            <a:xfrm>
              <a:off x="9272194" y="5231379"/>
              <a:ext cx="935158" cy="1345209"/>
              <a:chOff x="9286278" y="1725515"/>
              <a:chExt cx="935158" cy="1345209"/>
            </a:xfrm>
          </p:grpSpPr>
          <p:grpSp>
            <p:nvGrpSpPr>
              <p:cNvPr id="6"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7"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8"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4"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
        <p:nvSpPr>
          <p:cNvPr id="21" name="标题 1"/>
          <p:cNvSpPr>
            <a:spLocks noGrp="1"/>
          </p:cNvSpPr>
          <p:nvPr>
            <p:ph type="title"/>
          </p:nvPr>
        </p:nvSpPr>
        <p:spPr>
          <a:xfrm>
            <a:off x="457200" y="205979"/>
            <a:ext cx="8229600" cy="857250"/>
          </a:xfrm>
          <a:prstGeom prst="rect">
            <a:avLst/>
          </a:prstGeom>
        </p:spPr>
        <p:txBody>
          <a:bodyPr/>
          <a:lstStyle>
            <a:lvl1pPr>
              <a:defRPr lang="zh-CN" altLang="en-US" sz="2800" b="1" kern="0" dirty="0" smtClean="0">
                <a:gradFill>
                  <a:gsLst>
                    <a:gs pos="0">
                      <a:schemeClr val="tx2">
                        <a:lumMod val="60000"/>
                        <a:lumOff val="40000"/>
                      </a:schemeClr>
                    </a:gs>
                    <a:gs pos="70000">
                      <a:schemeClr val="tx2">
                        <a:lumMod val="75000"/>
                      </a:schemeClr>
                    </a:gs>
                    <a:gs pos="100000">
                      <a:schemeClr val="tx2">
                        <a:lumMod val="75000"/>
                      </a:schemeClr>
                    </a:gs>
                  </a:gsLst>
                  <a:lin ang="5400000" scaled="0"/>
                </a:gradFill>
                <a:latin typeface="微软雅黑" pitchFamily="34" charset="-122"/>
                <a:ea typeface="微软雅黑" pitchFamily="34" charset="-122"/>
                <a:cs typeface="+mj-cs"/>
              </a:defRPr>
            </a:lvl1pPr>
          </a:lstStyle>
          <a:p>
            <a:r>
              <a:rPr kumimoji="1" lang="zh-CN" altLang="en-US" dirty="0" smtClean="0"/>
              <a:t>单击此处编辑母版标题样式</a:t>
            </a:r>
            <a:endParaRPr kumimoji="1" lang="zh-CN" altLang="en-US" dirty="0"/>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_标题和内容">
    <p:bg>
      <p:bgPr>
        <a:blipFill rotWithShape="1">
          <a:blip r:embed="rId2" cstate="screen"/>
          <a:stretch>
            <a:fillRect/>
          </a:stretch>
        </a:blipFill>
        <a:effectLst/>
      </p:bgPr>
    </p:bg>
    <p:spTree>
      <p:nvGrpSpPr>
        <p:cNvPr id="1" name=""/>
        <p:cNvGrpSpPr/>
        <p:nvPr/>
      </p:nvGrpSpPr>
      <p:grpSpPr>
        <a:xfrm>
          <a:off x="0" y="0"/>
          <a:ext cx="0" cy="0"/>
          <a:chOff x="0" y="0"/>
          <a:chExt cx="0" cy="0"/>
        </a:xfrm>
      </p:grpSpPr>
      <p:sp>
        <p:nvSpPr>
          <p:cNvPr id="14" name="标题 13"/>
          <p:cNvSpPr>
            <a:spLocks noGrp="1"/>
          </p:cNvSpPr>
          <p:nvPr>
            <p:ph type="title"/>
          </p:nvPr>
        </p:nvSpPr>
        <p:spPr>
          <a:xfrm>
            <a:off x="457200" y="159007"/>
            <a:ext cx="8229600" cy="857250"/>
          </a:xfrm>
          <a:prstGeom prst="rect">
            <a:avLst/>
          </a:prstGeom>
        </p:spPr>
        <p:txBody>
          <a:bodyPr/>
          <a:lstStyle>
            <a:lvl1pPr>
              <a:defRPr sz="2800" b="0" i="0">
                <a:solidFill>
                  <a:srgbClr val="005BAA"/>
                </a:solidFill>
              </a:defRPr>
            </a:lvl1pPr>
          </a:lstStyle>
          <a:p>
            <a:r>
              <a:rPr kumimoji="1" lang="zh-CN" altLang="en-US" dirty="0" smtClean="0"/>
              <a:t>单击此处编辑母版标题样式</a:t>
            </a:r>
            <a:endParaRPr kumimoji="1" lang="zh-CN" altLang="en-US" dirty="0"/>
          </a:p>
        </p:txBody>
      </p:sp>
      <p:sp>
        <p:nvSpPr>
          <p:cNvPr id="2" name="文本框 1"/>
          <p:cNvSpPr txBox="1"/>
          <p:nvPr userDrawn="1"/>
        </p:nvSpPr>
        <p:spPr>
          <a:xfrm>
            <a:off x="-1334749"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0"/>
                <a:chOff x="9286278" y="1725515"/>
                <a:chExt cx="795145" cy="297850"/>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screen"/>
          <a:stretch>
            <a:fillRect/>
          </a:stretch>
        </p:blipFill>
        <p:spPr>
          <a:xfrm>
            <a:off x="134005" y="4958158"/>
            <a:ext cx="504000" cy="127286"/>
          </a:xfrm>
          <a:prstGeom prst="rect">
            <a:avLst/>
          </a:prstGeom>
        </p:spPr>
      </p:pic>
      <p:sp>
        <p:nvSpPr>
          <p:cNvPr id="20"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1222514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19"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3">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5065280"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569527" y="1200150"/>
            <a:ext cx="3280786"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4168775"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79950" y="1200150"/>
            <a:ext cx="4170363"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3">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8775" y="1200150"/>
            <a:ext cx="5065280"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569527" y="1200150"/>
            <a:ext cx="3280786" cy="3189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472" y="206259"/>
            <a:ext cx="8229057" cy="85743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472" y="1199754"/>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37159" y="1199754"/>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472" y="2949171"/>
            <a:ext cx="4049369"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37159" y="2949171"/>
            <a:ext cx="4049370" cy="164574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5" name="组 19"/>
            <p:cNvGrpSpPr/>
            <p:nvPr userDrawn="1"/>
          </p:nvGrpSpPr>
          <p:grpSpPr>
            <a:xfrm>
              <a:off x="9272194" y="5231379"/>
              <a:ext cx="935158" cy="1345209"/>
              <a:chOff x="9286278" y="1725515"/>
              <a:chExt cx="935158" cy="1345209"/>
            </a:xfrm>
          </p:grpSpPr>
          <p:grpSp>
            <p:nvGrpSpPr>
              <p:cNvPr id="6"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7"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8"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4"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
        <p:nvSpPr>
          <p:cNvPr id="21" name="标题 1"/>
          <p:cNvSpPr>
            <a:spLocks noGrp="1"/>
          </p:cNvSpPr>
          <p:nvPr>
            <p:ph type="title"/>
          </p:nvPr>
        </p:nvSpPr>
        <p:spPr>
          <a:xfrm>
            <a:off x="457200" y="205979"/>
            <a:ext cx="8229600" cy="857250"/>
          </a:xfrm>
          <a:prstGeom prst="rect">
            <a:avLst/>
          </a:prstGeom>
        </p:spPr>
        <p:txBody>
          <a:bodyPr/>
          <a:lstStyle>
            <a:lvl1pPr>
              <a:defRPr lang="zh-CN" altLang="en-US" sz="2800" b="1" kern="0" dirty="0" smtClean="0">
                <a:gradFill>
                  <a:gsLst>
                    <a:gs pos="0">
                      <a:schemeClr val="tx2">
                        <a:lumMod val="60000"/>
                        <a:lumOff val="40000"/>
                      </a:schemeClr>
                    </a:gs>
                    <a:gs pos="70000">
                      <a:schemeClr val="tx2">
                        <a:lumMod val="75000"/>
                      </a:schemeClr>
                    </a:gs>
                    <a:gs pos="100000">
                      <a:schemeClr val="tx2">
                        <a:lumMod val="75000"/>
                      </a:schemeClr>
                    </a:gs>
                  </a:gsLst>
                  <a:lin ang="5400000" scaled="0"/>
                </a:gradFill>
                <a:latin typeface="微软雅黑" pitchFamily="34" charset="-122"/>
                <a:ea typeface="微软雅黑" pitchFamily="34" charset="-122"/>
                <a:cs typeface="+mj-cs"/>
              </a:defRPr>
            </a:lvl1pPr>
          </a:lstStyle>
          <a:p>
            <a:r>
              <a:rPr kumimoji="1" lang="zh-CN" altLang="en-US" dirty="0" smtClean="0"/>
              <a:t>单击此处编辑母版标题样式</a:t>
            </a:r>
            <a:endParaRPr kumimoji="1" lang="zh-CN" altLang="en-US" dirty="0"/>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7_标题和内容">
    <p:bg>
      <p:bgPr>
        <a:blipFill rotWithShape="1">
          <a:blip r:embed="rId2" cstate="screen"/>
          <a:stretch>
            <a:fillRect/>
          </a:stretch>
        </a:blipFill>
        <a:effectLst/>
      </p:bgPr>
    </p:bg>
    <p:spTree>
      <p:nvGrpSpPr>
        <p:cNvPr id="1" name=""/>
        <p:cNvGrpSpPr/>
        <p:nvPr/>
      </p:nvGrpSpPr>
      <p:grpSpPr>
        <a:xfrm>
          <a:off x="0" y="0"/>
          <a:ext cx="0" cy="0"/>
          <a:chOff x="0" y="0"/>
          <a:chExt cx="0" cy="0"/>
        </a:xfrm>
      </p:grpSpPr>
      <p:sp>
        <p:nvSpPr>
          <p:cNvPr id="14" name="标题 13"/>
          <p:cNvSpPr>
            <a:spLocks noGrp="1"/>
          </p:cNvSpPr>
          <p:nvPr>
            <p:ph type="title"/>
          </p:nvPr>
        </p:nvSpPr>
        <p:spPr>
          <a:xfrm>
            <a:off x="457200" y="159007"/>
            <a:ext cx="8229600" cy="857250"/>
          </a:xfrm>
          <a:prstGeom prst="rect">
            <a:avLst/>
          </a:prstGeom>
        </p:spPr>
        <p:txBody>
          <a:bodyPr/>
          <a:lstStyle>
            <a:lvl1pPr>
              <a:defRPr sz="2800" b="0" i="0">
                <a:solidFill>
                  <a:srgbClr val="005BAA"/>
                </a:solidFill>
              </a:defRPr>
            </a:lvl1pPr>
          </a:lstStyle>
          <a:p>
            <a:r>
              <a:rPr kumimoji="1" lang="zh-CN" altLang="en-US" dirty="0" smtClean="0"/>
              <a:t>单击此处编辑母版标题样式</a:t>
            </a:r>
            <a:endParaRPr kumimoji="1" lang="zh-CN" altLang="en-US" dirty="0"/>
          </a:p>
        </p:txBody>
      </p:sp>
      <p:sp>
        <p:nvSpPr>
          <p:cNvPr id="2" name="文本框 1"/>
          <p:cNvSpPr txBox="1"/>
          <p:nvPr userDrawn="1"/>
        </p:nvSpPr>
        <p:spPr>
          <a:xfrm>
            <a:off x="-1334749"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0"/>
                <a:chOff x="9286278" y="1725515"/>
                <a:chExt cx="795145" cy="297850"/>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screen"/>
          <a:stretch>
            <a:fillRect/>
          </a:stretch>
        </p:blipFill>
        <p:spPr>
          <a:xfrm>
            <a:off x="134005" y="4958158"/>
            <a:ext cx="504000" cy="127286"/>
          </a:xfrm>
          <a:prstGeom prst="rect">
            <a:avLst/>
          </a:prstGeom>
        </p:spPr>
      </p:pic>
      <p:sp>
        <p:nvSpPr>
          <p:cNvPr id="20"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122251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封底">
    <p:spTree>
      <p:nvGrpSpPr>
        <p:cNvPr id="1" name=""/>
        <p:cNvGrpSpPr/>
        <p:nvPr/>
      </p:nvGrpSpPr>
      <p:grpSpPr>
        <a:xfrm>
          <a:off x="0" y="0"/>
          <a:ext cx="0" cy="0"/>
          <a:chOff x="0" y="0"/>
          <a:chExt cx="0" cy="0"/>
        </a:xfrm>
      </p:grpSpPr>
      <p:sp>
        <p:nvSpPr>
          <p:cNvPr id="4" name="标题 1"/>
          <p:cNvSpPr txBox="1">
            <a:spLocks/>
          </p:cNvSpPr>
          <p:nvPr userDrawn="1"/>
        </p:nvSpPr>
        <p:spPr bwMode="auto">
          <a:xfrm>
            <a:off x="1338944" y="1396723"/>
            <a:ext cx="2429189" cy="1101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4000"/>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zh-CN" altLang="en-US" sz="4800" b="0" i="0" u="none" strike="noStrike" kern="0" cap="none" spc="0" normalizeH="0" baseline="0" noProof="0" dirty="0" smtClean="0">
                <a:ln>
                  <a:noFill/>
                </a:ln>
                <a:solidFill>
                  <a:schemeClr val="bg1"/>
                </a:solidFill>
                <a:effectLst/>
                <a:uLnTx/>
                <a:uFillTx/>
                <a:latin typeface="+mj-lt"/>
                <a:ea typeface="+mj-ea"/>
                <a:cs typeface="+mj-cs"/>
              </a:rPr>
              <a:t>谢谢！</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文本框 1"/>
          <p:cNvSpPr txBox="1"/>
          <p:nvPr userDrawn="1"/>
        </p:nvSpPr>
        <p:spPr>
          <a:xfrm>
            <a:off x="-1334748" y="2711453"/>
            <a:ext cx="184731" cy="369332"/>
          </a:xfrm>
          <a:prstGeom prst="rect">
            <a:avLst/>
          </a:prstGeom>
          <a:noFill/>
        </p:spPr>
        <p:txBody>
          <a:bodyPr wrap="none" rtlCol="0">
            <a:spAutoFit/>
          </a:bodyPr>
          <a:lstStyle/>
          <a:p>
            <a:endParaRPr kumimoji="1" lang="zh-CN" altLang="en-US" dirty="0">
              <a:solidFill>
                <a:srgbClr val="008ED3"/>
              </a:solidFill>
            </a:endParaRPr>
          </a:p>
        </p:txBody>
      </p:sp>
      <p:grpSp>
        <p:nvGrpSpPr>
          <p:cNvPr id="3" name="组合 25"/>
          <p:cNvGrpSpPr/>
          <p:nvPr userDrawn="1"/>
        </p:nvGrpSpPr>
        <p:grpSpPr>
          <a:xfrm>
            <a:off x="9152238" y="2879749"/>
            <a:ext cx="1360488" cy="2052692"/>
            <a:chOff x="9152238" y="3839666"/>
            <a:chExt cx="1360488" cy="2736922"/>
          </a:xfrm>
        </p:grpSpPr>
        <p:grpSp>
          <p:nvGrpSpPr>
            <p:cNvPr id="4" name="组 19"/>
            <p:cNvGrpSpPr/>
            <p:nvPr userDrawn="1"/>
          </p:nvGrpSpPr>
          <p:grpSpPr>
            <a:xfrm>
              <a:off x="9272194" y="5231379"/>
              <a:ext cx="935158" cy="1345209"/>
              <a:chOff x="9286278" y="1725515"/>
              <a:chExt cx="935158" cy="1345209"/>
            </a:xfrm>
          </p:grpSpPr>
          <p:grpSp>
            <p:nvGrpSpPr>
              <p:cNvPr id="5" name="组 20"/>
              <p:cNvGrpSpPr/>
              <p:nvPr userDrawn="1"/>
            </p:nvGrpSpPr>
            <p:grpSpPr>
              <a:xfrm>
                <a:off x="9286278" y="1725515"/>
                <a:ext cx="795145" cy="297851"/>
                <a:chOff x="9286278" y="1725515"/>
                <a:chExt cx="795145" cy="297851"/>
              </a:xfrm>
            </p:grpSpPr>
            <p:sp>
              <p:nvSpPr>
                <p:cNvPr id="43" name="矩形 42"/>
                <p:cNvSpPr/>
                <p:nvPr userDrawn="1"/>
              </p:nvSpPr>
              <p:spPr>
                <a:xfrm>
                  <a:off x="9286278" y="1725515"/>
                  <a:ext cx="254390" cy="254390"/>
                </a:xfrm>
                <a:prstGeom prst="rect">
                  <a:avLst/>
                </a:prstGeom>
                <a:solidFill>
                  <a:srgbClr val="005B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4" name="文本框 43"/>
                <p:cNvSpPr txBox="1"/>
                <p:nvPr userDrawn="1"/>
              </p:nvSpPr>
              <p:spPr>
                <a:xfrm>
                  <a:off x="9503622" y="1756626"/>
                  <a:ext cx="577801"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G91, B170</a:t>
                  </a:r>
                  <a:endParaRPr kumimoji="1" lang="zh-CN" altLang="en-US" sz="700" i="1" dirty="0">
                    <a:solidFill>
                      <a:srgbClr val="FFFFFF"/>
                    </a:solidFill>
                    <a:latin typeface="Times"/>
                    <a:cs typeface="Times"/>
                  </a:endParaRPr>
                </a:p>
              </p:txBody>
            </p:sp>
          </p:grpSp>
          <p:grpSp>
            <p:nvGrpSpPr>
              <p:cNvPr id="6" name="组 21"/>
              <p:cNvGrpSpPr/>
              <p:nvPr userDrawn="1"/>
            </p:nvGrpSpPr>
            <p:grpSpPr>
              <a:xfrm>
                <a:off x="9286278" y="2062596"/>
                <a:ext cx="935158" cy="297850"/>
                <a:chOff x="9286278" y="2062596"/>
                <a:chExt cx="935158" cy="297850"/>
              </a:xfrm>
            </p:grpSpPr>
            <p:sp>
              <p:nvSpPr>
                <p:cNvPr id="41" name="矩形 40"/>
                <p:cNvSpPr/>
                <p:nvPr userDrawn="1"/>
              </p:nvSpPr>
              <p:spPr>
                <a:xfrm>
                  <a:off x="9286278" y="2062596"/>
                  <a:ext cx="254390" cy="254390"/>
                </a:xfrm>
                <a:prstGeom prst="rect">
                  <a:avLst/>
                </a:prstGeom>
                <a:solidFill>
                  <a:srgbClr val="0089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2" name="文本框 41"/>
                <p:cNvSpPr txBox="1"/>
                <p:nvPr userDrawn="1"/>
              </p:nvSpPr>
              <p:spPr>
                <a:xfrm>
                  <a:off x="9503622" y="209370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G137, B207</a:t>
                  </a:r>
                  <a:endParaRPr kumimoji="1" lang="zh-CN" altLang="en-US" sz="700" i="1" dirty="0">
                    <a:solidFill>
                      <a:srgbClr val="FFFFFF"/>
                    </a:solidFill>
                    <a:latin typeface="Times"/>
                    <a:cs typeface="Times"/>
                  </a:endParaRPr>
                </a:p>
              </p:txBody>
            </p:sp>
          </p:grpSp>
          <p:grpSp>
            <p:nvGrpSpPr>
              <p:cNvPr id="7" name="组 22"/>
              <p:cNvGrpSpPr/>
              <p:nvPr userDrawn="1"/>
            </p:nvGrpSpPr>
            <p:grpSpPr>
              <a:xfrm>
                <a:off x="9286278" y="2411716"/>
                <a:ext cx="935158" cy="297850"/>
                <a:chOff x="9286278" y="2411716"/>
                <a:chExt cx="935158" cy="297850"/>
              </a:xfrm>
            </p:grpSpPr>
            <p:sp>
              <p:nvSpPr>
                <p:cNvPr id="39" name="矩形 38"/>
                <p:cNvSpPr/>
                <p:nvPr userDrawn="1"/>
              </p:nvSpPr>
              <p:spPr>
                <a:xfrm>
                  <a:off x="9286278" y="2411716"/>
                  <a:ext cx="254390" cy="254390"/>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40" name="文本框 39"/>
                <p:cNvSpPr txBox="1"/>
                <p:nvPr userDrawn="1"/>
              </p:nvSpPr>
              <p:spPr>
                <a:xfrm>
                  <a:off x="9503622" y="2442827"/>
                  <a:ext cx="717814" cy="266739"/>
                </a:xfrm>
                <a:prstGeom prst="rect">
                  <a:avLst/>
                </a:prstGeom>
                <a:noFill/>
              </p:spPr>
              <p:txBody>
                <a:bodyPr wrap="square" rtlCol="0">
                  <a:spAutoFit/>
                </a:bodyPr>
                <a:lstStyle/>
                <a:p>
                  <a:r>
                    <a:rPr kumimoji="1" lang="en-US" altLang="zh-CN" sz="700" i="1" dirty="0" smtClean="0">
                      <a:solidFill>
                        <a:srgbClr val="FFFFFF"/>
                      </a:solidFill>
                      <a:latin typeface="Times"/>
                      <a:cs typeface="Times"/>
                    </a:rPr>
                    <a:t>G174, B239</a:t>
                  </a:r>
                  <a:endParaRPr kumimoji="1" lang="zh-CN" altLang="en-US" sz="700" i="1" dirty="0">
                    <a:solidFill>
                      <a:srgbClr val="FFFFFF"/>
                    </a:solidFill>
                    <a:latin typeface="Times"/>
                    <a:cs typeface="Times"/>
                  </a:endParaRPr>
                </a:p>
              </p:txBody>
            </p:sp>
          </p:grpSp>
          <p:sp>
            <p:nvSpPr>
              <p:cNvPr id="24" name="矩形 23"/>
              <p:cNvSpPr/>
              <p:nvPr userDrawn="1"/>
            </p:nvSpPr>
            <p:spPr>
              <a:xfrm>
                <a:off x="9286278" y="2772874"/>
                <a:ext cx="254390" cy="254390"/>
              </a:xfrm>
              <a:prstGeom prst="rect">
                <a:avLst/>
              </a:prstGeom>
              <a:solidFill>
                <a:srgbClr val="00A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FFFFFF"/>
                  </a:solidFill>
                </a:endParaRPr>
              </a:p>
            </p:txBody>
          </p:sp>
          <p:sp>
            <p:nvSpPr>
              <p:cNvPr id="38" name="文本框 37"/>
              <p:cNvSpPr txBox="1"/>
              <p:nvPr userDrawn="1"/>
            </p:nvSpPr>
            <p:spPr>
              <a:xfrm>
                <a:off x="9503622" y="2803984"/>
                <a:ext cx="717814" cy="266740"/>
              </a:xfrm>
              <a:prstGeom prst="rect">
                <a:avLst/>
              </a:prstGeom>
              <a:noFill/>
            </p:spPr>
            <p:txBody>
              <a:bodyPr wrap="square" rtlCol="0">
                <a:spAutoFit/>
              </a:bodyPr>
              <a:lstStyle/>
              <a:p>
                <a:r>
                  <a:rPr kumimoji="1" lang="en-US" altLang="zh-CN" sz="700" i="1" dirty="0" smtClean="0">
                    <a:solidFill>
                      <a:srgbClr val="FFFFFF"/>
                    </a:solidFill>
                    <a:latin typeface="Times"/>
                    <a:cs typeface="Times"/>
                  </a:rPr>
                  <a:t>G171, B189</a:t>
                </a:r>
                <a:endParaRPr kumimoji="1" lang="zh-CN" altLang="en-US" sz="700" i="1" dirty="0">
                  <a:solidFill>
                    <a:srgbClr val="FFFFFF"/>
                  </a:solidFill>
                  <a:latin typeface="Times"/>
                  <a:cs typeface="Times"/>
                </a:endParaRPr>
              </a:p>
            </p:txBody>
          </p:sp>
        </p:grpSp>
        <p:sp>
          <p:nvSpPr>
            <p:cNvPr id="45" name="Rectangle 8"/>
            <p:cNvSpPr>
              <a:spLocks noChangeArrowheads="1"/>
            </p:cNvSpPr>
            <p:nvPr userDrawn="1"/>
          </p:nvSpPr>
          <p:spPr bwMode="auto">
            <a:xfrm>
              <a:off x="9152238" y="3839666"/>
              <a:ext cx="1360488" cy="12541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8000" tIns="0" rIns="93442" bIns="46725" anchor="t" anchorCtr="0">
              <a:noAutofit/>
            </a:bodyPr>
            <a:lstStyle/>
            <a:p>
              <a:pPr defTabSz="935038">
                <a:lnSpc>
                  <a:spcPct val="120000"/>
                </a:lnSpc>
              </a:pPr>
              <a:r>
                <a:rPr lang="zh-CN" altLang="en-US" sz="700" noProof="1" smtClean="0">
                  <a:solidFill>
                    <a:srgbClr val="FFFFFF"/>
                  </a:solidFill>
                  <a:latin typeface="微软雅黑"/>
                  <a:ea typeface="微软雅黑"/>
                  <a:cs typeface="Microsoft YaHei Bold"/>
                </a:rPr>
                <a:t>标题</a:t>
              </a:r>
              <a:r>
                <a:rPr lang="en-US"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altLang="ja-JP"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30-32pt</a:t>
              </a:r>
              <a:endParaRPr altLang="ja-JP"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主题蓝色</a:t>
              </a:r>
              <a:endParaRPr altLang="ja-JP" sz="700" noProof="1">
                <a:solidFill>
                  <a:srgbClr val="FFFFFF"/>
                </a:solidFill>
                <a:latin typeface="微软雅黑"/>
                <a:ea typeface="微软雅黑"/>
                <a:cs typeface="Microsoft YaHei Bold"/>
              </a:endParaRPr>
            </a:p>
            <a:p>
              <a:pPr defTabSz="935038">
                <a:lnSpc>
                  <a:spcPct val="120000"/>
                </a:lnSpc>
              </a:pP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正文</a:t>
              </a:r>
              <a:r>
                <a:rPr lang="en-US" altLang="zh-CN" sz="700" noProof="1" smtClean="0">
                  <a:solidFill>
                    <a:srgbClr val="FFFFFF"/>
                  </a:solidFill>
                  <a:latin typeface="微软雅黑"/>
                  <a:ea typeface="微软雅黑"/>
                  <a:cs typeface="Microsoft YaHei Bold"/>
                </a:rPr>
                <a:t>(1-5</a:t>
              </a:r>
              <a:r>
                <a:rPr lang="zh-CN" altLang="en-US" sz="700" noProof="1" smtClean="0">
                  <a:solidFill>
                    <a:srgbClr val="FFFFFF"/>
                  </a:solidFill>
                  <a:latin typeface="微软雅黑"/>
                  <a:ea typeface="微软雅黑"/>
                  <a:cs typeface="Microsoft YaHei Bold"/>
                </a:rPr>
                <a:t>级</a:t>
              </a:r>
              <a:r>
                <a:rPr lang="en-US" altLang="zh-CN" sz="700" noProof="1" smtClean="0">
                  <a:solidFill>
                    <a:srgbClr val="FFFFFF"/>
                  </a:solidFill>
                  <a:latin typeface="微软雅黑"/>
                  <a:ea typeface="微软雅黑"/>
                  <a:cs typeface="Microsoft YaHei Bold"/>
                </a:rPr>
                <a:t>)</a:t>
              </a:r>
              <a:r>
                <a:rPr altLang="zh-CN" sz="700" noProof="1" smtClean="0">
                  <a:solidFill>
                    <a:srgbClr val="FFFFFF"/>
                  </a:solidFill>
                  <a:latin typeface="微软雅黑"/>
                  <a:ea typeface="微软雅黑"/>
                  <a:cs typeface="Microsoft YaHei Bold"/>
                </a:rPr>
                <a: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字体</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微软雅黑</a:t>
              </a:r>
              <a:endParaRPr lang="en-US" altLang="zh-CN" sz="700" noProof="1" smtClean="0">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字号</a:t>
              </a:r>
              <a:r>
                <a:rPr lang="en-US" sz="700" noProof="1" smtClean="0">
                  <a:solidFill>
                    <a:srgbClr val="FFFFFF"/>
                  </a:solidFill>
                  <a:latin typeface="微软雅黑"/>
                  <a:ea typeface="微软雅黑"/>
                  <a:cs typeface="Microsoft YaHei Bold"/>
                </a:rPr>
                <a:t>: </a:t>
              </a:r>
              <a:r>
                <a:rPr lang="en-US" altLang="ja-JP" sz="700" noProof="1" smtClean="0">
                  <a:solidFill>
                    <a:srgbClr val="FFFFFF"/>
                  </a:solidFill>
                  <a:latin typeface="微软雅黑"/>
                  <a:ea typeface="微软雅黑"/>
                  <a:cs typeface="Microsoft YaHei Bold"/>
                </a:rPr>
                <a:t>28-12</a:t>
              </a:r>
              <a:r>
                <a:rPr altLang="ja-JP" sz="700" noProof="1" smtClean="0">
                  <a:solidFill>
                    <a:srgbClr val="FFFFFF"/>
                  </a:solidFill>
                  <a:latin typeface="微软雅黑"/>
                  <a:ea typeface="微软雅黑"/>
                  <a:cs typeface="Microsoft YaHei Bold"/>
                </a:rPr>
                <a:t>pt</a:t>
              </a:r>
              <a:endParaRPr altLang="ja-JP" sz="700" noProof="1">
                <a:solidFill>
                  <a:srgbClr val="FFFFFF"/>
                </a:solidFill>
                <a:latin typeface="微软雅黑"/>
                <a:ea typeface="微软雅黑"/>
                <a:cs typeface="Microsoft YaHei Bold"/>
              </a:endParaRPr>
            </a:p>
            <a:p>
              <a:pPr defTabSz="935038">
                <a:lnSpc>
                  <a:spcPct val="120000"/>
                </a:lnSpc>
              </a:pPr>
              <a:r>
                <a:rPr lang="zh-CN" altLang="en-US" sz="700" noProof="1" smtClean="0">
                  <a:solidFill>
                    <a:srgbClr val="FFFFFF"/>
                  </a:solidFill>
                  <a:latin typeface="微软雅黑"/>
                  <a:ea typeface="微软雅黑"/>
                  <a:cs typeface="Microsoft YaHei Bold"/>
                </a:rPr>
                <a:t>颜色</a:t>
              </a:r>
              <a:r>
                <a:rPr lang="en-US" sz="700" noProof="1" smtClean="0">
                  <a:solidFill>
                    <a:srgbClr val="FFFFFF"/>
                  </a:solidFill>
                  <a:latin typeface="微软雅黑"/>
                  <a:ea typeface="微软雅黑"/>
                  <a:cs typeface="Microsoft YaHei Bold"/>
                </a:rPr>
                <a:t>:  </a:t>
              </a:r>
              <a:r>
                <a:rPr lang="zh-CN" altLang="en-US" sz="700" noProof="1" smtClean="0">
                  <a:solidFill>
                    <a:srgbClr val="FFFFFF"/>
                  </a:solidFill>
                  <a:latin typeface="微软雅黑"/>
                  <a:ea typeface="微软雅黑"/>
                  <a:cs typeface="Microsoft YaHei Bold"/>
                </a:rPr>
                <a:t>黑色</a:t>
              </a:r>
              <a:endParaRPr altLang="ja-JP" sz="700" noProof="1">
                <a:solidFill>
                  <a:srgbClr val="FFFFFF"/>
                </a:solidFill>
                <a:latin typeface="微软雅黑"/>
                <a:ea typeface="微软雅黑"/>
                <a:cs typeface="Microsoft YaHei Bold"/>
              </a:endParaRPr>
            </a:p>
          </p:txBody>
        </p:sp>
      </p:grpSp>
      <p:pic>
        <p:nvPicPr>
          <p:cNvPr id="25" name="图片 24"/>
          <p:cNvPicPr>
            <a:picLocks noChangeAspect="1"/>
          </p:cNvPicPr>
          <p:nvPr userDrawn="1"/>
        </p:nvPicPr>
        <p:blipFill>
          <a:blip r:embed="rId3" cstate="print"/>
          <a:stretch>
            <a:fillRect/>
          </a:stretch>
        </p:blipFill>
        <p:spPr>
          <a:xfrm>
            <a:off x="134005" y="4958158"/>
            <a:ext cx="504000" cy="127286"/>
          </a:xfrm>
          <a:prstGeom prst="rect">
            <a:avLst/>
          </a:prstGeom>
        </p:spPr>
      </p:pic>
      <p:sp>
        <p:nvSpPr>
          <p:cNvPr id="19" name="文本框 3"/>
          <p:cNvSpPr txBox="1"/>
          <p:nvPr userDrawn="1"/>
        </p:nvSpPr>
        <p:spPr>
          <a:xfrm>
            <a:off x="7570946" y="4951882"/>
            <a:ext cx="1491142" cy="184666"/>
          </a:xfrm>
          <a:prstGeom prst="rect">
            <a:avLst/>
          </a:prstGeom>
          <a:noFill/>
        </p:spPr>
        <p:txBody>
          <a:bodyPr wrap="square" rtlCol="0">
            <a:spAutoFit/>
          </a:bodyPr>
          <a:lstStyle/>
          <a:p>
            <a:pPr algn="ctr"/>
            <a:r>
              <a:rPr lang="en-US" altLang="zh-CN" sz="600" dirty="0" smtClean="0">
                <a:solidFill>
                  <a:srgbClr val="008ED3"/>
                </a:solidFill>
                <a:latin typeface="Arial"/>
                <a:ea typeface="微软雅黑"/>
                <a:cs typeface="Arial"/>
              </a:rPr>
              <a:t>© ZTE Corporation. All rights reserved.</a:t>
            </a:r>
            <a:endParaRPr kumimoji="1" lang="zh-CN" altLang="en-US" sz="600" dirty="0">
              <a:solidFill>
                <a:srgbClr val="008ED3"/>
              </a:solidFill>
              <a:latin typeface="Arial"/>
              <a:cs typeface="Arial"/>
            </a:endParaRPr>
          </a:p>
        </p:txBody>
      </p:sp>
    </p:spTree>
    <p:extLst>
      <p:ext uri="{BB962C8B-B14F-4D97-AF65-F5344CB8AC3E}">
        <p14:creationId xmlns:p14="http://schemas.microsoft.com/office/powerpoint/2010/main" xmlns="" val="2392784604"/>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正文B2">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9"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0"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1"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42"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7"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1" name="直接连接符 20"/>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2" name="图片 21"/>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3"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5"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正文B3">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正文B4">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正文B5">
    <p:spTree>
      <p:nvGrpSpPr>
        <p:cNvPr id="1" name=""/>
        <p:cNvGrpSpPr/>
        <p:nvPr/>
      </p:nvGrpSpPr>
      <p:grpSpPr>
        <a:xfrm>
          <a:off x="0" y="0"/>
          <a:ext cx="0" cy="0"/>
          <a:chOff x="0" y="0"/>
          <a:chExt cx="0" cy="0"/>
        </a:xfrm>
      </p:grpSpPr>
      <p:pic>
        <p:nvPicPr>
          <p:cNvPr id="12"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1"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25" name="直接连接符 24"/>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27"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29"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尾页">
    <p:spTree>
      <p:nvGrpSpPr>
        <p:cNvPr id="1" name=""/>
        <p:cNvGrpSpPr/>
        <p:nvPr/>
      </p:nvGrpSpPr>
      <p:grpSpPr>
        <a:xfrm>
          <a:off x="0" y="0"/>
          <a:ext cx="0" cy="0"/>
          <a:chOff x="0" y="0"/>
          <a:chExt cx="0" cy="0"/>
        </a:xfrm>
      </p:grpSpPr>
      <p:pic>
        <p:nvPicPr>
          <p:cNvPr id="2" name="图片 1" descr="最后一页修改-01.jpg"/>
          <p:cNvPicPr>
            <a:picLocks noChangeAspect="1"/>
          </p:cNvPicPr>
          <p:nvPr userDrawn="1"/>
        </p:nvPicPr>
        <p:blipFill>
          <a:blip r:embed="rId2" cstate="screen"/>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正文A1">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7" name="矩形 6"/>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9" name="图片 8"/>
          <p:cNvPicPr>
            <a:picLocks noChangeAspect="1"/>
          </p:cNvPicPr>
          <p:nvPr userDrawn="1"/>
        </p:nvPicPr>
        <p:blipFill>
          <a:blip r:embed="rId2" cstate="screen"/>
          <a:stretch>
            <a:fillRect/>
          </a:stretch>
        </p:blipFill>
        <p:spPr>
          <a:xfrm>
            <a:off x="216351" y="4929949"/>
            <a:ext cx="448056" cy="150876"/>
          </a:xfrm>
          <a:prstGeom prst="rect">
            <a:avLst/>
          </a:prstGeom>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正文A2">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正文A3">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正文A4">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正文A5">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sp>
        <p:nvSpPr>
          <p:cNvPr id="4" name="矩形 3"/>
          <p:cNvSpPr/>
          <p:nvPr userDrawn="1"/>
        </p:nvSpPr>
        <p:spPr>
          <a:xfrm>
            <a:off x="0" y="4867277"/>
            <a:ext cx="9144000" cy="276225"/>
          </a:xfrm>
          <a:prstGeom prst="rect">
            <a:avLst/>
          </a:prstGeom>
          <a:solidFill>
            <a:schemeClr val="accent5">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5" name="文本框 7"/>
          <p:cNvSpPr txBox="1"/>
          <p:nvPr userDrawn="1"/>
        </p:nvSpPr>
        <p:spPr>
          <a:xfrm>
            <a:off x="827277" y="4905367"/>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pic>
        <p:nvPicPr>
          <p:cNvPr id="6" name="图片 5"/>
          <p:cNvPicPr>
            <a:picLocks noChangeAspect="1"/>
          </p:cNvPicPr>
          <p:nvPr userDrawn="1"/>
        </p:nvPicPr>
        <p:blipFill>
          <a:blip r:embed="rId2" cstate="screen"/>
          <a:stretch>
            <a:fillRect/>
          </a:stretch>
        </p:blipFill>
        <p:spPr>
          <a:xfrm>
            <a:off x="216351" y="4929949"/>
            <a:ext cx="448056" cy="150876"/>
          </a:xfrm>
          <a:prstGeom prst="rect">
            <a:avLst/>
          </a:prstGeom>
        </p:spPr>
      </p:pic>
      <p:sp>
        <p:nvSpPr>
          <p:cNvPr id="7" name="内容占位符 2"/>
          <p:cNvSpPr>
            <a:spLocks noGrp="1"/>
          </p:cNvSpPr>
          <p:nvPr>
            <p:ph idx="1" hasCustomPrompt="1"/>
          </p:nvPr>
        </p:nvSpPr>
        <p:spPr>
          <a:xfrm>
            <a:off x="441690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8" name="内容占位符 2"/>
          <p:cNvSpPr>
            <a:spLocks noGrp="1"/>
          </p:cNvSpPr>
          <p:nvPr>
            <p:ph idx="10" hasCustomPrompt="1"/>
          </p:nvPr>
        </p:nvSpPr>
        <p:spPr>
          <a:xfrm>
            <a:off x="559227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9" name="内容占位符 2"/>
          <p:cNvSpPr>
            <a:spLocks noGrp="1"/>
          </p:cNvSpPr>
          <p:nvPr>
            <p:ph idx="11" hasCustomPrompt="1"/>
          </p:nvPr>
        </p:nvSpPr>
        <p:spPr>
          <a:xfrm>
            <a:off x="6767641" y="602166"/>
            <a:ext cx="1116000" cy="216000"/>
          </a:xfrm>
          <a:prstGeom prst="round2SameRect">
            <a:avLst>
              <a:gd name="adj1" fmla="val 0"/>
              <a:gd name="adj2" fmla="val 22037"/>
            </a:avLst>
          </a:prstGeom>
          <a:solidFill>
            <a:schemeClr val="bg1">
              <a:lumMod val="65000"/>
            </a:schemeClr>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
        <p:nvSpPr>
          <p:cNvPr id="10" name="内容占位符 2"/>
          <p:cNvSpPr>
            <a:spLocks noGrp="1"/>
          </p:cNvSpPr>
          <p:nvPr>
            <p:ph idx="12" hasCustomPrompt="1"/>
          </p:nvPr>
        </p:nvSpPr>
        <p:spPr>
          <a:xfrm>
            <a:off x="7943011" y="602166"/>
            <a:ext cx="1116000" cy="216000"/>
          </a:xfrm>
          <a:prstGeom prst="round2SameRect">
            <a:avLst>
              <a:gd name="adj1" fmla="val 0"/>
              <a:gd name="adj2" fmla="val 22037"/>
            </a:avLst>
          </a:prstGeom>
          <a:solidFill>
            <a:srgbClr val="FFC000"/>
          </a:solidFill>
          <a:effectLst/>
        </p:spPr>
        <p:txBody>
          <a:bodyPr wrap="square" lIns="90000" tIns="0" rIns="90000" bIns="0" anchor="ctr" anchorCtr="0">
            <a:noAutofit/>
          </a:bodyPr>
          <a:lstStyle>
            <a:lvl1pPr marL="0" indent="0" algn="ctr" defTabSz="457200" rtl="0" eaLnBrk="1" latinLnBrk="0" hangingPunct="1">
              <a:buFontTx/>
              <a:buNone/>
              <a:defRPr kumimoji="0" lang="zh-CN" altLang="en-US" sz="12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n-cs"/>
              </a:defRPr>
            </a:lvl1pPr>
            <a:lvl3pPr>
              <a:buNone/>
              <a:defRPr/>
            </a:lvl3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lang="zh-CN" altLang="en-US" dirty="0" smtClean="0"/>
              <a:t>编辑文字</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正文B1">
    <p:spTree>
      <p:nvGrpSpPr>
        <p:cNvPr id="1" name=""/>
        <p:cNvGrpSpPr/>
        <p:nvPr/>
      </p:nvGrpSpPr>
      <p:grpSpPr>
        <a:xfrm>
          <a:off x="0" y="0"/>
          <a:ext cx="0" cy="0"/>
          <a:chOff x="0" y="0"/>
          <a:chExt cx="0" cy="0"/>
        </a:xfrm>
      </p:grpSpPr>
      <p:pic>
        <p:nvPicPr>
          <p:cNvPr id="1027" name="Picture 3" descr="E:\01.设计项目\140219_政企网PPT模板\底色元素\03.png"/>
          <p:cNvPicPr>
            <a:picLocks noChangeAspect="1" noChangeArrowheads="1"/>
          </p:cNvPicPr>
          <p:nvPr userDrawn="1"/>
        </p:nvPicPr>
        <p:blipFill>
          <a:blip r:embed="rId2" cstate="screen"/>
          <a:srcRect/>
          <a:stretch>
            <a:fillRect/>
          </a:stretch>
        </p:blipFill>
        <p:spPr bwMode="auto">
          <a:xfrm>
            <a:off x="13" y="2934104"/>
            <a:ext cx="4483865" cy="2209403"/>
          </a:xfrm>
          <a:prstGeom prst="rect">
            <a:avLst/>
          </a:prstGeom>
          <a:noFill/>
        </p:spPr>
      </p:pic>
      <p:sp>
        <p:nvSpPr>
          <p:cNvPr id="3" name="标题 1"/>
          <p:cNvSpPr>
            <a:spLocks noGrp="1"/>
          </p:cNvSpPr>
          <p:nvPr>
            <p:ph type="title" hasCustomPrompt="1"/>
          </p:nvPr>
        </p:nvSpPr>
        <p:spPr>
          <a:xfrm>
            <a:off x="286442" y="77126"/>
            <a:ext cx="8229600" cy="461665"/>
          </a:xfrm>
          <a:prstGeom prst="rect">
            <a:avLst/>
          </a:prstGeom>
        </p:spPr>
        <p:txBody>
          <a:bodyPr anchor="ctr" anchorCtr="0">
            <a:spAutoFit/>
          </a:bodyPr>
          <a:lstStyle>
            <a:lvl1pPr algn="l">
              <a:defRPr kumimoji="0" lang="zh-CN" altLang="en-US" sz="24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zh-CN" altLang="en-US" dirty="0" smtClean="0"/>
              <a:t>单击此处编辑标题</a:t>
            </a:r>
            <a:endParaRPr lang="zh-CN" altLang="en-US" dirty="0"/>
          </a:p>
        </p:txBody>
      </p:sp>
      <p:cxnSp>
        <p:nvCxnSpPr>
          <p:cNvPr id="4" name="直接连接符 3"/>
          <p:cNvCxnSpPr/>
          <p:nvPr userDrawn="1"/>
        </p:nvCxnSpPr>
        <p:spPr>
          <a:xfrm flipH="1">
            <a:off x="4128983" y="4806172"/>
            <a:ext cx="5004000" cy="0"/>
          </a:xfrm>
          <a:prstGeom prst="line">
            <a:avLst/>
          </a:prstGeom>
          <a:ln>
            <a:solidFill>
              <a:schemeClr val="bg1">
                <a:lumMod val="75000"/>
              </a:schemeClr>
            </a:solidFill>
          </a:ln>
          <a:effectLst/>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3" cstate="screen"/>
          <a:stretch>
            <a:fillRect/>
          </a:stretch>
        </p:blipFill>
        <p:spPr>
          <a:xfrm>
            <a:off x="8474383" y="4920454"/>
            <a:ext cx="448056" cy="150876"/>
          </a:xfrm>
          <a:prstGeom prst="rect">
            <a:avLst/>
          </a:prstGeom>
        </p:spPr>
      </p:pic>
      <p:sp>
        <p:nvSpPr>
          <p:cNvPr id="6" name="文本框 7"/>
          <p:cNvSpPr txBox="1"/>
          <p:nvPr userDrawn="1"/>
        </p:nvSpPr>
        <p:spPr>
          <a:xfrm>
            <a:off x="6247576" y="4902044"/>
            <a:ext cx="2136260" cy="200055"/>
          </a:xfrm>
          <a:prstGeom prst="rect">
            <a:avLst/>
          </a:prstGeom>
          <a:noFill/>
        </p:spPr>
        <p:txBody>
          <a:bodyPr wrap="square" rtlCol="0">
            <a:spAutoFit/>
          </a:bodyPr>
          <a:lstStyle/>
          <a:p>
            <a:pPr fontAlgn="auto">
              <a:spcBef>
                <a:spcPts val="0"/>
              </a:spcBef>
              <a:spcAft>
                <a:spcPts val="0"/>
              </a:spcAft>
              <a:buFontTx/>
              <a:buNone/>
            </a:pPr>
            <a:r>
              <a:rPr lang="en-US" altLang="zh-CN" sz="700" dirty="0" smtClean="0">
                <a:solidFill>
                  <a:prstClr val="black"/>
                </a:solidFill>
                <a:latin typeface="微软雅黑" pitchFamily="34" charset="-122"/>
                <a:ea typeface="微软雅黑" pitchFamily="34" charset="-122"/>
                <a:cs typeface="Arial"/>
              </a:rPr>
              <a:t>© ZTE Corporation. All rights reserved.</a:t>
            </a:r>
            <a:endParaRPr kumimoji="1" lang="zh-CN" altLang="en-US" sz="700" dirty="0">
              <a:solidFill>
                <a:prstClr val="black"/>
              </a:solidFill>
              <a:latin typeface="微软雅黑" pitchFamily="34" charset="-122"/>
              <a:ea typeface="微软雅黑" pitchFamily="34" charset="-122"/>
              <a:cs typeface="Arial"/>
            </a:endParaRPr>
          </a:p>
        </p:txBody>
      </p:sp>
      <p:sp>
        <p:nvSpPr>
          <p:cNvPr id="18" name="Freeform 7"/>
          <p:cNvSpPr>
            <a:spLocks noEditPoints="1"/>
          </p:cNvSpPr>
          <p:nvPr userDrawn="1"/>
        </p:nvSpPr>
        <p:spPr bwMode="auto">
          <a:xfrm>
            <a:off x="10" y="3797301"/>
            <a:ext cx="3756025" cy="1346200"/>
          </a:xfrm>
          <a:custGeom>
            <a:avLst/>
            <a:gdLst/>
            <a:ahLst/>
            <a:cxnLst>
              <a:cxn ang="0">
                <a:pos x="5629" y="1234"/>
              </a:cxn>
              <a:cxn ang="0">
                <a:pos x="5817" y="1217"/>
              </a:cxn>
              <a:cxn ang="0">
                <a:pos x="5957" y="1335"/>
              </a:cxn>
              <a:cxn ang="0">
                <a:pos x="6139" y="1393"/>
              </a:cxn>
              <a:cxn ang="0">
                <a:pos x="6300" y="1446"/>
              </a:cxn>
              <a:cxn ang="0">
                <a:pos x="6508" y="1519"/>
              </a:cxn>
              <a:cxn ang="0">
                <a:pos x="6616" y="1628"/>
              </a:cxn>
              <a:cxn ang="0">
                <a:pos x="6453" y="1698"/>
              </a:cxn>
              <a:cxn ang="0">
                <a:pos x="6285" y="1711"/>
              </a:cxn>
              <a:cxn ang="0">
                <a:pos x="6113" y="1754"/>
              </a:cxn>
              <a:cxn ang="0">
                <a:pos x="5934" y="1819"/>
              </a:cxn>
              <a:cxn ang="0">
                <a:pos x="5744" y="1773"/>
              </a:cxn>
              <a:cxn ang="0">
                <a:pos x="5520" y="1778"/>
              </a:cxn>
              <a:cxn ang="0">
                <a:pos x="5294" y="1812"/>
              </a:cxn>
              <a:cxn ang="0">
                <a:pos x="5016" y="1765"/>
              </a:cxn>
              <a:cxn ang="0">
                <a:pos x="4913" y="1621"/>
              </a:cxn>
              <a:cxn ang="0">
                <a:pos x="4905" y="1474"/>
              </a:cxn>
              <a:cxn ang="0">
                <a:pos x="5016" y="1367"/>
              </a:cxn>
              <a:cxn ang="0">
                <a:pos x="5227" y="1322"/>
              </a:cxn>
              <a:cxn ang="0">
                <a:pos x="5417" y="1393"/>
              </a:cxn>
              <a:cxn ang="0">
                <a:pos x="204" y="3214"/>
              </a:cxn>
              <a:cxn ang="0">
                <a:pos x="729" y="2520"/>
              </a:cxn>
              <a:cxn ang="0">
                <a:pos x="1440" y="1037"/>
              </a:cxn>
              <a:cxn ang="0">
                <a:pos x="1569" y="1114"/>
              </a:cxn>
              <a:cxn ang="0">
                <a:pos x="2184" y="2883"/>
              </a:cxn>
              <a:cxn ang="0">
                <a:pos x="2655" y="2058"/>
              </a:cxn>
              <a:cxn ang="0">
                <a:pos x="3237" y="2892"/>
              </a:cxn>
              <a:cxn ang="0">
                <a:pos x="3985" y="3055"/>
              </a:cxn>
              <a:cxn ang="0">
                <a:pos x="4822" y="2679"/>
              </a:cxn>
              <a:cxn ang="0">
                <a:pos x="5948" y="2628"/>
              </a:cxn>
              <a:cxn ang="0">
                <a:pos x="6784" y="2338"/>
              </a:cxn>
              <a:cxn ang="0">
                <a:pos x="7242" y="1855"/>
              </a:cxn>
              <a:cxn ang="0">
                <a:pos x="7925" y="3075"/>
              </a:cxn>
              <a:cxn ang="0">
                <a:pos x="8523" y="2514"/>
              </a:cxn>
              <a:cxn ang="0">
                <a:pos x="8950" y="2747"/>
              </a:cxn>
              <a:cxn ang="0">
                <a:pos x="9444" y="3342"/>
              </a:cxn>
              <a:cxn ang="0">
                <a:pos x="5972" y="3244"/>
              </a:cxn>
              <a:cxn ang="0">
                <a:pos x="5085" y="3196"/>
              </a:cxn>
              <a:cxn ang="0">
                <a:pos x="3940" y="3316"/>
              </a:cxn>
              <a:cxn ang="0">
                <a:pos x="3719" y="3291"/>
              </a:cxn>
              <a:cxn ang="0">
                <a:pos x="1992" y="3391"/>
              </a:cxn>
              <a:cxn ang="0">
                <a:pos x="659" y="2988"/>
              </a:cxn>
              <a:cxn ang="0">
                <a:pos x="874" y="2901"/>
              </a:cxn>
              <a:cxn ang="0">
                <a:pos x="1472" y="2988"/>
              </a:cxn>
              <a:cxn ang="0">
                <a:pos x="148" y="2988"/>
              </a:cxn>
              <a:cxn ang="0">
                <a:pos x="527" y="2988"/>
              </a:cxn>
              <a:cxn ang="0">
                <a:pos x="3233" y="2945"/>
              </a:cxn>
              <a:cxn ang="0">
                <a:pos x="3269" y="2921"/>
              </a:cxn>
              <a:cxn ang="0">
                <a:pos x="2665" y="2988"/>
              </a:cxn>
              <a:cxn ang="0">
                <a:pos x="1817" y="2988"/>
              </a:cxn>
              <a:cxn ang="0">
                <a:pos x="1515" y="2958"/>
              </a:cxn>
              <a:cxn ang="0">
                <a:pos x="6595" y="3055"/>
              </a:cxn>
              <a:cxn ang="0">
                <a:pos x="5947" y="2663"/>
              </a:cxn>
              <a:cxn ang="0">
                <a:pos x="4890" y="2705"/>
              </a:cxn>
              <a:cxn ang="0">
                <a:pos x="4103" y="3055"/>
              </a:cxn>
              <a:cxn ang="0">
                <a:pos x="4906" y="2746"/>
              </a:cxn>
              <a:cxn ang="0">
                <a:pos x="5707" y="2669"/>
              </a:cxn>
              <a:cxn ang="0">
                <a:pos x="6595" y="2941"/>
              </a:cxn>
              <a:cxn ang="0">
                <a:pos x="4604" y="3055"/>
              </a:cxn>
              <a:cxn ang="0">
                <a:pos x="5166" y="3055"/>
              </a:cxn>
              <a:cxn ang="0">
                <a:pos x="5654" y="2695"/>
              </a:cxn>
              <a:cxn ang="0">
                <a:pos x="5914" y="2729"/>
              </a:cxn>
            </a:cxnLst>
            <a:rect l="0" t="0" r="r" b="b"/>
            <a:pathLst>
              <a:path w="9464" h="3391">
                <a:moveTo>
                  <a:pt x="5539" y="1359"/>
                </a:moveTo>
                <a:lnTo>
                  <a:pt x="5536" y="1349"/>
                </a:lnTo>
                <a:lnTo>
                  <a:pt x="5534" y="1339"/>
                </a:lnTo>
                <a:lnTo>
                  <a:pt x="5534" y="1330"/>
                </a:lnTo>
                <a:lnTo>
                  <a:pt x="5534" y="1321"/>
                </a:lnTo>
                <a:lnTo>
                  <a:pt x="5535" y="1312"/>
                </a:lnTo>
                <a:lnTo>
                  <a:pt x="5538" y="1303"/>
                </a:lnTo>
                <a:lnTo>
                  <a:pt x="5541" y="1295"/>
                </a:lnTo>
                <a:lnTo>
                  <a:pt x="5544" y="1289"/>
                </a:lnTo>
                <a:lnTo>
                  <a:pt x="5549" y="1282"/>
                </a:lnTo>
                <a:lnTo>
                  <a:pt x="5554" y="1275"/>
                </a:lnTo>
                <a:lnTo>
                  <a:pt x="5560" y="1268"/>
                </a:lnTo>
                <a:lnTo>
                  <a:pt x="5566" y="1263"/>
                </a:lnTo>
                <a:lnTo>
                  <a:pt x="5572" y="1257"/>
                </a:lnTo>
                <a:lnTo>
                  <a:pt x="5580" y="1253"/>
                </a:lnTo>
                <a:lnTo>
                  <a:pt x="5587" y="1248"/>
                </a:lnTo>
                <a:lnTo>
                  <a:pt x="5595" y="1245"/>
                </a:lnTo>
                <a:lnTo>
                  <a:pt x="5612" y="1238"/>
                </a:lnTo>
                <a:lnTo>
                  <a:pt x="5629" y="1234"/>
                </a:lnTo>
                <a:lnTo>
                  <a:pt x="5645" y="1231"/>
                </a:lnTo>
                <a:lnTo>
                  <a:pt x="5662" y="1231"/>
                </a:lnTo>
                <a:lnTo>
                  <a:pt x="5670" y="1231"/>
                </a:lnTo>
                <a:lnTo>
                  <a:pt x="5678" y="1232"/>
                </a:lnTo>
                <a:lnTo>
                  <a:pt x="5686" y="1235"/>
                </a:lnTo>
                <a:lnTo>
                  <a:pt x="5694" y="1237"/>
                </a:lnTo>
                <a:lnTo>
                  <a:pt x="5700" y="1239"/>
                </a:lnTo>
                <a:lnTo>
                  <a:pt x="5707" y="1243"/>
                </a:lnTo>
                <a:lnTo>
                  <a:pt x="5713" y="1246"/>
                </a:lnTo>
                <a:lnTo>
                  <a:pt x="5718" y="1250"/>
                </a:lnTo>
                <a:lnTo>
                  <a:pt x="5729" y="1243"/>
                </a:lnTo>
                <a:lnTo>
                  <a:pt x="5740" y="1236"/>
                </a:lnTo>
                <a:lnTo>
                  <a:pt x="5751" y="1230"/>
                </a:lnTo>
                <a:lnTo>
                  <a:pt x="5762" y="1226"/>
                </a:lnTo>
                <a:lnTo>
                  <a:pt x="5774" y="1221"/>
                </a:lnTo>
                <a:lnTo>
                  <a:pt x="5785" y="1219"/>
                </a:lnTo>
                <a:lnTo>
                  <a:pt x="5796" y="1217"/>
                </a:lnTo>
                <a:lnTo>
                  <a:pt x="5807" y="1217"/>
                </a:lnTo>
                <a:lnTo>
                  <a:pt x="5817" y="1217"/>
                </a:lnTo>
                <a:lnTo>
                  <a:pt x="5829" y="1217"/>
                </a:lnTo>
                <a:lnTo>
                  <a:pt x="5839" y="1219"/>
                </a:lnTo>
                <a:lnTo>
                  <a:pt x="5849" y="1221"/>
                </a:lnTo>
                <a:lnTo>
                  <a:pt x="5859" y="1225"/>
                </a:lnTo>
                <a:lnTo>
                  <a:pt x="5869" y="1228"/>
                </a:lnTo>
                <a:lnTo>
                  <a:pt x="5879" y="1232"/>
                </a:lnTo>
                <a:lnTo>
                  <a:pt x="5888" y="1237"/>
                </a:lnTo>
                <a:lnTo>
                  <a:pt x="5896" y="1243"/>
                </a:lnTo>
                <a:lnTo>
                  <a:pt x="5905" y="1249"/>
                </a:lnTo>
                <a:lnTo>
                  <a:pt x="5913" y="1256"/>
                </a:lnTo>
                <a:lnTo>
                  <a:pt x="5920" y="1263"/>
                </a:lnTo>
                <a:lnTo>
                  <a:pt x="5926" y="1271"/>
                </a:lnTo>
                <a:lnTo>
                  <a:pt x="5933" y="1278"/>
                </a:lnTo>
                <a:lnTo>
                  <a:pt x="5939" y="1287"/>
                </a:lnTo>
                <a:lnTo>
                  <a:pt x="5944" y="1296"/>
                </a:lnTo>
                <a:lnTo>
                  <a:pt x="5948" y="1305"/>
                </a:lnTo>
                <a:lnTo>
                  <a:pt x="5952" y="1316"/>
                </a:lnTo>
                <a:lnTo>
                  <a:pt x="5954" y="1325"/>
                </a:lnTo>
                <a:lnTo>
                  <a:pt x="5957" y="1335"/>
                </a:lnTo>
                <a:lnTo>
                  <a:pt x="5958" y="1345"/>
                </a:lnTo>
                <a:lnTo>
                  <a:pt x="5959" y="1355"/>
                </a:lnTo>
                <a:lnTo>
                  <a:pt x="5959" y="1366"/>
                </a:lnTo>
                <a:lnTo>
                  <a:pt x="5958" y="1376"/>
                </a:lnTo>
                <a:lnTo>
                  <a:pt x="5965" y="1372"/>
                </a:lnTo>
                <a:lnTo>
                  <a:pt x="5972" y="1367"/>
                </a:lnTo>
                <a:lnTo>
                  <a:pt x="5980" y="1364"/>
                </a:lnTo>
                <a:lnTo>
                  <a:pt x="5988" y="1360"/>
                </a:lnTo>
                <a:lnTo>
                  <a:pt x="5996" y="1357"/>
                </a:lnTo>
                <a:lnTo>
                  <a:pt x="6005" y="1356"/>
                </a:lnTo>
                <a:lnTo>
                  <a:pt x="6013" y="1354"/>
                </a:lnTo>
                <a:lnTo>
                  <a:pt x="6022" y="1354"/>
                </a:lnTo>
                <a:lnTo>
                  <a:pt x="6040" y="1353"/>
                </a:lnTo>
                <a:lnTo>
                  <a:pt x="6058" y="1355"/>
                </a:lnTo>
                <a:lnTo>
                  <a:pt x="6075" y="1359"/>
                </a:lnTo>
                <a:lnTo>
                  <a:pt x="6091" y="1365"/>
                </a:lnTo>
                <a:lnTo>
                  <a:pt x="6108" y="1373"/>
                </a:lnTo>
                <a:lnTo>
                  <a:pt x="6124" y="1382"/>
                </a:lnTo>
                <a:lnTo>
                  <a:pt x="6139" y="1393"/>
                </a:lnTo>
                <a:lnTo>
                  <a:pt x="6151" y="1407"/>
                </a:lnTo>
                <a:lnTo>
                  <a:pt x="6157" y="1413"/>
                </a:lnTo>
                <a:lnTo>
                  <a:pt x="6162" y="1421"/>
                </a:lnTo>
                <a:lnTo>
                  <a:pt x="6167" y="1429"/>
                </a:lnTo>
                <a:lnTo>
                  <a:pt x="6171" y="1437"/>
                </a:lnTo>
                <a:lnTo>
                  <a:pt x="6176" y="1445"/>
                </a:lnTo>
                <a:lnTo>
                  <a:pt x="6178" y="1454"/>
                </a:lnTo>
                <a:lnTo>
                  <a:pt x="6181" y="1464"/>
                </a:lnTo>
                <a:lnTo>
                  <a:pt x="6182" y="1473"/>
                </a:lnTo>
                <a:lnTo>
                  <a:pt x="6194" y="1464"/>
                </a:lnTo>
                <a:lnTo>
                  <a:pt x="6205" y="1456"/>
                </a:lnTo>
                <a:lnTo>
                  <a:pt x="6216" y="1449"/>
                </a:lnTo>
                <a:lnTo>
                  <a:pt x="6229" y="1445"/>
                </a:lnTo>
                <a:lnTo>
                  <a:pt x="6241" y="1441"/>
                </a:lnTo>
                <a:lnTo>
                  <a:pt x="6252" y="1440"/>
                </a:lnTo>
                <a:lnTo>
                  <a:pt x="6264" y="1439"/>
                </a:lnTo>
                <a:lnTo>
                  <a:pt x="6277" y="1440"/>
                </a:lnTo>
                <a:lnTo>
                  <a:pt x="6288" y="1442"/>
                </a:lnTo>
                <a:lnTo>
                  <a:pt x="6300" y="1446"/>
                </a:lnTo>
                <a:lnTo>
                  <a:pt x="6312" y="1450"/>
                </a:lnTo>
                <a:lnTo>
                  <a:pt x="6322" y="1457"/>
                </a:lnTo>
                <a:lnTo>
                  <a:pt x="6333" y="1464"/>
                </a:lnTo>
                <a:lnTo>
                  <a:pt x="6342" y="1472"/>
                </a:lnTo>
                <a:lnTo>
                  <a:pt x="6351" y="1482"/>
                </a:lnTo>
                <a:lnTo>
                  <a:pt x="6360" y="1492"/>
                </a:lnTo>
                <a:lnTo>
                  <a:pt x="6370" y="1487"/>
                </a:lnTo>
                <a:lnTo>
                  <a:pt x="6381" y="1485"/>
                </a:lnTo>
                <a:lnTo>
                  <a:pt x="6393" y="1482"/>
                </a:lnTo>
                <a:lnTo>
                  <a:pt x="6405" y="1481"/>
                </a:lnTo>
                <a:lnTo>
                  <a:pt x="6418" y="1481"/>
                </a:lnTo>
                <a:lnTo>
                  <a:pt x="6432" y="1482"/>
                </a:lnTo>
                <a:lnTo>
                  <a:pt x="6444" y="1483"/>
                </a:lnTo>
                <a:lnTo>
                  <a:pt x="6458" y="1486"/>
                </a:lnTo>
                <a:lnTo>
                  <a:pt x="6470" y="1491"/>
                </a:lnTo>
                <a:lnTo>
                  <a:pt x="6481" y="1495"/>
                </a:lnTo>
                <a:lnTo>
                  <a:pt x="6491" y="1502"/>
                </a:lnTo>
                <a:lnTo>
                  <a:pt x="6500" y="1510"/>
                </a:lnTo>
                <a:lnTo>
                  <a:pt x="6508" y="1519"/>
                </a:lnTo>
                <a:lnTo>
                  <a:pt x="6514" y="1529"/>
                </a:lnTo>
                <a:lnTo>
                  <a:pt x="6516" y="1535"/>
                </a:lnTo>
                <a:lnTo>
                  <a:pt x="6517" y="1540"/>
                </a:lnTo>
                <a:lnTo>
                  <a:pt x="6518" y="1547"/>
                </a:lnTo>
                <a:lnTo>
                  <a:pt x="6520" y="1553"/>
                </a:lnTo>
                <a:lnTo>
                  <a:pt x="6530" y="1550"/>
                </a:lnTo>
                <a:lnTo>
                  <a:pt x="6540" y="1550"/>
                </a:lnTo>
                <a:lnTo>
                  <a:pt x="6550" y="1551"/>
                </a:lnTo>
                <a:lnTo>
                  <a:pt x="6560" y="1554"/>
                </a:lnTo>
                <a:lnTo>
                  <a:pt x="6569" y="1557"/>
                </a:lnTo>
                <a:lnTo>
                  <a:pt x="6577" y="1562"/>
                </a:lnTo>
                <a:lnTo>
                  <a:pt x="6585" y="1567"/>
                </a:lnTo>
                <a:lnTo>
                  <a:pt x="6593" y="1574"/>
                </a:lnTo>
                <a:lnTo>
                  <a:pt x="6598" y="1582"/>
                </a:lnTo>
                <a:lnTo>
                  <a:pt x="6604" y="1590"/>
                </a:lnTo>
                <a:lnTo>
                  <a:pt x="6608" y="1599"/>
                </a:lnTo>
                <a:lnTo>
                  <a:pt x="6612" y="1608"/>
                </a:lnTo>
                <a:lnTo>
                  <a:pt x="6615" y="1618"/>
                </a:lnTo>
                <a:lnTo>
                  <a:pt x="6616" y="1628"/>
                </a:lnTo>
                <a:lnTo>
                  <a:pt x="6616" y="1637"/>
                </a:lnTo>
                <a:lnTo>
                  <a:pt x="6615" y="1647"/>
                </a:lnTo>
                <a:lnTo>
                  <a:pt x="6613" y="1654"/>
                </a:lnTo>
                <a:lnTo>
                  <a:pt x="6611" y="1659"/>
                </a:lnTo>
                <a:lnTo>
                  <a:pt x="6608" y="1665"/>
                </a:lnTo>
                <a:lnTo>
                  <a:pt x="6605" y="1671"/>
                </a:lnTo>
                <a:lnTo>
                  <a:pt x="6597" y="1682"/>
                </a:lnTo>
                <a:lnTo>
                  <a:pt x="6588" y="1691"/>
                </a:lnTo>
                <a:lnTo>
                  <a:pt x="6577" y="1699"/>
                </a:lnTo>
                <a:lnTo>
                  <a:pt x="6564" y="1704"/>
                </a:lnTo>
                <a:lnTo>
                  <a:pt x="6552" y="1710"/>
                </a:lnTo>
                <a:lnTo>
                  <a:pt x="6537" y="1713"/>
                </a:lnTo>
                <a:lnTo>
                  <a:pt x="6524" y="1715"/>
                </a:lnTo>
                <a:lnTo>
                  <a:pt x="6511" y="1717"/>
                </a:lnTo>
                <a:lnTo>
                  <a:pt x="6496" y="1715"/>
                </a:lnTo>
                <a:lnTo>
                  <a:pt x="6482" y="1712"/>
                </a:lnTo>
                <a:lnTo>
                  <a:pt x="6470" y="1708"/>
                </a:lnTo>
                <a:lnTo>
                  <a:pt x="6459" y="1702"/>
                </a:lnTo>
                <a:lnTo>
                  <a:pt x="6453" y="1698"/>
                </a:lnTo>
                <a:lnTo>
                  <a:pt x="6448" y="1693"/>
                </a:lnTo>
                <a:lnTo>
                  <a:pt x="6443" y="1689"/>
                </a:lnTo>
                <a:lnTo>
                  <a:pt x="6440" y="1684"/>
                </a:lnTo>
                <a:lnTo>
                  <a:pt x="6434" y="1696"/>
                </a:lnTo>
                <a:lnTo>
                  <a:pt x="6429" y="1708"/>
                </a:lnTo>
                <a:lnTo>
                  <a:pt x="6421" y="1717"/>
                </a:lnTo>
                <a:lnTo>
                  <a:pt x="6413" y="1726"/>
                </a:lnTo>
                <a:lnTo>
                  <a:pt x="6403" y="1732"/>
                </a:lnTo>
                <a:lnTo>
                  <a:pt x="6393" y="1738"/>
                </a:lnTo>
                <a:lnTo>
                  <a:pt x="6382" y="1741"/>
                </a:lnTo>
                <a:lnTo>
                  <a:pt x="6371" y="1744"/>
                </a:lnTo>
                <a:lnTo>
                  <a:pt x="6359" y="1745"/>
                </a:lnTo>
                <a:lnTo>
                  <a:pt x="6348" y="1745"/>
                </a:lnTo>
                <a:lnTo>
                  <a:pt x="6336" y="1742"/>
                </a:lnTo>
                <a:lnTo>
                  <a:pt x="6325" y="1739"/>
                </a:lnTo>
                <a:lnTo>
                  <a:pt x="6314" y="1735"/>
                </a:lnTo>
                <a:lnTo>
                  <a:pt x="6304" y="1728"/>
                </a:lnTo>
                <a:lnTo>
                  <a:pt x="6294" y="1720"/>
                </a:lnTo>
                <a:lnTo>
                  <a:pt x="6285" y="1711"/>
                </a:lnTo>
                <a:lnTo>
                  <a:pt x="6277" y="1719"/>
                </a:lnTo>
                <a:lnTo>
                  <a:pt x="6269" y="1727"/>
                </a:lnTo>
                <a:lnTo>
                  <a:pt x="6260" y="1735"/>
                </a:lnTo>
                <a:lnTo>
                  <a:pt x="6250" y="1740"/>
                </a:lnTo>
                <a:lnTo>
                  <a:pt x="6240" y="1746"/>
                </a:lnTo>
                <a:lnTo>
                  <a:pt x="6229" y="1750"/>
                </a:lnTo>
                <a:lnTo>
                  <a:pt x="6218" y="1753"/>
                </a:lnTo>
                <a:lnTo>
                  <a:pt x="6207" y="1755"/>
                </a:lnTo>
                <a:lnTo>
                  <a:pt x="6196" y="1756"/>
                </a:lnTo>
                <a:lnTo>
                  <a:pt x="6185" y="1755"/>
                </a:lnTo>
                <a:lnTo>
                  <a:pt x="6175" y="1754"/>
                </a:lnTo>
                <a:lnTo>
                  <a:pt x="6163" y="1750"/>
                </a:lnTo>
                <a:lnTo>
                  <a:pt x="6153" y="1745"/>
                </a:lnTo>
                <a:lnTo>
                  <a:pt x="6144" y="1738"/>
                </a:lnTo>
                <a:lnTo>
                  <a:pt x="6135" y="1730"/>
                </a:lnTo>
                <a:lnTo>
                  <a:pt x="6127" y="1720"/>
                </a:lnTo>
                <a:lnTo>
                  <a:pt x="6124" y="1732"/>
                </a:lnTo>
                <a:lnTo>
                  <a:pt x="6118" y="1744"/>
                </a:lnTo>
                <a:lnTo>
                  <a:pt x="6113" y="1754"/>
                </a:lnTo>
                <a:lnTo>
                  <a:pt x="6105" y="1763"/>
                </a:lnTo>
                <a:lnTo>
                  <a:pt x="6096" y="1771"/>
                </a:lnTo>
                <a:lnTo>
                  <a:pt x="6086" y="1777"/>
                </a:lnTo>
                <a:lnTo>
                  <a:pt x="6075" y="1783"/>
                </a:lnTo>
                <a:lnTo>
                  <a:pt x="6063" y="1787"/>
                </a:lnTo>
                <a:lnTo>
                  <a:pt x="6052" y="1790"/>
                </a:lnTo>
                <a:lnTo>
                  <a:pt x="6040" y="1792"/>
                </a:lnTo>
                <a:lnTo>
                  <a:pt x="6027" y="1793"/>
                </a:lnTo>
                <a:lnTo>
                  <a:pt x="6015" y="1792"/>
                </a:lnTo>
                <a:lnTo>
                  <a:pt x="6004" y="1790"/>
                </a:lnTo>
                <a:lnTo>
                  <a:pt x="5991" y="1787"/>
                </a:lnTo>
                <a:lnTo>
                  <a:pt x="5981" y="1783"/>
                </a:lnTo>
                <a:lnTo>
                  <a:pt x="5971" y="1777"/>
                </a:lnTo>
                <a:lnTo>
                  <a:pt x="5967" y="1786"/>
                </a:lnTo>
                <a:lnTo>
                  <a:pt x="5961" y="1794"/>
                </a:lnTo>
                <a:lnTo>
                  <a:pt x="5956" y="1801"/>
                </a:lnTo>
                <a:lnTo>
                  <a:pt x="5949" y="1808"/>
                </a:lnTo>
                <a:lnTo>
                  <a:pt x="5942" y="1813"/>
                </a:lnTo>
                <a:lnTo>
                  <a:pt x="5934" y="1819"/>
                </a:lnTo>
                <a:lnTo>
                  <a:pt x="5926" y="1823"/>
                </a:lnTo>
                <a:lnTo>
                  <a:pt x="5918" y="1827"/>
                </a:lnTo>
                <a:lnTo>
                  <a:pt x="5909" y="1830"/>
                </a:lnTo>
                <a:lnTo>
                  <a:pt x="5902" y="1832"/>
                </a:lnTo>
                <a:lnTo>
                  <a:pt x="5893" y="1833"/>
                </a:lnTo>
                <a:lnTo>
                  <a:pt x="5882" y="1835"/>
                </a:lnTo>
                <a:lnTo>
                  <a:pt x="5865" y="1836"/>
                </a:lnTo>
                <a:lnTo>
                  <a:pt x="5845" y="1835"/>
                </a:lnTo>
                <a:lnTo>
                  <a:pt x="5827" y="1831"/>
                </a:lnTo>
                <a:lnTo>
                  <a:pt x="5809" y="1826"/>
                </a:lnTo>
                <a:lnTo>
                  <a:pt x="5793" y="1819"/>
                </a:lnTo>
                <a:lnTo>
                  <a:pt x="5778" y="1811"/>
                </a:lnTo>
                <a:lnTo>
                  <a:pt x="5771" y="1806"/>
                </a:lnTo>
                <a:lnTo>
                  <a:pt x="5765" y="1801"/>
                </a:lnTo>
                <a:lnTo>
                  <a:pt x="5760" y="1796"/>
                </a:lnTo>
                <a:lnTo>
                  <a:pt x="5754" y="1791"/>
                </a:lnTo>
                <a:lnTo>
                  <a:pt x="5751" y="1785"/>
                </a:lnTo>
                <a:lnTo>
                  <a:pt x="5748" y="1780"/>
                </a:lnTo>
                <a:lnTo>
                  <a:pt x="5744" y="1773"/>
                </a:lnTo>
                <a:lnTo>
                  <a:pt x="5743" y="1767"/>
                </a:lnTo>
                <a:lnTo>
                  <a:pt x="5730" y="1772"/>
                </a:lnTo>
                <a:lnTo>
                  <a:pt x="5717" y="1776"/>
                </a:lnTo>
                <a:lnTo>
                  <a:pt x="5704" y="1780"/>
                </a:lnTo>
                <a:lnTo>
                  <a:pt x="5691" y="1782"/>
                </a:lnTo>
                <a:lnTo>
                  <a:pt x="5678" y="1785"/>
                </a:lnTo>
                <a:lnTo>
                  <a:pt x="5666" y="1786"/>
                </a:lnTo>
                <a:lnTo>
                  <a:pt x="5652" y="1787"/>
                </a:lnTo>
                <a:lnTo>
                  <a:pt x="5640" y="1789"/>
                </a:lnTo>
                <a:lnTo>
                  <a:pt x="5627" y="1789"/>
                </a:lnTo>
                <a:lnTo>
                  <a:pt x="5615" y="1787"/>
                </a:lnTo>
                <a:lnTo>
                  <a:pt x="5603" y="1786"/>
                </a:lnTo>
                <a:lnTo>
                  <a:pt x="5590" y="1785"/>
                </a:lnTo>
                <a:lnTo>
                  <a:pt x="5579" y="1782"/>
                </a:lnTo>
                <a:lnTo>
                  <a:pt x="5568" y="1780"/>
                </a:lnTo>
                <a:lnTo>
                  <a:pt x="5558" y="1775"/>
                </a:lnTo>
                <a:lnTo>
                  <a:pt x="5547" y="1771"/>
                </a:lnTo>
                <a:lnTo>
                  <a:pt x="5534" y="1775"/>
                </a:lnTo>
                <a:lnTo>
                  <a:pt x="5520" y="1778"/>
                </a:lnTo>
                <a:lnTo>
                  <a:pt x="5506" y="1781"/>
                </a:lnTo>
                <a:lnTo>
                  <a:pt x="5492" y="1781"/>
                </a:lnTo>
                <a:lnTo>
                  <a:pt x="5477" y="1781"/>
                </a:lnTo>
                <a:lnTo>
                  <a:pt x="5463" y="1777"/>
                </a:lnTo>
                <a:lnTo>
                  <a:pt x="5450" y="1774"/>
                </a:lnTo>
                <a:lnTo>
                  <a:pt x="5438" y="1768"/>
                </a:lnTo>
                <a:lnTo>
                  <a:pt x="5433" y="1776"/>
                </a:lnTo>
                <a:lnTo>
                  <a:pt x="5427" y="1782"/>
                </a:lnTo>
                <a:lnTo>
                  <a:pt x="5422" y="1789"/>
                </a:lnTo>
                <a:lnTo>
                  <a:pt x="5416" y="1793"/>
                </a:lnTo>
                <a:lnTo>
                  <a:pt x="5408" y="1799"/>
                </a:lnTo>
                <a:lnTo>
                  <a:pt x="5402" y="1802"/>
                </a:lnTo>
                <a:lnTo>
                  <a:pt x="5394" y="1805"/>
                </a:lnTo>
                <a:lnTo>
                  <a:pt x="5386" y="1809"/>
                </a:lnTo>
                <a:lnTo>
                  <a:pt x="5368" y="1813"/>
                </a:lnTo>
                <a:lnTo>
                  <a:pt x="5350" y="1815"/>
                </a:lnTo>
                <a:lnTo>
                  <a:pt x="5331" y="1815"/>
                </a:lnTo>
                <a:lnTo>
                  <a:pt x="5312" y="1814"/>
                </a:lnTo>
                <a:lnTo>
                  <a:pt x="5294" y="1812"/>
                </a:lnTo>
                <a:lnTo>
                  <a:pt x="5276" y="1808"/>
                </a:lnTo>
                <a:lnTo>
                  <a:pt x="5260" y="1802"/>
                </a:lnTo>
                <a:lnTo>
                  <a:pt x="5244" y="1795"/>
                </a:lnTo>
                <a:lnTo>
                  <a:pt x="5232" y="1789"/>
                </a:lnTo>
                <a:lnTo>
                  <a:pt x="5222" y="1780"/>
                </a:lnTo>
                <a:lnTo>
                  <a:pt x="5217" y="1775"/>
                </a:lnTo>
                <a:lnTo>
                  <a:pt x="5214" y="1771"/>
                </a:lnTo>
                <a:lnTo>
                  <a:pt x="5212" y="1765"/>
                </a:lnTo>
                <a:lnTo>
                  <a:pt x="5210" y="1760"/>
                </a:lnTo>
                <a:lnTo>
                  <a:pt x="5185" y="1767"/>
                </a:lnTo>
                <a:lnTo>
                  <a:pt x="5159" y="1773"/>
                </a:lnTo>
                <a:lnTo>
                  <a:pt x="5133" y="1776"/>
                </a:lnTo>
                <a:lnTo>
                  <a:pt x="5108" y="1777"/>
                </a:lnTo>
                <a:lnTo>
                  <a:pt x="5084" y="1777"/>
                </a:lnTo>
                <a:lnTo>
                  <a:pt x="5060" y="1775"/>
                </a:lnTo>
                <a:lnTo>
                  <a:pt x="5049" y="1773"/>
                </a:lnTo>
                <a:lnTo>
                  <a:pt x="5038" y="1771"/>
                </a:lnTo>
                <a:lnTo>
                  <a:pt x="5026" y="1768"/>
                </a:lnTo>
                <a:lnTo>
                  <a:pt x="5016" y="1765"/>
                </a:lnTo>
                <a:lnTo>
                  <a:pt x="5006" y="1760"/>
                </a:lnTo>
                <a:lnTo>
                  <a:pt x="4997" y="1756"/>
                </a:lnTo>
                <a:lnTo>
                  <a:pt x="4988" y="1751"/>
                </a:lnTo>
                <a:lnTo>
                  <a:pt x="4980" y="1746"/>
                </a:lnTo>
                <a:lnTo>
                  <a:pt x="4972" y="1740"/>
                </a:lnTo>
                <a:lnTo>
                  <a:pt x="4966" y="1733"/>
                </a:lnTo>
                <a:lnTo>
                  <a:pt x="4960" y="1726"/>
                </a:lnTo>
                <a:lnTo>
                  <a:pt x="4954" y="1719"/>
                </a:lnTo>
                <a:lnTo>
                  <a:pt x="4950" y="1710"/>
                </a:lnTo>
                <a:lnTo>
                  <a:pt x="4945" y="1701"/>
                </a:lnTo>
                <a:lnTo>
                  <a:pt x="4943" y="1692"/>
                </a:lnTo>
                <a:lnTo>
                  <a:pt x="4941" y="1682"/>
                </a:lnTo>
                <a:lnTo>
                  <a:pt x="4940" y="1672"/>
                </a:lnTo>
                <a:lnTo>
                  <a:pt x="4939" y="1660"/>
                </a:lnTo>
                <a:lnTo>
                  <a:pt x="4940" y="1648"/>
                </a:lnTo>
                <a:lnTo>
                  <a:pt x="4942" y="1636"/>
                </a:lnTo>
                <a:lnTo>
                  <a:pt x="4931" y="1631"/>
                </a:lnTo>
                <a:lnTo>
                  <a:pt x="4921" y="1627"/>
                </a:lnTo>
                <a:lnTo>
                  <a:pt x="4913" y="1621"/>
                </a:lnTo>
                <a:lnTo>
                  <a:pt x="4904" y="1616"/>
                </a:lnTo>
                <a:lnTo>
                  <a:pt x="4897" y="1609"/>
                </a:lnTo>
                <a:lnTo>
                  <a:pt x="4892" y="1602"/>
                </a:lnTo>
                <a:lnTo>
                  <a:pt x="4886" y="1595"/>
                </a:lnTo>
                <a:lnTo>
                  <a:pt x="4881" y="1587"/>
                </a:lnTo>
                <a:lnTo>
                  <a:pt x="4878" y="1580"/>
                </a:lnTo>
                <a:lnTo>
                  <a:pt x="4876" y="1572"/>
                </a:lnTo>
                <a:lnTo>
                  <a:pt x="4874" y="1563"/>
                </a:lnTo>
                <a:lnTo>
                  <a:pt x="4872" y="1555"/>
                </a:lnTo>
                <a:lnTo>
                  <a:pt x="4872" y="1546"/>
                </a:lnTo>
                <a:lnTo>
                  <a:pt x="4872" y="1538"/>
                </a:lnTo>
                <a:lnTo>
                  <a:pt x="4875" y="1529"/>
                </a:lnTo>
                <a:lnTo>
                  <a:pt x="4877" y="1521"/>
                </a:lnTo>
                <a:lnTo>
                  <a:pt x="4879" y="1512"/>
                </a:lnTo>
                <a:lnTo>
                  <a:pt x="4883" y="1504"/>
                </a:lnTo>
                <a:lnTo>
                  <a:pt x="4887" y="1496"/>
                </a:lnTo>
                <a:lnTo>
                  <a:pt x="4893" y="1489"/>
                </a:lnTo>
                <a:lnTo>
                  <a:pt x="4898" y="1481"/>
                </a:lnTo>
                <a:lnTo>
                  <a:pt x="4905" y="1474"/>
                </a:lnTo>
                <a:lnTo>
                  <a:pt x="4912" y="1467"/>
                </a:lnTo>
                <a:lnTo>
                  <a:pt x="4920" y="1460"/>
                </a:lnTo>
                <a:lnTo>
                  <a:pt x="4929" y="1455"/>
                </a:lnTo>
                <a:lnTo>
                  <a:pt x="4938" y="1449"/>
                </a:lnTo>
                <a:lnTo>
                  <a:pt x="4948" y="1445"/>
                </a:lnTo>
                <a:lnTo>
                  <a:pt x="4958" y="1440"/>
                </a:lnTo>
                <a:lnTo>
                  <a:pt x="4969" y="1437"/>
                </a:lnTo>
                <a:lnTo>
                  <a:pt x="4980" y="1434"/>
                </a:lnTo>
                <a:lnTo>
                  <a:pt x="4993" y="1431"/>
                </a:lnTo>
                <a:lnTo>
                  <a:pt x="5006" y="1430"/>
                </a:lnTo>
                <a:lnTo>
                  <a:pt x="5003" y="1422"/>
                </a:lnTo>
                <a:lnTo>
                  <a:pt x="5002" y="1414"/>
                </a:lnTo>
                <a:lnTo>
                  <a:pt x="5001" y="1407"/>
                </a:lnTo>
                <a:lnTo>
                  <a:pt x="5002" y="1399"/>
                </a:lnTo>
                <a:lnTo>
                  <a:pt x="5003" y="1392"/>
                </a:lnTo>
                <a:lnTo>
                  <a:pt x="5005" y="1385"/>
                </a:lnTo>
                <a:lnTo>
                  <a:pt x="5007" y="1378"/>
                </a:lnTo>
                <a:lnTo>
                  <a:pt x="5012" y="1373"/>
                </a:lnTo>
                <a:lnTo>
                  <a:pt x="5016" y="1367"/>
                </a:lnTo>
                <a:lnTo>
                  <a:pt x="5021" y="1362"/>
                </a:lnTo>
                <a:lnTo>
                  <a:pt x="5026" y="1356"/>
                </a:lnTo>
                <a:lnTo>
                  <a:pt x="5033" y="1351"/>
                </a:lnTo>
                <a:lnTo>
                  <a:pt x="5047" y="1344"/>
                </a:lnTo>
                <a:lnTo>
                  <a:pt x="5062" y="1337"/>
                </a:lnTo>
                <a:lnTo>
                  <a:pt x="5078" y="1331"/>
                </a:lnTo>
                <a:lnTo>
                  <a:pt x="5095" y="1328"/>
                </a:lnTo>
                <a:lnTo>
                  <a:pt x="5113" y="1327"/>
                </a:lnTo>
                <a:lnTo>
                  <a:pt x="5130" y="1326"/>
                </a:lnTo>
                <a:lnTo>
                  <a:pt x="5145" y="1327"/>
                </a:lnTo>
                <a:lnTo>
                  <a:pt x="5160" y="1330"/>
                </a:lnTo>
                <a:lnTo>
                  <a:pt x="5167" y="1332"/>
                </a:lnTo>
                <a:lnTo>
                  <a:pt x="5174" y="1335"/>
                </a:lnTo>
                <a:lnTo>
                  <a:pt x="5179" y="1338"/>
                </a:lnTo>
                <a:lnTo>
                  <a:pt x="5185" y="1341"/>
                </a:lnTo>
                <a:lnTo>
                  <a:pt x="5195" y="1336"/>
                </a:lnTo>
                <a:lnTo>
                  <a:pt x="5206" y="1330"/>
                </a:lnTo>
                <a:lnTo>
                  <a:pt x="5216" y="1326"/>
                </a:lnTo>
                <a:lnTo>
                  <a:pt x="5227" y="1322"/>
                </a:lnTo>
                <a:lnTo>
                  <a:pt x="5238" y="1319"/>
                </a:lnTo>
                <a:lnTo>
                  <a:pt x="5249" y="1317"/>
                </a:lnTo>
                <a:lnTo>
                  <a:pt x="5259" y="1316"/>
                </a:lnTo>
                <a:lnTo>
                  <a:pt x="5270" y="1314"/>
                </a:lnTo>
                <a:lnTo>
                  <a:pt x="5280" y="1314"/>
                </a:lnTo>
                <a:lnTo>
                  <a:pt x="5290" y="1314"/>
                </a:lnTo>
                <a:lnTo>
                  <a:pt x="5301" y="1316"/>
                </a:lnTo>
                <a:lnTo>
                  <a:pt x="5311" y="1317"/>
                </a:lnTo>
                <a:lnTo>
                  <a:pt x="5330" y="1321"/>
                </a:lnTo>
                <a:lnTo>
                  <a:pt x="5348" y="1328"/>
                </a:lnTo>
                <a:lnTo>
                  <a:pt x="5365" y="1337"/>
                </a:lnTo>
                <a:lnTo>
                  <a:pt x="5380" y="1347"/>
                </a:lnTo>
                <a:lnTo>
                  <a:pt x="5387" y="1353"/>
                </a:lnTo>
                <a:lnTo>
                  <a:pt x="5394" y="1358"/>
                </a:lnTo>
                <a:lnTo>
                  <a:pt x="5399" y="1365"/>
                </a:lnTo>
                <a:lnTo>
                  <a:pt x="5405" y="1372"/>
                </a:lnTo>
                <a:lnTo>
                  <a:pt x="5409" y="1378"/>
                </a:lnTo>
                <a:lnTo>
                  <a:pt x="5414" y="1385"/>
                </a:lnTo>
                <a:lnTo>
                  <a:pt x="5417" y="1393"/>
                </a:lnTo>
                <a:lnTo>
                  <a:pt x="5421" y="1400"/>
                </a:lnTo>
                <a:lnTo>
                  <a:pt x="5423" y="1408"/>
                </a:lnTo>
                <a:lnTo>
                  <a:pt x="5425" y="1416"/>
                </a:lnTo>
                <a:lnTo>
                  <a:pt x="5425" y="1423"/>
                </a:lnTo>
                <a:lnTo>
                  <a:pt x="5425" y="1431"/>
                </a:lnTo>
                <a:lnTo>
                  <a:pt x="5434" y="1418"/>
                </a:lnTo>
                <a:lnTo>
                  <a:pt x="5445" y="1405"/>
                </a:lnTo>
                <a:lnTo>
                  <a:pt x="5457" y="1393"/>
                </a:lnTo>
                <a:lnTo>
                  <a:pt x="5471" y="1383"/>
                </a:lnTo>
                <a:lnTo>
                  <a:pt x="5486" y="1374"/>
                </a:lnTo>
                <a:lnTo>
                  <a:pt x="5502" y="1367"/>
                </a:lnTo>
                <a:lnTo>
                  <a:pt x="5511" y="1365"/>
                </a:lnTo>
                <a:lnTo>
                  <a:pt x="5520" y="1363"/>
                </a:lnTo>
                <a:lnTo>
                  <a:pt x="5530" y="1360"/>
                </a:lnTo>
                <a:lnTo>
                  <a:pt x="5539" y="1359"/>
                </a:lnTo>
                <a:close/>
                <a:moveTo>
                  <a:pt x="705" y="3391"/>
                </a:moveTo>
                <a:lnTo>
                  <a:pt x="711" y="3196"/>
                </a:lnTo>
                <a:lnTo>
                  <a:pt x="190" y="3196"/>
                </a:lnTo>
                <a:lnTo>
                  <a:pt x="204" y="3214"/>
                </a:lnTo>
                <a:lnTo>
                  <a:pt x="204" y="3391"/>
                </a:lnTo>
                <a:lnTo>
                  <a:pt x="120" y="3391"/>
                </a:lnTo>
                <a:lnTo>
                  <a:pt x="120" y="3214"/>
                </a:lnTo>
                <a:lnTo>
                  <a:pt x="134" y="3196"/>
                </a:lnTo>
                <a:lnTo>
                  <a:pt x="37" y="3196"/>
                </a:lnTo>
                <a:lnTo>
                  <a:pt x="0" y="3196"/>
                </a:lnTo>
                <a:lnTo>
                  <a:pt x="0" y="2988"/>
                </a:lnTo>
                <a:lnTo>
                  <a:pt x="16" y="2988"/>
                </a:lnTo>
                <a:lnTo>
                  <a:pt x="16" y="2958"/>
                </a:lnTo>
                <a:lnTo>
                  <a:pt x="0" y="2958"/>
                </a:lnTo>
                <a:lnTo>
                  <a:pt x="0" y="2879"/>
                </a:lnTo>
                <a:lnTo>
                  <a:pt x="721" y="2879"/>
                </a:lnTo>
                <a:lnTo>
                  <a:pt x="730" y="2567"/>
                </a:lnTo>
                <a:lnTo>
                  <a:pt x="709" y="2564"/>
                </a:lnTo>
                <a:lnTo>
                  <a:pt x="703" y="2537"/>
                </a:lnTo>
                <a:lnTo>
                  <a:pt x="337" y="2510"/>
                </a:lnTo>
                <a:lnTo>
                  <a:pt x="376" y="2502"/>
                </a:lnTo>
                <a:lnTo>
                  <a:pt x="689" y="2500"/>
                </a:lnTo>
                <a:lnTo>
                  <a:pt x="729" y="2520"/>
                </a:lnTo>
                <a:lnTo>
                  <a:pt x="751" y="2522"/>
                </a:lnTo>
                <a:lnTo>
                  <a:pt x="987" y="2191"/>
                </a:lnTo>
                <a:lnTo>
                  <a:pt x="1014" y="2172"/>
                </a:lnTo>
                <a:lnTo>
                  <a:pt x="842" y="2468"/>
                </a:lnTo>
                <a:lnTo>
                  <a:pt x="780" y="2527"/>
                </a:lnTo>
                <a:lnTo>
                  <a:pt x="780" y="2549"/>
                </a:lnTo>
                <a:lnTo>
                  <a:pt x="842" y="2661"/>
                </a:lnTo>
                <a:lnTo>
                  <a:pt x="948" y="2869"/>
                </a:lnTo>
                <a:lnTo>
                  <a:pt x="1002" y="2869"/>
                </a:lnTo>
                <a:lnTo>
                  <a:pt x="1002" y="2879"/>
                </a:lnTo>
                <a:lnTo>
                  <a:pt x="1355" y="2879"/>
                </a:lnTo>
                <a:lnTo>
                  <a:pt x="1395" y="1292"/>
                </a:lnTo>
                <a:lnTo>
                  <a:pt x="1102" y="1723"/>
                </a:lnTo>
                <a:lnTo>
                  <a:pt x="882" y="2026"/>
                </a:lnTo>
                <a:lnTo>
                  <a:pt x="860" y="2032"/>
                </a:lnTo>
                <a:lnTo>
                  <a:pt x="1311" y="1216"/>
                </a:lnTo>
                <a:lnTo>
                  <a:pt x="1301" y="1140"/>
                </a:lnTo>
                <a:lnTo>
                  <a:pt x="1420" y="1046"/>
                </a:lnTo>
                <a:lnTo>
                  <a:pt x="1440" y="1037"/>
                </a:lnTo>
                <a:lnTo>
                  <a:pt x="898" y="0"/>
                </a:lnTo>
                <a:lnTo>
                  <a:pt x="919" y="2"/>
                </a:lnTo>
                <a:lnTo>
                  <a:pt x="1022" y="151"/>
                </a:lnTo>
                <a:lnTo>
                  <a:pt x="1217" y="458"/>
                </a:lnTo>
                <a:lnTo>
                  <a:pt x="1365" y="701"/>
                </a:lnTo>
                <a:lnTo>
                  <a:pt x="1446" y="874"/>
                </a:lnTo>
                <a:lnTo>
                  <a:pt x="1449" y="918"/>
                </a:lnTo>
                <a:lnTo>
                  <a:pt x="1505" y="1014"/>
                </a:lnTo>
                <a:lnTo>
                  <a:pt x="1533" y="1017"/>
                </a:lnTo>
                <a:lnTo>
                  <a:pt x="1549" y="1034"/>
                </a:lnTo>
                <a:lnTo>
                  <a:pt x="1558" y="1053"/>
                </a:lnTo>
                <a:lnTo>
                  <a:pt x="1756" y="1070"/>
                </a:lnTo>
                <a:lnTo>
                  <a:pt x="2083" y="1120"/>
                </a:lnTo>
                <a:lnTo>
                  <a:pt x="2375" y="1177"/>
                </a:lnTo>
                <a:lnTo>
                  <a:pt x="2607" y="1230"/>
                </a:lnTo>
                <a:lnTo>
                  <a:pt x="2609" y="1244"/>
                </a:lnTo>
                <a:lnTo>
                  <a:pt x="1749" y="1186"/>
                </a:lnTo>
                <a:lnTo>
                  <a:pt x="1678" y="1173"/>
                </a:lnTo>
                <a:lnTo>
                  <a:pt x="1569" y="1114"/>
                </a:lnTo>
                <a:lnTo>
                  <a:pt x="1523" y="1112"/>
                </a:lnTo>
                <a:lnTo>
                  <a:pt x="1526" y="1137"/>
                </a:lnTo>
                <a:lnTo>
                  <a:pt x="1472" y="1175"/>
                </a:lnTo>
                <a:lnTo>
                  <a:pt x="1472" y="2879"/>
                </a:lnTo>
                <a:lnTo>
                  <a:pt x="1861" y="2879"/>
                </a:lnTo>
                <a:lnTo>
                  <a:pt x="1903" y="2879"/>
                </a:lnTo>
                <a:lnTo>
                  <a:pt x="1921" y="2879"/>
                </a:lnTo>
                <a:lnTo>
                  <a:pt x="1975" y="2879"/>
                </a:lnTo>
                <a:lnTo>
                  <a:pt x="1993" y="2879"/>
                </a:lnTo>
                <a:lnTo>
                  <a:pt x="2077" y="2879"/>
                </a:lnTo>
                <a:lnTo>
                  <a:pt x="2152" y="2879"/>
                </a:lnTo>
                <a:lnTo>
                  <a:pt x="2152" y="2997"/>
                </a:lnTo>
                <a:lnTo>
                  <a:pt x="2175" y="2997"/>
                </a:lnTo>
                <a:lnTo>
                  <a:pt x="2175" y="2903"/>
                </a:lnTo>
                <a:lnTo>
                  <a:pt x="2175" y="2897"/>
                </a:lnTo>
                <a:lnTo>
                  <a:pt x="2176" y="2893"/>
                </a:lnTo>
                <a:lnTo>
                  <a:pt x="2178" y="2888"/>
                </a:lnTo>
                <a:lnTo>
                  <a:pt x="2181" y="2885"/>
                </a:lnTo>
                <a:lnTo>
                  <a:pt x="2184" y="2883"/>
                </a:lnTo>
                <a:lnTo>
                  <a:pt x="2188" y="2880"/>
                </a:lnTo>
                <a:lnTo>
                  <a:pt x="2193" y="2879"/>
                </a:lnTo>
                <a:lnTo>
                  <a:pt x="2199" y="2879"/>
                </a:lnTo>
                <a:lnTo>
                  <a:pt x="2210" y="2879"/>
                </a:lnTo>
                <a:lnTo>
                  <a:pt x="2214" y="2345"/>
                </a:lnTo>
                <a:lnTo>
                  <a:pt x="2182" y="2349"/>
                </a:lnTo>
                <a:lnTo>
                  <a:pt x="2150" y="2343"/>
                </a:lnTo>
                <a:lnTo>
                  <a:pt x="2147" y="2312"/>
                </a:lnTo>
                <a:lnTo>
                  <a:pt x="2168" y="2296"/>
                </a:lnTo>
                <a:lnTo>
                  <a:pt x="2238" y="2292"/>
                </a:lnTo>
                <a:lnTo>
                  <a:pt x="2030" y="2138"/>
                </a:lnTo>
                <a:lnTo>
                  <a:pt x="1840" y="2017"/>
                </a:lnTo>
                <a:lnTo>
                  <a:pt x="1861" y="2019"/>
                </a:lnTo>
                <a:lnTo>
                  <a:pt x="2001" y="2092"/>
                </a:lnTo>
                <a:lnTo>
                  <a:pt x="2192" y="2208"/>
                </a:lnTo>
                <a:lnTo>
                  <a:pt x="2221" y="2239"/>
                </a:lnTo>
                <a:lnTo>
                  <a:pt x="2282" y="2282"/>
                </a:lnTo>
                <a:lnTo>
                  <a:pt x="2303" y="2282"/>
                </a:lnTo>
                <a:lnTo>
                  <a:pt x="2655" y="2058"/>
                </a:lnTo>
                <a:lnTo>
                  <a:pt x="2638" y="2083"/>
                </a:lnTo>
                <a:lnTo>
                  <a:pt x="2534" y="2173"/>
                </a:lnTo>
                <a:lnTo>
                  <a:pt x="2392" y="2274"/>
                </a:lnTo>
                <a:lnTo>
                  <a:pt x="2365" y="2284"/>
                </a:lnTo>
                <a:lnTo>
                  <a:pt x="2324" y="2318"/>
                </a:lnTo>
                <a:lnTo>
                  <a:pt x="2305" y="2326"/>
                </a:lnTo>
                <a:lnTo>
                  <a:pt x="2332" y="2573"/>
                </a:lnTo>
                <a:lnTo>
                  <a:pt x="2349" y="2825"/>
                </a:lnTo>
                <a:lnTo>
                  <a:pt x="2340" y="2852"/>
                </a:lnTo>
                <a:lnTo>
                  <a:pt x="2312" y="2631"/>
                </a:lnTo>
                <a:lnTo>
                  <a:pt x="2270" y="2434"/>
                </a:lnTo>
                <a:lnTo>
                  <a:pt x="2269" y="2338"/>
                </a:lnTo>
                <a:lnTo>
                  <a:pt x="2254" y="2340"/>
                </a:lnTo>
                <a:lnTo>
                  <a:pt x="2275" y="2879"/>
                </a:lnTo>
                <a:lnTo>
                  <a:pt x="3165" y="2879"/>
                </a:lnTo>
                <a:lnTo>
                  <a:pt x="3180" y="2879"/>
                </a:lnTo>
                <a:lnTo>
                  <a:pt x="3198" y="2883"/>
                </a:lnTo>
                <a:lnTo>
                  <a:pt x="3216" y="2886"/>
                </a:lnTo>
                <a:lnTo>
                  <a:pt x="3237" y="2892"/>
                </a:lnTo>
                <a:lnTo>
                  <a:pt x="3256" y="2898"/>
                </a:lnTo>
                <a:lnTo>
                  <a:pt x="3276" y="2906"/>
                </a:lnTo>
                <a:lnTo>
                  <a:pt x="3296" y="2914"/>
                </a:lnTo>
                <a:lnTo>
                  <a:pt x="3316" y="2923"/>
                </a:lnTo>
                <a:lnTo>
                  <a:pt x="3356" y="2941"/>
                </a:lnTo>
                <a:lnTo>
                  <a:pt x="3392" y="2960"/>
                </a:lnTo>
                <a:lnTo>
                  <a:pt x="3422" y="2977"/>
                </a:lnTo>
                <a:lnTo>
                  <a:pt x="3447" y="2992"/>
                </a:lnTo>
                <a:lnTo>
                  <a:pt x="3458" y="3000"/>
                </a:lnTo>
                <a:lnTo>
                  <a:pt x="3469" y="3011"/>
                </a:lnTo>
                <a:lnTo>
                  <a:pt x="3474" y="3016"/>
                </a:lnTo>
                <a:lnTo>
                  <a:pt x="3476" y="3023"/>
                </a:lnTo>
                <a:lnTo>
                  <a:pt x="3477" y="3028"/>
                </a:lnTo>
                <a:lnTo>
                  <a:pt x="3477" y="3031"/>
                </a:lnTo>
                <a:lnTo>
                  <a:pt x="3476" y="3036"/>
                </a:lnTo>
                <a:lnTo>
                  <a:pt x="3475" y="3039"/>
                </a:lnTo>
                <a:lnTo>
                  <a:pt x="3467" y="3055"/>
                </a:lnTo>
                <a:lnTo>
                  <a:pt x="3930" y="3055"/>
                </a:lnTo>
                <a:lnTo>
                  <a:pt x="3985" y="3055"/>
                </a:lnTo>
                <a:lnTo>
                  <a:pt x="4022" y="3029"/>
                </a:lnTo>
                <a:lnTo>
                  <a:pt x="4060" y="3003"/>
                </a:lnTo>
                <a:lnTo>
                  <a:pt x="4098" y="2978"/>
                </a:lnTo>
                <a:lnTo>
                  <a:pt x="4139" y="2955"/>
                </a:lnTo>
                <a:lnTo>
                  <a:pt x="4178" y="2931"/>
                </a:lnTo>
                <a:lnTo>
                  <a:pt x="4220" y="2907"/>
                </a:lnTo>
                <a:lnTo>
                  <a:pt x="4262" y="2886"/>
                </a:lnTo>
                <a:lnTo>
                  <a:pt x="4305" y="2865"/>
                </a:lnTo>
                <a:lnTo>
                  <a:pt x="4348" y="2843"/>
                </a:lnTo>
                <a:lnTo>
                  <a:pt x="4393" y="2823"/>
                </a:lnTo>
                <a:lnTo>
                  <a:pt x="4438" y="2804"/>
                </a:lnTo>
                <a:lnTo>
                  <a:pt x="4484" y="2786"/>
                </a:lnTo>
                <a:lnTo>
                  <a:pt x="4530" y="2768"/>
                </a:lnTo>
                <a:lnTo>
                  <a:pt x="4577" y="2751"/>
                </a:lnTo>
                <a:lnTo>
                  <a:pt x="4624" y="2736"/>
                </a:lnTo>
                <a:lnTo>
                  <a:pt x="4672" y="2720"/>
                </a:lnTo>
                <a:lnTo>
                  <a:pt x="4722" y="2706"/>
                </a:lnTo>
                <a:lnTo>
                  <a:pt x="4771" y="2692"/>
                </a:lnTo>
                <a:lnTo>
                  <a:pt x="4822" y="2679"/>
                </a:lnTo>
                <a:lnTo>
                  <a:pt x="4872" y="2668"/>
                </a:lnTo>
                <a:lnTo>
                  <a:pt x="4924" y="2657"/>
                </a:lnTo>
                <a:lnTo>
                  <a:pt x="4976" y="2647"/>
                </a:lnTo>
                <a:lnTo>
                  <a:pt x="5028" y="2638"/>
                </a:lnTo>
                <a:lnTo>
                  <a:pt x="5080" y="2629"/>
                </a:lnTo>
                <a:lnTo>
                  <a:pt x="5134" y="2622"/>
                </a:lnTo>
                <a:lnTo>
                  <a:pt x="5187" y="2615"/>
                </a:lnTo>
                <a:lnTo>
                  <a:pt x="5242" y="2610"/>
                </a:lnTo>
                <a:lnTo>
                  <a:pt x="5296" y="2605"/>
                </a:lnTo>
                <a:lnTo>
                  <a:pt x="5351" y="2602"/>
                </a:lnTo>
                <a:lnTo>
                  <a:pt x="5407" y="2600"/>
                </a:lnTo>
                <a:lnTo>
                  <a:pt x="5462" y="2597"/>
                </a:lnTo>
                <a:lnTo>
                  <a:pt x="5518" y="2597"/>
                </a:lnTo>
                <a:lnTo>
                  <a:pt x="5592" y="2599"/>
                </a:lnTo>
                <a:lnTo>
                  <a:pt x="5665" y="2601"/>
                </a:lnTo>
                <a:lnTo>
                  <a:pt x="5736" y="2605"/>
                </a:lnTo>
                <a:lnTo>
                  <a:pt x="5807" y="2611"/>
                </a:lnTo>
                <a:lnTo>
                  <a:pt x="5878" y="2619"/>
                </a:lnTo>
                <a:lnTo>
                  <a:pt x="5948" y="2628"/>
                </a:lnTo>
                <a:lnTo>
                  <a:pt x="6017" y="2639"/>
                </a:lnTo>
                <a:lnTo>
                  <a:pt x="6085" y="2651"/>
                </a:lnTo>
                <a:lnTo>
                  <a:pt x="6152" y="2665"/>
                </a:lnTo>
                <a:lnTo>
                  <a:pt x="6218" y="2681"/>
                </a:lnTo>
                <a:lnTo>
                  <a:pt x="6284" y="2697"/>
                </a:lnTo>
                <a:lnTo>
                  <a:pt x="6349" y="2715"/>
                </a:lnTo>
                <a:lnTo>
                  <a:pt x="6412" y="2736"/>
                </a:lnTo>
                <a:lnTo>
                  <a:pt x="6475" y="2756"/>
                </a:lnTo>
                <a:lnTo>
                  <a:pt x="6535" y="2778"/>
                </a:lnTo>
                <a:lnTo>
                  <a:pt x="6595" y="2803"/>
                </a:lnTo>
                <a:lnTo>
                  <a:pt x="6595" y="2486"/>
                </a:lnTo>
                <a:lnTo>
                  <a:pt x="6630" y="2483"/>
                </a:lnTo>
                <a:lnTo>
                  <a:pt x="6630" y="2328"/>
                </a:lnTo>
                <a:lnTo>
                  <a:pt x="6744" y="2304"/>
                </a:lnTo>
                <a:lnTo>
                  <a:pt x="6823" y="2310"/>
                </a:lnTo>
                <a:lnTo>
                  <a:pt x="6823" y="2326"/>
                </a:lnTo>
                <a:lnTo>
                  <a:pt x="6784" y="2326"/>
                </a:lnTo>
                <a:lnTo>
                  <a:pt x="6784" y="2326"/>
                </a:lnTo>
                <a:lnTo>
                  <a:pt x="6784" y="2338"/>
                </a:lnTo>
                <a:lnTo>
                  <a:pt x="6784" y="2889"/>
                </a:lnTo>
                <a:lnTo>
                  <a:pt x="6793" y="2895"/>
                </a:lnTo>
                <a:lnTo>
                  <a:pt x="6803" y="2900"/>
                </a:lnTo>
                <a:lnTo>
                  <a:pt x="6803" y="2338"/>
                </a:lnTo>
                <a:lnTo>
                  <a:pt x="6823" y="2338"/>
                </a:lnTo>
                <a:lnTo>
                  <a:pt x="6834" y="2338"/>
                </a:lnTo>
                <a:lnTo>
                  <a:pt x="6902" y="2338"/>
                </a:lnTo>
                <a:lnTo>
                  <a:pt x="6927" y="2187"/>
                </a:lnTo>
                <a:lnTo>
                  <a:pt x="6959" y="2338"/>
                </a:lnTo>
                <a:lnTo>
                  <a:pt x="6993" y="2338"/>
                </a:lnTo>
                <a:lnTo>
                  <a:pt x="7014" y="2368"/>
                </a:lnTo>
                <a:lnTo>
                  <a:pt x="7013" y="3018"/>
                </a:lnTo>
                <a:lnTo>
                  <a:pt x="7013" y="3027"/>
                </a:lnTo>
                <a:lnTo>
                  <a:pt x="7044" y="3049"/>
                </a:lnTo>
                <a:lnTo>
                  <a:pt x="7075" y="3071"/>
                </a:lnTo>
                <a:lnTo>
                  <a:pt x="7105" y="3094"/>
                </a:lnTo>
                <a:lnTo>
                  <a:pt x="7134" y="3118"/>
                </a:lnTo>
                <a:lnTo>
                  <a:pt x="7134" y="1906"/>
                </a:lnTo>
                <a:lnTo>
                  <a:pt x="7242" y="1855"/>
                </a:lnTo>
                <a:lnTo>
                  <a:pt x="7328" y="1871"/>
                </a:lnTo>
                <a:lnTo>
                  <a:pt x="7328" y="3075"/>
                </a:lnTo>
                <a:lnTo>
                  <a:pt x="7350" y="3075"/>
                </a:lnTo>
                <a:lnTo>
                  <a:pt x="7350" y="1858"/>
                </a:lnTo>
                <a:lnTo>
                  <a:pt x="7251" y="1842"/>
                </a:lnTo>
                <a:lnTo>
                  <a:pt x="7251" y="1774"/>
                </a:lnTo>
                <a:lnTo>
                  <a:pt x="7350" y="1731"/>
                </a:lnTo>
                <a:lnTo>
                  <a:pt x="7350" y="1639"/>
                </a:lnTo>
                <a:lnTo>
                  <a:pt x="7432" y="1618"/>
                </a:lnTo>
                <a:lnTo>
                  <a:pt x="7541" y="1639"/>
                </a:lnTo>
                <a:lnTo>
                  <a:pt x="7541" y="1718"/>
                </a:lnTo>
                <a:lnTo>
                  <a:pt x="7607" y="1732"/>
                </a:lnTo>
                <a:lnTo>
                  <a:pt x="7607" y="2714"/>
                </a:lnTo>
                <a:lnTo>
                  <a:pt x="7634" y="2714"/>
                </a:lnTo>
                <a:lnTo>
                  <a:pt x="7634" y="2677"/>
                </a:lnTo>
                <a:lnTo>
                  <a:pt x="7826" y="2677"/>
                </a:lnTo>
                <a:lnTo>
                  <a:pt x="7904" y="2739"/>
                </a:lnTo>
                <a:lnTo>
                  <a:pt x="7904" y="3075"/>
                </a:lnTo>
                <a:lnTo>
                  <a:pt x="7925" y="3075"/>
                </a:lnTo>
                <a:lnTo>
                  <a:pt x="7925" y="2736"/>
                </a:lnTo>
                <a:lnTo>
                  <a:pt x="7832" y="2663"/>
                </a:lnTo>
                <a:lnTo>
                  <a:pt x="7713" y="2663"/>
                </a:lnTo>
                <a:lnTo>
                  <a:pt x="7713" y="2413"/>
                </a:lnTo>
                <a:lnTo>
                  <a:pt x="7834" y="2383"/>
                </a:lnTo>
                <a:lnTo>
                  <a:pt x="8088" y="2426"/>
                </a:lnTo>
                <a:lnTo>
                  <a:pt x="8088" y="2985"/>
                </a:lnTo>
                <a:lnTo>
                  <a:pt x="8206" y="2985"/>
                </a:lnTo>
                <a:lnTo>
                  <a:pt x="8206" y="2487"/>
                </a:lnTo>
                <a:lnTo>
                  <a:pt x="8254" y="2477"/>
                </a:lnTo>
                <a:lnTo>
                  <a:pt x="8254" y="2390"/>
                </a:lnTo>
                <a:lnTo>
                  <a:pt x="8458" y="2390"/>
                </a:lnTo>
                <a:lnTo>
                  <a:pt x="8491" y="2414"/>
                </a:lnTo>
                <a:lnTo>
                  <a:pt x="8491" y="2518"/>
                </a:lnTo>
                <a:lnTo>
                  <a:pt x="8564" y="2551"/>
                </a:lnTo>
                <a:lnTo>
                  <a:pt x="8564" y="3075"/>
                </a:lnTo>
                <a:lnTo>
                  <a:pt x="8585" y="3075"/>
                </a:lnTo>
                <a:lnTo>
                  <a:pt x="8585" y="2546"/>
                </a:lnTo>
                <a:lnTo>
                  <a:pt x="8523" y="2514"/>
                </a:lnTo>
                <a:lnTo>
                  <a:pt x="8523" y="2165"/>
                </a:lnTo>
                <a:lnTo>
                  <a:pt x="8585" y="2136"/>
                </a:lnTo>
                <a:lnTo>
                  <a:pt x="8585" y="2074"/>
                </a:lnTo>
                <a:lnTo>
                  <a:pt x="8646" y="2055"/>
                </a:lnTo>
                <a:lnTo>
                  <a:pt x="8646" y="1982"/>
                </a:lnTo>
                <a:lnTo>
                  <a:pt x="8722" y="1965"/>
                </a:lnTo>
                <a:lnTo>
                  <a:pt x="8722" y="1695"/>
                </a:lnTo>
                <a:lnTo>
                  <a:pt x="8750" y="1695"/>
                </a:lnTo>
                <a:lnTo>
                  <a:pt x="8750" y="1965"/>
                </a:lnTo>
                <a:lnTo>
                  <a:pt x="8810" y="1985"/>
                </a:lnTo>
                <a:lnTo>
                  <a:pt x="8810" y="2059"/>
                </a:lnTo>
                <a:lnTo>
                  <a:pt x="8838" y="2074"/>
                </a:lnTo>
                <a:lnTo>
                  <a:pt x="8838" y="2140"/>
                </a:lnTo>
                <a:lnTo>
                  <a:pt x="8883" y="2158"/>
                </a:lnTo>
                <a:lnTo>
                  <a:pt x="8883" y="3129"/>
                </a:lnTo>
                <a:lnTo>
                  <a:pt x="8917" y="3129"/>
                </a:lnTo>
                <a:lnTo>
                  <a:pt x="8917" y="2824"/>
                </a:lnTo>
                <a:lnTo>
                  <a:pt x="8950" y="2805"/>
                </a:lnTo>
                <a:lnTo>
                  <a:pt x="8950" y="2747"/>
                </a:lnTo>
                <a:lnTo>
                  <a:pt x="9043" y="2693"/>
                </a:lnTo>
                <a:lnTo>
                  <a:pt x="9162" y="2747"/>
                </a:lnTo>
                <a:lnTo>
                  <a:pt x="9162" y="2805"/>
                </a:lnTo>
                <a:lnTo>
                  <a:pt x="9199" y="2822"/>
                </a:lnTo>
                <a:lnTo>
                  <a:pt x="9199" y="3134"/>
                </a:lnTo>
                <a:lnTo>
                  <a:pt x="9222" y="3141"/>
                </a:lnTo>
                <a:lnTo>
                  <a:pt x="9243" y="3149"/>
                </a:lnTo>
                <a:lnTo>
                  <a:pt x="9264" y="3159"/>
                </a:lnTo>
                <a:lnTo>
                  <a:pt x="9284" y="3169"/>
                </a:lnTo>
                <a:lnTo>
                  <a:pt x="9304" y="3182"/>
                </a:lnTo>
                <a:lnTo>
                  <a:pt x="9323" y="3194"/>
                </a:lnTo>
                <a:lnTo>
                  <a:pt x="9341" y="3209"/>
                </a:lnTo>
                <a:lnTo>
                  <a:pt x="9359" y="3224"/>
                </a:lnTo>
                <a:lnTo>
                  <a:pt x="9374" y="3240"/>
                </a:lnTo>
                <a:lnTo>
                  <a:pt x="9390" y="3258"/>
                </a:lnTo>
                <a:lnTo>
                  <a:pt x="9406" y="3277"/>
                </a:lnTo>
                <a:lnTo>
                  <a:pt x="9419" y="3297"/>
                </a:lnTo>
                <a:lnTo>
                  <a:pt x="9432" y="3319"/>
                </a:lnTo>
                <a:lnTo>
                  <a:pt x="9444" y="3342"/>
                </a:lnTo>
                <a:lnTo>
                  <a:pt x="9454" y="3366"/>
                </a:lnTo>
                <a:lnTo>
                  <a:pt x="9464" y="3391"/>
                </a:lnTo>
                <a:lnTo>
                  <a:pt x="9195" y="3391"/>
                </a:lnTo>
                <a:lnTo>
                  <a:pt x="9181" y="3391"/>
                </a:lnTo>
                <a:lnTo>
                  <a:pt x="8883" y="3391"/>
                </a:lnTo>
                <a:lnTo>
                  <a:pt x="8838" y="3391"/>
                </a:lnTo>
                <a:lnTo>
                  <a:pt x="7403" y="3391"/>
                </a:lnTo>
                <a:lnTo>
                  <a:pt x="7008" y="3391"/>
                </a:lnTo>
                <a:lnTo>
                  <a:pt x="5680" y="3391"/>
                </a:lnTo>
                <a:lnTo>
                  <a:pt x="5720" y="3366"/>
                </a:lnTo>
                <a:lnTo>
                  <a:pt x="5759" y="3342"/>
                </a:lnTo>
                <a:lnTo>
                  <a:pt x="5797" y="3321"/>
                </a:lnTo>
                <a:lnTo>
                  <a:pt x="5833" y="3302"/>
                </a:lnTo>
                <a:lnTo>
                  <a:pt x="5853" y="3292"/>
                </a:lnTo>
                <a:lnTo>
                  <a:pt x="5875" y="3282"/>
                </a:lnTo>
                <a:lnTo>
                  <a:pt x="5898" y="3271"/>
                </a:lnTo>
                <a:lnTo>
                  <a:pt x="5922" y="3262"/>
                </a:lnTo>
                <a:lnTo>
                  <a:pt x="5947" y="3253"/>
                </a:lnTo>
                <a:lnTo>
                  <a:pt x="5972" y="3244"/>
                </a:lnTo>
                <a:lnTo>
                  <a:pt x="5998" y="3237"/>
                </a:lnTo>
                <a:lnTo>
                  <a:pt x="6024" y="3229"/>
                </a:lnTo>
                <a:lnTo>
                  <a:pt x="6051" y="3222"/>
                </a:lnTo>
                <a:lnTo>
                  <a:pt x="6077" y="3215"/>
                </a:lnTo>
                <a:lnTo>
                  <a:pt x="6103" y="3210"/>
                </a:lnTo>
                <a:lnTo>
                  <a:pt x="6127" y="3205"/>
                </a:lnTo>
                <a:lnTo>
                  <a:pt x="6152" y="3201"/>
                </a:lnTo>
                <a:lnTo>
                  <a:pt x="6176" y="3198"/>
                </a:lnTo>
                <a:lnTo>
                  <a:pt x="6198" y="3196"/>
                </a:lnTo>
                <a:lnTo>
                  <a:pt x="6220" y="3196"/>
                </a:lnTo>
                <a:lnTo>
                  <a:pt x="6094" y="3196"/>
                </a:lnTo>
                <a:lnTo>
                  <a:pt x="5968" y="3196"/>
                </a:lnTo>
                <a:lnTo>
                  <a:pt x="5841" y="3196"/>
                </a:lnTo>
                <a:lnTo>
                  <a:pt x="5715" y="3196"/>
                </a:lnTo>
                <a:lnTo>
                  <a:pt x="5589" y="3196"/>
                </a:lnTo>
                <a:lnTo>
                  <a:pt x="5462" y="3196"/>
                </a:lnTo>
                <a:lnTo>
                  <a:pt x="5336" y="3196"/>
                </a:lnTo>
                <a:lnTo>
                  <a:pt x="5211" y="3196"/>
                </a:lnTo>
                <a:lnTo>
                  <a:pt x="5085" y="3196"/>
                </a:lnTo>
                <a:lnTo>
                  <a:pt x="4958" y="3196"/>
                </a:lnTo>
                <a:lnTo>
                  <a:pt x="4832" y="3196"/>
                </a:lnTo>
                <a:lnTo>
                  <a:pt x="4706" y="3196"/>
                </a:lnTo>
                <a:lnTo>
                  <a:pt x="4580" y="3196"/>
                </a:lnTo>
                <a:lnTo>
                  <a:pt x="4453" y="3196"/>
                </a:lnTo>
                <a:lnTo>
                  <a:pt x="4328" y="3196"/>
                </a:lnTo>
                <a:lnTo>
                  <a:pt x="4202" y="3196"/>
                </a:lnTo>
                <a:lnTo>
                  <a:pt x="4178" y="3219"/>
                </a:lnTo>
                <a:lnTo>
                  <a:pt x="4155" y="3242"/>
                </a:lnTo>
                <a:lnTo>
                  <a:pt x="4132" y="3266"/>
                </a:lnTo>
                <a:lnTo>
                  <a:pt x="4111" y="3291"/>
                </a:lnTo>
                <a:lnTo>
                  <a:pt x="4089" y="3315"/>
                </a:lnTo>
                <a:lnTo>
                  <a:pt x="4068" y="3340"/>
                </a:lnTo>
                <a:lnTo>
                  <a:pt x="4048" y="3366"/>
                </a:lnTo>
                <a:lnTo>
                  <a:pt x="4029" y="3391"/>
                </a:lnTo>
                <a:lnTo>
                  <a:pt x="3874" y="3391"/>
                </a:lnTo>
                <a:lnTo>
                  <a:pt x="3895" y="3366"/>
                </a:lnTo>
                <a:lnTo>
                  <a:pt x="3917" y="3341"/>
                </a:lnTo>
                <a:lnTo>
                  <a:pt x="3940" y="3316"/>
                </a:lnTo>
                <a:lnTo>
                  <a:pt x="3965" y="3292"/>
                </a:lnTo>
                <a:lnTo>
                  <a:pt x="3988" y="3267"/>
                </a:lnTo>
                <a:lnTo>
                  <a:pt x="4014" y="3243"/>
                </a:lnTo>
                <a:lnTo>
                  <a:pt x="4040" y="3220"/>
                </a:lnTo>
                <a:lnTo>
                  <a:pt x="4066" y="3196"/>
                </a:lnTo>
                <a:lnTo>
                  <a:pt x="3922" y="3196"/>
                </a:lnTo>
                <a:lnTo>
                  <a:pt x="3896" y="3220"/>
                </a:lnTo>
                <a:lnTo>
                  <a:pt x="3870" y="3243"/>
                </a:lnTo>
                <a:lnTo>
                  <a:pt x="3847" y="3267"/>
                </a:lnTo>
                <a:lnTo>
                  <a:pt x="3823" y="3292"/>
                </a:lnTo>
                <a:lnTo>
                  <a:pt x="3801" y="3316"/>
                </a:lnTo>
                <a:lnTo>
                  <a:pt x="3779" y="3341"/>
                </a:lnTo>
                <a:lnTo>
                  <a:pt x="3758" y="3366"/>
                </a:lnTo>
                <a:lnTo>
                  <a:pt x="3739" y="3391"/>
                </a:lnTo>
                <a:lnTo>
                  <a:pt x="3634" y="3391"/>
                </a:lnTo>
                <a:lnTo>
                  <a:pt x="3655" y="3366"/>
                </a:lnTo>
                <a:lnTo>
                  <a:pt x="3675" y="3340"/>
                </a:lnTo>
                <a:lnTo>
                  <a:pt x="3696" y="3315"/>
                </a:lnTo>
                <a:lnTo>
                  <a:pt x="3719" y="3291"/>
                </a:lnTo>
                <a:lnTo>
                  <a:pt x="3741" y="3267"/>
                </a:lnTo>
                <a:lnTo>
                  <a:pt x="3765" y="3243"/>
                </a:lnTo>
                <a:lnTo>
                  <a:pt x="3788" y="3220"/>
                </a:lnTo>
                <a:lnTo>
                  <a:pt x="3813" y="3196"/>
                </a:lnTo>
                <a:lnTo>
                  <a:pt x="3737" y="3196"/>
                </a:lnTo>
                <a:lnTo>
                  <a:pt x="2998" y="3196"/>
                </a:lnTo>
                <a:lnTo>
                  <a:pt x="3012" y="3214"/>
                </a:lnTo>
                <a:lnTo>
                  <a:pt x="3012" y="3391"/>
                </a:lnTo>
                <a:lnTo>
                  <a:pt x="2928" y="3391"/>
                </a:lnTo>
                <a:lnTo>
                  <a:pt x="2928" y="3214"/>
                </a:lnTo>
                <a:lnTo>
                  <a:pt x="2942" y="3196"/>
                </a:lnTo>
                <a:lnTo>
                  <a:pt x="2288" y="3196"/>
                </a:lnTo>
                <a:lnTo>
                  <a:pt x="2296" y="3391"/>
                </a:lnTo>
                <a:lnTo>
                  <a:pt x="2206" y="3391"/>
                </a:lnTo>
                <a:lnTo>
                  <a:pt x="2208" y="3196"/>
                </a:lnTo>
                <a:lnTo>
                  <a:pt x="2063" y="3196"/>
                </a:lnTo>
                <a:lnTo>
                  <a:pt x="2076" y="3214"/>
                </a:lnTo>
                <a:lnTo>
                  <a:pt x="2076" y="3391"/>
                </a:lnTo>
                <a:lnTo>
                  <a:pt x="1992" y="3391"/>
                </a:lnTo>
                <a:lnTo>
                  <a:pt x="1992" y="3214"/>
                </a:lnTo>
                <a:lnTo>
                  <a:pt x="2006" y="3196"/>
                </a:lnTo>
                <a:lnTo>
                  <a:pt x="1472" y="3196"/>
                </a:lnTo>
                <a:lnTo>
                  <a:pt x="1472" y="3391"/>
                </a:lnTo>
                <a:lnTo>
                  <a:pt x="1342" y="3391"/>
                </a:lnTo>
                <a:lnTo>
                  <a:pt x="1347" y="3196"/>
                </a:lnTo>
                <a:lnTo>
                  <a:pt x="1126" y="3196"/>
                </a:lnTo>
                <a:lnTo>
                  <a:pt x="1140" y="3214"/>
                </a:lnTo>
                <a:lnTo>
                  <a:pt x="1140" y="3391"/>
                </a:lnTo>
                <a:lnTo>
                  <a:pt x="1056" y="3391"/>
                </a:lnTo>
                <a:lnTo>
                  <a:pt x="1056" y="3214"/>
                </a:lnTo>
                <a:lnTo>
                  <a:pt x="1069" y="3196"/>
                </a:lnTo>
                <a:lnTo>
                  <a:pt x="755" y="3196"/>
                </a:lnTo>
                <a:lnTo>
                  <a:pt x="756" y="3391"/>
                </a:lnTo>
                <a:lnTo>
                  <a:pt x="705" y="3391"/>
                </a:lnTo>
                <a:close/>
                <a:moveTo>
                  <a:pt x="718" y="2988"/>
                </a:moveTo>
                <a:lnTo>
                  <a:pt x="718" y="2958"/>
                </a:lnTo>
                <a:lnTo>
                  <a:pt x="659" y="2958"/>
                </a:lnTo>
                <a:lnTo>
                  <a:pt x="659" y="2988"/>
                </a:lnTo>
                <a:lnTo>
                  <a:pt x="718" y="2988"/>
                </a:lnTo>
                <a:close/>
                <a:moveTo>
                  <a:pt x="932" y="2875"/>
                </a:moveTo>
                <a:lnTo>
                  <a:pt x="754" y="2585"/>
                </a:lnTo>
                <a:lnTo>
                  <a:pt x="755" y="2869"/>
                </a:lnTo>
                <a:lnTo>
                  <a:pt x="800" y="2869"/>
                </a:lnTo>
                <a:lnTo>
                  <a:pt x="800" y="2879"/>
                </a:lnTo>
                <a:lnTo>
                  <a:pt x="831" y="2879"/>
                </a:lnTo>
                <a:lnTo>
                  <a:pt x="837" y="2879"/>
                </a:lnTo>
                <a:lnTo>
                  <a:pt x="842" y="2880"/>
                </a:lnTo>
                <a:lnTo>
                  <a:pt x="847" y="2884"/>
                </a:lnTo>
                <a:lnTo>
                  <a:pt x="851" y="2887"/>
                </a:lnTo>
                <a:lnTo>
                  <a:pt x="855" y="2891"/>
                </a:lnTo>
                <a:lnTo>
                  <a:pt x="857" y="2896"/>
                </a:lnTo>
                <a:lnTo>
                  <a:pt x="858" y="2901"/>
                </a:lnTo>
                <a:lnTo>
                  <a:pt x="859" y="2907"/>
                </a:lnTo>
                <a:lnTo>
                  <a:pt x="859" y="2997"/>
                </a:lnTo>
                <a:lnTo>
                  <a:pt x="873" y="2997"/>
                </a:lnTo>
                <a:lnTo>
                  <a:pt x="873" y="2907"/>
                </a:lnTo>
                <a:lnTo>
                  <a:pt x="874" y="2901"/>
                </a:lnTo>
                <a:lnTo>
                  <a:pt x="875" y="2896"/>
                </a:lnTo>
                <a:lnTo>
                  <a:pt x="877" y="2891"/>
                </a:lnTo>
                <a:lnTo>
                  <a:pt x="881" y="2887"/>
                </a:lnTo>
                <a:lnTo>
                  <a:pt x="885" y="2884"/>
                </a:lnTo>
                <a:lnTo>
                  <a:pt x="890" y="2880"/>
                </a:lnTo>
                <a:lnTo>
                  <a:pt x="895" y="2879"/>
                </a:lnTo>
                <a:lnTo>
                  <a:pt x="901" y="2879"/>
                </a:lnTo>
                <a:lnTo>
                  <a:pt x="932" y="2879"/>
                </a:lnTo>
                <a:lnTo>
                  <a:pt x="932" y="2875"/>
                </a:lnTo>
                <a:close/>
                <a:moveTo>
                  <a:pt x="1354" y="2958"/>
                </a:moveTo>
                <a:lnTo>
                  <a:pt x="1353" y="2988"/>
                </a:lnTo>
                <a:lnTo>
                  <a:pt x="1305" y="2988"/>
                </a:lnTo>
                <a:lnTo>
                  <a:pt x="1305" y="2958"/>
                </a:lnTo>
                <a:lnTo>
                  <a:pt x="1354" y="2958"/>
                </a:lnTo>
                <a:close/>
                <a:moveTo>
                  <a:pt x="1472" y="2988"/>
                </a:moveTo>
                <a:lnTo>
                  <a:pt x="1472" y="2958"/>
                </a:lnTo>
                <a:lnTo>
                  <a:pt x="1474" y="2958"/>
                </a:lnTo>
                <a:lnTo>
                  <a:pt x="1474" y="2988"/>
                </a:lnTo>
                <a:lnTo>
                  <a:pt x="1472" y="2988"/>
                </a:lnTo>
                <a:close/>
                <a:moveTo>
                  <a:pt x="873" y="3055"/>
                </a:moveTo>
                <a:lnTo>
                  <a:pt x="873" y="3021"/>
                </a:lnTo>
                <a:lnTo>
                  <a:pt x="859" y="3021"/>
                </a:lnTo>
                <a:lnTo>
                  <a:pt x="859" y="3055"/>
                </a:lnTo>
                <a:lnTo>
                  <a:pt x="873" y="3055"/>
                </a:lnTo>
                <a:close/>
                <a:moveTo>
                  <a:pt x="2175" y="3055"/>
                </a:moveTo>
                <a:lnTo>
                  <a:pt x="2175" y="3021"/>
                </a:lnTo>
                <a:lnTo>
                  <a:pt x="2152" y="3021"/>
                </a:lnTo>
                <a:lnTo>
                  <a:pt x="2152" y="3055"/>
                </a:lnTo>
                <a:lnTo>
                  <a:pt x="2175" y="3055"/>
                </a:lnTo>
                <a:close/>
                <a:moveTo>
                  <a:pt x="48" y="2958"/>
                </a:moveTo>
                <a:lnTo>
                  <a:pt x="117" y="2958"/>
                </a:lnTo>
                <a:lnTo>
                  <a:pt x="117" y="2988"/>
                </a:lnTo>
                <a:lnTo>
                  <a:pt x="48" y="2988"/>
                </a:lnTo>
                <a:lnTo>
                  <a:pt x="48" y="2958"/>
                </a:lnTo>
                <a:close/>
                <a:moveTo>
                  <a:pt x="148" y="2958"/>
                </a:moveTo>
                <a:lnTo>
                  <a:pt x="217" y="2958"/>
                </a:lnTo>
                <a:lnTo>
                  <a:pt x="217" y="2988"/>
                </a:lnTo>
                <a:lnTo>
                  <a:pt x="148" y="2988"/>
                </a:lnTo>
                <a:lnTo>
                  <a:pt x="148" y="2958"/>
                </a:lnTo>
                <a:close/>
                <a:moveTo>
                  <a:pt x="148" y="2958"/>
                </a:moveTo>
                <a:lnTo>
                  <a:pt x="217" y="2958"/>
                </a:lnTo>
                <a:lnTo>
                  <a:pt x="217" y="2988"/>
                </a:lnTo>
                <a:lnTo>
                  <a:pt x="148" y="2988"/>
                </a:lnTo>
                <a:lnTo>
                  <a:pt x="148" y="2958"/>
                </a:lnTo>
                <a:close/>
                <a:moveTo>
                  <a:pt x="258" y="2958"/>
                </a:moveTo>
                <a:lnTo>
                  <a:pt x="327" y="2958"/>
                </a:lnTo>
                <a:lnTo>
                  <a:pt x="327" y="2988"/>
                </a:lnTo>
                <a:lnTo>
                  <a:pt x="258" y="2988"/>
                </a:lnTo>
                <a:lnTo>
                  <a:pt x="258" y="2958"/>
                </a:lnTo>
                <a:close/>
                <a:moveTo>
                  <a:pt x="358" y="2958"/>
                </a:moveTo>
                <a:lnTo>
                  <a:pt x="427" y="2958"/>
                </a:lnTo>
                <a:lnTo>
                  <a:pt x="427" y="2988"/>
                </a:lnTo>
                <a:lnTo>
                  <a:pt x="358" y="2988"/>
                </a:lnTo>
                <a:lnTo>
                  <a:pt x="358" y="2958"/>
                </a:lnTo>
                <a:close/>
                <a:moveTo>
                  <a:pt x="458" y="2958"/>
                </a:moveTo>
                <a:lnTo>
                  <a:pt x="527" y="2958"/>
                </a:lnTo>
                <a:lnTo>
                  <a:pt x="527" y="2988"/>
                </a:lnTo>
                <a:lnTo>
                  <a:pt x="458" y="2988"/>
                </a:lnTo>
                <a:lnTo>
                  <a:pt x="458" y="2958"/>
                </a:lnTo>
                <a:close/>
                <a:moveTo>
                  <a:pt x="559" y="2958"/>
                </a:moveTo>
                <a:lnTo>
                  <a:pt x="628" y="2958"/>
                </a:lnTo>
                <a:lnTo>
                  <a:pt x="628" y="2988"/>
                </a:lnTo>
                <a:lnTo>
                  <a:pt x="559" y="2988"/>
                </a:lnTo>
                <a:lnTo>
                  <a:pt x="559" y="2958"/>
                </a:lnTo>
                <a:close/>
                <a:moveTo>
                  <a:pt x="3269" y="2921"/>
                </a:moveTo>
                <a:lnTo>
                  <a:pt x="3259" y="2920"/>
                </a:lnTo>
                <a:lnTo>
                  <a:pt x="3247" y="2921"/>
                </a:lnTo>
                <a:lnTo>
                  <a:pt x="3240" y="2922"/>
                </a:lnTo>
                <a:lnTo>
                  <a:pt x="3234" y="2924"/>
                </a:lnTo>
                <a:lnTo>
                  <a:pt x="3232" y="2927"/>
                </a:lnTo>
                <a:lnTo>
                  <a:pt x="3231" y="2928"/>
                </a:lnTo>
                <a:lnTo>
                  <a:pt x="3230" y="2930"/>
                </a:lnTo>
                <a:lnTo>
                  <a:pt x="3229" y="2933"/>
                </a:lnTo>
                <a:lnTo>
                  <a:pt x="3229" y="2938"/>
                </a:lnTo>
                <a:lnTo>
                  <a:pt x="3231" y="2941"/>
                </a:lnTo>
                <a:lnTo>
                  <a:pt x="3233" y="2945"/>
                </a:lnTo>
                <a:lnTo>
                  <a:pt x="3236" y="2948"/>
                </a:lnTo>
                <a:lnTo>
                  <a:pt x="3245" y="2954"/>
                </a:lnTo>
                <a:lnTo>
                  <a:pt x="3255" y="2957"/>
                </a:lnTo>
                <a:lnTo>
                  <a:pt x="3277" y="2964"/>
                </a:lnTo>
                <a:lnTo>
                  <a:pt x="3294" y="2967"/>
                </a:lnTo>
                <a:lnTo>
                  <a:pt x="3307" y="2968"/>
                </a:lnTo>
                <a:lnTo>
                  <a:pt x="3327" y="2968"/>
                </a:lnTo>
                <a:lnTo>
                  <a:pt x="3346" y="2968"/>
                </a:lnTo>
                <a:lnTo>
                  <a:pt x="3358" y="2968"/>
                </a:lnTo>
                <a:lnTo>
                  <a:pt x="3376" y="2968"/>
                </a:lnTo>
                <a:lnTo>
                  <a:pt x="3386" y="2968"/>
                </a:lnTo>
                <a:lnTo>
                  <a:pt x="3371" y="2960"/>
                </a:lnTo>
                <a:lnTo>
                  <a:pt x="3356" y="2951"/>
                </a:lnTo>
                <a:lnTo>
                  <a:pt x="3340" y="2943"/>
                </a:lnTo>
                <a:lnTo>
                  <a:pt x="3324" y="2937"/>
                </a:lnTo>
                <a:lnTo>
                  <a:pt x="3311" y="2932"/>
                </a:lnTo>
                <a:lnTo>
                  <a:pt x="3297" y="2927"/>
                </a:lnTo>
                <a:lnTo>
                  <a:pt x="3283" y="2923"/>
                </a:lnTo>
                <a:lnTo>
                  <a:pt x="3269" y="2921"/>
                </a:lnTo>
                <a:close/>
                <a:moveTo>
                  <a:pt x="2967" y="2958"/>
                </a:moveTo>
                <a:lnTo>
                  <a:pt x="2898" y="2958"/>
                </a:lnTo>
                <a:lnTo>
                  <a:pt x="2898" y="2988"/>
                </a:lnTo>
                <a:lnTo>
                  <a:pt x="2967" y="2988"/>
                </a:lnTo>
                <a:lnTo>
                  <a:pt x="2967" y="2958"/>
                </a:lnTo>
                <a:close/>
                <a:moveTo>
                  <a:pt x="2868" y="2958"/>
                </a:moveTo>
                <a:lnTo>
                  <a:pt x="2798" y="2958"/>
                </a:lnTo>
                <a:lnTo>
                  <a:pt x="2798" y="2988"/>
                </a:lnTo>
                <a:lnTo>
                  <a:pt x="2868" y="2988"/>
                </a:lnTo>
                <a:lnTo>
                  <a:pt x="2868" y="2958"/>
                </a:lnTo>
                <a:close/>
                <a:moveTo>
                  <a:pt x="2767" y="2958"/>
                </a:moveTo>
                <a:lnTo>
                  <a:pt x="2698" y="2958"/>
                </a:lnTo>
                <a:lnTo>
                  <a:pt x="2698" y="2988"/>
                </a:lnTo>
                <a:lnTo>
                  <a:pt x="2767" y="2988"/>
                </a:lnTo>
                <a:lnTo>
                  <a:pt x="2767" y="2958"/>
                </a:lnTo>
                <a:close/>
                <a:moveTo>
                  <a:pt x="2665" y="2958"/>
                </a:moveTo>
                <a:lnTo>
                  <a:pt x="2596" y="2958"/>
                </a:lnTo>
                <a:lnTo>
                  <a:pt x="2596" y="2988"/>
                </a:lnTo>
                <a:lnTo>
                  <a:pt x="2665" y="2988"/>
                </a:lnTo>
                <a:lnTo>
                  <a:pt x="2665" y="2958"/>
                </a:lnTo>
                <a:close/>
                <a:moveTo>
                  <a:pt x="2566" y="2958"/>
                </a:moveTo>
                <a:lnTo>
                  <a:pt x="2497" y="2958"/>
                </a:lnTo>
                <a:lnTo>
                  <a:pt x="2497" y="2988"/>
                </a:lnTo>
                <a:lnTo>
                  <a:pt x="2566" y="2988"/>
                </a:lnTo>
                <a:lnTo>
                  <a:pt x="2566" y="2958"/>
                </a:lnTo>
                <a:close/>
                <a:moveTo>
                  <a:pt x="2466" y="2958"/>
                </a:moveTo>
                <a:lnTo>
                  <a:pt x="2397" y="2958"/>
                </a:lnTo>
                <a:lnTo>
                  <a:pt x="2397" y="2988"/>
                </a:lnTo>
                <a:lnTo>
                  <a:pt x="2466" y="2988"/>
                </a:lnTo>
                <a:lnTo>
                  <a:pt x="2466" y="2958"/>
                </a:lnTo>
                <a:close/>
                <a:moveTo>
                  <a:pt x="1985" y="2958"/>
                </a:moveTo>
                <a:lnTo>
                  <a:pt x="1917" y="2958"/>
                </a:lnTo>
                <a:lnTo>
                  <a:pt x="1917" y="2988"/>
                </a:lnTo>
                <a:lnTo>
                  <a:pt x="1985" y="2988"/>
                </a:lnTo>
                <a:lnTo>
                  <a:pt x="1985" y="2958"/>
                </a:lnTo>
                <a:close/>
                <a:moveTo>
                  <a:pt x="1885" y="2958"/>
                </a:moveTo>
                <a:lnTo>
                  <a:pt x="1817" y="2958"/>
                </a:lnTo>
                <a:lnTo>
                  <a:pt x="1817" y="2988"/>
                </a:lnTo>
                <a:lnTo>
                  <a:pt x="1885" y="2988"/>
                </a:lnTo>
                <a:lnTo>
                  <a:pt x="1885" y="2958"/>
                </a:lnTo>
                <a:close/>
                <a:moveTo>
                  <a:pt x="1785" y="2958"/>
                </a:moveTo>
                <a:lnTo>
                  <a:pt x="1717" y="2958"/>
                </a:lnTo>
                <a:lnTo>
                  <a:pt x="1717" y="2988"/>
                </a:lnTo>
                <a:lnTo>
                  <a:pt x="1785" y="2988"/>
                </a:lnTo>
                <a:lnTo>
                  <a:pt x="1785" y="2958"/>
                </a:lnTo>
                <a:close/>
                <a:moveTo>
                  <a:pt x="1684" y="2958"/>
                </a:moveTo>
                <a:lnTo>
                  <a:pt x="1615" y="2958"/>
                </a:lnTo>
                <a:lnTo>
                  <a:pt x="1615" y="2988"/>
                </a:lnTo>
                <a:lnTo>
                  <a:pt x="1684" y="2988"/>
                </a:lnTo>
                <a:lnTo>
                  <a:pt x="1684" y="2958"/>
                </a:lnTo>
                <a:close/>
                <a:moveTo>
                  <a:pt x="1584" y="2958"/>
                </a:moveTo>
                <a:lnTo>
                  <a:pt x="1515" y="2958"/>
                </a:lnTo>
                <a:lnTo>
                  <a:pt x="1515" y="2988"/>
                </a:lnTo>
                <a:lnTo>
                  <a:pt x="1584" y="2988"/>
                </a:lnTo>
                <a:lnTo>
                  <a:pt x="1584" y="2958"/>
                </a:lnTo>
                <a:close/>
                <a:moveTo>
                  <a:pt x="1584" y="2958"/>
                </a:moveTo>
                <a:lnTo>
                  <a:pt x="1515" y="2958"/>
                </a:lnTo>
                <a:lnTo>
                  <a:pt x="1515" y="2988"/>
                </a:lnTo>
                <a:lnTo>
                  <a:pt x="1584" y="2988"/>
                </a:lnTo>
                <a:lnTo>
                  <a:pt x="1584" y="2958"/>
                </a:lnTo>
                <a:close/>
                <a:moveTo>
                  <a:pt x="1274" y="2958"/>
                </a:moveTo>
                <a:lnTo>
                  <a:pt x="1205" y="2958"/>
                </a:lnTo>
                <a:lnTo>
                  <a:pt x="1205" y="2988"/>
                </a:lnTo>
                <a:lnTo>
                  <a:pt x="1274" y="2988"/>
                </a:lnTo>
                <a:lnTo>
                  <a:pt x="1274" y="2958"/>
                </a:lnTo>
                <a:close/>
                <a:moveTo>
                  <a:pt x="1173" y="2958"/>
                </a:moveTo>
                <a:lnTo>
                  <a:pt x="1104" y="2958"/>
                </a:lnTo>
                <a:lnTo>
                  <a:pt x="1104" y="2988"/>
                </a:lnTo>
                <a:lnTo>
                  <a:pt x="1173" y="2988"/>
                </a:lnTo>
                <a:lnTo>
                  <a:pt x="1173" y="2958"/>
                </a:lnTo>
                <a:close/>
                <a:moveTo>
                  <a:pt x="1073" y="2958"/>
                </a:moveTo>
                <a:lnTo>
                  <a:pt x="1003" y="2958"/>
                </a:lnTo>
                <a:lnTo>
                  <a:pt x="1003" y="2988"/>
                </a:lnTo>
                <a:lnTo>
                  <a:pt x="1073" y="2988"/>
                </a:lnTo>
                <a:lnTo>
                  <a:pt x="1073" y="2958"/>
                </a:lnTo>
                <a:close/>
                <a:moveTo>
                  <a:pt x="6595" y="3055"/>
                </a:moveTo>
                <a:lnTo>
                  <a:pt x="6595" y="3006"/>
                </a:lnTo>
                <a:lnTo>
                  <a:pt x="6564" y="2987"/>
                </a:lnTo>
                <a:lnTo>
                  <a:pt x="6534" y="2967"/>
                </a:lnTo>
                <a:lnTo>
                  <a:pt x="6504" y="2949"/>
                </a:lnTo>
                <a:lnTo>
                  <a:pt x="6476" y="2932"/>
                </a:lnTo>
                <a:lnTo>
                  <a:pt x="6476" y="3055"/>
                </a:lnTo>
                <a:lnTo>
                  <a:pt x="6595" y="3055"/>
                </a:lnTo>
                <a:close/>
                <a:moveTo>
                  <a:pt x="6595" y="2941"/>
                </a:moveTo>
                <a:lnTo>
                  <a:pt x="6595" y="2870"/>
                </a:lnTo>
                <a:lnTo>
                  <a:pt x="6535" y="2842"/>
                </a:lnTo>
                <a:lnTo>
                  <a:pt x="6475" y="2816"/>
                </a:lnTo>
                <a:lnTo>
                  <a:pt x="6412" y="2792"/>
                </a:lnTo>
                <a:lnTo>
                  <a:pt x="6349" y="2768"/>
                </a:lnTo>
                <a:lnTo>
                  <a:pt x="6284" y="2747"/>
                </a:lnTo>
                <a:lnTo>
                  <a:pt x="6218" y="2727"/>
                </a:lnTo>
                <a:lnTo>
                  <a:pt x="6151" y="2707"/>
                </a:lnTo>
                <a:lnTo>
                  <a:pt x="6084" y="2691"/>
                </a:lnTo>
                <a:lnTo>
                  <a:pt x="6015" y="2676"/>
                </a:lnTo>
                <a:lnTo>
                  <a:pt x="5947" y="2663"/>
                </a:lnTo>
                <a:lnTo>
                  <a:pt x="5876" y="2651"/>
                </a:lnTo>
                <a:lnTo>
                  <a:pt x="5806" y="2642"/>
                </a:lnTo>
                <a:lnTo>
                  <a:pt x="5734" y="2634"/>
                </a:lnTo>
                <a:lnTo>
                  <a:pt x="5663" y="2629"/>
                </a:lnTo>
                <a:lnTo>
                  <a:pt x="5592" y="2625"/>
                </a:lnTo>
                <a:lnTo>
                  <a:pt x="5518" y="2624"/>
                </a:lnTo>
                <a:lnTo>
                  <a:pt x="5469" y="2625"/>
                </a:lnTo>
                <a:lnTo>
                  <a:pt x="5420" y="2627"/>
                </a:lnTo>
                <a:lnTo>
                  <a:pt x="5371" y="2629"/>
                </a:lnTo>
                <a:lnTo>
                  <a:pt x="5322" y="2632"/>
                </a:lnTo>
                <a:lnTo>
                  <a:pt x="5272" y="2637"/>
                </a:lnTo>
                <a:lnTo>
                  <a:pt x="5224" y="2642"/>
                </a:lnTo>
                <a:lnTo>
                  <a:pt x="5176" y="2649"/>
                </a:lnTo>
                <a:lnTo>
                  <a:pt x="5127" y="2656"/>
                </a:lnTo>
                <a:lnTo>
                  <a:pt x="5079" y="2664"/>
                </a:lnTo>
                <a:lnTo>
                  <a:pt x="5032" y="2673"/>
                </a:lnTo>
                <a:lnTo>
                  <a:pt x="4984" y="2683"/>
                </a:lnTo>
                <a:lnTo>
                  <a:pt x="4938" y="2693"/>
                </a:lnTo>
                <a:lnTo>
                  <a:pt x="4890" y="2705"/>
                </a:lnTo>
                <a:lnTo>
                  <a:pt x="4844" y="2718"/>
                </a:lnTo>
                <a:lnTo>
                  <a:pt x="4798" y="2730"/>
                </a:lnTo>
                <a:lnTo>
                  <a:pt x="4752" y="2743"/>
                </a:lnTo>
                <a:lnTo>
                  <a:pt x="4707" y="2758"/>
                </a:lnTo>
                <a:lnTo>
                  <a:pt x="4662" y="2774"/>
                </a:lnTo>
                <a:lnTo>
                  <a:pt x="4619" y="2790"/>
                </a:lnTo>
                <a:lnTo>
                  <a:pt x="4575" y="2806"/>
                </a:lnTo>
                <a:lnTo>
                  <a:pt x="4532" y="2823"/>
                </a:lnTo>
                <a:lnTo>
                  <a:pt x="4489" y="2841"/>
                </a:lnTo>
                <a:lnTo>
                  <a:pt x="4448" y="2860"/>
                </a:lnTo>
                <a:lnTo>
                  <a:pt x="4406" y="2879"/>
                </a:lnTo>
                <a:lnTo>
                  <a:pt x="4366" y="2900"/>
                </a:lnTo>
                <a:lnTo>
                  <a:pt x="4326" y="2920"/>
                </a:lnTo>
                <a:lnTo>
                  <a:pt x="4287" y="2941"/>
                </a:lnTo>
                <a:lnTo>
                  <a:pt x="4249" y="2963"/>
                </a:lnTo>
                <a:lnTo>
                  <a:pt x="4211" y="2985"/>
                </a:lnTo>
                <a:lnTo>
                  <a:pt x="4174" y="3007"/>
                </a:lnTo>
                <a:lnTo>
                  <a:pt x="4138" y="3031"/>
                </a:lnTo>
                <a:lnTo>
                  <a:pt x="4103" y="3055"/>
                </a:lnTo>
                <a:lnTo>
                  <a:pt x="4248" y="3055"/>
                </a:lnTo>
                <a:lnTo>
                  <a:pt x="4279" y="3033"/>
                </a:lnTo>
                <a:lnTo>
                  <a:pt x="4312" y="3012"/>
                </a:lnTo>
                <a:lnTo>
                  <a:pt x="4344" y="2992"/>
                </a:lnTo>
                <a:lnTo>
                  <a:pt x="4378" y="2970"/>
                </a:lnTo>
                <a:lnTo>
                  <a:pt x="4413" y="2951"/>
                </a:lnTo>
                <a:lnTo>
                  <a:pt x="4448" y="2932"/>
                </a:lnTo>
                <a:lnTo>
                  <a:pt x="4483" y="2913"/>
                </a:lnTo>
                <a:lnTo>
                  <a:pt x="4519" y="2895"/>
                </a:lnTo>
                <a:lnTo>
                  <a:pt x="4556" y="2877"/>
                </a:lnTo>
                <a:lnTo>
                  <a:pt x="4593" y="2860"/>
                </a:lnTo>
                <a:lnTo>
                  <a:pt x="4630" y="2843"/>
                </a:lnTo>
                <a:lnTo>
                  <a:pt x="4668" y="2828"/>
                </a:lnTo>
                <a:lnTo>
                  <a:pt x="4706" y="2812"/>
                </a:lnTo>
                <a:lnTo>
                  <a:pt x="4746" y="2797"/>
                </a:lnTo>
                <a:lnTo>
                  <a:pt x="4785" y="2784"/>
                </a:lnTo>
                <a:lnTo>
                  <a:pt x="4824" y="2770"/>
                </a:lnTo>
                <a:lnTo>
                  <a:pt x="4865" y="2758"/>
                </a:lnTo>
                <a:lnTo>
                  <a:pt x="4906" y="2746"/>
                </a:lnTo>
                <a:lnTo>
                  <a:pt x="4947" y="2734"/>
                </a:lnTo>
                <a:lnTo>
                  <a:pt x="4988" y="2724"/>
                </a:lnTo>
                <a:lnTo>
                  <a:pt x="5031" y="2714"/>
                </a:lnTo>
                <a:lnTo>
                  <a:pt x="5074" y="2705"/>
                </a:lnTo>
                <a:lnTo>
                  <a:pt x="5116" y="2697"/>
                </a:lnTo>
                <a:lnTo>
                  <a:pt x="5159" y="2690"/>
                </a:lnTo>
                <a:lnTo>
                  <a:pt x="5203" y="2683"/>
                </a:lnTo>
                <a:lnTo>
                  <a:pt x="5247" y="2677"/>
                </a:lnTo>
                <a:lnTo>
                  <a:pt x="5292" y="2673"/>
                </a:lnTo>
                <a:lnTo>
                  <a:pt x="5336" y="2668"/>
                </a:lnTo>
                <a:lnTo>
                  <a:pt x="5381" y="2665"/>
                </a:lnTo>
                <a:lnTo>
                  <a:pt x="5426" y="2663"/>
                </a:lnTo>
                <a:lnTo>
                  <a:pt x="5472" y="2661"/>
                </a:lnTo>
                <a:lnTo>
                  <a:pt x="5518" y="2661"/>
                </a:lnTo>
                <a:lnTo>
                  <a:pt x="5557" y="2661"/>
                </a:lnTo>
                <a:lnTo>
                  <a:pt x="5595" y="2663"/>
                </a:lnTo>
                <a:lnTo>
                  <a:pt x="5632" y="2664"/>
                </a:lnTo>
                <a:lnTo>
                  <a:pt x="5670" y="2666"/>
                </a:lnTo>
                <a:lnTo>
                  <a:pt x="5707" y="2669"/>
                </a:lnTo>
                <a:lnTo>
                  <a:pt x="5743" y="2673"/>
                </a:lnTo>
                <a:lnTo>
                  <a:pt x="5780" y="2676"/>
                </a:lnTo>
                <a:lnTo>
                  <a:pt x="5816" y="2681"/>
                </a:lnTo>
                <a:lnTo>
                  <a:pt x="5852" y="2686"/>
                </a:lnTo>
                <a:lnTo>
                  <a:pt x="5888" y="2692"/>
                </a:lnTo>
                <a:lnTo>
                  <a:pt x="5924" y="2699"/>
                </a:lnTo>
                <a:lnTo>
                  <a:pt x="5959" y="2705"/>
                </a:lnTo>
                <a:lnTo>
                  <a:pt x="5994" y="2712"/>
                </a:lnTo>
                <a:lnTo>
                  <a:pt x="6029" y="2720"/>
                </a:lnTo>
                <a:lnTo>
                  <a:pt x="6063" y="2729"/>
                </a:lnTo>
                <a:lnTo>
                  <a:pt x="6097" y="2738"/>
                </a:lnTo>
                <a:lnTo>
                  <a:pt x="6163" y="2757"/>
                </a:lnTo>
                <a:lnTo>
                  <a:pt x="6230" y="2778"/>
                </a:lnTo>
                <a:lnTo>
                  <a:pt x="6294" y="2801"/>
                </a:lnTo>
                <a:lnTo>
                  <a:pt x="6357" y="2825"/>
                </a:lnTo>
                <a:lnTo>
                  <a:pt x="6418" y="2852"/>
                </a:lnTo>
                <a:lnTo>
                  <a:pt x="6479" y="2880"/>
                </a:lnTo>
                <a:lnTo>
                  <a:pt x="6537" y="2911"/>
                </a:lnTo>
                <a:lnTo>
                  <a:pt x="6595" y="2941"/>
                </a:lnTo>
                <a:close/>
                <a:moveTo>
                  <a:pt x="4370" y="3055"/>
                </a:moveTo>
                <a:lnTo>
                  <a:pt x="4568" y="3055"/>
                </a:lnTo>
                <a:lnTo>
                  <a:pt x="4568" y="2929"/>
                </a:lnTo>
                <a:lnTo>
                  <a:pt x="4542" y="2943"/>
                </a:lnTo>
                <a:lnTo>
                  <a:pt x="4516" y="2958"/>
                </a:lnTo>
                <a:lnTo>
                  <a:pt x="4492" y="2974"/>
                </a:lnTo>
                <a:lnTo>
                  <a:pt x="4467" y="2988"/>
                </a:lnTo>
                <a:lnTo>
                  <a:pt x="4442" y="3005"/>
                </a:lnTo>
                <a:lnTo>
                  <a:pt x="4417" y="3021"/>
                </a:lnTo>
                <a:lnTo>
                  <a:pt x="4394" y="3038"/>
                </a:lnTo>
                <a:lnTo>
                  <a:pt x="4370" y="3055"/>
                </a:lnTo>
                <a:close/>
                <a:moveTo>
                  <a:pt x="4604" y="3055"/>
                </a:moveTo>
                <a:lnTo>
                  <a:pt x="4756" y="3055"/>
                </a:lnTo>
                <a:lnTo>
                  <a:pt x="4756" y="2839"/>
                </a:lnTo>
                <a:lnTo>
                  <a:pt x="4716" y="2856"/>
                </a:lnTo>
                <a:lnTo>
                  <a:pt x="4678" y="2873"/>
                </a:lnTo>
                <a:lnTo>
                  <a:pt x="4641" y="2892"/>
                </a:lnTo>
                <a:lnTo>
                  <a:pt x="4604" y="2910"/>
                </a:lnTo>
                <a:lnTo>
                  <a:pt x="4604" y="3055"/>
                </a:lnTo>
                <a:close/>
                <a:moveTo>
                  <a:pt x="4790" y="3055"/>
                </a:moveTo>
                <a:lnTo>
                  <a:pt x="4795" y="3055"/>
                </a:lnTo>
                <a:lnTo>
                  <a:pt x="4942" y="3055"/>
                </a:lnTo>
                <a:lnTo>
                  <a:pt x="4943" y="3055"/>
                </a:lnTo>
                <a:lnTo>
                  <a:pt x="4943" y="2774"/>
                </a:lnTo>
                <a:lnTo>
                  <a:pt x="4904" y="2785"/>
                </a:lnTo>
                <a:lnTo>
                  <a:pt x="4866" y="2797"/>
                </a:lnTo>
                <a:lnTo>
                  <a:pt x="4828" y="2811"/>
                </a:lnTo>
                <a:lnTo>
                  <a:pt x="4790" y="2825"/>
                </a:lnTo>
                <a:lnTo>
                  <a:pt x="4790" y="3055"/>
                </a:lnTo>
                <a:close/>
                <a:moveTo>
                  <a:pt x="4978" y="3055"/>
                </a:moveTo>
                <a:lnTo>
                  <a:pt x="5130" y="3055"/>
                </a:lnTo>
                <a:lnTo>
                  <a:pt x="5130" y="2728"/>
                </a:lnTo>
                <a:lnTo>
                  <a:pt x="5092" y="2736"/>
                </a:lnTo>
                <a:lnTo>
                  <a:pt x="5053" y="2745"/>
                </a:lnTo>
                <a:lnTo>
                  <a:pt x="5015" y="2754"/>
                </a:lnTo>
                <a:lnTo>
                  <a:pt x="4978" y="2764"/>
                </a:lnTo>
                <a:lnTo>
                  <a:pt x="4978" y="3055"/>
                </a:lnTo>
                <a:close/>
                <a:moveTo>
                  <a:pt x="5166" y="3055"/>
                </a:moveTo>
                <a:lnTo>
                  <a:pt x="5317" y="3055"/>
                </a:lnTo>
                <a:lnTo>
                  <a:pt x="5317" y="2701"/>
                </a:lnTo>
                <a:lnTo>
                  <a:pt x="5279" y="2705"/>
                </a:lnTo>
                <a:lnTo>
                  <a:pt x="5241" y="2710"/>
                </a:lnTo>
                <a:lnTo>
                  <a:pt x="5203" y="2715"/>
                </a:lnTo>
                <a:lnTo>
                  <a:pt x="5166" y="2721"/>
                </a:lnTo>
                <a:lnTo>
                  <a:pt x="5166" y="3055"/>
                </a:lnTo>
                <a:close/>
                <a:moveTo>
                  <a:pt x="5352" y="3055"/>
                </a:moveTo>
                <a:lnTo>
                  <a:pt x="5505" y="3055"/>
                </a:lnTo>
                <a:lnTo>
                  <a:pt x="5505" y="2691"/>
                </a:lnTo>
                <a:lnTo>
                  <a:pt x="5466" y="2692"/>
                </a:lnTo>
                <a:lnTo>
                  <a:pt x="5429" y="2693"/>
                </a:lnTo>
                <a:lnTo>
                  <a:pt x="5390" y="2695"/>
                </a:lnTo>
                <a:lnTo>
                  <a:pt x="5352" y="2697"/>
                </a:lnTo>
                <a:lnTo>
                  <a:pt x="5352" y="3055"/>
                </a:lnTo>
                <a:close/>
                <a:moveTo>
                  <a:pt x="5540" y="3055"/>
                </a:moveTo>
                <a:lnTo>
                  <a:pt x="5691" y="3055"/>
                </a:lnTo>
                <a:lnTo>
                  <a:pt x="5691" y="2699"/>
                </a:lnTo>
                <a:lnTo>
                  <a:pt x="5654" y="2695"/>
                </a:lnTo>
                <a:lnTo>
                  <a:pt x="5616" y="2693"/>
                </a:lnTo>
                <a:lnTo>
                  <a:pt x="5578" y="2692"/>
                </a:lnTo>
                <a:lnTo>
                  <a:pt x="5540" y="2691"/>
                </a:lnTo>
                <a:lnTo>
                  <a:pt x="5540" y="3055"/>
                </a:lnTo>
                <a:close/>
                <a:moveTo>
                  <a:pt x="5726" y="3055"/>
                </a:moveTo>
                <a:lnTo>
                  <a:pt x="5879" y="3055"/>
                </a:lnTo>
                <a:lnTo>
                  <a:pt x="5879" y="2722"/>
                </a:lnTo>
                <a:lnTo>
                  <a:pt x="5841" y="2716"/>
                </a:lnTo>
                <a:lnTo>
                  <a:pt x="5804" y="2711"/>
                </a:lnTo>
                <a:lnTo>
                  <a:pt x="5766" y="2705"/>
                </a:lnTo>
                <a:lnTo>
                  <a:pt x="5726" y="2702"/>
                </a:lnTo>
                <a:lnTo>
                  <a:pt x="5726" y="3055"/>
                </a:lnTo>
                <a:close/>
                <a:moveTo>
                  <a:pt x="5914" y="3055"/>
                </a:moveTo>
                <a:lnTo>
                  <a:pt x="6067" y="3055"/>
                </a:lnTo>
                <a:lnTo>
                  <a:pt x="6067" y="2766"/>
                </a:lnTo>
                <a:lnTo>
                  <a:pt x="6029" y="2756"/>
                </a:lnTo>
                <a:lnTo>
                  <a:pt x="5990" y="2746"/>
                </a:lnTo>
                <a:lnTo>
                  <a:pt x="5952" y="2737"/>
                </a:lnTo>
                <a:lnTo>
                  <a:pt x="5914" y="2729"/>
                </a:lnTo>
                <a:lnTo>
                  <a:pt x="5914" y="3055"/>
                </a:lnTo>
                <a:close/>
                <a:moveTo>
                  <a:pt x="6102" y="3055"/>
                </a:moveTo>
                <a:lnTo>
                  <a:pt x="6253" y="3055"/>
                </a:lnTo>
                <a:lnTo>
                  <a:pt x="6253" y="2828"/>
                </a:lnTo>
                <a:lnTo>
                  <a:pt x="6216" y="2814"/>
                </a:lnTo>
                <a:lnTo>
                  <a:pt x="6178" y="2801"/>
                </a:lnTo>
                <a:lnTo>
                  <a:pt x="6140" y="2787"/>
                </a:lnTo>
                <a:lnTo>
                  <a:pt x="6102" y="2776"/>
                </a:lnTo>
                <a:lnTo>
                  <a:pt x="6102" y="3055"/>
                </a:lnTo>
                <a:close/>
                <a:moveTo>
                  <a:pt x="6288" y="3055"/>
                </a:moveTo>
                <a:lnTo>
                  <a:pt x="6441" y="3055"/>
                </a:lnTo>
                <a:lnTo>
                  <a:pt x="6441" y="2914"/>
                </a:lnTo>
                <a:lnTo>
                  <a:pt x="6404" y="2895"/>
                </a:lnTo>
                <a:lnTo>
                  <a:pt x="6366" y="2876"/>
                </a:lnTo>
                <a:lnTo>
                  <a:pt x="6327" y="2859"/>
                </a:lnTo>
                <a:lnTo>
                  <a:pt x="6288" y="2842"/>
                </a:lnTo>
                <a:lnTo>
                  <a:pt x="6288" y="305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13" name="灯片编号占位符 11"/>
          <p:cNvSpPr txBox="1">
            <a:spLocks/>
          </p:cNvSpPr>
          <p:nvPr userDrawn="1"/>
        </p:nvSpPr>
        <p:spPr>
          <a:xfrm>
            <a:off x="8003458" y="4857137"/>
            <a:ext cx="521110" cy="261610"/>
          </a:xfrm>
          <a:prstGeom prst="rect">
            <a:avLst/>
          </a:prstGeom>
          <a:ln>
            <a:miter lim="800000"/>
            <a:headEnd/>
            <a:tailEnd/>
          </a:ln>
        </p:spPr>
        <p:txBody>
          <a:bodyPr wrap="square">
            <a:spAutoFit/>
          </a:bodyPr>
          <a:lstStyle>
            <a:lvl1pPr algn="ctr" defTabSz="1478586" fontAlgn="auto">
              <a:spcBef>
                <a:spcPts val="0"/>
              </a:spcBef>
              <a:spcAft>
                <a:spcPts val="0"/>
              </a:spcAft>
              <a:defRPr lang="zh-CN" altLang="en-US" sz="2000" b="1" i="1">
                <a:solidFill>
                  <a:srgbClr val="FF0000"/>
                </a:solidFill>
                <a:latin typeface="Arial" pitchFamily="34" charset="0"/>
                <a:ea typeface="+mn-ea"/>
                <a:cs typeface="Arial" pitchFamily="34" charset="0"/>
              </a:defRPr>
            </a:lvl1pPr>
          </a:lstStyle>
          <a:p>
            <a:pPr>
              <a:buFontTx/>
              <a:buNone/>
              <a:defRPr/>
            </a:pPr>
            <a:fld id="{C91528FD-70AC-447B-8911-05A334BC130F}" type="slidenum">
              <a:rPr lang="en-US" altLang="zh-CN" sz="1100" smtClean="0">
                <a:solidFill>
                  <a:prstClr val="black"/>
                </a:solidFill>
              </a:rPr>
              <a:pPr>
                <a:buFontTx/>
                <a:buNone/>
                <a:defRPr/>
              </a:pPr>
              <a:t>‹#›</a:t>
            </a:fld>
            <a:endParaRPr lang="en-US" dirty="0">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11.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12.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13.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14.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4"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5.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6.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chemeClr val="bg1"/>
                </a:solidFill>
                <a:latin typeface="Arial" pitchFamily="34" charset="0"/>
                <a:ea typeface="Heiti SC Light"/>
                <a:cs typeface="Heiti SC Light"/>
              </a:rPr>
              <a:t>Title:</a:t>
            </a:r>
          </a:p>
          <a:p>
            <a:pPr defTabSz="935038"/>
            <a:r>
              <a:rPr lang="en-US" altLang="en-US" sz="800" noProof="1">
                <a:solidFill>
                  <a:schemeClr val="bg1"/>
                </a:solidFill>
                <a:latin typeface="Arial" pitchFamily="34" charset="0"/>
                <a:ea typeface="Heiti SC Light"/>
                <a:cs typeface="Heiti SC Light"/>
              </a:rPr>
              <a:t>Type: </a:t>
            </a:r>
            <a:r>
              <a:rPr lang="en-US" altLang="en-US" sz="800" noProof="1">
                <a:solidFill>
                  <a:schemeClr val="bg1"/>
                </a:solidFill>
                <a:latin typeface="Arial" pitchFamily="34" charset="0"/>
                <a:ea typeface="MS PGothic" pitchFamily="34" charset="-128"/>
              </a:rPr>
              <a:t>Arial</a:t>
            </a:r>
            <a:endParaRPr lang="en-US" sz="80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Size：32-24-pt</a:t>
            </a:r>
          </a:p>
          <a:p>
            <a:pPr defTabSz="935038"/>
            <a:r>
              <a:rPr lang="en-US" altLang="en-US" sz="800" noProof="1">
                <a:solidFill>
                  <a:schemeClr val="bg1"/>
                </a:solidFill>
                <a:latin typeface="Arial" pitchFamily="34" charset="0"/>
                <a:ea typeface="Heiti SC Light"/>
                <a:cs typeface="Heiti SC Light"/>
              </a:rPr>
              <a:t>Color：The ZTE blue </a:t>
            </a:r>
          </a:p>
          <a:p>
            <a:pPr defTabSz="935038"/>
            <a:endParaRPr lang="en-US" altLang="en-US" sz="900" noProof="1">
              <a:solidFill>
                <a:schemeClr val="bg1"/>
              </a:solidFill>
              <a:latin typeface="Arial" pitchFamily="34" charset="0"/>
              <a:ea typeface="Heiti SC Light"/>
              <a:cs typeface="Heiti SC Light"/>
            </a:endParaRPr>
          </a:p>
          <a:p>
            <a:pPr defTabSz="935038"/>
            <a:r>
              <a:rPr lang="en-US" altLang="en-US" sz="900" noProof="1">
                <a:solidFill>
                  <a:schemeClr val="bg1"/>
                </a:solidFill>
                <a:latin typeface="Arial" pitchFamily="34" charset="0"/>
                <a:ea typeface="Heiti SC Light"/>
                <a:cs typeface="Heiti SC Light"/>
              </a:rPr>
              <a:t>Subtitle:</a:t>
            </a:r>
          </a:p>
          <a:p>
            <a:pPr defTabSz="935038"/>
            <a:r>
              <a:rPr lang="en-US" altLang="en-US" sz="800" noProof="1">
                <a:solidFill>
                  <a:schemeClr val="bg1"/>
                </a:solidFill>
                <a:latin typeface="Arial" pitchFamily="34" charset="0"/>
                <a:ea typeface="Heiti SC Light"/>
                <a:cs typeface="Heiti SC Light"/>
              </a:rPr>
              <a:t>Type: </a:t>
            </a:r>
            <a:r>
              <a:rPr lang="en-US" altLang="en-US" sz="800" noProof="1">
                <a:solidFill>
                  <a:schemeClr val="bg1"/>
                </a:solidFill>
                <a:latin typeface="Arial" pitchFamily="34" charset="0"/>
                <a:ea typeface="MS PGothic" pitchFamily="34" charset="-128"/>
              </a:rPr>
              <a:t>Arial</a:t>
            </a:r>
            <a:endParaRPr lang="en-US" sz="80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Size：20pt</a:t>
            </a:r>
          </a:p>
          <a:p>
            <a:pPr defTabSz="935038"/>
            <a:r>
              <a:rPr lang="en-US" altLang="en-US" sz="800" noProof="1">
                <a:solidFill>
                  <a:schemeClr val="bg1"/>
                </a:solidFill>
                <a:latin typeface="Arial" pitchFamily="34" charset="0"/>
                <a:ea typeface="Heiti SC Light"/>
                <a:cs typeface="Heiti SC Light"/>
              </a:rPr>
              <a:t>Color: The ZTE green</a:t>
            </a:r>
          </a:p>
        </p:txBody>
      </p:sp>
      <p:sp>
        <p:nvSpPr>
          <p:cNvPr id="2051" name="TextBox 4"/>
          <p:cNvSpPr txBox="1">
            <a:spLocks noChangeArrowheads="1"/>
          </p:cNvSpPr>
          <p:nvPr/>
        </p:nvSpPr>
        <p:spPr bwMode="auto">
          <a:xfrm>
            <a:off x="5848350" y="4454525"/>
            <a:ext cx="309563" cy="365125"/>
          </a:xfrm>
          <a:prstGeom prst="rect">
            <a:avLst/>
          </a:prstGeom>
          <a:noFill/>
          <a:ln w="9525">
            <a:noFill/>
            <a:miter lim="800000"/>
            <a:headEnd/>
            <a:tailEnd/>
          </a:ln>
        </p:spPr>
        <p:txBody>
          <a:bodyPr wrap="none">
            <a:spAutoFit/>
          </a:bodyPr>
          <a:lstStyle/>
          <a:p>
            <a:endParaRPr lang="en-US">
              <a:latin typeface="Arial" pitchFamily="34" charset="0"/>
            </a:endParaRPr>
          </a:p>
        </p:txBody>
      </p:sp>
      <p:sp>
        <p:nvSpPr>
          <p:cNvPr id="2052" name="TextBox 5"/>
          <p:cNvSpPr txBox="1">
            <a:spLocks noChangeArrowheads="1"/>
          </p:cNvSpPr>
          <p:nvPr/>
        </p:nvSpPr>
        <p:spPr bwMode="auto">
          <a:xfrm>
            <a:off x="4814888" y="4170363"/>
            <a:ext cx="309562" cy="366712"/>
          </a:xfrm>
          <a:prstGeom prst="rect">
            <a:avLst/>
          </a:prstGeom>
          <a:noFill/>
          <a:ln w="9525">
            <a:noFill/>
            <a:miter lim="800000"/>
            <a:headEnd/>
            <a:tailEnd/>
          </a:ln>
        </p:spPr>
        <p:txBody>
          <a:bodyPr wrap="none">
            <a:spAutoFit/>
          </a:bodyPr>
          <a:lstStyle/>
          <a:p>
            <a:endParaRPr lang="en-US">
              <a:latin typeface="Arial" pitchFamily="34" charset="0"/>
            </a:endParaRPr>
          </a:p>
        </p:txBody>
      </p:sp>
      <p:sp>
        <p:nvSpPr>
          <p:cNvPr id="2053" name="TextBox 6"/>
          <p:cNvSpPr txBox="1">
            <a:spLocks noChangeArrowheads="1"/>
          </p:cNvSpPr>
          <p:nvPr/>
        </p:nvSpPr>
        <p:spPr bwMode="auto">
          <a:xfrm>
            <a:off x="4037013" y="3638550"/>
            <a:ext cx="309562" cy="365125"/>
          </a:xfrm>
          <a:prstGeom prst="rect">
            <a:avLst/>
          </a:prstGeom>
          <a:noFill/>
          <a:ln w="9525">
            <a:noFill/>
            <a:miter lim="800000"/>
            <a:headEnd/>
            <a:tailEnd/>
          </a:ln>
        </p:spPr>
        <p:txBody>
          <a:bodyPr wrap="none">
            <a:spAutoFit/>
          </a:bodyPr>
          <a:lstStyle/>
          <a:p>
            <a:endParaRPr lang="en-US">
              <a:latin typeface="Arial" pitchFamily="34" charset="0"/>
            </a:endParaRPr>
          </a:p>
        </p:txBody>
      </p:sp>
      <p:grpSp>
        <p:nvGrpSpPr>
          <p:cNvPr id="2054" name="组 5"/>
          <p:cNvGrpSpPr>
            <a:grpSpLocks/>
          </p:cNvGrpSpPr>
          <p:nvPr/>
        </p:nvGrpSpPr>
        <p:grpSpPr bwMode="auto">
          <a:xfrm>
            <a:off x="9364663" y="3851275"/>
            <a:ext cx="1392237" cy="989013"/>
            <a:chOff x="0" y="0"/>
            <a:chExt cx="1392554" cy="989008"/>
          </a:xfrm>
        </p:grpSpPr>
        <p:grpSp>
          <p:nvGrpSpPr>
            <p:cNvPr id="2055" name="组 6"/>
            <p:cNvGrpSpPr>
              <a:grpSpLocks/>
            </p:cNvGrpSpPr>
            <p:nvPr/>
          </p:nvGrpSpPr>
          <p:grpSpPr bwMode="auto">
            <a:xfrm>
              <a:off x="0" y="0"/>
              <a:ext cx="935158" cy="254390"/>
              <a:chOff x="0" y="0"/>
              <a:chExt cx="935158" cy="254390"/>
            </a:xfrm>
          </p:grpSpPr>
          <p:sp>
            <p:nvSpPr>
              <p:cNvPr id="2056"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2057"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G143, B212</a:t>
                </a:r>
                <a:endParaRPr lang="zh-CN" altLang="en-US" sz="700" i="1">
                  <a:solidFill>
                    <a:schemeClr val="bg1"/>
                  </a:solidFill>
                  <a:latin typeface="Arial" pitchFamily="34" charset="0"/>
                </a:endParaRPr>
              </a:p>
            </p:txBody>
          </p:sp>
        </p:grpSp>
        <p:grpSp>
          <p:nvGrpSpPr>
            <p:cNvPr id="2058" name="组 9"/>
            <p:cNvGrpSpPr>
              <a:grpSpLocks/>
            </p:cNvGrpSpPr>
            <p:nvPr/>
          </p:nvGrpSpPr>
          <p:grpSpPr bwMode="auto">
            <a:xfrm>
              <a:off x="0" y="373460"/>
              <a:ext cx="1199362" cy="254390"/>
              <a:chOff x="0" y="0"/>
              <a:chExt cx="1199362" cy="254390"/>
            </a:xfrm>
          </p:grpSpPr>
          <p:sp>
            <p:nvSpPr>
              <p:cNvPr id="2059"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2060"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R140,G198, B62</a:t>
                </a:r>
                <a:endParaRPr lang="zh-CN" altLang="en-US" sz="700" i="1">
                  <a:solidFill>
                    <a:schemeClr val="bg1"/>
                  </a:solidFill>
                  <a:latin typeface="Arial" pitchFamily="34" charset="0"/>
                </a:endParaRPr>
              </a:p>
            </p:txBody>
          </p:sp>
        </p:grpSp>
        <p:sp>
          <p:nvSpPr>
            <p:cNvPr id="2061"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2062"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R90,G203, B245</a:t>
              </a:r>
              <a:endParaRPr lang="zh-CN" altLang="en-US" sz="700" i="1">
                <a:solidFill>
                  <a:schemeClr val="bg1"/>
                </a:solidFill>
                <a:latin typeface="Arial" pitchFamily="34" charset="0"/>
              </a:endParaRPr>
            </a:p>
          </p:txBody>
        </p:sp>
      </p:grpSp>
      <p:sp>
        <p:nvSpPr>
          <p:cNvPr id="2063" name="TextBox 18"/>
          <p:cNvSpPr txBox="1">
            <a:spLocks noChangeArrowheads="1"/>
          </p:cNvSpPr>
          <p:nvPr/>
        </p:nvSpPr>
        <p:spPr bwMode="auto">
          <a:xfrm>
            <a:off x="8153400" y="1016000"/>
            <a:ext cx="914400" cy="914400"/>
          </a:xfrm>
          <a:prstGeom prst="rect">
            <a:avLst/>
          </a:prstGeom>
          <a:noFill/>
          <a:ln w="9525">
            <a:noFill/>
            <a:miter lim="800000"/>
            <a:headEnd/>
            <a:tailEnd/>
          </a:ln>
        </p:spPr>
        <p:txBody>
          <a:bodyPr wrap="none" lIns="0" tIns="0" rIns="0" bIns="0"/>
          <a:lstStyle/>
          <a:p>
            <a:endParaRPr lang="en-US">
              <a:latin typeface="Arial" pitchFamily="34" charset="0"/>
            </a:endParaRPr>
          </a:p>
        </p:txBody>
      </p:sp>
      <p:sp>
        <p:nvSpPr>
          <p:cNvPr id="2064" name="TextBox 19"/>
          <p:cNvSpPr txBox="1">
            <a:spLocks noChangeArrowheads="1"/>
          </p:cNvSpPr>
          <p:nvPr/>
        </p:nvSpPr>
        <p:spPr bwMode="auto">
          <a:xfrm>
            <a:off x="4864100" y="3378200"/>
            <a:ext cx="914400" cy="914400"/>
          </a:xfrm>
          <a:prstGeom prst="rect">
            <a:avLst/>
          </a:prstGeom>
          <a:noFill/>
          <a:ln w="9525">
            <a:noFill/>
            <a:miter lim="800000"/>
            <a:headEnd/>
            <a:tailEnd/>
          </a:ln>
        </p:spPr>
        <p:txBody>
          <a:bodyPr wrap="none" lIns="0" tIns="0" rIns="0" bIns="0"/>
          <a:lstStyle/>
          <a:p>
            <a:endParaRPr lang="en-US">
              <a:latin typeface="Arial" pitchFamily="34" charset="0"/>
            </a:endParaRPr>
          </a:p>
        </p:txBody>
      </p:sp>
      <p:sp>
        <p:nvSpPr>
          <p:cNvPr id="2065" name="标题占位符 1"/>
          <p:cNvSpPr>
            <a:spLocks noGrp="1" noChangeArrowheads="1"/>
          </p:cNvSpPr>
          <p:nvPr>
            <p:ph type="title"/>
          </p:nvPr>
        </p:nvSpPr>
        <p:spPr bwMode="auto">
          <a:xfrm>
            <a:off x="333375" y="342900"/>
            <a:ext cx="6767513" cy="720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2066"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698" r:id="rId1"/>
  </p:sldLayoutIdLst>
  <p:txStyles>
    <p:titleStyle>
      <a:lvl1pPr algn="l" defTabSz="457200" rtl="0" eaLnBrk="1" fontAlgn="base" hangingPunct="1">
        <a:spcBef>
          <a:spcPct val="0"/>
        </a:spcBef>
        <a:spcAft>
          <a:spcPct val="0"/>
        </a:spcAft>
        <a:defRPr sz="2400">
          <a:solidFill>
            <a:schemeClr val="tx1"/>
          </a:solidFill>
          <a:latin typeface="+mj-lt"/>
          <a:ea typeface="+mj-ea"/>
          <a:cs typeface="+mj-cs"/>
        </a:defRPr>
      </a:lvl1pPr>
      <a:lvl2pPr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2pPr>
      <a:lvl3pPr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3pPr>
      <a:lvl4pPr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4pPr>
      <a:lvl5pPr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5pPr>
      <a:lvl6pPr marL="457200"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6pPr>
      <a:lvl7pPr marL="914400"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7pPr>
      <a:lvl8pPr marL="1371600"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8pPr>
      <a:lvl9pPr marL="1828800" algn="l" defTabSz="457200" rtl="0" eaLnBrk="1" fontAlgn="base" hangingPunct="1">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eaLnBrk="1" fontAlgn="base" hangingPunct="1">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eaLnBrk="1" fontAlgn="base" hangingPunct="1">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eaLnBrk="1" fontAlgn="base" hangingPunct="1">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eaLnBrk="1" fontAlgn="base" hangingPunct="1">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eaLnBrk="1" fontAlgn="base" hangingPunct="1">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eaLnBrk="1" fontAlgn="base" hangingPunct="1">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eaLnBrk="1" fontAlgn="base" hangingPunct="1">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eaLnBrk="1" fontAlgn="base" hangingPunct="1">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eaLnBrk="1" fontAlgn="base" hangingPunct="1">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9"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rgbClr val="FFFFFF"/>
                </a:solidFill>
                <a:latin typeface="Arial" pitchFamily="34" charset="0"/>
                <a:ea typeface="Heiti SC Light"/>
                <a:cs typeface="Heiti SC Light"/>
              </a:rPr>
              <a:t>Title:</a:t>
            </a:r>
          </a:p>
          <a:p>
            <a:pPr defTabSz="935038"/>
            <a:r>
              <a:rPr lang="en-US" altLang="en-US" sz="800" noProof="1">
                <a:solidFill>
                  <a:srgbClr val="FFFFFF"/>
                </a:solidFill>
                <a:latin typeface="Arial" pitchFamily="34" charset="0"/>
                <a:ea typeface="Heiti SC Light"/>
                <a:cs typeface="Heiti SC Light"/>
              </a:rPr>
              <a:t>Type: </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Size：22-24pt</a:t>
            </a:r>
          </a:p>
          <a:p>
            <a:pPr defTabSz="935038"/>
            <a:r>
              <a:rPr lang="en-US" altLang="en-US" sz="800" noProof="1">
                <a:solidFill>
                  <a:srgbClr val="FFFFFF"/>
                </a:solidFill>
                <a:latin typeface="Arial" pitchFamily="34" charset="0"/>
                <a:ea typeface="Heiti SC Light"/>
                <a:cs typeface="Heiti SC Light"/>
              </a:rPr>
              <a:t>Color：The ZTE blue </a:t>
            </a:r>
          </a:p>
          <a:p>
            <a:pPr defTabSz="935038"/>
            <a:endParaRPr lang="en-US" altLang="en-US" sz="900" noProof="1">
              <a:solidFill>
                <a:srgbClr val="FFFFFF"/>
              </a:solidFill>
              <a:latin typeface="Arial" pitchFamily="34" charset="0"/>
              <a:ea typeface="Heiti SC Light"/>
              <a:cs typeface="Heiti SC Light"/>
            </a:endParaRPr>
          </a:p>
          <a:p>
            <a:pPr defTabSz="935038"/>
            <a:r>
              <a:rPr lang="en-US" altLang="en-US" sz="900" noProof="1">
                <a:solidFill>
                  <a:srgbClr val="FFFFFF"/>
                </a:solidFill>
                <a:latin typeface="Arial" pitchFamily="34" charset="0"/>
                <a:ea typeface="Heiti SC Light"/>
                <a:cs typeface="Heiti SC Light"/>
              </a:rPr>
              <a:t>Subtitle:</a:t>
            </a:r>
          </a:p>
          <a:p>
            <a:pPr defTabSz="935038"/>
            <a:r>
              <a:rPr lang="en-US" altLang="en-US" sz="800" noProof="1">
                <a:solidFill>
                  <a:srgbClr val="FFFFFF"/>
                </a:solidFill>
                <a:latin typeface="Arial" pitchFamily="34" charset="0"/>
                <a:ea typeface="Heiti SC Light"/>
                <a:cs typeface="Heiti SC Light"/>
              </a:rPr>
              <a:t>Type：</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Size：14-18pt</a:t>
            </a:r>
          </a:p>
          <a:p>
            <a:pPr defTabSz="935038"/>
            <a:r>
              <a:rPr lang="en-US" altLang="en-US" sz="800" noProof="1">
                <a:solidFill>
                  <a:srgbClr val="FFFFFF"/>
                </a:solidFill>
                <a:latin typeface="Arial" pitchFamily="34" charset="0"/>
                <a:ea typeface="Heiti SC Light"/>
                <a:cs typeface="Heiti SC Light"/>
              </a:rPr>
              <a:t>Color: The ZTE green</a:t>
            </a:r>
          </a:p>
        </p:txBody>
      </p:sp>
      <p:grpSp>
        <p:nvGrpSpPr>
          <p:cNvPr id="2" name="组 5"/>
          <p:cNvGrpSpPr>
            <a:grpSpLocks/>
          </p:cNvGrpSpPr>
          <p:nvPr/>
        </p:nvGrpSpPr>
        <p:grpSpPr bwMode="auto">
          <a:xfrm>
            <a:off x="9364663" y="3851275"/>
            <a:ext cx="1392237" cy="989013"/>
            <a:chOff x="0" y="0"/>
            <a:chExt cx="1392554" cy="989008"/>
          </a:xfrm>
        </p:grpSpPr>
        <p:grpSp>
          <p:nvGrpSpPr>
            <p:cNvPr id="3" name="组 6"/>
            <p:cNvGrpSpPr>
              <a:grpSpLocks/>
            </p:cNvGrpSpPr>
            <p:nvPr/>
          </p:nvGrpSpPr>
          <p:grpSpPr bwMode="auto">
            <a:xfrm>
              <a:off x="0" y="0"/>
              <a:ext cx="935158" cy="254390"/>
              <a:chOff x="0" y="0"/>
              <a:chExt cx="935158" cy="254390"/>
            </a:xfrm>
          </p:grpSpPr>
          <p:sp>
            <p:nvSpPr>
              <p:cNvPr id="4102"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3"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G143, B212</a:t>
                </a:r>
                <a:endParaRPr lang="zh-CN" altLang="en-US" sz="700" i="1">
                  <a:solidFill>
                    <a:srgbClr val="FFFFFF"/>
                  </a:solidFill>
                  <a:latin typeface="Arial" pitchFamily="34" charset="0"/>
                </a:endParaRPr>
              </a:p>
            </p:txBody>
          </p:sp>
        </p:grpSp>
        <p:grpSp>
          <p:nvGrpSpPr>
            <p:cNvPr id="4" name="组 9"/>
            <p:cNvGrpSpPr>
              <a:grpSpLocks/>
            </p:cNvGrpSpPr>
            <p:nvPr/>
          </p:nvGrpSpPr>
          <p:grpSpPr bwMode="auto">
            <a:xfrm>
              <a:off x="0" y="373460"/>
              <a:ext cx="1199362" cy="254390"/>
              <a:chOff x="0" y="0"/>
              <a:chExt cx="1199362" cy="254390"/>
            </a:xfrm>
          </p:grpSpPr>
          <p:sp>
            <p:nvSpPr>
              <p:cNvPr id="4105"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6"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R140,G198, B62</a:t>
                </a:r>
                <a:endParaRPr lang="zh-CN" altLang="en-US" sz="700" i="1">
                  <a:solidFill>
                    <a:srgbClr val="FFFFFF"/>
                  </a:solidFill>
                  <a:latin typeface="Arial" pitchFamily="34" charset="0"/>
                </a:endParaRPr>
              </a:p>
            </p:txBody>
          </p:sp>
        </p:grpSp>
        <p:sp>
          <p:nvSpPr>
            <p:cNvPr id="4107"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8"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R90,G203, B245</a:t>
              </a:r>
              <a:endParaRPr lang="zh-CN" altLang="en-US" sz="700" i="1">
                <a:solidFill>
                  <a:srgbClr val="FFFFFF"/>
                </a:solidFill>
                <a:latin typeface="Arial" pitchFamily="34" charset="0"/>
              </a:endParaRPr>
            </a:p>
          </p:txBody>
        </p:sp>
      </p:grpSp>
      <p:sp>
        <p:nvSpPr>
          <p:cNvPr id="4110" name="Slide Number Placeholder 5"/>
          <p:cNvSpPr>
            <a:spLocks noGrp="1" noChangeArrowheads="1"/>
          </p:cNvSpPr>
          <p:nvPr/>
        </p:nvSpPr>
        <p:spPr bwMode="auto">
          <a:xfrm>
            <a:off x="238125" y="4849813"/>
            <a:ext cx="419100" cy="365125"/>
          </a:xfrm>
          <a:prstGeom prst="rect">
            <a:avLst/>
          </a:prstGeom>
          <a:noFill/>
          <a:ln w="9525">
            <a:noFill/>
            <a:miter lim="800000"/>
            <a:headEnd/>
            <a:tailEnd/>
          </a:ln>
        </p:spPr>
        <p:txBody>
          <a:bodyPr anchor="ctr"/>
          <a:lstStyle/>
          <a:p>
            <a:fld id="{63A232AC-B835-42C1-99DB-2C459B2C1403}" type="slidenum">
              <a:rPr lang="en-US" sz="800">
                <a:solidFill>
                  <a:srgbClr val="404040"/>
                </a:solidFill>
                <a:latin typeface="Arial" pitchFamily="34" charset="0"/>
              </a:rPr>
              <a:pPr/>
              <a:t>‹#›</a:t>
            </a:fld>
            <a:endParaRPr lang="en-US" sz="800">
              <a:solidFill>
                <a:srgbClr val="404040"/>
              </a:solidFill>
              <a:latin typeface="Arial" pitchFamily="34" charset="0"/>
            </a:endParaRPr>
          </a:p>
        </p:txBody>
      </p:sp>
      <p:sp>
        <p:nvSpPr>
          <p:cNvPr id="411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411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Lst>
  <p:hf hdr="0" ftr="0" dt="0"/>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9"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rgbClr val="FFFFFF"/>
                </a:solidFill>
                <a:latin typeface="Arial" pitchFamily="34" charset="0"/>
                <a:ea typeface="Heiti SC Light"/>
                <a:cs typeface="Heiti SC Light"/>
              </a:rPr>
              <a:t>Title:</a:t>
            </a:r>
          </a:p>
          <a:p>
            <a:pPr defTabSz="935038"/>
            <a:r>
              <a:rPr lang="en-US" altLang="en-US" sz="800" noProof="1">
                <a:solidFill>
                  <a:srgbClr val="FFFFFF"/>
                </a:solidFill>
                <a:latin typeface="Arial" pitchFamily="34" charset="0"/>
                <a:ea typeface="Heiti SC Light"/>
                <a:cs typeface="Heiti SC Light"/>
              </a:rPr>
              <a:t>Type: </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Size：22-24pt</a:t>
            </a:r>
          </a:p>
          <a:p>
            <a:pPr defTabSz="935038"/>
            <a:r>
              <a:rPr lang="en-US" altLang="en-US" sz="800" noProof="1">
                <a:solidFill>
                  <a:srgbClr val="FFFFFF"/>
                </a:solidFill>
                <a:latin typeface="Arial" pitchFamily="34" charset="0"/>
                <a:ea typeface="Heiti SC Light"/>
                <a:cs typeface="Heiti SC Light"/>
              </a:rPr>
              <a:t>Color：The ZTE blue </a:t>
            </a:r>
          </a:p>
          <a:p>
            <a:pPr defTabSz="935038"/>
            <a:endParaRPr lang="en-US" altLang="en-US" sz="900" noProof="1">
              <a:solidFill>
                <a:srgbClr val="FFFFFF"/>
              </a:solidFill>
              <a:latin typeface="Arial" pitchFamily="34" charset="0"/>
              <a:ea typeface="Heiti SC Light"/>
              <a:cs typeface="Heiti SC Light"/>
            </a:endParaRPr>
          </a:p>
          <a:p>
            <a:pPr defTabSz="935038"/>
            <a:r>
              <a:rPr lang="en-US" altLang="en-US" sz="900" noProof="1">
                <a:solidFill>
                  <a:srgbClr val="FFFFFF"/>
                </a:solidFill>
                <a:latin typeface="Arial" pitchFamily="34" charset="0"/>
                <a:ea typeface="Heiti SC Light"/>
                <a:cs typeface="Heiti SC Light"/>
              </a:rPr>
              <a:t>Subtitle:</a:t>
            </a:r>
          </a:p>
          <a:p>
            <a:pPr defTabSz="935038"/>
            <a:r>
              <a:rPr lang="en-US" altLang="en-US" sz="800" noProof="1">
                <a:solidFill>
                  <a:srgbClr val="FFFFFF"/>
                </a:solidFill>
                <a:latin typeface="Arial" pitchFamily="34" charset="0"/>
                <a:ea typeface="Heiti SC Light"/>
                <a:cs typeface="Heiti SC Light"/>
              </a:rPr>
              <a:t>Type：</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Size：14-18pt</a:t>
            </a:r>
          </a:p>
          <a:p>
            <a:pPr defTabSz="935038"/>
            <a:r>
              <a:rPr lang="en-US" altLang="en-US" sz="800" noProof="1">
                <a:solidFill>
                  <a:srgbClr val="FFFFFF"/>
                </a:solidFill>
                <a:latin typeface="Arial" pitchFamily="34" charset="0"/>
                <a:ea typeface="Heiti SC Light"/>
                <a:cs typeface="Heiti SC Light"/>
              </a:rPr>
              <a:t>Color: The ZTE green</a:t>
            </a:r>
          </a:p>
        </p:txBody>
      </p:sp>
      <p:grpSp>
        <p:nvGrpSpPr>
          <p:cNvPr id="2" name="组 5"/>
          <p:cNvGrpSpPr>
            <a:grpSpLocks/>
          </p:cNvGrpSpPr>
          <p:nvPr/>
        </p:nvGrpSpPr>
        <p:grpSpPr bwMode="auto">
          <a:xfrm>
            <a:off x="9364663" y="3851275"/>
            <a:ext cx="1392237" cy="989013"/>
            <a:chOff x="0" y="0"/>
            <a:chExt cx="1392554" cy="989008"/>
          </a:xfrm>
        </p:grpSpPr>
        <p:grpSp>
          <p:nvGrpSpPr>
            <p:cNvPr id="3" name="组 6"/>
            <p:cNvGrpSpPr>
              <a:grpSpLocks/>
            </p:cNvGrpSpPr>
            <p:nvPr/>
          </p:nvGrpSpPr>
          <p:grpSpPr bwMode="auto">
            <a:xfrm>
              <a:off x="0" y="0"/>
              <a:ext cx="935158" cy="254390"/>
              <a:chOff x="0" y="0"/>
              <a:chExt cx="935158" cy="254390"/>
            </a:xfrm>
          </p:grpSpPr>
          <p:sp>
            <p:nvSpPr>
              <p:cNvPr id="4102"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3"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G143, B212</a:t>
                </a:r>
                <a:endParaRPr lang="zh-CN" altLang="en-US" sz="700" i="1">
                  <a:solidFill>
                    <a:srgbClr val="FFFFFF"/>
                  </a:solidFill>
                  <a:latin typeface="Arial" pitchFamily="34" charset="0"/>
                </a:endParaRPr>
              </a:p>
            </p:txBody>
          </p:sp>
        </p:grpSp>
        <p:grpSp>
          <p:nvGrpSpPr>
            <p:cNvPr id="4" name="组 9"/>
            <p:cNvGrpSpPr>
              <a:grpSpLocks/>
            </p:cNvGrpSpPr>
            <p:nvPr/>
          </p:nvGrpSpPr>
          <p:grpSpPr bwMode="auto">
            <a:xfrm>
              <a:off x="0" y="373460"/>
              <a:ext cx="1199362" cy="254390"/>
              <a:chOff x="0" y="0"/>
              <a:chExt cx="1199362" cy="254390"/>
            </a:xfrm>
          </p:grpSpPr>
          <p:sp>
            <p:nvSpPr>
              <p:cNvPr id="4105"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6"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R140,G198, B62</a:t>
                </a:r>
                <a:endParaRPr lang="zh-CN" altLang="en-US" sz="700" i="1">
                  <a:solidFill>
                    <a:srgbClr val="FFFFFF"/>
                  </a:solidFill>
                  <a:latin typeface="Arial" pitchFamily="34" charset="0"/>
                </a:endParaRPr>
              </a:p>
            </p:txBody>
          </p:sp>
        </p:grpSp>
        <p:sp>
          <p:nvSpPr>
            <p:cNvPr id="4107"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8"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R90,G203, B245</a:t>
              </a:r>
              <a:endParaRPr lang="zh-CN" altLang="en-US" sz="700" i="1">
                <a:solidFill>
                  <a:srgbClr val="FFFFFF"/>
                </a:solidFill>
                <a:latin typeface="Arial" pitchFamily="34" charset="0"/>
              </a:endParaRPr>
            </a:p>
          </p:txBody>
        </p:sp>
      </p:grpSp>
      <p:sp>
        <p:nvSpPr>
          <p:cNvPr id="4110" name="Slide Number Placeholder 5"/>
          <p:cNvSpPr>
            <a:spLocks noGrp="1" noChangeArrowheads="1"/>
          </p:cNvSpPr>
          <p:nvPr/>
        </p:nvSpPr>
        <p:spPr bwMode="auto">
          <a:xfrm>
            <a:off x="238125" y="4849813"/>
            <a:ext cx="419100" cy="365125"/>
          </a:xfrm>
          <a:prstGeom prst="rect">
            <a:avLst/>
          </a:prstGeom>
          <a:noFill/>
          <a:ln w="9525">
            <a:noFill/>
            <a:miter lim="800000"/>
            <a:headEnd/>
            <a:tailEnd/>
          </a:ln>
        </p:spPr>
        <p:txBody>
          <a:bodyPr anchor="ctr"/>
          <a:lstStyle/>
          <a:p>
            <a:fld id="{63A232AC-B835-42C1-99DB-2C459B2C1403}" type="slidenum">
              <a:rPr lang="en-US" sz="800">
                <a:solidFill>
                  <a:srgbClr val="404040"/>
                </a:solidFill>
                <a:latin typeface="Arial" pitchFamily="34" charset="0"/>
              </a:rPr>
              <a:pPr/>
              <a:t>‹#›</a:t>
            </a:fld>
            <a:endParaRPr lang="en-US" sz="800">
              <a:solidFill>
                <a:srgbClr val="404040"/>
              </a:solidFill>
              <a:latin typeface="Arial" pitchFamily="34" charset="0"/>
            </a:endParaRPr>
          </a:p>
        </p:txBody>
      </p:sp>
      <p:sp>
        <p:nvSpPr>
          <p:cNvPr id="411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411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Lst>
  <p:hf hdr="0" ftr="0" dt="0"/>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chemeClr val="bg1"/>
                </a:solidFill>
                <a:latin typeface="Arial" pitchFamily="34" charset="0"/>
                <a:ea typeface="Heiti SC Light"/>
                <a:cs typeface="Heiti SC Light"/>
              </a:rPr>
              <a:t>Title:</a:t>
            </a:r>
          </a:p>
          <a:p>
            <a:pPr defTabSz="935038"/>
            <a:r>
              <a:rPr lang="en-US" altLang="en-US" sz="800" noProof="1">
                <a:solidFill>
                  <a:schemeClr val="bg1"/>
                </a:solidFill>
                <a:latin typeface="Arial" pitchFamily="34" charset="0"/>
                <a:ea typeface="Heiti SC Light"/>
                <a:cs typeface="Heiti SC Light"/>
              </a:rPr>
              <a:t>Type: </a:t>
            </a:r>
            <a:r>
              <a:rPr lang="en-US" altLang="en-US" sz="800" noProof="1">
                <a:solidFill>
                  <a:schemeClr val="bg1"/>
                </a:solidFill>
                <a:latin typeface="Arial" pitchFamily="34" charset="0"/>
                <a:ea typeface="MS PGothic" pitchFamily="34" charset="-128"/>
              </a:rPr>
              <a:t>Arial</a:t>
            </a:r>
            <a:endParaRPr lang="en-US" sz="80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Size：24pt</a:t>
            </a:r>
          </a:p>
          <a:p>
            <a:pPr defTabSz="935038"/>
            <a:r>
              <a:rPr lang="en-US" altLang="en-US" sz="800" noProof="1">
                <a:solidFill>
                  <a:schemeClr val="bg1"/>
                </a:solidFill>
                <a:latin typeface="Arial" pitchFamily="34" charset="0"/>
                <a:ea typeface="Heiti SC Light"/>
                <a:cs typeface="Heiti SC Light"/>
              </a:rPr>
              <a:t>Color：The ZTE blue </a:t>
            </a:r>
          </a:p>
          <a:p>
            <a:pPr defTabSz="935038"/>
            <a:endParaRPr lang="en-US" altLang="en-US" sz="900" noProof="1">
              <a:solidFill>
                <a:schemeClr val="bg1"/>
              </a:solidFill>
              <a:latin typeface="Arial" pitchFamily="34" charset="0"/>
              <a:ea typeface="Heiti SC Light"/>
              <a:cs typeface="Heiti SC Light"/>
            </a:endParaRPr>
          </a:p>
          <a:p>
            <a:pPr defTabSz="935038"/>
            <a:r>
              <a:rPr lang="en-US" altLang="en-US" sz="900" noProof="1">
                <a:solidFill>
                  <a:schemeClr val="bg1"/>
                </a:solidFill>
                <a:latin typeface="Arial" pitchFamily="34" charset="0"/>
                <a:ea typeface="Heiti SC Light"/>
                <a:cs typeface="Heiti SC Light"/>
              </a:rPr>
              <a:t>Subtitle:</a:t>
            </a:r>
          </a:p>
          <a:p>
            <a:pPr defTabSz="935038"/>
            <a:r>
              <a:rPr lang="en-US" altLang="en-US" sz="800" noProof="1">
                <a:solidFill>
                  <a:schemeClr val="bg1"/>
                </a:solidFill>
                <a:latin typeface="Arial" pitchFamily="34" charset="0"/>
                <a:ea typeface="Heiti SC Light"/>
                <a:cs typeface="Heiti SC Light"/>
              </a:rPr>
              <a:t>Type:  </a:t>
            </a:r>
            <a:r>
              <a:rPr lang="en-US" altLang="en-US" sz="800" noProof="1">
                <a:solidFill>
                  <a:schemeClr val="bg1"/>
                </a:solidFill>
                <a:latin typeface="Arial" pitchFamily="34" charset="0"/>
                <a:ea typeface="MS PGothic" pitchFamily="34" charset="-128"/>
              </a:rPr>
              <a:t>Arial</a:t>
            </a:r>
            <a:endParaRPr lang="en-US" sz="80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Size：16-20pt</a:t>
            </a:r>
          </a:p>
          <a:p>
            <a:pPr defTabSz="935038"/>
            <a:r>
              <a:rPr lang="en-US" altLang="en-US" sz="800" noProof="1">
                <a:solidFill>
                  <a:schemeClr val="bg1"/>
                </a:solidFill>
                <a:latin typeface="Arial" pitchFamily="34" charset="0"/>
                <a:ea typeface="Heiti SC Light"/>
                <a:cs typeface="Heiti SC Light"/>
              </a:rPr>
              <a:t>Color: The ZTE green</a:t>
            </a:r>
          </a:p>
        </p:txBody>
      </p:sp>
      <p:grpSp>
        <p:nvGrpSpPr>
          <p:cNvPr id="3075" name="组 5"/>
          <p:cNvGrpSpPr>
            <a:grpSpLocks/>
          </p:cNvGrpSpPr>
          <p:nvPr/>
        </p:nvGrpSpPr>
        <p:grpSpPr bwMode="auto">
          <a:xfrm>
            <a:off x="9364663" y="3851275"/>
            <a:ext cx="1392237" cy="989013"/>
            <a:chOff x="0" y="0"/>
            <a:chExt cx="1392554" cy="989008"/>
          </a:xfrm>
        </p:grpSpPr>
        <p:grpSp>
          <p:nvGrpSpPr>
            <p:cNvPr id="3076" name="组 6"/>
            <p:cNvGrpSpPr>
              <a:grpSpLocks/>
            </p:cNvGrpSpPr>
            <p:nvPr/>
          </p:nvGrpSpPr>
          <p:grpSpPr bwMode="auto">
            <a:xfrm>
              <a:off x="0" y="0"/>
              <a:ext cx="935158" cy="254390"/>
              <a:chOff x="0" y="0"/>
              <a:chExt cx="935158" cy="254390"/>
            </a:xfrm>
          </p:grpSpPr>
          <p:sp>
            <p:nvSpPr>
              <p:cNvPr id="3077"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3078"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G143, B212</a:t>
                </a:r>
                <a:endParaRPr lang="zh-CN" altLang="en-US" sz="700" i="1">
                  <a:solidFill>
                    <a:schemeClr val="bg1"/>
                  </a:solidFill>
                  <a:latin typeface="Arial" pitchFamily="34" charset="0"/>
                </a:endParaRPr>
              </a:p>
            </p:txBody>
          </p:sp>
        </p:grpSp>
        <p:grpSp>
          <p:nvGrpSpPr>
            <p:cNvPr id="3079" name="组 9"/>
            <p:cNvGrpSpPr>
              <a:grpSpLocks/>
            </p:cNvGrpSpPr>
            <p:nvPr/>
          </p:nvGrpSpPr>
          <p:grpSpPr bwMode="auto">
            <a:xfrm>
              <a:off x="0" y="373460"/>
              <a:ext cx="1199362" cy="254390"/>
              <a:chOff x="0" y="0"/>
              <a:chExt cx="1199362" cy="254390"/>
            </a:xfrm>
          </p:grpSpPr>
          <p:sp>
            <p:nvSpPr>
              <p:cNvPr id="3080"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3081"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R140,G198, B62</a:t>
                </a:r>
                <a:endParaRPr lang="zh-CN" altLang="en-US" sz="700" i="1">
                  <a:solidFill>
                    <a:schemeClr val="bg1"/>
                  </a:solidFill>
                  <a:latin typeface="Arial" pitchFamily="34" charset="0"/>
                </a:endParaRPr>
              </a:p>
            </p:txBody>
          </p:sp>
        </p:grpSp>
        <p:sp>
          <p:nvSpPr>
            <p:cNvPr id="3082"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3083"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R90,G203, B245</a:t>
              </a:r>
              <a:endParaRPr lang="zh-CN" altLang="en-US" sz="700" i="1">
                <a:solidFill>
                  <a:schemeClr val="bg1"/>
                </a:solidFill>
                <a:latin typeface="Arial" pitchFamily="34" charset="0"/>
              </a:endParaRPr>
            </a:p>
          </p:txBody>
        </p:sp>
      </p:grpSp>
      <p:sp>
        <p:nvSpPr>
          <p:cNvPr id="3084" name="标题占位符 1"/>
          <p:cNvSpPr>
            <a:spLocks noGrp="1" noChangeArrowheads="1"/>
          </p:cNvSpPr>
          <p:nvPr>
            <p:ph type="title"/>
          </p:nvPr>
        </p:nvSpPr>
        <p:spPr bwMode="auto">
          <a:xfrm>
            <a:off x="1257299" y="341313"/>
            <a:ext cx="7593013"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3085" name="文本占位符 2"/>
          <p:cNvSpPr>
            <a:spLocks noGrp="1" noChangeArrowheads="1"/>
          </p:cNvSpPr>
          <p:nvPr>
            <p:ph type="body" idx="1"/>
          </p:nvPr>
        </p:nvSpPr>
        <p:spPr bwMode="auto">
          <a:xfrm>
            <a:off x="1257299" y="1200150"/>
            <a:ext cx="7593014"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dirty="0" smtClean="0"/>
              <a:t>单击此处编辑母版文本样式</a:t>
            </a:r>
          </a:p>
          <a:p>
            <a:pPr lvl="1"/>
            <a:r>
              <a:rPr lang="zh-CN" dirty="0" smtClean="0"/>
              <a:t>二级</a:t>
            </a:r>
          </a:p>
          <a:p>
            <a:pPr lvl="2"/>
            <a:r>
              <a:rPr lang="zh-CN" dirty="0" smtClean="0"/>
              <a:t>三级</a:t>
            </a:r>
          </a:p>
          <a:p>
            <a:pPr lvl="3"/>
            <a:r>
              <a:rPr lang="zh-CN" dirty="0" smtClean="0"/>
              <a:t>四级</a:t>
            </a:r>
          </a:p>
          <a:p>
            <a:pPr lvl="4"/>
            <a:r>
              <a:rPr lang="zh-CN" dirty="0" smtClean="0"/>
              <a:t>五级</a:t>
            </a:r>
          </a:p>
        </p:txBody>
      </p:sp>
    </p:spTree>
  </p:cSld>
  <p:clrMap bg1="lt1" tx1="dk1" bg2="lt2" tx2="dk2" accent1="accent1" accent2="accent2" accent3="accent3" accent4="accent4" accent5="accent5" accent6="accent6" hlink="hlink" folHlink="folHlink"/>
  <p:sldLayoutIdLst>
    <p:sldLayoutId id="2147483709" r:id="rId1"/>
  </p:sldLayoutIdLst>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4098" name="Picture 2" descr="ZTE-PPT-16x9-03"/>
          <p:cNvPicPr>
            <a:picLocks noChangeAspect="1" noChangeArrowheads="1"/>
          </p:cNvPicPr>
          <p:nvPr/>
        </p:nvPicPr>
        <p:blipFill>
          <a:blip r:embed="rId5" cstate="print"/>
          <a:srcRect/>
          <a:stretch>
            <a:fillRect/>
          </a:stretch>
        </p:blipFill>
        <p:spPr bwMode="auto">
          <a:xfrm>
            <a:off x="0" y="0"/>
            <a:ext cx="9144000" cy="5143500"/>
          </a:xfrm>
          <a:prstGeom prst="rect">
            <a:avLst/>
          </a:prstGeom>
          <a:noFill/>
          <a:ln w="9525">
            <a:noFill/>
            <a:miter lim="800000"/>
            <a:headEnd/>
            <a:tailEnd/>
          </a:ln>
        </p:spPr>
      </p:pic>
      <p:sp>
        <p:nvSpPr>
          <p:cNvPr id="4099"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chemeClr val="bg1"/>
                </a:solidFill>
                <a:latin typeface="Arial" pitchFamily="34" charset="0"/>
                <a:ea typeface="Heiti SC Light"/>
                <a:cs typeface="Heiti SC Light"/>
              </a:rPr>
              <a:t>Title:</a:t>
            </a:r>
          </a:p>
          <a:p>
            <a:pPr defTabSz="935038"/>
            <a:r>
              <a:rPr lang="en-US" altLang="en-US" sz="800" noProof="1">
                <a:solidFill>
                  <a:schemeClr val="bg1"/>
                </a:solidFill>
                <a:latin typeface="Arial" pitchFamily="34" charset="0"/>
                <a:ea typeface="Heiti SC Light"/>
                <a:cs typeface="Heiti SC Light"/>
              </a:rPr>
              <a:t>Type: </a:t>
            </a:r>
            <a:r>
              <a:rPr lang="en-US" altLang="en-US" sz="800" noProof="1">
                <a:solidFill>
                  <a:schemeClr val="bg1"/>
                </a:solidFill>
                <a:latin typeface="Arial" pitchFamily="34" charset="0"/>
                <a:ea typeface="MS PGothic" pitchFamily="34" charset="-128"/>
              </a:rPr>
              <a:t>Arial</a:t>
            </a:r>
            <a:endParaRPr lang="en-US" sz="800" dirty="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Size：22-24pt</a:t>
            </a:r>
          </a:p>
          <a:p>
            <a:pPr defTabSz="935038"/>
            <a:r>
              <a:rPr lang="en-US" altLang="en-US" sz="800" noProof="1">
                <a:solidFill>
                  <a:schemeClr val="bg1"/>
                </a:solidFill>
                <a:latin typeface="Arial" pitchFamily="34" charset="0"/>
                <a:ea typeface="Heiti SC Light"/>
                <a:cs typeface="Heiti SC Light"/>
              </a:rPr>
              <a:t>Color：The ZTE blue </a:t>
            </a:r>
          </a:p>
          <a:p>
            <a:pPr defTabSz="935038"/>
            <a:endParaRPr lang="en-US" altLang="en-US" sz="900" noProof="1">
              <a:solidFill>
                <a:schemeClr val="bg1"/>
              </a:solidFill>
              <a:latin typeface="Arial" pitchFamily="34" charset="0"/>
              <a:ea typeface="Heiti SC Light"/>
              <a:cs typeface="Heiti SC Light"/>
            </a:endParaRPr>
          </a:p>
          <a:p>
            <a:pPr defTabSz="935038"/>
            <a:r>
              <a:rPr lang="en-US" altLang="en-US" sz="900" noProof="1">
                <a:solidFill>
                  <a:schemeClr val="bg1"/>
                </a:solidFill>
                <a:latin typeface="Arial" pitchFamily="34" charset="0"/>
                <a:ea typeface="Heiti SC Light"/>
                <a:cs typeface="Heiti SC Light"/>
              </a:rPr>
              <a:t>Subtitle:</a:t>
            </a:r>
          </a:p>
          <a:p>
            <a:pPr defTabSz="935038"/>
            <a:r>
              <a:rPr lang="en-US" altLang="en-US" sz="800" noProof="1">
                <a:solidFill>
                  <a:schemeClr val="bg1"/>
                </a:solidFill>
                <a:latin typeface="Arial" pitchFamily="34" charset="0"/>
                <a:ea typeface="Heiti SC Light"/>
                <a:cs typeface="Heiti SC Light"/>
              </a:rPr>
              <a:t>Type：</a:t>
            </a:r>
            <a:r>
              <a:rPr lang="en-US" altLang="en-US" sz="800" noProof="1">
                <a:solidFill>
                  <a:schemeClr val="bg1"/>
                </a:solidFill>
                <a:latin typeface="Arial" pitchFamily="34" charset="0"/>
                <a:ea typeface="MS PGothic" pitchFamily="34" charset="-128"/>
              </a:rPr>
              <a:t>Arial</a:t>
            </a:r>
            <a:endParaRPr lang="en-US" sz="800" dirty="0">
              <a:solidFill>
                <a:schemeClr val="bg1"/>
              </a:solidFill>
              <a:latin typeface="Arial" pitchFamily="34" charset="0"/>
            </a:endParaRPr>
          </a:p>
          <a:p>
            <a:pPr defTabSz="935038"/>
            <a:r>
              <a:rPr lang="en-US" altLang="en-US" sz="800" noProof="1">
                <a:solidFill>
                  <a:schemeClr val="bg1"/>
                </a:solidFill>
                <a:latin typeface="Arial" pitchFamily="34" charset="0"/>
                <a:ea typeface="Heiti SC Light"/>
                <a:cs typeface="Heiti SC Light"/>
              </a:rPr>
              <a:t>Size：14-18pt</a:t>
            </a:r>
          </a:p>
          <a:p>
            <a:pPr defTabSz="935038"/>
            <a:r>
              <a:rPr lang="en-US" altLang="en-US" sz="800" noProof="1">
                <a:solidFill>
                  <a:schemeClr val="bg1"/>
                </a:solidFill>
                <a:latin typeface="Arial" pitchFamily="34" charset="0"/>
                <a:ea typeface="Heiti SC Light"/>
                <a:cs typeface="Heiti SC Light"/>
              </a:rPr>
              <a:t>Color: The ZTE green</a:t>
            </a:r>
          </a:p>
        </p:txBody>
      </p:sp>
      <p:grpSp>
        <p:nvGrpSpPr>
          <p:cNvPr id="4100" name="组 5"/>
          <p:cNvGrpSpPr>
            <a:grpSpLocks/>
          </p:cNvGrpSpPr>
          <p:nvPr userDrawn="1"/>
        </p:nvGrpSpPr>
        <p:grpSpPr bwMode="auto">
          <a:xfrm>
            <a:off x="9364663" y="3851275"/>
            <a:ext cx="1392237" cy="989013"/>
            <a:chOff x="0" y="0"/>
            <a:chExt cx="1392554" cy="989008"/>
          </a:xfrm>
        </p:grpSpPr>
        <p:grpSp>
          <p:nvGrpSpPr>
            <p:cNvPr id="4101" name="组 6"/>
            <p:cNvGrpSpPr>
              <a:grpSpLocks/>
            </p:cNvGrpSpPr>
            <p:nvPr/>
          </p:nvGrpSpPr>
          <p:grpSpPr bwMode="auto">
            <a:xfrm>
              <a:off x="0" y="0"/>
              <a:ext cx="935158" cy="254390"/>
              <a:chOff x="0" y="0"/>
              <a:chExt cx="935158" cy="254390"/>
            </a:xfrm>
          </p:grpSpPr>
          <p:sp>
            <p:nvSpPr>
              <p:cNvPr id="4102"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3"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G143, B212</a:t>
                </a:r>
                <a:endParaRPr lang="zh-CN" altLang="en-US" sz="700" i="1">
                  <a:solidFill>
                    <a:schemeClr val="bg1"/>
                  </a:solidFill>
                  <a:latin typeface="Arial" pitchFamily="34" charset="0"/>
                </a:endParaRPr>
              </a:p>
            </p:txBody>
          </p:sp>
        </p:grpSp>
        <p:grpSp>
          <p:nvGrpSpPr>
            <p:cNvPr id="4104" name="组 9"/>
            <p:cNvGrpSpPr>
              <a:grpSpLocks/>
            </p:cNvGrpSpPr>
            <p:nvPr/>
          </p:nvGrpSpPr>
          <p:grpSpPr bwMode="auto">
            <a:xfrm>
              <a:off x="0" y="373460"/>
              <a:ext cx="1199362" cy="254390"/>
              <a:chOff x="0" y="0"/>
              <a:chExt cx="1199362" cy="254390"/>
            </a:xfrm>
          </p:grpSpPr>
          <p:sp>
            <p:nvSpPr>
              <p:cNvPr id="4105"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6"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R140,G198, B62</a:t>
                </a:r>
                <a:endParaRPr lang="zh-CN" altLang="en-US" sz="700" i="1">
                  <a:solidFill>
                    <a:schemeClr val="bg1"/>
                  </a:solidFill>
                  <a:latin typeface="Arial" pitchFamily="34" charset="0"/>
                </a:endParaRPr>
              </a:p>
            </p:txBody>
          </p:sp>
        </p:grpSp>
        <p:sp>
          <p:nvSpPr>
            <p:cNvPr id="4107"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8"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chemeClr val="bg1"/>
                  </a:solidFill>
                  <a:latin typeface="Arial" pitchFamily="34" charset="0"/>
                </a:rPr>
                <a:t>R90,G203, B245</a:t>
              </a:r>
              <a:endParaRPr lang="zh-CN" altLang="en-US" sz="700" i="1">
                <a:solidFill>
                  <a:schemeClr val="bg1"/>
                </a:solidFill>
                <a:latin typeface="Arial" pitchFamily="34" charset="0"/>
              </a:endParaRPr>
            </a:p>
          </p:txBody>
        </p:sp>
      </p:grpSp>
      <p:sp>
        <p:nvSpPr>
          <p:cNvPr id="4110" name="Slide Number Placeholder 5"/>
          <p:cNvSpPr>
            <a:spLocks noGrp="1" noChangeArrowheads="1"/>
          </p:cNvSpPr>
          <p:nvPr/>
        </p:nvSpPr>
        <p:spPr bwMode="auto">
          <a:xfrm>
            <a:off x="238125" y="4849813"/>
            <a:ext cx="419100" cy="365125"/>
          </a:xfrm>
          <a:prstGeom prst="rect">
            <a:avLst/>
          </a:prstGeom>
          <a:noFill/>
          <a:ln w="9525">
            <a:noFill/>
            <a:miter lim="800000"/>
            <a:headEnd/>
            <a:tailEnd/>
          </a:ln>
        </p:spPr>
        <p:txBody>
          <a:bodyPr anchor="ctr"/>
          <a:lstStyle/>
          <a:p>
            <a:fld id="{63A232AC-B835-42C1-99DB-2C459B2C1403}" type="slidenum">
              <a:rPr lang="en-US" sz="800">
                <a:solidFill>
                  <a:srgbClr val="404040"/>
                </a:solidFill>
                <a:latin typeface="Arial" pitchFamily="34" charset="0"/>
              </a:rPr>
              <a:pPr/>
              <a:t>‹#›</a:t>
            </a:fld>
            <a:endParaRPr lang="en-US" sz="800">
              <a:solidFill>
                <a:srgbClr val="404040"/>
              </a:solidFill>
              <a:latin typeface="Arial" pitchFamily="34" charset="0"/>
            </a:endParaRPr>
          </a:p>
        </p:txBody>
      </p:sp>
      <p:sp>
        <p:nvSpPr>
          <p:cNvPr id="411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411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715" r:id="rId1"/>
    <p:sldLayoutId id="2147483717" r:id="rId2"/>
    <p:sldLayoutId id="2147483758" r:id="rId3"/>
  </p:sldLayoutIdLst>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7170" name="Picture 2" descr="ZTE-PPT-4x3-05"/>
          <p:cNvPicPr>
            <a:picLocks noChangeAspect="1" noChangeArrowheads="1"/>
          </p:cNvPicPr>
          <p:nvPr/>
        </p:nvPicPr>
        <p:blipFill>
          <a:blip r:embed="rId3" cstate="print"/>
          <a:srcRect/>
          <a:stretch>
            <a:fillRect/>
          </a:stretch>
        </p:blipFill>
        <p:spPr bwMode="auto">
          <a:xfrm>
            <a:off x="-26988" y="-822325"/>
            <a:ext cx="9191626" cy="6896100"/>
          </a:xfrm>
          <a:prstGeom prst="rect">
            <a:avLst/>
          </a:prstGeom>
          <a:noFill/>
          <a:ln w="9525">
            <a:noFill/>
            <a:miter lim="800000"/>
            <a:headEnd/>
            <a:tailEnd/>
          </a:ln>
        </p:spPr>
      </p:pic>
      <p:sp>
        <p:nvSpPr>
          <p:cNvPr id="717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717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748" r:id="rId1"/>
  </p:sldLayoutIdLst>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9"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rgbClr val="FFFFFF"/>
                </a:solidFill>
                <a:latin typeface="Arial" pitchFamily="34" charset="0"/>
                <a:ea typeface="Heiti SC Light"/>
                <a:cs typeface="Heiti SC Light"/>
              </a:rPr>
              <a:t>Title:</a:t>
            </a:r>
          </a:p>
          <a:p>
            <a:pPr defTabSz="935038"/>
            <a:r>
              <a:rPr lang="en-US" altLang="en-US" sz="800" noProof="1">
                <a:solidFill>
                  <a:srgbClr val="FFFFFF"/>
                </a:solidFill>
                <a:latin typeface="Arial" pitchFamily="34" charset="0"/>
                <a:ea typeface="Heiti SC Light"/>
                <a:cs typeface="Heiti SC Light"/>
              </a:rPr>
              <a:t>Type: </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Size：22-24pt</a:t>
            </a:r>
          </a:p>
          <a:p>
            <a:pPr defTabSz="935038"/>
            <a:r>
              <a:rPr lang="en-US" altLang="en-US" sz="800" noProof="1">
                <a:solidFill>
                  <a:srgbClr val="FFFFFF"/>
                </a:solidFill>
                <a:latin typeface="Arial" pitchFamily="34" charset="0"/>
                <a:ea typeface="Heiti SC Light"/>
                <a:cs typeface="Heiti SC Light"/>
              </a:rPr>
              <a:t>Color：The ZTE blue </a:t>
            </a:r>
          </a:p>
          <a:p>
            <a:pPr defTabSz="935038"/>
            <a:endParaRPr lang="en-US" altLang="en-US" sz="900" noProof="1">
              <a:solidFill>
                <a:srgbClr val="FFFFFF"/>
              </a:solidFill>
              <a:latin typeface="Arial" pitchFamily="34" charset="0"/>
              <a:ea typeface="Heiti SC Light"/>
              <a:cs typeface="Heiti SC Light"/>
            </a:endParaRPr>
          </a:p>
          <a:p>
            <a:pPr defTabSz="935038"/>
            <a:r>
              <a:rPr lang="en-US" altLang="en-US" sz="900" noProof="1">
                <a:solidFill>
                  <a:srgbClr val="FFFFFF"/>
                </a:solidFill>
                <a:latin typeface="Arial" pitchFamily="34" charset="0"/>
                <a:ea typeface="Heiti SC Light"/>
                <a:cs typeface="Heiti SC Light"/>
              </a:rPr>
              <a:t>Subtitle:</a:t>
            </a:r>
          </a:p>
          <a:p>
            <a:pPr defTabSz="935038"/>
            <a:r>
              <a:rPr lang="en-US" altLang="en-US" sz="800" noProof="1">
                <a:solidFill>
                  <a:srgbClr val="FFFFFF"/>
                </a:solidFill>
                <a:latin typeface="Arial" pitchFamily="34" charset="0"/>
                <a:ea typeface="Heiti SC Light"/>
                <a:cs typeface="Heiti SC Light"/>
              </a:rPr>
              <a:t>Type：</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Size：14-18pt</a:t>
            </a:r>
          </a:p>
          <a:p>
            <a:pPr defTabSz="935038"/>
            <a:r>
              <a:rPr lang="en-US" altLang="en-US" sz="800" noProof="1">
                <a:solidFill>
                  <a:srgbClr val="FFFFFF"/>
                </a:solidFill>
                <a:latin typeface="Arial" pitchFamily="34" charset="0"/>
                <a:ea typeface="Heiti SC Light"/>
                <a:cs typeface="Heiti SC Light"/>
              </a:rPr>
              <a:t>Color: The ZTE green</a:t>
            </a:r>
          </a:p>
        </p:txBody>
      </p:sp>
      <p:grpSp>
        <p:nvGrpSpPr>
          <p:cNvPr id="2" name="组 5"/>
          <p:cNvGrpSpPr>
            <a:grpSpLocks/>
          </p:cNvGrpSpPr>
          <p:nvPr/>
        </p:nvGrpSpPr>
        <p:grpSpPr bwMode="auto">
          <a:xfrm>
            <a:off x="9364663" y="3851275"/>
            <a:ext cx="1392237" cy="989013"/>
            <a:chOff x="0" y="0"/>
            <a:chExt cx="1392554" cy="989008"/>
          </a:xfrm>
        </p:grpSpPr>
        <p:grpSp>
          <p:nvGrpSpPr>
            <p:cNvPr id="3" name="组 6"/>
            <p:cNvGrpSpPr>
              <a:grpSpLocks/>
            </p:cNvGrpSpPr>
            <p:nvPr/>
          </p:nvGrpSpPr>
          <p:grpSpPr bwMode="auto">
            <a:xfrm>
              <a:off x="0" y="0"/>
              <a:ext cx="935158" cy="254390"/>
              <a:chOff x="0" y="0"/>
              <a:chExt cx="935158" cy="254390"/>
            </a:xfrm>
          </p:grpSpPr>
          <p:sp>
            <p:nvSpPr>
              <p:cNvPr id="4102"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3"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G143, B212</a:t>
                </a:r>
                <a:endParaRPr lang="zh-CN" altLang="en-US" sz="700" i="1">
                  <a:solidFill>
                    <a:srgbClr val="FFFFFF"/>
                  </a:solidFill>
                  <a:latin typeface="Arial" pitchFamily="34" charset="0"/>
                </a:endParaRPr>
              </a:p>
            </p:txBody>
          </p:sp>
        </p:grpSp>
        <p:grpSp>
          <p:nvGrpSpPr>
            <p:cNvPr id="4" name="组 9"/>
            <p:cNvGrpSpPr>
              <a:grpSpLocks/>
            </p:cNvGrpSpPr>
            <p:nvPr/>
          </p:nvGrpSpPr>
          <p:grpSpPr bwMode="auto">
            <a:xfrm>
              <a:off x="0" y="373460"/>
              <a:ext cx="1199362" cy="254390"/>
              <a:chOff x="0" y="0"/>
              <a:chExt cx="1199362" cy="254390"/>
            </a:xfrm>
          </p:grpSpPr>
          <p:sp>
            <p:nvSpPr>
              <p:cNvPr id="4105"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6"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R140,G198, B62</a:t>
                </a:r>
                <a:endParaRPr lang="zh-CN" altLang="en-US" sz="700" i="1">
                  <a:solidFill>
                    <a:srgbClr val="FFFFFF"/>
                  </a:solidFill>
                  <a:latin typeface="Arial" pitchFamily="34" charset="0"/>
                </a:endParaRPr>
              </a:p>
            </p:txBody>
          </p:sp>
        </p:grpSp>
        <p:sp>
          <p:nvSpPr>
            <p:cNvPr id="4107"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8"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R90,G203, B245</a:t>
              </a:r>
              <a:endParaRPr lang="zh-CN" altLang="en-US" sz="700" i="1">
                <a:solidFill>
                  <a:srgbClr val="FFFFFF"/>
                </a:solidFill>
                <a:latin typeface="Arial" pitchFamily="34" charset="0"/>
              </a:endParaRPr>
            </a:p>
          </p:txBody>
        </p:sp>
      </p:grpSp>
      <p:sp>
        <p:nvSpPr>
          <p:cNvPr id="4110" name="Slide Number Placeholder 5"/>
          <p:cNvSpPr>
            <a:spLocks noGrp="1" noChangeArrowheads="1"/>
          </p:cNvSpPr>
          <p:nvPr/>
        </p:nvSpPr>
        <p:spPr bwMode="auto">
          <a:xfrm>
            <a:off x="238125" y="4849813"/>
            <a:ext cx="419100" cy="365125"/>
          </a:xfrm>
          <a:prstGeom prst="rect">
            <a:avLst/>
          </a:prstGeom>
          <a:noFill/>
          <a:ln w="9525">
            <a:noFill/>
            <a:miter lim="800000"/>
            <a:headEnd/>
            <a:tailEnd/>
          </a:ln>
        </p:spPr>
        <p:txBody>
          <a:bodyPr anchor="ctr"/>
          <a:lstStyle/>
          <a:p>
            <a:fld id="{63A232AC-B835-42C1-99DB-2C459B2C1403}" type="slidenum">
              <a:rPr lang="en-US" sz="800">
                <a:solidFill>
                  <a:srgbClr val="404040"/>
                </a:solidFill>
                <a:latin typeface="Arial" pitchFamily="34" charset="0"/>
              </a:rPr>
              <a:pPr/>
              <a:t>‹#›</a:t>
            </a:fld>
            <a:endParaRPr lang="en-US" sz="800">
              <a:solidFill>
                <a:srgbClr val="404040"/>
              </a:solidFill>
              <a:latin typeface="Arial" pitchFamily="34" charset="0"/>
            </a:endParaRPr>
          </a:p>
        </p:txBody>
      </p:sp>
      <p:sp>
        <p:nvSpPr>
          <p:cNvPr id="411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411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Lst>
  <p:hf hdr="0" ftr="0" dt="0"/>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9" name="Rectangle 8"/>
          <p:cNvSpPr>
            <a:spLocks noChangeArrowheads="1"/>
          </p:cNvSpPr>
          <p:nvPr/>
        </p:nvSpPr>
        <p:spPr bwMode="auto">
          <a:xfrm>
            <a:off x="9236075" y="2576513"/>
            <a:ext cx="1360488" cy="1235075"/>
          </a:xfrm>
          <a:prstGeom prst="rect">
            <a:avLst/>
          </a:prstGeom>
          <a:noFill/>
          <a:ln w="9525">
            <a:noFill/>
            <a:miter lim="800000"/>
            <a:headEnd/>
            <a:tailEnd/>
          </a:ln>
        </p:spPr>
        <p:txBody>
          <a:bodyPr lIns="93442" tIns="46725" rIns="93442" bIns="46725" anchor="b" anchorCtr="1">
            <a:spAutoFit/>
          </a:bodyPr>
          <a:lstStyle/>
          <a:p>
            <a:pPr defTabSz="935038"/>
            <a:r>
              <a:rPr lang="en-US" altLang="en-US" sz="900" noProof="1">
                <a:solidFill>
                  <a:srgbClr val="FFFFFF"/>
                </a:solidFill>
                <a:latin typeface="Arial" pitchFamily="34" charset="0"/>
                <a:ea typeface="Heiti SC Light"/>
                <a:cs typeface="Heiti SC Light"/>
              </a:rPr>
              <a:t>Title:</a:t>
            </a:r>
          </a:p>
          <a:p>
            <a:pPr defTabSz="935038"/>
            <a:r>
              <a:rPr lang="en-US" altLang="en-US" sz="800" noProof="1">
                <a:solidFill>
                  <a:srgbClr val="FFFFFF"/>
                </a:solidFill>
                <a:latin typeface="Arial" pitchFamily="34" charset="0"/>
                <a:ea typeface="Heiti SC Light"/>
                <a:cs typeface="Heiti SC Light"/>
              </a:rPr>
              <a:t>Type: </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Size：22-24pt</a:t>
            </a:r>
          </a:p>
          <a:p>
            <a:pPr defTabSz="935038"/>
            <a:r>
              <a:rPr lang="en-US" altLang="en-US" sz="800" noProof="1">
                <a:solidFill>
                  <a:srgbClr val="FFFFFF"/>
                </a:solidFill>
                <a:latin typeface="Arial" pitchFamily="34" charset="0"/>
                <a:ea typeface="Heiti SC Light"/>
                <a:cs typeface="Heiti SC Light"/>
              </a:rPr>
              <a:t>Color：The ZTE blue </a:t>
            </a:r>
          </a:p>
          <a:p>
            <a:pPr defTabSz="935038"/>
            <a:endParaRPr lang="en-US" altLang="en-US" sz="900" noProof="1">
              <a:solidFill>
                <a:srgbClr val="FFFFFF"/>
              </a:solidFill>
              <a:latin typeface="Arial" pitchFamily="34" charset="0"/>
              <a:ea typeface="Heiti SC Light"/>
              <a:cs typeface="Heiti SC Light"/>
            </a:endParaRPr>
          </a:p>
          <a:p>
            <a:pPr defTabSz="935038"/>
            <a:r>
              <a:rPr lang="en-US" altLang="en-US" sz="900" noProof="1">
                <a:solidFill>
                  <a:srgbClr val="FFFFFF"/>
                </a:solidFill>
                <a:latin typeface="Arial" pitchFamily="34" charset="0"/>
                <a:ea typeface="Heiti SC Light"/>
                <a:cs typeface="Heiti SC Light"/>
              </a:rPr>
              <a:t>Subtitle:</a:t>
            </a:r>
          </a:p>
          <a:p>
            <a:pPr defTabSz="935038"/>
            <a:r>
              <a:rPr lang="en-US" altLang="en-US" sz="800" noProof="1">
                <a:solidFill>
                  <a:srgbClr val="FFFFFF"/>
                </a:solidFill>
                <a:latin typeface="Arial" pitchFamily="34" charset="0"/>
                <a:ea typeface="Heiti SC Light"/>
                <a:cs typeface="Heiti SC Light"/>
              </a:rPr>
              <a:t>Type：</a:t>
            </a:r>
            <a:r>
              <a:rPr lang="en-US" altLang="en-US" sz="800" noProof="1">
                <a:solidFill>
                  <a:srgbClr val="FFFFFF"/>
                </a:solidFill>
                <a:latin typeface="Arial" pitchFamily="34" charset="0"/>
                <a:ea typeface="MS PGothic" pitchFamily="34" charset="-128"/>
              </a:rPr>
              <a:t>Arial</a:t>
            </a:r>
            <a:endParaRPr lang="en-US" sz="800">
              <a:solidFill>
                <a:srgbClr val="FFFFFF"/>
              </a:solidFill>
              <a:latin typeface="Arial" pitchFamily="34" charset="0"/>
            </a:endParaRPr>
          </a:p>
          <a:p>
            <a:pPr defTabSz="935038"/>
            <a:r>
              <a:rPr lang="en-US" altLang="en-US" sz="800" noProof="1">
                <a:solidFill>
                  <a:srgbClr val="FFFFFF"/>
                </a:solidFill>
                <a:latin typeface="Arial" pitchFamily="34" charset="0"/>
                <a:ea typeface="Heiti SC Light"/>
                <a:cs typeface="Heiti SC Light"/>
              </a:rPr>
              <a:t>Size：14-18pt</a:t>
            </a:r>
          </a:p>
          <a:p>
            <a:pPr defTabSz="935038"/>
            <a:r>
              <a:rPr lang="en-US" altLang="en-US" sz="800" noProof="1">
                <a:solidFill>
                  <a:srgbClr val="FFFFFF"/>
                </a:solidFill>
                <a:latin typeface="Arial" pitchFamily="34" charset="0"/>
                <a:ea typeface="Heiti SC Light"/>
                <a:cs typeface="Heiti SC Light"/>
              </a:rPr>
              <a:t>Color: The ZTE green</a:t>
            </a:r>
          </a:p>
        </p:txBody>
      </p:sp>
      <p:grpSp>
        <p:nvGrpSpPr>
          <p:cNvPr id="2" name="组 5"/>
          <p:cNvGrpSpPr>
            <a:grpSpLocks/>
          </p:cNvGrpSpPr>
          <p:nvPr/>
        </p:nvGrpSpPr>
        <p:grpSpPr bwMode="auto">
          <a:xfrm>
            <a:off x="9364663" y="3851275"/>
            <a:ext cx="1392237" cy="989013"/>
            <a:chOff x="0" y="0"/>
            <a:chExt cx="1392554" cy="989008"/>
          </a:xfrm>
        </p:grpSpPr>
        <p:grpSp>
          <p:nvGrpSpPr>
            <p:cNvPr id="3" name="组 6"/>
            <p:cNvGrpSpPr>
              <a:grpSpLocks/>
            </p:cNvGrpSpPr>
            <p:nvPr/>
          </p:nvGrpSpPr>
          <p:grpSpPr bwMode="auto">
            <a:xfrm>
              <a:off x="0" y="0"/>
              <a:ext cx="935158" cy="254390"/>
              <a:chOff x="0" y="0"/>
              <a:chExt cx="935158" cy="254390"/>
            </a:xfrm>
          </p:grpSpPr>
          <p:sp>
            <p:nvSpPr>
              <p:cNvPr id="4102" name="矩形 18"/>
              <p:cNvSpPr>
                <a:spLocks noChangeArrowheads="1"/>
              </p:cNvSpPr>
              <p:nvPr/>
            </p:nvSpPr>
            <p:spPr bwMode="auto">
              <a:xfrm>
                <a:off x="0" y="0"/>
                <a:ext cx="254390" cy="254390"/>
              </a:xfrm>
              <a:prstGeom prst="rect">
                <a:avLst/>
              </a:prstGeom>
              <a:solidFill>
                <a:srgbClr val="008FD4"/>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3" name="文本框 19"/>
              <p:cNvSpPr txBox="1">
                <a:spLocks noChangeArrowheads="1"/>
              </p:cNvSpPr>
              <p:nvPr/>
            </p:nvSpPr>
            <p:spPr bwMode="auto">
              <a:xfrm>
                <a:off x="217344" y="31110"/>
                <a:ext cx="717814"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G143, B212</a:t>
                </a:r>
                <a:endParaRPr lang="zh-CN" altLang="en-US" sz="700" i="1">
                  <a:solidFill>
                    <a:srgbClr val="FFFFFF"/>
                  </a:solidFill>
                  <a:latin typeface="Arial" pitchFamily="34" charset="0"/>
                </a:endParaRPr>
              </a:p>
            </p:txBody>
          </p:sp>
        </p:grpSp>
        <p:grpSp>
          <p:nvGrpSpPr>
            <p:cNvPr id="4" name="组 9"/>
            <p:cNvGrpSpPr>
              <a:grpSpLocks/>
            </p:cNvGrpSpPr>
            <p:nvPr/>
          </p:nvGrpSpPr>
          <p:grpSpPr bwMode="auto">
            <a:xfrm>
              <a:off x="0" y="373460"/>
              <a:ext cx="1199362" cy="254390"/>
              <a:chOff x="0" y="0"/>
              <a:chExt cx="1199362" cy="254390"/>
            </a:xfrm>
          </p:grpSpPr>
          <p:sp>
            <p:nvSpPr>
              <p:cNvPr id="4105" name="矩形 14"/>
              <p:cNvSpPr>
                <a:spLocks noChangeArrowheads="1"/>
              </p:cNvSpPr>
              <p:nvPr/>
            </p:nvSpPr>
            <p:spPr bwMode="auto">
              <a:xfrm>
                <a:off x="0" y="0"/>
                <a:ext cx="254390" cy="254390"/>
              </a:xfrm>
              <a:prstGeom prst="rect">
                <a:avLst/>
              </a:prstGeom>
              <a:solidFill>
                <a:srgbClr val="8CC63E"/>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6" name="文本框 15"/>
              <p:cNvSpPr txBox="1">
                <a:spLocks noChangeArrowheads="1"/>
              </p:cNvSpPr>
              <p:nvPr/>
            </p:nvSpPr>
            <p:spPr bwMode="auto">
              <a:xfrm>
                <a:off x="217344" y="31110"/>
                <a:ext cx="982018"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R140,G198, B62</a:t>
                </a:r>
                <a:endParaRPr lang="zh-CN" altLang="en-US" sz="700" i="1">
                  <a:solidFill>
                    <a:srgbClr val="FFFFFF"/>
                  </a:solidFill>
                  <a:latin typeface="Arial" pitchFamily="34" charset="0"/>
                </a:endParaRPr>
              </a:p>
            </p:txBody>
          </p:sp>
        </p:grpSp>
        <p:sp>
          <p:nvSpPr>
            <p:cNvPr id="4107" name="矩形 10"/>
            <p:cNvSpPr>
              <a:spLocks noChangeArrowheads="1"/>
            </p:cNvSpPr>
            <p:nvPr/>
          </p:nvSpPr>
          <p:spPr bwMode="auto">
            <a:xfrm>
              <a:off x="0" y="734618"/>
              <a:ext cx="254390" cy="254390"/>
            </a:xfrm>
            <a:prstGeom prst="rect">
              <a:avLst/>
            </a:prstGeom>
            <a:solidFill>
              <a:srgbClr val="5ACBF5"/>
            </a:solidFill>
            <a:ln w="9525">
              <a:noFill/>
              <a:miter lim="800000"/>
              <a:headEnd/>
              <a:tailEnd/>
            </a:ln>
          </p:spPr>
          <p:txBody>
            <a:bodyPr anchor="ctr"/>
            <a:lstStyle/>
            <a:p>
              <a:pPr algn="ctr"/>
              <a:endParaRPr lang="zh-CN" altLang="en-US">
                <a:solidFill>
                  <a:srgbClr val="FFFFFF"/>
                </a:solidFill>
                <a:latin typeface="Arial" pitchFamily="34" charset="0"/>
              </a:endParaRPr>
            </a:p>
          </p:txBody>
        </p:sp>
        <p:sp>
          <p:nvSpPr>
            <p:cNvPr id="4108" name="文本框 12"/>
            <p:cNvSpPr txBox="1">
              <a:spLocks noChangeArrowheads="1"/>
            </p:cNvSpPr>
            <p:nvPr/>
          </p:nvSpPr>
          <p:spPr bwMode="auto">
            <a:xfrm>
              <a:off x="217344" y="765728"/>
              <a:ext cx="1175210" cy="200055"/>
            </a:xfrm>
            <a:prstGeom prst="rect">
              <a:avLst/>
            </a:prstGeom>
            <a:noFill/>
            <a:ln w="9525">
              <a:noFill/>
              <a:miter lim="800000"/>
              <a:headEnd/>
              <a:tailEnd/>
            </a:ln>
          </p:spPr>
          <p:txBody>
            <a:bodyPr>
              <a:spAutoFit/>
            </a:bodyPr>
            <a:lstStyle/>
            <a:p>
              <a:r>
                <a:rPr lang="en-US" sz="700" i="1">
                  <a:solidFill>
                    <a:srgbClr val="FFFFFF"/>
                  </a:solidFill>
                  <a:latin typeface="Arial" pitchFamily="34" charset="0"/>
                </a:rPr>
                <a:t>R90,G203, B245</a:t>
              </a:r>
              <a:endParaRPr lang="zh-CN" altLang="en-US" sz="700" i="1">
                <a:solidFill>
                  <a:srgbClr val="FFFFFF"/>
                </a:solidFill>
                <a:latin typeface="Arial" pitchFamily="34" charset="0"/>
              </a:endParaRPr>
            </a:p>
          </p:txBody>
        </p:sp>
      </p:grpSp>
      <p:sp>
        <p:nvSpPr>
          <p:cNvPr id="4110" name="Slide Number Placeholder 5"/>
          <p:cNvSpPr>
            <a:spLocks noGrp="1" noChangeArrowheads="1"/>
          </p:cNvSpPr>
          <p:nvPr/>
        </p:nvSpPr>
        <p:spPr bwMode="auto">
          <a:xfrm>
            <a:off x="238125" y="4849813"/>
            <a:ext cx="419100" cy="365125"/>
          </a:xfrm>
          <a:prstGeom prst="rect">
            <a:avLst/>
          </a:prstGeom>
          <a:noFill/>
          <a:ln w="9525">
            <a:noFill/>
            <a:miter lim="800000"/>
            <a:headEnd/>
            <a:tailEnd/>
          </a:ln>
        </p:spPr>
        <p:txBody>
          <a:bodyPr anchor="ctr"/>
          <a:lstStyle/>
          <a:p>
            <a:fld id="{63A232AC-B835-42C1-99DB-2C459B2C1403}" type="slidenum">
              <a:rPr lang="en-US" sz="800">
                <a:solidFill>
                  <a:srgbClr val="404040"/>
                </a:solidFill>
                <a:latin typeface="Arial" pitchFamily="34" charset="0"/>
              </a:rPr>
              <a:pPr/>
              <a:t>‹#›</a:t>
            </a:fld>
            <a:endParaRPr lang="en-US" sz="800">
              <a:solidFill>
                <a:srgbClr val="404040"/>
              </a:solidFill>
              <a:latin typeface="Arial" pitchFamily="34" charset="0"/>
            </a:endParaRPr>
          </a:p>
        </p:txBody>
      </p:sp>
      <p:sp>
        <p:nvSpPr>
          <p:cNvPr id="4111" name="标题占位符 1"/>
          <p:cNvSpPr>
            <a:spLocks noGrp="1" noChangeArrowheads="1"/>
          </p:cNvSpPr>
          <p:nvPr>
            <p:ph type="title"/>
          </p:nvPr>
        </p:nvSpPr>
        <p:spPr bwMode="auto">
          <a:xfrm>
            <a:off x="333375" y="341313"/>
            <a:ext cx="8516938" cy="722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单击此处编辑母版标题样式</a:t>
            </a:r>
          </a:p>
        </p:txBody>
      </p:sp>
      <p:sp>
        <p:nvSpPr>
          <p:cNvPr id="4112" name="文本占位符 2"/>
          <p:cNvSpPr>
            <a:spLocks noGrp="1" noChangeArrowheads="1"/>
          </p:cNvSpPr>
          <p:nvPr>
            <p:ph type="body" idx="1"/>
          </p:nvPr>
        </p:nvSpPr>
        <p:spPr bwMode="auto">
          <a:xfrm>
            <a:off x="358775" y="1200150"/>
            <a:ext cx="8491538" cy="3189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smtClean="0"/>
              <a:t>单击此处编辑母版文本样式</a:t>
            </a:r>
          </a:p>
          <a:p>
            <a:pPr lvl="1"/>
            <a:r>
              <a:rPr lang="zh-CN" smtClean="0"/>
              <a:t>二级</a:t>
            </a:r>
          </a:p>
          <a:p>
            <a:pPr lvl="2"/>
            <a:r>
              <a:rPr lang="zh-CN" smtClean="0"/>
              <a:t>三级</a:t>
            </a:r>
          </a:p>
          <a:p>
            <a:pPr lvl="3"/>
            <a:r>
              <a:rPr lang="zh-CN" smtClean="0"/>
              <a:t>四级</a:t>
            </a:r>
          </a:p>
          <a:p>
            <a:pPr lvl="4"/>
            <a:r>
              <a:rPr lang="zh-CN" smtClean="0"/>
              <a:t>五级</a:t>
            </a: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Lst>
  <p:hf hdr="0" ftr="0" dt="0"/>
  <p:txStyles>
    <p:titleStyle>
      <a:lvl1pPr algn="l" defTabSz="457200" rtl="0" fontAlgn="base">
        <a:spcBef>
          <a:spcPct val="0"/>
        </a:spcBef>
        <a:spcAft>
          <a:spcPct val="0"/>
        </a:spcAft>
        <a:defRPr sz="2400">
          <a:solidFill>
            <a:schemeClr val="tx1"/>
          </a:solidFill>
          <a:latin typeface="+mj-lt"/>
          <a:ea typeface="+mj-ea"/>
          <a:cs typeface="+mj-cs"/>
        </a:defRPr>
      </a:lvl1pPr>
      <a:lvl2pPr algn="l" defTabSz="457200" rtl="0" fontAlgn="base">
        <a:spcBef>
          <a:spcPct val="0"/>
        </a:spcBef>
        <a:spcAft>
          <a:spcPct val="0"/>
        </a:spcAft>
        <a:defRPr sz="2400">
          <a:solidFill>
            <a:schemeClr val="tx1"/>
          </a:solidFill>
          <a:latin typeface="Calibri" pitchFamily="34" charset="0"/>
          <a:ea typeface="微软雅黑" pitchFamily="34" charset="-122"/>
        </a:defRPr>
      </a:lvl2pPr>
      <a:lvl3pPr algn="l" defTabSz="457200" rtl="0" fontAlgn="base">
        <a:spcBef>
          <a:spcPct val="0"/>
        </a:spcBef>
        <a:spcAft>
          <a:spcPct val="0"/>
        </a:spcAft>
        <a:defRPr sz="2400">
          <a:solidFill>
            <a:schemeClr val="tx1"/>
          </a:solidFill>
          <a:latin typeface="Calibri" pitchFamily="34" charset="0"/>
          <a:ea typeface="微软雅黑" pitchFamily="34" charset="-122"/>
        </a:defRPr>
      </a:lvl3pPr>
      <a:lvl4pPr algn="l" defTabSz="457200" rtl="0" fontAlgn="base">
        <a:spcBef>
          <a:spcPct val="0"/>
        </a:spcBef>
        <a:spcAft>
          <a:spcPct val="0"/>
        </a:spcAft>
        <a:defRPr sz="2400">
          <a:solidFill>
            <a:schemeClr val="tx1"/>
          </a:solidFill>
          <a:latin typeface="Calibri" pitchFamily="34" charset="0"/>
          <a:ea typeface="微软雅黑" pitchFamily="34" charset="-122"/>
        </a:defRPr>
      </a:lvl4pPr>
      <a:lvl5pPr algn="l" defTabSz="457200" rtl="0" fontAlgn="base">
        <a:spcBef>
          <a:spcPct val="0"/>
        </a:spcBef>
        <a:spcAft>
          <a:spcPct val="0"/>
        </a:spcAft>
        <a:defRPr sz="2400">
          <a:solidFill>
            <a:schemeClr val="tx1"/>
          </a:solidFill>
          <a:latin typeface="Calibri" pitchFamily="34" charset="0"/>
          <a:ea typeface="微软雅黑" pitchFamily="34" charset="-122"/>
        </a:defRPr>
      </a:lvl5pPr>
      <a:lvl6pPr marL="457200" algn="l" defTabSz="457200" rtl="0" fontAlgn="base">
        <a:spcBef>
          <a:spcPct val="0"/>
        </a:spcBef>
        <a:spcAft>
          <a:spcPct val="0"/>
        </a:spcAft>
        <a:defRPr sz="2400">
          <a:solidFill>
            <a:schemeClr val="tx1"/>
          </a:solidFill>
          <a:latin typeface="Calibri" pitchFamily="34" charset="0"/>
          <a:ea typeface="微软雅黑" pitchFamily="34" charset="-122"/>
        </a:defRPr>
      </a:lvl6pPr>
      <a:lvl7pPr marL="914400" algn="l" defTabSz="457200" rtl="0" fontAlgn="base">
        <a:spcBef>
          <a:spcPct val="0"/>
        </a:spcBef>
        <a:spcAft>
          <a:spcPct val="0"/>
        </a:spcAft>
        <a:defRPr sz="2400">
          <a:solidFill>
            <a:schemeClr val="tx1"/>
          </a:solidFill>
          <a:latin typeface="Calibri" pitchFamily="34" charset="0"/>
          <a:ea typeface="微软雅黑" pitchFamily="34" charset="-122"/>
        </a:defRPr>
      </a:lvl7pPr>
      <a:lvl8pPr marL="1371600" algn="l" defTabSz="457200" rtl="0" fontAlgn="base">
        <a:spcBef>
          <a:spcPct val="0"/>
        </a:spcBef>
        <a:spcAft>
          <a:spcPct val="0"/>
        </a:spcAft>
        <a:defRPr sz="2400">
          <a:solidFill>
            <a:schemeClr val="tx1"/>
          </a:solidFill>
          <a:latin typeface="Calibri" pitchFamily="34" charset="0"/>
          <a:ea typeface="微软雅黑" pitchFamily="34" charset="-122"/>
        </a:defRPr>
      </a:lvl8pPr>
      <a:lvl9pPr marL="1828800" algn="l" defTabSz="457200" rtl="0" fontAlgn="base">
        <a:spcBef>
          <a:spcPct val="0"/>
        </a:spcBef>
        <a:spcAft>
          <a:spcPct val="0"/>
        </a:spcAft>
        <a:defRPr sz="2400">
          <a:solidFill>
            <a:schemeClr val="tx1"/>
          </a:solidFill>
          <a:latin typeface="Calibri" pitchFamily="34" charset="0"/>
          <a:ea typeface="微软雅黑" pitchFamily="34" charset="-122"/>
        </a:defRPr>
      </a:lvl9pPr>
    </p:titleStyle>
    <p:bodyStyle>
      <a:lvl1pPr algn="l" defTabSz="457200" rtl="0" fontAlgn="base">
        <a:lnSpc>
          <a:spcPct val="120000"/>
        </a:lnSpc>
        <a:spcBef>
          <a:spcPct val="20000"/>
        </a:spcBef>
        <a:spcAft>
          <a:spcPct val="0"/>
        </a:spcAft>
        <a:buFont typeface="Arial" pitchFamily="34" charset="0"/>
        <a:defRPr sz="2000">
          <a:solidFill>
            <a:schemeClr val="tx1"/>
          </a:solidFill>
          <a:latin typeface="+mn-lt"/>
          <a:ea typeface="+mn-ea"/>
          <a:cs typeface="+mn-cs"/>
        </a:defRPr>
      </a:lvl1pPr>
      <a:lvl2pPr marL="742950" indent="-285750" algn="l" defTabSz="457200" rtl="0" fontAlgn="base">
        <a:lnSpc>
          <a:spcPct val="120000"/>
        </a:lnSpc>
        <a:spcBef>
          <a:spcPct val="20000"/>
        </a:spcBef>
        <a:spcAft>
          <a:spcPct val="0"/>
        </a:spcAft>
        <a:buFont typeface="Arial" pitchFamily="34" charset="0"/>
        <a:buChar char="–"/>
        <a:defRPr>
          <a:solidFill>
            <a:schemeClr val="tx1"/>
          </a:solidFill>
          <a:latin typeface="+mn-lt"/>
          <a:ea typeface="+mn-ea"/>
        </a:defRPr>
      </a:lvl2pPr>
      <a:lvl3pPr marL="1143000" indent="-228600" algn="l" defTabSz="457200" rtl="0" fontAlgn="base">
        <a:lnSpc>
          <a:spcPct val="120000"/>
        </a:lnSpc>
        <a:spcBef>
          <a:spcPct val="20000"/>
        </a:spcBef>
        <a:spcAft>
          <a:spcPct val="0"/>
        </a:spcAft>
        <a:buFont typeface="Arial" pitchFamily="34" charset="0"/>
        <a:buChar char="•"/>
        <a:defRPr sz="1600">
          <a:solidFill>
            <a:schemeClr val="tx1"/>
          </a:solidFill>
          <a:latin typeface="+mn-lt"/>
          <a:ea typeface="+mn-ea"/>
        </a:defRPr>
      </a:lvl3pPr>
      <a:lvl4pPr marL="1600200" indent="-228600" algn="l" defTabSz="457200" rtl="0" fontAlgn="base">
        <a:lnSpc>
          <a:spcPct val="120000"/>
        </a:lnSpc>
        <a:spcBef>
          <a:spcPct val="20000"/>
        </a:spcBef>
        <a:spcAft>
          <a:spcPct val="0"/>
        </a:spcAft>
        <a:buFont typeface="Arial" pitchFamily="34" charset="0"/>
        <a:buChar char="–"/>
        <a:defRPr sz="1400">
          <a:solidFill>
            <a:schemeClr val="tx1"/>
          </a:solidFill>
          <a:latin typeface="+mn-lt"/>
          <a:ea typeface="+mn-ea"/>
        </a:defRPr>
      </a:lvl4pPr>
      <a:lvl5pPr marL="20574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5pPr>
      <a:lvl6pPr marL="25146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6pPr>
      <a:lvl7pPr marL="29718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7pPr>
      <a:lvl8pPr marL="34290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8pPr>
      <a:lvl9pPr marL="3886200" indent="-228600" algn="l" defTabSz="457200" rtl="0" fontAlgn="base">
        <a:lnSpc>
          <a:spcPct val="120000"/>
        </a:lnSpc>
        <a:spcBef>
          <a:spcPct val="20000"/>
        </a:spcBef>
        <a:spcAft>
          <a:spcPct val="0"/>
        </a:spcAft>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矩形 29"/>
          <p:cNvSpPr/>
          <p:nvPr userDrawn="1"/>
        </p:nvSpPr>
        <p:spPr>
          <a:xfrm>
            <a:off x="0" y="6"/>
            <a:ext cx="9144000" cy="566165"/>
          </a:xfrm>
          <a:prstGeom prst="rect">
            <a:avLst/>
          </a:prstGeom>
          <a:gradFill>
            <a:gsLst>
              <a:gs pos="45000">
                <a:srgbClr val="0080BA"/>
              </a:gs>
              <a:gs pos="70000">
                <a:srgbClr val="67B9CF"/>
              </a:gs>
              <a:gs pos="90000">
                <a:srgbClr val="0070C0"/>
              </a:gs>
            </a:gsLst>
            <a:lin ang="3000000" scaled="0"/>
          </a:gra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36" name="Freeform 9"/>
          <p:cNvSpPr>
            <a:spLocks noChangeAspect="1"/>
          </p:cNvSpPr>
          <p:nvPr userDrawn="1"/>
        </p:nvSpPr>
        <p:spPr bwMode="auto">
          <a:xfrm>
            <a:off x="7814699" y="61360"/>
            <a:ext cx="255506" cy="30660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7" name="Freeform 9"/>
          <p:cNvSpPr>
            <a:spLocks noChangeAspect="1"/>
          </p:cNvSpPr>
          <p:nvPr userDrawn="1"/>
        </p:nvSpPr>
        <p:spPr bwMode="auto">
          <a:xfrm flipV="1">
            <a:off x="7721370" y="-1"/>
            <a:ext cx="154362" cy="142875"/>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8" name="Freeform 9"/>
          <p:cNvSpPr>
            <a:spLocks noChangeAspect="1"/>
          </p:cNvSpPr>
          <p:nvPr userDrawn="1"/>
        </p:nvSpPr>
        <p:spPr bwMode="auto">
          <a:xfrm>
            <a:off x="8679003" y="275421"/>
            <a:ext cx="180000" cy="2160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39" name="Freeform 9"/>
          <p:cNvSpPr>
            <a:spLocks noChangeAspect="1"/>
          </p:cNvSpPr>
          <p:nvPr userDrawn="1"/>
        </p:nvSpPr>
        <p:spPr bwMode="auto">
          <a:xfrm>
            <a:off x="8789172" y="209321"/>
            <a:ext cx="108000" cy="1296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0" name="Freeform 9"/>
          <p:cNvSpPr>
            <a:spLocks noChangeAspect="1"/>
          </p:cNvSpPr>
          <p:nvPr userDrawn="1"/>
        </p:nvSpPr>
        <p:spPr bwMode="auto">
          <a:xfrm>
            <a:off x="7555403" y="142302"/>
            <a:ext cx="108000" cy="1296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1" name="矩形 40"/>
          <p:cNvSpPr/>
          <p:nvPr userDrawn="1"/>
        </p:nvSpPr>
        <p:spPr>
          <a:xfrm>
            <a:off x="0" y="566165"/>
            <a:ext cx="9144000" cy="36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defTabSz="914400" fontAlgn="auto">
              <a:spcBef>
                <a:spcPts val="0"/>
              </a:spcBef>
              <a:spcAft>
                <a:spcPts val="0"/>
              </a:spcAft>
              <a:buFontTx/>
              <a:buNone/>
              <a:defRPr/>
            </a:pPr>
            <a:endParaRPr lang="zh-CN" altLang="en-US" kern="0">
              <a:solidFill>
                <a:sysClr val="windowText" lastClr="000000"/>
              </a:solidFill>
              <a:latin typeface="Calibri"/>
              <a:ea typeface="宋体"/>
              <a:cs typeface="+mn-cs"/>
            </a:endParaRPr>
          </a:p>
        </p:txBody>
      </p:sp>
      <p:sp>
        <p:nvSpPr>
          <p:cNvPr id="42" name="Freeform 9"/>
          <p:cNvSpPr>
            <a:spLocks noChangeAspect="1"/>
          </p:cNvSpPr>
          <p:nvPr userDrawn="1"/>
        </p:nvSpPr>
        <p:spPr bwMode="auto">
          <a:xfrm>
            <a:off x="5993966" y="163902"/>
            <a:ext cx="180000" cy="2160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43" name="Freeform 9"/>
          <p:cNvSpPr>
            <a:spLocks noChangeAspect="1"/>
          </p:cNvSpPr>
          <p:nvPr userDrawn="1"/>
        </p:nvSpPr>
        <p:spPr bwMode="auto">
          <a:xfrm>
            <a:off x="5939966" y="312883"/>
            <a:ext cx="108000" cy="129600"/>
          </a:xfrm>
          <a:prstGeom prst="roundRect">
            <a:avLst/>
          </a:prstGeom>
          <a:solidFill>
            <a:srgbClr val="029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oleObject" Target="../embeddings/oleObject1.bin"/><Relationship Id="rId7"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3" Type="http://schemas.openxmlformats.org/officeDocument/2006/relationships/image" Target="../media/image24.png"/><Relationship Id="rId7" Type="http://schemas.openxmlformats.org/officeDocument/2006/relationships/image" Target="../media/image28.jpe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27.jpeg"/><Relationship Id="rId11" Type="http://schemas.openxmlformats.org/officeDocument/2006/relationships/image" Target="../media/image32.wmf"/><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emf"/><Relationship Id="rId9" Type="http://schemas.openxmlformats.org/officeDocument/2006/relationships/image" Target="../media/image30.jpeg"/><Relationship Id="rId1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40.jpeg"/><Relationship Id="rId9"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3.xml"/><Relationship Id="rId5" Type="http://schemas.openxmlformats.org/officeDocument/2006/relationships/image" Target="../media/image22.emf"/><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image" Target="../media/image69.jpeg"/><Relationship Id="rId18" Type="http://schemas.openxmlformats.org/officeDocument/2006/relationships/image" Target="../media/image7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jpeg"/><Relationship Id="rId17" Type="http://schemas.openxmlformats.org/officeDocument/2006/relationships/image" Target="../media/image73.png"/><Relationship Id="rId2" Type="http://schemas.openxmlformats.org/officeDocument/2006/relationships/image" Target="../media/image58.jpeg"/><Relationship Id="rId16" Type="http://schemas.openxmlformats.org/officeDocument/2006/relationships/image" Target="../media/image72.png"/><Relationship Id="rId20" Type="http://schemas.openxmlformats.org/officeDocument/2006/relationships/image" Target="../media/image76.png"/><Relationship Id="rId1" Type="http://schemas.openxmlformats.org/officeDocument/2006/relationships/slideLayout" Target="../slideLayouts/slideLayout3.xml"/><Relationship Id="rId6" Type="http://schemas.openxmlformats.org/officeDocument/2006/relationships/image" Target="../media/image62.jpeg"/><Relationship Id="rId11" Type="http://schemas.openxmlformats.org/officeDocument/2006/relationships/image" Target="../media/image67.jpeg"/><Relationship Id="rId5" Type="http://schemas.openxmlformats.org/officeDocument/2006/relationships/image" Target="../media/image61.png"/><Relationship Id="rId15" Type="http://schemas.openxmlformats.org/officeDocument/2006/relationships/image" Target="../media/image71.jpeg"/><Relationship Id="rId10" Type="http://schemas.openxmlformats.org/officeDocument/2006/relationships/image" Target="../media/image66.jpeg"/><Relationship Id="rId19" Type="http://schemas.openxmlformats.org/officeDocument/2006/relationships/image" Target="../media/image75.png"/><Relationship Id="rId4" Type="http://schemas.openxmlformats.org/officeDocument/2006/relationships/image" Target="../media/image60.png"/><Relationship Id="rId9" Type="http://schemas.openxmlformats.org/officeDocument/2006/relationships/image" Target="../media/image65.jpeg"/><Relationship Id="rId1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 Id="rId5" Type="http://schemas.openxmlformats.org/officeDocument/2006/relationships/image" Target="../media/image22.emf"/><Relationship Id="rId4" Type="http://schemas.openxmlformats.org/officeDocument/2006/relationships/image" Target="../media/image81.jpeg"/></Relationships>
</file>

<file path=ppt/slides/_rels/slide38.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image" Target="../media/image82.jpeg"/><Relationship Id="rId1" Type="http://schemas.openxmlformats.org/officeDocument/2006/relationships/slideLayout" Target="../slideLayouts/slideLayout3.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3.xml"/><Relationship Id="rId5" Type="http://schemas.openxmlformats.org/officeDocument/2006/relationships/image" Target="../media/image91.png"/><Relationship Id="rId4" Type="http://schemas.openxmlformats.org/officeDocument/2006/relationships/image" Target="../media/image90.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emf"/><Relationship Id="rId2" Type="http://schemas.openxmlformats.org/officeDocument/2006/relationships/image" Target="../media/image92.jpeg"/><Relationship Id="rId1" Type="http://schemas.openxmlformats.org/officeDocument/2006/relationships/slideLayout" Target="../slideLayouts/slideLayout3.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41.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oleObject" Target="../embeddings/oleObject3.bin"/><Relationship Id="rId7" Type="http://schemas.openxmlformats.org/officeDocument/2006/relationships/image" Target="../media/image102.png"/><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oleObject" Target="../embeddings/oleObject4.bin"/></Relationships>
</file>

<file path=ppt/slides/_rels/slide42.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4.png"/><Relationship Id="rId3" Type="http://schemas.openxmlformats.org/officeDocument/2006/relationships/oleObject" Target="../embeddings/oleObject5.bin"/><Relationship Id="rId7" Type="http://schemas.openxmlformats.org/officeDocument/2006/relationships/image" Target="../media/image109.wmf"/><Relationship Id="rId12" Type="http://schemas.openxmlformats.org/officeDocument/2006/relationships/image" Target="../media/image113.png"/><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12.png"/><Relationship Id="rId5" Type="http://schemas.openxmlformats.org/officeDocument/2006/relationships/image" Target="../media/image108.png"/><Relationship Id="rId10" Type="http://schemas.openxmlformats.org/officeDocument/2006/relationships/image" Target="../media/image111.jpeg"/><Relationship Id="rId4" Type="http://schemas.openxmlformats.org/officeDocument/2006/relationships/oleObject" Target="../embeddings/oleObject6.bin"/><Relationship Id="rId9" Type="http://schemas.openxmlformats.org/officeDocument/2006/relationships/oleObject" Target="../embeddings/oleObject8.bin"/><Relationship Id="rId14" Type="http://schemas.openxmlformats.org/officeDocument/2006/relationships/image" Target="../media/image115.png"/></Relationships>
</file>

<file path=ppt/slides/_rels/slide4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png"/><Relationship Id="rId1" Type="http://schemas.openxmlformats.org/officeDocument/2006/relationships/slideLayout" Target="../slideLayouts/slideLayout3.xml"/><Relationship Id="rId4" Type="http://schemas.openxmlformats.org/officeDocument/2006/relationships/image" Target="../media/image118.jpeg"/></Relationships>
</file>

<file path=ppt/slides/_rels/slide44.xml.rels><?xml version="1.0" encoding="UTF-8" standalone="yes"?>
<Relationships xmlns="http://schemas.openxmlformats.org/package/2006/relationships"><Relationship Id="rId8" Type="http://schemas.openxmlformats.org/officeDocument/2006/relationships/image" Target="../media/image125.jpeg"/><Relationship Id="rId13" Type="http://schemas.openxmlformats.org/officeDocument/2006/relationships/image" Target="../media/image130.jpeg"/><Relationship Id="rId18" Type="http://schemas.openxmlformats.org/officeDocument/2006/relationships/image" Target="../media/image135.jpeg"/><Relationship Id="rId3" Type="http://schemas.openxmlformats.org/officeDocument/2006/relationships/image" Target="../media/image120.jpeg"/><Relationship Id="rId7" Type="http://schemas.openxmlformats.org/officeDocument/2006/relationships/image" Target="../media/image124.jpeg"/><Relationship Id="rId12" Type="http://schemas.openxmlformats.org/officeDocument/2006/relationships/image" Target="../media/image129.jpeg"/><Relationship Id="rId17" Type="http://schemas.openxmlformats.org/officeDocument/2006/relationships/image" Target="../media/image134.jpeg"/><Relationship Id="rId2" Type="http://schemas.openxmlformats.org/officeDocument/2006/relationships/image" Target="../media/image119.jpeg"/><Relationship Id="rId16" Type="http://schemas.openxmlformats.org/officeDocument/2006/relationships/image" Target="../media/image133.jpeg"/><Relationship Id="rId1" Type="http://schemas.openxmlformats.org/officeDocument/2006/relationships/slideLayout" Target="../slideLayouts/slideLayout3.xml"/><Relationship Id="rId6" Type="http://schemas.openxmlformats.org/officeDocument/2006/relationships/image" Target="../media/image123.jpeg"/><Relationship Id="rId11" Type="http://schemas.openxmlformats.org/officeDocument/2006/relationships/image" Target="../media/image128.jpeg"/><Relationship Id="rId5" Type="http://schemas.openxmlformats.org/officeDocument/2006/relationships/image" Target="../media/image122.jpeg"/><Relationship Id="rId15" Type="http://schemas.openxmlformats.org/officeDocument/2006/relationships/image" Target="../media/image132.jpeg"/><Relationship Id="rId10" Type="http://schemas.openxmlformats.org/officeDocument/2006/relationships/image" Target="../media/image127.jpeg"/><Relationship Id="rId4" Type="http://schemas.openxmlformats.org/officeDocument/2006/relationships/image" Target="../media/image121.jpeg"/><Relationship Id="rId9" Type="http://schemas.openxmlformats.org/officeDocument/2006/relationships/image" Target="../media/image126.jpeg"/><Relationship Id="rId14" Type="http://schemas.openxmlformats.org/officeDocument/2006/relationships/image" Target="../media/image131.jpeg"/></Relationships>
</file>

<file path=ppt/slides/_rels/slide45.xml.rels><?xml version="1.0" encoding="UTF-8" standalone="yes"?>
<Relationships xmlns="http://schemas.openxmlformats.org/package/2006/relationships"><Relationship Id="rId3" Type="http://schemas.openxmlformats.org/officeDocument/2006/relationships/image" Target="../media/image137.jpeg"/><Relationship Id="rId7" Type="http://schemas.openxmlformats.org/officeDocument/2006/relationships/image" Target="../media/image141.jpeg"/><Relationship Id="rId2" Type="http://schemas.openxmlformats.org/officeDocument/2006/relationships/image" Target="../media/image136.jpeg"/><Relationship Id="rId1" Type="http://schemas.openxmlformats.org/officeDocument/2006/relationships/slideLayout" Target="../slideLayouts/slideLayout3.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4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3.xml"/><Relationship Id="rId4" Type="http://schemas.openxmlformats.org/officeDocument/2006/relationships/image" Target="../media/image144.jpeg"/></Relationships>
</file>

<file path=ppt/slides/_rels/slide4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3.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51.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xml"/><Relationship Id="rId1" Type="http://schemas.openxmlformats.org/officeDocument/2006/relationships/slideLayout" Target="../slideLayouts/slideLayout88.xml"/></Relationships>
</file>

<file path=ppt/slides/_rels/slide5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2.xml"/><Relationship Id="rId1" Type="http://schemas.openxmlformats.org/officeDocument/2006/relationships/slideLayout" Target="../slideLayouts/slideLayout88.xml"/><Relationship Id="rId4" Type="http://schemas.openxmlformats.org/officeDocument/2006/relationships/image" Target="../media/image159.jpeg"/></Relationships>
</file>

<file path=ppt/slides/_rels/slide54.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3.xml"/><Relationship Id="rId1" Type="http://schemas.openxmlformats.org/officeDocument/2006/relationships/slideLayout" Target="../slideLayouts/slideLayout88.xml"/><Relationship Id="rId4" Type="http://schemas.openxmlformats.org/officeDocument/2006/relationships/image" Target="../media/image15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3.xml"/><Relationship Id="rId6" Type="http://schemas.openxmlformats.org/officeDocument/2006/relationships/image" Target="../media/image165.png"/><Relationship Id="rId5" Type="http://schemas.openxmlformats.org/officeDocument/2006/relationships/image" Target="../media/image164.jpeg"/><Relationship Id="rId4" Type="http://schemas.openxmlformats.org/officeDocument/2006/relationships/image" Target="../media/image163.gif"/></Relationships>
</file>

<file path=ppt/slides/_rels/slide57.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jpeg"/><Relationship Id="rId1" Type="http://schemas.openxmlformats.org/officeDocument/2006/relationships/slideLayout" Target="../slideLayouts/slideLayout3.xml"/><Relationship Id="rId4" Type="http://schemas.openxmlformats.org/officeDocument/2006/relationships/image" Target="../media/image168.jpeg"/></Relationships>
</file>

<file path=ppt/slides/_rels/slide58.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69.png"/><Relationship Id="rId7" Type="http://schemas.openxmlformats.org/officeDocument/2006/relationships/image" Target="../media/image173.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2.jpeg"/><Relationship Id="rId5" Type="http://schemas.openxmlformats.org/officeDocument/2006/relationships/image" Target="../media/image171.jpeg"/><Relationship Id="rId4" Type="http://schemas.openxmlformats.org/officeDocument/2006/relationships/image" Target="../media/image170.jpeg"/><Relationship Id="rId9" Type="http://schemas.openxmlformats.org/officeDocument/2006/relationships/image" Target="../media/image175.jpeg"/></Relationships>
</file>

<file path=ppt/slides/_rels/slide59.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61.jpeg"/><Relationship Id="rId1" Type="http://schemas.openxmlformats.org/officeDocument/2006/relationships/slideLayout" Target="../slideLayouts/slideLayout3.xml"/><Relationship Id="rId5" Type="http://schemas.openxmlformats.org/officeDocument/2006/relationships/image" Target="../media/image177.png"/><Relationship Id="rId4" Type="http://schemas.openxmlformats.org/officeDocument/2006/relationships/image" Target="../media/image165.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diagramLayout" Target="../diagrams/layout6.xml"/><Relationship Id="rId7" Type="http://schemas.openxmlformats.org/officeDocument/2006/relationships/image" Target="../media/image178.pn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220" name="Title 7"/>
          <p:cNvSpPr>
            <a:spLocks noGrp="1"/>
          </p:cNvSpPr>
          <p:nvPr>
            <p:ph type="ctrTitle" idx="4294967295"/>
          </p:nvPr>
        </p:nvSpPr>
        <p:spPr>
          <a:xfrm>
            <a:off x="430213" y="860425"/>
            <a:ext cx="6400800" cy="444500"/>
          </a:xfrm>
        </p:spPr>
        <p:txBody>
          <a:bodyPr/>
          <a:lstStyle/>
          <a:p>
            <a:r>
              <a:rPr lang="zh-CN" altLang="en-US" sz="4000" b="1" dirty="0" smtClean="0">
                <a:solidFill>
                  <a:schemeClr val="bg1"/>
                </a:solidFill>
                <a:latin typeface="微软雅黑" pitchFamily="34" charset="-122"/>
              </a:rPr>
              <a:t>智慧</a:t>
            </a:r>
            <a:r>
              <a:rPr lang="zh-CN" altLang="en-US" sz="4000" b="1" dirty="0" smtClean="0">
                <a:solidFill>
                  <a:schemeClr val="bg1"/>
                </a:solidFill>
                <a:latin typeface="微软雅黑" pitchFamily="34" charset="-122"/>
              </a:rPr>
              <a:t>园区</a:t>
            </a:r>
            <a:r>
              <a:rPr lang="zh-CN" altLang="en-US" sz="4000" b="1" dirty="0" smtClean="0">
                <a:solidFill>
                  <a:schemeClr val="bg1"/>
                </a:solidFill>
                <a:latin typeface="微软雅黑" pitchFamily="34" charset="-122"/>
              </a:rPr>
              <a:t>发展、运营及实践</a:t>
            </a:r>
            <a:endParaRPr lang="en-US" sz="4000" b="1" dirty="0">
              <a:solidFill>
                <a:schemeClr val="bg1"/>
              </a:solidFill>
              <a:latin typeface="微软雅黑"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对标国际知名园区</a:t>
            </a:r>
            <a:endParaRPr lang="zh-CN" altLang="en-US" b="1" dirty="0"/>
          </a:p>
        </p:txBody>
      </p:sp>
      <p:sp>
        <p:nvSpPr>
          <p:cNvPr id="3" name="Text Box 21"/>
          <p:cNvSpPr txBox="1">
            <a:spLocks noChangeArrowheads="1"/>
          </p:cNvSpPr>
          <p:nvPr/>
        </p:nvSpPr>
        <p:spPr bwMode="auto">
          <a:xfrm>
            <a:off x="1780292" y="924066"/>
            <a:ext cx="1296000" cy="1277273"/>
          </a:xfrm>
          <a:prstGeom prst="rect">
            <a:avLst/>
          </a:prstGeom>
          <a:noFill/>
          <a:ln w="12699">
            <a:noFill/>
            <a:miter lim="800000"/>
            <a:headEnd/>
            <a:tailEnd/>
          </a:ln>
          <a:effectLst/>
        </p:spPr>
        <p:txBody>
          <a:bodyPr>
            <a:spAutoFit/>
          </a:bodyPr>
          <a:lstStyle/>
          <a:p>
            <a:pPr marL="228600" indent="-228600" algn="ctr" fontAlgn="auto">
              <a:spcBef>
                <a:spcPct val="5000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技术</a:t>
            </a:r>
            <a:r>
              <a:rPr lang="zh-CN" altLang="en-US" sz="1400" b="1" dirty="0">
                <a:solidFill>
                  <a:srgbClr val="0000FF"/>
                </a:solidFill>
                <a:latin typeface="微软雅黑" pitchFamily="34" charset="-122"/>
                <a:ea typeface="微软雅黑" pitchFamily="34" charset="-122"/>
                <a:cs typeface="+mn-cs"/>
              </a:rPr>
              <a:t>基</a:t>
            </a:r>
            <a:r>
              <a:rPr lang="zh-CN" altLang="en-US" sz="1400" b="1" dirty="0" smtClean="0">
                <a:solidFill>
                  <a:srgbClr val="0000FF"/>
                </a:solidFill>
                <a:latin typeface="微软雅黑" pitchFamily="34" charset="-122"/>
                <a:ea typeface="微软雅黑" pitchFamily="34" charset="-122"/>
                <a:cs typeface="+mn-cs"/>
              </a:rPr>
              <a:t>础</a:t>
            </a:r>
            <a:endParaRPr lang="en-US" altLang="zh-CN" sz="1400" b="1" dirty="0" smtClean="0">
              <a:solidFill>
                <a:srgbClr val="0000FF"/>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基础</a:t>
            </a:r>
            <a:r>
              <a:rPr lang="zh-CN" altLang="en-US" sz="1400" dirty="0">
                <a:solidFill>
                  <a:srgbClr val="2D2015"/>
                </a:solidFill>
                <a:latin typeface="微软雅黑" pitchFamily="34" charset="-122"/>
                <a:ea typeface="微软雅黑" pitchFamily="34" charset="-122"/>
                <a:cs typeface="+mn-cs"/>
              </a:rPr>
              <a:t>设</a:t>
            </a:r>
            <a:r>
              <a:rPr lang="zh-CN" altLang="en-US" sz="1400" dirty="0" smtClean="0">
                <a:solidFill>
                  <a:srgbClr val="2D2015"/>
                </a:solidFill>
                <a:latin typeface="微软雅黑" pitchFamily="34" charset="-122"/>
                <a:ea typeface="微软雅黑" pitchFamily="34" charset="-122"/>
                <a:cs typeface="+mn-cs"/>
              </a:rPr>
              <a:t>施</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网络</a:t>
            </a:r>
            <a:r>
              <a:rPr lang="zh-CN" altLang="en-US" sz="1400" dirty="0">
                <a:solidFill>
                  <a:srgbClr val="2D2015"/>
                </a:solidFill>
                <a:latin typeface="微软雅黑" pitchFamily="34" charset="-122"/>
                <a:ea typeface="微软雅黑" pitchFamily="34" charset="-122"/>
                <a:cs typeface="+mn-cs"/>
              </a:rPr>
              <a:t>架</a:t>
            </a:r>
            <a:r>
              <a:rPr lang="zh-CN" altLang="en-US" sz="1400" dirty="0" smtClean="0">
                <a:solidFill>
                  <a:srgbClr val="2D2015"/>
                </a:solidFill>
                <a:latin typeface="微软雅黑" pitchFamily="34" charset="-122"/>
                <a:ea typeface="微软雅黑" pitchFamily="34" charset="-122"/>
                <a:cs typeface="+mn-cs"/>
              </a:rPr>
              <a:t>构</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通信手段</a:t>
            </a:r>
            <a:endParaRPr lang="zh-CN" altLang="en-US" sz="1400" dirty="0">
              <a:solidFill>
                <a:srgbClr val="2D2015"/>
              </a:solidFill>
              <a:latin typeface="微软雅黑" pitchFamily="34" charset="-122"/>
              <a:ea typeface="微软雅黑" pitchFamily="34" charset="-122"/>
              <a:cs typeface="+mn-cs"/>
            </a:endParaRPr>
          </a:p>
        </p:txBody>
      </p:sp>
      <p:sp>
        <p:nvSpPr>
          <p:cNvPr id="5" name="Text Box 22"/>
          <p:cNvSpPr txBox="1">
            <a:spLocks noChangeArrowheads="1"/>
          </p:cNvSpPr>
          <p:nvPr/>
        </p:nvSpPr>
        <p:spPr bwMode="auto">
          <a:xfrm>
            <a:off x="4703312" y="924066"/>
            <a:ext cx="1296000" cy="1277273"/>
          </a:xfrm>
          <a:prstGeom prst="rect">
            <a:avLst/>
          </a:prstGeom>
          <a:noFill/>
          <a:ln w="12699">
            <a:noFill/>
            <a:miter lim="800000"/>
            <a:headEnd/>
            <a:tailEnd/>
          </a:ln>
          <a:effectLst/>
        </p:spPr>
        <p:txBody>
          <a:bodyPr>
            <a:spAutoFit/>
          </a:bodyPr>
          <a:lstStyle/>
          <a:p>
            <a:pPr algn="ctr" fontAlgn="auto">
              <a:spcBef>
                <a:spcPct val="50000"/>
              </a:spcBef>
              <a:spcAft>
                <a:spcPts val="0"/>
              </a:spcAft>
              <a:buFontTx/>
              <a:buNone/>
            </a:pPr>
            <a:r>
              <a:rPr lang="zh-CN" altLang="en-US" sz="1400" b="1" dirty="0" smtClean="0">
                <a:solidFill>
                  <a:srgbClr val="1F497D"/>
                </a:solidFill>
                <a:latin typeface="微软雅黑" pitchFamily="34" charset="-122"/>
                <a:ea typeface="微软雅黑" pitchFamily="34" charset="-122"/>
                <a:cs typeface="+mn-cs"/>
              </a:rPr>
              <a:t>  </a:t>
            </a:r>
            <a:r>
              <a:rPr lang="zh-CN" altLang="en-US" sz="1400" b="1" dirty="0" smtClean="0">
                <a:solidFill>
                  <a:srgbClr val="0000FF"/>
                </a:solidFill>
                <a:latin typeface="微软雅黑" pitchFamily="34" charset="-122"/>
                <a:ea typeface="微软雅黑" pitchFamily="34" charset="-122"/>
                <a:cs typeface="+mn-cs"/>
              </a:rPr>
              <a:t>创业氛围</a:t>
            </a:r>
            <a:endParaRPr lang="en-US" altLang="zh-CN" sz="1400" b="1" dirty="0" smtClean="0">
              <a:solidFill>
                <a:srgbClr val="0000FF"/>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鼓励创新</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允许失败</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灵活政策</a:t>
            </a:r>
            <a:endParaRPr lang="zh-CN" altLang="en-US" sz="1400" dirty="0">
              <a:solidFill>
                <a:srgbClr val="2D2015"/>
              </a:solidFill>
              <a:latin typeface="微软雅黑" pitchFamily="34" charset="-122"/>
              <a:ea typeface="微软雅黑" pitchFamily="34" charset="-122"/>
              <a:cs typeface="+mn-cs"/>
            </a:endParaRPr>
          </a:p>
        </p:txBody>
      </p:sp>
      <p:sp>
        <p:nvSpPr>
          <p:cNvPr id="6" name="Text Box 24"/>
          <p:cNvSpPr txBox="1">
            <a:spLocks noChangeArrowheads="1"/>
          </p:cNvSpPr>
          <p:nvPr/>
        </p:nvSpPr>
        <p:spPr bwMode="auto">
          <a:xfrm>
            <a:off x="1780292" y="2890486"/>
            <a:ext cx="1296000" cy="1277273"/>
          </a:xfrm>
          <a:prstGeom prst="rect">
            <a:avLst/>
          </a:prstGeom>
          <a:noFill/>
          <a:ln w="12699">
            <a:noFill/>
            <a:miter lim="800000"/>
            <a:headEnd/>
            <a:tailEnd/>
          </a:ln>
          <a:effectLst/>
        </p:spPr>
        <p:txBody>
          <a:bodyPr wrap="square">
            <a:spAutoFit/>
          </a:bodyPr>
          <a:lstStyle/>
          <a:p>
            <a:pPr marL="228600" indent="-228600" algn="ctr" fontAlgn="auto">
              <a:spcBef>
                <a:spcPct val="5000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人才</a:t>
            </a:r>
            <a:r>
              <a:rPr lang="zh-CN" altLang="en-US" sz="1400" b="1" dirty="0">
                <a:solidFill>
                  <a:srgbClr val="0000FF"/>
                </a:solidFill>
                <a:latin typeface="微软雅黑" pitchFamily="34" charset="-122"/>
                <a:ea typeface="微软雅黑" pitchFamily="34" charset="-122"/>
                <a:cs typeface="+mn-cs"/>
              </a:rPr>
              <a:t>储备</a:t>
            </a:r>
          </a:p>
          <a:p>
            <a:pPr marL="228600" lvl="1" indent="-228600" fontAlgn="auto">
              <a:spcBef>
                <a:spcPct val="50000"/>
              </a:spcBef>
              <a:spcAft>
                <a:spcPts val="0"/>
              </a:spcAft>
              <a:buSzPct val="75000"/>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周边大学</a:t>
            </a:r>
          </a:p>
          <a:p>
            <a:pPr marL="228600" lvl="1" indent="-228600" fontAlgn="auto">
              <a:spcBef>
                <a:spcPct val="50000"/>
              </a:spcBef>
              <a:spcAft>
                <a:spcPts val="0"/>
              </a:spcAft>
              <a:buSzPct val="75000"/>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技术人才</a:t>
            </a:r>
          </a:p>
          <a:p>
            <a:pPr marL="228600" lvl="1" indent="-228600" fontAlgn="auto">
              <a:spcBef>
                <a:spcPct val="50000"/>
              </a:spcBef>
              <a:spcAft>
                <a:spcPts val="0"/>
              </a:spcAft>
              <a:buSzPct val="75000"/>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人才培训</a:t>
            </a:r>
          </a:p>
        </p:txBody>
      </p:sp>
      <p:sp>
        <p:nvSpPr>
          <p:cNvPr id="7" name="Text Box 25"/>
          <p:cNvSpPr txBox="1">
            <a:spLocks noChangeArrowheads="1"/>
          </p:cNvSpPr>
          <p:nvPr/>
        </p:nvSpPr>
        <p:spPr bwMode="auto">
          <a:xfrm>
            <a:off x="4703312" y="2890484"/>
            <a:ext cx="1296000" cy="1600438"/>
          </a:xfrm>
          <a:prstGeom prst="rect">
            <a:avLst/>
          </a:prstGeom>
          <a:noFill/>
          <a:ln w="12699">
            <a:noFill/>
            <a:miter lim="800000"/>
            <a:headEnd/>
            <a:tailEnd/>
          </a:ln>
          <a:effectLst/>
        </p:spPr>
        <p:txBody>
          <a:bodyPr wrap="square">
            <a:spAutoFit/>
          </a:bodyPr>
          <a:lstStyle/>
          <a:p>
            <a:pPr algn="ctr" fontAlgn="auto">
              <a:spcBef>
                <a:spcPct val="5000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园区管理</a:t>
            </a:r>
            <a:endParaRPr lang="en-US" altLang="zh-CN" sz="1400" b="1" dirty="0">
              <a:solidFill>
                <a:srgbClr val="0000FF"/>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景观</a:t>
            </a:r>
            <a:r>
              <a:rPr lang="zh-CN" altLang="en-US" sz="1400" dirty="0">
                <a:solidFill>
                  <a:srgbClr val="2D2015"/>
                </a:solidFill>
                <a:latin typeface="微软雅黑" pitchFamily="34" charset="-122"/>
                <a:ea typeface="微软雅黑" pitchFamily="34" charset="-122"/>
                <a:cs typeface="+mn-cs"/>
              </a:rPr>
              <a:t>规</a:t>
            </a:r>
            <a:r>
              <a:rPr lang="zh-CN" altLang="en-US" sz="1400" dirty="0" smtClean="0">
                <a:solidFill>
                  <a:srgbClr val="2D2015"/>
                </a:solidFill>
                <a:latin typeface="微软雅黑" pitchFamily="34" charset="-122"/>
                <a:ea typeface="微软雅黑" pitchFamily="34" charset="-122"/>
                <a:cs typeface="+mn-cs"/>
              </a:rPr>
              <a:t>划</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行政管理</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激励政策</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招商引资</a:t>
            </a:r>
            <a:endParaRPr lang="zh-CN" altLang="en-US" sz="1400" dirty="0">
              <a:solidFill>
                <a:srgbClr val="2D2015"/>
              </a:solidFill>
              <a:latin typeface="微软雅黑" pitchFamily="34" charset="-122"/>
              <a:ea typeface="微软雅黑" pitchFamily="34" charset="-122"/>
              <a:cs typeface="+mn-cs"/>
            </a:endParaRPr>
          </a:p>
        </p:txBody>
      </p:sp>
      <p:graphicFrame>
        <p:nvGraphicFramePr>
          <p:cNvPr id="8" name="Object 10"/>
          <p:cNvGraphicFramePr>
            <a:graphicFrameLocks noChangeAspect="1"/>
          </p:cNvGraphicFramePr>
          <p:nvPr/>
        </p:nvGraphicFramePr>
        <p:xfrm>
          <a:off x="278103" y="924064"/>
          <a:ext cx="1440000" cy="1220840"/>
        </p:xfrm>
        <a:graphic>
          <a:graphicData uri="http://schemas.openxmlformats.org/presentationml/2006/ole">
            <p:oleObj spid="_x0000_s3074" name="Photo Editor Photo" r:id="rId3" imgW="4761905" imgH="3877216" progId="">
              <p:embed/>
            </p:oleObj>
          </a:graphicData>
        </a:graphic>
      </p:graphicFrame>
      <p:pic>
        <p:nvPicPr>
          <p:cNvPr id="9" name="Picture 5" descr="exten_big"/>
          <p:cNvPicPr>
            <a:picLocks noChangeAspect="1" noChangeArrowheads="1"/>
          </p:cNvPicPr>
          <p:nvPr/>
        </p:nvPicPr>
        <p:blipFill>
          <a:blip r:embed="rId4" cstate="email"/>
          <a:srcRect/>
          <a:stretch>
            <a:fillRect/>
          </a:stretch>
        </p:blipFill>
        <p:spPr bwMode="auto">
          <a:xfrm>
            <a:off x="278103" y="2890484"/>
            <a:ext cx="1440000" cy="12463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13"/>
          <p:cNvPicPr>
            <a:picLocks noChangeAspect="1" noChangeArrowheads="1"/>
          </p:cNvPicPr>
          <p:nvPr/>
        </p:nvPicPr>
        <p:blipFill>
          <a:blip r:embed="rId5" cstate="email"/>
          <a:srcRect/>
          <a:stretch>
            <a:fillRect/>
          </a:stretch>
        </p:blipFill>
        <p:spPr bwMode="auto">
          <a:xfrm>
            <a:off x="3234909" y="924064"/>
            <a:ext cx="1440000" cy="1219480"/>
          </a:xfrm>
          <a:prstGeom prst="rect">
            <a:avLst/>
          </a:prstGeom>
          <a:noFill/>
          <a:ln w="9525">
            <a:noFill/>
            <a:miter lim="800000"/>
            <a:headEnd/>
            <a:tailEnd/>
          </a:ln>
        </p:spPr>
      </p:pic>
      <p:pic>
        <p:nvPicPr>
          <p:cNvPr id="11" name="Picture 14"/>
          <p:cNvPicPr>
            <a:picLocks noChangeAspect="1" noChangeArrowheads="1"/>
          </p:cNvPicPr>
          <p:nvPr/>
        </p:nvPicPr>
        <p:blipFill>
          <a:blip r:embed="rId6" cstate="email"/>
          <a:srcRect/>
          <a:stretch>
            <a:fillRect/>
          </a:stretch>
        </p:blipFill>
        <p:spPr bwMode="auto">
          <a:xfrm>
            <a:off x="3234909" y="2890485"/>
            <a:ext cx="1440000" cy="1156480"/>
          </a:xfrm>
          <a:prstGeom prst="rect">
            <a:avLst/>
          </a:prstGeom>
          <a:noFill/>
          <a:ln w="9525">
            <a:noFill/>
            <a:miter lim="800000"/>
            <a:headEnd/>
            <a:tailEnd/>
          </a:ln>
        </p:spPr>
      </p:pic>
      <p:sp>
        <p:nvSpPr>
          <p:cNvPr id="12" name="矩形 11"/>
          <p:cNvSpPr/>
          <p:nvPr/>
        </p:nvSpPr>
        <p:spPr bwMode="auto">
          <a:xfrm>
            <a:off x="3168246" y="2316842"/>
            <a:ext cx="1668780" cy="180023"/>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印度班加罗尔软件园</a:t>
            </a:r>
          </a:p>
        </p:txBody>
      </p:sp>
      <p:sp>
        <p:nvSpPr>
          <p:cNvPr id="13" name="矩形 12"/>
          <p:cNvSpPr/>
          <p:nvPr/>
        </p:nvSpPr>
        <p:spPr bwMode="auto">
          <a:xfrm>
            <a:off x="3099294" y="4236555"/>
            <a:ext cx="1706880" cy="184932"/>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台湾新竹科学工业园</a:t>
            </a:r>
          </a:p>
        </p:txBody>
      </p:sp>
      <p:sp>
        <p:nvSpPr>
          <p:cNvPr id="14" name="矩形 13"/>
          <p:cNvSpPr/>
          <p:nvPr/>
        </p:nvSpPr>
        <p:spPr bwMode="auto">
          <a:xfrm>
            <a:off x="159050" y="2316842"/>
            <a:ext cx="1668780" cy="180023"/>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美国硅谷科技园</a:t>
            </a:r>
          </a:p>
        </p:txBody>
      </p:sp>
      <p:sp>
        <p:nvSpPr>
          <p:cNvPr id="15" name="矩形 14"/>
          <p:cNvSpPr/>
          <p:nvPr/>
        </p:nvSpPr>
        <p:spPr bwMode="auto">
          <a:xfrm>
            <a:off x="149091" y="4236557"/>
            <a:ext cx="1749287" cy="206235"/>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法国安蒂波利斯科技城</a:t>
            </a:r>
          </a:p>
        </p:txBody>
      </p:sp>
      <p:graphicFrame>
        <p:nvGraphicFramePr>
          <p:cNvPr id="16" name="Object 3"/>
          <p:cNvGraphicFramePr>
            <a:graphicFrameLocks noChangeAspect="1"/>
          </p:cNvGraphicFramePr>
          <p:nvPr/>
        </p:nvGraphicFramePr>
        <p:xfrm>
          <a:off x="6192416" y="2890485"/>
          <a:ext cx="1440000" cy="1145680"/>
        </p:xfrm>
        <a:graphic>
          <a:graphicData uri="http://schemas.openxmlformats.org/presentationml/2006/ole">
            <p:oleObj spid="_x0000_s3075" name="BMP 图像" r:id="rId7" imgW="7819048" imgH="4933333" progId="PBrush">
              <p:embed/>
            </p:oleObj>
          </a:graphicData>
        </a:graphic>
      </p:graphicFrame>
      <p:pic>
        <p:nvPicPr>
          <p:cNvPr id="17" name="Picture 4" descr="2008529205114546"/>
          <p:cNvPicPr>
            <a:picLocks noChangeAspect="1" noChangeArrowheads="1"/>
          </p:cNvPicPr>
          <p:nvPr/>
        </p:nvPicPr>
        <p:blipFill>
          <a:blip r:embed="rId8" cstate="print"/>
          <a:srcRect/>
          <a:stretch>
            <a:fillRect/>
          </a:stretch>
        </p:blipFill>
        <p:spPr bwMode="auto">
          <a:xfrm>
            <a:off x="6192416" y="924064"/>
            <a:ext cx="1440000" cy="1267920"/>
          </a:xfrm>
          <a:prstGeom prst="rect">
            <a:avLst/>
          </a:prstGeom>
          <a:noFill/>
        </p:spPr>
      </p:pic>
      <p:sp>
        <p:nvSpPr>
          <p:cNvPr id="18" name="Text Box 22"/>
          <p:cNvSpPr txBox="1">
            <a:spLocks noChangeArrowheads="1"/>
          </p:cNvSpPr>
          <p:nvPr/>
        </p:nvSpPr>
        <p:spPr bwMode="auto">
          <a:xfrm>
            <a:off x="7646485" y="924066"/>
            <a:ext cx="1296000" cy="1277273"/>
          </a:xfrm>
          <a:prstGeom prst="rect">
            <a:avLst/>
          </a:prstGeom>
          <a:noFill/>
          <a:ln w="12699">
            <a:noFill/>
            <a:miter lim="800000"/>
            <a:headEnd/>
            <a:tailEnd/>
          </a:ln>
          <a:effectLst/>
        </p:spPr>
        <p:txBody>
          <a:bodyPr>
            <a:spAutoFit/>
          </a:bodyPr>
          <a:lstStyle/>
          <a:p>
            <a:pPr algn="ctr" fontAlgn="auto">
              <a:spcBef>
                <a:spcPct val="50000"/>
              </a:spcBef>
              <a:spcAft>
                <a:spcPts val="0"/>
              </a:spcAft>
              <a:buFontTx/>
              <a:buNone/>
            </a:pPr>
            <a:r>
              <a:rPr lang="zh-CN" altLang="en-US" sz="1400" b="1" dirty="0" smtClean="0">
                <a:solidFill>
                  <a:srgbClr val="1F497D"/>
                </a:solidFill>
                <a:latin typeface="微软雅黑" pitchFamily="34" charset="-122"/>
                <a:ea typeface="微软雅黑" pitchFamily="34" charset="-122"/>
                <a:cs typeface="+mn-cs"/>
              </a:rPr>
              <a:t>  </a:t>
            </a:r>
            <a:r>
              <a:rPr lang="zh-CN" altLang="en-US" sz="1400" b="1" dirty="0" smtClean="0">
                <a:solidFill>
                  <a:srgbClr val="0000FF"/>
                </a:solidFill>
                <a:latin typeface="微软雅黑" pitchFamily="34" charset="-122"/>
                <a:ea typeface="微软雅黑" pitchFamily="34" charset="-122"/>
                <a:cs typeface="+mn-cs"/>
              </a:rPr>
              <a:t>智能园区</a:t>
            </a:r>
            <a:endParaRPr lang="en-US" altLang="zh-CN" sz="1400" b="1" dirty="0" smtClean="0">
              <a:solidFill>
                <a:srgbClr val="0000FF"/>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绿色环保</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节能减排</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持续发展</a:t>
            </a:r>
            <a:endParaRPr lang="zh-CN" altLang="en-US" sz="1400" dirty="0">
              <a:solidFill>
                <a:srgbClr val="2D2015"/>
              </a:solidFill>
              <a:latin typeface="微软雅黑" pitchFamily="34" charset="-122"/>
              <a:ea typeface="微软雅黑" pitchFamily="34" charset="-122"/>
              <a:cs typeface="+mn-cs"/>
            </a:endParaRPr>
          </a:p>
        </p:txBody>
      </p:sp>
      <p:sp>
        <p:nvSpPr>
          <p:cNvPr id="19" name="矩形 18"/>
          <p:cNvSpPr/>
          <p:nvPr/>
        </p:nvSpPr>
        <p:spPr bwMode="auto">
          <a:xfrm>
            <a:off x="6077791" y="2316842"/>
            <a:ext cx="1668780" cy="180023"/>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韩国松岛智能园区</a:t>
            </a:r>
          </a:p>
        </p:txBody>
      </p:sp>
      <p:sp>
        <p:nvSpPr>
          <p:cNvPr id="20" name="Text Box 25"/>
          <p:cNvSpPr txBox="1">
            <a:spLocks noChangeArrowheads="1"/>
          </p:cNvSpPr>
          <p:nvPr/>
        </p:nvSpPr>
        <p:spPr bwMode="auto">
          <a:xfrm>
            <a:off x="7646485" y="2890484"/>
            <a:ext cx="1296000" cy="1600438"/>
          </a:xfrm>
          <a:prstGeom prst="rect">
            <a:avLst/>
          </a:prstGeom>
          <a:noFill/>
          <a:ln w="12699">
            <a:noFill/>
            <a:miter lim="800000"/>
            <a:headEnd/>
            <a:tailEnd/>
          </a:ln>
          <a:effectLst/>
        </p:spPr>
        <p:txBody>
          <a:bodyPr wrap="square">
            <a:spAutoFit/>
          </a:bodyPr>
          <a:lstStyle/>
          <a:p>
            <a:pPr algn="ctr" fontAlgn="auto">
              <a:spcBef>
                <a:spcPct val="5000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综合园区</a:t>
            </a:r>
            <a:endParaRPr lang="en-US" altLang="zh-CN" sz="1400" b="1" dirty="0">
              <a:solidFill>
                <a:srgbClr val="0000FF"/>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园区管理</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企业孵化</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大学联盟</a:t>
            </a:r>
            <a:endParaRPr lang="en-US" altLang="zh-CN" sz="1400" dirty="0" smtClean="0">
              <a:solidFill>
                <a:srgbClr val="2D2015"/>
              </a:solidFill>
              <a:latin typeface="微软雅黑" pitchFamily="34" charset="-122"/>
              <a:ea typeface="微软雅黑" pitchFamily="34" charset="-122"/>
              <a:cs typeface="+mn-cs"/>
            </a:endParaRPr>
          </a:p>
          <a:p>
            <a:pPr marL="228600" indent="-228600" fontAlgn="auto">
              <a:spcBef>
                <a:spcPct val="50000"/>
              </a:spcBef>
              <a:spcAft>
                <a:spcPts val="0"/>
              </a:spcAft>
              <a:buFont typeface="Arial" pitchFamily="34" charset="0"/>
              <a:buChar char="•"/>
            </a:pPr>
            <a:r>
              <a:rPr lang="zh-CN" altLang="en-US" sz="1400" dirty="0" smtClean="0">
                <a:solidFill>
                  <a:srgbClr val="2D2015"/>
                </a:solidFill>
                <a:latin typeface="微软雅黑" pitchFamily="34" charset="-122"/>
                <a:ea typeface="微软雅黑" pitchFamily="34" charset="-122"/>
                <a:cs typeface="+mn-cs"/>
              </a:rPr>
              <a:t>市场推广</a:t>
            </a:r>
            <a:endParaRPr lang="zh-CN" altLang="en-US" sz="1400" dirty="0">
              <a:solidFill>
                <a:srgbClr val="2D2015"/>
              </a:solidFill>
              <a:latin typeface="微软雅黑" pitchFamily="34" charset="-122"/>
              <a:ea typeface="微软雅黑" pitchFamily="34" charset="-122"/>
              <a:cs typeface="+mn-cs"/>
            </a:endParaRPr>
          </a:p>
        </p:txBody>
      </p:sp>
      <p:sp>
        <p:nvSpPr>
          <p:cNvPr id="21" name="矩形 20"/>
          <p:cNvSpPr/>
          <p:nvPr/>
        </p:nvSpPr>
        <p:spPr bwMode="auto">
          <a:xfrm>
            <a:off x="6078023" y="4236555"/>
            <a:ext cx="1706880" cy="184932"/>
          </a:xfrm>
          <a:prstGeom prst="rect">
            <a:avLst/>
          </a:prstGeom>
          <a:noFill/>
          <a:ln w="9525" cap="flat" cmpd="sng" algn="ctr">
            <a:no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爱尔兰科技园</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德国鲁尔工业区 </a:t>
            </a:r>
            <a:r>
              <a:rPr lang="en-US" altLang="zh-CN" b="1" dirty="0" smtClean="0"/>
              <a:t>- “</a:t>
            </a:r>
            <a:r>
              <a:rPr lang="zh-CN" altLang="en-US" b="1" dirty="0" smtClean="0"/>
              <a:t>数字园区”助力传统园区转型</a:t>
            </a:r>
            <a:endParaRPr lang="zh-CN" altLang="en-US" b="1" dirty="0"/>
          </a:p>
        </p:txBody>
      </p:sp>
      <p:pic>
        <p:nvPicPr>
          <p:cNvPr id="3" name="Picture 4"/>
          <p:cNvPicPr>
            <a:picLocks noChangeAspect="1" noChangeArrowheads="1"/>
          </p:cNvPicPr>
          <p:nvPr/>
        </p:nvPicPr>
        <p:blipFill>
          <a:blip r:embed="rId2" cstate="print"/>
          <a:srcRect t="12006"/>
          <a:stretch>
            <a:fillRect/>
          </a:stretch>
        </p:blipFill>
        <p:spPr bwMode="auto">
          <a:xfrm>
            <a:off x="177804" y="3093302"/>
            <a:ext cx="3198813" cy="1535906"/>
          </a:xfrm>
          <a:prstGeom prst="rect">
            <a:avLst/>
          </a:prstGeom>
          <a:noFill/>
          <a:ln w="9525">
            <a:solidFill>
              <a:srgbClr val="FF617F"/>
            </a:solidFill>
            <a:miter lim="800000"/>
            <a:headEnd/>
            <a:tailEnd/>
          </a:ln>
        </p:spPr>
      </p:pic>
      <p:sp>
        <p:nvSpPr>
          <p:cNvPr id="5" name="Text Box 5"/>
          <p:cNvSpPr txBox="1">
            <a:spLocks noChangeArrowheads="1"/>
          </p:cNvSpPr>
          <p:nvPr/>
        </p:nvSpPr>
        <p:spPr bwMode="auto">
          <a:xfrm>
            <a:off x="3517900" y="929831"/>
            <a:ext cx="5334000" cy="923314"/>
          </a:xfrm>
          <a:prstGeom prst="rect">
            <a:avLst/>
          </a:prstGeom>
          <a:noFill/>
          <a:ln w="28575" algn="ctr">
            <a:solidFill>
              <a:schemeClr val="hlink"/>
            </a:solidFill>
            <a:miter lim="800000"/>
            <a:headEnd/>
            <a:tailEnd/>
          </a:ln>
        </p:spPr>
        <p:txBody>
          <a:bodyPr wrap="square" lIns="91426" tIns="45712" rIns="91426" bIns="45712">
            <a:spAutoFit/>
          </a:bodyPr>
          <a:lstStyle/>
          <a:p>
            <a:pPr fontAlgn="auto">
              <a:lnSpc>
                <a:spcPct val="150000"/>
              </a:lnSpc>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鲁</a:t>
            </a:r>
            <a:r>
              <a:rPr lang="zh-CN" altLang="en-US" sz="1200" dirty="0">
                <a:solidFill>
                  <a:prstClr val="black"/>
                </a:solidFill>
                <a:latin typeface="微软雅黑" pitchFamily="34" charset="-122"/>
                <a:ea typeface="微软雅黑" pitchFamily="34" charset="-122"/>
                <a:cs typeface="+mn-cs"/>
              </a:rPr>
              <a:t>尔地区位于德国西部的北莱茵</a:t>
            </a:r>
            <a:r>
              <a:rPr lang="en-US" altLang="zh-CN" sz="1200" dirty="0">
                <a:solidFill>
                  <a:prstClr val="black"/>
                </a:solidFill>
                <a:latin typeface="微软雅黑" pitchFamily="34" charset="-122"/>
                <a:ea typeface="微软雅黑" pitchFamily="34" charset="-122"/>
                <a:cs typeface="+mn-cs"/>
              </a:rPr>
              <a:t>———</a:t>
            </a:r>
            <a:r>
              <a:rPr lang="zh-CN" altLang="en-US" sz="1200" dirty="0">
                <a:solidFill>
                  <a:prstClr val="black"/>
                </a:solidFill>
                <a:latin typeface="微软雅黑" pitchFamily="34" charset="-122"/>
                <a:ea typeface="微软雅黑" pitchFamily="34" charset="-122"/>
                <a:cs typeface="+mn-cs"/>
              </a:rPr>
              <a:t>威斯特伐伦州内</a:t>
            </a:r>
            <a:r>
              <a:rPr lang="zh-CN" altLang="en-US" sz="1200" dirty="0" smtClean="0">
                <a:solidFill>
                  <a:prstClr val="black"/>
                </a:solidFill>
                <a:latin typeface="微软雅黑" pitchFamily="34" charset="-122"/>
                <a:ea typeface="微软雅黑" pitchFamily="34" charset="-122"/>
                <a:cs typeface="+mn-cs"/>
              </a:rPr>
              <a:t>，面积</a:t>
            </a:r>
            <a:r>
              <a:rPr lang="en-US" altLang="zh-CN" sz="1200" dirty="0">
                <a:solidFill>
                  <a:prstClr val="black"/>
                </a:solidFill>
                <a:latin typeface="微软雅黑" pitchFamily="34" charset="-122"/>
                <a:ea typeface="微软雅黑" pitchFamily="34" charset="-122"/>
                <a:cs typeface="+mn-cs"/>
              </a:rPr>
              <a:t>4432.79 </a:t>
            </a:r>
            <a:r>
              <a:rPr lang="zh-CN" altLang="en-US" sz="1200" dirty="0">
                <a:solidFill>
                  <a:prstClr val="black"/>
                </a:solidFill>
                <a:latin typeface="微软雅黑" pitchFamily="34" charset="-122"/>
                <a:ea typeface="微软雅黑" pitchFamily="34" charset="-122"/>
                <a:cs typeface="+mn-cs"/>
              </a:rPr>
              <a:t>平方公里，人口</a:t>
            </a:r>
            <a:r>
              <a:rPr lang="en-US" altLang="zh-CN" sz="1200" dirty="0">
                <a:solidFill>
                  <a:prstClr val="black"/>
                </a:solidFill>
                <a:latin typeface="微软雅黑" pitchFamily="34" charset="-122"/>
                <a:ea typeface="微软雅黑" pitchFamily="34" charset="-122"/>
                <a:cs typeface="+mn-cs"/>
              </a:rPr>
              <a:t>540 </a:t>
            </a:r>
            <a:r>
              <a:rPr lang="zh-CN" altLang="en-US" sz="1200" dirty="0">
                <a:solidFill>
                  <a:prstClr val="black"/>
                </a:solidFill>
                <a:latin typeface="微软雅黑" pitchFamily="34" charset="-122"/>
                <a:ea typeface="微软雅黑" pitchFamily="34" charset="-122"/>
                <a:cs typeface="+mn-cs"/>
              </a:rPr>
              <a:t>万，处于德国以及整个欧洲交通枢纽</a:t>
            </a:r>
            <a:r>
              <a:rPr lang="zh-CN" altLang="en-US" sz="1200" dirty="0" smtClean="0">
                <a:solidFill>
                  <a:prstClr val="black"/>
                </a:solidFill>
                <a:latin typeface="微软雅黑" pitchFamily="34" charset="-122"/>
                <a:ea typeface="微软雅黑" pitchFamily="34" charset="-122"/>
                <a:cs typeface="+mn-cs"/>
              </a:rPr>
              <a:t>地带</a:t>
            </a:r>
            <a:endParaRPr lang="zh-CN" altLang="en-US" sz="1200" dirty="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Tx/>
              <a:buNone/>
            </a:pPr>
            <a:r>
              <a:rPr lang="zh-CN" altLang="en-US" sz="1200" dirty="0">
                <a:solidFill>
                  <a:prstClr val="black"/>
                </a:solidFill>
                <a:latin typeface="微软雅黑" pitchFamily="34" charset="-122"/>
                <a:ea typeface="微软雅黑" pitchFamily="34" charset="-122"/>
                <a:cs typeface="+mn-cs"/>
              </a:rPr>
              <a:t>传统老工业园区五大</a:t>
            </a:r>
            <a:r>
              <a:rPr lang="zh-CN" altLang="en-US" sz="1200" dirty="0" smtClean="0">
                <a:solidFill>
                  <a:prstClr val="black"/>
                </a:solidFill>
                <a:latin typeface="微软雅黑" pitchFamily="34" charset="-122"/>
                <a:ea typeface="微软雅黑" pitchFamily="34" charset="-122"/>
                <a:cs typeface="+mn-cs"/>
              </a:rPr>
              <a:t>特点：时间</a:t>
            </a:r>
            <a:r>
              <a:rPr lang="zh-CN" altLang="en-US" sz="1200" dirty="0">
                <a:solidFill>
                  <a:prstClr val="black"/>
                </a:solidFill>
                <a:latin typeface="微软雅黑" pitchFamily="34" charset="-122"/>
                <a:ea typeface="微软雅黑" pitchFamily="34" charset="-122"/>
                <a:cs typeface="+mn-cs"/>
              </a:rPr>
              <a:t>早、区位优、结构重、规模大、经</a:t>
            </a:r>
            <a:r>
              <a:rPr lang="zh-CN" altLang="en-US" sz="1200" dirty="0" smtClean="0">
                <a:solidFill>
                  <a:prstClr val="black"/>
                </a:solidFill>
                <a:latin typeface="微软雅黑" pitchFamily="34" charset="-122"/>
                <a:ea typeface="微软雅黑" pitchFamily="34" charset="-122"/>
                <a:cs typeface="+mn-cs"/>
              </a:rPr>
              <a:t>历久</a:t>
            </a:r>
            <a:endParaRPr lang="en-US" altLang="zh-CN" sz="1200" dirty="0">
              <a:solidFill>
                <a:prstClr val="black"/>
              </a:solidFill>
              <a:latin typeface="微软雅黑" pitchFamily="34" charset="-122"/>
              <a:ea typeface="微软雅黑" pitchFamily="34" charset="-122"/>
              <a:cs typeface="+mn-cs"/>
            </a:endParaRPr>
          </a:p>
        </p:txBody>
      </p:sp>
      <p:pic>
        <p:nvPicPr>
          <p:cNvPr id="6" name="Picture 6" descr="污染2"/>
          <p:cNvPicPr>
            <a:picLocks noChangeAspect="1" noChangeArrowheads="1"/>
          </p:cNvPicPr>
          <p:nvPr/>
        </p:nvPicPr>
        <p:blipFill>
          <a:blip r:embed="rId3" cstate="print"/>
          <a:srcRect l="9166" b="7909"/>
          <a:stretch>
            <a:fillRect/>
          </a:stretch>
        </p:blipFill>
        <p:spPr bwMode="auto">
          <a:xfrm>
            <a:off x="174625" y="682962"/>
            <a:ext cx="3200400" cy="1518047"/>
          </a:xfrm>
          <a:prstGeom prst="rect">
            <a:avLst/>
          </a:prstGeom>
          <a:noFill/>
          <a:ln w="9525">
            <a:solidFill>
              <a:schemeClr val="tx1"/>
            </a:solidFill>
            <a:miter lim="800000"/>
            <a:headEnd/>
            <a:tailEnd/>
          </a:ln>
        </p:spPr>
      </p:pic>
      <p:sp>
        <p:nvSpPr>
          <p:cNvPr id="7" name="Text Box 7"/>
          <p:cNvSpPr txBox="1">
            <a:spLocks noChangeArrowheads="1"/>
          </p:cNvSpPr>
          <p:nvPr/>
        </p:nvSpPr>
        <p:spPr bwMode="auto">
          <a:xfrm>
            <a:off x="3568700" y="2948719"/>
            <a:ext cx="5372100" cy="1812788"/>
          </a:xfrm>
          <a:prstGeom prst="rect">
            <a:avLst/>
          </a:prstGeom>
          <a:noFill/>
          <a:ln w="12700" algn="ctr">
            <a:noFill/>
            <a:miter lim="800000"/>
            <a:headEnd/>
            <a:tailEnd/>
          </a:ln>
        </p:spPr>
        <p:txBody>
          <a:bodyPr lIns="91426" tIns="45712" rIns="91426" bIns="45712">
            <a:spAutoFit/>
          </a:bodyPr>
          <a:lstStyle/>
          <a:p>
            <a:pPr fontAlgn="auto">
              <a:lnSpc>
                <a:spcPct val="130000"/>
              </a:lnSpc>
              <a:spcBef>
                <a:spcPts val="0"/>
              </a:spcBef>
              <a:spcAft>
                <a:spcPts val="0"/>
              </a:spcAft>
              <a:buFontTx/>
              <a:buNone/>
            </a:pPr>
            <a:r>
              <a:rPr lang="zh-CN" altLang="en-US" sz="1400" b="1" dirty="0">
                <a:solidFill>
                  <a:prstClr val="black"/>
                </a:solidFill>
                <a:latin typeface="微软雅黑" pitchFamily="34" charset="-122"/>
                <a:ea typeface="微软雅黑" pitchFamily="34" charset="-122"/>
                <a:cs typeface="+mn-cs"/>
              </a:rPr>
              <a:t>德国鲁尔工业园区转型成功经验总结：</a:t>
            </a:r>
          </a:p>
          <a:p>
            <a:pPr fontAlgn="auto">
              <a:lnSpc>
                <a:spcPct val="130000"/>
              </a:lnSpc>
              <a:spcBef>
                <a:spcPts val="0"/>
              </a:spcBef>
              <a:spcAft>
                <a:spcPts val="0"/>
              </a:spcAft>
              <a:buFontTx/>
              <a:buNone/>
            </a:pPr>
            <a:r>
              <a:rPr lang="en-US" altLang="zh-CN" sz="1200" dirty="0">
                <a:solidFill>
                  <a:prstClr val="black"/>
                </a:solidFill>
                <a:latin typeface="微软雅黑" pitchFamily="34" charset="-122"/>
                <a:ea typeface="微软雅黑" pitchFamily="34" charset="-122"/>
                <a:cs typeface="+mn-cs"/>
              </a:rPr>
              <a:t>1</a:t>
            </a:r>
            <a:r>
              <a:rPr lang="zh-CN" altLang="en-US" sz="1200" dirty="0">
                <a:solidFill>
                  <a:prstClr val="black"/>
                </a:solidFill>
                <a:latin typeface="微软雅黑" pitchFamily="34" charset="-122"/>
                <a:ea typeface="微软雅黑" pitchFamily="34" charset="-122"/>
                <a:cs typeface="+mn-cs"/>
              </a:rPr>
              <a:t>、以法治区，整体</a:t>
            </a:r>
            <a:r>
              <a:rPr lang="zh-CN" altLang="en-US" sz="1200" dirty="0" smtClean="0">
                <a:solidFill>
                  <a:prstClr val="black"/>
                </a:solidFill>
                <a:latin typeface="微软雅黑" pitchFamily="34" charset="-122"/>
                <a:ea typeface="微软雅黑" pitchFamily="34" charset="-122"/>
                <a:cs typeface="+mn-cs"/>
              </a:rPr>
              <a:t>规划</a:t>
            </a:r>
            <a:endParaRPr lang="zh-CN" altLang="en-US" sz="1200" dirty="0">
              <a:solidFill>
                <a:prstClr val="black"/>
              </a:solidFill>
              <a:latin typeface="微软雅黑" pitchFamily="34" charset="-122"/>
              <a:ea typeface="微软雅黑" pitchFamily="34" charset="-122"/>
              <a:cs typeface="+mn-cs"/>
            </a:endParaRPr>
          </a:p>
          <a:p>
            <a:pPr fontAlgn="auto">
              <a:lnSpc>
                <a:spcPct val="130000"/>
              </a:lnSpc>
              <a:spcBef>
                <a:spcPts val="0"/>
              </a:spcBef>
              <a:spcAft>
                <a:spcPts val="0"/>
              </a:spcAft>
              <a:buFontTx/>
              <a:buNone/>
            </a:pPr>
            <a:r>
              <a:rPr lang="en-US" altLang="zh-CN" sz="1200" dirty="0">
                <a:solidFill>
                  <a:prstClr val="black"/>
                </a:solidFill>
                <a:latin typeface="微软雅黑" pitchFamily="34" charset="-122"/>
                <a:ea typeface="微软雅黑" pitchFamily="34" charset="-122"/>
                <a:cs typeface="+mn-cs"/>
              </a:rPr>
              <a:t>2</a:t>
            </a:r>
            <a:r>
              <a:rPr lang="zh-CN" altLang="en-US" sz="1200" dirty="0">
                <a:solidFill>
                  <a:prstClr val="black"/>
                </a:solidFill>
                <a:latin typeface="微软雅黑" pitchFamily="34" charset="-122"/>
                <a:ea typeface="微软雅黑" pitchFamily="34" charset="-122"/>
                <a:cs typeface="+mn-cs"/>
              </a:rPr>
              <a:t>、</a:t>
            </a:r>
            <a:r>
              <a:rPr lang="zh-CN" altLang="en-US" sz="1200" dirty="0" smtClean="0">
                <a:solidFill>
                  <a:prstClr val="black"/>
                </a:solidFill>
                <a:latin typeface="微软雅黑" pitchFamily="34" charset="-122"/>
                <a:ea typeface="微软雅黑" pitchFamily="34" charset="-122"/>
                <a:cs typeface="+mn-cs"/>
              </a:rPr>
              <a:t>调整产业结构，发展新兴工业</a:t>
            </a:r>
          </a:p>
          <a:p>
            <a:pPr fontAlgn="auto">
              <a:lnSpc>
                <a:spcPct val="130000"/>
              </a:lnSpc>
              <a:spcBef>
                <a:spcPts val="0"/>
              </a:spcBef>
              <a:spcAft>
                <a:spcPts val="0"/>
              </a:spcAft>
              <a:buFontTx/>
              <a:buNone/>
            </a:pPr>
            <a:r>
              <a:rPr lang="en-US" altLang="zh-CN" sz="1200" dirty="0" smtClean="0">
                <a:solidFill>
                  <a:prstClr val="black"/>
                </a:solidFill>
                <a:latin typeface="微软雅黑" pitchFamily="34" charset="-122"/>
                <a:ea typeface="微软雅黑" pitchFamily="34" charset="-122"/>
                <a:cs typeface="+mn-cs"/>
              </a:rPr>
              <a:t>3</a:t>
            </a:r>
            <a:r>
              <a:rPr lang="zh-CN" altLang="en-US" sz="1200" dirty="0" smtClean="0">
                <a:solidFill>
                  <a:prstClr val="black"/>
                </a:solidFill>
                <a:latin typeface="微软雅黑" pitchFamily="34" charset="-122"/>
                <a:ea typeface="微软雅黑" pitchFamily="34" charset="-122"/>
                <a:cs typeface="+mn-cs"/>
              </a:rPr>
              <a:t>、</a:t>
            </a:r>
            <a:r>
              <a:rPr lang="zh-CN" altLang="en-US" sz="1200" dirty="0" smtClean="0">
                <a:solidFill>
                  <a:srgbClr val="FF0000"/>
                </a:solidFill>
                <a:latin typeface="微软雅黑" pitchFamily="34" charset="-122"/>
                <a:ea typeface="微软雅黑" pitchFamily="34" charset="-122"/>
                <a:cs typeface="+mn-cs"/>
              </a:rPr>
              <a:t>“数字园区”支撑高科技和生产力的转化；鲁尔工业园区的数字化、网络化建设使其成为世界信息技术中心之一</a:t>
            </a:r>
          </a:p>
          <a:p>
            <a:pPr fontAlgn="auto">
              <a:lnSpc>
                <a:spcPct val="130000"/>
              </a:lnSpc>
              <a:spcBef>
                <a:spcPts val="0"/>
              </a:spcBef>
              <a:spcAft>
                <a:spcPts val="0"/>
              </a:spcAft>
              <a:buFontTx/>
              <a:buNone/>
            </a:pPr>
            <a:r>
              <a:rPr lang="en-US" altLang="zh-CN" sz="1200" dirty="0" smtClean="0">
                <a:solidFill>
                  <a:prstClr val="black"/>
                </a:solidFill>
                <a:latin typeface="微软雅黑" pitchFamily="34" charset="-122"/>
                <a:ea typeface="微软雅黑" pitchFamily="34" charset="-122"/>
                <a:cs typeface="+mn-cs"/>
              </a:rPr>
              <a:t>4</a:t>
            </a:r>
            <a:r>
              <a:rPr lang="zh-CN" altLang="en-US" sz="1200" dirty="0" smtClean="0">
                <a:solidFill>
                  <a:prstClr val="black"/>
                </a:solidFill>
                <a:latin typeface="微软雅黑" pitchFamily="34" charset="-122"/>
                <a:ea typeface="微软雅黑" pitchFamily="34" charset="-122"/>
                <a:cs typeface="+mn-cs"/>
              </a:rPr>
              <a:t>、提供特殊优惠政策，注重资金投入</a:t>
            </a:r>
          </a:p>
          <a:p>
            <a:pPr fontAlgn="auto">
              <a:lnSpc>
                <a:spcPct val="130000"/>
              </a:lnSpc>
              <a:spcBef>
                <a:spcPts val="0"/>
              </a:spcBef>
              <a:spcAft>
                <a:spcPts val="0"/>
              </a:spcAft>
              <a:buFontTx/>
              <a:buNone/>
            </a:pPr>
            <a:r>
              <a:rPr lang="en-US" altLang="zh-CN" sz="1200" dirty="0" smtClean="0">
                <a:solidFill>
                  <a:prstClr val="black"/>
                </a:solidFill>
                <a:latin typeface="微软雅黑" pitchFamily="34" charset="-122"/>
                <a:ea typeface="微软雅黑" pitchFamily="34" charset="-122"/>
                <a:cs typeface="+mn-cs"/>
              </a:rPr>
              <a:t>5</a:t>
            </a:r>
            <a:r>
              <a:rPr lang="zh-CN" altLang="en-US" sz="1200" dirty="0" smtClean="0">
                <a:solidFill>
                  <a:prstClr val="black"/>
                </a:solidFill>
                <a:latin typeface="微软雅黑" pitchFamily="34" charset="-122"/>
                <a:ea typeface="微软雅黑" pitchFamily="34" charset="-122"/>
                <a:cs typeface="+mn-cs"/>
              </a:rPr>
              <a:t>、重视生态修复，改善投资环境</a:t>
            </a:r>
          </a:p>
        </p:txBody>
      </p:sp>
      <p:sp>
        <p:nvSpPr>
          <p:cNvPr id="8" name="AutoShape 8"/>
          <p:cNvSpPr>
            <a:spLocks noChangeArrowheads="1"/>
          </p:cNvSpPr>
          <p:nvPr/>
        </p:nvSpPr>
        <p:spPr bwMode="auto">
          <a:xfrm rot="-5400000">
            <a:off x="1506513" y="973448"/>
            <a:ext cx="514350" cy="3312368"/>
          </a:xfrm>
          <a:prstGeom prst="leftArrow">
            <a:avLst>
              <a:gd name="adj1" fmla="val 50000"/>
              <a:gd name="adj2" fmla="val 25000"/>
            </a:avLst>
          </a:prstGeom>
          <a:ln w="38100">
            <a:headEnd/>
            <a:tailEnd/>
          </a:ln>
        </p:spPr>
        <p:style>
          <a:lnRef idx="2">
            <a:schemeClr val="accent6"/>
          </a:lnRef>
          <a:fillRef idx="1">
            <a:schemeClr val="lt1"/>
          </a:fillRef>
          <a:effectRef idx="0">
            <a:schemeClr val="accent6"/>
          </a:effectRef>
          <a:fontRef idx="minor">
            <a:schemeClr val="dk1"/>
          </a:fontRef>
        </p:style>
        <p:txBody>
          <a:bodyPr vert="eaVert" wrap="none" lIns="91426" tIns="45712" rIns="91426" bIns="45712" anchor="ctr"/>
          <a:lstStyle/>
          <a:p>
            <a:pPr algn="ctr" fontAlgn="auto">
              <a:spcBef>
                <a:spcPts val="0"/>
              </a:spcBef>
              <a:spcAft>
                <a:spcPts val="0"/>
              </a:spcAft>
              <a:buFontTx/>
              <a:buNone/>
            </a:pPr>
            <a:r>
              <a:rPr lang="zh-CN" altLang="en-US" dirty="0">
                <a:solidFill>
                  <a:prstClr val="black"/>
                </a:solidFill>
                <a:latin typeface="微软雅黑" pitchFamily="34" charset="-122"/>
                <a:ea typeface="微软雅黑" pitchFamily="34" charset="-122"/>
              </a:rPr>
              <a:t>成功转型</a:t>
            </a:r>
          </a:p>
        </p:txBody>
      </p:sp>
      <p:sp>
        <p:nvSpPr>
          <p:cNvPr id="9" name="Rectangle 9"/>
          <p:cNvSpPr>
            <a:spLocks noChangeArrowheads="1"/>
          </p:cNvSpPr>
          <p:nvPr/>
        </p:nvSpPr>
        <p:spPr bwMode="auto">
          <a:xfrm>
            <a:off x="3517905" y="2063829"/>
            <a:ext cx="5400675" cy="852525"/>
          </a:xfrm>
          <a:prstGeom prst="rect">
            <a:avLst/>
          </a:prstGeom>
          <a:noFill/>
          <a:ln w="12700" algn="ctr">
            <a:noFill/>
            <a:miter lim="800000"/>
            <a:headEnd/>
            <a:tailEnd/>
          </a:ln>
        </p:spPr>
        <p:txBody>
          <a:bodyPr lIns="91426" tIns="45712" rIns="91426" bIns="45712">
            <a:spAutoFit/>
          </a:bodyPr>
          <a:lstStyle/>
          <a:p>
            <a:pPr fontAlgn="auto">
              <a:lnSpc>
                <a:spcPct val="130000"/>
              </a:lnSpc>
              <a:spcBef>
                <a:spcPts val="0"/>
              </a:spcBef>
              <a:spcAft>
                <a:spcPts val="0"/>
              </a:spcAft>
              <a:buFontTx/>
              <a:buNone/>
            </a:pPr>
            <a:r>
              <a:rPr lang="zh-CN" altLang="en-US" sz="1400" b="1" dirty="0">
                <a:solidFill>
                  <a:prstClr val="black"/>
                </a:solidFill>
                <a:latin typeface="微软雅黑" pitchFamily="34" charset="-122"/>
                <a:ea typeface="微软雅黑" pitchFamily="34" charset="-122"/>
                <a:cs typeface="+mn-cs"/>
              </a:rPr>
              <a:t>转型：</a:t>
            </a:r>
          </a:p>
          <a:p>
            <a:pPr fontAlgn="auto">
              <a:lnSpc>
                <a:spcPct val="130000"/>
              </a:lnSpc>
              <a:spcBef>
                <a:spcPts val="0"/>
              </a:spcBef>
              <a:spcAft>
                <a:spcPts val="0"/>
              </a:spcAft>
              <a:buFontTx/>
              <a:buNone/>
            </a:pPr>
            <a:r>
              <a:rPr lang="zh-CN" altLang="en-US" sz="1200" dirty="0">
                <a:solidFill>
                  <a:prstClr val="black"/>
                </a:solidFill>
                <a:latin typeface="微软雅黑" pitchFamily="34" charset="-122"/>
                <a:ea typeface="微软雅黑" pitchFamily="34" charset="-122"/>
                <a:cs typeface="+mn-cs"/>
              </a:rPr>
              <a:t>没落的传统工业老区成功转型为现代文化都市的努力，使得鲁尔区在申请“欧洲文化首都”的竞争中</a:t>
            </a:r>
            <a:r>
              <a:rPr lang="zh-CN" altLang="en-US" sz="1200" dirty="0" smtClean="0">
                <a:solidFill>
                  <a:prstClr val="black"/>
                </a:solidFill>
                <a:latin typeface="微软雅黑" pitchFamily="34" charset="-122"/>
                <a:ea typeface="微软雅黑" pitchFamily="34" charset="-122"/>
                <a:cs typeface="+mn-cs"/>
              </a:rPr>
              <a:t>脱颖而出</a:t>
            </a:r>
            <a:endParaRPr lang="zh-CN" altLang="en-US" sz="1200" dirty="0">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智慧园区核心特征</a:t>
            </a:r>
            <a:endParaRPr lang="zh-CN" altLang="en-US" b="1" dirty="0"/>
          </a:p>
        </p:txBody>
      </p:sp>
      <p:sp>
        <p:nvSpPr>
          <p:cNvPr id="3" name="任意多边形 2"/>
          <p:cNvSpPr/>
          <p:nvPr/>
        </p:nvSpPr>
        <p:spPr bwMode="auto">
          <a:xfrm>
            <a:off x="7103982" y="2825154"/>
            <a:ext cx="509688" cy="699329"/>
          </a:xfrm>
          <a:custGeom>
            <a:avLst/>
            <a:gdLst>
              <a:gd name="connsiteX0" fmla="*/ 0 w 935420"/>
              <a:gd name="connsiteY0" fmla="*/ 630621 h 1208690"/>
              <a:gd name="connsiteX1" fmla="*/ 0 w 935420"/>
              <a:gd name="connsiteY1" fmla="*/ 1208690 h 1208690"/>
              <a:gd name="connsiteX2" fmla="*/ 935420 w 935420"/>
              <a:gd name="connsiteY2" fmla="*/ 336331 h 1208690"/>
              <a:gd name="connsiteX3" fmla="*/ 935420 w 935420"/>
              <a:gd name="connsiteY3" fmla="*/ 0 h 1208690"/>
              <a:gd name="connsiteX4" fmla="*/ 0 w 935420"/>
              <a:gd name="connsiteY4" fmla="*/ 630621 h 1208690"/>
              <a:gd name="connsiteX0" fmla="*/ 0 w 944945"/>
              <a:gd name="connsiteY0" fmla="*/ 637765 h 1208690"/>
              <a:gd name="connsiteX1" fmla="*/ 9525 w 944945"/>
              <a:gd name="connsiteY1" fmla="*/ 1208690 h 1208690"/>
              <a:gd name="connsiteX2" fmla="*/ 944945 w 944945"/>
              <a:gd name="connsiteY2" fmla="*/ 336331 h 1208690"/>
              <a:gd name="connsiteX3" fmla="*/ 944945 w 944945"/>
              <a:gd name="connsiteY3" fmla="*/ 0 h 1208690"/>
              <a:gd name="connsiteX4" fmla="*/ 0 w 944945"/>
              <a:gd name="connsiteY4" fmla="*/ 637765 h 1208690"/>
              <a:gd name="connsiteX0" fmla="*/ 0 w 952089"/>
              <a:gd name="connsiteY0" fmla="*/ 633002 h 1208690"/>
              <a:gd name="connsiteX1" fmla="*/ 16669 w 952089"/>
              <a:gd name="connsiteY1" fmla="*/ 1208690 h 1208690"/>
              <a:gd name="connsiteX2" fmla="*/ 952089 w 952089"/>
              <a:gd name="connsiteY2" fmla="*/ 336331 h 1208690"/>
              <a:gd name="connsiteX3" fmla="*/ 952089 w 952089"/>
              <a:gd name="connsiteY3" fmla="*/ 0 h 1208690"/>
              <a:gd name="connsiteX4" fmla="*/ 0 w 952089"/>
              <a:gd name="connsiteY4" fmla="*/ 633002 h 1208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089" h="1208690">
                <a:moveTo>
                  <a:pt x="0" y="633002"/>
                </a:moveTo>
                <a:lnTo>
                  <a:pt x="16669" y="1208690"/>
                </a:lnTo>
                <a:lnTo>
                  <a:pt x="952089" y="336331"/>
                </a:lnTo>
                <a:lnTo>
                  <a:pt x="952089" y="0"/>
                </a:lnTo>
                <a:lnTo>
                  <a:pt x="0" y="633002"/>
                </a:lnTo>
                <a:close/>
              </a:path>
            </a:pathLst>
          </a:custGeom>
          <a:gradFill flip="none" rotWithShape="1">
            <a:gsLst>
              <a:gs pos="27000">
                <a:srgbClr val="FF7711"/>
              </a:gs>
              <a:gs pos="59000">
                <a:srgbClr val="FFAA01"/>
              </a:gs>
              <a:gs pos="100000">
                <a:srgbClr val="FECE02"/>
              </a:gs>
              <a:gs pos="0">
                <a:srgbClr val="C73E01"/>
              </a:gs>
              <a:gs pos="80000">
                <a:srgbClr val="FFC000"/>
              </a:gs>
            </a:gsLst>
            <a:lin ang="10800000" scaled="1"/>
            <a:tileRect/>
          </a:gra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5" name="任意多边形 4"/>
          <p:cNvSpPr/>
          <p:nvPr/>
        </p:nvSpPr>
        <p:spPr bwMode="auto">
          <a:xfrm>
            <a:off x="5890924" y="3224902"/>
            <a:ext cx="614174" cy="907934"/>
          </a:xfrm>
          <a:custGeom>
            <a:avLst/>
            <a:gdLst>
              <a:gd name="connsiteX0" fmla="*/ 10511 w 1145628"/>
              <a:gd name="connsiteY0" fmla="*/ 0 h 1587062"/>
              <a:gd name="connsiteX1" fmla="*/ 1145628 w 1145628"/>
              <a:gd name="connsiteY1" fmla="*/ 704193 h 1587062"/>
              <a:gd name="connsiteX2" fmla="*/ 1145628 w 1145628"/>
              <a:gd name="connsiteY2" fmla="*/ 1587062 h 1587062"/>
              <a:gd name="connsiteX3" fmla="*/ 0 w 1145628"/>
              <a:gd name="connsiteY3" fmla="*/ 599090 h 1587062"/>
              <a:gd name="connsiteX4" fmla="*/ 10511 w 1145628"/>
              <a:gd name="connsiteY4" fmla="*/ 0 h 1587062"/>
              <a:gd name="connsiteX0" fmla="*/ 10511 w 1145628"/>
              <a:gd name="connsiteY0" fmla="*/ 0 h 1563249"/>
              <a:gd name="connsiteX1" fmla="*/ 1145628 w 1145628"/>
              <a:gd name="connsiteY1" fmla="*/ 680380 h 1563249"/>
              <a:gd name="connsiteX2" fmla="*/ 1145628 w 1145628"/>
              <a:gd name="connsiteY2" fmla="*/ 1563249 h 1563249"/>
              <a:gd name="connsiteX3" fmla="*/ 0 w 1145628"/>
              <a:gd name="connsiteY3" fmla="*/ 575277 h 1563249"/>
              <a:gd name="connsiteX4" fmla="*/ 10511 w 1145628"/>
              <a:gd name="connsiteY4" fmla="*/ 0 h 1563249"/>
              <a:gd name="connsiteX0" fmla="*/ 10511 w 1145628"/>
              <a:gd name="connsiteY0" fmla="*/ 0 h 1548961"/>
              <a:gd name="connsiteX1" fmla="*/ 1145628 w 1145628"/>
              <a:gd name="connsiteY1" fmla="*/ 666092 h 1548961"/>
              <a:gd name="connsiteX2" fmla="*/ 1145628 w 1145628"/>
              <a:gd name="connsiteY2" fmla="*/ 1548961 h 1548961"/>
              <a:gd name="connsiteX3" fmla="*/ 0 w 1145628"/>
              <a:gd name="connsiteY3" fmla="*/ 560989 h 1548961"/>
              <a:gd name="connsiteX4" fmla="*/ 10511 w 1145628"/>
              <a:gd name="connsiteY4" fmla="*/ 0 h 1548961"/>
              <a:gd name="connsiteX0" fmla="*/ 1011 w 1145628"/>
              <a:gd name="connsiteY0" fmla="*/ 0 h 1568011"/>
              <a:gd name="connsiteX1" fmla="*/ 1145628 w 1145628"/>
              <a:gd name="connsiteY1" fmla="*/ 685142 h 1568011"/>
              <a:gd name="connsiteX2" fmla="*/ 1145628 w 1145628"/>
              <a:gd name="connsiteY2" fmla="*/ 1568011 h 1568011"/>
              <a:gd name="connsiteX3" fmla="*/ 0 w 1145628"/>
              <a:gd name="connsiteY3" fmla="*/ 580039 h 1568011"/>
              <a:gd name="connsiteX4" fmla="*/ 1011 w 1145628"/>
              <a:gd name="connsiteY4" fmla="*/ 0 h 1568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5628" h="1568011">
                <a:moveTo>
                  <a:pt x="1011" y="0"/>
                </a:moveTo>
                <a:lnTo>
                  <a:pt x="1145628" y="685142"/>
                </a:lnTo>
                <a:lnTo>
                  <a:pt x="1145628" y="1568011"/>
                </a:lnTo>
                <a:lnTo>
                  <a:pt x="0" y="580039"/>
                </a:lnTo>
                <a:lnTo>
                  <a:pt x="1011" y="0"/>
                </a:lnTo>
                <a:close/>
              </a:path>
            </a:pathLst>
          </a:custGeom>
          <a:gradFill flip="none" rotWithShape="1">
            <a:gsLst>
              <a:gs pos="0">
                <a:srgbClr val="BE1247"/>
              </a:gs>
              <a:gs pos="27000">
                <a:srgbClr val="D2144F"/>
              </a:gs>
              <a:gs pos="66000">
                <a:srgbClr val="F87477"/>
              </a:gs>
              <a:gs pos="100000">
                <a:srgbClr val="FA9496"/>
              </a:gs>
            </a:gsLst>
            <a:lin ang="10800000" scaled="1"/>
            <a:tileRect/>
          </a:gradFill>
          <a:ln w="31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6" name="任意多边形 5"/>
          <p:cNvSpPr/>
          <p:nvPr/>
        </p:nvSpPr>
        <p:spPr bwMode="auto">
          <a:xfrm>
            <a:off x="6504249" y="3201927"/>
            <a:ext cx="591238" cy="932746"/>
          </a:xfrm>
          <a:custGeom>
            <a:avLst/>
            <a:gdLst>
              <a:gd name="connsiteX0" fmla="*/ 0 w 1072056"/>
              <a:gd name="connsiteY0" fmla="*/ 725214 h 1618593"/>
              <a:gd name="connsiteX1" fmla="*/ 0 w 1072056"/>
              <a:gd name="connsiteY1" fmla="*/ 1618593 h 1618593"/>
              <a:gd name="connsiteX2" fmla="*/ 1072056 w 1072056"/>
              <a:gd name="connsiteY2" fmla="*/ 588580 h 1618593"/>
              <a:gd name="connsiteX3" fmla="*/ 1072056 w 1072056"/>
              <a:gd name="connsiteY3" fmla="*/ 0 h 1618593"/>
              <a:gd name="connsiteX4" fmla="*/ 0 w 1072056"/>
              <a:gd name="connsiteY4" fmla="*/ 725214 h 1618593"/>
              <a:gd name="connsiteX0" fmla="*/ 0 w 1072056"/>
              <a:gd name="connsiteY0" fmla="*/ 725214 h 1606686"/>
              <a:gd name="connsiteX1" fmla="*/ 4622 w 1072056"/>
              <a:gd name="connsiteY1" fmla="*/ 1606686 h 1606686"/>
              <a:gd name="connsiteX2" fmla="*/ 1072056 w 1072056"/>
              <a:gd name="connsiteY2" fmla="*/ 588580 h 1606686"/>
              <a:gd name="connsiteX3" fmla="*/ 1072056 w 1072056"/>
              <a:gd name="connsiteY3" fmla="*/ 0 h 1606686"/>
              <a:gd name="connsiteX4" fmla="*/ 0 w 1072056"/>
              <a:gd name="connsiteY4" fmla="*/ 725214 h 1606686"/>
              <a:gd name="connsiteX0" fmla="*/ 0 w 1072056"/>
              <a:gd name="connsiteY0" fmla="*/ 725214 h 1611448"/>
              <a:gd name="connsiteX1" fmla="*/ 2312 w 1072056"/>
              <a:gd name="connsiteY1" fmla="*/ 1611448 h 1611448"/>
              <a:gd name="connsiteX2" fmla="*/ 1072056 w 1072056"/>
              <a:gd name="connsiteY2" fmla="*/ 588580 h 1611448"/>
              <a:gd name="connsiteX3" fmla="*/ 1072056 w 1072056"/>
              <a:gd name="connsiteY3" fmla="*/ 0 h 1611448"/>
              <a:gd name="connsiteX4" fmla="*/ 0 w 1072056"/>
              <a:gd name="connsiteY4" fmla="*/ 725214 h 1611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056" h="1611448">
                <a:moveTo>
                  <a:pt x="0" y="725214"/>
                </a:moveTo>
                <a:cubicBezTo>
                  <a:pt x="1541" y="1019038"/>
                  <a:pt x="771" y="1317624"/>
                  <a:pt x="2312" y="1611448"/>
                </a:cubicBezTo>
                <a:lnTo>
                  <a:pt x="1072056" y="588580"/>
                </a:lnTo>
                <a:lnTo>
                  <a:pt x="1072056" y="0"/>
                </a:lnTo>
                <a:lnTo>
                  <a:pt x="0" y="725214"/>
                </a:lnTo>
                <a:close/>
              </a:path>
            </a:pathLst>
          </a:custGeom>
          <a:gradFill flip="none" rotWithShape="1">
            <a:gsLst>
              <a:gs pos="0">
                <a:srgbClr val="BE1247"/>
              </a:gs>
              <a:gs pos="27000">
                <a:srgbClr val="D2144F"/>
              </a:gs>
              <a:gs pos="66000">
                <a:srgbClr val="F87477"/>
              </a:gs>
              <a:gs pos="100000">
                <a:srgbClr val="FA9496"/>
              </a:gs>
            </a:gsLst>
            <a:lin ang="10800000" scaled="1"/>
            <a:tileRect/>
          </a:gradFill>
          <a:ln w="31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7" name="任意多边形 6"/>
          <p:cNvSpPr/>
          <p:nvPr/>
        </p:nvSpPr>
        <p:spPr bwMode="auto">
          <a:xfrm>
            <a:off x="5890928" y="2855480"/>
            <a:ext cx="1204563" cy="776523"/>
          </a:xfrm>
          <a:custGeom>
            <a:avLst/>
            <a:gdLst>
              <a:gd name="connsiteX0" fmla="*/ 1397876 w 2753711"/>
              <a:gd name="connsiteY0" fmla="*/ 1639613 h 1639613"/>
              <a:gd name="connsiteX1" fmla="*/ 0 w 2753711"/>
              <a:gd name="connsiteY1" fmla="*/ 777765 h 1639613"/>
              <a:gd name="connsiteX2" fmla="*/ 1366345 w 2753711"/>
              <a:gd name="connsiteY2" fmla="*/ 0 h 1639613"/>
              <a:gd name="connsiteX3" fmla="*/ 2753711 w 2753711"/>
              <a:gd name="connsiteY3" fmla="*/ 735724 h 1639613"/>
              <a:gd name="connsiteX4" fmla="*/ 1397876 w 2753711"/>
              <a:gd name="connsiteY4" fmla="*/ 1639613 h 1639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3711" h="1639613">
                <a:moveTo>
                  <a:pt x="1397876" y="1639613"/>
                </a:moveTo>
                <a:lnTo>
                  <a:pt x="0" y="777765"/>
                </a:lnTo>
                <a:lnTo>
                  <a:pt x="1366345" y="0"/>
                </a:lnTo>
                <a:lnTo>
                  <a:pt x="2753711" y="735724"/>
                </a:lnTo>
                <a:lnTo>
                  <a:pt x="1397876" y="1639613"/>
                </a:lnTo>
                <a:close/>
              </a:path>
            </a:pathLst>
          </a:custGeom>
          <a:gradFill flip="none" rotWithShape="1">
            <a:gsLst>
              <a:gs pos="0">
                <a:srgbClr val="BE1247"/>
              </a:gs>
              <a:gs pos="27000">
                <a:srgbClr val="D2144F"/>
              </a:gs>
              <a:gs pos="66000">
                <a:srgbClr val="F87477"/>
              </a:gs>
              <a:gs pos="100000">
                <a:srgbClr val="FA9496"/>
              </a:gs>
            </a:gsLst>
            <a:lin ang="16200000" scaled="1"/>
            <a:tileRect/>
          </a:gradFill>
          <a:ln w="317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8" name="任意多边形 7"/>
          <p:cNvSpPr/>
          <p:nvPr/>
        </p:nvSpPr>
        <p:spPr bwMode="auto">
          <a:xfrm>
            <a:off x="6504253" y="2544870"/>
            <a:ext cx="1112819" cy="646949"/>
          </a:xfrm>
          <a:custGeom>
            <a:avLst/>
            <a:gdLst>
              <a:gd name="connsiteX0" fmla="*/ 1366345 w 2543503"/>
              <a:gd name="connsiteY0" fmla="*/ 1366345 h 1366345"/>
              <a:gd name="connsiteX1" fmla="*/ 0 w 2543503"/>
              <a:gd name="connsiteY1" fmla="*/ 630621 h 1366345"/>
              <a:gd name="connsiteX2" fmla="*/ 1187669 w 2543503"/>
              <a:gd name="connsiteY2" fmla="*/ 0 h 1366345"/>
              <a:gd name="connsiteX3" fmla="*/ 2543503 w 2543503"/>
              <a:gd name="connsiteY3" fmla="*/ 609600 h 1366345"/>
              <a:gd name="connsiteX4" fmla="*/ 1366345 w 2543503"/>
              <a:gd name="connsiteY4" fmla="*/ 1366345 h 1366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503" h="1366345">
                <a:moveTo>
                  <a:pt x="1366345" y="1366345"/>
                </a:moveTo>
                <a:lnTo>
                  <a:pt x="0" y="630621"/>
                </a:lnTo>
                <a:lnTo>
                  <a:pt x="1187669" y="0"/>
                </a:lnTo>
                <a:lnTo>
                  <a:pt x="2543503" y="609600"/>
                </a:lnTo>
                <a:lnTo>
                  <a:pt x="1366345" y="1366345"/>
                </a:lnTo>
                <a:close/>
              </a:path>
            </a:pathLst>
          </a:custGeom>
          <a:gradFill flip="none" rotWithShape="1">
            <a:gsLst>
              <a:gs pos="27000">
                <a:srgbClr val="FF7711"/>
              </a:gs>
              <a:gs pos="59000">
                <a:srgbClr val="FFAA01"/>
              </a:gs>
              <a:gs pos="100000">
                <a:srgbClr val="FECE02"/>
              </a:gs>
              <a:gs pos="0">
                <a:srgbClr val="C73E01"/>
              </a:gs>
              <a:gs pos="80000">
                <a:srgbClr val="FFC000"/>
              </a:gs>
            </a:gsLst>
            <a:lin ang="16200000" scaled="1"/>
            <a:tileRect/>
          </a:gra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9" name="任意多边形 8"/>
          <p:cNvSpPr/>
          <p:nvPr/>
        </p:nvSpPr>
        <p:spPr bwMode="auto">
          <a:xfrm>
            <a:off x="5348956" y="2554979"/>
            <a:ext cx="1126411" cy="657057"/>
          </a:xfrm>
          <a:custGeom>
            <a:avLst/>
            <a:gdLst>
              <a:gd name="connsiteX0" fmla="*/ 1198179 w 2575034"/>
              <a:gd name="connsiteY0" fmla="*/ 1387365 h 1387365"/>
              <a:gd name="connsiteX1" fmla="*/ 2575034 w 2575034"/>
              <a:gd name="connsiteY1" fmla="*/ 609600 h 1387365"/>
              <a:gd name="connsiteX2" fmla="*/ 1387365 w 2575034"/>
              <a:gd name="connsiteY2" fmla="*/ 0 h 1387365"/>
              <a:gd name="connsiteX3" fmla="*/ 0 w 2575034"/>
              <a:gd name="connsiteY3" fmla="*/ 651641 h 1387365"/>
              <a:gd name="connsiteX4" fmla="*/ 1198179 w 2575034"/>
              <a:gd name="connsiteY4" fmla="*/ 1387365 h 1387365"/>
              <a:gd name="connsiteX0" fmla="*/ 1215654 w 2575034"/>
              <a:gd name="connsiteY0" fmla="*/ 1387365 h 1387365"/>
              <a:gd name="connsiteX1" fmla="*/ 2575034 w 2575034"/>
              <a:gd name="connsiteY1" fmla="*/ 609600 h 1387365"/>
              <a:gd name="connsiteX2" fmla="*/ 1387365 w 2575034"/>
              <a:gd name="connsiteY2" fmla="*/ 0 h 1387365"/>
              <a:gd name="connsiteX3" fmla="*/ 0 w 2575034"/>
              <a:gd name="connsiteY3" fmla="*/ 651641 h 1387365"/>
              <a:gd name="connsiteX4" fmla="*/ 1215654 w 2575034"/>
              <a:gd name="connsiteY4" fmla="*/ 1387365 h 138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5034" h="1387365">
                <a:moveTo>
                  <a:pt x="1215654" y="1387365"/>
                </a:moveTo>
                <a:lnTo>
                  <a:pt x="2575034" y="609600"/>
                </a:lnTo>
                <a:lnTo>
                  <a:pt x="1387365" y="0"/>
                </a:lnTo>
                <a:lnTo>
                  <a:pt x="0" y="651641"/>
                </a:lnTo>
                <a:lnTo>
                  <a:pt x="1215654" y="1387365"/>
                </a:lnTo>
                <a:close/>
              </a:path>
            </a:pathLst>
          </a:custGeom>
          <a:gradFill flip="none" rotWithShape="1">
            <a:gsLst>
              <a:gs pos="18000">
                <a:srgbClr val="119707"/>
              </a:gs>
              <a:gs pos="67000">
                <a:srgbClr val="8AD53F"/>
              </a:gs>
              <a:gs pos="100000">
                <a:srgbClr val="BCEB6F"/>
              </a:gs>
            </a:gsLst>
            <a:lin ang="16200000" scaled="1"/>
            <a:tileRect/>
          </a:gra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10" name="任意多边形 9"/>
          <p:cNvSpPr/>
          <p:nvPr/>
        </p:nvSpPr>
        <p:spPr bwMode="auto">
          <a:xfrm>
            <a:off x="5972478" y="2285724"/>
            <a:ext cx="1034667" cy="556891"/>
          </a:xfrm>
          <a:custGeom>
            <a:avLst/>
            <a:gdLst>
              <a:gd name="connsiteX0" fmla="*/ 1187669 w 2364828"/>
              <a:gd name="connsiteY0" fmla="*/ 1177159 h 1177159"/>
              <a:gd name="connsiteX1" fmla="*/ 2364828 w 2364828"/>
              <a:gd name="connsiteY1" fmla="*/ 536028 h 1177159"/>
              <a:gd name="connsiteX2" fmla="*/ 1177159 w 2364828"/>
              <a:gd name="connsiteY2" fmla="*/ 0 h 1177159"/>
              <a:gd name="connsiteX3" fmla="*/ 0 w 2364828"/>
              <a:gd name="connsiteY3" fmla="*/ 557049 h 1177159"/>
              <a:gd name="connsiteX4" fmla="*/ 1187669 w 2364828"/>
              <a:gd name="connsiteY4" fmla="*/ 1177159 h 1177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4828" h="1177159">
                <a:moveTo>
                  <a:pt x="1187669" y="1177159"/>
                </a:moveTo>
                <a:lnTo>
                  <a:pt x="2364828" y="536028"/>
                </a:lnTo>
                <a:lnTo>
                  <a:pt x="1177159" y="0"/>
                </a:lnTo>
                <a:lnTo>
                  <a:pt x="0" y="557049"/>
                </a:lnTo>
                <a:lnTo>
                  <a:pt x="1187669" y="1177159"/>
                </a:lnTo>
                <a:close/>
              </a:path>
            </a:pathLst>
          </a:custGeom>
          <a:gradFill flip="none" rotWithShape="1">
            <a:gsLst>
              <a:gs pos="17000">
                <a:srgbClr val="00B0F0">
                  <a:shade val="30000"/>
                  <a:satMod val="115000"/>
                </a:srgbClr>
              </a:gs>
              <a:gs pos="56000">
                <a:srgbClr val="00B0F0">
                  <a:shade val="67500"/>
                  <a:satMod val="115000"/>
                </a:srgbClr>
              </a:gs>
              <a:gs pos="100000">
                <a:srgbClr val="00B0F0">
                  <a:shade val="100000"/>
                  <a:satMod val="115000"/>
                </a:srgbClr>
              </a:gs>
            </a:gsLst>
            <a:lin ang="16200000" scaled="1"/>
            <a:tileRect/>
          </a:gra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11" name="任意多边形 10"/>
          <p:cNvSpPr/>
          <p:nvPr/>
        </p:nvSpPr>
        <p:spPr bwMode="auto">
          <a:xfrm>
            <a:off x="5348956" y="2867424"/>
            <a:ext cx="532624" cy="687384"/>
          </a:xfrm>
          <a:custGeom>
            <a:avLst/>
            <a:gdLst>
              <a:gd name="connsiteX0" fmla="*/ 966952 w 966952"/>
              <a:gd name="connsiteY0" fmla="*/ 609600 h 1187669"/>
              <a:gd name="connsiteX1" fmla="*/ 966952 w 966952"/>
              <a:gd name="connsiteY1" fmla="*/ 1187669 h 1187669"/>
              <a:gd name="connsiteX2" fmla="*/ 0 w 966952"/>
              <a:gd name="connsiteY2" fmla="*/ 304800 h 1187669"/>
              <a:gd name="connsiteX3" fmla="*/ 0 w 966952"/>
              <a:gd name="connsiteY3" fmla="*/ 0 h 1187669"/>
              <a:gd name="connsiteX4" fmla="*/ 966952 w 966952"/>
              <a:gd name="connsiteY4" fmla="*/ 609600 h 1187669"/>
              <a:gd name="connsiteX0" fmla="*/ 962324 w 966952"/>
              <a:gd name="connsiteY0" fmla="*/ 590550 h 1187669"/>
              <a:gd name="connsiteX1" fmla="*/ 966952 w 966952"/>
              <a:gd name="connsiteY1" fmla="*/ 1187669 h 1187669"/>
              <a:gd name="connsiteX2" fmla="*/ 0 w 966952"/>
              <a:gd name="connsiteY2" fmla="*/ 304800 h 1187669"/>
              <a:gd name="connsiteX3" fmla="*/ 0 w 966952"/>
              <a:gd name="connsiteY3" fmla="*/ 0 h 1187669"/>
              <a:gd name="connsiteX4" fmla="*/ 962324 w 966952"/>
              <a:gd name="connsiteY4" fmla="*/ 590550 h 1187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952" h="1187669">
                <a:moveTo>
                  <a:pt x="962324" y="590550"/>
                </a:moveTo>
                <a:cubicBezTo>
                  <a:pt x="963867" y="789590"/>
                  <a:pt x="965409" y="988629"/>
                  <a:pt x="966952" y="1187669"/>
                </a:cubicBezTo>
                <a:lnTo>
                  <a:pt x="0" y="304800"/>
                </a:lnTo>
                <a:lnTo>
                  <a:pt x="0" y="0"/>
                </a:lnTo>
                <a:lnTo>
                  <a:pt x="962324" y="590550"/>
                </a:lnTo>
                <a:close/>
              </a:path>
            </a:pathLst>
          </a:custGeom>
          <a:gradFill flip="none" rotWithShape="1">
            <a:gsLst>
              <a:gs pos="18000">
                <a:srgbClr val="119707"/>
              </a:gs>
              <a:gs pos="67000">
                <a:srgbClr val="8AD53F"/>
              </a:gs>
              <a:gs pos="100000">
                <a:srgbClr val="BCEB6F"/>
              </a:gs>
            </a:gsLst>
            <a:lin ang="10800000" scaled="1"/>
            <a:tileRect/>
          </a:gra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grpSp>
        <p:nvGrpSpPr>
          <p:cNvPr id="12" name="组合 39"/>
          <p:cNvGrpSpPr>
            <a:grpSpLocks/>
          </p:cNvGrpSpPr>
          <p:nvPr/>
        </p:nvGrpSpPr>
        <p:grpSpPr bwMode="auto">
          <a:xfrm>
            <a:off x="5319975" y="2866587"/>
            <a:ext cx="2327399" cy="1194517"/>
            <a:chOff x="2387997" y="3748947"/>
            <a:chExt cx="4349408" cy="2063819"/>
          </a:xfrm>
        </p:grpSpPr>
        <p:grpSp>
          <p:nvGrpSpPr>
            <p:cNvPr id="13" name="组合 40"/>
            <p:cNvGrpSpPr>
              <a:grpSpLocks/>
            </p:cNvGrpSpPr>
            <p:nvPr/>
          </p:nvGrpSpPr>
          <p:grpSpPr bwMode="auto">
            <a:xfrm>
              <a:off x="2387997" y="3748947"/>
              <a:ext cx="4349408" cy="2006117"/>
              <a:chOff x="2387997" y="3419310"/>
              <a:chExt cx="4349408" cy="2006117"/>
            </a:xfrm>
          </p:grpSpPr>
          <p:pic>
            <p:nvPicPr>
              <p:cNvPr id="17" name="任意多边形 44"/>
              <p:cNvPicPr>
                <a:picLocks noChangeArrowheads="1"/>
              </p:cNvPicPr>
              <p:nvPr/>
            </p:nvPicPr>
            <p:blipFill>
              <a:blip r:embed="rId2" cstate="print"/>
              <a:srcRect/>
              <a:stretch>
                <a:fillRect/>
              </a:stretch>
            </p:blipFill>
            <p:spPr bwMode="auto">
              <a:xfrm>
                <a:off x="2387997" y="3456135"/>
                <a:ext cx="2237226" cy="1969292"/>
              </a:xfrm>
              <a:prstGeom prst="rect">
                <a:avLst/>
              </a:prstGeom>
              <a:noFill/>
            </p:spPr>
          </p:pic>
          <p:sp>
            <p:nvSpPr>
              <p:cNvPr id="18" name="任意多边形 17"/>
              <p:cNvSpPr/>
              <p:nvPr/>
            </p:nvSpPr>
            <p:spPr>
              <a:xfrm>
                <a:off x="4601614" y="3419310"/>
                <a:ext cx="2135791" cy="2004029"/>
              </a:xfrm>
              <a:custGeom>
                <a:avLst/>
                <a:gdLst>
                  <a:gd name="connsiteX0" fmla="*/ 0 w 2070538"/>
                  <a:gd name="connsiteY0" fmla="*/ 1450428 h 2007476"/>
                  <a:gd name="connsiteX1" fmla="*/ 0 w 2070538"/>
                  <a:gd name="connsiteY1" fmla="*/ 2007476 h 2007476"/>
                  <a:gd name="connsiteX2" fmla="*/ 2070538 w 2070538"/>
                  <a:gd name="connsiteY2" fmla="*/ 210207 h 2007476"/>
                  <a:gd name="connsiteX3" fmla="*/ 2070538 w 2070538"/>
                  <a:gd name="connsiteY3" fmla="*/ 0 h 2007476"/>
                  <a:gd name="connsiteX4" fmla="*/ 0 w 2070538"/>
                  <a:gd name="connsiteY4" fmla="*/ 1450428 h 2007476"/>
                  <a:gd name="connsiteX0" fmla="*/ 0 w 2075588"/>
                  <a:gd name="connsiteY0" fmla="*/ 1450428 h 2007476"/>
                  <a:gd name="connsiteX1" fmla="*/ 0 w 2075588"/>
                  <a:gd name="connsiteY1" fmla="*/ 2007476 h 2007476"/>
                  <a:gd name="connsiteX2" fmla="*/ 2075588 w 2075588"/>
                  <a:gd name="connsiteY2" fmla="*/ 59239 h 2007476"/>
                  <a:gd name="connsiteX3" fmla="*/ 2070538 w 2075588"/>
                  <a:gd name="connsiteY3" fmla="*/ 0 h 2007476"/>
                  <a:gd name="connsiteX4" fmla="*/ 0 w 2075588"/>
                  <a:gd name="connsiteY4" fmla="*/ 1450428 h 2007476"/>
                  <a:gd name="connsiteX0" fmla="*/ 0 w 2075588"/>
                  <a:gd name="connsiteY0" fmla="*/ 1450428 h 2007476"/>
                  <a:gd name="connsiteX1" fmla="*/ 0 w 2075588"/>
                  <a:gd name="connsiteY1" fmla="*/ 2007476 h 2007476"/>
                  <a:gd name="connsiteX2" fmla="*/ 2075588 w 2075588"/>
                  <a:gd name="connsiteY2" fmla="*/ 59239 h 2007476"/>
                  <a:gd name="connsiteX3" fmla="*/ 2070538 w 2075588"/>
                  <a:gd name="connsiteY3" fmla="*/ 0 h 2007476"/>
                  <a:gd name="connsiteX4" fmla="*/ 0 w 2075588"/>
                  <a:gd name="connsiteY4" fmla="*/ 1450428 h 2007476"/>
                  <a:gd name="connsiteX0" fmla="*/ 0 w 2075588"/>
                  <a:gd name="connsiteY0" fmla="*/ 1405137 h 1962185"/>
                  <a:gd name="connsiteX1" fmla="*/ 0 w 2075588"/>
                  <a:gd name="connsiteY1" fmla="*/ 1962185 h 1962185"/>
                  <a:gd name="connsiteX2" fmla="*/ 2075588 w 2075588"/>
                  <a:gd name="connsiteY2" fmla="*/ 13948 h 1962185"/>
                  <a:gd name="connsiteX3" fmla="*/ 2040240 w 2075588"/>
                  <a:gd name="connsiteY3" fmla="*/ 0 h 1962185"/>
                  <a:gd name="connsiteX4" fmla="*/ 0 w 2075588"/>
                  <a:gd name="connsiteY4" fmla="*/ 1405137 h 1962185"/>
                  <a:gd name="connsiteX0" fmla="*/ 0 w 2075588"/>
                  <a:gd name="connsiteY0" fmla="*/ 1395072 h 1952120"/>
                  <a:gd name="connsiteX1" fmla="*/ 0 w 2075588"/>
                  <a:gd name="connsiteY1" fmla="*/ 1952120 h 1952120"/>
                  <a:gd name="connsiteX2" fmla="*/ 2075588 w 2075588"/>
                  <a:gd name="connsiteY2" fmla="*/ 3883 h 1952120"/>
                  <a:gd name="connsiteX3" fmla="*/ 2020040 w 2075588"/>
                  <a:gd name="connsiteY3" fmla="*/ 0 h 1952120"/>
                  <a:gd name="connsiteX4" fmla="*/ 0 w 2075588"/>
                  <a:gd name="connsiteY4" fmla="*/ 1395072 h 1952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588" h="1952120">
                    <a:moveTo>
                      <a:pt x="0" y="1395072"/>
                    </a:moveTo>
                    <a:lnTo>
                      <a:pt x="0" y="1952120"/>
                    </a:lnTo>
                    <a:lnTo>
                      <a:pt x="2075588" y="3883"/>
                    </a:lnTo>
                    <a:cubicBezTo>
                      <a:pt x="2073905" y="9299"/>
                      <a:pt x="2021723" y="19746"/>
                      <a:pt x="2020040" y="0"/>
                    </a:cubicBezTo>
                    <a:lnTo>
                      <a:pt x="0" y="1395072"/>
                    </a:lnTo>
                    <a:close/>
                  </a:path>
                </a:pathLst>
              </a:custGeom>
              <a:gradFill flip="none" rotWithShape="1">
                <a:gsLst>
                  <a:gs pos="0">
                    <a:schemeClr val="bg1">
                      <a:lumMod val="65000"/>
                    </a:schemeClr>
                  </a:gs>
                  <a:gs pos="100000">
                    <a:schemeClr val="bg1">
                      <a:lumMod val="95000"/>
                    </a:schemeClr>
                  </a:gs>
                  <a:gs pos="55000">
                    <a:schemeClr val="bg1">
                      <a:lumMod val="85000"/>
                    </a:schemeClr>
                  </a:gs>
                </a:gsLst>
                <a:lin ang="0" scaled="1"/>
                <a:tileRect/>
              </a:gradFill>
              <a:ln w="3175">
                <a:solidFill>
                  <a:schemeClr val="bg1"/>
                </a:solidFill>
              </a:ln>
              <a:sp3d prstMaterial="matte"/>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grpSp>
        <p:grpSp>
          <p:nvGrpSpPr>
            <p:cNvPr id="14" name="组合 41"/>
            <p:cNvGrpSpPr>
              <a:grpSpLocks/>
            </p:cNvGrpSpPr>
            <p:nvPr/>
          </p:nvGrpSpPr>
          <p:grpSpPr bwMode="auto">
            <a:xfrm>
              <a:off x="2411761" y="3754290"/>
              <a:ext cx="4320478" cy="2058476"/>
              <a:chOff x="2411761" y="3362481"/>
              <a:chExt cx="4320478" cy="2058476"/>
            </a:xfrm>
          </p:grpSpPr>
          <p:sp>
            <p:nvSpPr>
              <p:cNvPr id="15" name="任意多边形 14"/>
              <p:cNvSpPr/>
              <p:nvPr/>
            </p:nvSpPr>
            <p:spPr>
              <a:xfrm>
                <a:off x="2411761" y="3410093"/>
                <a:ext cx="2189854" cy="2002735"/>
              </a:xfrm>
              <a:custGeom>
                <a:avLst/>
                <a:gdLst>
                  <a:gd name="connsiteX0" fmla="*/ 2154620 w 2154620"/>
                  <a:gd name="connsiteY0" fmla="*/ 1408386 h 1944414"/>
                  <a:gd name="connsiteX1" fmla="*/ 2154620 w 2154620"/>
                  <a:gd name="connsiteY1" fmla="*/ 1944414 h 1944414"/>
                  <a:gd name="connsiteX2" fmla="*/ 0 w 2154620"/>
                  <a:gd name="connsiteY2" fmla="*/ 157655 h 1944414"/>
                  <a:gd name="connsiteX3" fmla="*/ 0 w 2154620"/>
                  <a:gd name="connsiteY3" fmla="*/ 0 h 1944414"/>
                  <a:gd name="connsiteX4" fmla="*/ 2154620 w 2154620"/>
                  <a:gd name="connsiteY4" fmla="*/ 1408386 h 1944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4620" h="1944414">
                    <a:moveTo>
                      <a:pt x="2154620" y="1408386"/>
                    </a:moveTo>
                    <a:lnTo>
                      <a:pt x="2154620" y="1944414"/>
                    </a:lnTo>
                    <a:lnTo>
                      <a:pt x="0" y="157655"/>
                    </a:lnTo>
                    <a:lnTo>
                      <a:pt x="0" y="0"/>
                    </a:lnTo>
                    <a:lnTo>
                      <a:pt x="2154620" y="1408386"/>
                    </a:lnTo>
                    <a:close/>
                  </a:path>
                </a:pathLst>
              </a:custGeom>
              <a:gradFill flip="none" rotWithShape="1">
                <a:gsLst>
                  <a:gs pos="0">
                    <a:schemeClr val="bg1">
                      <a:lumMod val="65000"/>
                    </a:schemeClr>
                  </a:gs>
                  <a:gs pos="100000">
                    <a:schemeClr val="bg1">
                      <a:lumMod val="95000"/>
                    </a:schemeClr>
                  </a:gs>
                  <a:gs pos="55000">
                    <a:schemeClr val="bg1">
                      <a:lumMod val="85000"/>
                    </a:schemeClr>
                  </a:gs>
                </a:gsLst>
                <a:lin ang="10800000" scaled="1"/>
                <a:tileRect/>
              </a:gradFill>
              <a:ln w="3175">
                <a:solidFill>
                  <a:schemeClr val="bg1"/>
                </a:solidFill>
              </a:ln>
              <a:sp3d prstMaterial="matte"/>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16" name="任意多边形 15"/>
              <p:cNvSpPr/>
              <p:nvPr/>
            </p:nvSpPr>
            <p:spPr>
              <a:xfrm>
                <a:off x="4603768" y="3362481"/>
                <a:ext cx="2128471" cy="2058476"/>
              </a:xfrm>
              <a:custGeom>
                <a:avLst/>
                <a:gdLst>
                  <a:gd name="connsiteX0" fmla="*/ 0 w 2070538"/>
                  <a:gd name="connsiteY0" fmla="*/ 1450428 h 2007476"/>
                  <a:gd name="connsiteX1" fmla="*/ 0 w 2070538"/>
                  <a:gd name="connsiteY1" fmla="*/ 2007476 h 2007476"/>
                  <a:gd name="connsiteX2" fmla="*/ 2070538 w 2070538"/>
                  <a:gd name="connsiteY2" fmla="*/ 210207 h 2007476"/>
                  <a:gd name="connsiteX3" fmla="*/ 2070538 w 2070538"/>
                  <a:gd name="connsiteY3" fmla="*/ 0 h 2007476"/>
                  <a:gd name="connsiteX4" fmla="*/ 0 w 2070538"/>
                  <a:gd name="connsiteY4" fmla="*/ 1450428 h 2007476"/>
                  <a:gd name="connsiteX0" fmla="*/ 0 w 2082146"/>
                  <a:gd name="connsiteY0" fmla="*/ 1450428 h 2007476"/>
                  <a:gd name="connsiteX1" fmla="*/ 0 w 2082146"/>
                  <a:gd name="connsiteY1" fmla="*/ 2007476 h 2007476"/>
                  <a:gd name="connsiteX2" fmla="*/ 2082146 w 2082146"/>
                  <a:gd name="connsiteY2" fmla="*/ 175504 h 2007476"/>
                  <a:gd name="connsiteX3" fmla="*/ 2070538 w 2082146"/>
                  <a:gd name="connsiteY3" fmla="*/ 0 h 2007476"/>
                  <a:gd name="connsiteX4" fmla="*/ 0 w 2082146"/>
                  <a:gd name="connsiteY4" fmla="*/ 1450428 h 2007476"/>
                  <a:gd name="connsiteX0" fmla="*/ 0 w 2070538"/>
                  <a:gd name="connsiteY0" fmla="*/ 1450428 h 2007476"/>
                  <a:gd name="connsiteX1" fmla="*/ 0 w 2070538"/>
                  <a:gd name="connsiteY1" fmla="*/ 2007476 h 2007476"/>
                  <a:gd name="connsiteX2" fmla="*/ 2058929 w 2070538"/>
                  <a:gd name="connsiteY2" fmla="*/ 175504 h 2007476"/>
                  <a:gd name="connsiteX3" fmla="*/ 2070538 w 2070538"/>
                  <a:gd name="connsiteY3" fmla="*/ 0 h 2007476"/>
                  <a:gd name="connsiteX4" fmla="*/ 0 w 2070538"/>
                  <a:gd name="connsiteY4" fmla="*/ 1450428 h 2007476"/>
                  <a:gd name="connsiteX0" fmla="*/ 0 w 2070538"/>
                  <a:gd name="connsiteY0" fmla="*/ 1450428 h 2007476"/>
                  <a:gd name="connsiteX1" fmla="*/ 4629 w 2070538"/>
                  <a:gd name="connsiteY1" fmla="*/ 2007476 h 2007476"/>
                  <a:gd name="connsiteX2" fmla="*/ 2058929 w 2070538"/>
                  <a:gd name="connsiteY2" fmla="*/ 175504 h 2007476"/>
                  <a:gd name="connsiteX3" fmla="*/ 2070538 w 2070538"/>
                  <a:gd name="connsiteY3" fmla="*/ 0 h 2007476"/>
                  <a:gd name="connsiteX4" fmla="*/ 0 w 2070538"/>
                  <a:gd name="connsiteY4" fmla="*/ 1450428 h 2007476"/>
                  <a:gd name="connsiteX0" fmla="*/ 0 w 2068224"/>
                  <a:gd name="connsiteY0" fmla="*/ 1450428 h 2007476"/>
                  <a:gd name="connsiteX1" fmla="*/ 2315 w 2068224"/>
                  <a:gd name="connsiteY1" fmla="*/ 2007476 h 2007476"/>
                  <a:gd name="connsiteX2" fmla="*/ 2056615 w 2068224"/>
                  <a:gd name="connsiteY2" fmla="*/ 175504 h 2007476"/>
                  <a:gd name="connsiteX3" fmla="*/ 2068224 w 2068224"/>
                  <a:gd name="connsiteY3" fmla="*/ 0 h 2007476"/>
                  <a:gd name="connsiteX4" fmla="*/ 0 w 2068224"/>
                  <a:gd name="connsiteY4" fmla="*/ 1450428 h 2007476"/>
                  <a:gd name="connsiteX0" fmla="*/ 0 w 2068224"/>
                  <a:gd name="connsiteY0" fmla="*/ 1462025 h 2007476"/>
                  <a:gd name="connsiteX1" fmla="*/ 2315 w 2068224"/>
                  <a:gd name="connsiteY1" fmla="*/ 2007476 h 2007476"/>
                  <a:gd name="connsiteX2" fmla="*/ 2056615 w 2068224"/>
                  <a:gd name="connsiteY2" fmla="*/ 175504 h 2007476"/>
                  <a:gd name="connsiteX3" fmla="*/ 2068224 w 2068224"/>
                  <a:gd name="connsiteY3" fmla="*/ 0 h 2007476"/>
                  <a:gd name="connsiteX4" fmla="*/ 0 w 2068224"/>
                  <a:gd name="connsiteY4" fmla="*/ 1462025 h 2007476"/>
                  <a:gd name="connsiteX0" fmla="*/ 221 w 2068445"/>
                  <a:gd name="connsiteY0" fmla="*/ 1462025 h 2005157"/>
                  <a:gd name="connsiteX1" fmla="*/ 222 w 2068445"/>
                  <a:gd name="connsiteY1" fmla="*/ 2005157 h 2005157"/>
                  <a:gd name="connsiteX2" fmla="*/ 2056836 w 2068445"/>
                  <a:gd name="connsiteY2" fmla="*/ 175504 h 2005157"/>
                  <a:gd name="connsiteX3" fmla="*/ 2068445 w 2068445"/>
                  <a:gd name="connsiteY3" fmla="*/ 0 h 2005157"/>
                  <a:gd name="connsiteX4" fmla="*/ 221 w 2068445"/>
                  <a:gd name="connsiteY4" fmla="*/ 1462025 h 2005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8445" h="2005157">
                    <a:moveTo>
                      <a:pt x="221" y="1462025"/>
                    </a:moveTo>
                    <a:cubicBezTo>
                      <a:pt x="993" y="1647708"/>
                      <a:pt x="-550" y="1819474"/>
                      <a:pt x="222" y="2005157"/>
                    </a:cubicBezTo>
                    <a:lnTo>
                      <a:pt x="2056836" y="175504"/>
                    </a:lnTo>
                    <a:lnTo>
                      <a:pt x="2068445" y="0"/>
                    </a:lnTo>
                    <a:lnTo>
                      <a:pt x="221" y="1462025"/>
                    </a:lnTo>
                    <a:close/>
                  </a:path>
                </a:pathLst>
              </a:custGeom>
              <a:gradFill flip="none" rotWithShape="1">
                <a:gsLst>
                  <a:gs pos="0">
                    <a:schemeClr val="bg1">
                      <a:lumMod val="65000"/>
                    </a:schemeClr>
                  </a:gs>
                  <a:gs pos="100000">
                    <a:schemeClr val="bg1">
                      <a:lumMod val="95000"/>
                    </a:schemeClr>
                  </a:gs>
                  <a:gs pos="55000">
                    <a:schemeClr val="bg1">
                      <a:lumMod val="85000"/>
                    </a:schemeClr>
                  </a:gs>
                </a:gsLst>
                <a:lin ang="10800000" scaled="1"/>
                <a:tileRect/>
              </a:gradFill>
              <a:ln w="3175">
                <a:solidFill>
                  <a:schemeClr val="bg1"/>
                </a:solidFill>
              </a:ln>
              <a:sp3d prstMaterial="matte"/>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grpSp>
      </p:grpSp>
      <p:sp>
        <p:nvSpPr>
          <p:cNvPr id="19" name="矩形 18"/>
          <p:cNvSpPr/>
          <p:nvPr/>
        </p:nvSpPr>
        <p:spPr bwMode="auto">
          <a:xfrm>
            <a:off x="6151718" y="1511039"/>
            <a:ext cx="24635" cy="521051"/>
          </a:xfrm>
          <a:prstGeom prst="rect">
            <a:avLst/>
          </a:prstGeom>
          <a:solidFill>
            <a:srgbClr val="005DD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20" name="矩形 19"/>
          <p:cNvSpPr/>
          <p:nvPr/>
        </p:nvSpPr>
        <p:spPr bwMode="auto">
          <a:xfrm>
            <a:off x="7450570" y="1511039"/>
            <a:ext cx="23786" cy="521051"/>
          </a:xfrm>
          <a:prstGeom prst="rect">
            <a:avLst/>
          </a:prstGeom>
          <a:solidFill>
            <a:srgbClr val="C7720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dirty="0">
              <a:solidFill>
                <a:prstClr val="white"/>
              </a:solidFill>
              <a:latin typeface="微软雅黑" pitchFamily="34" charset="-122"/>
              <a:ea typeface="微软雅黑" pitchFamily="34" charset="-122"/>
            </a:endParaRPr>
          </a:p>
        </p:txBody>
      </p:sp>
      <p:sp>
        <p:nvSpPr>
          <p:cNvPr id="21" name="矩形 20"/>
          <p:cNvSpPr/>
          <p:nvPr/>
        </p:nvSpPr>
        <p:spPr bwMode="auto">
          <a:xfrm>
            <a:off x="5124696" y="2152473"/>
            <a:ext cx="24635" cy="520132"/>
          </a:xfrm>
          <a:prstGeom prst="rect">
            <a:avLst/>
          </a:prstGeom>
          <a:solidFill>
            <a:srgbClr val="11970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22" name="矩形 21"/>
          <p:cNvSpPr/>
          <p:nvPr/>
        </p:nvSpPr>
        <p:spPr bwMode="auto">
          <a:xfrm>
            <a:off x="7872505" y="3101018"/>
            <a:ext cx="24635" cy="521051"/>
          </a:xfrm>
          <a:prstGeom prst="rect">
            <a:avLst/>
          </a:prstGeom>
          <a:solidFill>
            <a:srgbClr val="BE12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buFontTx/>
              <a:buNone/>
              <a:defRPr/>
            </a:pPr>
            <a:endParaRPr lang="zh-CN" altLang="en-US" sz="1200">
              <a:solidFill>
                <a:prstClr val="white"/>
              </a:solidFill>
              <a:latin typeface="微软雅黑" pitchFamily="34" charset="-122"/>
              <a:ea typeface="微软雅黑" pitchFamily="34" charset="-122"/>
            </a:endParaRPr>
          </a:p>
        </p:txBody>
      </p:sp>
      <p:sp>
        <p:nvSpPr>
          <p:cNvPr id="23" name="任意多边形 22"/>
          <p:cNvSpPr/>
          <p:nvPr/>
        </p:nvSpPr>
        <p:spPr bwMode="auto">
          <a:xfrm>
            <a:off x="6274548" y="1714130"/>
            <a:ext cx="200818" cy="693817"/>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006A96"/>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buFontTx/>
              <a:buNone/>
              <a:defRPr/>
            </a:pPr>
            <a:endParaRPr lang="zh-CN" altLang="en-US" sz="1200">
              <a:solidFill>
                <a:prstClr val="black"/>
              </a:solidFill>
              <a:latin typeface="微软雅黑" pitchFamily="34" charset="-122"/>
              <a:ea typeface="微软雅黑" pitchFamily="34" charset="-122"/>
            </a:endParaRPr>
          </a:p>
        </p:txBody>
      </p:sp>
      <p:sp>
        <p:nvSpPr>
          <p:cNvPr id="24" name="任意多边形 23"/>
          <p:cNvSpPr/>
          <p:nvPr/>
        </p:nvSpPr>
        <p:spPr bwMode="auto">
          <a:xfrm>
            <a:off x="5203694" y="2295832"/>
            <a:ext cx="705068" cy="463157"/>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119707"/>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buFontTx/>
              <a:buNone/>
              <a:defRPr/>
            </a:pPr>
            <a:endParaRPr lang="zh-CN" altLang="en-US" sz="1200">
              <a:solidFill>
                <a:prstClr val="black"/>
              </a:solidFill>
              <a:latin typeface="微软雅黑" pitchFamily="34" charset="-122"/>
              <a:ea typeface="微软雅黑" pitchFamily="34" charset="-122"/>
            </a:endParaRPr>
          </a:p>
        </p:txBody>
      </p:sp>
      <p:sp>
        <p:nvSpPr>
          <p:cNvPr id="25" name="任意多边形 24"/>
          <p:cNvSpPr/>
          <p:nvPr/>
        </p:nvSpPr>
        <p:spPr bwMode="auto">
          <a:xfrm flipH="1">
            <a:off x="7112476" y="1750887"/>
            <a:ext cx="246520" cy="946530"/>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C73E01"/>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buFontTx/>
              <a:buNone/>
              <a:defRPr/>
            </a:pPr>
            <a:endParaRPr lang="zh-CN" altLang="en-US" sz="1200">
              <a:solidFill>
                <a:prstClr val="black"/>
              </a:solidFill>
              <a:latin typeface="微软雅黑" pitchFamily="34" charset="-122"/>
              <a:ea typeface="微软雅黑" pitchFamily="34" charset="-122"/>
            </a:endParaRPr>
          </a:p>
        </p:txBody>
      </p:sp>
      <p:sp>
        <p:nvSpPr>
          <p:cNvPr id="26" name="任意多边形 25"/>
          <p:cNvSpPr/>
          <p:nvPr/>
        </p:nvSpPr>
        <p:spPr bwMode="auto">
          <a:xfrm flipH="1">
            <a:off x="6536526" y="3200396"/>
            <a:ext cx="1215606" cy="261591"/>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BE1247"/>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buFontTx/>
              <a:buNone/>
              <a:defRPr/>
            </a:pPr>
            <a:endParaRPr lang="zh-CN" altLang="en-US" sz="1200">
              <a:solidFill>
                <a:prstClr val="black"/>
              </a:solidFill>
              <a:latin typeface="微软雅黑" pitchFamily="34" charset="-122"/>
              <a:ea typeface="微软雅黑" pitchFamily="34" charset="-122"/>
            </a:endParaRPr>
          </a:p>
        </p:txBody>
      </p:sp>
      <p:sp>
        <p:nvSpPr>
          <p:cNvPr id="27" name="TextBox 26"/>
          <p:cNvSpPr txBox="1"/>
          <p:nvPr/>
        </p:nvSpPr>
        <p:spPr bwMode="auto">
          <a:xfrm>
            <a:off x="5208366" y="1483809"/>
            <a:ext cx="947810" cy="646331"/>
          </a:xfrm>
          <a:prstGeom prst="rect">
            <a:avLst/>
          </a:prstGeom>
          <a:noFill/>
        </p:spPr>
        <p:txBody>
          <a:bodyPr wrap="square">
            <a:spAutoFit/>
          </a:bodyP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为园区工作生活人群提供便利便捷</a:t>
            </a:r>
          </a:p>
        </p:txBody>
      </p:sp>
      <p:sp>
        <p:nvSpPr>
          <p:cNvPr id="28" name="TextBox 27"/>
          <p:cNvSpPr txBox="1"/>
          <p:nvPr/>
        </p:nvSpPr>
        <p:spPr bwMode="auto">
          <a:xfrm>
            <a:off x="3995529" y="2215475"/>
            <a:ext cx="1081592" cy="1015663"/>
          </a:xfrm>
          <a:prstGeom prst="rect">
            <a:avLst/>
          </a:prstGeom>
          <a:noFill/>
        </p:spPr>
        <p:txBody>
          <a:bodyPr wrap="square">
            <a:spAutoFit/>
          </a:bodyP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实现园区整体运营管理体系智慧化，提升园区企业服务水平</a:t>
            </a:r>
          </a:p>
        </p:txBody>
      </p:sp>
      <p:sp>
        <p:nvSpPr>
          <p:cNvPr id="29" name="TextBox 28"/>
          <p:cNvSpPr txBox="1"/>
          <p:nvPr/>
        </p:nvSpPr>
        <p:spPr bwMode="auto">
          <a:xfrm>
            <a:off x="7472144" y="1475708"/>
            <a:ext cx="1420336" cy="830997"/>
          </a:xfrm>
          <a:prstGeom prst="rect">
            <a:avLst/>
          </a:prstGeom>
          <a:noFill/>
        </p:spPr>
        <p:txBody>
          <a:bodyPr wrap="square">
            <a:spAutoFit/>
          </a:bodyP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为园区企业日常工作运转提供全方位服务支持，助力企业快速成长</a:t>
            </a:r>
            <a:endParaRPr lang="zh-CN" altLang="en-US" sz="1200" b="1" dirty="0">
              <a:solidFill>
                <a:prstClr val="black"/>
              </a:solidFill>
              <a:latin typeface="微软雅黑" pitchFamily="34" charset="-122"/>
              <a:ea typeface="微软雅黑" pitchFamily="34" charset="-122"/>
              <a:cs typeface="+mn-cs"/>
            </a:endParaRPr>
          </a:p>
        </p:txBody>
      </p:sp>
      <p:sp>
        <p:nvSpPr>
          <p:cNvPr id="30" name="TextBox 29"/>
          <p:cNvSpPr txBox="1"/>
          <p:nvPr/>
        </p:nvSpPr>
        <p:spPr bwMode="auto">
          <a:xfrm>
            <a:off x="7916167" y="3107072"/>
            <a:ext cx="1118500" cy="830997"/>
          </a:xfrm>
          <a:prstGeom prst="rect">
            <a:avLst/>
          </a:prstGeom>
          <a:noFill/>
        </p:spPr>
        <p:txBody>
          <a:bodyPr wrap="square">
            <a:spAutoFit/>
          </a:bodyP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园区宽带网络、无线网络覆盖，</a:t>
            </a:r>
            <a:endParaRPr lang="en-US" altLang="zh-CN" sz="1200" b="1" dirty="0" smtClean="0">
              <a:solidFill>
                <a:prstClr val="black"/>
              </a:solidFill>
              <a:latin typeface="微软雅黑" pitchFamily="34" charset="-122"/>
              <a:ea typeface="微软雅黑" pitchFamily="34" charset="-122"/>
              <a:cs typeface="+mn-cs"/>
            </a:endParaRPr>
          </a:p>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cs typeface="+mn-cs"/>
              </a:rPr>
              <a:t>绿色云计算数据中心</a:t>
            </a:r>
            <a:endParaRPr lang="en-US" altLang="zh-CN" sz="1200" b="1" dirty="0" smtClean="0">
              <a:solidFill>
                <a:prstClr val="black"/>
              </a:solidFill>
              <a:latin typeface="微软雅黑" pitchFamily="34" charset="-122"/>
              <a:ea typeface="微软雅黑" pitchFamily="34" charset="-122"/>
              <a:cs typeface="+mn-cs"/>
            </a:endParaRPr>
          </a:p>
        </p:txBody>
      </p:sp>
      <p:sp>
        <p:nvSpPr>
          <p:cNvPr id="31" name="TextBox 11"/>
          <p:cNvSpPr txBox="1">
            <a:spLocks noChangeArrowheads="1"/>
          </p:cNvSpPr>
          <p:nvPr/>
        </p:nvSpPr>
        <p:spPr bwMode="auto">
          <a:xfrm flipH="1">
            <a:off x="6019365" y="3196964"/>
            <a:ext cx="922536" cy="338554"/>
          </a:xfrm>
          <a:prstGeom prst="rect">
            <a:avLst/>
          </a:prstGeom>
          <a:noFill/>
          <a:ln>
            <a:noFill/>
          </a:ln>
          <a:effectLst/>
          <a:extLst/>
        </p:spPr>
        <p:txBody>
          <a:bodyPr wrap="square">
            <a:spAutoFit/>
          </a:bodyPr>
          <a:lstStyle/>
          <a:p>
            <a:pPr algn="ctr" fontAlgn="auto">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平台</a:t>
            </a:r>
            <a:endParaRPr lang="en-US" altLang="zh-CN" sz="1600" b="1" dirty="0">
              <a:solidFill>
                <a:srgbClr val="FFFFFF"/>
              </a:solidFill>
              <a:latin typeface="微软雅黑" pitchFamily="34" charset="-122"/>
              <a:ea typeface="微软雅黑" pitchFamily="34" charset="-122"/>
              <a:cs typeface="+mn-cs"/>
            </a:endParaRPr>
          </a:p>
        </p:txBody>
      </p:sp>
      <p:sp>
        <p:nvSpPr>
          <p:cNvPr id="32" name="TextBox 11"/>
          <p:cNvSpPr txBox="1">
            <a:spLocks noChangeArrowheads="1"/>
          </p:cNvSpPr>
          <p:nvPr/>
        </p:nvSpPr>
        <p:spPr bwMode="auto">
          <a:xfrm flipH="1">
            <a:off x="5518006" y="2815962"/>
            <a:ext cx="778973" cy="338554"/>
          </a:xfrm>
          <a:prstGeom prst="rect">
            <a:avLst/>
          </a:prstGeom>
          <a:noFill/>
          <a:ln>
            <a:noFill/>
          </a:ln>
          <a:effectLst/>
          <a:extLst/>
        </p:spPr>
        <p:txBody>
          <a:bodyPr>
            <a:spAutoFit/>
          </a:bodyPr>
          <a:lstStyle/>
          <a:p>
            <a:pPr algn="ctr" fontAlgn="auto">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管理</a:t>
            </a:r>
            <a:endParaRPr lang="en-US" altLang="zh-CN" sz="1600" b="1" dirty="0" smtClean="0">
              <a:solidFill>
                <a:srgbClr val="FFFFFF"/>
              </a:solidFill>
              <a:latin typeface="微软雅黑" pitchFamily="34" charset="-122"/>
              <a:ea typeface="微软雅黑" pitchFamily="34" charset="-122"/>
              <a:cs typeface="+mn-cs"/>
            </a:endParaRPr>
          </a:p>
        </p:txBody>
      </p:sp>
      <p:sp>
        <p:nvSpPr>
          <p:cNvPr id="33" name="TextBox 11"/>
          <p:cNvSpPr txBox="1">
            <a:spLocks noChangeArrowheads="1"/>
          </p:cNvSpPr>
          <p:nvPr/>
        </p:nvSpPr>
        <p:spPr bwMode="auto">
          <a:xfrm flipH="1">
            <a:off x="6708127" y="2801259"/>
            <a:ext cx="778973" cy="338554"/>
          </a:xfrm>
          <a:prstGeom prst="rect">
            <a:avLst/>
          </a:prstGeom>
          <a:noFill/>
          <a:ln>
            <a:noFill/>
          </a:ln>
          <a:effectLst/>
          <a:extLst/>
        </p:spPr>
        <p:txBody>
          <a:bodyPr>
            <a:spAutoFit/>
          </a:bodyPr>
          <a:lstStyle/>
          <a:p>
            <a:pPr algn="ctr" fontAlgn="auto">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服务</a:t>
            </a:r>
            <a:endParaRPr lang="en-US" altLang="zh-CN" sz="1600" b="1" dirty="0">
              <a:solidFill>
                <a:srgbClr val="FFFFFF"/>
              </a:solidFill>
              <a:latin typeface="微软雅黑" pitchFamily="34" charset="-122"/>
              <a:ea typeface="微软雅黑" pitchFamily="34" charset="-122"/>
              <a:cs typeface="+mn-cs"/>
            </a:endParaRPr>
          </a:p>
        </p:txBody>
      </p:sp>
      <p:sp>
        <p:nvSpPr>
          <p:cNvPr id="34" name="TextBox 11"/>
          <p:cNvSpPr txBox="1">
            <a:spLocks noChangeArrowheads="1"/>
          </p:cNvSpPr>
          <p:nvPr/>
        </p:nvSpPr>
        <p:spPr bwMode="auto">
          <a:xfrm flipH="1">
            <a:off x="6082907" y="2512704"/>
            <a:ext cx="779823" cy="338554"/>
          </a:xfrm>
          <a:prstGeom prst="rect">
            <a:avLst/>
          </a:prstGeom>
          <a:noFill/>
          <a:ln>
            <a:noFill/>
          </a:ln>
          <a:effectLst/>
          <a:extLst/>
        </p:spPr>
        <p:txBody>
          <a:bodyPr>
            <a:spAutoFit/>
          </a:bodyPr>
          <a:lstStyle/>
          <a:p>
            <a:pPr algn="ctr" fontAlgn="auto">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生活</a:t>
            </a:r>
            <a:endParaRPr lang="en-US" altLang="zh-CN" sz="1600" b="1" dirty="0">
              <a:solidFill>
                <a:srgbClr val="FFFFFF"/>
              </a:solidFill>
              <a:latin typeface="微软雅黑" pitchFamily="34" charset="-122"/>
              <a:ea typeface="微软雅黑" pitchFamily="34" charset="-122"/>
              <a:cs typeface="+mn-cs"/>
            </a:endParaRPr>
          </a:p>
        </p:txBody>
      </p:sp>
      <p:sp>
        <p:nvSpPr>
          <p:cNvPr id="35" name="矩形 21"/>
          <p:cNvSpPr>
            <a:spLocks noChangeArrowheads="1"/>
          </p:cNvSpPr>
          <p:nvPr/>
        </p:nvSpPr>
        <p:spPr bwMode="auto">
          <a:xfrm>
            <a:off x="4049826" y="1825153"/>
            <a:ext cx="1007586" cy="360000"/>
          </a:xfrm>
          <a:prstGeom prst="rect">
            <a:avLst/>
          </a:prstGeom>
          <a:solidFill>
            <a:schemeClr val="accent4"/>
          </a:solidFill>
          <a:ln w="25400" cap="flat" cmpd="sng">
            <a:noFill/>
            <a:miter lim="800000"/>
            <a:headEnd/>
            <a:tailEnd/>
          </a:ln>
        </p:spPr>
        <p:txBody>
          <a:bodyPr anchor="ctr"/>
          <a:lstStyle/>
          <a:p>
            <a:pPr algn="ctr" fontAlgn="auto">
              <a:spcBef>
                <a:spcPts val="0"/>
              </a:spcBef>
              <a:spcAft>
                <a:spcPts val="0"/>
              </a:spcAft>
              <a:buFontTx/>
              <a:buNone/>
            </a:pPr>
            <a:r>
              <a:rPr lang="zh-CN" altLang="en-US" sz="1050" b="1" dirty="0" smtClean="0">
                <a:solidFill>
                  <a:prstClr val="white"/>
                </a:solidFill>
                <a:latin typeface="微软雅黑" pitchFamily="34" charset="-122"/>
                <a:ea typeface="微软雅黑" pitchFamily="34" charset="-122"/>
                <a:cs typeface="+mn-cs"/>
              </a:rPr>
              <a:t>园区管理平台</a:t>
            </a:r>
            <a:endParaRPr lang="zh-CN" altLang="en-US" sz="1050" b="1" dirty="0">
              <a:solidFill>
                <a:prstClr val="white"/>
              </a:solidFill>
              <a:latin typeface="Calibri"/>
              <a:ea typeface="宋体"/>
              <a:cs typeface="+mn-cs"/>
            </a:endParaRPr>
          </a:p>
        </p:txBody>
      </p:sp>
      <p:sp>
        <p:nvSpPr>
          <p:cNvPr id="36" name="矩形 20"/>
          <p:cNvSpPr>
            <a:spLocks noChangeArrowheads="1"/>
          </p:cNvSpPr>
          <p:nvPr/>
        </p:nvSpPr>
        <p:spPr bwMode="auto">
          <a:xfrm>
            <a:off x="5174900" y="1113013"/>
            <a:ext cx="1030079" cy="360000"/>
          </a:xfrm>
          <a:prstGeom prst="rect">
            <a:avLst/>
          </a:prstGeom>
          <a:solidFill>
            <a:schemeClr val="accent4"/>
          </a:solidFill>
          <a:ln w="25400" cap="flat" cmpd="sng">
            <a:noFill/>
            <a:miter lim="800000"/>
            <a:headEnd/>
            <a:tailEnd/>
          </a:ln>
        </p:spPr>
        <p:txBody>
          <a:bodyPr anchor="ctr"/>
          <a:lstStyle/>
          <a:p>
            <a:pPr algn="ctr" fontAlgn="auto">
              <a:spcBef>
                <a:spcPts val="0"/>
              </a:spcBef>
              <a:spcAft>
                <a:spcPts val="0"/>
              </a:spcAft>
              <a:buFontTx/>
              <a:buNone/>
            </a:pPr>
            <a:r>
              <a:rPr lang="zh-CN" altLang="en-US" sz="1050" b="1" dirty="0" smtClean="0">
                <a:solidFill>
                  <a:prstClr val="white"/>
                </a:solidFill>
                <a:latin typeface="微软雅黑" pitchFamily="34" charset="-122"/>
                <a:ea typeface="微软雅黑" pitchFamily="34" charset="-122"/>
                <a:cs typeface="+mn-cs"/>
              </a:rPr>
              <a:t>园区生活平台</a:t>
            </a:r>
          </a:p>
        </p:txBody>
      </p:sp>
      <p:sp>
        <p:nvSpPr>
          <p:cNvPr id="37" name="矩形 23"/>
          <p:cNvSpPr>
            <a:spLocks noChangeArrowheads="1"/>
          </p:cNvSpPr>
          <p:nvPr/>
        </p:nvSpPr>
        <p:spPr bwMode="auto">
          <a:xfrm>
            <a:off x="7964420" y="2700446"/>
            <a:ext cx="988083" cy="360000"/>
          </a:xfrm>
          <a:prstGeom prst="rect">
            <a:avLst/>
          </a:prstGeom>
          <a:solidFill>
            <a:schemeClr val="accent4"/>
          </a:solidFill>
          <a:ln w="25400" cap="flat" cmpd="sng">
            <a:noFill/>
            <a:miter lim="800000"/>
            <a:headEnd/>
            <a:tailEnd/>
          </a:ln>
        </p:spPr>
        <p:txBody>
          <a:bodyPr anchor="ctr"/>
          <a:lstStyle/>
          <a:p>
            <a:pPr algn="ctr" fontAlgn="auto">
              <a:spcBef>
                <a:spcPts val="0"/>
              </a:spcBef>
              <a:spcAft>
                <a:spcPts val="0"/>
              </a:spcAft>
              <a:buFontTx/>
              <a:buNone/>
            </a:pPr>
            <a:r>
              <a:rPr lang="zh-CN" altLang="en-US" sz="1050" b="1" dirty="0" smtClean="0">
                <a:solidFill>
                  <a:srgbClr val="FFFFFF"/>
                </a:solidFill>
                <a:latin typeface="微软雅黑" pitchFamily="34" charset="-122"/>
                <a:ea typeface="微软雅黑" pitchFamily="34" charset="-122"/>
                <a:cs typeface="+mn-cs"/>
                <a:sym typeface="微软雅黑" pitchFamily="34" charset="-122"/>
              </a:rPr>
              <a:t>基础网络</a:t>
            </a:r>
            <a:r>
              <a:rPr lang="en-US" altLang="zh-CN" sz="1050" b="1" dirty="0" smtClean="0">
                <a:solidFill>
                  <a:srgbClr val="FFFFFF"/>
                </a:solidFill>
                <a:latin typeface="微软雅黑" pitchFamily="34" charset="-122"/>
                <a:ea typeface="微软雅黑" pitchFamily="34" charset="-122"/>
                <a:cs typeface="+mn-cs"/>
                <a:sym typeface="微软雅黑" pitchFamily="34" charset="-122"/>
              </a:rPr>
              <a:t>&amp;</a:t>
            </a:r>
            <a:r>
              <a:rPr lang="zh-CN" altLang="en-US" sz="1050" b="1" dirty="0" smtClean="0">
                <a:solidFill>
                  <a:srgbClr val="FFFFFF"/>
                </a:solidFill>
                <a:latin typeface="微软雅黑" pitchFamily="34" charset="-122"/>
                <a:ea typeface="微软雅黑" pitchFamily="34" charset="-122"/>
                <a:cs typeface="+mn-cs"/>
                <a:sym typeface="微软雅黑" pitchFamily="34" charset="-122"/>
              </a:rPr>
              <a:t>数据中心</a:t>
            </a:r>
            <a:endParaRPr lang="zh-CN" altLang="en-US" sz="1050" b="1" dirty="0">
              <a:solidFill>
                <a:prstClr val="black"/>
              </a:solidFill>
              <a:latin typeface="Calibri"/>
              <a:ea typeface="宋体"/>
              <a:cs typeface="+mn-cs"/>
            </a:endParaRPr>
          </a:p>
        </p:txBody>
      </p:sp>
      <p:sp>
        <p:nvSpPr>
          <p:cNvPr id="38" name="矩形 22"/>
          <p:cNvSpPr>
            <a:spLocks noChangeArrowheads="1"/>
          </p:cNvSpPr>
          <p:nvPr/>
        </p:nvSpPr>
        <p:spPr bwMode="auto">
          <a:xfrm>
            <a:off x="7557779" y="1099016"/>
            <a:ext cx="1158437" cy="360000"/>
          </a:xfrm>
          <a:prstGeom prst="rect">
            <a:avLst/>
          </a:prstGeom>
          <a:solidFill>
            <a:schemeClr val="accent4"/>
          </a:solidFill>
          <a:ln w="25400" cap="flat" cmpd="sng">
            <a:noFill/>
            <a:miter lim="800000"/>
            <a:headEnd/>
            <a:tailEnd/>
          </a:ln>
        </p:spPr>
        <p:txBody>
          <a:bodyPr anchor="ctr"/>
          <a:lstStyle/>
          <a:p>
            <a:pPr algn="ctr" fontAlgn="auto">
              <a:spcBef>
                <a:spcPts val="0"/>
              </a:spcBef>
              <a:spcAft>
                <a:spcPts val="0"/>
              </a:spcAft>
              <a:buFontTx/>
              <a:buNone/>
            </a:pPr>
            <a:r>
              <a:rPr lang="zh-CN" altLang="en-US" sz="1050" b="1" dirty="0" smtClean="0">
                <a:solidFill>
                  <a:prstClr val="white"/>
                </a:solidFill>
                <a:latin typeface="微软雅黑" pitchFamily="34" charset="-122"/>
                <a:ea typeface="微软雅黑" pitchFamily="34" charset="-122"/>
                <a:cs typeface="+mn-cs"/>
              </a:rPr>
              <a:t>园区服务平台</a:t>
            </a:r>
            <a:endParaRPr lang="zh-CN" altLang="en-US" sz="1050" b="1" dirty="0" smtClean="0">
              <a:solidFill>
                <a:prstClr val="white"/>
              </a:solidFill>
              <a:latin typeface="Calibri"/>
              <a:ea typeface="宋体"/>
              <a:cs typeface="+mn-cs"/>
            </a:endParaRPr>
          </a:p>
        </p:txBody>
      </p:sp>
      <p:sp>
        <p:nvSpPr>
          <p:cNvPr id="39" name="圆角矩形 38"/>
          <p:cNvSpPr/>
          <p:nvPr/>
        </p:nvSpPr>
        <p:spPr>
          <a:xfrm>
            <a:off x="89451" y="1059627"/>
            <a:ext cx="827330" cy="600208"/>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pPr algn="ct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一体化</a:t>
            </a:r>
            <a:endParaRPr lang="zh-CN" altLang="en-US" sz="1400" b="1" dirty="0">
              <a:solidFill>
                <a:prstClr val="black"/>
              </a:solidFill>
              <a:latin typeface="微软雅黑" pitchFamily="34" charset="-122"/>
              <a:ea typeface="微软雅黑" pitchFamily="34" charset="-122"/>
            </a:endParaRPr>
          </a:p>
        </p:txBody>
      </p:sp>
      <p:sp>
        <p:nvSpPr>
          <p:cNvPr id="40" name="2 Marcador de contenido"/>
          <p:cNvSpPr txBox="1">
            <a:spLocks/>
          </p:cNvSpPr>
          <p:nvPr/>
        </p:nvSpPr>
        <p:spPr>
          <a:xfrm>
            <a:off x="946272" y="924340"/>
            <a:ext cx="2862796" cy="805070"/>
          </a:xfrm>
          <a:prstGeom prst="rect">
            <a:avLst/>
          </a:prstGeom>
          <a:noFill/>
          <a:ln>
            <a:noFill/>
            <a:prstDash val="sysDash"/>
          </a:ln>
          <a:effectLst/>
        </p:spPr>
        <p:style>
          <a:lnRef idx="1">
            <a:schemeClr val="accent3"/>
          </a:lnRef>
          <a:fillRef idx="2">
            <a:schemeClr val="accent3"/>
          </a:fillRef>
          <a:effectRef idx="1">
            <a:schemeClr val="accent3"/>
          </a:effectRef>
          <a:fontRef idx="minor">
            <a:schemeClr val="dk1"/>
          </a:fontRef>
        </p:style>
        <p:txBody>
          <a:bodyPr lIns="91407" tIns="108000" rIns="91407" bIns="108000" anchor="t" anchorCtr="0"/>
          <a:lstStyle/>
          <a:p>
            <a:pPr fontAlgn="auto">
              <a:lnSpc>
                <a:spcPct val="130000"/>
              </a:lnSpc>
              <a:spcBef>
                <a:spcPts val="0"/>
              </a:spcBef>
              <a:spcAft>
                <a:spcPts val="0"/>
              </a:spcAft>
              <a:buFontTx/>
              <a:buNone/>
            </a:pPr>
            <a:r>
              <a:rPr kumimoji="1" lang="zh-CN" altLang="en-US" sz="1200" dirty="0" smtClean="0">
                <a:solidFill>
                  <a:prstClr val="black"/>
                </a:solidFill>
                <a:latin typeface="微软雅黑" pitchFamily="34" charset="-122"/>
                <a:ea typeface="微软雅黑" pitchFamily="34" charset="-122"/>
              </a:rPr>
              <a:t>将信息化与工业化、城市化、生态化融为一体，将虚拟园区与物理园区融为一体</a:t>
            </a:r>
            <a:endParaRPr kumimoji="1" lang="en-US" altLang="zh-CN" sz="1200" dirty="0">
              <a:solidFill>
                <a:prstClr val="black"/>
              </a:solidFill>
              <a:latin typeface="微软雅黑" pitchFamily="34" charset="-122"/>
              <a:ea typeface="微软雅黑" pitchFamily="34" charset="-122"/>
            </a:endParaRPr>
          </a:p>
        </p:txBody>
      </p:sp>
      <p:sp>
        <p:nvSpPr>
          <p:cNvPr id="41" name="圆角矩形 40"/>
          <p:cNvSpPr/>
          <p:nvPr/>
        </p:nvSpPr>
        <p:spPr>
          <a:xfrm>
            <a:off x="89451" y="1934271"/>
            <a:ext cx="827330" cy="600208"/>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pPr algn="ct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协同化</a:t>
            </a:r>
            <a:endParaRPr lang="zh-CN" altLang="en-US" sz="1400" b="1" dirty="0">
              <a:solidFill>
                <a:prstClr val="black"/>
              </a:solidFill>
              <a:latin typeface="微软雅黑" pitchFamily="34" charset="-122"/>
              <a:ea typeface="微软雅黑" pitchFamily="34" charset="-122"/>
            </a:endParaRPr>
          </a:p>
        </p:txBody>
      </p:sp>
      <p:sp>
        <p:nvSpPr>
          <p:cNvPr id="42" name="2 Marcador de contenido"/>
          <p:cNvSpPr txBox="1">
            <a:spLocks/>
          </p:cNvSpPr>
          <p:nvPr/>
        </p:nvSpPr>
        <p:spPr>
          <a:xfrm>
            <a:off x="946272" y="1798984"/>
            <a:ext cx="2862796" cy="805070"/>
          </a:xfrm>
          <a:prstGeom prst="rect">
            <a:avLst/>
          </a:prstGeom>
          <a:noFill/>
          <a:ln>
            <a:noFill/>
            <a:prstDash val="sysDash"/>
          </a:ln>
          <a:effectLst/>
        </p:spPr>
        <p:style>
          <a:lnRef idx="1">
            <a:schemeClr val="accent3"/>
          </a:lnRef>
          <a:fillRef idx="2">
            <a:schemeClr val="accent3"/>
          </a:fillRef>
          <a:effectRef idx="1">
            <a:schemeClr val="accent3"/>
          </a:effectRef>
          <a:fontRef idx="minor">
            <a:schemeClr val="dk1"/>
          </a:fontRef>
        </p:style>
        <p:txBody>
          <a:bodyPr lIns="91407" tIns="108000" rIns="91407" bIns="108000" anchor="t" anchorCtr="0"/>
          <a:lstStyle/>
          <a:p>
            <a:pPr fontAlgn="auto">
              <a:lnSpc>
                <a:spcPct val="130000"/>
              </a:lnSpc>
              <a:spcBef>
                <a:spcPts val="0"/>
              </a:spcBef>
              <a:spcAft>
                <a:spcPts val="0"/>
              </a:spcAft>
              <a:buFontTx/>
              <a:buNone/>
            </a:pPr>
            <a:r>
              <a:rPr lang="zh-CN" altLang="zh-CN" sz="1200" dirty="0" smtClean="0">
                <a:solidFill>
                  <a:prstClr val="black"/>
                </a:solidFill>
                <a:latin typeface="微软雅黑" pitchFamily="34" charset="-122"/>
                <a:ea typeface="微软雅黑" pitchFamily="34" charset="-122"/>
              </a:rPr>
              <a:t>园区各功能单位的业务协同</a:t>
            </a:r>
            <a:r>
              <a:rPr lang="zh-CN" altLang="en-US" sz="1200" dirty="0" smtClean="0">
                <a:solidFill>
                  <a:prstClr val="black"/>
                </a:solidFill>
                <a:latin typeface="微软雅黑" pitchFamily="34" charset="-122"/>
                <a:ea typeface="微软雅黑" pitchFamily="34" charset="-122"/>
              </a:rPr>
              <a:t>，</a:t>
            </a:r>
            <a:r>
              <a:rPr lang="zh-CN" altLang="zh-CN" sz="1200" dirty="0" smtClean="0">
                <a:solidFill>
                  <a:prstClr val="black"/>
                </a:solidFill>
                <a:latin typeface="微软雅黑" pitchFamily="34" charset="-122"/>
                <a:ea typeface="微软雅黑" pitchFamily="34" charset="-122"/>
              </a:rPr>
              <a:t>规划、建设、管理、服务等活动流程的协同</a:t>
            </a:r>
            <a:r>
              <a:rPr lang="zh-CN" altLang="en-US" sz="1200" dirty="0" smtClean="0">
                <a:solidFill>
                  <a:prstClr val="black"/>
                </a:solidFill>
                <a:latin typeface="微软雅黑" pitchFamily="34" charset="-122"/>
                <a:ea typeface="微软雅黑" pitchFamily="34" charset="-122"/>
              </a:rPr>
              <a:t>，</a:t>
            </a:r>
            <a:r>
              <a:rPr lang="zh-CN" altLang="zh-CN" sz="1200" dirty="0" smtClean="0">
                <a:solidFill>
                  <a:prstClr val="black"/>
                </a:solidFill>
                <a:latin typeface="微软雅黑" pitchFamily="34" charset="-122"/>
                <a:ea typeface="微软雅黑" pitchFamily="34" charset="-122"/>
              </a:rPr>
              <a:t>园区发展与城市化建设的协同</a:t>
            </a:r>
            <a:endParaRPr kumimoji="1" lang="en-US" altLang="zh-CN" sz="1200" dirty="0">
              <a:solidFill>
                <a:prstClr val="black"/>
              </a:solidFill>
              <a:latin typeface="微软雅黑" pitchFamily="34" charset="-122"/>
              <a:ea typeface="微软雅黑" pitchFamily="34" charset="-122"/>
            </a:endParaRPr>
          </a:p>
        </p:txBody>
      </p:sp>
      <p:sp>
        <p:nvSpPr>
          <p:cNvPr id="43" name="圆角矩形 42"/>
          <p:cNvSpPr/>
          <p:nvPr/>
        </p:nvSpPr>
        <p:spPr>
          <a:xfrm>
            <a:off x="89451" y="2848671"/>
            <a:ext cx="827330" cy="600208"/>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pPr algn="ct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平台化</a:t>
            </a:r>
            <a:endParaRPr lang="zh-CN" altLang="en-US" sz="1400" b="1" dirty="0">
              <a:solidFill>
                <a:prstClr val="black"/>
              </a:solidFill>
              <a:latin typeface="微软雅黑" pitchFamily="34" charset="-122"/>
              <a:ea typeface="微软雅黑" pitchFamily="34" charset="-122"/>
            </a:endParaRPr>
          </a:p>
        </p:txBody>
      </p:sp>
      <p:sp>
        <p:nvSpPr>
          <p:cNvPr id="44" name="2 Marcador de contenido"/>
          <p:cNvSpPr txBox="1">
            <a:spLocks/>
          </p:cNvSpPr>
          <p:nvPr/>
        </p:nvSpPr>
        <p:spPr>
          <a:xfrm>
            <a:off x="946272" y="2713384"/>
            <a:ext cx="2862796" cy="805070"/>
          </a:xfrm>
          <a:prstGeom prst="rect">
            <a:avLst/>
          </a:prstGeom>
          <a:noFill/>
          <a:ln>
            <a:noFill/>
            <a:prstDash val="sysDash"/>
          </a:ln>
          <a:effectLst/>
        </p:spPr>
        <p:style>
          <a:lnRef idx="1">
            <a:schemeClr val="accent3"/>
          </a:lnRef>
          <a:fillRef idx="2">
            <a:schemeClr val="accent3"/>
          </a:fillRef>
          <a:effectRef idx="1">
            <a:schemeClr val="accent3"/>
          </a:effectRef>
          <a:fontRef idx="minor">
            <a:schemeClr val="dk1"/>
          </a:fontRef>
        </p:style>
        <p:txBody>
          <a:bodyPr lIns="91407" tIns="108000" rIns="91407" bIns="108000" anchor="t" anchorCtr="0"/>
          <a:lstStyle/>
          <a:p>
            <a:pPr fontAlgn="auto">
              <a:lnSpc>
                <a:spcPct val="130000"/>
              </a:lnSpc>
              <a:spcBef>
                <a:spcPts val="0"/>
              </a:spcBef>
              <a:spcAft>
                <a:spcPts val="0"/>
              </a:spcAft>
              <a:buFontTx/>
              <a:buNone/>
            </a:pPr>
            <a:r>
              <a:rPr lang="zh-CN" altLang="zh-CN" sz="1200" dirty="0" smtClean="0">
                <a:solidFill>
                  <a:prstClr val="black"/>
                </a:solidFill>
                <a:latin typeface="微软雅黑" pitchFamily="34" charset="-122"/>
                <a:ea typeface="微软雅黑" pitchFamily="34" charset="-122"/>
              </a:rPr>
              <a:t>园区是产业发展、政府管理与服务、居民生活的重要平台，园区发展的资源与环节注重集成与共享</a:t>
            </a:r>
            <a:endParaRPr kumimoji="1" lang="en-US" altLang="zh-CN" sz="1200" dirty="0">
              <a:solidFill>
                <a:prstClr val="black"/>
              </a:solidFill>
              <a:latin typeface="微软雅黑" pitchFamily="34" charset="-122"/>
              <a:ea typeface="微软雅黑" pitchFamily="34" charset="-122"/>
            </a:endParaRPr>
          </a:p>
        </p:txBody>
      </p:sp>
      <p:sp>
        <p:nvSpPr>
          <p:cNvPr id="45" name="圆角矩形 44"/>
          <p:cNvSpPr/>
          <p:nvPr/>
        </p:nvSpPr>
        <p:spPr>
          <a:xfrm>
            <a:off x="89451" y="3723315"/>
            <a:ext cx="827330" cy="600208"/>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pPr algn="ct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最优化</a:t>
            </a:r>
            <a:endParaRPr lang="zh-CN" altLang="en-US" sz="1400" b="1" dirty="0">
              <a:solidFill>
                <a:prstClr val="black"/>
              </a:solidFill>
              <a:latin typeface="微软雅黑" pitchFamily="34" charset="-122"/>
              <a:ea typeface="微软雅黑" pitchFamily="34" charset="-122"/>
            </a:endParaRPr>
          </a:p>
        </p:txBody>
      </p:sp>
      <p:sp>
        <p:nvSpPr>
          <p:cNvPr id="46" name="2 Marcador de contenido"/>
          <p:cNvSpPr txBox="1">
            <a:spLocks/>
          </p:cNvSpPr>
          <p:nvPr/>
        </p:nvSpPr>
        <p:spPr>
          <a:xfrm>
            <a:off x="946272" y="3588028"/>
            <a:ext cx="2862796" cy="805070"/>
          </a:xfrm>
          <a:prstGeom prst="rect">
            <a:avLst/>
          </a:prstGeom>
          <a:noFill/>
          <a:ln>
            <a:noFill/>
            <a:prstDash val="sysDash"/>
          </a:ln>
          <a:effectLst/>
        </p:spPr>
        <p:style>
          <a:lnRef idx="1">
            <a:schemeClr val="accent3"/>
          </a:lnRef>
          <a:fillRef idx="2">
            <a:schemeClr val="accent3"/>
          </a:fillRef>
          <a:effectRef idx="1">
            <a:schemeClr val="accent3"/>
          </a:effectRef>
          <a:fontRef idx="minor">
            <a:schemeClr val="dk1"/>
          </a:fontRef>
        </p:style>
        <p:txBody>
          <a:bodyPr lIns="91407" tIns="108000" rIns="91407" bIns="108000" anchor="t" anchorCtr="0"/>
          <a:lstStyle/>
          <a:p>
            <a:pPr fontAlgn="auto">
              <a:lnSpc>
                <a:spcPct val="130000"/>
              </a:lnSpc>
              <a:spcBef>
                <a:spcPts val="0"/>
              </a:spcBef>
              <a:spcAft>
                <a:spcPts val="0"/>
              </a:spcAft>
              <a:buFontTx/>
              <a:buNone/>
            </a:pPr>
            <a:r>
              <a:rPr lang="zh-CN" altLang="zh-CN" sz="1200" dirty="0" smtClean="0">
                <a:solidFill>
                  <a:prstClr val="black"/>
                </a:solidFill>
                <a:latin typeface="微软雅黑" pitchFamily="34" charset="-122"/>
                <a:ea typeface="微软雅黑" pitchFamily="34" charset="-122"/>
              </a:rPr>
              <a:t>园区信息、技术、资本、人力、土地等资源配置利用最优，资源价值得到最大限度的释放，形成园区竞争力</a:t>
            </a:r>
            <a:endParaRPr kumimoji="1" lang="en-US" altLang="zh-CN" sz="1200" dirty="0">
              <a:solidFill>
                <a:prstClr val="black"/>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通过顶层设计指引未来园区建设与运营</a:t>
            </a:r>
            <a:endParaRPr lang="zh-CN" altLang="en-US" b="1" dirty="0"/>
          </a:p>
        </p:txBody>
      </p:sp>
      <p:sp>
        <p:nvSpPr>
          <p:cNvPr id="3" name="Rectangle 10"/>
          <p:cNvSpPr>
            <a:spLocks noChangeArrowheads="1"/>
          </p:cNvSpPr>
          <p:nvPr/>
        </p:nvSpPr>
        <p:spPr bwMode="auto">
          <a:xfrm>
            <a:off x="198304" y="749629"/>
            <a:ext cx="2070234" cy="917972"/>
          </a:xfrm>
          <a:prstGeom prst="rect">
            <a:avLst/>
          </a:prstGeom>
          <a:solidFill>
            <a:srgbClr val="FFFFCC"/>
          </a:solidFill>
          <a:ln w="28575">
            <a:solidFill>
              <a:srgbClr val="0000FF"/>
            </a:solidFill>
            <a:miter lim="800000"/>
            <a:headEnd/>
            <a:tailEnd/>
          </a:ln>
        </p:spPr>
        <p:txBody>
          <a:bodyPr wrap="square" anchor="ctr"/>
          <a:lstStyle/>
          <a:p>
            <a:pPr algn="ctr" fontAlgn="auto">
              <a:lnSpc>
                <a:spcPct val="170000"/>
              </a:lnSpc>
              <a:spcBef>
                <a:spcPts val="0"/>
              </a:spcBef>
              <a:spcAft>
                <a:spcPts val="0"/>
              </a:spcAft>
              <a:buFontTx/>
              <a:buNone/>
            </a:pPr>
            <a:r>
              <a:rPr lang="zh-CN" altLang="en-US" sz="1400" b="1" dirty="0" smtClean="0">
                <a:solidFill>
                  <a:srgbClr val="FF0000"/>
                </a:solidFill>
                <a:latin typeface="微软雅黑" pitchFamily="34" charset="-122"/>
                <a:ea typeface="微软雅黑" pitchFamily="34" charset="-122"/>
                <a:cs typeface="+mn-cs"/>
              </a:rPr>
              <a:t>顶层设计</a:t>
            </a:r>
            <a:r>
              <a:rPr lang="zh-CN" altLang="en-US" sz="1200" b="1" dirty="0" smtClean="0">
                <a:solidFill>
                  <a:prstClr val="black"/>
                </a:solidFill>
                <a:latin typeface="微软雅黑" pitchFamily="34" charset="-122"/>
                <a:ea typeface="微软雅黑" pitchFamily="34" charset="-122"/>
                <a:cs typeface="+mn-cs"/>
              </a:rPr>
              <a:t>统领制定</a:t>
            </a:r>
            <a:r>
              <a:rPr lang="en-US" altLang="zh-CN" sz="1200" b="1" dirty="0" smtClean="0">
                <a:solidFill>
                  <a:prstClr val="black"/>
                </a:solidFill>
                <a:latin typeface="微软雅黑" pitchFamily="34" charset="-122"/>
                <a:ea typeface="微软雅黑" pitchFamily="34" charset="-122"/>
                <a:cs typeface="+mn-cs"/>
              </a:rPr>
              <a:t>“</a:t>
            </a:r>
            <a:r>
              <a:rPr lang="zh-CN" altLang="en-US" sz="1200" b="1" dirty="0" smtClean="0">
                <a:solidFill>
                  <a:prstClr val="black"/>
                </a:solidFill>
                <a:latin typeface="微软雅黑" pitchFamily="34" charset="-122"/>
                <a:ea typeface="微软雅黑" pitchFamily="34" charset="-122"/>
                <a:cs typeface="+mn-cs"/>
              </a:rPr>
              <a:t>智慧园区</a:t>
            </a:r>
            <a:r>
              <a:rPr lang="en-US" altLang="zh-CN" sz="1200" b="1" dirty="0" smtClean="0">
                <a:solidFill>
                  <a:prstClr val="black"/>
                </a:solidFill>
                <a:latin typeface="微软雅黑" pitchFamily="34" charset="-122"/>
                <a:ea typeface="微软雅黑" pitchFamily="34" charset="-122"/>
                <a:cs typeface="+mn-cs"/>
              </a:rPr>
              <a:t>”</a:t>
            </a:r>
            <a:r>
              <a:rPr lang="zh-CN" altLang="en-US" sz="1200" b="1" dirty="0" smtClean="0">
                <a:solidFill>
                  <a:prstClr val="black"/>
                </a:solidFill>
                <a:latin typeface="微软雅黑" pitchFamily="34" charset="-122"/>
                <a:ea typeface="微软雅黑" pitchFamily="34" charset="-122"/>
                <a:cs typeface="+mn-cs"/>
              </a:rPr>
              <a:t>长期战略及具体目标</a:t>
            </a:r>
          </a:p>
        </p:txBody>
      </p:sp>
      <p:sp>
        <p:nvSpPr>
          <p:cNvPr id="5" name="AutoShape 11"/>
          <p:cNvSpPr>
            <a:spLocks noChangeArrowheads="1"/>
          </p:cNvSpPr>
          <p:nvPr/>
        </p:nvSpPr>
        <p:spPr bwMode="auto">
          <a:xfrm>
            <a:off x="4830769" y="1445060"/>
            <a:ext cx="4313237" cy="685800"/>
          </a:xfrm>
          <a:prstGeom prst="parallelogram">
            <a:avLst>
              <a:gd name="adj" fmla="val 117925"/>
            </a:avLst>
          </a:prstGeom>
          <a:solidFill>
            <a:schemeClr val="accent3">
              <a:lumMod val="20000"/>
              <a:lumOff val="80000"/>
            </a:schemeClr>
          </a:solidFill>
          <a:ln w="9525" algn="ctr">
            <a:solidFill>
              <a:srgbClr val="000000"/>
            </a:solidFill>
            <a:miter lim="800000"/>
            <a:headEnd/>
            <a:tailEnd/>
          </a:ln>
        </p:spPr>
        <p:txBody>
          <a:bodyPr anchor="ctr"/>
          <a:lstStyle/>
          <a:p>
            <a:pPr algn="ct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6" name="AutoShape 12"/>
          <p:cNvSpPr>
            <a:spLocks noChangeArrowheads="1"/>
          </p:cNvSpPr>
          <p:nvPr/>
        </p:nvSpPr>
        <p:spPr bwMode="auto">
          <a:xfrm>
            <a:off x="3679839" y="2331504"/>
            <a:ext cx="4276725" cy="647700"/>
          </a:xfrm>
          <a:prstGeom prst="parallelogram">
            <a:avLst>
              <a:gd name="adj" fmla="val 123805"/>
            </a:avLst>
          </a:prstGeom>
          <a:solidFill>
            <a:schemeClr val="accent3">
              <a:lumMod val="20000"/>
              <a:lumOff val="80000"/>
            </a:schemeClr>
          </a:solidFill>
          <a:ln w="9525" algn="ctr">
            <a:solidFill>
              <a:srgbClr val="000000"/>
            </a:solidFill>
            <a:miter lim="800000"/>
            <a:headEnd/>
            <a:tailEnd/>
          </a:ln>
        </p:spPr>
        <p:txBody>
          <a:bodyPr anchor="ctr"/>
          <a:lstStyle/>
          <a:p>
            <a:pPr algn="ct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7" name="AutoShape 13"/>
          <p:cNvSpPr>
            <a:spLocks noChangeArrowheads="1"/>
          </p:cNvSpPr>
          <p:nvPr/>
        </p:nvSpPr>
        <p:spPr bwMode="auto">
          <a:xfrm>
            <a:off x="2555875" y="3072539"/>
            <a:ext cx="4267200" cy="648891"/>
          </a:xfrm>
          <a:prstGeom prst="parallelogram">
            <a:avLst>
              <a:gd name="adj" fmla="val 123303"/>
            </a:avLst>
          </a:prstGeom>
          <a:solidFill>
            <a:schemeClr val="accent3">
              <a:lumMod val="20000"/>
              <a:lumOff val="80000"/>
            </a:schemeClr>
          </a:solidFill>
          <a:ln w="9525" algn="ctr">
            <a:solidFill>
              <a:srgbClr val="000000"/>
            </a:solidFill>
            <a:miter lim="800000"/>
            <a:headEnd/>
            <a:tailEnd/>
          </a:ln>
        </p:spPr>
        <p:txBody>
          <a:bodyPr anchor="ctr"/>
          <a:lstStyle/>
          <a:p>
            <a:pPr algn="ct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8" name="AutoShape 14"/>
          <p:cNvSpPr>
            <a:spLocks noChangeArrowheads="1"/>
          </p:cNvSpPr>
          <p:nvPr/>
        </p:nvSpPr>
        <p:spPr bwMode="auto">
          <a:xfrm>
            <a:off x="1258895" y="3791683"/>
            <a:ext cx="4427537" cy="868301"/>
          </a:xfrm>
          <a:prstGeom prst="parallelogram">
            <a:avLst>
              <a:gd name="adj" fmla="val 109803"/>
            </a:avLst>
          </a:prstGeom>
          <a:solidFill>
            <a:schemeClr val="accent3">
              <a:lumMod val="20000"/>
              <a:lumOff val="80000"/>
            </a:schemeClr>
          </a:solidFill>
          <a:ln w="9525">
            <a:solidFill>
              <a:srgbClr val="000000"/>
            </a:solidFill>
            <a:miter lim="800000"/>
            <a:headEnd/>
            <a:tailEnd/>
          </a:ln>
        </p:spPr>
        <p:txBody>
          <a:bodyPr anchor="ctr"/>
          <a:lstStyle/>
          <a:p>
            <a:pPr algn="ct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9" name="Oval 15"/>
          <p:cNvSpPr>
            <a:spLocks noChangeArrowheads="1"/>
          </p:cNvSpPr>
          <p:nvPr/>
        </p:nvSpPr>
        <p:spPr bwMode="auto">
          <a:xfrm>
            <a:off x="-36513" y="3883354"/>
            <a:ext cx="2160588" cy="594122"/>
          </a:xfrm>
          <a:prstGeom prst="ellipse">
            <a:avLst/>
          </a:prstGeom>
          <a:solidFill>
            <a:srgbClr val="99FF99"/>
          </a:solidFill>
          <a:ln w="19050">
            <a:solidFill>
              <a:srgbClr val="000000"/>
            </a:solidFill>
            <a:round/>
            <a:headEnd/>
            <a:tailEnd/>
          </a:ln>
        </p:spPr>
        <p:txBody>
          <a:bodyPr anchor="ctr"/>
          <a:lstStyle/>
          <a:p>
            <a:pPr algn="ctr" fontAlgn="auto">
              <a:spcBef>
                <a:spcPts val="0"/>
              </a:spcBef>
              <a:spcAft>
                <a:spcPts val="0"/>
              </a:spcAft>
              <a:buFontTx/>
              <a:buNone/>
            </a:pPr>
            <a:r>
              <a:rPr kumimoji="1" lang="zh-CN" altLang="en-US" sz="1050" b="1" dirty="0" smtClean="0">
                <a:solidFill>
                  <a:prstClr val="black"/>
                </a:solidFill>
                <a:latin typeface="微软雅黑" pitchFamily="34" charset="-122"/>
                <a:ea typeface="微软雅黑" pitchFamily="34" charset="-122"/>
                <a:cs typeface="+mn-cs"/>
              </a:rPr>
              <a:t>信息基础设施建设</a:t>
            </a:r>
            <a:endParaRPr kumimoji="1" lang="zh-CN" altLang="en-US" sz="1050" b="1" dirty="0">
              <a:solidFill>
                <a:prstClr val="black"/>
              </a:solidFill>
              <a:latin typeface="微软雅黑" pitchFamily="34" charset="-122"/>
              <a:ea typeface="微软雅黑" pitchFamily="34" charset="-122"/>
              <a:cs typeface="+mn-cs"/>
            </a:endParaRPr>
          </a:p>
          <a:p>
            <a:pPr algn="ctr" fontAlgn="auto">
              <a:spcBef>
                <a:spcPts val="0"/>
              </a:spcBef>
              <a:spcAft>
                <a:spcPts val="0"/>
              </a:spcAft>
              <a:buFontTx/>
              <a:buNone/>
            </a:pPr>
            <a:r>
              <a:rPr kumimoji="1" lang="zh-CN" altLang="en-US" sz="1050" b="1" dirty="0" smtClean="0">
                <a:solidFill>
                  <a:prstClr val="black"/>
                </a:solidFill>
                <a:latin typeface="微软雅黑" pitchFamily="34" charset="-122"/>
                <a:ea typeface="微软雅黑" pitchFamily="34" charset="-122"/>
                <a:cs typeface="+mn-cs"/>
              </a:rPr>
              <a:t>（</a:t>
            </a:r>
            <a:r>
              <a:rPr kumimoji="1" lang="zh-CN" altLang="en-US" sz="1400" b="1" dirty="0" smtClean="0">
                <a:solidFill>
                  <a:srgbClr val="FF0000"/>
                </a:solidFill>
                <a:latin typeface="微软雅黑" pitchFamily="34" charset="-122"/>
                <a:ea typeface="微软雅黑" pitchFamily="34" charset="-122"/>
                <a:cs typeface="+mn-cs"/>
              </a:rPr>
              <a:t>物理</a:t>
            </a:r>
            <a:r>
              <a:rPr kumimoji="1" lang="zh-CN" altLang="en-US" sz="1400" b="1" dirty="0">
                <a:solidFill>
                  <a:srgbClr val="FF0000"/>
                </a:solidFill>
                <a:latin typeface="微软雅黑" pitchFamily="34" charset="-122"/>
                <a:ea typeface="微软雅黑" pitchFamily="34" charset="-122"/>
                <a:cs typeface="+mn-cs"/>
              </a:rPr>
              <a:t>基石</a:t>
            </a:r>
            <a:r>
              <a:rPr kumimoji="1" lang="zh-CN" altLang="en-US" sz="1050" b="1" dirty="0">
                <a:solidFill>
                  <a:prstClr val="black"/>
                </a:solidFill>
                <a:latin typeface="微软雅黑" pitchFamily="34" charset="-122"/>
                <a:ea typeface="微软雅黑" pitchFamily="34" charset="-122"/>
                <a:cs typeface="+mn-cs"/>
              </a:rPr>
              <a:t>）</a:t>
            </a:r>
          </a:p>
        </p:txBody>
      </p:sp>
      <p:sp>
        <p:nvSpPr>
          <p:cNvPr id="10" name="Oval 16"/>
          <p:cNvSpPr>
            <a:spLocks noChangeArrowheads="1"/>
          </p:cNvSpPr>
          <p:nvPr/>
        </p:nvSpPr>
        <p:spPr bwMode="auto">
          <a:xfrm>
            <a:off x="1331926" y="3127314"/>
            <a:ext cx="2251075" cy="516731"/>
          </a:xfrm>
          <a:prstGeom prst="ellipse">
            <a:avLst/>
          </a:prstGeom>
          <a:solidFill>
            <a:srgbClr val="99FF99"/>
          </a:solidFill>
          <a:ln w="19050">
            <a:solidFill>
              <a:srgbClr val="000000"/>
            </a:solidFill>
            <a:round/>
            <a:headEnd/>
            <a:tailEnd/>
          </a:ln>
        </p:spPr>
        <p:txBody>
          <a:bodyPr anchor="ctr"/>
          <a:lstStyle/>
          <a:p>
            <a:pPr algn="ctr" fontAlgn="auto">
              <a:spcBef>
                <a:spcPts val="0"/>
              </a:spcBef>
              <a:spcAft>
                <a:spcPts val="0"/>
              </a:spcAft>
              <a:buFontTx/>
              <a:buNone/>
            </a:pPr>
            <a:r>
              <a:rPr kumimoji="1" lang="zh-CN" altLang="en-US" sz="1200" b="1" dirty="0">
                <a:solidFill>
                  <a:prstClr val="black"/>
                </a:solidFill>
                <a:latin typeface="微软雅黑" pitchFamily="34" charset="-122"/>
                <a:ea typeface="微软雅黑" pitchFamily="34" charset="-122"/>
                <a:cs typeface="+mn-cs"/>
              </a:rPr>
              <a:t>标志性系统</a:t>
            </a:r>
            <a:r>
              <a:rPr kumimoji="1" lang="zh-CN" altLang="en-US" sz="1200" b="1" dirty="0" smtClean="0">
                <a:solidFill>
                  <a:prstClr val="black"/>
                </a:solidFill>
                <a:latin typeface="微软雅黑" pitchFamily="34" charset="-122"/>
                <a:ea typeface="微软雅黑" pitchFamily="34" charset="-122"/>
                <a:cs typeface="+mn-cs"/>
              </a:rPr>
              <a:t>建设</a:t>
            </a:r>
            <a:endParaRPr kumimoji="1" lang="en-US" altLang="zh-CN" sz="1200" b="1" dirty="0" smtClean="0">
              <a:solidFill>
                <a:prstClr val="black"/>
              </a:solidFill>
              <a:latin typeface="微软雅黑" pitchFamily="34" charset="-122"/>
              <a:ea typeface="微软雅黑" pitchFamily="34" charset="-122"/>
              <a:cs typeface="+mn-cs"/>
            </a:endParaRPr>
          </a:p>
          <a:p>
            <a:pPr algn="ctr" fontAlgn="auto">
              <a:spcBef>
                <a:spcPts val="0"/>
              </a:spcBef>
              <a:spcAft>
                <a:spcPts val="0"/>
              </a:spcAft>
              <a:buFontTx/>
              <a:buNone/>
            </a:pPr>
            <a:r>
              <a:rPr kumimoji="1" lang="zh-CN" altLang="en-US" sz="1100" b="1" dirty="0" smtClean="0">
                <a:solidFill>
                  <a:prstClr val="black"/>
                </a:solidFill>
                <a:latin typeface="微软雅黑" pitchFamily="34" charset="-122"/>
                <a:ea typeface="微软雅黑" pitchFamily="34" charset="-122"/>
                <a:cs typeface="+mn-cs"/>
              </a:rPr>
              <a:t>（</a:t>
            </a:r>
            <a:r>
              <a:rPr kumimoji="1" lang="zh-CN" altLang="en-US" sz="1400" b="1" dirty="0">
                <a:solidFill>
                  <a:srgbClr val="FF0000"/>
                </a:solidFill>
                <a:latin typeface="微软雅黑" pitchFamily="34" charset="-122"/>
                <a:ea typeface="微软雅黑" pitchFamily="34" charset="-122"/>
                <a:cs typeface="+mn-cs"/>
              </a:rPr>
              <a:t>龙头作用</a:t>
            </a:r>
            <a:r>
              <a:rPr kumimoji="1" lang="zh-CN" altLang="en-US" sz="1050" b="1" dirty="0">
                <a:solidFill>
                  <a:prstClr val="black"/>
                </a:solidFill>
                <a:latin typeface="微软雅黑" pitchFamily="34" charset="-122"/>
                <a:ea typeface="微软雅黑" pitchFamily="34" charset="-122"/>
                <a:cs typeface="+mn-cs"/>
              </a:rPr>
              <a:t>）</a:t>
            </a:r>
          </a:p>
        </p:txBody>
      </p:sp>
      <p:sp>
        <p:nvSpPr>
          <p:cNvPr id="11" name="Oval 17"/>
          <p:cNvSpPr>
            <a:spLocks noChangeArrowheads="1"/>
          </p:cNvSpPr>
          <p:nvPr/>
        </p:nvSpPr>
        <p:spPr bwMode="auto">
          <a:xfrm>
            <a:off x="2339975" y="2316492"/>
            <a:ext cx="2097088" cy="540544"/>
          </a:xfrm>
          <a:prstGeom prst="ellipse">
            <a:avLst/>
          </a:prstGeom>
          <a:solidFill>
            <a:srgbClr val="99FF99"/>
          </a:solidFill>
          <a:ln w="19050">
            <a:solidFill>
              <a:srgbClr val="000000"/>
            </a:solidFill>
            <a:round/>
            <a:headEnd/>
            <a:tailEnd/>
          </a:ln>
        </p:spPr>
        <p:txBody>
          <a:bodyPr anchor="ctr"/>
          <a:lstStyle/>
          <a:p>
            <a:pPr algn="ctr" fontAlgn="auto">
              <a:spcBef>
                <a:spcPts val="0"/>
              </a:spcBef>
              <a:spcAft>
                <a:spcPts val="0"/>
              </a:spcAft>
              <a:buFontTx/>
              <a:buNone/>
            </a:pPr>
            <a:r>
              <a:rPr kumimoji="1" lang="zh-CN" altLang="en-US" sz="1200" b="1" dirty="0">
                <a:solidFill>
                  <a:prstClr val="black"/>
                </a:solidFill>
                <a:latin typeface="微软雅黑" pitchFamily="34" charset="-122"/>
                <a:ea typeface="微软雅黑" pitchFamily="34" charset="-122"/>
                <a:cs typeface="+mn-cs"/>
              </a:rPr>
              <a:t>跨系统集成</a:t>
            </a:r>
          </a:p>
          <a:p>
            <a:pPr algn="ctr" fontAlgn="auto">
              <a:spcBef>
                <a:spcPts val="0"/>
              </a:spcBef>
              <a:spcAft>
                <a:spcPts val="0"/>
              </a:spcAft>
              <a:buFontTx/>
              <a:buNone/>
            </a:pPr>
            <a:r>
              <a:rPr kumimoji="1" lang="zh-CN" altLang="en-US" sz="1100" b="1" dirty="0">
                <a:solidFill>
                  <a:prstClr val="black"/>
                </a:solidFill>
                <a:latin typeface="微软雅黑" pitchFamily="34" charset="-122"/>
                <a:ea typeface="微软雅黑" pitchFamily="34" charset="-122"/>
                <a:cs typeface="+mn-cs"/>
              </a:rPr>
              <a:t>（</a:t>
            </a:r>
            <a:r>
              <a:rPr kumimoji="1" lang="zh-CN" altLang="en-US" sz="1400" b="1" dirty="0">
                <a:solidFill>
                  <a:srgbClr val="FF0000"/>
                </a:solidFill>
                <a:latin typeface="微软雅黑" pitchFamily="34" charset="-122"/>
                <a:ea typeface="微软雅黑" pitchFamily="34" charset="-122"/>
                <a:cs typeface="+mn-cs"/>
              </a:rPr>
              <a:t>应用提升</a:t>
            </a:r>
            <a:r>
              <a:rPr kumimoji="1" lang="zh-CN" altLang="en-US" sz="1100" b="1" dirty="0">
                <a:solidFill>
                  <a:prstClr val="black"/>
                </a:solidFill>
                <a:latin typeface="微软雅黑" pitchFamily="34" charset="-122"/>
                <a:ea typeface="微软雅黑" pitchFamily="34" charset="-122"/>
                <a:cs typeface="+mn-cs"/>
              </a:rPr>
              <a:t>）</a:t>
            </a:r>
          </a:p>
        </p:txBody>
      </p:sp>
      <p:sp>
        <p:nvSpPr>
          <p:cNvPr id="12" name="Oval 18"/>
          <p:cNvSpPr>
            <a:spLocks noChangeArrowheads="1"/>
          </p:cNvSpPr>
          <p:nvPr/>
        </p:nvSpPr>
        <p:spPr bwMode="auto">
          <a:xfrm>
            <a:off x="3348038" y="1452098"/>
            <a:ext cx="2305050" cy="647700"/>
          </a:xfrm>
          <a:prstGeom prst="ellipse">
            <a:avLst/>
          </a:prstGeom>
          <a:solidFill>
            <a:srgbClr val="99FF99"/>
          </a:solidFill>
          <a:ln w="19050">
            <a:solidFill>
              <a:srgbClr val="000000"/>
            </a:solidFill>
            <a:round/>
            <a:headEnd/>
            <a:tailEnd/>
          </a:ln>
        </p:spPr>
        <p:txBody>
          <a:bodyPr anchor="ctr"/>
          <a:lstStyle/>
          <a:p>
            <a:pPr algn="ctr" fontAlgn="auto">
              <a:spcBef>
                <a:spcPts val="0"/>
              </a:spcBef>
              <a:spcAft>
                <a:spcPts val="0"/>
              </a:spcAft>
              <a:buFontTx/>
              <a:buNone/>
            </a:pPr>
            <a:r>
              <a:rPr kumimoji="1" lang="zh-CN" altLang="en-US" sz="1200" b="1" dirty="0">
                <a:solidFill>
                  <a:prstClr val="black"/>
                </a:solidFill>
                <a:latin typeface="微软雅黑" pitchFamily="34" charset="-122"/>
                <a:ea typeface="微软雅黑" pitchFamily="34" charset="-122"/>
                <a:cs typeface="+mn-cs"/>
              </a:rPr>
              <a:t>进一步</a:t>
            </a:r>
            <a:r>
              <a:rPr kumimoji="1" lang="zh-CN" altLang="en-US" sz="1200" b="1" dirty="0" smtClean="0">
                <a:solidFill>
                  <a:prstClr val="black"/>
                </a:solidFill>
                <a:latin typeface="微软雅黑" pitchFamily="34" charset="-122"/>
                <a:ea typeface="微软雅黑" pitchFamily="34" charset="-122"/>
                <a:cs typeface="+mn-cs"/>
              </a:rPr>
              <a:t>优化园区的</a:t>
            </a:r>
            <a:r>
              <a:rPr kumimoji="1" lang="zh-CN" altLang="en-US" sz="1200" b="1" dirty="0">
                <a:solidFill>
                  <a:prstClr val="black"/>
                </a:solidFill>
                <a:latin typeface="微软雅黑" pitchFamily="34" charset="-122"/>
                <a:ea typeface="微软雅黑" pitchFamily="34" charset="-122"/>
                <a:cs typeface="+mn-cs"/>
              </a:rPr>
              <a:t>服务和运作</a:t>
            </a:r>
          </a:p>
          <a:p>
            <a:pPr algn="ctr" fontAlgn="auto">
              <a:spcBef>
                <a:spcPts val="0"/>
              </a:spcBef>
              <a:spcAft>
                <a:spcPts val="0"/>
              </a:spcAft>
              <a:buFontTx/>
              <a:buNone/>
            </a:pPr>
            <a:r>
              <a:rPr kumimoji="1" lang="zh-CN" altLang="en-US" sz="1050" b="1" dirty="0">
                <a:solidFill>
                  <a:prstClr val="black"/>
                </a:solidFill>
                <a:latin typeface="微软雅黑" pitchFamily="34" charset="-122"/>
                <a:ea typeface="微软雅黑" pitchFamily="34" charset="-122"/>
                <a:cs typeface="+mn-cs"/>
              </a:rPr>
              <a:t>（</a:t>
            </a:r>
            <a:r>
              <a:rPr kumimoji="1" lang="zh-CN" altLang="en-US" sz="1400" b="1" dirty="0">
                <a:solidFill>
                  <a:srgbClr val="FF0000"/>
                </a:solidFill>
                <a:latin typeface="微软雅黑" pitchFamily="34" charset="-122"/>
                <a:ea typeface="微软雅黑" pitchFamily="34" charset="-122"/>
                <a:cs typeface="+mn-cs"/>
              </a:rPr>
              <a:t>运营优化</a:t>
            </a:r>
            <a:r>
              <a:rPr kumimoji="1" lang="zh-CN" altLang="en-US" sz="1050" b="1" dirty="0">
                <a:solidFill>
                  <a:prstClr val="black"/>
                </a:solidFill>
                <a:latin typeface="微软雅黑" pitchFamily="34" charset="-122"/>
                <a:ea typeface="微软雅黑" pitchFamily="34" charset="-122"/>
                <a:cs typeface="+mn-cs"/>
              </a:rPr>
              <a:t>）</a:t>
            </a:r>
          </a:p>
        </p:txBody>
      </p:sp>
      <p:sp>
        <p:nvSpPr>
          <p:cNvPr id="13" name="AutoShape 19"/>
          <p:cNvSpPr>
            <a:spLocks noChangeArrowheads="1"/>
          </p:cNvSpPr>
          <p:nvPr/>
        </p:nvSpPr>
        <p:spPr bwMode="auto">
          <a:xfrm rot="-5400000">
            <a:off x="7216242" y="2768285"/>
            <a:ext cx="2812542" cy="125888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963 h 21600"/>
              <a:gd name="T14" fmla="*/ 19713 w 21600"/>
              <a:gd name="T15" fmla="*/ 14637 h 21600"/>
            </a:gdLst>
            <a:ahLst/>
            <a:cxnLst>
              <a:cxn ang="T8">
                <a:pos x="T0" y="T1"/>
              </a:cxn>
              <a:cxn ang="T9">
                <a:pos x="T2" y="T3"/>
              </a:cxn>
              <a:cxn ang="T10">
                <a:pos x="T4" y="T5"/>
              </a:cxn>
              <a:cxn ang="T11">
                <a:pos x="T6" y="T7"/>
              </a:cxn>
            </a:cxnLst>
            <a:rect l="T12" t="T13" r="T14" b="T15"/>
            <a:pathLst>
              <a:path w="21600" h="21600">
                <a:moveTo>
                  <a:pt x="16289" y="0"/>
                </a:moveTo>
                <a:lnTo>
                  <a:pt x="16289" y="6963"/>
                </a:lnTo>
                <a:lnTo>
                  <a:pt x="3375" y="6963"/>
                </a:lnTo>
                <a:lnTo>
                  <a:pt x="3375" y="14637"/>
                </a:lnTo>
                <a:lnTo>
                  <a:pt x="16289" y="14637"/>
                </a:lnTo>
                <a:lnTo>
                  <a:pt x="16289" y="21600"/>
                </a:lnTo>
                <a:lnTo>
                  <a:pt x="21600" y="10800"/>
                </a:lnTo>
                <a:close/>
              </a:path>
              <a:path w="21600" h="21600">
                <a:moveTo>
                  <a:pt x="1350" y="6963"/>
                </a:moveTo>
                <a:lnTo>
                  <a:pt x="1350" y="14637"/>
                </a:lnTo>
                <a:lnTo>
                  <a:pt x="2700" y="14637"/>
                </a:lnTo>
                <a:lnTo>
                  <a:pt x="2700" y="6963"/>
                </a:lnTo>
                <a:close/>
              </a:path>
              <a:path w="21600" h="21600">
                <a:moveTo>
                  <a:pt x="0" y="6963"/>
                </a:moveTo>
                <a:lnTo>
                  <a:pt x="0" y="14637"/>
                </a:lnTo>
                <a:lnTo>
                  <a:pt x="675" y="14637"/>
                </a:lnTo>
                <a:lnTo>
                  <a:pt x="675" y="6963"/>
                </a:lnTo>
                <a:close/>
              </a:path>
            </a:pathLst>
          </a:custGeom>
          <a:solidFill>
            <a:srgbClr val="FFFF99"/>
          </a:solidFill>
          <a:ln w="9525">
            <a:solidFill>
              <a:srgbClr val="000000"/>
            </a:solidFill>
            <a:miter lim="800000"/>
            <a:headEnd/>
            <a:tailEnd/>
          </a:ln>
        </p:spPr>
        <p:txBody>
          <a:bodyPr vert="eaVert"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4" name="Text Box 20"/>
          <p:cNvSpPr txBox="1">
            <a:spLocks noChangeArrowheads="1"/>
          </p:cNvSpPr>
          <p:nvPr/>
        </p:nvSpPr>
        <p:spPr bwMode="auto">
          <a:xfrm>
            <a:off x="8231617" y="2302468"/>
            <a:ext cx="769937" cy="2239715"/>
          </a:xfrm>
          <a:prstGeom prst="rect">
            <a:avLst/>
          </a:prstGeom>
          <a:noFill/>
          <a:ln w="9525">
            <a:noFill/>
            <a:miter lim="800000"/>
            <a:headEnd/>
            <a:tailEnd/>
          </a:ln>
        </p:spPr>
        <p:txBody>
          <a:bodyPr/>
          <a:lstStyle/>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制度</a:t>
            </a: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持续</a:t>
            </a: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完善</a:t>
            </a:r>
          </a:p>
          <a:p>
            <a:pPr algn="ctr" fontAlgn="auto">
              <a:lnSpc>
                <a:spcPct val="105000"/>
              </a:lnSpc>
              <a:spcBef>
                <a:spcPts val="0"/>
              </a:spcBef>
              <a:spcAft>
                <a:spcPts val="0"/>
              </a:spcAft>
              <a:buFontTx/>
              <a:buNone/>
            </a:pPr>
            <a:endParaRPr kumimoji="1" lang="en-US" altLang="zh-CN" sz="600" b="1" dirty="0" smtClean="0">
              <a:solidFill>
                <a:srgbClr val="0000FF"/>
              </a:solidFill>
              <a:latin typeface="微软雅黑" pitchFamily="34" charset="-122"/>
              <a:ea typeface="微软雅黑" pitchFamily="34" charset="-122"/>
              <a:cs typeface="+mn-cs"/>
            </a:endParaRPr>
          </a:p>
          <a:p>
            <a:pPr algn="ctr" fontAlgn="auto">
              <a:lnSpc>
                <a:spcPct val="105000"/>
              </a:lnSpc>
              <a:spcBef>
                <a:spcPts val="0"/>
              </a:spcBef>
              <a:spcAft>
                <a:spcPts val="0"/>
              </a:spcAft>
              <a:buFontTx/>
              <a:buNone/>
            </a:pPr>
            <a:r>
              <a:rPr kumimoji="1" lang="zh-CN" altLang="en-US" sz="1200" b="1" dirty="0" smtClean="0">
                <a:solidFill>
                  <a:srgbClr val="0000FF"/>
                </a:solidFill>
                <a:latin typeface="微软雅黑" pitchFamily="34" charset="-122"/>
                <a:ea typeface="微软雅黑" pitchFamily="34" charset="-122"/>
                <a:cs typeface="+mn-cs"/>
              </a:rPr>
              <a:t>功能</a:t>
            </a:r>
            <a:endParaRPr kumimoji="1" lang="zh-CN" altLang="en-US" sz="1200" b="1" dirty="0">
              <a:solidFill>
                <a:srgbClr val="0000FF"/>
              </a:solidFill>
              <a:latin typeface="微软雅黑" pitchFamily="34" charset="-122"/>
              <a:ea typeface="微软雅黑" pitchFamily="34" charset="-122"/>
              <a:cs typeface="+mn-cs"/>
            </a:endParaRP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持续</a:t>
            </a: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提升</a:t>
            </a:r>
          </a:p>
          <a:p>
            <a:pPr algn="ctr" fontAlgn="auto">
              <a:lnSpc>
                <a:spcPct val="105000"/>
              </a:lnSpc>
              <a:spcBef>
                <a:spcPts val="0"/>
              </a:spcBef>
              <a:spcAft>
                <a:spcPts val="0"/>
              </a:spcAft>
              <a:buFontTx/>
              <a:buNone/>
            </a:pPr>
            <a:endParaRPr kumimoji="1" lang="en-US" altLang="zh-CN" sz="600" b="1" dirty="0" smtClean="0">
              <a:solidFill>
                <a:srgbClr val="0000FF"/>
              </a:solidFill>
              <a:latin typeface="微软雅黑" pitchFamily="34" charset="-122"/>
              <a:ea typeface="微软雅黑" pitchFamily="34" charset="-122"/>
              <a:cs typeface="+mn-cs"/>
            </a:endParaRPr>
          </a:p>
          <a:p>
            <a:pPr algn="ctr" fontAlgn="auto">
              <a:lnSpc>
                <a:spcPct val="105000"/>
              </a:lnSpc>
              <a:spcBef>
                <a:spcPts val="0"/>
              </a:spcBef>
              <a:spcAft>
                <a:spcPts val="0"/>
              </a:spcAft>
              <a:buFontTx/>
              <a:buNone/>
            </a:pPr>
            <a:r>
              <a:rPr kumimoji="1" lang="zh-CN" altLang="en-US" sz="1200" b="1" dirty="0" smtClean="0">
                <a:solidFill>
                  <a:srgbClr val="0000FF"/>
                </a:solidFill>
                <a:latin typeface="微软雅黑" pitchFamily="34" charset="-122"/>
                <a:ea typeface="微软雅黑" pitchFamily="34" charset="-122"/>
                <a:cs typeface="+mn-cs"/>
              </a:rPr>
              <a:t>环境</a:t>
            </a:r>
            <a:endParaRPr kumimoji="1" lang="zh-CN" altLang="en-US" sz="1200" b="1" dirty="0">
              <a:solidFill>
                <a:srgbClr val="0000FF"/>
              </a:solidFill>
              <a:latin typeface="微软雅黑" pitchFamily="34" charset="-122"/>
              <a:ea typeface="微软雅黑" pitchFamily="34" charset="-122"/>
              <a:cs typeface="+mn-cs"/>
            </a:endParaRP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持续</a:t>
            </a:r>
          </a:p>
          <a:p>
            <a:pPr algn="ctr" fontAlgn="auto">
              <a:lnSpc>
                <a:spcPct val="105000"/>
              </a:lnSpc>
              <a:spcBef>
                <a:spcPts val="0"/>
              </a:spcBef>
              <a:spcAft>
                <a:spcPts val="0"/>
              </a:spcAft>
              <a:buFontTx/>
              <a:buNone/>
            </a:pPr>
            <a:r>
              <a:rPr kumimoji="1" lang="zh-CN" altLang="en-US" sz="1200" b="1" dirty="0">
                <a:solidFill>
                  <a:srgbClr val="0000FF"/>
                </a:solidFill>
                <a:latin typeface="微软雅黑" pitchFamily="34" charset="-122"/>
                <a:ea typeface="微软雅黑" pitchFamily="34" charset="-122"/>
                <a:cs typeface="+mn-cs"/>
              </a:rPr>
              <a:t>优化</a:t>
            </a:r>
          </a:p>
        </p:txBody>
      </p:sp>
      <p:sp>
        <p:nvSpPr>
          <p:cNvPr id="15" name="Text Box 23"/>
          <p:cNvSpPr txBox="1">
            <a:spLocks noChangeArrowheads="1"/>
          </p:cNvSpPr>
          <p:nvPr/>
        </p:nvSpPr>
        <p:spPr bwMode="auto">
          <a:xfrm>
            <a:off x="2124090" y="3775014"/>
            <a:ext cx="3095625" cy="904863"/>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marL="88900" indent="-88900" fontAlgn="auto">
              <a:lnSpc>
                <a:spcPct val="120000"/>
              </a:lnSpc>
              <a:spcBef>
                <a:spcPts val="0"/>
              </a:spcBef>
              <a:spcAft>
                <a:spcPts val="0"/>
              </a:spcAft>
              <a:buFontTx/>
              <a:buChar char="•"/>
              <a:defRPr/>
            </a:pPr>
            <a:r>
              <a:rPr lang="zh-CN" altLang="en-US" sz="1100" b="1" dirty="0" smtClean="0">
                <a:solidFill>
                  <a:prstClr val="black"/>
                </a:solidFill>
                <a:latin typeface="微软雅黑" pitchFamily="34" charset="-122"/>
                <a:ea typeface="微软雅黑" pitchFamily="34" charset="-122"/>
                <a:cs typeface="+mn-cs"/>
              </a:rPr>
              <a:t>红</a:t>
            </a:r>
            <a:r>
              <a:rPr lang="zh-CN" altLang="en-US" sz="1100" b="1" dirty="0">
                <a:solidFill>
                  <a:prstClr val="black"/>
                </a:solidFill>
                <a:latin typeface="微软雅黑" pitchFamily="34" charset="-122"/>
                <a:ea typeface="微软雅黑" pitchFamily="34" charset="-122"/>
                <a:cs typeface="+mn-cs"/>
              </a:rPr>
              <a:t>线外</a:t>
            </a:r>
            <a:r>
              <a:rPr lang="zh-CN" altLang="en-US" sz="1100" dirty="0">
                <a:solidFill>
                  <a:prstClr val="black"/>
                </a:solidFill>
                <a:latin typeface="微软雅黑" pitchFamily="34" charset="-122"/>
                <a:ea typeface="微软雅黑" pitchFamily="34" charset="-122"/>
                <a:cs typeface="+mn-cs"/>
              </a:rPr>
              <a:t>：统一规划、集约建设，运营商或政府牵头建设，重点关注内</a:t>
            </a:r>
            <a:r>
              <a:rPr lang="en-US" altLang="zh-CN" sz="1100" dirty="0">
                <a:solidFill>
                  <a:prstClr val="black"/>
                </a:solidFill>
                <a:latin typeface="微软雅黑" pitchFamily="34" charset="-122"/>
                <a:ea typeface="微软雅黑" pitchFamily="34" charset="-122"/>
                <a:cs typeface="+mn-cs"/>
              </a:rPr>
              <a:t>/</a:t>
            </a:r>
            <a:r>
              <a:rPr lang="zh-CN" altLang="en-US" sz="1100" dirty="0">
                <a:solidFill>
                  <a:prstClr val="black"/>
                </a:solidFill>
                <a:latin typeface="微软雅黑" pitchFamily="34" charset="-122"/>
                <a:ea typeface="微软雅黑" pitchFamily="34" charset="-122"/>
                <a:cs typeface="+mn-cs"/>
              </a:rPr>
              <a:t>外部的连通性</a:t>
            </a:r>
          </a:p>
          <a:p>
            <a:pPr marL="88900" indent="-88900" fontAlgn="auto">
              <a:lnSpc>
                <a:spcPct val="120000"/>
              </a:lnSpc>
              <a:spcBef>
                <a:spcPts val="0"/>
              </a:spcBef>
              <a:spcAft>
                <a:spcPts val="0"/>
              </a:spcAft>
              <a:buFontTx/>
              <a:buChar char="•"/>
              <a:defRPr/>
            </a:pPr>
            <a:r>
              <a:rPr lang="zh-CN" altLang="en-US" sz="1100" b="1" dirty="0" smtClean="0">
                <a:solidFill>
                  <a:prstClr val="black"/>
                </a:solidFill>
                <a:latin typeface="微软雅黑" pitchFamily="34" charset="-122"/>
                <a:ea typeface="微软雅黑" pitchFamily="34" charset="-122"/>
                <a:cs typeface="+mn-cs"/>
              </a:rPr>
              <a:t>红</a:t>
            </a:r>
            <a:r>
              <a:rPr lang="zh-CN" altLang="en-US" sz="1100" b="1" dirty="0">
                <a:solidFill>
                  <a:prstClr val="black"/>
                </a:solidFill>
                <a:latin typeface="微软雅黑" pitchFamily="34" charset="-122"/>
                <a:ea typeface="微软雅黑" pitchFamily="34" charset="-122"/>
                <a:cs typeface="+mn-cs"/>
              </a:rPr>
              <a:t>线内</a:t>
            </a:r>
            <a:r>
              <a:rPr lang="zh-CN" altLang="en-US" sz="1100" dirty="0">
                <a:solidFill>
                  <a:prstClr val="black"/>
                </a:solidFill>
                <a:latin typeface="微软雅黑" pitchFamily="34" charset="-122"/>
                <a:ea typeface="微软雅黑" pitchFamily="34" charset="-122"/>
                <a:cs typeface="+mn-cs"/>
              </a:rPr>
              <a:t>：制定规范，明确对开发商的建设要求，特别是对楼宇智能化系统的接口要求</a:t>
            </a:r>
          </a:p>
        </p:txBody>
      </p:sp>
      <p:sp>
        <p:nvSpPr>
          <p:cNvPr id="16" name="Text Box 24"/>
          <p:cNvSpPr txBox="1">
            <a:spLocks noChangeArrowheads="1"/>
          </p:cNvSpPr>
          <p:nvPr/>
        </p:nvSpPr>
        <p:spPr bwMode="auto">
          <a:xfrm>
            <a:off x="3491880" y="3072543"/>
            <a:ext cx="2808908" cy="600164"/>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wrap="square">
            <a:spAutoFit/>
          </a:bodyPr>
          <a:lstStyle/>
          <a:p>
            <a:pPr marL="88900" indent="-88900" fontAlgn="auto">
              <a:spcBef>
                <a:spcPts val="0"/>
              </a:spcBef>
              <a:spcAft>
                <a:spcPts val="0"/>
              </a:spcAft>
              <a:buFontTx/>
              <a:buChar char="•"/>
              <a:defRPr/>
            </a:pPr>
            <a:r>
              <a:rPr lang="zh-CN" altLang="en-US" sz="1100" b="1" dirty="0">
                <a:solidFill>
                  <a:prstClr val="black"/>
                </a:solidFill>
                <a:latin typeface="微软雅黑" pitchFamily="34" charset="-122"/>
                <a:ea typeface="微软雅黑" pitchFamily="34" charset="-122"/>
                <a:cs typeface="+mn-cs"/>
              </a:rPr>
              <a:t>与基础配套相关的重点应用：</a:t>
            </a:r>
            <a:r>
              <a:rPr lang="zh-CN" altLang="en-US" sz="1100" dirty="0">
                <a:solidFill>
                  <a:prstClr val="black"/>
                </a:solidFill>
                <a:latin typeface="微软雅黑" pitchFamily="34" charset="-122"/>
                <a:ea typeface="微软雅黑" pitchFamily="34" charset="-122"/>
                <a:cs typeface="+mn-cs"/>
              </a:rPr>
              <a:t>门户</a:t>
            </a:r>
            <a:r>
              <a:rPr lang="zh-CN" altLang="en-US" sz="1100" dirty="0" smtClean="0">
                <a:solidFill>
                  <a:prstClr val="black"/>
                </a:solidFill>
                <a:latin typeface="微软雅黑" pitchFamily="34" charset="-122"/>
                <a:ea typeface="微软雅黑" pitchFamily="34" charset="-122"/>
                <a:cs typeface="+mn-cs"/>
              </a:rPr>
              <a:t>网站园区管理、园区招商、企业服务、交通、物流、港口等</a:t>
            </a:r>
            <a:endParaRPr lang="zh-CN" altLang="en-US" sz="1100" dirty="0">
              <a:solidFill>
                <a:prstClr val="black"/>
              </a:solidFill>
              <a:latin typeface="微软雅黑" pitchFamily="34" charset="-122"/>
              <a:ea typeface="微软雅黑" pitchFamily="34" charset="-122"/>
              <a:cs typeface="+mn-cs"/>
            </a:endParaRPr>
          </a:p>
        </p:txBody>
      </p:sp>
      <p:sp>
        <p:nvSpPr>
          <p:cNvPr id="17" name="Line 26"/>
          <p:cNvSpPr>
            <a:spLocks noChangeShapeType="1"/>
          </p:cNvSpPr>
          <p:nvPr/>
        </p:nvSpPr>
        <p:spPr bwMode="auto">
          <a:xfrm flipH="1">
            <a:off x="971550" y="1667607"/>
            <a:ext cx="71438" cy="2214563"/>
          </a:xfrm>
          <a:prstGeom prst="line">
            <a:avLst/>
          </a:prstGeom>
          <a:noFill/>
          <a:ln w="19050">
            <a:solidFill>
              <a:schemeClr val="tx2"/>
            </a:solidFill>
            <a:round/>
            <a:headEnd/>
            <a:tailEnd type="triangle" w="med" len="me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8" name="Line 28"/>
          <p:cNvSpPr>
            <a:spLocks noChangeShapeType="1"/>
          </p:cNvSpPr>
          <p:nvPr/>
        </p:nvSpPr>
        <p:spPr bwMode="auto">
          <a:xfrm>
            <a:off x="1292088" y="1679715"/>
            <a:ext cx="543074" cy="1447594"/>
          </a:xfrm>
          <a:prstGeom prst="line">
            <a:avLst/>
          </a:prstGeom>
          <a:noFill/>
          <a:ln w="19050">
            <a:solidFill>
              <a:schemeClr val="tx2"/>
            </a:solidFill>
            <a:round/>
            <a:headEnd/>
            <a:tailEnd type="triangle" w="med" len="me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9" name="Line 30"/>
          <p:cNvSpPr>
            <a:spLocks noChangeShapeType="1"/>
          </p:cNvSpPr>
          <p:nvPr/>
        </p:nvSpPr>
        <p:spPr bwMode="auto">
          <a:xfrm>
            <a:off x="2268538" y="1452097"/>
            <a:ext cx="1079500" cy="270272"/>
          </a:xfrm>
          <a:prstGeom prst="line">
            <a:avLst/>
          </a:prstGeom>
          <a:noFill/>
          <a:ln w="19050">
            <a:solidFill>
              <a:schemeClr val="tx2"/>
            </a:solidFill>
            <a:round/>
            <a:headEnd/>
            <a:tailEnd type="triangle" w="med" len="me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0" name="AutoShape 34"/>
          <p:cNvSpPr>
            <a:spLocks noChangeArrowheads="1"/>
          </p:cNvSpPr>
          <p:nvPr/>
        </p:nvSpPr>
        <p:spPr bwMode="auto">
          <a:xfrm rot="-2356701">
            <a:off x="4802194" y="3268998"/>
            <a:ext cx="3870325" cy="756047"/>
          </a:xfrm>
          <a:prstGeom prst="rightArrow">
            <a:avLst>
              <a:gd name="adj1" fmla="val 50000"/>
              <a:gd name="adj2" fmla="val 95984"/>
            </a:avLst>
          </a:prstGeom>
          <a:solidFill>
            <a:srgbClr val="FFFF99"/>
          </a:solidFill>
          <a:ln w="9525" algn="ctr">
            <a:solidFill>
              <a:srgbClr val="000000"/>
            </a:solidFill>
            <a:miter lim="800000"/>
            <a:headEnd/>
            <a:tailEnd/>
          </a:ln>
        </p:spPr>
        <p:txBody>
          <a:bodyPr wrap="none" anchor="ctr"/>
          <a:lstStyle/>
          <a:p>
            <a:pPr algn="ctr" fontAlgn="auto">
              <a:spcBef>
                <a:spcPts val="0"/>
              </a:spcBef>
              <a:spcAft>
                <a:spcPts val="0"/>
              </a:spcAft>
              <a:buFontTx/>
              <a:buNone/>
            </a:pPr>
            <a:r>
              <a:rPr lang="zh-CN" altLang="en-US" sz="1200" b="1" dirty="0">
                <a:solidFill>
                  <a:prstClr val="black"/>
                </a:solidFill>
                <a:latin typeface="微软雅黑" pitchFamily="34" charset="-122"/>
                <a:ea typeface="微软雅黑" pitchFamily="34" charset="-122"/>
                <a:cs typeface="+mn-cs"/>
              </a:rPr>
              <a:t>探索如何以产业带应用</a:t>
            </a:r>
            <a:r>
              <a:rPr lang="zh-CN" altLang="en-US" sz="1200" b="1" dirty="0" smtClean="0">
                <a:solidFill>
                  <a:prstClr val="black"/>
                </a:solidFill>
                <a:latin typeface="微软雅黑" pitchFamily="34" charset="-122"/>
                <a:ea typeface="微软雅黑" pitchFamily="34" charset="-122"/>
                <a:cs typeface="+mn-cs"/>
              </a:rPr>
              <a:t>、以</a:t>
            </a:r>
            <a:r>
              <a:rPr lang="zh-CN" altLang="en-US" sz="1200" b="1" dirty="0">
                <a:solidFill>
                  <a:prstClr val="black"/>
                </a:solidFill>
                <a:latin typeface="微软雅黑" pitchFamily="34" charset="-122"/>
                <a:ea typeface="微软雅黑" pitchFamily="34" charset="-122"/>
                <a:cs typeface="+mn-cs"/>
              </a:rPr>
              <a:t>应用促产业</a:t>
            </a:r>
            <a:r>
              <a:rPr lang="zh-CN" altLang="en-US" sz="1200" b="1" dirty="0" smtClean="0">
                <a:solidFill>
                  <a:prstClr val="black"/>
                </a:solidFill>
                <a:latin typeface="微软雅黑" pitchFamily="34" charset="-122"/>
                <a:ea typeface="微软雅黑" pitchFamily="34" charset="-122"/>
                <a:cs typeface="+mn-cs"/>
              </a:rPr>
              <a:t>？</a:t>
            </a:r>
            <a:endParaRPr lang="zh-CN" altLang="en-US" sz="1100" b="1" dirty="0">
              <a:solidFill>
                <a:prstClr val="black"/>
              </a:solidFill>
              <a:latin typeface="微软雅黑" pitchFamily="34" charset="-122"/>
              <a:ea typeface="微软雅黑" pitchFamily="34" charset="-122"/>
              <a:cs typeface="+mn-cs"/>
            </a:endParaRPr>
          </a:p>
        </p:txBody>
      </p:sp>
      <p:sp>
        <p:nvSpPr>
          <p:cNvPr id="21" name="Text Box 24"/>
          <p:cNvSpPr txBox="1">
            <a:spLocks noChangeArrowheads="1"/>
          </p:cNvSpPr>
          <p:nvPr/>
        </p:nvSpPr>
        <p:spPr bwMode="auto">
          <a:xfrm>
            <a:off x="4380724" y="2371265"/>
            <a:ext cx="2929508" cy="600164"/>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wrap="square">
            <a:spAutoFit/>
          </a:bodyPr>
          <a:lstStyle/>
          <a:p>
            <a:pPr marL="88900" indent="-88900" fontAlgn="auto">
              <a:spcBef>
                <a:spcPts val="0"/>
              </a:spcBef>
              <a:spcAft>
                <a:spcPts val="0"/>
              </a:spcAft>
              <a:buFontTx/>
              <a:buChar char="•"/>
              <a:defRPr/>
            </a:pPr>
            <a:r>
              <a:rPr lang="zh-CN" altLang="en-US" sz="1100" b="1" dirty="0">
                <a:solidFill>
                  <a:prstClr val="black"/>
                </a:solidFill>
                <a:latin typeface="微软雅黑" pitchFamily="34" charset="-122"/>
                <a:ea typeface="微软雅黑" pitchFamily="34" charset="-122"/>
                <a:cs typeface="+mn-cs"/>
              </a:rPr>
              <a:t>系统整合：</a:t>
            </a:r>
            <a:r>
              <a:rPr lang="zh-CN" altLang="en-US" sz="1100" dirty="0">
                <a:solidFill>
                  <a:prstClr val="black"/>
                </a:solidFill>
                <a:latin typeface="微软雅黑" pitchFamily="34" charset="-122"/>
                <a:ea typeface="微软雅黑" pitchFamily="34" charset="-122"/>
                <a:cs typeface="+mn-cs"/>
              </a:rPr>
              <a:t>以云计算技术对基础设施、数据、应用系统和业务流程进行整合，创建一个灵活的应用服务环境，实现端到端的智慧服务</a:t>
            </a:r>
          </a:p>
        </p:txBody>
      </p:sp>
      <p:sp>
        <p:nvSpPr>
          <p:cNvPr id="22" name="Text Box 24"/>
          <p:cNvSpPr txBox="1">
            <a:spLocks noChangeArrowheads="1"/>
          </p:cNvSpPr>
          <p:nvPr/>
        </p:nvSpPr>
        <p:spPr bwMode="auto">
          <a:xfrm>
            <a:off x="5724132" y="1452206"/>
            <a:ext cx="2843401" cy="650947"/>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wrap="square">
            <a:spAutoFit/>
          </a:bodyPr>
          <a:lstStyle/>
          <a:p>
            <a:pPr marL="88900" indent="-88900" fontAlgn="auto">
              <a:lnSpc>
                <a:spcPct val="110000"/>
              </a:lnSpc>
              <a:spcBef>
                <a:spcPts val="0"/>
              </a:spcBef>
              <a:spcAft>
                <a:spcPts val="0"/>
              </a:spcAft>
              <a:buFontTx/>
              <a:buChar char="•"/>
              <a:defRPr/>
            </a:pPr>
            <a:r>
              <a:rPr lang="zh-CN" altLang="en-US" sz="1100" b="1" dirty="0">
                <a:solidFill>
                  <a:prstClr val="black"/>
                </a:solidFill>
                <a:latin typeface="微软雅黑" pitchFamily="34" charset="-122"/>
                <a:ea typeface="微软雅黑" pitchFamily="34" charset="-122"/>
                <a:cs typeface="+mn-cs"/>
              </a:rPr>
              <a:t>优化完善：</a:t>
            </a:r>
            <a:r>
              <a:rPr lang="zh-CN" altLang="en-US" sz="1100" dirty="0">
                <a:solidFill>
                  <a:prstClr val="black"/>
                </a:solidFill>
                <a:latin typeface="微软雅黑" pitchFamily="34" charset="-122"/>
                <a:ea typeface="微软雅黑" pitchFamily="34" charset="-122"/>
                <a:cs typeface="+mn-cs"/>
              </a:rPr>
              <a:t>对</a:t>
            </a:r>
            <a:r>
              <a:rPr lang="zh-CN" altLang="en-US" sz="1100" dirty="0" smtClean="0">
                <a:solidFill>
                  <a:prstClr val="black"/>
                </a:solidFill>
                <a:latin typeface="微软雅黑" pitchFamily="34" charset="-122"/>
                <a:ea typeface="微软雅黑" pitchFamily="34" charset="-122"/>
                <a:cs typeface="+mn-cs"/>
              </a:rPr>
              <a:t>“智慧园区”</a:t>
            </a:r>
            <a:r>
              <a:rPr lang="zh-CN" altLang="en-US" sz="1100" dirty="0">
                <a:solidFill>
                  <a:prstClr val="black"/>
                </a:solidFill>
                <a:latin typeface="微软雅黑" pitchFamily="34" charset="-122"/>
                <a:ea typeface="微软雅黑" pitchFamily="34" charset="-122"/>
                <a:cs typeface="+mn-cs"/>
              </a:rPr>
              <a:t>服务运营进行跟踪监控，</a:t>
            </a:r>
            <a:r>
              <a:rPr lang="zh-CN" altLang="en-US" sz="1100" dirty="0" smtClean="0">
                <a:solidFill>
                  <a:prstClr val="black"/>
                </a:solidFill>
                <a:latin typeface="微软雅黑" pitchFamily="34" charset="-122"/>
                <a:ea typeface="微软雅黑" pitchFamily="34" charset="-122"/>
                <a:cs typeface="+mn-cs"/>
              </a:rPr>
              <a:t>根据园区发展</a:t>
            </a:r>
            <a:r>
              <a:rPr lang="zh-CN" altLang="en-US" sz="1100" dirty="0">
                <a:solidFill>
                  <a:prstClr val="black"/>
                </a:solidFill>
                <a:latin typeface="微软雅黑" pitchFamily="34" charset="-122"/>
                <a:ea typeface="微软雅黑" pitchFamily="34" charset="-122"/>
                <a:cs typeface="+mn-cs"/>
              </a:rPr>
              <a:t>进行动态调整和优化，持续</a:t>
            </a:r>
            <a:r>
              <a:rPr lang="zh-CN" altLang="en-US" sz="1100" dirty="0" smtClean="0">
                <a:solidFill>
                  <a:prstClr val="black"/>
                </a:solidFill>
                <a:latin typeface="微软雅黑" pitchFamily="34" charset="-122"/>
                <a:ea typeface="微软雅黑" pitchFamily="34" charset="-122"/>
                <a:cs typeface="+mn-cs"/>
              </a:rPr>
              <a:t>改善各方体验</a:t>
            </a:r>
            <a:r>
              <a:rPr lang="zh-CN" altLang="en-US" sz="1100" dirty="0">
                <a:solidFill>
                  <a:prstClr val="black"/>
                </a:solidFill>
                <a:latin typeface="微软雅黑" pitchFamily="34" charset="-122"/>
                <a:ea typeface="微软雅黑" pitchFamily="34" charset="-122"/>
                <a:cs typeface="+mn-cs"/>
              </a:rPr>
              <a:t>和工作效率</a:t>
            </a:r>
          </a:p>
        </p:txBody>
      </p:sp>
      <p:sp>
        <p:nvSpPr>
          <p:cNvPr id="23" name="Line 28"/>
          <p:cNvSpPr>
            <a:spLocks noChangeShapeType="1"/>
          </p:cNvSpPr>
          <p:nvPr/>
        </p:nvSpPr>
        <p:spPr bwMode="auto">
          <a:xfrm>
            <a:off x="1476378" y="1667603"/>
            <a:ext cx="1058103" cy="747607"/>
          </a:xfrm>
          <a:prstGeom prst="line">
            <a:avLst/>
          </a:prstGeom>
          <a:noFill/>
          <a:ln w="19050">
            <a:solidFill>
              <a:schemeClr val="tx2"/>
            </a:solidFill>
            <a:round/>
            <a:headEnd/>
            <a:tailEnd type="triangle" w="med" len="me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对智慧园区推进的初步考虑</a:t>
            </a:r>
            <a:endParaRPr lang="zh-CN" altLang="en-US" b="1" dirty="0"/>
          </a:p>
        </p:txBody>
      </p:sp>
      <p:sp>
        <p:nvSpPr>
          <p:cNvPr id="3" name="Rectangle 15"/>
          <p:cNvSpPr>
            <a:spLocks noChangeArrowheads="1"/>
          </p:cNvSpPr>
          <p:nvPr/>
        </p:nvSpPr>
        <p:spPr bwMode="auto">
          <a:xfrm>
            <a:off x="526785" y="2156792"/>
            <a:ext cx="2628000" cy="596097"/>
          </a:xfrm>
          <a:prstGeom prst="rect">
            <a:avLst/>
          </a:prstGeom>
          <a:solidFill>
            <a:schemeClr val="accent2">
              <a:lumMod val="20000"/>
              <a:lumOff val="80000"/>
            </a:schemeClr>
          </a:solidFill>
          <a:ln w="28575" algn="ctr">
            <a:solidFill>
              <a:srgbClr val="0000FF"/>
            </a:solidFill>
            <a:miter lim="800000"/>
            <a:headEnd/>
            <a:tailEnd/>
          </a:ln>
          <a:effectLst>
            <a:prstShdw prst="shdw13" dist="53882" dir="13500000">
              <a:srgbClr val="808080">
                <a:alpha val="50000"/>
              </a:srgbClr>
            </a:prstShdw>
          </a:effectLst>
        </p:spPr>
        <p:txBody>
          <a:bodyPr wrap="none" anchor="ctr"/>
          <a:lstStyle/>
          <a:p>
            <a:pPr algn="ctr" fontAlgn="auto">
              <a:spcBef>
                <a:spcPts val="0"/>
              </a:spcBef>
              <a:spcAft>
                <a:spcPts val="0"/>
              </a:spcAft>
              <a:buFontTx/>
              <a:buNone/>
            </a:pPr>
            <a:endParaRPr lang="zh-CN" altLang="en-US" sz="1200" dirty="0">
              <a:solidFill>
                <a:prstClr val="black"/>
              </a:solidFill>
              <a:latin typeface="微软雅黑" pitchFamily="34" charset="-122"/>
              <a:ea typeface="微软雅黑" pitchFamily="34" charset="-122"/>
              <a:cs typeface="+mn-cs"/>
            </a:endParaRPr>
          </a:p>
        </p:txBody>
      </p:sp>
      <p:sp>
        <p:nvSpPr>
          <p:cNvPr id="5" name="Text Box 9"/>
          <p:cNvSpPr txBox="1">
            <a:spLocks noChangeArrowheads="1"/>
          </p:cNvSpPr>
          <p:nvPr/>
        </p:nvSpPr>
        <p:spPr bwMode="auto">
          <a:xfrm>
            <a:off x="526785" y="1102582"/>
            <a:ext cx="2628000" cy="548898"/>
          </a:xfrm>
          <a:prstGeom prst="rect">
            <a:avLst/>
          </a:prstGeom>
          <a:solidFill>
            <a:srgbClr val="FFFF99"/>
          </a:solidFill>
          <a:ln w="28575" algn="ctr">
            <a:solidFill>
              <a:srgbClr val="0000FF"/>
            </a:solidFill>
            <a:miter lim="800000"/>
            <a:headEnd/>
            <a:tailEnd/>
          </a:ln>
        </p:spPr>
        <p:txBody>
          <a:bodyPr wrap="square" anchor="ctr" anchorCtr="0">
            <a:noAutofit/>
          </a:bodyPr>
          <a:lstStyle/>
          <a:p>
            <a:pPr algn="ctr" fontAlgn="auto">
              <a:spcBef>
                <a:spcPts val="0"/>
              </a:spcBef>
              <a:spcAft>
                <a:spcPts val="0"/>
              </a:spcAft>
              <a:buFontTx/>
              <a:buNone/>
            </a:pPr>
            <a:r>
              <a:rPr lang="zh-CN" altLang="en-US" b="1" dirty="0" smtClean="0">
                <a:solidFill>
                  <a:prstClr val="black"/>
                </a:solidFill>
                <a:latin typeface="微软雅黑" pitchFamily="34" charset="-122"/>
                <a:ea typeface="微软雅黑" pitchFamily="34" charset="-122"/>
                <a:cs typeface="+mn-cs"/>
              </a:rPr>
              <a:t>顶层设计规划</a:t>
            </a:r>
            <a:endParaRPr lang="zh-CN" altLang="en-US" b="1" dirty="0">
              <a:solidFill>
                <a:prstClr val="black"/>
              </a:solidFill>
              <a:latin typeface="微软雅黑" pitchFamily="34" charset="-122"/>
              <a:ea typeface="微软雅黑" pitchFamily="34" charset="-122"/>
              <a:cs typeface="+mn-cs"/>
            </a:endParaRPr>
          </a:p>
        </p:txBody>
      </p:sp>
      <p:sp>
        <p:nvSpPr>
          <p:cNvPr id="6" name="Text Box 10"/>
          <p:cNvSpPr txBox="1">
            <a:spLocks noChangeArrowheads="1"/>
          </p:cNvSpPr>
          <p:nvPr/>
        </p:nvSpPr>
        <p:spPr bwMode="auto">
          <a:xfrm>
            <a:off x="648903" y="2368045"/>
            <a:ext cx="449262" cy="246221"/>
          </a:xfrm>
          <a:prstGeom prst="rect">
            <a:avLst/>
          </a:prstGeom>
          <a:noFill/>
          <a:ln w="28575" algn="ctr">
            <a:solidFill>
              <a:srgbClr val="000080"/>
            </a:solidFill>
            <a:miter lim="800000"/>
            <a:headEnd/>
            <a:tailEnd/>
          </a:ln>
        </p:spPr>
        <p:txBody>
          <a:bodyPr>
            <a:spAutoFit/>
          </a:bodyPr>
          <a:lstStyle/>
          <a:p>
            <a:pPr algn="ctr" fontAlgn="auto">
              <a:spcBef>
                <a:spcPts val="0"/>
              </a:spcBef>
              <a:spcAft>
                <a:spcPts val="0"/>
              </a:spcAft>
              <a:buFontTx/>
              <a:buNone/>
            </a:pPr>
            <a:r>
              <a:rPr lang="zh-CN" altLang="en-US" sz="1000" dirty="0" smtClean="0">
                <a:solidFill>
                  <a:prstClr val="black"/>
                </a:solidFill>
                <a:latin typeface="微软雅黑" pitchFamily="34" charset="-122"/>
                <a:ea typeface="微软雅黑" pitchFamily="34" charset="-122"/>
                <a:cs typeface="+mn-cs"/>
              </a:rPr>
              <a:t>专项</a:t>
            </a:r>
            <a:endParaRPr lang="en-US" altLang="zh-CN" sz="1000" dirty="0">
              <a:solidFill>
                <a:prstClr val="black"/>
              </a:solidFill>
              <a:latin typeface="微软雅黑" pitchFamily="34" charset="-122"/>
              <a:ea typeface="微软雅黑" pitchFamily="34" charset="-122"/>
              <a:cs typeface="+mn-cs"/>
            </a:endParaRPr>
          </a:p>
        </p:txBody>
      </p:sp>
      <p:sp>
        <p:nvSpPr>
          <p:cNvPr id="7" name="Text Box 14"/>
          <p:cNvSpPr txBox="1">
            <a:spLocks noChangeArrowheads="1"/>
          </p:cNvSpPr>
          <p:nvPr/>
        </p:nvSpPr>
        <p:spPr bwMode="auto">
          <a:xfrm>
            <a:off x="1893616" y="2286358"/>
            <a:ext cx="372218" cy="276999"/>
          </a:xfrm>
          <a:prstGeom prst="rect">
            <a:avLst/>
          </a:prstGeom>
          <a:noFill/>
          <a:ln w="9525" algn="ctr">
            <a:noFill/>
            <a:miter lim="800000"/>
            <a:headEnd/>
            <a:tailEnd/>
          </a:ln>
          <a:effectLst>
            <a:prstShdw prst="shdw13" dist="53882" dir="13500000">
              <a:srgbClr val="808080">
                <a:alpha val="50000"/>
              </a:srgbClr>
            </a:prstShdw>
          </a:effectLst>
        </p:spPr>
        <p:txBody>
          <a:bodyPr wrap="square">
            <a:spAutoFit/>
          </a:bodyPr>
          <a:lstStyle/>
          <a:p>
            <a:pPr algn="ctr" fontAlgn="auto">
              <a:spcBef>
                <a:spcPts val="0"/>
              </a:spcBef>
              <a:spcAft>
                <a:spcPts val="0"/>
              </a:spcAft>
              <a:buFontTx/>
              <a:buNone/>
            </a:pPr>
            <a:r>
              <a:rPr lang="en-US" altLang="zh-CN" sz="1200" dirty="0" smtClean="0">
                <a:solidFill>
                  <a:prstClr val="black"/>
                </a:solidFill>
                <a:latin typeface="微软雅黑" pitchFamily="34" charset="-122"/>
                <a:ea typeface="微软雅黑" pitchFamily="34" charset="-122"/>
              </a:rPr>
              <a:t>…</a:t>
            </a:r>
            <a:endParaRPr lang="en-US" altLang="zh-CN" sz="1200" dirty="0">
              <a:solidFill>
                <a:prstClr val="black"/>
              </a:solidFill>
              <a:latin typeface="微软雅黑" pitchFamily="34" charset="-122"/>
              <a:ea typeface="微软雅黑" pitchFamily="34" charset="-122"/>
            </a:endParaRPr>
          </a:p>
        </p:txBody>
      </p:sp>
      <p:sp>
        <p:nvSpPr>
          <p:cNvPr id="8" name="Line 25"/>
          <p:cNvSpPr>
            <a:spLocks noChangeShapeType="1"/>
          </p:cNvSpPr>
          <p:nvPr/>
        </p:nvSpPr>
        <p:spPr bwMode="auto">
          <a:xfrm rot="10800000">
            <a:off x="2806857" y="2256907"/>
            <a:ext cx="0" cy="100013"/>
          </a:xfrm>
          <a:prstGeom prst="line">
            <a:avLst/>
          </a:prstGeom>
          <a:noFill/>
          <a:ln w="19050">
            <a:solidFill>
              <a:schemeClr val="accent2"/>
            </a:solidFill>
            <a:round/>
            <a:headEnd/>
            <a:tailEn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9" name="Line 26"/>
          <p:cNvSpPr>
            <a:spLocks noChangeShapeType="1"/>
          </p:cNvSpPr>
          <p:nvPr/>
        </p:nvSpPr>
        <p:spPr bwMode="auto">
          <a:xfrm rot="10800000">
            <a:off x="868788" y="2266839"/>
            <a:ext cx="1944000" cy="0"/>
          </a:xfrm>
          <a:prstGeom prst="line">
            <a:avLst/>
          </a:prstGeom>
          <a:noFill/>
          <a:ln w="19050">
            <a:solidFill>
              <a:schemeClr val="accent2"/>
            </a:solidFill>
            <a:round/>
            <a:headEnd/>
            <a:tailEn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0" name="Line 27"/>
          <p:cNvSpPr>
            <a:spLocks noChangeShapeType="1"/>
          </p:cNvSpPr>
          <p:nvPr/>
        </p:nvSpPr>
        <p:spPr bwMode="auto">
          <a:xfrm rot="10800000" flipH="1">
            <a:off x="870749" y="2266846"/>
            <a:ext cx="1587" cy="100013"/>
          </a:xfrm>
          <a:prstGeom prst="line">
            <a:avLst/>
          </a:prstGeom>
          <a:noFill/>
          <a:ln w="19050">
            <a:solidFill>
              <a:schemeClr val="accent2"/>
            </a:solidFill>
            <a:round/>
            <a:headEnd/>
            <a:tailEn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1" name="Line 28"/>
          <p:cNvSpPr>
            <a:spLocks noChangeShapeType="1"/>
          </p:cNvSpPr>
          <p:nvPr/>
        </p:nvSpPr>
        <p:spPr bwMode="auto">
          <a:xfrm rot="10800000">
            <a:off x="1786515" y="2266846"/>
            <a:ext cx="0" cy="100013"/>
          </a:xfrm>
          <a:prstGeom prst="line">
            <a:avLst/>
          </a:prstGeom>
          <a:noFill/>
          <a:ln w="19050">
            <a:solidFill>
              <a:schemeClr val="accent2"/>
            </a:solidFill>
            <a:round/>
            <a:headEnd/>
            <a:tailEnd/>
          </a:ln>
        </p:spPr>
        <p:txBody>
          <a:bodyPr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2" name="AutoShape 76"/>
          <p:cNvSpPr>
            <a:spLocks noChangeArrowheads="1"/>
          </p:cNvSpPr>
          <p:nvPr/>
        </p:nvSpPr>
        <p:spPr bwMode="auto">
          <a:xfrm rot="5400000">
            <a:off x="1677261" y="1449707"/>
            <a:ext cx="327048" cy="844826"/>
          </a:xfrm>
          <a:prstGeom prst="rightArrow">
            <a:avLst>
              <a:gd name="adj1" fmla="val 50000"/>
              <a:gd name="adj2" fmla="val 28628"/>
            </a:avLst>
          </a:prstGeom>
          <a:solidFill>
            <a:srgbClr val="666699"/>
          </a:solidFill>
          <a:ln w="9525">
            <a:solidFill>
              <a:schemeClr val="tx1"/>
            </a:solidFill>
            <a:miter lim="800000"/>
            <a:headEnd/>
            <a:tailEnd/>
          </a:ln>
        </p:spPr>
        <p:txBody>
          <a:bodyPr rot="10800000" vert="eaVert" wrap="none" anchor="ctr"/>
          <a:lstStyle/>
          <a:p>
            <a:pPr algn="ctr" fontAlgn="auto">
              <a:spcBef>
                <a:spcPts val="0"/>
              </a:spcBef>
              <a:spcAft>
                <a:spcPts val="0"/>
              </a:spcAft>
              <a:buFontTx/>
              <a:buNone/>
            </a:pPr>
            <a:r>
              <a:rPr lang="zh-CN" altLang="en-US" sz="900" b="1" dirty="0" smtClean="0">
                <a:solidFill>
                  <a:prstClr val="white"/>
                </a:solidFill>
                <a:latin typeface="微软雅黑" pitchFamily="34" charset="-122"/>
                <a:ea typeface="微软雅黑" pitchFamily="34" charset="-122"/>
                <a:cs typeface="+mn-cs"/>
              </a:rPr>
              <a:t>统领</a:t>
            </a:r>
            <a:endParaRPr lang="zh-CN" altLang="en-US" sz="900" b="1" dirty="0">
              <a:solidFill>
                <a:prstClr val="white"/>
              </a:solidFill>
              <a:latin typeface="微软雅黑" pitchFamily="34" charset="-122"/>
              <a:ea typeface="微软雅黑" pitchFamily="34" charset="-122"/>
              <a:cs typeface="+mn-cs"/>
            </a:endParaRPr>
          </a:p>
        </p:txBody>
      </p:sp>
      <p:sp>
        <p:nvSpPr>
          <p:cNvPr id="13" name="Text Box 114"/>
          <p:cNvSpPr txBox="1">
            <a:spLocks noChangeArrowheads="1"/>
          </p:cNvSpPr>
          <p:nvPr/>
        </p:nvSpPr>
        <p:spPr bwMode="auto">
          <a:xfrm>
            <a:off x="2127497" y="1749011"/>
            <a:ext cx="825867" cy="246221"/>
          </a:xfrm>
          <a:prstGeom prst="rect">
            <a:avLst/>
          </a:prstGeom>
          <a:noFill/>
          <a:ln w="9525" algn="ctr">
            <a:noFill/>
            <a:miter lim="800000"/>
            <a:headEnd/>
            <a:tailEnd/>
          </a:ln>
          <a:effectLst>
            <a:prstShdw prst="shdw13" dist="53882" dir="13500000">
              <a:srgbClr val="808080">
                <a:alpha val="50000"/>
              </a:srgbClr>
            </a:prstShdw>
          </a:effectLst>
        </p:spPr>
        <p:txBody>
          <a:bodyPr wrap="none">
            <a:spAutoFit/>
          </a:bodyPr>
          <a:lstStyle/>
          <a:p>
            <a:pPr algn="ctr" fontAlgn="auto">
              <a:spcBef>
                <a:spcPts val="0"/>
              </a:spcBef>
              <a:spcAft>
                <a:spcPts val="0"/>
              </a:spcAft>
              <a:buFontTx/>
              <a:buNone/>
            </a:pPr>
            <a:r>
              <a:rPr lang="zh-CN" altLang="en-US" sz="1000" b="1" dirty="0" smtClean="0">
                <a:solidFill>
                  <a:prstClr val="black"/>
                </a:solidFill>
                <a:latin typeface="微软雅黑" pitchFamily="34" charset="-122"/>
                <a:ea typeface="微软雅黑" pitchFamily="34" charset="-122"/>
                <a:cs typeface="+mn-cs"/>
              </a:rPr>
              <a:t>各专项规划</a:t>
            </a:r>
            <a:endParaRPr lang="zh-CN" altLang="en-US" sz="1000" b="1" dirty="0">
              <a:solidFill>
                <a:prstClr val="black"/>
              </a:solidFill>
              <a:latin typeface="微软雅黑" pitchFamily="34" charset="-122"/>
              <a:ea typeface="微软雅黑" pitchFamily="34" charset="-122"/>
              <a:cs typeface="+mn-cs"/>
            </a:endParaRPr>
          </a:p>
        </p:txBody>
      </p:sp>
      <p:sp>
        <p:nvSpPr>
          <p:cNvPr id="14" name="Text Box 10"/>
          <p:cNvSpPr txBox="1">
            <a:spLocks noChangeArrowheads="1"/>
          </p:cNvSpPr>
          <p:nvPr/>
        </p:nvSpPr>
        <p:spPr bwMode="auto">
          <a:xfrm>
            <a:off x="1523543" y="2368045"/>
            <a:ext cx="449262" cy="246221"/>
          </a:xfrm>
          <a:prstGeom prst="rect">
            <a:avLst/>
          </a:prstGeom>
          <a:noFill/>
          <a:ln w="28575" algn="ctr">
            <a:solidFill>
              <a:srgbClr val="000080"/>
            </a:solidFill>
            <a:miter lim="800000"/>
            <a:headEnd/>
            <a:tailEnd/>
          </a:ln>
        </p:spPr>
        <p:txBody>
          <a:bodyPr>
            <a:spAutoFit/>
          </a:bodyPr>
          <a:lstStyle/>
          <a:p>
            <a:pPr algn="ctr" fontAlgn="auto">
              <a:spcBef>
                <a:spcPts val="0"/>
              </a:spcBef>
              <a:spcAft>
                <a:spcPts val="0"/>
              </a:spcAft>
              <a:buFontTx/>
              <a:buNone/>
            </a:pPr>
            <a:r>
              <a:rPr lang="zh-CN" altLang="en-US" sz="1000" dirty="0" smtClean="0">
                <a:solidFill>
                  <a:prstClr val="black"/>
                </a:solidFill>
                <a:latin typeface="微软雅黑" pitchFamily="34" charset="-122"/>
                <a:ea typeface="微软雅黑" pitchFamily="34" charset="-122"/>
                <a:cs typeface="+mn-cs"/>
              </a:rPr>
              <a:t>专项</a:t>
            </a:r>
            <a:endParaRPr lang="en-US" altLang="zh-CN" sz="1000" dirty="0">
              <a:solidFill>
                <a:prstClr val="black"/>
              </a:solidFill>
              <a:latin typeface="微软雅黑" pitchFamily="34" charset="-122"/>
              <a:ea typeface="微软雅黑" pitchFamily="34" charset="-122"/>
              <a:cs typeface="+mn-cs"/>
            </a:endParaRPr>
          </a:p>
        </p:txBody>
      </p:sp>
      <p:sp>
        <p:nvSpPr>
          <p:cNvPr id="15" name="Text Box 10"/>
          <p:cNvSpPr txBox="1">
            <a:spLocks noChangeArrowheads="1"/>
          </p:cNvSpPr>
          <p:nvPr/>
        </p:nvSpPr>
        <p:spPr bwMode="auto">
          <a:xfrm>
            <a:off x="2577086" y="2368045"/>
            <a:ext cx="449262" cy="246221"/>
          </a:xfrm>
          <a:prstGeom prst="rect">
            <a:avLst/>
          </a:prstGeom>
          <a:noFill/>
          <a:ln w="28575" algn="ctr">
            <a:solidFill>
              <a:srgbClr val="000080"/>
            </a:solidFill>
            <a:miter lim="800000"/>
            <a:headEnd/>
            <a:tailEnd/>
          </a:ln>
        </p:spPr>
        <p:txBody>
          <a:bodyPr>
            <a:spAutoFit/>
          </a:bodyPr>
          <a:lstStyle/>
          <a:p>
            <a:pPr algn="ctr" fontAlgn="auto">
              <a:spcBef>
                <a:spcPts val="0"/>
              </a:spcBef>
              <a:spcAft>
                <a:spcPts val="0"/>
              </a:spcAft>
              <a:buFontTx/>
              <a:buNone/>
            </a:pPr>
            <a:r>
              <a:rPr lang="zh-CN" altLang="en-US" sz="1000" dirty="0" smtClean="0">
                <a:solidFill>
                  <a:prstClr val="black"/>
                </a:solidFill>
                <a:latin typeface="微软雅黑" pitchFamily="34" charset="-122"/>
                <a:ea typeface="微软雅黑" pitchFamily="34" charset="-122"/>
                <a:cs typeface="+mn-cs"/>
              </a:rPr>
              <a:t>专项</a:t>
            </a:r>
            <a:endParaRPr lang="en-US" altLang="zh-CN" sz="1000" dirty="0">
              <a:solidFill>
                <a:prstClr val="black"/>
              </a:solidFill>
              <a:latin typeface="微软雅黑" pitchFamily="34" charset="-122"/>
              <a:ea typeface="微软雅黑" pitchFamily="34" charset="-122"/>
              <a:cs typeface="+mn-cs"/>
            </a:endParaRPr>
          </a:p>
        </p:txBody>
      </p:sp>
      <p:sp>
        <p:nvSpPr>
          <p:cNvPr id="16" name="Rectangle 54"/>
          <p:cNvSpPr>
            <a:spLocks noChangeArrowheads="1"/>
          </p:cNvSpPr>
          <p:nvPr/>
        </p:nvSpPr>
        <p:spPr bwMode="auto">
          <a:xfrm>
            <a:off x="526785" y="3187638"/>
            <a:ext cx="2628000" cy="648000"/>
          </a:xfrm>
          <a:prstGeom prst="rect">
            <a:avLst/>
          </a:prstGeom>
          <a:solidFill>
            <a:schemeClr val="accent3">
              <a:lumMod val="40000"/>
              <a:lumOff val="60000"/>
            </a:schemeClr>
          </a:solidFill>
          <a:ln w="28575" algn="ctr">
            <a:solidFill>
              <a:srgbClr val="0000FF"/>
            </a:solidFill>
            <a:miter lim="800000"/>
            <a:headEnd/>
            <a:tailEnd/>
          </a:ln>
          <a:effectLst>
            <a:prstShdw prst="shdw13" dist="53882" dir="13500000">
              <a:srgbClr val="808080">
                <a:alpha val="50000"/>
              </a:srgbClr>
            </a:prstShdw>
          </a:effectLst>
        </p:spPr>
        <p:txBody>
          <a:bodyPr wrap="square" anchor="ctr"/>
          <a:lstStyle/>
          <a:p>
            <a:pPr algn="ctr" fontAlgn="auto">
              <a:lnSpc>
                <a:spcPct val="130000"/>
              </a:lnSpc>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cs typeface="+mn-cs"/>
              </a:rPr>
              <a:t>各应用系统</a:t>
            </a:r>
            <a:r>
              <a:rPr lang="zh-CN" altLang="en-US" sz="1400" b="1" dirty="0">
                <a:solidFill>
                  <a:prstClr val="black"/>
                </a:solidFill>
                <a:latin typeface="微软雅黑" pitchFamily="34" charset="-122"/>
                <a:ea typeface="微软雅黑" pitchFamily="34" charset="-122"/>
                <a:cs typeface="+mn-cs"/>
              </a:rPr>
              <a:t>的解决</a:t>
            </a:r>
            <a:r>
              <a:rPr lang="zh-CN" altLang="en-US" sz="1400" b="1" dirty="0" smtClean="0">
                <a:solidFill>
                  <a:prstClr val="black"/>
                </a:solidFill>
                <a:latin typeface="微软雅黑" pitchFamily="34" charset="-122"/>
                <a:ea typeface="微软雅黑" pitchFamily="34" charset="-122"/>
                <a:cs typeface="+mn-cs"/>
              </a:rPr>
              <a:t>方案</a:t>
            </a:r>
            <a:endParaRPr lang="zh-CN" altLang="en-US" sz="1400" b="1" dirty="0">
              <a:solidFill>
                <a:prstClr val="black"/>
              </a:solidFill>
              <a:latin typeface="微软雅黑" pitchFamily="34" charset="-122"/>
              <a:ea typeface="微软雅黑" pitchFamily="34" charset="-122"/>
              <a:cs typeface="+mn-cs"/>
            </a:endParaRPr>
          </a:p>
          <a:p>
            <a:pPr algn="ctr" fontAlgn="auto">
              <a:lnSpc>
                <a:spcPct val="130000"/>
              </a:lnSpc>
              <a:spcBef>
                <a:spcPts val="0"/>
              </a:spcBef>
              <a:spcAft>
                <a:spcPts val="0"/>
              </a:spcAft>
              <a:buFontTx/>
              <a:buNone/>
            </a:pPr>
            <a:r>
              <a:rPr lang="zh-CN" altLang="en-US" sz="1100" dirty="0">
                <a:solidFill>
                  <a:prstClr val="black"/>
                </a:solidFill>
                <a:latin typeface="微软雅黑" pitchFamily="34" charset="-122"/>
                <a:ea typeface="微软雅黑" pitchFamily="34" charset="-122"/>
                <a:cs typeface="+mn-cs"/>
              </a:rPr>
              <a:t>（应用示范</a:t>
            </a:r>
            <a:r>
              <a:rPr lang="zh-CN" altLang="en-US" sz="1100" dirty="0" smtClean="0">
                <a:solidFill>
                  <a:prstClr val="black"/>
                </a:solidFill>
                <a:latin typeface="微软雅黑" pitchFamily="34" charset="-122"/>
                <a:ea typeface="微软雅黑" pitchFamily="34" charset="-122"/>
                <a:cs typeface="+mn-cs"/>
              </a:rPr>
              <a:t>、以点带面、全面</a:t>
            </a:r>
            <a:r>
              <a:rPr lang="zh-CN" altLang="en-US" sz="1100" dirty="0">
                <a:solidFill>
                  <a:prstClr val="black"/>
                </a:solidFill>
                <a:latin typeface="微软雅黑" pitchFamily="34" charset="-122"/>
                <a:ea typeface="微软雅黑" pitchFamily="34" charset="-122"/>
                <a:cs typeface="+mn-cs"/>
              </a:rPr>
              <a:t>发展）</a:t>
            </a:r>
          </a:p>
        </p:txBody>
      </p:sp>
      <p:sp>
        <p:nvSpPr>
          <p:cNvPr id="17" name="AutoShape 76"/>
          <p:cNvSpPr>
            <a:spLocks noChangeArrowheads="1"/>
          </p:cNvSpPr>
          <p:nvPr/>
        </p:nvSpPr>
        <p:spPr bwMode="auto">
          <a:xfrm rot="5400000">
            <a:off x="1677261" y="2543008"/>
            <a:ext cx="327048" cy="844826"/>
          </a:xfrm>
          <a:prstGeom prst="rightArrow">
            <a:avLst>
              <a:gd name="adj1" fmla="val 50000"/>
              <a:gd name="adj2" fmla="val 28628"/>
            </a:avLst>
          </a:prstGeom>
          <a:solidFill>
            <a:srgbClr val="666699"/>
          </a:solidFill>
          <a:ln w="9525">
            <a:solidFill>
              <a:schemeClr val="tx1"/>
            </a:solidFill>
            <a:miter lim="800000"/>
            <a:headEnd/>
            <a:tailEnd/>
          </a:ln>
        </p:spPr>
        <p:txBody>
          <a:bodyPr rot="10800000" vert="eaVert" wrap="none" anchor="ctr"/>
          <a:lstStyle/>
          <a:p>
            <a:pPr algn="ctr" fontAlgn="auto">
              <a:spcBef>
                <a:spcPts val="0"/>
              </a:spcBef>
              <a:spcAft>
                <a:spcPts val="0"/>
              </a:spcAft>
              <a:buFontTx/>
              <a:buNone/>
            </a:pPr>
            <a:r>
              <a:rPr lang="zh-CN" altLang="en-US" sz="900" b="1" dirty="0" smtClean="0">
                <a:solidFill>
                  <a:prstClr val="white"/>
                </a:solidFill>
                <a:latin typeface="微软雅黑" pitchFamily="34" charset="-122"/>
                <a:ea typeface="微软雅黑" pitchFamily="34" charset="-122"/>
                <a:cs typeface="+mn-cs"/>
              </a:rPr>
              <a:t>指导</a:t>
            </a:r>
            <a:endParaRPr lang="zh-CN" altLang="en-US" sz="900" b="1" dirty="0">
              <a:solidFill>
                <a:prstClr val="white"/>
              </a:solidFill>
              <a:latin typeface="微软雅黑" pitchFamily="34" charset="-122"/>
              <a:ea typeface="微软雅黑" pitchFamily="34" charset="-122"/>
              <a:cs typeface="+mn-cs"/>
            </a:endParaRPr>
          </a:p>
        </p:txBody>
      </p:sp>
      <p:sp>
        <p:nvSpPr>
          <p:cNvPr id="18" name="Text Box 94"/>
          <p:cNvSpPr txBox="1">
            <a:spLocks noChangeArrowheads="1"/>
          </p:cNvSpPr>
          <p:nvPr/>
        </p:nvSpPr>
        <p:spPr bwMode="auto">
          <a:xfrm>
            <a:off x="3637317" y="3178618"/>
            <a:ext cx="1873250" cy="307777"/>
          </a:xfrm>
          <a:prstGeom prst="rect">
            <a:avLst/>
          </a:prstGeom>
          <a:noFill/>
          <a:ln w="28575" algn="ctr">
            <a:solidFill>
              <a:srgbClr val="C00000"/>
            </a:solidFill>
            <a:miter lim="800000"/>
            <a:headEnd/>
            <a:tailEnd/>
          </a:ln>
        </p:spPr>
        <p:txBody>
          <a:bodyPr anchor="ctr" anchorCtr="0">
            <a:noAutofit/>
          </a:bodyPr>
          <a:lstStyle/>
          <a:p>
            <a:pPr algn="ctr" fontAlgn="auto">
              <a:spcBef>
                <a:spcPts val="0"/>
              </a:spcBef>
              <a:spcAft>
                <a:spcPts val="0"/>
              </a:spcAft>
              <a:buFontTx/>
              <a:buNone/>
            </a:pPr>
            <a:r>
              <a:rPr lang="zh-CN" altLang="en-US" sz="1400" dirty="0">
                <a:solidFill>
                  <a:prstClr val="black"/>
                </a:solidFill>
                <a:latin typeface="微软雅黑" pitchFamily="34" charset="-122"/>
                <a:ea typeface="微软雅黑" pitchFamily="34" charset="-122"/>
                <a:cs typeface="+mn-cs"/>
              </a:rPr>
              <a:t>工程设计细化落实</a:t>
            </a:r>
          </a:p>
        </p:txBody>
      </p:sp>
      <p:sp>
        <p:nvSpPr>
          <p:cNvPr id="19" name="Text Box 95"/>
          <p:cNvSpPr txBox="1">
            <a:spLocks noChangeArrowheads="1"/>
          </p:cNvSpPr>
          <p:nvPr/>
        </p:nvSpPr>
        <p:spPr bwMode="auto">
          <a:xfrm>
            <a:off x="3637317" y="3533061"/>
            <a:ext cx="1873250" cy="307777"/>
          </a:xfrm>
          <a:prstGeom prst="rect">
            <a:avLst/>
          </a:prstGeom>
          <a:noFill/>
          <a:ln w="28575" algn="ctr">
            <a:solidFill>
              <a:srgbClr val="C00000"/>
            </a:solidFill>
            <a:miter lim="800000"/>
            <a:headEnd/>
            <a:tailEnd/>
          </a:ln>
        </p:spPr>
        <p:txBody>
          <a:bodyPr anchor="ctr" anchorCtr="0">
            <a:noAutofit/>
          </a:bodyPr>
          <a:lstStyle/>
          <a:p>
            <a:pPr algn="ctr" fontAlgn="auto">
              <a:spcBef>
                <a:spcPts val="0"/>
              </a:spcBef>
              <a:spcAft>
                <a:spcPts val="0"/>
              </a:spcAft>
              <a:buFontTx/>
              <a:buNone/>
            </a:pPr>
            <a:r>
              <a:rPr lang="zh-CN" altLang="en-US" sz="1400" dirty="0" smtClean="0">
                <a:solidFill>
                  <a:prstClr val="black"/>
                </a:solidFill>
                <a:latin typeface="微软雅黑" pitchFamily="34" charset="-122"/>
                <a:ea typeface="微软雅黑" pitchFamily="34" charset="-122"/>
                <a:cs typeface="+mn-cs"/>
              </a:rPr>
              <a:t>项目建设</a:t>
            </a:r>
            <a:r>
              <a:rPr lang="zh-CN" altLang="en-US" sz="1400" dirty="0">
                <a:solidFill>
                  <a:prstClr val="black"/>
                </a:solidFill>
                <a:latin typeface="微软雅黑" pitchFamily="34" charset="-122"/>
                <a:ea typeface="微软雅黑" pitchFamily="34" charset="-122"/>
                <a:cs typeface="+mn-cs"/>
              </a:rPr>
              <a:t>、施工</a:t>
            </a:r>
            <a:endParaRPr lang="en-US" altLang="zh-CN" sz="1400" dirty="0">
              <a:solidFill>
                <a:prstClr val="black"/>
              </a:solidFill>
              <a:latin typeface="微软雅黑" pitchFamily="34" charset="-122"/>
              <a:ea typeface="微软雅黑" pitchFamily="34" charset="-122"/>
              <a:cs typeface="+mn-cs"/>
            </a:endParaRPr>
          </a:p>
        </p:txBody>
      </p:sp>
      <p:pic>
        <p:nvPicPr>
          <p:cNvPr id="20" name="Picture 16"/>
          <p:cNvPicPr>
            <a:picLocks noChangeAspect="1" noChangeArrowheads="1"/>
          </p:cNvPicPr>
          <p:nvPr/>
        </p:nvPicPr>
        <p:blipFill>
          <a:blip r:embed="rId2" cstate="screen"/>
          <a:srcRect/>
          <a:stretch>
            <a:fillRect/>
          </a:stretch>
        </p:blipFill>
        <p:spPr bwMode="auto">
          <a:xfrm>
            <a:off x="3167976" y="3284304"/>
            <a:ext cx="460018" cy="447050"/>
          </a:xfrm>
          <a:prstGeom prst="rect">
            <a:avLst/>
          </a:prstGeom>
          <a:noFill/>
          <a:ln w="9525">
            <a:noFill/>
            <a:miter lim="800000"/>
            <a:headEnd/>
            <a:tailEnd/>
          </a:ln>
        </p:spPr>
      </p:pic>
      <p:sp>
        <p:nvSpPr>
          <p:cNvPr id="21" name="Text Box 104"/>
          <p:cNvSpPr txBox="1">
            <a:spLocks noChangeArrowheads="1"/>
          </p:cNvSpPr>
          <p:nvPr/>
        </p:nvSpPr>
        <p:spPr bwMode="auto">
          <a:xfrm>
            <a:off x="5920334" y="1102582"/>
            <a:ext cx="2622242" cy="2733056"/>
          </a:xfrm>
          <a:prstGeom prst="rect">
            <a:avLst/>
          </a:prstGeom>
          <a:solidFill>
            <a:schemeClr val="tx2">
              <a:lumMod val="20000"/>
              <a:lumOff val="80000"/>
            </a:schemeClr>
          </a:solidFill>
          <a:ln w="19050" algn="ctr">
            <a:solidFill>
              <a:srgbClr val="808080"/>
            </a:solidFill>
            <a:miter lim="800000"/>
            <a:headEnd/>
            <a:tailEnd/>
          </a:ln>
        </p:spPr>
        <p:txBody>
          <a:bodyPr wrap="square" anchor="ctr" anchorCtr="0">
            <a:noAutofit/>
          </a:bodyPr>
          <a:lstStyle/>
          <a:p>
            <a:pPr marL="179388" indent="-179388" fontAlgn="auto">
              <a:lnSpc>
                <a:spcPct val="130000"/>
              </a:lnSpc>
              <a:spcBef>
                <a:spcPts val="0"/>
              </a:spcBef>
              <a:spcAft>
                <a:spcPts val="0"/>
              </a:spcAft>
              <a:buFontTx/>
              <a:buChar char="•"/>
            </a:pPr>
            <a:r>
              <a:rPr lang="zh-CN" altLang="en-US" sz="1400" b="1" dirty="0" smtClean="0">
                <a:solidFill>
                  <a:prstClr val="black"/>
                </a:solidFill>
                <a:latin typeface="微软雅黑" pitchFamily="34" charset="-122"/>
                <a:ea typeface="微软雅黑" pitchFamily="34" charset="-122"/>
                <a:cs typeface="+mn-cs"/>
              </a:rPr>
              <a:t>强化</a:t>
            </a:r>
            <a:r>
              <a:rPr lang="zh-CN" altLang="en-US" sz="1400" b="1" dirty="0">
                <a:solidFill>
                  <a:prstClr val="black"/>
                </a:solidFill>
                <a:latin typeface="微软雅黑" pitchFamily="34" charset="-122"/>
                <a:ea typeface="微软雅黑" pitchFamily="34" charset="-122"/>
                <a:cs typeface="+mn-cs"/>
              </a:rPr>
              <a:t>信息化的管理地位</a:t>
            </a:r>
          </a:p>
          <a:p>
            <a:pPr marL="179388" indent="-179388" fontAlgn="auto">
              <a:lnSpc>
                <a:spcPct val="130000"/>
              </a:lnSpc>
              <a:spcBef>
                <a:spcPts val="0"/>
              </a:spcBef>
              <a:spcAft>
                <a:spcPts val="0"/>
              </a:spcAft>
              <a:buFontTx/>
              <a:buNone/>
            </a:pPr>
            <a:r>
              <a:rPr lang="zh-CN" altLang="en-US" sz="1200" dirty="0">
                <a:solidFill>
                  <a:prstClr val="black"/>
                </a:solidFill>
                <a:latin typeface="微软雅黑" pitchFamily="34" charset="-122"/>
                <a:ea typeface="微软雅黑" pitchFamily="34" charset="-122"/>
                <a:cs typeface="+mn-cs"/>
              </a:rPr>
              <a:t>   </a:t>
            </a:r>
            <a:r>
              <a:rPr lang="zh-CN" altLang="en-US" sz="1200" dirty="0" smtClean="0">
                <a:solidFill>
                  <a:prstClr val="black"/>
                </a:solidFill>
                <a:latin typeface="微软雅黑" pitchFamily="34" charset="-122"/>
                <a:ea typeface="微软雅黑" pitchFamily="34" charset="-122"/>
                <a:cs typeface="+mn-cs"/>
              </a:rPr>
              <a:t>  建立</a:t>
            </a:r>
            <a:r>
              <a:rPr lang="zh-CN" altLang="en-US" sz="1200" dirty="0">
                <a:solidFill>
                  <a:prstClr val="black"/>
                </a:solidFill>
                <a:latin typeface="微软雅黑" pitchFamily="34" charset="-122"/>
                <a:ea typeface="微软雅黑" pitchFamily="34" charset="-122"/>
                <a:cs typeface="+mn-cs"/>
              </a:rPr>
              <a:t>首席信息官制度，</a:t>
            </a:r>
            <a:r>
              <a:rPr lang="zh-CN" altLang="en-US" sz="1200" dirty="0" smtClean="0">
                <a:solidFill>
                  <a:prstClr val="black"/>
                </a:solidFill>
                <a:latin typeface="微软雅黑" pitchFamily="34" charset="-122"/>
                <a:ea typeface="微软雅黑" pitchFamily="34" charset="-122"/>
                <a:cs typeface="+mn-cs"/>
              </a:rPr>
              <a:t>强化</a:t>
            </a:r>
            <a:r>
              <a:rPr lang="en-US" altLang="zh-CN" sz="1200" dirty="0" smtClean="0">
                <a:solidFill>
                  <a:prstClr val="black"/>
                </a:solidFill>
                <a:latin typeface="微软雅黑" pitchFamily="34" charset="-122"/>
                <a:ea typeface="微软雅黑" pitchFamily="34" charset="-122"/>
                <a:cs typeface="+mn-cs"/>
              </a:rPr>
              <a:t>CIO</a:t>
            </a:r>
            <a:r>
              <a:rPr lang="zh-CN" altLang="en-US" sz="1200" dirty="0">
                <a:solidFill>
                  <a:prstClr val="black"/>
                </a:solidFill>
                <a:latin typeface="微软雅黑" pitchFamily="34" charset="-122"/>
                <a:ea typeface="微软雅黑" pitchFamily="34" charset="-122"/>
                <a:cs typeface="+mn-cs"/>
              </a:rPr>
              <a:t>的管理地位及职能，加强信息化工作的推进力度</a:t>
            </a:r>
          </a:p>
          <a:p>
            <a:pPr marL="179388" indent="-179388" fontAlgn="auto">
              <a:lnSpc>
                <a:spcPct val="130000"/>
              </a:lnSpc>
              <a:spcBef>
                <a:spcPts val="0"/>
              </a:spcBef>
              <a:spcAft>
                <a:spcPts val="0"/>
              </a:spcAft>
              <a:buFontTx/>
              <a:buChar char="•"/>
            </a:pPr>
            <a:r>
              <a:rPr lang="zh-CN" altLang="en-US" sz="1400" b="1" dirty="0" smtClean="0">
                <a:solidFill>
                  <a:prstClr val="black"/>
                </a:solidFill>
                <a:latin typeface="微软雅黑" pitchFamily="34" charset="-122"/>
                <a:ea typeface="微软雅黑" pitchFamily="34" charset="-122"/>
                <a:cs typeface="+mn-cs"/>
              </a:rPr>
              <a:t>专业化</a:t>
            </a:r>
            <a:r>
              <a:rPr lang="zh-CN" altLang="en-US" sz="1400" b="1" dirty="0">
                <a:solidFill>
                  <a:prstClr val="black"/>
                </a:solidFill>
                <a:latin typeface="微软雅黑" pitchFamily="34" charset="-122"/>
                <a:ea typeface="微软雅黑" pitchFamily="34" charset="-122"/>
                <a:cs typeface="+mn-cs"/>
              </a:rPr>
              <a:t>运作</a:t>
            </a:r>
          </a:p>
          <a:p>
            <a:pPr marL="179388" indent="-179388" fontAlgn="auto">
              <a:lnSpc>
                <a:spcPct val="130000"/>
              </a:lnSpc>
              <a:spcBef>
                <a:spcPts val="0"/>
              </a:spcBef>
              <a:spcAft>
                <a:spcPts val="0"/>
              </a:spcAft>
              <a:buFontTx/>
              <a:buNone/>
            </a:pPr>
            <a:r>
              <a:rPr lang="zh-CN" altLang="en-US" sz="1200" dirty="0">
                <a:solidFill>
                  <a:prstClr val="black"/>
                </a:solidFill>
                <a:latin typeface="微软雅黑" pitchFamily="34" charset="-122"/>
                <a:ea typeface="微软雅黑" pitchFamily="34" charset="-122"/>
                <a:cs typeface="+mn-cs"/>
              </a:rPr>
              <a:t> </a:t>
            </a:r>
            <a:r>
              <a:rPr lang="zh-CN" altLang="en-US" sz="1200" dirty="0" smtClean="0">
                <a:solidFill>
                  <a:prstClr val="black"/>
                </a:solidFill>
                <a:latin typeface="微软雅黑" pitchFamily="34" charset="-122"/>
                <a:ea typeface="微软雅黑" pitchFamily="34" charset="-122"/>
                <a:cs typeface="+mn-cs"/>
              </a:rPr>
              <a:t>   </a:t>
            </a:r>
            <a:r>
              <a:rPr lang="zh-CN" altLang="en-US" sz="1200" dirty="0">
                <a:solidFill>
                  <a:prstClr val="black"/>
                </a:solidFill>
                <a:latin typeface="微软雅黑" pitchFamily="34" charset="-122"/>
                <a:ea typeface="微软雅黑" pitchFamily="34" charset="-122"/>
                <a:cs typeface="+mn-cs"/>
              </a:rPr>
              <a:t>设置专门的信息化项目建设及运营的运作机构，充分依托社会力量</a:t>
            </a:r>
            <a:r>
              <a:rPr lang="zh-CN" altLang="en-US" sz="1200" dirty="0" smtClean="0">
                <a:solidFill>
                  <a:prstClr val="black"/>
                </a:solidFill>
                <a:latin typeface="微软雅黑" pitchFamily="34" charset="-122"/>
                <a:ea typeface="微软雅黑" pitchFamily="34" charset="-122"/>
                <a:cs typeface="+mn-cs"/>
              </a:rPr>
              <a:t>，开展专业化</a:t>
            </a:r>
            <a:r>
              <a:rPr lang="zh-CN" altLang="en-US" sz="1200" dirty="0">
                <a:solidFill>
                  <a:prstClr val="black"/>
                </a:solidFill>
                <a:latin typeface="微软雅黑" pitchFamily="34" charset="-122"/>
                <a:ea typeface="微软雅黑" pitchFamily="34" charset="-122"/>
                <a:cs typeface="+mn-cs"/>
              </a:rPr>
              <a:t>运作</a:t>
            </a:r>
          </a:p>
          <a:p>
            <a:pPr marL="179388" indent="-179388" fontAlgn="auto">
              <a:lnSpc>
                <a:spcPct val="130000"/>
              </a:lnSpc>
              <a:spcBef>
                <a:spcPts val="0"/>
              </a:spcBef>
              <a:spcAft>
                <a:spcPts val="0"/>
              </a:spcAft>
              <a:buFontTx/>
              <a:buChar char="•"/>
            </a:pPr>
            <a:r>
              <a:rPr lang="zh-CN" altLang="en-US" sz="1400" b="1" dirty="0" smtClean="0">
                <a:solidFill>
                  <a:prstClr val="black"/>
                </a:solidFill>
                <a:latin typeface="微软雅黑" pitchFamily="34" charset="-122"/>
                <a:ea typeface="微软雅黑" pitchFamily="34" charset="-122"/>
                <a:cs typeface="+mn-cs"/>
              </a:rPr>
              <a:t>加强</a:t>
            </a:r>
            <a:r>
              <a:rPr lang="zh-CN" altLang="en-US" sz="1400" b="1" dirty="0">
                <a:solidFill>
                  <a:prstClr val="black"/>
                </a:solidFill>
                <a:latin typeface="微软雅黑" pitchFamily="34" charset="-122"/>
                <a:ea typeface="微软雅黑" pitchFamily="34" charset="-122"/>
                <a:cs typeface="+mn-cs"/>
              </a:rPr>
              <a:t>规范引导</a:t>
            </a:r>
          </a:p>
          <a:p>
            <a:pPr marL="179388" indent="-179388" fontAlgn="auto">
              <a:lnSpc>
                <a:spcPct val="130000"/>
              </a:lnSpc>
              <a:spcBef>
                <a:spcPts val="0"/>
              </a:spcBef>
              <a:spcAft>
                <a:spcPts val="0"/>
              </a:spcAft>
              <a:buFontTx/>
              <a:buNone/>
            </a:pPr>
            <a:r>
              <a:rPr lang="zh-CN" altLang="en-US" sz="1200" dirty="0">
                <a:solidFill>
                  <a:prstClr val="black"/>
                </a:solidFill>
                <a:latin typeface="微软雅黑" pitchFamily="34" charset="-122"/>
                <a:ea typeface="微软雅黑" pitchFamily="34" charset="-122"/>
                <a:cs typeface="+mn-cs"/>
              </a:rPr>
              <a:t>   </a:t>
            </a:r>
            <a:r>
              <a:rPr lang="zh-CN" altLang="en-US" sz="1200" dirty="0" smtClean="0">
                <a:solidFill>
                  <a:prstClr val="black"/>
                </a:solidFill>
                <a:latin typeface="微软雅黑" pitchFamily="34" charset="-122"/>
                <a:ea typeface="微软雅黑" pitchFamily="34" charset="-122"/>
                <a:cs typeface="+mn-cs"/>
              </a:rPr>
              <a:t> 强化</a:t>
            </a:r>
            <a:r>
              <a:rPr lang="zh-CN" altLang="en-US" sz="1200" dirty="0">
                <a:solidFill>
                  <a:prstClr val="black"/>
                </a:solidFill>
                <a:latin typeface="微软雅黑" pitchFamily="34" charset="-122"/>
                <a:ea typeface="微软雅黑" pitchFamily="34" charset="-122"/>
                <a:cs typeface="+mn-cs"/>
              </a:rPr>
              <a:t>对开发商及入驻企业的技术规范及建设</a:t>
            </a:r>
            <a:r>
              <a:rPr lang="zh-CN" altLang="en-US" sz="1200" dirty="0" smtClean="0">
                <a:solidFill>
                  <a:prstClr val="black"/>
                </a:solidFill>
                <a:latin typeface="微软雅黑" pitchFamily="34" charset="-122"/>
                <a:ea typeface="微软雅黑" pitchFamily="34" charset="-122"/>
                <a:cs typeface="+mn-cs"/>
              </a:rPr>
              <a:t>要求</a:t>
            </a:r>
            <a:endParaRPr lang="en-US" altLang="zh-CN" sz="1200" b="1" dirty="0">
              <a:solidFill>
                <a:prstClr val="black"/>
              </a:solidFill>
              <a:latin typeface="微软雅黑" pitchFamily="34" charset="-122"/>
              <a:ea typeface="微软雅黑" pitchFamily="34" charset="-122"/>
              <a:cs typeface="+mn-cs"/>
            </a:endParaRPr>
          </a:p>
        </p:txBody>
      </p:sp>
      <p:sp>
        <p:nvSpPr>
          <p:cNvPr id="22" name="AutoShape 9"/>
          <p:cNvSpPr>
            <a:spLocks noChangeArrowheads="1"/>
          </p:cNvSpPr>
          <p:nvPr/>
        </p:nvSpPr>
        <p:spPr bwMode="auto">
          <a:xfrm>
            <a:off x="518256" y="4065270"/>
            <a:ext cx="2633462" cy="612000"/>
          </a:xfrm>
          <a:prstGeom prst="roundRect">
            <a:avLst>
              <a:gd name="adj" fmla="val 16667"/>
            </a:avLst>
          </a:prstGeom>
          <a:gradFill rotWithShape="1">
            <a:gsLst>
              <a:gs pos="0">
                <a:srgbClr val="1957B3"/>
              </a:gs>
              <a:gs pos="100000">
                <a:srgbClr val="0099CC"/>
              </a:gs>
            </a:gsLst>
            <a:lin ang="2700000" scaled="1"/>
          </a:gradFill>
          <a:ln w="9525">
            <a:noFill/>
            <a:round/>
            <a:headEnd/>
            <a:tailEnd/>
          </a:ln>
        </p:spPr>
        <p:txBody>
          <a:bodyPr wrap="square" anchor="ctr"/>
          <a:lstStyle/>
          <a:p>
            <a:pPr algn="ctr" fontAlgn="auto">
              <a:lnSpc>
                <a:spcPct val="150000"/>
              </a:lnSpc>
              <a:spcBef>
                <a:spcPts val="0"/>
              </a:spcBef>
              <a:spcAft>
                <a:spcPts val="0"/>
              </a:spcAft>
              <a:buFontTx/>
              <a:buNone/>
            </a:pPr>
            <a:r>
              <a:rPr lang="zh-CN" altLang="en-US" sz="1400" b="1" dirty="0" smtClean="0">
                <a:solidFill>
                  <a:prstClr val="white"/>
                </a:solidFill>
                <a:latin typeface="微软雅黑" pitchFamily="34" charset="-122"/>
                <a:ea typeface="微软雅黑" pitchFamily="34" charset="-122"/>
                <a:cs typeface="+mn-cs"/>
              </a:rPr>
              <a:t>规划引领</a:t>
            </a:r>
          </a:p>
        </p:txBody>
      </p:sp>
      <p:sp>
        <p:nvSpPr>
          <p:cNvPr id="23" name="AutoShape 9"/>
          <p:cNvSpPr>
            <a:spLocks noChangeArrowheads="1"/>
          </p:cNvSpPr>
          <p:nvPr/>
        </p:nvSpPr>
        <p:spPr bwMode="auto">
          <a:xfrm>
            <a:off x="3629204" y="4065270"/>
            <a:ext cx="1908000" cy="612000"/>
          </a:xfrm>
          <a:prstGeom prst="roundRect">
            <a:avLst>
              <a:gd name="adj" fmla="val 16667"/>
            </a:avLst>
          </a:prstGeom>
          <a:gradFill rotWithShape="1">
            <a:gsLst>
              <a:gs pos="0">
                <a:srgbClr val="1957B3"/>
              </a:gs>
              <a:gs pos="100000">
                <a:srgbClr val="0099CC"/>
              </a:gs>
            </a:gsLst>
            <a:lin ang="2700000" scaled="1"/>
          </a:gradFill>
          <a:ln w="9525">
            <a:noFill/>
            <a:round/>
            <a:headEnd/>
            <a:tailEnd/>
          </a:ln>
        </p:spPr>
        <p:txBody>
          <a:bodyPr wrap="square" anchor="ctr"/>
          <a:lstStyle/>
          <a:p>
            <a:pPr algn="ctr" fontAlgn="auto">
              <a:lnSpc>
                <a:spcPct val="130000"/>
              </a:lnSpc>
              <a:spcBef>
                <a:spcPts val="0"/>
              </a:spcBef>
              <a:spcAft>
                <a:spcPts val="0"/>
              </a:spcAft>
              <a:buFontTx/>
              <a:buNone/>
            </a:pPr>
            <a:r>
              <a:rPr lang="zh-CN" altLang="en-US" sz="1400" b="1" dirty="0" smtClean="0">
                <a:solidFill>
                  <a:prstClr val="white"/>
                </a:solidFill>
                <a:latin typeface="微软雅黑" pitchFamily="34" charset="-122"/>
                <a:ea typeface="微软雅黑" pitchFamily="34" charset="-122"/>
                <a:cs typeface="+mn-cs"/>
              </a:rPr>
              <a:t>基础设施先行</a:t>
            </a:r>
            <a:endParaRPr lang="en-US" altLang="zh-CN" sz="1400" b="1" dirty="0" smtClean="0">
              <a:solidFill>
                <a:prstClr val="white"/>
              </a:solidFill>
              <a:latin typeface="微软雅黑" pitchFamily="34" charset="-122"/>
              <a:ea typeface="微软雅黑" pitchFamily="34" charset="-122"/>
              <a:cs typeface="+mn-cs"/>
            </a:endParaRPr>
          </a:p>
          <a:p>
            <a:pPr algn="ctr" fontAlgn="auto">
              <a:lnSpc>
                <a:spcPct val="130000"/>
              </a:lnSpc>
              <a:spcBef>
                <a:spcPts val="0"/>
              </a:spcBef>
              <a:spcAft>
                <a:spcPts val="0"/>
              </a:spcAft>
              <a:buFontTx/>
              <a:buNone/>
            </a:pPr>
            <a:r>
              <a:rPr lang="zh-CN" altLang="en-US" sz="1400" b="1" dirty="0" smtClean="0">
                <a:solidFill>
                  <a:prstClr val="white"/>
                </a:solidFill>
                <a:latin typeface="微软雅黑" pitchFamily="34" charset="-122"/>
                <a:ea typeface="微软雅黑" pitchFamily="34" charset="-122"/>
                <a:cs typeface="+mn-cs"/>
              </a:rPr>
              <a:t>典型应用示范</a:t>
            </a:r>
          </a:p>
        </p:txBody>
      </p:sp>
      <p:sp>
        <p:nvSpPr>
          <p:cNvPr id="24" name="AutoShape 9"/>
          <p:cNvSpPr>
            <a:spLocks noChangeArrowheads="1"/>
          </p:cNvSpPr>
          <p:nvPr/>
        </p:nvSpPr>
        <p:spPr bwMode="auto">
          <a:xfrm>
            <a:off x="6251036" y="4065270"/>
            <a:ext cx="1960847" cy="612000"/>
          </a:xfrm>
          <a:prstGeom prst="roundRect">
            <a:avLst>
              <a:gd name="adj" fmla="val 16667"/>
            </a:avLst>
          </a:prstGeom>
          <a:gradFill rotWithShape="1">
            <a:gsLst>
              <a:gs pos="0">
                <a:srgbClr val="1957B3"/>
              </a:gs>
              <a:gs pos="100000">
                <a:srgbClr val="0099CC"/>
              </a:gs>
            </a:gsLst>
            <a:lin ang="2700000" scaled="1"/>
          </a:gradFill>
          <a:ln w="9525">
            <a:noFill/>
            <a:round/>
            <a:headEnd/>
            <a:tailEnd/>
          </a:ln>
        </p:spPr>
        <p:txBody>
          <a:bodyPr wrap="square" anchor="ctr"/>
          <a:lstStyle/>
          <a:p>
            <a:pPr algn="ctr" fontAlgn="auto">
              <a:lnSpc>
                <a:spcPct val="150000"/>
              </a:lnSpc>
              <a:spcBef>
                <a:spcPts val="0"/>
              </a:spcBef>
              <a:spcAft>
                <a:spcPts val="0"/>
              </a:spcAft>
              <a:buFontTx/>
              <a:buNone/>
            </a:pPr>
            <a:r>
              <a:rPr lang="zh-CN" altLang="en-US" sz="1400" b="1" dirty="0" smtClean="0">
                <a:solidFill>
                  <a:prstClr val="white"/>
                </a:solidFill>
                <a:latin typeface="微软雅黑" pitchFamily="34" charset="-122"/>
                <a:ea typeface="微软雅黑" pitchFamily="34" charset="-122"/>
                <a:cs typeface="+mn-cs"/>
              </a:rPr>
              <a:t>流程机制保障</a:t>
            </a:r>
          </a:p>
        </p:txBody>
      </p:sp>
      <p:sp>
        <p:nvSpPr>
          <p:cNvPr id="25" name="五角星 24"/>
          <p:cNvSpPr/>
          <p:nvPr/>
        </p:nvSpPr>
        <p:spPr>
          <a:xfrm>
            <a:off x="347869" y="954157"/>
            <a:ext cx="180000" cy="1800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3"/>
          <p:cNvSpPr>
            <a:spLocks noGrp="1"/>
          </p:cNvSpPr>
          <p:nvPr>
            <p:ph type="ctrTitle" idx="4294967295"/>
          </p:nvPr>
        </p:nvSpPr>
        <p:spPr>
          <a:xfrm>
            <a:off x="2222500" y="414338"/>
            <a:ext cx="6921500" cy="719137"/>
          </a:xfrm>
        </p:spPr>
        <p:txBody>
          <a:bodyPr/>
          <a:lstStyle/>
          <a:p>
            <a:r>
              <a:rPr lang="zh-CN" dirty="0">
                <a:solidFill>
                  <a:srgbClr val="008FD4"/>
                </a:solidFill>
                <a:latin typeface="+mj-ea"/>
              </a:rPr>
              <a:t>目录</a:t>
            </a:r>
          </a:p>
        </p:txBody>
      </p:sp>
      <p:sp>
        <p:nvSpPr>
          <p:cNvPr id="4" name="Content Placeholder 2"/>
          <p:cNvSpPr txBox="1">
            <a:spLocks noChangeArrowheads="1"/>
          </p:cNvSpPr>
          <p:nvPr/>
        </p:nvSpPr>
        <p:spPr bwMode="auto">
          <a:xfrm>
            <a:off x="2222500" y="1179513"/>
            <a:ext cx="6921500" cy="3044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智慧园区概述</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400" b="1" kern="0" dirty="0" smtClean="0">
                <a:solidFill>
                  <a:srgbClr val="FF0000"/>
                </a:solidFill>
                <a:latin typeface="微软雅黑" pitchFamily="34" charset="-122"/>
                <a:ea typeface="微软雅黑" pitchFamily="34" charset="-122"/>
                <a:cs typeface="+mn-cs"/>
              </a:rPr>
              <a:t>智慧园区服务体系</a:t>
            </a:r>
            <a:endParaRPr lang="en-US" altLang="zh-CN" sz="2400" b="1" kern="0" dirty="0" smtClean="0">
              <a:solidFill>
                <a:srgbClr val="FF0000"/>
              </a:solidFill>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a:t>
            </a:r>
            <a:r>
              <a:rPr lang="zh-CN" altLang="en-US" sz="2000" kern="0" dirty="0" smtClean="0">
                <a:latin typeface="微软雅黑" pitchFamily="34" charset="-122"/>
                <a:ea typeface="微软雅黑" pitchFamily="34" charset="-122"/>
                <a:cs typeface="+mn-cs"/>
              </a:rPr>
              <a:t>园区解决方案</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a:t>
            </a: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园区成功案例</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智慧园区五大运作模式</a:t>
            </a:r>
            <a:endParaRPr lang="zh-CN" altLang="en-US" b="1" dirty="0"/>
          </a:p>
        </p:txBody>
      </p:sp>
      <p:sp>
        <p:nvSpPr>
          <p:cNvPr id="3" name="内容占位符 2"/>
          <p:cNvSpPr>
            <a:spLocks noGrp="1"/>
          </p:cNvSpPr>
          <p:nvPr>
            <p:ph idx="1"/>
          </p:nvPr>
        </p:nvSpPr>
        <p:spPr>
          <a:xfrm>
            <a:off x="358775" y="1304832"/>
            <a:ext cx="8491538" cy="2254797"/>
          </a:xfrm>
        </p:spPr>
        <p:style>
          <a:lnRef idx="2">
            <a:schemeClr val="dk1"/>
          </a:lnRef>
          <a:fillRef idx="1">
            <a:schemeClr val="lt1"/>
          </a:fillRef>
          <a:effectRef idx="0">
            <a:schemeClr val="dk1"/>
          </a:effectRef>
          <a:fontRef idx="minor">
            <a:schemeClr val="dk1"/>
          </a:fontRef>
        </p:style>
        <p:txBody>
          <a:bodyPr lIns="36000" rIns="36000"/>
          <a:lstStyle/>
          <a:p>
            <a:pPr>
              <a:lnSpc>
                <a:spcPct val="150000"/>
              </a:lnSpc>
            </a:pPr>
            <a:r>
              <a:rPr lang="zh-CN" altLang="zh-CN" sz="1800" dirty="0" smtClean="0">
                <a:solidFill>
                  <a:schemeClr val="accent6">
                    <a:lumMod val="50000"/>
                  </a:schemeClr>
                </a:solidFill>
                <a:latin typeface="+mn-ea"/>
              </a:rPr>
              <a:t>在行政主导型园区比较常见，园区由政府投资开发，园区为入驻的公司提供一些税务代理、行政事务代理的服务，然后收取一些服务费用，同时政府部门也会给园区一些招商代理费用和税费收取的优惠。政府运作模式适合于一些规模小，管理简单的园区。对于一些大型的园区，这样的运作模式无法保证园区的长期运作。</a:t>
            </a:r>
            <a:endParaRPr lang="en-US" altLang="zh-CN" sz="1800" dirty="0" smtClean="0">
              <a:solidFill>
                <a:schemeClr val="accent6">
                  <a:lumMod val="50000"/>
                </a:schemeClr>
              </a:solidFill>
              <a:latin typeface="+mn-ea"/>
            </a:endParaRPr>
          </a:p>
          <a:p>
            <a:pPr>
              <a:lnSpc>
                <a:spcPct val="150000"/>
              </a:lnSpc>
            </a:pPr>
            <a:r>
              <a:rPr lang="zh-CN" altLang="zh-CN" sz="1800" b="1" dirty="0" smtClean="0">
                <a:solidFill>
                  <a:schemeClr val="accent6">
                    <a:lumMod val="50000"/>
                  </a:schemeClr>
                </a:solidFill>
                <a:latin typeface="+mn-ea"/>
              </a:rPr>
              <a:t>广州天河软件园就属于这类运作模式</a:t>
            </a:r>
            <a:r>
              <a:rPr lang="zh-CN" altLang="zh-CN" sz="1800" b="1" dirty="0" smtClean="0">
                <a:solidFill>
                  <a:schemeClr val="accent6">
                    <a:lumMod val="50000"/>
                  </a:schemeClr>
                </a:solidFill>
                <a:latin typeface="+mn-ea"/>
              </a:rPr>
              <a:t>。</a:t>
            </a:r>
            <a:endParaRPr lang="zh-CN" altLang="en-US" sz="1800" dirty="0">
              <a:solidFill>
                <a:schemeClr val="bg2"/>
              </a:solidFill>
              <a:latin typeface="+mn-ea"/>
            </a:endParaRPr>
          </a:p>
        </p:txBody>
      </p:sp>
      <p:sp>
        <p:nvSpPr>
          <p:cNvPr id="5" name="TextBox 4"/>
          <p:cNvSpPr txBox="1"/>
          <p:nvPr/>
        </p:nvSpPr>
        <p:spPr>
          <a:xfrm>
            <a:off x="354551" y="937598"/>
            <a:ext cx="1917513"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altLang="zh-CN" b="1" dirty="0" smtClean="0">
                <a:solidFill>
                  <a:srgbClr val="FFFFFF"/>
                </a:solidFill>
              </a:rPr>
              <a:t>1</a:t>
            </a:r>
            <a:r>
              <a:rPr lang="zh-CN" altLang="en-US" b="1" dirty="0" smtClean="0">
                <a:solidFill>
                  <a:srgbClr val="FFFFFF"/>
                </a:solidFill>
              </a:rPr>
              <a:t>、</a:t>
            </a:r>
            <a:r>
              <a:rPr lang="zh-CN" altLang="zh-CN" b="1" dirty="0" smtClean="0">
                <a:solidFill>
                  <a:srgbClr val="FFFFFF"/>
                </a:solidFill>
              </a:rPr>
              <a:t>政府运作模式</a:t>
            </a:r>
            <a:endParaRPr lang="zh-CN" altLang="en-US" dirty="0">
              <a:solidFill>
                <a:srgbClr val="FFFFFF"/>
              </a:solidFill>
            </a:endParaRPr>
          </a:p>
        </p:txBody>
      </p:sp>
      <p:grpSp>
        <p:nvGrpSpPr>
          <p:cNvPr id="12" name="组合 11"/>
          <p:cNvGrpSpPr/>
          <p:nvPr/>
        </p:nvGrpSpPr>
        <p:grpSpPr>
          <a:xfrm>
            <a:off x="5691275" y="106849"/>
            <a:ext cx="3397652" cy="365110"/>
            <a:chOff x="5691275" y="106849"/>
            <a:chExt cx="3397652" cy="365110"/>
          </a:xfrm>
        </p:grpSpPr>
        <p:sp>
          <p:nvSpPr>
            <p:cNvPr id="7" name="剪去同侧角的矩形 6"/>
            <p:cNvSpPr/>
            <p:nvPr/>
          </p:nvSpPr>
          <p:spPr>
            <a:xfrm>
              <a:off x="5691275" y="106849"/>
              <a:ext cx="660463" cy="365110"/>
            </a:xfrm>
            <a:prstGeom prst="snip2SameRect">
              <a:avLst/>
            </a:prstGeom>
            <a:solidFill>
              <a:srgbClr val="005BA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政府运作模式</a:t>
              </a:r>
            </a:p>
          </p:txBody>
        </p:sp>
        <p:sp>
          <p:nvSpPr>
            <p:cNvPr id="8" name="剪去同侧角的矩形 7"/>
            <p:cNvSpPr/>
            <p:nvPr/>
          </p:nvSpPr>
          <p:spPr>
            <a:xfrm>
              <a:off x="6375572"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投资运作模式</a:t>
              </a:r>
              <a:endParaRPr lang="zh-CN" altLang="en-US" sz="1000" b="1" dirty="0">
                <a:latin typeface="微软雅黑" pitchFamily="34" charset="-122"/>
                <a:ea typeface="微软雅黑" pitchFamily="34" charset="-122"/>
              </a:endParaRPr>
            </a:p>
          </p:txBody>
        </p:sp>
        <p:sp>
          <p:nvSpPr>
            <p:cNvPr id="9" name="剪去同侧角的矩形 8"/>
            <p:cNvSpPr/>
            <p:nvPr/>
          </p:nvSpPr>
          <p:spPr>
            <a:xfrm>
              <a:off x="7059869"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服务运作模式</a:t>
              </a:r>
              <a:endParaRPr lang="zh-CN" altLang="en-US" sz="1000" b="1" dirty="0">
                <a:latin typeface="微软雅黑" pitchFamily="34" charset="-122"/>
                <a:ea typeface="微软雅黑" pitchFamily="34" charset="-122"/>
              </a:endParaRPr>
            </a:p>
          </p:txBody>
        </p:sp>
        <p:sp>
          <p:nvSpPr>
            <p:cNvPr id="10" name="剪去同侧角的矩形 9"/>
            <p:cNvSpPr/>
            <p:nvPr/>
          </p:nvSpPr>
          <p:spPr>
            <a:xfrm>
              <a:off x="7744166"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土地盈利模式</a:t>
              </a:r>
            </a:p>
          </p:txBody>
        </p:sp>
        <p:sp>
          <p:nvSpPr>
            <p:cNvPr id="11" name="剪去同侧角的矩形 10"/>
            <p:cNvSpPr/>
            <p:nvPr/>
          </p:nvSpPr>
          <p:spPr>
            <a:xfrm>
              <a:off x="8428464"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产业运作模式</a:t>
              </a:r>
              <a:endParaRPr lang="zh-CN" altLang="en-US" sz="1000" b="1" dirty="0">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智慧园区五大运作模式</a:t>
            </a:r>
            <a:endParaRPr lang="zh-CN" altLang="en-US" b="1" dirty="0"/>
          </a:p>
        </p:txBody>
      </p:sp>
      <p:sp>
        <p:nvSpPr>
          <p:cNvPr id="3" name="内容占位符 2"/>
          <p:cNvSpPr>
            <a:spLocks noGrp="1"/>
          </p:cNvSpPr>
          <p:nvPr>
            <p:ph idx="1"/>
          </p:nvPr>
        </p:nvSpPr>
        <p:spPr>
          <a:xfrm>
            <a:off x="358775" y="1391920"/>
            <a:ext cx="8491538" cy="2102386"/>
          </a:xfrm>
        </p:spPr>
        <p:style>
          <a:lnRef idx="2">
            <a:schemeClr val="dk1"/>
          </a:lnRef>
          <a:fillRef idx="1">
            <a:schemeClr val="lt1"/>
          </a:fillRef>
          <a:effectRef idx="0">
            <a:schemeClr val="dk1"/>
          </a:effectRef>
          <a:fontRef idx="minor">
            <a:schemeClr val="dk1"/>
          </a:fontRef>
        </p:style>
        <p:txBody>
          <a:bodyPr lIns="36000" rIns="36000"/>
          <a:lstStyle/>
          <a:p>
            <a:pPr>
              <a:lnSpc>
                <a:spcPct val="150000"/>
              </a:lnSpc>
            </a:pPr>
            <a:r>
              <a:rPr lang="zh-CN" altLang="zh-CN" sz="1800" dirty="0" smtClean="0">
                <a:solidFill>
                  <a:schemeClr val="accent6">
                    <a:lumMod val="50000"/>
                  </a:schemeClr>
                </a:solidFill>
                <a:latin typeface="+mn-ea"/>
              </a:rPr>
              <a:t>通过政府投资建设园区，然后通过房租、固定资产等作为合作资产，孵化有发展潜力的中小企业，在企业获得成长后引入外部战略投资者或上市，实现资产增值并收回投资。这是一种长期投资的理念，园区在中短期很难有可见的回报，但是对于一个区域的经济发展具有很强的推动作用，因为园区的发展是建立在企业投资成功的基础上的。</a:t>
            </a:r>
            <a:r>
              <a:rPr lang="zh-CN" altLang="zh-CN" sz="1800" b="1" dirty="0" smtClean="0">
                <a:solidFill>
                  <a:schemeClr val="accent6">
                    <a:lumMod val="50000"/>
                  </a:schemeClr>
                </a:solidFill>
                <a:latin typeface="+mn-ea"/>
              </a:rPr>
              <a:t>浦东软件园就属于这一模式。</a:t>
            </a:r>
            <a:endParaRPr lang="zh-CN" altLang="en-US" sz="1800" b="1" dirty="0">
              <a:solidFill>
                <a:schemeClr val="accent6">
                  <a:lumMod val="50000"/>
                </a:schemeClr>
              </a:solidFill>
              <a:latin typeface="+mn-ea"/>
            </a:endParaRPr>
          </a:p>
        </p:txBody>
      </p:sp>
      <p:sp>
        <p:nvSpPr>
          <p:cNvPr id="5" name="TextBox 4"/>
          <p:cNvSpPr txBox="1"/>
          <p:nvPr/>
        </p:nvSpPr>
        <p:spPr>
          <a:xfrm>
            <a:off x="354551" y="1024686"/>
            <a:ext cx="194316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altLang="zh-CN" b="1" dirty="0" smtClean="0">
                <a:solidFill>
                  <a:srgbClr val="FFFFFF"/>
                </a:solidFill>
                <a:latin typeface="+mn-ea"/>
              </a:rPr>
              <a:t>2</a:t>
            </a:r>
            <a:r>
              <a:rPr lang="zh-CN" altLang="en-US" b="1" dirty="0" smtClean="0">
                <a:solidFill>
                  <a:srgbClr val="FFFFFF"/>
                </a:solidFill>
                <a:latin typeface="+mn-ea"/>
              </a:rPr>
              <a:t>、</a:t>
            </a:r>
            <a:r>
              <a:rPr lang="zh-CN" altLang="zh-CN" b="1" dirty="0" smtClean="0">
                <a:solidFill>
                  <a:srgbClr val="FFFFFF"/>
                </a:solidFill>
                <a:latin typeface="+mn-ea"/>
              </a:rPr>
              <a:t>投资运作模式</a:t>
            </a:r>
            <a:endParaRPr lang="zh-CN" altLang="en-US" dirty="0">
              <a:solidFill>
                <a:srgbClr val="FFFFFF"/>
              </a:solidFill>
              <a:latin typeface="+mn-ea"/>
            </a:endParaRPr>
          </a:p>
        </p:txBody>
      </p:sp>
      <p:grpSp>
        <p:nvGrpSpPr>
          <p:cNvPr id="6" name="组合 5"/>
          <p:cNvGrpSpPr/>
          <p:nvPr/>
        </p:nvGrpSpPr>
        <p:grpSpPr>
          <a:xfrm>
            <a:off x="5691275" y="106849"/>
            <a:ext cx="3397652" cy="365110"/>
            <a:chOff x="5691275" y="106849"/>
            <a:chExt cx="3397652" cy="365110"/>
          </a:xfrm>
        </p:grpSpPr>
        <p:sp>
          <p:nvSpPr>
            <p:cNvPr id="7" name="剪去同侧角的矩形 6"/>
            <p:cNvSpPr/>
            <p:nvPr/>
          </p:nvSpPr>
          <p:spPr>
            <a:xfrm>
              <a:off x="5691275"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政府运作模式</a:t>
              </a:r>
            </a:p>
          </p:txBody>
        </p:sp>
        <p:sp>
          <p:nvSpPr>
            <p:cNvPr id="8" name="剪去同侧角的矩形 7"/>
            <p:cNvSpPr/>
            <p:nvPr/>
          </p:nvSpPr>
          <p:spPr>
            <a:xfrm>
              <a:off x="6375572" y="106849"/>
              <a:ext cx="660463" cy="365110"/>
            </a:xfrm>
            <a:prstGeom prst="snip2SameRect">
              <a:avLst/>
            </a:prstGeom>
            <a:solidFill>
              <a:srgbClr val="005BA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投资运作模式</a:t>
              </a:r>
              <a:endParaRPr lang="zh-CN" altLang="en-US" sz="1000" b="1" dirty="0">
                <a:latin typeface="微软雅黑" pitchFamily="34" charset="-122"/>
                <a:ea typeface="微软雅黑" pitchFamily="34" charset="-122"/>
              </a:endParaRPr>
            </a:p>
          </p:txBody>
        </p:sp>
        <p:sp>
          <p:nvSpPr>
            <p:cNvPr id="9" name="剪去同侧角的矩形 8"/>
            <p:cNvSpPr/>
            <p:nvPr/>
          </p:nvSpPr>
          <p:spPr>
            <a:xfrm>
              <a:off x="7059869"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服务运作模式</a:t>
              </a:r>
              <a:endParaRPr lang="zh-CN" altLang="en-US" sz="1000" b="1" dirty="0">
                <a:latin typeface="微软雅黑" pitchFamily="34" charset="-122"/>
                <a:ea typeface="微软雅黑" pitchFamily="34" charset="-122"/>
              </a:endParaRPr>
            </a:p>
          </p:txBody>
        </p:sp>
        <p:sp>
          <p:nvSpPr>
            <p:cNvPr id="10" name="剪去同侧角的矩形 9"/>
            <p:cNvSpPr/>
            <p:nvPr/>
          </p:nvSpPr>
          <p:spPr>
            <a:xfrm>
              <a:off x="7744166"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土地盈利模式</a:t>
              </a:r>
            </a:p>
          </p:txBody>
        </p:sp>
        <p:sp>
          <p:nvSpPr>
            <p:cNvPr id="11" name="剪去同侧角的矩形 10"/>
            <p:cNvSpPr/>
            <p:nvPr/>
          </p:nvSpPr>
          <p:spPr>
            <a:xfrm>
              <a:off x="8428464"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产业运作模式</a:t>
              </a:r>
              <a:endParaRPr lang="zh-CN" altLang="en-US" sz="1000" b="1" dirty="0">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智慧园区五大运作模式</a:t>
            </a:r>
            <a:endParaRPr lang="zh-CN" altLang="en-US" b="1" dirty="0"/>
          </a:p>
        </p:txBody>
      </p:sp>
      <p:sp>
        <p:nvSpPr>
          <p:cNvPr id="3" name="内容占位符 2"/>
          <p:cNvSpPr>
            <a:spLocks noGrp="1"/>
          </p:cNvSpPr>
          <p:nvPr>
            <p:ph idx="1"/>
          </p:nvPr>
        </p:nvSpPr>
        <p:spPr>
          <a:xfrm>
            <a:off x="358775" y="1468122"/>
            <a:ext cx="8491538" cy="2200364"/>
          </a:xfrm>
        </p:spPr>
        <p:style>
          <a:lnRef idx="2">
            <a:schemeClr val="dk1"/>
          </a:lnRef>
          <a:fillRef idx="1">
            <a:schemeClr val="lt1"/>
          </a:fillRef>
          <a:effectRef idx="0">
            <a:schemeClr val="dk1"/>
          </a:effectRef>
          <a:fontRef idx="minor">
            <a:schemeClr val="dk1"/>
          </a:fontRef>
        </p:style>
        <p:txBody>
          <a:bodyPr lIns="36000" rIns="36000"/>
          <a:lstStyle/>
          <a:p>
            <a:pPr>
              <a:lnSpc>
                <a:spcPct val="150000"/>
              </a:lnSpc>
            </a:pPr>
            <a:r>
              <a:rPr lang="zh-CN" altLang="zh-CN" sz="1800" dirty="0" smtClean="0">
                <a:solidFill>
                  <a:schemeClr val="accent6">
                    <a:lumMod val="50000"/>
                  </a:schemeClr>
                </a:solidFill>
                <a:latin typeface="+mn-ea"/>
              </a:rPr>
              <a:t>随着经济的发展，只是投资还是不能满足很多企业的需要，很多企业对园区的服务环境提出了更多的要求。在这个基础上出现了服务运作模式的园区。园区为入驻企业提供人才招聘、人才派遣、信息提供等软服务，为企业提供更佳的生存发展环境。服务运作模式强化了园区与企业的合作，增加了园区的收入渠道。</a:t>
            </a:r>
            <a:endParaRPr lang="en-US" altLang="zh-CN" sz="1800" dirty="0" smtClean="0">
              <a:solidFill>
                <a:schemeClr val="accent6">
                  <a:lumMod val="50000"/>
                </a:schemeClr>
              </a:solidFill>
              <a:latin typeface="+mn-ea"/>
            </a:endParaRPr>
          </a:p>
          <a:p>
            <a:pPr>
              <a:lnSpc>
                <a:spcPct val="150000"/>
              </a:lnSpc>
            </a:pPr>
            <a:r>
              <a:rPr lang="zh-CN" altLang="zh-CN" sz="1800" b="1" dirty="0" smtClean="0">
                <a:solidFill>
                  <a:schemeClr val="accent6">
                    <a:lumMod val="50000"/>
                  </a:schemeClr>
                </a:solidFill>
                <a:latin typeface="+mn-ea"/>
              </a:rPr>
              <a:t>杭州软件园就属于这一类运作模式。</a:t>
            </a:r>
            <a:endParaRPr lang="zh-CN" altLang="en-US" sz="1800" b="1" dirty="0">
              <a:solidFill>
                <a:schemeClr val="accent6">
                  <a:lumMod val="50000"/>
                </a:schemeClr>
              </a:solidFill>
              <a:latin typeface="+mn-ea"/>
            </a:endParaRPr>
          </a:p>
        </p:txBody>
      </p:sp>
      <p:sp>
        <p:nvSpPr>
          <p:cNvPr id="5" name="TextBox 4"/>
          <p:cNvSpPr txBox="1"/>
          <p:nvPr/>
        </p:nvSpPr>
        <p:spPr>
          <a:xfrm>
            <a:off x="354551" y="1100888"/>
            <a:ext cx="194316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altLang="zh-CN" b="1" dirty="0" smtClean="0">
                <a:solidFill>
                  <a:srgbClr val="FFFFFF"/>
                </a:solidFill>
                <a:latin typeface="+mn-ea"/>
              </a:rPr>
              <a:t>3</a:t>
            </a:r>
            <a:r>
              <a:rPr lang="zh-CN" altLang="en-US" b="1" dirty="0" smtClean="0">
                <a:solidFill>
                  <a:srgbClr val="FFFFFF"/>
                </a:solidFill>
                <a:latin typeface="+mn-ea"/>
              </a:rPr>
              <a:t>、</a:t>
            </a:r>
            <a:r>
              <a:rPr lang="zh-CN" altLang="zh-CN" b="1" dirty="0" smtClean="0">
                <a:solidFill>
                  <a:srgbClr val="FFFFFF"/>
                </a:solidFill>
                <a:latin typeface="+mn-ea"/>
              </a:rPr>
              <a:t>服务运作模式</a:t>
            </a:r>
            <a:endParaRPr lang="zh-CN" altLang="en-US" dirty="0">
              <a:solidFill>
                <a:srgbClr val="FFFFFF"/>
              </a:solidFill>
              <a:latin typeface="+mn-ea"/>
            </a:endParaRPr>
          </a:p>
        </p:txBody>
      </p:sp>
      <p:grpSp>
        <p:nvGrpSpPr>
          <p:cNvPr id="6" name="组合 5"/>
          <p:cNvGrpSpPr/>
          <p:nvPr/>
        </p:nvGrpSpPr>
        <p:grpSpPr>
          <a:xfrm>
            <a:off x="5691275" y="106849"/>
            <a:ext cx="3397652" cy="365110"/>
            <a:chOff x="5691275" y="106849"/>
            <a:chExt cx="3397652" cy="365110"/>
          </a:xfrm>
        </p:grpSpPr>
        <p:sp>
          <p:nvSpPr>
            <p:cNvPr id="7" name="剪去同侧角的矩形 6"/>
            <p:cNvSpPr/>
            <p:nvPr/>
          </p:nvSpPr>
          <p:spPr>
            <a:xfrm>
              <a:off x="5691275"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政府运作模式</a:t>
              </a:r>
            </a:p>
          </p:txBody>
        </p:sp>
        <p:sp>
          <p:nvSpPr>
            <p:cNvPr id="8" name="剪去同侧角的矩形 7"/>
            <p:cNvSpPr/>
            <p:nvPr/>
          </p:nvSpPr>
          <p:spPr>
            <a:xfrm>
              <a:off x="6375572"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投资运作模式</a:t>
              </a:r>
              <a:endParaRPr lang="zh-CN" altLang="en-US" sz="1000" b="1" dirty="0">
                <a:latin typeface="微软雅黑" pitchFamily="34" charset="-122"/>
                <a:ea typeface="微软雅黑" pitchFamily="34" charset="-122"/>
              </a:endParaRPr>
            </a:p>
          </p:txBody>
        </p:sp>
        <p:sp>
          <p:nvSpPr>
            <p:cNvPr id="9" name="剪去同侧角的矩形 8"/>
            <p:cNvSpPr/>
            <p:nvPr/>
          </p:nvSpPr>
          <p:spPr>
            <a:xfrm>
              <a:off x="7059869" y="106849"/>
              <a:ext cx="660463" cy="365110"/>
            </a:xfrm>
            <a:prstGeom prst="snip2SameRect">
              <a:avLst/>
            </a:prstGeom>
            <a:solidFill>
              <a:srgbClr val="005BA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服务运作模式</a:t>
              </a:r>
              <a:endParaRPr lang="zh-CN" altLang="en-US" sz="1000" b="1" dirty="0">
                <a:latin typeface="微软雅黑" pitchFamily="34" charset="-122"/>
                <a:ea typeface="微软雅黑" pitchFamily="34" charset="-122"/>
              </a:endParaRPr>
            </a:p>
          </p:txBody>
        </p:sp>
        <p:sp>
          <p:nvSpPr>
            <p:cNvPr id="10" name="剪去同侧角的矩形 9"/>
            <p:cNvSpPr/>
            <p:nvPr/>
          </p:nvSpPr>
          <p:spPr>
            <a:xfrm>
              <a:off x="7744166"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土地盈利模式</a:t>
              </a:r>
            </a:p>
          </p:txBody>
        </p:sp>
        <p:sp>
          <p:nvSpPr>
            <p:cNvPr id="11" name="剪去同侧角的矩形 10"/>
            <p:cNvSpPr/>
            <p:nvPr/>
          </p:nvSpPr>
          <p:spPr>
            <a:xfrm>
              <a:off x="8428464"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产业运作模式</a:t>
              </a:r>
              <a:endParaRPr lang="zh-CN" altLang="en-US" sz="1000" b="1" dirty="0">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智慧园区五大运作模式</a:t>
            </a:r>
            <a:endParaRPr lang="zh-CN" altLang="en-US" b="1" dirty="0"/>
          </a:p>
        </p:txBody>
      </p:sp>
      <p:sp>
        <p:nvSpPr>
          <p:cNvPr id="3" name="内容占位符 2"/>
          <p:cNvSpPr>
            <a:spLocks noGrp="1"/>
          </p:cNvSpPr>
          <p:nvPr>
            <p:ph idx="1"/>
          </p:nvPr>
        </p:nvSpPr>
        <p:spPr>
          <a:xfrm>
            <a:off x="358775" y="1402806"/>
            <a:ext cx="8491538" cy="2559594"/>
          </a:xfrm>
        </p:spPr>
        <p:style>
          <a:lnRef idx="2">
            <a:schemeClr val="dk1"/>
          </a:lnRef>
          <a:fillRef idx="1">
            <a:schemeClr val="lt1"/>
          </a:fillRef>
          <a:effectRef idx="0">
            <a:schemeClr val="dk1"/>
          </a:effectRef>
          <a:fontRef idx="minor">
            <a:schemeClr val="dk1"/>
          </a:fontRef>
        </p:style>
        <p:txBody>
          <a:bodyPr lIns="36000" rIns="36000"/>
          <a:lstStyle/>
          <a:p>
            <a:pPr>
              <a:lnSpc>
                <a:spcPct val="150000"/>
              </a:lnSpc>
            </a:pPr>
            <a:r>
              <a:rPr lang="zh-CN" altLang="zh-CN" sz="1800" dirty="0" smtClean="0">
                <a:solidFill>
                  <a:schemeClr val="accent6">
                    <a:lumMod val="50000"/>
                  </a:schemeClr>
                </a:solidFill>
                <a:latin typeface="+mn-ea"/>
              </a:rPr>
              <a:t>随着近十年中国房地产市场的热起，土地增值的盈利能力远远超过了很多行业的盈利水平。一些园区获得了土地收储、初步开发、拍卖的功能，所以一些园区通过控制大面积的土地，在进行初步开发后，短期内提升土地的价值，然后进行地产开发或转让。这种模式更像一个有规划的地产开发商，获利能力非常的强大，同时也为园区后期的开发奠定了雄厚的财力基础。</a:t>
            </a:r>
            <a:endParaRPr lang="en-US" altLang="zh-CN" sz="1800" dirty="0" smtClean="0">
              <a:solidFill>
                <a:schemeClr val="accent6">
                  <a:lumMod val="50000"/>
                </a:schemeClr>
              </a:solidFill>
              <a:latin typeface="+mn-ea"/>
            </a:endParaRPr>
          </a:p>
          <a:p>
            <a:pPr>
              <a:lnSpc>
                <a:spcPct val="150000"/>
              </a:lnSpc>
            </a:pPr>
            <a:r>
              <a:rPr lang="zh-CN" altLang="zh-CN" sz="1800" b="1" dirty="0" smtClean="0">
                <a:solidFill>
                  <a:schemeClr val="accent6">
                    <a:lumMod val="50000"/>
                  </a:schemeClr>
                </a:solidFill>
                <a:latin typeface="+mn-ea"/>
              </a:rPr>
              <a:t>这方面做的比较好的是中关村软件园。</a:t>
            </a:r>
          </a:p>
        </p:txBody>
      </p:sp>
      <p:sp>
        <p:nvSpPr>
          <p:cNvPr id="5" name="TextBox 4"/>
          <p:cNvSpPr txBox="1"/>
          <p:nvPr/>
        </p:nvSpPr>
        <p:spPr>
          <a:xfrm>
            <a:off x="354551" y="1035572"/>
            <a:ext cx="194316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altLang="zh-CN" b="1" dirty="0" smtClean="0">
                <a:solidFill>
                  <a:srgbClr val="FFFFFF"/>
                </a:solidFill>
                <a:latin typeface="+mn-ea"/>
              </a:rPr>
              <a:t>4</a:t>
            </a:r>
            <a:r>
              <a:rPr lang="zh-CN" altLang="en-US" b="1" dirty="0" smtClean="0">
                <a:solidFill>
                  <a:srgbClr val="FFFFFF"/>
                </a:solidFill>
                <a:latin typeface="+mn-ea"/>
              </a:rPr>
              <a:t>、</a:t>
            </a:r>
            <a:r>
              <a:rPr lang="zh-CN" altLang="zh-CN" b="1" dirty="0" smtClean="0">
                <a:solidFill>
                  <a:srgbClr val="FFFFFF"/>
                </a:solidFill>
                <a:latin typeface="+mn-ea"/>
              </a:rPr>
              <a:t>土地盈利模式</a:t>
            </a:r>
            <a:endParaRPr lang="zh-CN" altLang="en-US" dirty="0">
              <a:solidFill>
                <a:srgbClr val="FFFFFF"/>
              </a:solidFill>
              <a:latin typeface="+mn-ea"/>
            </a:endParaRPr>
          </a:p>
        </p:txBody>
      </p:sp>
      <p:grpSp>
        <p:nvGrpSpPr>
          <p:cNvPr id="6" name="组合 5"/>
          <p:cNvGrpSpPr/>
          <p:nvPr/>
        </p:nvGrpSpPr>
        <p:grpSpPr>
          <a:xfrm>
            <a:off x="5691275" y="106849"/>
            <a:ext cx="3397652" cy="365110"/>
            <a:chOff x="5691275" y="106849"/>
            <a:chExt cx="3397652" cy="365110"/>
          </a:xfrm>
        </p:grpSpPr>
        <p:sp>
          <p:nvSpPr>
            <p:cNvPr id="7" name="剪去同侧角的矩形 6"/>
            <p:cNvSpPr/>
            <p:nvPr/>
          </p:nvSpPr>
          <p:spPr>
            <a:xfrm>
              <a:off x="5691275"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政府运作模式</a:t>
              </a:r>
            </a:p>
          </p:txBody>
        </p:sp>
        <p:sp>
          <p:nvSpPr>
            <p:cNvPr id="8" name="剪去同侧角的矩形 7"/>
            <p:cNvSpPr/>
            <p:nvPr/>
          </p:nvSpPr>
          <p:spPr>
            <a:xfrm>
              <a:off x="6375572"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投资运作模式</a:t>
              </a:r>
              <a:endParaRPr lang="zh-CN" altLang="en-US" sz="1000" b="1" dirty="0">
                <a:latin typeface="微软雅黑" pitchFamily="34" charset="-122"/>
                <a:ea typeface="微软雅黑" pitchFamily="34" charset="-122"/>
              </a:endParaRPr>
            </a:p>
          </p:txBody>
        </p:sp>
        <p:sp>
          <p:nvSpPr>
            <p:cNvPr id="9" name="剪去同侧角的矩形 8"/>
            <p:cNvSpPr/>
            <p:nvPr/>
          </p:nvSpPr>
          <p:spPr>
            <a:xfrm>
              <a:off x="7059869"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服务运作模式</a:t>
              </a:r>
              <a:endParaRPr lang="zh-CN" altLang="en-US" sz="1000" b="1" dirty="0">
                <a:latin typeface="微软雅黑" pitchFamily="34" charset="-122"/>
                <a:ea typeface="微软雅黑" pitchFamily="34" charset="-122"/>
              </a:endParaRPr>
            </a:p>
          </p:txBody>
        </p:sp>
        <p:sp>
          <p:nvSpPr>
            <p:cNvPr id="10" name="剪去同侧角的矩形 9"/>
            <p:cNvSpPr/>
            <p:nvPr/>
          </p:nvSpPr>
          <p:spPr>
            <a:xfrm>
              <a:off x="7744166" y="106849"/>
              <a:ext cx="660463" cy="365110"/>
            </a:xfrm>
            <a:prstGeom prst="snip2SameRect">
              <a:avLst/>
            </a:prstGeom>
            <a:solidFill>
              <a:srgbClr val="005BA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土地盈利模式</a:t>
              </a:r>
            </a:p>
          </p:txBody>
        </p:sp>
        <p:sp>
          <p:nvSpPr>
            <p:cNvPr id="11" name="剪去同侧角的矩形 10"/>
            <p:cNvSpPr/>
            <p:nvPr/>
          </p:nvSpPr>
          <p:spPr>
            <a:xfrm>
              <a:off x="8428464"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产业运作模式</a:t>
              </a:r>
              <a:endParaRPr lang="zh-CN" altLang="en-US" sz="1000" b="1" dirty="0">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3"/>
          <p:cNvSpPr>
            <a:spLocks noGrp="1"/>
          </p:cNvSpPr>
          <p:nvPr>
            <p:ph type="ctrTitle" idx="4294967295"/>
          </p:nvPr>
        </p:nvSpPr>
        <p:spPr>
          <a:xfrm>
            <a:off x="2222500" y="414338"/>
            <a:ext cx="6921500" cy="719137"/>
          </a:xfrm>
        </p:spPr>
        <p:txBody>
          <a:bodyPr/>
          <a:lstStyle/>
          <a:p>
            <a:r>
              <a:rPr lang="zh-CN" dirty="0">
                <a:solidFill>
                  <a:srgbClr val="008FD4"/>
                </a:solidFill>
                <a:latin typeface="+mj-ea"/>
              </a:rPr>
              <a:t>目录</a:t>
            </a:r>
          </a:p>
        </p:txBody>
      </p:sp>
      <p:sp>
        <p:nvSpPr>
          <p:cNvPr id="4" name="Content Placeholder 2"/>
          <p:cNvSpPr txBox="1">
            <a:spLocks noChangeArrowheads="1"/>
          </p:cNvSpPr>
          <p:nvPr/>
        </p:nvSpPr>
        <p:spPr bwMode="auto">
          <a:xfrm>
            <a:off x="2222500" y="1179513"/>
            <a:ext cx="6921500" cy="3044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4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n-cs"/>
              </a:rPr>
              <a:t>智慧园区概述</a:t>
            </a:r>
            <a:endParaRPr kumimoji="0" lang="en-US" altLang="zh-CN" sz="2400" b="1" i="0" u="none" strike="noStrike" kern="0" cap="none" spc="0" normalizeH="0" baseline="0" noProof="0" dirty="0" smtClean="0">
              <a:ln>
                <a:noFill/>
              </a:ln>
              <a:solidFill>
                <a:srgbClr val="FF0000"/>
              </a:solidFill>
              <a:effectLst/>
              <a:uLnTx/>
              <a:uFillTx/>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智慧园区服务体系</a:t>
            </a:r>
            <a:endParaRPr kumimoji="0" lang="en-US" altLang="zh-CN"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a:t>
            </a:r>
            <a:r>
              <a:rPr lang="zh-CN" altLang="en-US" sz="2000" kern="0" dirty="0" smtClean="0">
                <a:latin typeface="微软雅黑" pitchFamily="34" charset="-122"/>
                <a:ea typeface="微软雅黑" pitchFamily="34" charset="-122"/>
                <a:cs typeface="+mn-cs"/>
              </a:rPr>
              <a:t>园区解决方案</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a:t>
            </a: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园区成功案例</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智慧园区五大运作模式</a:t>
            </a:r>
            <a:endParaRPr lang="zh-CN" altLang="en-US" b="1" dirty="0"/>
          </a:p>
        </p:txBody>
      </p:sp>
      <p:sp>
        <p:nvSpPr>
          <p:cNvPr id="3" name="内容占位符 2"/>
          <p:cNvSpPr>
            <a:spLocks noGrp="1"/>
          </p:cNvSpPr>
          <p:nvPr>
            <p:ph idx="1"/>
          </p:nvPr>
        </p:nvSpPr>
        <p:spPr>
          <a:xfrm>
            <a:off x="358775" y="1182597"/>
            <a:ext cx="8491538" cy="3062690"/>
          </a:xfrm>
        </p:spPr>
        <p:style>
          <a:lnRef idx="2">
            <a:schemeClr val="dk1"/>
          </a:lnRef>
          <a:fillRef idx="1">
            <a:schemeClr val="lt1"/>
          </a:fillRef>
          <a:effectRef idx="0">
            <a:schemeClr val="dk1"/>
          </a:effectRef>
          <a:fontRef idx="minor">
            <a:schemeClr val="dk1"/>
          </a:fontRef>
        </p:style>
        <p:txBody>
          <a:bodyPr lIns="36000" rIns="36000"/>
          <a:lstStyle/>
          <a:p>
            <a:r>
              <a:rPr lang="zh-CN" altLang="zh-CN" sz="1800" dirty="0" smtClean="0">
                <a:solidFill>
                  <a:schemeClr val="accent6">
                    <a:lumMod val="50000"/>
                  </a:schemeClr>
                </a:solidFill>
                <a:latin typeface="+mn-ea"/>
              </a:rPr>
              <a:t>一些重要的开发区其实承担了调节、完善、强化区域产业链运作的作用，园区设立的目的就是要做一个产业链，比如一些新能源产业园、创意产业园、物流产业园等，这些产业园在投资初期就会进行招商引资，引入企业资本一起搭台，然而园区也做好了与企业一起唱戏的准备。园区会对一些有实力的入驻企业进行投资，甚至直接投资一个全资公司在园区内运作一个重要的产业项目。</a:t>
            </a:r>
            <a:endParaRPr lang="en-US" altLang="zh-CN" sz="1800" dirty="0" smtClean="0">
              <a:solidFill>
                <a:schemeClr val="accent6">
                  <a:lumMod val="50000"/>
                </a:schemeClr>
              </a:solidFill>
              <a:latin typeface="+mn-ea"/>
            </a:endParaRPr>
          </a:p>
          <a:p>
            <a:r>
              <a:rPr lang="zh-CN" altLang="zh-CN" sz="1800" b="1" dirty="0" smtClean="0">
                <a:solidFill>
                  <a:schemeClr val="accent6">
                    <a:lumMod val="50000"/>
                  </a:schemeClr>
                </a:solidFill>
                <a:latin typeface="+mn-ea"/>
              </a:rPr>
              <a:t>这种运作模式的产业园往往要具备三种职能：行政职能、服务职能和企业投资运作职能。</a:t>
            </a:r>
            <a:r>
              <a:rPr lang="zh-CN" altLang="zh-CN" sz="1800" dirty="0" smtClean="0">
                <a:solidFill>
                  <a:schemeClr val="accent6">
                    <a:lumMod val="50000"/>
                  </a:schemeClr>
                </a:solidFill>
                <a:latin typeface="+mn-ea"/>
              </a:rPr>
              <a:t>对园区的管理能力和运作能力都提出了很强的要求。例如重庆的两江国家开发区，规划多个产业一起运作，有招商、有投资、有独资，运作复杂，然而一旦建成将在很大的区域内形成压倒性的产业优势。</a:t>
            </a:r>
          </a:p>
        </p:txBody>
      </p:sp>
      <p:sp>
        <p:nvSpPr>
          <p:cNvPr id="5" name="TextBox 4"/>
          <p:cNvSpPr txBox="1"/>
          <p:nvPr/>
        </p:nvSpPr>
        <p:spPr>
          <a:xfrm>
            <a:off x="354551" y="815363"/>
            <a:ext cx="194316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altLang="zh-CN" b="1" dirty="0" smtClean="0">
                <a:solidFill>
                  <a:srgbClr val="FFFFFF"/>
                </a:solidFill>
                <a:latin typeface="+mn-ea"/>
              </a:rPr>
              <a:t>5</a:t>
            </a:r>
            <a:r>
              <a:rPr lang="zh-CN" altLang="en-US" b="1" dirty="0" smtClean="0">
                <a:solidFill>
                  <a:srgbClr val="FFFFFF"/>
                </a:solidFill>
                <a:latin typeface="+mn-ea"/>
              </a:rPr>
              <a:t>、</a:t>
            </a:r>
            <a:r>
              <a:rPr lang="zh-CN" altLang="zh-CN" b="1" dirty="0" smtClean="0">
                <a:solidFill>
                  <a:srgbClr val="FFFFFF"/>
                </a:solidFill>
                <a:latin typeface="+mn-ea"/>
              </a:rPr>
              <a:t>产业运作模式</a:t>
            </a:r>
            <a:endParaRPr lang="zh-CN" altLang="en-US" dirty="0">
              <a:solidFill>
                <a:srgbClr val="FFFFFF"/>
              </a:solidFill>
              <a:latin typeface="+mn-ea"/>
            </a:endParaRPr>
          </a:p>
        </p:txBody>
      </p:sp>
      <p:grpSp>
        <p:nvGrpSpPr>
          <p:cNvPr id="6" name="组合 5"/>
          <p:cNvGrpSpPr/>
          <p:nvPr/>
        </p:nvGrpSpPr>
        <p:grpSpPr>
          <a:xfrm>
            <a:off x="5691275" y="106849"/>
            <a:ext cx="3397652" cy="365110"/>
            <a:chOff x="5691275" y="106849"/>
            <a:chExt cx="3397652" cy="365110"/>
          </a:xfrm>
        </p:grpSpPr>
        <p:sp>
          <p:nvSpPr>
            <p:cNvPr id="7" name="剪去同侧角的矩形 6"/>
            <p:cNvSpPr/>
            <p:nvPr/>
          </p:nvSpPr>
          <p:spPr>
            <a:xfrm>
              <a:off x="5691275"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政府运作模式</a:t>
              </a:r>
            </a:p>
          </p:txBody>
        </p:sp>
        <p:sp>
          <p:nvSpPr>
            <p:cNvPr id="8" name="剪去同侧角的矩形 7"/>
            <p:cNvSpPr/>
            <p:nvPr/>
          </p:nvSpPr>
          <p:spPr>
            <a:xfrm>
              <a:off x="6375572"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投资运作模式</a:t>
              </a:r>
              <a:endParaRPr lang="zh-CN" altLang="en-US" sz="1000" b="1" dirty="0">
                <a:latin typeface="微软雅黑" pitchFamily="34" charset="-122"/>
                <a:ea typeface="微软雅黑" pitchFamily="34" charset="-122"/>
              </a:endParaRPr>
            </a:p>
          </p:txBody>
        </p:sp>
        <p:sp>
          <p:nvSpPr>
            <p:cNvPr id="9" name="剪去同侧角的矩形 8"/>
            <p:cNvSpPr/>
            <p:nvPr/>
          </p:nvSpPr>
          <p:spPr>
            <a:xfrm>
              <a:off x="7059869"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服务运作模式</a:t>
              </a:r>
              <a:endParaRPr lang="zh-CN" altLang="en-US" sz="1000" b="1" dirty="0">
                <a:latin typeface="微软雅黑" pitchFamily="34" charset="-122"/>
                <a:ea typeface="微软雅黑" pitchFamily="34" charset="-122"/>
              </a:endParaRPr>
            </a:p>
          </p:txBody>
        </p:sp>
        <p:sp>
          <p:nvSpPr>
            <p:cNvPr id="10" name="剪去同侧角的矩形 9"/>
            <p:cNvSpPr/>
            <p:nvPr/>
          </p:nvSpPr>
          <p:spPr>
            <a:xfrm>
              <a:off x="7744166" y="106849"/>
              <a:ext cx="660463" cy="365110"/>
            </a:xfrm>
            <a:prstGeom prst="snip2Same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土地盈利模式</a:t>
              </a:r>
            </a:p>
          </p:txBody>
        </p:sp>
        <p:sp>
          <p:nvSpPr>
            <p:cNvPr id="11" name="剪去同侧角的矩形 10"/>
            <p:cNvSpPr/>
            <p:nvPr/>
          </p:nvSpPr>
          <p:spPr>
            <a:xfrm>
              <a:off x="8428464" y="106849"/>
              <a:ext cx="660463" cy="365110"/>
            </a:xfrm>
            <a:prstGeom prst="snip2SameRect">
              <a:avLst/>
            </a:prstGeom>
            <a:solidFill>
              <a:srgbClr val="005BA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1000" b="1" dirty="0" smtClean="0">
                  <a:latin typeface="微软雅黑" pitchFamily="34" charset="-122"/>
                  <a:ea typeface="微软雅黑" pitchFamily="34" charset="-122"/>
                </a:rPr>
                <a:t>产业运作模式</a:t>
              </a:r>
              <a:endParaRPr lang="zh-CN" altLang="en-US" sz="1000" b="1" dirty="0">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a:t>
            </a:r>
            <a:r>
              <a:rPr lang="zh-CN" altLang="en-US" b="1" dirty="0" smtClean="0"/>
              <a:t>园区服务体系</a:t>
            </a:r>
            <a:r>
              <a:rPr lang="en-US" altLang="zh-CN" b="1" dirty="0" smtClean="0"/>
              <a:t>-1</a:t>
            </a:r>
            <a:endParaRPr lang="zh-CN" altLang="en-US" b="1" dirty="0"/>
          </a:p>
        </p:txBody>
      </p:sp>
      <p:sp>
        <p:nvSpPr>
          <p:cNvPr id="3" name="Rectangle 4"/>
          <p:cNvSpPr>
            <a:spLocks noChangeArrowheads="1"/>
          </p:cNvSpPr>
          <p:nvPr/>
        </p:nvSpPr>
        <p:spPr bwMode="auto">
          <a:xfrm>
            <a:off x="1041400" y="1396460"/>
            <a:ext cx="280988" cy="42829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zh-CN" altLang="en-US" sz="1600">
                <a:solidFill>
                  <a:srgbClr val="FFFFFF"/>
                </a:solidFill>
              </a:rPr>
              <a:t>2</a:t>
            </a:r>
          </a:p>
        </p:txBody>
      </p:sp>
      <p:sp>
        <p:nvSpPr>
          <p:cNvPr id="5" name="Rectangle 5"/>
          <p:cNvSpPr>
            <a:spLocks noChangeArrowheads="1"/>
          </p:cNvSpPr>
          <p:nvPr/>
        </p:nvSpPr>
        <p:spPr bwMode="auto">
          <a:xfrm>
            <a:off x="1417638" y="1948600"/>
            <a:ext cx="280987" cy="42829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zh-CN" altLang="en-US" sz="1600">
                <a:solidFill>
                  <a:srgbClr val="FFFFFF"/>
                </a:solidFill>
              </a:rPr>
              <a:t>3</a:t>
            </a:r>
          </a:p>
        </p:txBody>
      </p:sp>
      <p:sp>
        <p:nvSpPr>
          <p:cNvPr id="6" name="Rectangle 6"/>
          <p:cNvSpPr>
            <a:spLocks noChangeArrowheads="1"/>
          </p:cNvSpPr>
          <p:nvPr/>
        </p:nvSpPr>
        <p:spPr bwMode="auto">
          <a:xfrm>
            <a:off x="1793875" y="2521184"/>
            <a:ext cx="280988"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zh-CN" altLang="en-US" sz="1600">
                <a:solidFill>
                  <a:srgbClr val="FFFFFF"/>
                </a:solidFill>
              </a:rPr>
              <a:t>4</a:t>
            </a:r>
          </a:p>
        </p:txBody>
      </p:sp>
      <p:sp>
        <p:nvSpPr>
          <p:cNvPr id="7" name="Rectangle 7"/>
          <p:cNvSpPr>
            <a:spLocks noChangeArrowheads="1"/>
          </p:cNvSpPr>
          <p:nvPr/>
        </p:nvSpPr>
        <p:spPr bwMode="auto">
          <a:xfrm>
            <a:off x="2170113" y="3084341"/>
            <a:ext cx="280987"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zh-CN" altLang="en-US" sz="1600">
                <a:solidFill>
                  <a:srgbClr val="FFFFFF"/>
                </a:solidFill>
              </a:rPr>
              <a:t>5</a:t>
            </a:r>
          </a:p>
        </p:txBody>
      </p:sp>
      <p:sp>
        <p:nvSpPr>
          <p:cNvPr id="8" name="Rectangle 12"/>
          <p:cNvSpPr>
            <a:spLocks noChangeArrowheads="1"/>
          </p:cNvSpPr>
          <p:nvPr/>
        </p:nvSpPr>
        <p:spPr bwMode="auto">
          <a:xfrm>
            <a:off x="1146175" y="834888"/>
            <a:ext cx="5155473"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9" name="Rectangle 13"/>
          <p:cNvSpPr>
            <a:spLocks noChangeArrowheads="1"/>
          </p:cNvSpPr>
          <p:nvPr/>
        </p:nvSpPr>
        <p:spPr bwMode="auto">
          <a:xfrm>
            <a:off x="1498600" y="1396460"/>
            <a:ext cx="5155473" cy="42829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10" name="Rectangle 14"/>
          <p:cNvSpPr>
            <a:spLocks noChangeArrowheads="1"/>
          </p:cNvSpPr>
          <p:nvPr/>
        </p:nvSpPr>
        <p:spPr bwMode="auto">
          <a:xfrm>
            <a:off x="1874838" y="1948600"/>
            <a:ext cx="5155473" cy="42829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11" name="Rectangle 15"/>
          <p:cNvSpPr>
            <a:spLocks noChangeArrowheads="1"/>
          </p:cNvSpPr>
          <p:nvPr/>
        </p:nvSpPr>
        <p:spPr bwMode="auto">
          <a:xfrm>
            <a:off x="2251075" y="2521184"/>
            <a:ext cx="5155473"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12" name="Rectangle 16"/>
          <p:cNvSpPr>
            <a:spLocks noChangeArrowheads="1"/>
          </p:cNvSpPr>
          <p:nvPr/>
        </p:nvSpPr>
        <p:spPr bwMode="auto">
          <a:xfrm>
            <a:off x="2627313" y="3084341"/>
            <a:ext cx="5203255"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13" name="Text Box 17"/>
          <p:cNvSpPr txBox="1">
            <a:spLocks noChangeArrowheads="1"/>
          </p:cNvSpPr>
          <p:nvPr/>
        </p:nvSpPr>
        <p:spPr bwMode="auto">
          <a:xfrm>
            <a:off x="1228725" y="911580"/>
            <a:ext cx="5072923"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领先的技术资源服务</a:t>
            </a:r>
            <a:endParaRPr lang="en-US" altLang="zh-CN" dirty="0">
              <a:solidFill>
                <a:srgbClr val="FFFFFF"/>
              </a:solidFill>
            </a:endParaRPr>
          </a:p>
        </p:txBody>
      </p:sp>
      <p:sp>
        <p:nvSpPr>
          <p:cNvPr id="14" name="Text Box 18"/>
          <p:cNvSpPr txBox="1">
            <a:spLocks noChangeArrowheads="1"/>
          </p:cNvSpPr>
          <p:nvPr/>
        </p:nvSpPr>
        <p:spPr bwMode="auto">
          <a:xfrm>
            <a:off x="1581150" y="1473150"/>
            <a:ext cx="5072923"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系统的商业综合服务</a:t>
            </a:r>
            <a:endParaRPr lang="en-US" altLang="zh-CN" dirty="0">
              <a:solidFill>
                <a:srgbClr val="FFFFFF"/>
              </a:solidFill>
            </a:endParaRPr>
          </a:p>
        </p:txBody>
      </p:sp>
      <p:sp>
        <p:nvSpPr>
          <p:cNvPr id="15" name="Text Box 19"/>
          <p:cNvSpPr txBox="1">
            <a:spLocks noChangeArrowheads="1"/>
          </p:cNvSpPr>
          <p:nvPr/>
        </p:nvSpPr>
        <p:spPr bwMode="auto">
          <a:xfrm>
            <a:off x="1957388" y="2025290"/>
            <a:ext cx="5072923"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高端的物业管理服务</a:t>
            </a:r>
            <a:endParaRPr lang="en-US" altLang="zh-CN" dirty="0">
              <a:solidFill>
                <a:srgbClr val="FFFFFF"/>
              </a:solidFill>
            </a:endParaRPr>
          </a:p>
        </p:txBody>
      </p:sp>
      <p:sp>
        <p:nvSpPr>
          <p:cNvPr id="16" name="Text Box 20"/>
          <p:cNvSpPr txBox="1">
            <a:spLocks noChangeArrowheads="1"/>
          </p:cNvSpPr>
          <p:nvPr/>
        </p:nvSpPr>
        <p:spPr bwMode="auto">
          <a:xfrm>
            <a:off x="2333625" y="2597876"/>
            <a:ext cx="5072923"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专业的公共平台服务</a:t>
            </a:r>
            <a:endParaRPr lang="en-US" altLang="zh-CN" dirty="0">
              <a:solidFill>
                <a:srgbClr val="FFFFFF"/>
              </a:solidFill>
            </a:endParaRPr>
          </a:p>
        </p:txBody>
      </p:sp>
      <p:sp>
        <p:nvSpPr>
          <p:cNvPr id="17" name="Text Box 21"/>
          <p:cNvSpPr txBox="1">
            <a:spLocks noChangeArrowheads="1"/>
          </p:cNvSpPr>
          <p:nvPr/>
        </p:nvSpPr>
        <p:spPr bwMode="auto">
          <a:xfrm>
            <a:off x="2709863" y="3161033"/>
            <a:ext cx="5026338"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完善的安全应急服务</a:t>
            </a:r>
            <a:endParaRPr lang="en-US" altLang="zh-CN" dirty="0">
              <a:solidFill>
                <a:srgbClr val="FFFFFF"/>
              </a:solidFill>
            </a:endParaRPr>
          </a:p>
        </p:txBody>
      </p:sp>
      <p:sp>
        <p:nvSpPr>
          <p:cNvPr id="18" name="Rectangle 28"/>
          <p:cNvSpPr>
            <a:spLocks noChangeArrowheads="1"/>
          </p:cNvSpPr>
          <p:nvPr/>
        </p:nvSpPr>
        <p:spPr bwMode="auto">
          <a:xfrm>
            <a:off x="688975" y="834888"/>
            <a:ext cx="280988"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zh-CN" altLang="en-US" sz="1600">
                <a:solidFill>
                  <a:srgbClr val="FFFFFF"/>
                </a:solidFill>
              </a:rPr>
              <a:t>1</a:t>
            </a:r>
          </a:p>
        </p:txBody>
      </p:sp>
      <p:sp>
        <p:nvSpPr>
          <p:cNvPr id="19" name="Rectangle 7"/>
          <p:cNvSpPr>
            <a:spLocks noChangeArrowheads="1"/>
          </p:cNvSpPr>
          <p:nvPr/>
        </p:nvSpPr>
        <p:spPr bwMode="auto">
          <a:xfrm>
            <a:off x="2643844" y="3650571"/>
            <a:ext cx="280987"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pPr algn="ctr"/>
            <a:r>
              <a:rPr lang="en-US" altLang="zh-CN" sz="1600" dirty="0" smtClean="0">
                <a:solidFill>
                  <a:srgbClr val="FFFFFF"/>
                </a:solidFill>
              </a:rPr>
              <a:t>6</a:t>
            </a:r>
            <a:endParaRPr lang="zh-CN" altLang="en-US" sz="1600" dirty="0">
              <a:solidFill>
                <a:srgbClr val="FFFFFF"/>
              </a:solidFill>
            </a:endParaRPr>
          </a:p>
        </p:txBody>
      </p:sp>
      <p:sp>
        <p:nvSpPr>
          <p:cNvPr id="20" name="Rectangle 16"/>
          <p:cNvSpPr>
            <a:spLocks noChangeArrowheads="1"/>
          </p:cNvSpPr>
          <p:nvPr/>
        </p:nvSpPr>
        <p:spPr bwMode="auto">
          <a:xfrm>
            <a:off x="3101044" y="3650571"/>
            <a:ext cx="5203255" cy="428292"/>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none" lIns="0" tIns="0" rIns="0" bIns="0" anchor="ctr"/>
          <a:lstStyle/>
          <a:p>
            <a:endParaRPr lang="zh-CN" altLang="en-US">
              <a:solidFill>
                <a:srgbClr val="FFFFFF"/>
              </a:solidFill>
            </a:endParaRPr>
          </a:p>
        </p:txBody>
      </p:sp>
      <p:sp>
        <p:nvSpPr>
          <p:cNvPr id="21" name="Text Box 21"/>
          <p:cNvSpPr txBox="1">
            <a:spLocks noChangeArrowheads="1"/>
          </p:cNvSpPr>
          <p:nvPr/>
        </p:nvSpPr>
        <p:spPr bwMode="auto">
          <a:xfrm>
            <a:off x="3183594" y="3727263"/>
            <a:ext cx="5026338" cy="276999"/>
          </a:xfrm>
          <a:prstGeom prst="rect">
            <a:avLst/>
          </a:prstGeom>
          <a:ln>
            <a:noFill/>
            <a:headEnd/>
            <a:tailEnd/>
          </a:ln>
        </p:spPr>
        <p:style>
          <a:lnRef idx="2">
            <a:schemeClr val="dk1">
              <a:shade val="50000"/>
            </a:schemeClr>
          </a:lnRef>
          <a:fillRef idx="1">
            <a:schemeClr val="dk1"/>
          </a:fillRef>
          <a:effectRef idx="0">
            <a:schemeClr val="dk1"/>
          </a:effectRef>
          <a:fontRef idx="minor">
            <a:schemeClr val="lt1"/>
          </a:fontRef>
        </p:style>
        <p:txBody>
          <a:bodyPr wrap="square" lIns="0" tIns="0" rIns="0" bIns="0" anchor="ctr">
            <a:spAutoFit/>
          </a:bodyPr>
          <a:lstStyle/>
          <a:p>
            <a:r>
              <a:rPr lang="zh-CN" altLang="zh-CN" b="1" dirty="0" smtClean="0">
                <a:solidFill>
                  <a:srgbClr val="FFFFFF"/>
                </a:solidFill>
              </a:rPr>
              <a:t>便捷的移动网络生活</a:t>
            </a:r>
            <a:endParaRPr lang="en-US" altLang="zh-CN" dirty="0">
              <a:solidFill>
                <a:srgbClr val="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a:t>
            </a:r>
            <a:r>
              <a:rPr lang="zh-CN" altLang="en-US" b="1" dirty="0" smtClean="0"/>
              <a:t>园区服务体系</a:t>
            </a:r>
            <a:r>
              <a:rPr lang="en-US" altLang="zh-CN" b="1" dirty="0" smtClean="0"/>
              <a:t>-2</a:t>
            </a:r>
            <a:endParaRPr lang="zh-CN" altLang="en-US" b="1" dirty="0"/>
          </a:p>
        </p:txBody>
      </p:sp>
      <p:graphicFrame>
        <p:nvGraphicFramePr>
          <p:cNvPr id="22" name="内容占位符 3"/>
          <p:cNvGraphicFramePr>
            <a:graphicFrameLocks noGrp="1"/>
          </p:cNvGraphicFramePr>
          <p:nvPr>
            <p:ph idx="1"/>
          </p:nvPr>
        </p:nvGraphicFramePr>
        <p:xfrm>
          <a:off x="506776" y="724396"/>
          <a:ext cx="8343537" cy="4275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a:t>
            </a:r>
            <a:r>
              <a:rPr lang="zh-CN" altLang="en-US" b="1" dirty="0" smtClean="0"/>
              <a:t>园区服务体系</a:t>
            </a:r>
            <a:r>
              <a:rPr lang="en-US" altLang="zh-CN" b="1" dirty="0" smtClean="0"/>
              <a:t>-3</a:t>
            </a:r>
            <a:endParaRPr lang="zh-CN" altLang="en-US" b="1" dirty="0"/>
          </a:p>
        </p:txBody>
      </p:sp>
      <p:graphicFrame>
        <p:nvGraphicFramePr>
          <p:cNvPr id="3" name="内容占位符 3"/>
          <p:cNvGraphicFramePr>
            <a:graphicFrameLocks noGrp="1"/>
          </p:cNvGraphicFramePr>
          <p:nvPr>
            <p:ph idx="1"/>
          </p:nvPr>
        </p:nvGraphicFramePr>
        <p:xfrm>
          <a:off x="506776" y="881353"/>
          <a:ext cx="8343537" cy="3966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a:t>
            </a:r>
            <a:r>
              <a:rPr lang="zh-CN" altLang="en-US" b="1" dirty="0" smtClean="0"/>
              <a:t>园区服务体系</a:t>
            </a:r>
            <a:r>
              <a:rPr lang="en-US" altLang="zh-CN" b="1" dirty="0" smtClean="0"/>
              <a:t>-4</a:t>
            </a:r>
            <a:endParaRPr lang="zh-CN" altLang="en-US" b="1" dirty="0"/>
          </a:p>
        </p:txBody>
      </p:sp>
      <p:graphicFrame>
        <p:nvGraphicFramePr>
          <p:cNvPr id="3" name="内容占位符 3"/>
          <p:cNvGraphicFramePr>
            <a:graphicFrameLocks noGrp="1"/>
          </p:cNvGraphicFramePr>
          <p:nvPr>
            <p:ph idx="1"/>
          </p:nvPr>
        </p:nvGraphicFramePr>
        <p:xfrm>
          <a:off x="506776" y="881353"/>
          <a:ext cx="8343537" cy="3966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3"/>
          <p:cNvSpPr>
            <a:spLocks noGrp="1"/>
          </p:cNvSpPr>
          <p:nvPr>
            <p:ph type="ctrTitle" idx="4294967295"/>
          </p:nvPr>
        </p:nvSpPr>
        <p:spPr>
          <a:xfrm>
            <a:off x="2222500" y="414338"/>
            <a:ext cx="6921500" cy="719137"/>
          </a:xfrm>
        </p:spPr>
        <p:txBody>
          <a:bodyPr/>
          <a:lstStyle/>
          <a:p>
            <a:r>
              <a:rPr lang="zh-CN" dirty="0">
                <a:solidFill>
                  <a:srgbClr val="008FD4"/>
                </a:solidFill>
                <a:latin typeface="+mj-ea"/>
              </a:rPr>
              <a:t>目录</a:t>
            </a:r>
          </a:p>
        </p:txBody>
      </p:sp>
      <p:sp>
        <p:nvSpPr>
          <p:cNvPr id="4" name="Content Placeholder 2"/>
          <p:cNvSpPr txBox="1">
            <a:spLocks noChangeArrowheads="1"/>
          </p:cNvSpPr>
          <p:nvPr/>
        </p:nvSpPr>
        <p:spPr bwMode="auto">
          <a:xfrm>
            <a:off x="2222500" y="1179513"/>
            <a:ext cx="6921500" cy="3044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智慧园区概述</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智慧园区服务体系</a:t>
            </a:r>
            <a:endParaRPr kumimoji="0" lang="en-US" altLang="zh-CN"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400" b="1" kern="0" dirty="0" smtClean="0">
                <a:solidFill>
                  <a:srgbClr val="FF0000"/>
                </a:solidFill>
                <a:latin typeface="微软雅黑" pitchFamily="34" charset="-122"/>
                <a:ea typeface="微软雅黑" pitchFamily="34" charset="-122"/>
                <a:cs typeface="+mn-cs"/>
              </a:rPr>
              <a:t>智慧园区解决方案</a:t>
            </a:r>
            <a:endParaRPr lang="en-US" altLang="zh-CN" sz="2400" b="1" kern="0" dirty="0" smtClean="0">
              <a:solidFill>
                <a:srgbClr val="FF0000"/>
              </a:solidFill>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a:t>
            </a: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园区成功案例</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a:t>
            </a:r>
            <a:r>
              <a:rPr lang="zh-CN" altLang="en-US" b="1" dirty="0" smtClean="0"/>
              <a:t>园区建设目标</a:t>
            </a:r>
            <a:endParaRPr lang="zh-CN" altLang="en-US" b="1" dirty="0"/>
          </a:p>
        </p:txBody>
      </p:sp>
      <p:sp>
        <p:nvSpPr>
          <p:cNvPr id="3" name="TextBox 2"/>
          <p:cNvSpPr txBox="1"/>
          <p:nvPr/>
        </p:nvSpPr>
        <p:spPr bwMode="auto">
          <a:xfrm>
            <a:off x="622485" y="947056"/>
            <a:ext cx="7838934" cy="1840718"/>
          </a:xfrm>
          <a:prstGeom prst="rect">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wrap="square" lIns="79237" tIns="40555" rIns="79237" bIns="40555" rtlCol="0" anchor="ctr" anchorCtr="0">
            <a:noAutofit/>
          </a:bodyPr>
          <a:lstStyle/>
          <a:p>
            <a:pPr fontAlgn="auto">
              <a:lnSpc>
                <a:spcPct val="250000"/>
              </a:lnSpc>
              <a:spcBef>
                <a:spcPts val="0"/>
              </a:spcBef>
              <a:spcAft>
                <a:spcPts val="0"/>
              </a:spcAft>
              <a:buFontTx/>
              <a:buNone/>
            </a:pPr>
            <a:r>
              <a:rPr lang="zh-CN" altLang="en-US" b="1" dirty="0" smtClean="0">
                <a:solidFill>
                  <a:srgbClr val="FF0000"/>
                </a:solidFill>
                <a:latin typeface="微软雅黑" pitchFamily="34" charset="-122"/>
                <a:ea typeface="微软雅黑" pitchFamily="34" charset="-122"/>
              </a:rPr>
              <a:t>目标</a:t>
            </a:r>
            <a:r>
              <a:rPr lang="zh-CN" altLang="en-US" sz="1600" dirty="0" smtClean="0">
                <a:solidFill>
                  <a:srgbClr val="000000"/>
                </a:solidFill>
                <a:latin typeface="微软雅黑" pitchFamily="34" charset="-122"/>
                <a:ea typeface="微软雅黑" pitchFamily="34" charset="-122"/>
              </a:rPr>
              <a:t>：基于</a:t>
            </a:r>
            <a:r>
              <a:rPr lang="zh-CN" altLang="en-US" sz="1600" dirty="0" smtClean="0">
                <a:solidFill>
                  <a:srgbClr val="000000"/>
                </a:solidFill>
                <a:latin typeface="微软雅黑" pitchFamily="34" charset="-122"/>
                <a:ea typeface="微软雅黑" pitchFamily="34" charset="-122"/>
              </a:rPr>
              <a:t>新一代信息技术的深度开发和广泛运用，</a:t>
            </a:r>
            <a:r>
              <a:rPr lang="zh-CN" altLang="en-US" sz="1600" b="1" u="sng" dirty="0" smtClean="0">
                <a:solidFill>
                  <a:srgbClr val="000000"/>
                </a:solidFill>
                <a:latin typeface="微软雅黑" pitchFamily="34" charset="-122"/>
                <a:ea typeface="微软雅黑" pitchFamily="34" charset="-122"/>
              </a:rPr>
              <a:t>高起点、高标准、高水平构建园区信息基础设施、运营管理平台和智慧化应用，</a:t>
            </a:r>
            <a:r>
              <a:rPr lang="zh-CN" altLang="en-US" sz="1600" dirty="0" smtClean="0">
                <a:solidFill>
                  <a:prstClr val="black"/>
                </a:solidFill>
                <a:latin typeface="微软雅黑" pitchFamily="34" charset="-122"/>
                <a:ea typeface="微软雅黑" pitchFamily="34" charset="-122"/>
              </a:rPr>
              <a:t>打造</a:t>
            </a:r>
            <a:r>
              <a:rPr lang="zh-CN" altLang="en-US" sz="1600" b="1" u="sng" dirty="0" smtClean="0">
                <a:solidFill>
                  <a:prstClr val="black"/>
                </a:solidFill>
                <a:latin typeface="微软雅黑" pitchFamily="34" charset="-122"/>
                <a:ea typeface="微软雅黑" pitchFamily="34" charset="-122"/>
              </a:rPr>
              <a:t>光纤</a:t>
            </a:r>
            <a:r>
              <a:rPr lang="en-US" altLang="zh-CN" sz="1600" b="1" u="sng" dirty="0" smtClean="0">
                <a:solidFill>
                  <a:prstClr val="black"/>
                </a:solidFill>
                <a:latin typeface="微软雅黑" pitchFamily="34" charset="-122"/>
                <a:ea typeface="微软雅黑" pitchFamily="34" charset="-122"/>
              </a:rPr>
              <a:t>/</a:t>
            </a:r>
            <a:r>
              <a:rPr lang="zh-CN" altLang="en-US" sz="1600" b="1" u="sng" dirty="0" smtClean="0">
                <a:solidFill>
                  <a:prstClr val="black"/>
                </a:solidFill>
                <a:latin typeface="微软雅黑" pitchFamily="34" charset="-122"/>
                <a:ea typeface="微软雅黑" pitchFamily="34" charset="-122"/>
              </a:rPr>
              <a:t>无线宽带深度覆盖、管理</a:t>
            </a:r>
            <a:r>
              <a:rPr lang="en-US" altLang="zh-CN" sz="1600" b="1" u="sng" dirty="0" smtClean="0">
                <a:solidFill>
                  <a:prstClr val="black"/>
                </a:solidFill>
                <a:latin typeface="微软雅黑" pitchFamily="34" charset="-122"/>
                <a:ea typeface="微软雅黑" pitchFamily="34" charset="-122"/>
              </a:rPr>
              <a:t>/</a:t>
            </a:r>
            <a:r>
              <a:rPr lang="zh-CN" altLang="en-US" sz="1600" b="1" u="sng" dirty="0" smtClean="0">
                <a:solidFill>
                  <a:prstClr val="black"/>
                </a:solidFill>
                <a:latin typeface="微软雅黑" pitchFamily="34" charset="-122"/>
                <a:ea typeface="微软雅黑" pitchFamily="34" charset="-122"/>
              </a:rPr>
              <a:t>服务手段深入智能、智慧应用丰富多样</a:t>
            </a:r>
            <a:r>
              <a:rPr lang="zh-CN" altLang="en-US" sz="1600" dirty="0" smtClean="0">
                <a:solidFill>
                  <a:prstClr val="black"/>
                </a:solidFill>
                <a:latin typeface="微软雅黑" pitchFamily="34" charset="-122"/>
                <a:ea typeface="微软雅黑" pitchFamily="34" charset="-122"/>
              </a:rPr>
              <a:t>的智慧</a:t>
            </a:r>
            <a:r>
              <a:rPr lang="zh-CN" altLang="en-US" sz="1600" dirty="0" smtClean="0">
                <a:solidFill>
                  <a:prstClr val="black"/>
                </a:solidFill>
                <a:latin typeface="微软雅黑" pitchFamily="34" charset="-122"/>
                <a:ea typeface="微软雅黑" pitchFamily="34" charset="-122"/>
              </a:rPr>
              <a:t>园区标杆。</a:t>
            </a:r>
            <a:endParaRPr lang="zh-CN" altLang="en-US" sz="1600" dirty="0">
              <a:solidFill>
                <a:prstClr val="black"/>
              </a:solidFill>
              <a:latin typeface="微软雅黑" pitchFamily="34" charset="-122"/>
              <a:ea typeface="微软雅黑" pitchFamily="34" charset="-122"/>
            </a:endParaRPr>
          </a:p>
        </p:txBody>
      </p:sp>
      <p:sp>
        <p:nvSpPr>
          <p:cNvPr id="5" name="圆角矩形 4"/>
          <p:cNvSpPr/>
          <p:nvPr/>
        </p:nvSpPr>
        <p:spPr>
          <a:xfrm>
            <a:off x="670560" y="3029234"/>
            <a:ext cx="2287280" cy="47752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rPr>
              <a:t>完善服务内容</a:t>
            </a:r>
            <a:endParaRPr lang="zh-CN" altLang="en-US" sz="1600" b="1" dirty="0">
              <a:solidFill>
                <a:prstClr val="white"/>
              </a:solidFill>
              <a:latin typeface="微软雅黑" pitchFamily="34" charset="-122"/>
              <a:ea typeface="微软雅黑" pitchFamily="34" charset="-122"/>
            </a:endParaRPr>
          </a:p>
        </p:txBody>
      </p:sp>
      <p:sp>
        <p:nvSpPr>
          <p:cNvPr id="6" name="圆角矩形 5"/>
          <p:cNvSpPr/>
          <p:nvPr/>
        </p:nvSpPr>
        <p:spPr>
          <a:xfrm>
            <a:off x="3439160" y="3029234"/>
            <a:ext cx="2287280" cy="47752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rPr>
              <a:t>提升服务水平</a:t>
            </a:r>
            <a:endParaRPr lang="zh-CN" altLang="en-US" sz="1600" b="1" dirty="0">
              <a:solidFill>
                <a:prstClr val="white"/>
              </a:solidFill>
              <a:latin typeface="微软雅黑" pitchFamily="34" charset="-122"/>
              <a:ea typeface="微软雅黑" pitchFamily="34" charset="-122"/>
            </a:endParaRPr>
          </a:p>
        </p:txBody>
      </p:sp>
      <p:sp>
        <p:nvSpPr>
          <p:cNvPr id="7" name="圆角矩形 6"/>
          <p:cNvSpPr/>
          <p:nvPr/>
        </p:nvSpPr>
        <p:spPr>
          <a:xfrm>
            <a:off x="6207760" y="3029234"/>
            <a:ext cx="2287280" cy="47752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rPr>
              <a:t>创新服务模式</a:t>
            </a:r>
            <a:endParaRPr lang="zh-CN" altLang="en-US" sz="1600" b="1" dirty="0">
              <a:solidFill>
                <a:prstClr val="white"/>
              </a:solidFill>
              <a:latin typeface="微软雅黑" pitchFamily="34" charset="-122"/>
              <a:ea typeface="微软雅黑" pitchFamily="34" charset="-122"/>
            </a:endParaRPr>
          </a:p>
        </p:txBody>
      </p:sp>
      <p:sp>
        <p:nvSpPr>
          <p:cNvPr id="8" name="矩形 7"/>
          <p:cNvSpPr>
            <a:spLocks noChangeArrowheads="1"/>
          </p:cNvSpPr>
          <p:nvPr/>
        </p:nvSpPr>
        <p:spPr bwMode="auto">
          <a:xfrm>
            <a:off x="668733" y="3550670"/>
            <a:ext cx="2306286" cy="1200329"/>
          </a:xfrm>
          <a:prstGeom prst="rect">
            <a:avLst/>
          </a:prstGeom>
          <a:noFill/>
          <a:ln w="9525">
            <a:noFill/>
            <a:miter lim="800000"/>
            <a:headEnd/>
            <a:tailEnd/>
          </a:ln>
        </p:spPr>
        <p:txBody>
          <a:bodyPr wrap="square">
            <a:spAutoFit/>
          </a:bodyPr>
          <a:lstStyle/>
          <a:p>
            <a:pP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提供更多面向园区从业人群和入驻企业的增值服务，服务于人文建设、企业经营，并随着企业的经营活动外延、扩张园区服务，最终形成园区服务品牌和文化</a:t>
            </a:r>
          </a:p>
        </p:txBody>
      </p:sp>
      <p:sp>
        <p:nvSpPr>
          <p:cNvPr id="9" name="矩形 8"/>
          <p:cNvSpPr>
            <a:spLocks noChangeArrowheads="1"/>
          </p:cNvSpPr>
          <p:nvPr/>
        </p:nvSpPr>
        <p:spPr bwMode="auto">
          <a:xfrm>
            <a:off x="3437691" y="3550670"/>
            <a:ext cx="2306286" cy="1015663"/>
          </a:xfrm>
          <a:prstGeom prst="rect">
            <a:avLst/>
          </a:prstGeom>
          <a:noFill/>
          <a:ln w="9525">
            <a:noFill/>
            <a:miter lim="800000"/>
            <a:headEnd/>
            <a:tailEnd/>
          </a:ln>
        </p:spPr>
        <p:txBody>
          <a:bodyPr wrap="square">
            <a:spAutoFit/>
          </a:bodyPr>
          <a:lstStyle/>
          <a:p>
            <a:pP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顺应移动互联网带来的工作生活方式和习惯的改变，积极利用先进的信息技术手段，符合便捷、及时、个性化、人性化的服务要求</a:t>
            </a:r>
          </a:p>
        </p:txBody>
      </p:sp>
      <p:sp>
        <p:nvSpPr>
          <p:cNvPr id="10" name="矩形 9"/>
          <p:cNvSpPr>
            <a:spLocks noChangeArrowheads="1"/>
          </p:cNvSpPr>
          <p:nvPr/>
        </p:nvSpPr>
        <p:spPr bwMode="auto">
          <a:xfrm>
            <a:off x="6155133" y="3550670"/>
            <a:ext cx="2306286" cy="1015663"/>
          </a:xfrm>
          <a:prstGeom prst="rect">
            <a:avLst/>
          </a:prstGeom>
          <a:noFill/>
          <a:ln w="9525">
            <a:noFill/>
            <a:miter lim="800000"/>
            <a:headEnd/>
            <a:tailEnd/>
          </a:ln>
        </p:spPr>
        <p:txBody>
          <a:bodyPr wrap="square">
            <a:spAutoFit/>
          </a:bodyPr>
          <a:lstStyle/>
          <a:p>
            <a:pP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结合自身特点特色，整合园区资源、政府资源、商业资源、社会资源，开放协作，建设可持续发展的创新型园区生态系统</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智慧园区建设内容</a:t>
            </a:r>
            <a:endParaRPr lang="zh-CN" altLang="en-US" b="1" dirty="0"/>
          </a:p>
        </p:txBody>
      </p:sp>
      <p:grpSp>
        <p:nvGrpSpPr>
          <p:cNvPr id="3" name="Group 4"/>
          <p:cNvGrpSpPr>
            <a:grpSpLocks/>
          </p:cNvGrpSpPr>
          <p:nvPr/>
        </p:nvGrpSpPr>
        <p:grpSpPr bwMode="auto">
          <a:xfrm>
            <a:off x="4496320" y="1183704"/>
            <a:ext cx="3748088" cy="3203303"/>
            <a:chOff x="720" y="1253"/>
            <a:chExt cx="2636" cy="2038"/>
          </a:xfrm>
        </p:grpSpPr>
        <p:sp>
          <p:nvSpPr>
            <p:cNvPr id="5" name="Line 6"/>
            <p:cNvSpPr>
              <a:spLocks noChangeShapeType="1"/>
            </p:cNvSpPr>
            <p:nvPr/>
          </p:nvSpPr>
          <p:spPr bwMode="black">
            <a:xfrm flipH="1">
              <a:off x="720" y="3278"/>
              <a:ext cx="1507" cy="1"/>
            </a:xfrm>
            <a:prstGeom prst="line">
              <a:avLst/>
            </a:prstGeom>
            <a:noFill/>
            <a:ln w="19050" cap="rnd">
              <a:solidFill>
                <a:srgbClr val="00336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6" name="Line 7"/>
            <p:cNvSpPr>
              <a:spLocks noChangeShapeType="1"/>
            </p:cNvSpPr>
            <p:nvPr/>
          </p:nvSpPr>
          <p:spPr bwMode="black">
            <a:xfrm flipH="1">
              <a:off x="720" y="2748"/>
              <a:ext cx="1770" cy="1"/>
            </a:xfrm>
            <a:prstGeom prst="line">
              <a:avLst/>
            </a:prstGeom>
            <a:noFill/>
            <a:ln w="19050" cap="rnd">
              <a:solidFill>
                <a:srgbClr val="00336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7" name="Line 8"/>
            <p:cNvSpPr>
              <a:spLocks noChangeShapeType="1"/>
            </p:cNvSpPr>
            <p:nvPr/>
          </p:nvSpPr>
          <p:spPr bwMode="black">
            <a:xfrm flipH="1">
              <a:off x="720" y="2226"/>
              <a:ext cx="2071" cy="1"/>
            </a:xfrm>
            <a:prstGeom prst="line">
              <a:avLst/>
            </a:prstGeom>
            <a:noFill/>
            <a:ln w="19050" cap="rnd">
              <a:solidFill>
                <a:srgbClr val="00336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8" name="Line 9"/>
            <p:cNvSpPr>
              <a:spLocks noChangeShapeType="1"/>
            </p:cNvSpPr>
            <p:nvPr/>
          </p:nvSpPr>
          <p:spPr bwMode="black">
            <a:xfrm flipH="1">
              <a:off x="720" y="1701"/>
              <a:ext cx="2372" cy="1"/>
            </a:xfrm>
            <a:prstGeom prst="line">
              <a:avLst/>
            </a:prstGeom>
            <a:noFill/>
            <a:ln w="19050" cap="rnd">
              <a:solidFill>
                <a:srgbClr val="00336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9" name="Line 10"/>
            <p:cNvSpPr>
              <a:spLocks noChangeShapeType="1"/>
            </p:cNvSpPr>
            <p:nvPr/>
          </p:nvSpPr>
          <p:spPr bwMode="black">
            <a:xfrm flipH="1">
              <a:off x="720" y="1253"/>
              <a:ext cx="2636" cy="1"/>
            </a:xfrm>
            <a:prstGeom prst="line">
              <a:avLst/>
            </a:prstGeom>
            <a:noFill/>
            <a:ln w="19050" cap="rnd">
              <a:solidFill>
                <a:srgbClr val="003366"/>
              </a:solidFill>
              <a:prstDash val="sysDot"/>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10" name="Line 11"/>
            <p:cNvSpPr>
              <a:spLocks noChangeShapeType="1"/>
            </p:cNvSpPr>
            <p:nvPr/>
          </p:nvSpPr>
          <p:spPr bwMode="black">
            <a:xfrm>
              <a:off x="870" y="1253"/>
              <a:ext cx="1" cy="448"/>
            </a:xfrm>
            <a:prstGeom prst="line">
              <a:avLst/>
            </a:prstGeom>
            <a:noFill/>
            <a:ln w="9525">
              <a:solidFill>
                <a:srgbClr val="003366"/>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11" name="Line 12"/>
            <p:cNvSpPr>
              <a:spLocks noChangeShapeType="1"/>
            </p:cNvSpPr>
            <p:nvPr/>
          </p:nvSpPr>
          <p:spPr bwMode="black">
            <a:xfrm>
              <a:off x="870" y="1701"/>
              <a:ext cx="1" cy="530"/>
            </a:xfrm>
            <a:prstGeom prst="line">
              <a:avLst/>
            </a:prstGeom>
            <a:noFill/>
            <a:ln w="9525">
              <a:solidFill>
                <a:srgbClr val="003366"/>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12" name="Line 13"/>
            <p:cNvSpPr>
              <a:spLocks noChangeShapeType="1"/>
            </p:cNvSpPr>
            <p:nvPr/>
          </p:nvSpPr>
          <p:spPr bwMode="black">
            <a:xfrm>
              <a:off x="870" y="2231"/>
              <a:ext cx="1" cy="530"/>
            </a:xfrm>
            <a:prstGeom prst="line">
              <a:avLst/>
            </a:prstGeom>
            <a:noFill/>
            <a:ln w="9525">
              <a:solidFill>
                <a:srgbClr val="003366"/>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13" name="Line 14"/>
            <p:cNvSpPr>
              <a:spLocks noChangeShapeType="1"/>
            </p:cNvSpPr>
            <p:nvPr/>
          </p:nvSpPr>
          <p:spPr bwMode="black">
            <a:xfrm>
              <a:off x="870" y="2761"/>
              <a:ext cx="1" cy="530"/>
            </a:xfrm>
            <a:prstGeom prst="line">
              <a:avLst/>
            </a:prstGeom>
            <a:noFill/>
            <a:ln w="9525">
              <a:solidFill>
                <a:srgbClr val="003366"/>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76200" dir="10800000" kx="-3284103" algn="br" rotWithShape="0">
                      <a:schemeClr val="bg2">
                        <a:alpha val="50000"/>
                      </a:schemeClr>
                    </a:outerShdw>
                  </a:effectLst>
                </a14:hiddenEffects>
              </a:ext>
            </a:extLst>
          </p:spPr>
          <p:txBody>
            <a:bodyPr wrap="none" anchor="ctr"/>
            <a:lstStyle/>
            <a:p>
              <a:pPr defTabSz="814764" fontAlgn="auto">
                <a:spcBef>
                  <a:spcPts val="0"/>
                </a:spcBef>
                <a:spcAft>
                  <a:spcPts val="0"/>
                </a:spcAft>
                <a:buFontTx/>
                <a:buNone/>
              </a:pPr>
              <a:endParaRPr lang="zh-CN" altLang="en-US" sz="2100" kern="0" dirty="0">
                <a:solidFill>
                  <a:sysClr val="windowText" lastClr="000000"/>
                </a:solidFill>
                <a:latin typeface="微软雅黑" pitchFamily="34" charset="-122"/>
                <a:ea typeface="微软雅黑" pitchFamily="34" charset="-122"/>
                <a:cs typeface="+mn-cs"/>
              </a:endParaRPr>
            </a:p>
          </p:txBody>
        </p:sp>
        <p:sp>
          <p:nvSpPr>
            <p:cNvPr id="14" name="Text Box 16"/>
            <p:cNvSpPr txBox="1">
              <a:spLocks noChangeArrowheads="1"/>
            </p:cNvSpPr>
            <p:nvPr/>
          </p:nvSpPr>
          <p:spPr bwMode="black">
            <a:xfrm>
              <a:off x="874" y="1378"/>
              <a:ext cx="455" cy="2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b="1" kern="0" dirty="0">
                  <a:solidFill>
                    <a:srgbClr val="020A53"/>
                  </a:solidFill>
                  <a:latin typeface="微软雅黑" pitchFamily="34" charset="-122"/>
                  <a:ea typeface="微软雅黑" pitchFamily="34" charset="-122"/>
                  <a:cs typeface="+mn-cs"/>
                </a:rPr>
                <a:t>服务</a:t>
              </a:r>
              <a:endParaRPr lang="en-US" altLang="zh-CN" b="1" kern="0" dirty="0">
                <a:solidFill>
                  <a:srgbClr val="020A53"/>
                </a:solidFill>
                <a:latin typeface="微软雅黑" pitchFamily="34" charset="-122"/>
                <a:ea typeface="微软雅黑" pitchFamily="34" charset="-122"/>
                <a:cs typeface="+mn-cs"/>
              </a:endParaRPr>
            </a:p>
          </p:txBody>
        </p:sp>
        <p:sp>
          <p:nvSpPr>
            <p:cNvPr id="15" name="Text Box 17"/>
            <p:cNvSpPr txBox="1">
              <a:spLocks noChangeArrowheads="1"/>
            </p:cNvSpPr>
            <p:nvPr/>
          </p:nvSpPr>
          <p:spPr bwMode="black">
            <a:xfrm>
              <a:off x="874" y="1896"/>
              <a:ext cx="455" cy="2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b="1" kern="0" dirty="0" smtClean="0">
                  <a:solidFill>
                    <a:srgbClr val="020A53"/>
                  </a:solidFill>
                  <a:latin typeface="微软雅黑" pitchFamily="34" charset="-122"/>
                  <a:ea typeface="微软雅黑" pitchFamily="34" charset="-122"/>
                  <a:cs typeface="+mn-cs"/>
                </a:rPr>
                <a:t>运营</a:t>
              </a:r>
              <a:endParaRPr lang="en-US" altLang="zh-CN" b="1" kern="0" dirty="0">
                <a:solidFill>
                  <a:srgbClr val="020A53"/>
                </a:solidFill>
                <a:latin typeface="微软雅黑" pitchFamily="34" charset="-122"/>
                <a:ea typeface="微软雅黑" pitchFamily="34" charset="-122"/>
                <a:cs typeface="+mn-cs"/>
              </a:endParaRPr>
            </a:p>
          </p:txBody>
        </p:sp>
        <p:sp>
          <p:nvSpPr>
            <p:cNvPr id="16" name="Text Box 18"/>
            <p:cNvSpPr txBox="1">
              <a:spLocks noChangeArrowheads="1"/>
            </p:cNvSpPr>
            <p:nvPr/>
          </p:nvSpPr>
          <p:spPr bwMode="black">
            <a:xfrm>
              <a:off x="874" y="2413"/>
              <a:ext cx="455" cy="2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b="1" kern="0" dirty="0">
                  <a:solidFill>
                    <a:srgbClr val="020A53"/>
                  </a:solidFill>
                  <a:latin typeface="微软雅黑" pitchFamily="34" charset="-122"/>
                  <a:ea typeface="微软雅黑" pitchFamily="34" charset="-122"/>
                  <a:cs typeface="+mn-cs"/>
                </a:rPr>
                <a:t>核心</a:t>
              </a:r>
              <a:endParaRPr lang="en-US" altLang="zh-CN" b="1" kern="0" dirty="0">
                <a:solidFill>
                  <a:srgbClr val="020A53"/>
                </a:solidFill>
                <a:latin typeface="微软雅黑" pitchFamily="34" charset="-122"/>
                <a:ea typeface="微软雅黑" pitchFamily="34" charset="-122"/>
                <a:cs typeface="+mn-cs"/>
              </a:endParaRPr>
            </a:p>
          </p:txBody>
        </p:sp>
        <p:sp>
          <p:nvSpPr>
            <p:cNvPr id="17" name="Text Box 19"/>
            <p:cNvSpPr txBox="1">
              <a:spLocks noChangeArrowheads="1"/>
            </p:cNvSpPr>
            <p:nvPr/>
          </p:nvSpPr>
          <p:spPr bwMode="black">
            <a:xfrm>
              <a:off x="874" y="2932"/>
              <a:ext cx="455" cy="2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b="1" kern="0" dirty="0">
                  <a:solidFill>
                    <a:srgbClr val="020A53"/>
                  </a:solidFill>
                  <a:latin typeface="微软雅黑" pitchFamily="34" charset="-122"/>
                  <a:ea typeface="微软雅黑" pitchFamily="34" charset="-122"/>
                  <a:cs typeface="+mn-cs"/>
                </a:rPr>
                <a:t>基础</a:t>
              </a:r>
              <a:endParaRPr lang="en-US" altLang="zh-CN" b="1" kern="0" dirty="0">
                <a:solidFill>
                  <a:srgbClr val="020A53"/>
                </a:solidFill>
                <a:latin typeface="微软雅黑" pitchFamily="34" charset="-122"/>
                <a:ea typeface="微软雅黑" pitchFamily="34" charset="-122"/>
                <a:cs typeface="+mn-cs"/>
              </a:endParaRPr>
            </a:p>
          </p:txBody>
        </p:sp>
      </p:grpSp>
      <p:sp>
        <p:nvSpPr>
          <p:cNvPr id="18" name="Freeform 25"/>
          <p:cNvSpPr>
            <a:spLocks/>
          </p:cNvSpPr>
          <p:nvPr/>
        </p:nvSpPr>
        <p:spPr bwMode="gray">
          <a:xfrm>
            <a:off x="8255327" y="3257982"/>
            <a:ext cx="709161" cy="1107789"/>
          </a:xfrm>
          <a:custGeom>
            <a:avLst/>
            <a:gdLst>
              <a:gd name="T0" fmla="*/ 382 w 749"/>
              <a:gd name="T1" fmla="*/ 976 h 977"/>
              <a:gd name="T2" fmla="*/ 0 w 749"/>
              <a:gd name="T3" fmla="*/ 342 h 977"/>
              <a:gd name="T4" fmla="*/ 280 w 749"/>
              <a:gd name="T5" fmla="*/ 0 h 977"/>
              <a:gd name="T6" fmla="*/ 748 w 749"/>
              <a:gd name="T7" fmla="*/ 538 h 977"/>
              <a:gd name="T8" fmla="*/ 382 w 749"/>
              <a:gd name="T9" fmla="*/ 976 h 977"/>
            </a:gdLst>
            <a:ahLst/>
            <a:cxnLst>
              <a:cxn ang="0">
                <a:pos x="T0" y="T1"/>
              </a:cxn>
              <a:cxn ang="0">
                <a:pos x="T2" y="T3"/>
              </a:cxn>
              <a:cxn ang="0">
                <a:pos x="T4" y="T5"/>
              </a:cxn>
              <a:cxn ang="0">
                <a:pos x="T6" y="T7"/>
              </a:cxn>
              <a:cxn ang="0">
                <a:pos x="T8" y="T9"/>
              </a:cxn>
            </a:cxnLst>
            <a:rect l="0" t="0" r="r" b="b"/>
            <a:pathLst>
              <a:path w="749" h="977">
                <a:moveTo>
                  <a:pt x="382" y="976"/>
                </a:moveTo>
                <a:lnTo>
                  <a:pt x="0" y="342"/>
                </a:lnTo>
                <a:lnTo>
                  <a:pt x="280" y="0"/>
                </a:lnTo>
                <a:lnTo>
                  <a:pt x="748" y="538"/>
                </a:lnTo>
                <a:lnTo>
                  <a:pt x="382" y="976"/>
                </a:lnTo>
              </a:path>
            </a:pathLst>
          </a:custGeom>
          <a:gradFill rotWithShape="0">
            <a:gsLst>
              <a:gs pos="0">
                <a:srgbClr val="00CC99">
                  <a:gamma/>
                  <a:shade val="72941"/>
                  <a:invGamma/>
                </a:srgbClr>
              </a:gs>
              <a:gs pos="100000">
                <a:srgbClr val="00CC99"/>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19" name="Freeform 26"/>
          <p:cNvSpPr>
            <a:spLocks/>
          </p:cNvSpPr>
          <p:nvPr/>
        </p:nvSpPr>
        <p:spPr bwMode="gray">
          <a:xfrm>
            <a:off x="5716034" y="3257982"/>
            <a:ext cx="2808326" cy="389987"/>
          </a:xfrm>
          <a:custGeom>
            <a:avLst/>
            <a:gdLst>
              <a:gd name="T0" fmla="*/ 0 w 2964"/>
              <a:gd name="T1" fmla="*/ 343 h 344"/>
              <a:gd name="T2" fmla="*/ 2684 w 2964"/>
              <a:gd name="T3" fmla="*/ 343 h 344"/>
              <a:gd name="T4" fmla="*/ 2963 w 2964"/>
              <a:gd name="T5" fmla="*/ 0 h 344"/>
              <a:gd name="T6" fmla="*/ 531 w 2964"/>
              <a:gd name="T7" fmla="*/ 1 h 344"/>
              <a:gd name="T8" fmla="*/ 0 w 2964"/>
              <a:gd name="T9" fmla="*/ 343 h 344"/>
            </a:gdLst>
            <a:ahLst/>
            <a:cxnLst>
              <a:cxn ang="0">
                <a:pos x="T0" y="T1"/>
              </a:cxn>
              <a:cxn ang="0">
                <a:pos x="T2" y="T3"/>
              </a:cxn>
              <a:cxn ang="0">
                <a:pos x="T4" y="T5"/>
              </a:cxn>
              <a:cxn ang="0">
                <a:pos x="T6" y="T7"/>
              </a:cxn>
              <a:cxn ang="0">
                <a:pos x="T8" y="T9"/>
              </a:cxn>
            </a:cxnLst>
            <a:rect l="0" t="0" r="r" b="b"/>
            <a:pathLst>
              <a:path w="2964" h="344">
                <a:moveTo>
                  <a:pt x="0" y="343"/>
                </a:moveTo>
                <a:lnTo>
                  <a:pt x="2684" y="343"/>
                </a:lnTo>
                <a:lnTo>
                  <a:pt x="2963" y="0"/>
                </a:lnTo>
                <a:lnTo>
                  <a:pt x="531" y="1"/>
                </a:lnTo>
                <a:lnTo>
                  <a:pt x="0" y="343"/>
                </a:lnTo>
              </a:path>
            </a:pathLst>
          </a:custGeom>
          <a:gradFill rotWithShape="1">
            <a:gsLst>
              <a:gs pos="0">
                <a:srgbClr val="00CC99"/>
              </a:gs>
              <a:gs pos="100000">
                <a:srgbClr val="00CC99">
                  <a:gamma/>
                  <a:shade val="44314"/>
                  <a:invGamma/>
                </a:srgbClr>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0" name="Freeform 27"/>
          <p:cNvSpPr>
            <a:spLocks/>
          </p:cNvSpPr>
          <p:nvPr/>
        </p:nvSpPr>
        <p:spPr bwMode="gray">
          <a:xfrm>
            <a:off x="5360863" y="3646556"/>
            <a:ext cx="3260254" cy="719215"/>
          </a:xfrm>
          <a:custGeom>
            <a:avLst/>
            <a:gdLst>
              <a:gd name="T0" fmla="*/ 0 w 3443"/>
              <a:gd name="T1" fmla="*/ 633 h 634"/>
              <a:gd name="T2" fmla="*/ 3442 w 3443"/>
              <a:gd name="T3" fmla="*/ 633 h 634"/>
              <a:gd name="T4" fmla="*/ 3060 w 3443"/>
              <a:gd name="T5" fmla="*/ 0 h 634"/>
              <a:gd name="T6" fmla="*/ 377 w 3443"/>
              <a:gd name="T7" fmla="*/ 0 h 634"/>
              <a:gd name="T8" fmla="*/ 0 w 3443"/>
              <a:gd name="T9" fmla="*/ 633 h 634"/>
            </a:gdLst>
            <a:ahLst/>
            <a:cxnLst>
              <a:cxn ang="0">
                <a:pos x="T0" y="T1"/>
              </a:cxn>
              <a:cxn ang="0">
                <a:pos x="T2" y="T3"/>
              </a:cxn>
              <a:cxn ang="0">
                <a:pos x="T4" y="T5"/>
              </a:cxn>
              <a:cxn ang="0">
                <a:pos x="T6" y="T7"/>
              </a:cxn>
              <a:cxn ang="0">
                <a:pos x="T8" y="T9"/>
              </a:cxn>
            </a:cxnLst>
            <a:rect l="0" t="0" r="r" b="b"/>
            <a:pathLst>
              <a:path w="3443" h="634">
                <a:moveTo>
                  <a:pt x="0" y="633"/>
                </a:moveTo>
                <a:lnTo>
                  <a:pt x="3442" y="633"/>
                </a:lnTo>
                <a:lnTo>
                  <a:pt x="3060" y="0"/>
                </a:lnTo>
                <a:lnTo>
                  <a:pt x="377" y="0"/>
                </a:lnTo>
                <a:lnTo>
                  <a:pt x="0" y="633"/>
                </a:lnTo>
              </a:path>
            </a:pathLst>
          </a:custGeom>
          <a:gradFill rotWithShape="0">
            <a:gsLst>
              <a:gs pos="0">
                <a:srgbClr val="00CC99">
                  <a:gamma/>
                  <a:tint val="47451"/>
                  <a:invGamma/>
                </a:srgbClr>
              </a:gs>
              <a:gs pos="100000">
                <a:srgbClr val="00CC99"/>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1" name="Freeform 28"/>
          <p:cNvSpPr>
            <a:spLocks/>
          </p:cNvSpPr>
          <p:nvPr/>
        </p:nvSpPr>
        <p:spPr bwMode="gray">
          <a:xfrm>
            <a:off x="7836438" y="2572680"/>
            <a:ext cx="620664" cy="962250"/>
          </a:xfrm>
          <a:custGeom>
            <a:avLst/>
            <a:gdLst>
              <a:gd name="T0" fmla="*/ 0 w 655"/>
              <a:gd name="T1" fmla="*/ 230 h 849"/>
              <a:gd name="T2" fmla="*/ 387 w 655"/>
              <a:gd name="T3" fmla="*/ 848 h 849"/>
              <a:gd name="T4" fmla="*/ 654 w 655"/>
              <a:gd name="T5" fmla="*/ 531 h 849"/>
              <a:gd name="T6" fmla="*/ 188 w 655"/>
              <a:gd name="T7" fmla="*/ 0 h 849"/>
              <a:gd name="T8" fmla="*/ 0 w 655"/>
              <a:gd name="T9" fmla="*/ 230 h 849"/>
            </a:gdLst>
            <a:ahLst/>
            <a:cxnLst>
              <a:cxn ang="0">
                <a:pos x="T0" y="T1"/>
              </a:cxn>
              <a:cxn ang="0">
                <a:pos x="T2" y="T3"/>
              </a:cxn>
              <a:cxn ang="0">
                <a:pos x="T4" y="T5"/>
              </a:cxn>
              <a:cxn ang="0">
                <a:pos x="T6" y="T7"/>
              </a:cxn>
              <a:cxn ang="0">
                <a:pos x="T8" y="T9"/>
              </a:cxn>
            </a:cxnLst>
            <a:rect l="0" t="0" r="r" b="b"/>
            <a:pathLst>
              <a:path w="655" h="849">
                <a:moveTo>
                  <a:pt x="0" y="230"/>
                </a:moveTo>
                <a:lnTo>
                  <a:pt x="387" y="848"/>
                </a:lnTo>
                <a:lnTo>
                  <a:pt x="654" y="531"/>
                </a:lnTo>
                <a:lnTo>
                  <a:pt x="188" y="0"/>
                </a:lnTo>
                <a:lnTo>
                  <a:pt x="0" y="230"/>
                </a:lnTo>
              </a:path>
            </a:pathLst>
          </a:custGeom>
          <a:gradFill rotWithShape="1">
            <a:gsLst>
              <a:gs pos="0">
                <a:srgbClr val="F4A70C">
                  <a:gamma/>
                  <a:shade val="72941"/>
                  <a:invGamma/>
                </a:srgbClr>
              </a:gs>
              <a:gs pos="100000">
                <a:srgbClr val="F4A70C"/>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2" name="Freeform 29"/>
          <p:cNvSpPr>
            <a:spLocks/>
          </p:cNvSpPr>
          <p:nvPr/>
        </p:nvSpPr>
        <p:spPr bwMode="gray">
          <a:xfrm>
            <a:off x="6138463" y="2572680"/>
            <a:ext cx="1874971" cy="259991"/>
          </a:xfrm>
          <a:custGeom>
            <a:avLst/>
            <a:gdLst>
              <a:gd name="T0" fmla="*/ 0 w 1980"/>
              <a:gd name="T1" fmla="*/ 228 h 229"/>
              <a:gd name="T2" fmla="*/ 1791 w 1980"/>
              <a:gd name="T3" fmla="*/ 228 h 229"/>
              <a:gd name="T4" fmla="*/ 1979 w 1980"/>
              <a:gd name="T5" fmla="*/ 0 h 229"/>
              <a:gd name="T6" fmla="*/ 500 w 1980"/>
              <a:gd name="T7" fmla="*/ 0 h 229"/>
              <a:gd name="T8" fmla="*/ 0 w 1980"/>
              <a:gd name="T9" fmla="*/ 228 h 229"/>
            </a:gdLst>
            <a:ahLst/>
            <a:cxnLst>
              <a:cxn ang="0">
                <a:pos x="T0" y="T1"/>
              </a:cxn>
              <a:cxn ang="0">
                <a:pos x="T2" y="T3"/>
              </a:cxn>
              <a:cxn ang="0">
                <a:pos x="T4" y="T5"/>
              </a:cxn>
              <a:cxn ang="0">
                <a:pos x="T6" y="T7"/>
              </a:cxn>
              <a:cxn ang="0">
                <a:pos x="T8" y="T9"/>
              </a:cxn>
            </a:cxnLst>
            <a:rect l="0" t="0" r="r" b="b"/>
            <a:pathLst>
              <a:path w="1980" h="229">
                <a:moveTo>
                  <a:pt x="0" y="228"/>
                </a:moveTo>
                <a:lnTo>
                  <a:pt x="1791" y="228"/>
                </a:lnTo>
                <a:lnTo>
                  <a:pt x="1979" y="0"/>
                </a:lnTo>
                <a:lnTo>
                  <a:pt x="500" y="0"/>
                </a:lnTo>
                <a:lnTo>
                  <a:pt x="0" y="228"/>
                </a:lnTo>
              </a:path>
            </a:pathLst>
          </a:custGeom>
          <a:gradFill rotWithShape="0">
            <a:gsLst>
              <a:gs pos="0">
                <a:srgbClr val="F4A70C"/>
              </a:gs>
              <a:gs pos="100000">
                <a:srgbClr val="F4A70C">
                  <a:gamma/>
                  <a:shade val="47451"/>
                  <a:invGamma/>
                </a:srgbClr>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3" name="Freeform 30"/>
          <p:cNvSpPr>
            <a:spLocks/>
          </p:cNvSpPr>
          <p:nvPr/>
        </p:nvSpPr>
        <p:spPr bwMode="gray">
          <a:xfrm>
            <a:off x="5796272" y="2831258"/>
            <a:ext cx="2426016" cy="703672"/>
          </a:xfrm>
          <a:custGeom>
            <a:avLst/>
            <a:gdLst>
              <a:gd name="T0" fmla="*/ 0 w 2561"/>
              <a:gd name="T1" fmla="*/ 620 h 621"/>
              <a:gd name="T2" fmla="*/ 2560 w 2561"/>
              <a:gd name="T3" fmla="*/ 620 h 621"/>
              <a:gd name="T4" fmla="*/ 2172 w 2561"/>
              <a:gd name="T5" fmla="*/ 0 h 621"/>
              <a:gd name="T6" fmla="*/ 382 w 2561"/>
              <a:gd name="T7" fmla="*/ 0 h 621"/>
              <a:gd name="T8" fmla="*/ 0 w 2561"/>
              <a:gd name="T9" fmla="*/ 620 h 621"/>
            </a:gdLst>
            <a:ahLst/>
            <a:cxnLst>
              <a:cxn ang="0">
                <a:pos x="T0" y="T1"/>
              </a:cxn>
              <a:cxn ang="0">
                <a:pos x="T2" y="T3"/>
              </a:cxn>
              <a:cxn ang="0">
                <a:pos x="T4" y="T5"/>
              </a:cxn>
              <a:cxn ang="0">
                <a:pos x="T6" y="T7"/>
              </a:cxn>
              <a:cxn ang="0">
                <a:pos x="T8" y="T9"/>
              </a:cxn>
            </a:cxnLst>
            <a:rect l="0" t="0" r="r" b="b"/>
            <a:pathLst>
              <a:path w="2561" h="621">
                <a:moveTo>
                  <a:pt x="0" y="620"/>
                </a:moveTo>
                <a:lnTo>
                  <a:pt x="2560" y="620"/>
                </a:lnTo>
                <a:lnTo>
                  <a:pt x="2172" y="0"/>
                </a:lnTo>
                <a:lnTo>
                  <a:pt x="382" y="0"/>
                </a:lnTo>
                <a:lnTo>
                  <a:pt x="0" y="620"/>
                </a:lnTo>
              </a:path>
            </a:pathLst>
          </a:custGeom>
          <a:gradFill rotWithShape="0">
            <a:gsLst>
              <a:gs pos="0">
                <a:srgbClr val="F4A70C">
                  <a:gamma/>
                  <a:tint val="47451"/>
                  <a:invGamma/>
                </a:srgbClr>
              </a:gs>
              <a:gs pos="100000">
                <a:srgbClr val="F4A70C"/>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4" name="Freeform 31"/>
          <p:cNvSpPr>
            <a:spLocks/>
          </p:cNvSpPr>
          <p:nvPr/>
        </p:nvSpPr>
        <p:spPr bwMode="gray">
          <a:xfrm>
            <a:off x="7412829" y="1877486"/>
            <a:ext cx="534526" cy="837906"/>
          </a:xfrm>
          <a:custGeom>
            <a:avLst/>
            <a:gdLst>
              <a:gd name="T0" fmla="*/ 385 w 564"/>
              <a:gd name="T1" fmla="*/ 737 h 738"/>
              <a:gd name="T2" fmla="*/ 563 w 564"/>
              <a:gd name="T3" fmla="*/ 527 h 738"/>
              <a:gd name="T4" fmla="*/ 97 w 564"/>
              <a:gd name="T5" fmla="*/ 0 h 738"/>
              <a:gd name="T6" fmla="*/ 0 w 564"/>
              <a:gd name="T7" fmla="*/ 111 h 738"/>
              <a:gd name="T8" fmla="*/ 385 w 564"/>
              <a:gd name="T9" fmla="*/ 737 h 738"/>
            </a:gdLst>
            <a:ahLst/>
            <a:cxnLst>
              <a:cxn ang="0">
                <a:pos x="T0" y="T1"/>
              </a:cxn>
              <a:cxn ang="0">
                <a:pos x="T2" y="T3"/>
              </a:cxn>
              <a:cxn ang="0">
                <a:pos x="T4" y="T5"/>
              </a:cxn>
              <a:cxn ang="0">
                <a:pos x="T6" y="T7"/>
              </a:cxn>
              <a:cxn ang="0">
                <a:pos x="T8" y="T9"/>
              </a:cxn>
            </a:cxnLst>
            <a:rect l="0" t="0" r="r" b="b"/>
            <a:pathLst>
              <a:path w="564" h="738">
                <a:moveTo>
                  <a:pt x="385" y="737"/>
                </a:moveTo>
                <a:lnTo>
                  <a:pt x="563" y="527"/>
                </a:lnTo>
                <a:lnTo>
                  <a:pt x="97" y="0"/>
                </a:lnTo>
                <a:lnTo>
                  <a:pt x="0" y="111"/>
                </a:lnTo>
                <a:lnTo>
                  <a:pt x="385" y="737"/>
                </a:lnTo>
              </a:path>
            </a:pathLst>
          </a:custGeom>
          <a:gradFill rotWithShape="0">
            <a:gsLst>
              <a:gs pos="0">
                <a:srgbClr val="C247FF">
                  <a:gamma/>
                  <a:shade val="79216"/>
                  <a:invGamma/>
                </a:srgbClr>
              </a:gs>
              <a:gs pos="100000">
                <a:srgbClr val="C247FF"/>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5" name="Freeform 32"/>
          <p:cNvSpPr>
            <a:spLocks/>
          </p:cNvSpPr>
          <p:nvPr/>
        </p:nvSpPr>
        <p:spPr bwMode="gray">
          <a:xfrm>
            <a:off x="6567971" y="1877486"/>
            <a:ext cx="935715" cy="125757"/>
          </a:xfrm>
          <a:custGeom>
            <a:avLst/>
            <a:gdLst>
              <a:gd name="T0" fmla="*/ 0 w 987"/>
              <a:gd name="T1" fmla="*/ 109 h 110"/>
              <a:gd name="T2" fmla="*/ 889 w 987"/>
              <a:gd name="T3" fmla="*/ 109 h 110"/>
              <a:gd name="T4" fmla="*/ 986 w 987"/>
              <a:gd name="T5" fmla="*/ 0 h 110"/>
              <a:gd name="T6" fmla="*/ 308 w 987"/>
              <a:gd name="T7" fmla="*/ 0 h 110"/>
              <a:gd name="T8" fmla="*/ 0 w 987"/>
              <a:gd name="T9" fmla="*/ 109 h 110"/>
            </a:gdLst>
            <a:ahLst/>
            <a:cxnLst>
              <a:cxn ang="0">
                <a:pos x="T0" y="T1"/>
              </a:cxn>
              <a:cxn ang="0">
                <a:pos x="T2" y="T3"/>
              </a:cxn>
              <a:cxn ang="0">
                <a:pos x="T4" y="T5"/>
              </a:cxn>
              <a:cxn ang="0">
                <a:pos x="T6" y="T7"/>
              </a:cxn>
              <a:cxn ang="0">
                <a:pos x="T8" y="T9"/>
              </a:cxn>
            </a:cxnLst>
            <a:rect l="0" t="0" r="r" b="b"/>
            <a:pathLst>
              <a:path w="987" h="110">
                <a:moveTo>
                  <a:pt x="0" y="109"/>
                </a:moveTo>
                <a:lnTo>
                  <a:pt x="889" y="109"/>
                </a:lnTo>
                <a:lnTo>
                  <a:pt x="986" y="0"/>
                </a:lnTo>
                <a:lnTo>
                  <a:pt x="308" y="0"/>
                </a:lnTo>
                <a:lnTo>
                  <a:pt x="0" y="109"/>
                </a:lnTo>
              </a:path>
            </a:pathLst>
          </a:custGeom>
          <a:gradFill rotWithShape="0">
            <a:gsLst>
              <a:gs pos="0">
                <a:srgbClr val="C247FF"/>
              </a:gs>
              <a:gs pos="100000">
                <a:srgbClr val="C247FF">
                  <a:gamma/>
                  <a:shade val="50980"/>
                  <a:invGamma/>
                </a:srgbClr>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6" name="Freeform 33"/>
          <p:cNvSpPr>
            <a:spLocks/>
          </p:cNvSpPr>
          <p:nvPr/>
        </p:nvSpPr>
        <p:spPr bwMode="gray">
          <a:xfrm>
            <a:off x="6199821" y="2001829"/>
            <a:ext cx="1579978" cy="713563"/>
          </a:xfrm>
          <a:custGeom>
            <a:avLst/>
            <a:gdLst>
              <a:gd name="T0" fmla="*/ 0 w 1669"/>
              <a:gd name="T1" fmla="*/ 628 h 629"/>
              <a:gd name="T2" fmla="*/ 1668 w 1669"/>
              <a:gd name="T3" fmla="*/ 628 h 629"/>
              <a:gd name="T4" fmla="*/ 1281 w 1669"/>
              <a:gd name="T5" fmla="*/ 0 h 629"/>
              <a:gd name="T6" fmla="*/ 388 w 1669"/>
              <a:gd name="T7" fmla="*/ 0 h 629"/>
              <a:gd name="T8" fmla="*/ 0 w 1669"/>
              <a:gd name="T9" fmla="*/ 628 h 629"/>
            </a:gdLst>
            <a:ahLst/>
            <a:cxnLst>
              <a:cxn ang="0">
                <a:pos x="T0" y="T1"/>
              </a:cxn>
              <a:cxn ang="0">
                <a:pos x="T2" y="T3"/>
              </a:cxn>
              <a:cxn ang="0">
                <a:pos x="T4" y="T5"/>
              </a:cxn>
              <a:cxn ang="0">
                <a:pos x="T6" y="T7"/>
              </a:cxn>
              <a:cxn ang="0">
                <a:pos x="T8" y="T9"/>
              </a:cxn>
            </a:cxnLst>
            <a:rect l="0" t="0" r="r" b="b"/>
            <a:pathLst>
              <a:path w="1669" h="629">
                <a:moveTo>
                  <a:pt x="0" y="628"/>
                </a:moveTo>
                <a:lnTo>
                  <a:pt x="1668" y="628"/>
                </a:lnTo>
                <a:lnTo>
                  <a:pt x="1281" y="0"/>
                </a:lnTo>
                <a:lnTo>
                  <a:pt x="388" y="0"/>
                </a:lnTo>
                <a:lnTo>
                  <a:pt x="0" y="628"/>
                </a:lnTo>
              </a:path>
            </a:pathLst>
          </a:custGeom>
          <a:gradFill rotWithShape="0">
            <a:gsLst>
              <a:gs pos="0">
                <a:srgbClr val="C247FF">
                  <a:gamma/>
                  <a:tint val="50196"/>
                  <a:invGamma/>
                </a:srgbClr>
              </a:gs>
              <a:gs pos="100000">
                <a:srgbClr val="C247FF"/>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7" name="Freeform 34"/>
          <p:cNvSpPr>
            <a:spLocks/>
          </p:cNvSpPr>
          <p:nvPr/>
        </p:nvSpPr>
        <p:spPr bwMode="gray">
          <a:xfrm>
            <a:off x="6985680" y="1183705"/>
            <a:ext cx="451928" cy="709324"/>
          </a:xfrm>
          <a:custGeom>
            <a:avLst/>
            <a:gdLst>
              <a:gd name="T0" fmla="*/ 387 w 477"/>
              <a:gd name="T1" fmla="*/ 624 h 625"/>
              <a:gd name="T2" fmla="*/ 476 w 477"/>
              <a:gd name="T3" fmla="*/ 527 h 625"/>
              <a:gd name="T4" fmla="*/ 0 w 477"/>
              <a:gd name="T5" fmla="*/ 0 h 625"/>
              <a:gd name="T6" fmla="*/ 387 w 477"/>
              <a:gd name="T7" fmla="*/ 624 h 625"/>
            </a:gdLst>
            <a:ahLst/>
            <a:cxnLst>
              <a:cxn ang="0">
                <a:pos x="T0" y="T1"/>
              </a:cxn>
              <a:cxn ang="0">
                <a:pos x="T2" y="T3"/>
              </a:cxn>
              <a:cxn ang="0">
                <a:pos x="T4" y="T5"/>
              </a:cxn>
              <a:cxn ang="0">
                <a:pos x="T6" y="T7"/>
              </a:cxn>
            </a:cxnLst>
            <a:rect l="0" t="0" r="r" b="b"/>
            <a:pathLst>
              <a:path w="477" h="625">
                <a:moveTo>
                  <a:pt x="387" y="624"/>
                </a:moveTo>
                <a:lnTo>
                  <a:pt x="476" y="527"/>
                </a:lnTo>
                <a:lnTo>
                  <a:pt x="0" y="0"/>
                </a:lnTo>
                <a:lnTo>
                  <a:pt x="387" y="624"/>
                </a:lnTo>
              </a:path>
            </a:pathLst>
          </a:custGeom>
          <a:gradFill rotWithShape="0">
            <a:gsLst>
              <a:gs pos="0">
                <a:srgbClr val="0066FF">
                  <a:gamma/>
                  <a:shade val="79216"/>
                  <a:invGamma/>
                </a:srgbClr>
              </a:gs>
              <a:gs pos="100000">
                <a:srgbClr val="0066FF"/>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8" name="Freeform 35"/>
          <p:cNvSpPr>
            <a:spLocks/>
          </p:cNvSpPr>
          <p:nvPr/>
        </p:nvSpPr>
        <p:spPr bwMode="gray">
          <a:xfrm>
            <a:off x="6619890" y="1183705"/>
            <a:ext cx="732761" cy="709324"/>
          </a:xfrm>
          <a:custGeom>
            <a:avLst/>
            <a:gdLst>
              <a:gd name="T0" fmla="*/ 0 w 773"/>
              <a:gd name="T1" fmla="*/ 624 h 625"/>
              <a:gd name="T2" fmla="*/ 772 w 773"/>
              <a:gd name="T3" fmla="*/ 624 h 625"/>
              <a:gd name="T4" fmla="*/ 387 w 773"/>
              <a:gd name="T5" fmla="*/ 0 h 625"/>
              <a:gd name="T6" fmla="*/ 0 w 773"/>
              <a:gd name="T7" fmla="*/ 624 h 625"/>
            </a:gdLst>
            <a:ahLst/>
            <a:cxnLst>
              <a:cxn ang="0">
                <a:pos x="T0" y="T1"/>
              </a:cxn>
              <a:cxn ang="0">
                <a:pos x="T2" y="T3"/>
              </a:cxn>
              <a:cxn ang="0">
                <a:pos x="T4" y="T5"/>
              </a:cxn>
              <a:cxn ang="0">
                <a:pos x="T6" y="T7"/>
              </a:cxn>
            </a:cxnLst>
            <a:rect l="0" t="0" r="r" b="b"/>
            <a:pathLst>
              <a:path w="773" h="625">
                <a:moveTo>
                  <a:pt x="0" y="624"/>
                </a:moveTo>
                <a:lnTo>
                  <a:pt x="772" y="624"/>
                </a:lnTo>
                <a:lnTo>
                  <a:pt x="387" y="0"/>
                </a:lnTo>
                <a:lnTo>
                  <a:pt x="0" y="624"/>
                </a:lnTo>
              </a:path>
            </a:pathLst>
          </a:custGeom>
          <a:gradFill rotWithShape="0">
            <a:gsLst>
              <a:gs pos="0">
                <a:srgbClr val="0066FF">
                  <a:gamma/>
                  <a:tint val="38039"/>
                  <a:invGamma/>
                </a:srgbClr>
              </a:gs>
              <a:gs pos="100000">
                <a:srgbClr val="0066FF"/>
              </a:gs>
            </a:gsLst>
            <a:lin ang="2700000" scaled="1"/>
          </a:gradFill>
          <a:ln>
            <a:noFill/>
          </a:ln>
          <a:effectLst/>
          <a:extLst>
            <a:ext uri="{91240B29-F687-4F45-9708-019B960494DF}">
              <a14:hiddenLine xmlns:a14="http://schemas.microsoft.com/office/drawing/2010/main" xmlns="" w="12700" cap="rnd" cmpd="sng">
                <a:solidFill>
                  <a:srgbClr val="000000"/>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814764" fontAlgn="auto">
              <a:spcBef>
                <a:spcPts val="0"/>
              </a:spcBef>
              <a:spcAft>
                <a:spcPts val="0"/>
              </a:spcAft>
              <a:buFontTx/>
              <a:buNone/>
            </a:pPr>
            <a:endParaRPr lang="zh-CN" altLang="en-US" kern="0" dirty="0">
              <a:solidFill>
                <a:prstClr val="black"/>
              </a:solidFill>
              <a:latin typeface="微软雅黑" pitchFamily="34" charset="-122"/>
              <a:ea typeface="微软雅黑" pitchFamily="34" charset="-122"/>
              <a:cs typeface="+mn-cs"/>
            </a:endParaRPr>
          </a:p>
        </p:txBody>
      </p:sp>
      <p:sp>
        <p:nvSpPr>
          <p:cNvPr id="29" name="Text Box 36"/>
          <p:cNvSpPr txBox="1">
            <a:spLocks noChangeArrowheads="1"/>
          </p:cNvSpPr>
          <p:nvPr/>
        </p:nvSpPr>
        <p:spPr bwMode="gray">
          <a:xfrm>
            <a:off x="6739067" y="1414023"/>
            <a:ext cx="543966" cy="5228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rPr>
              <a:t>应用</a:t>
            </a:r>
            <a:endParaRPr lang="en-US" altLang="zh-CN"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a:p>
            <a:pPr algn="ctr" defTabSz="814764" eaLnBrk="0" fontAlgn="auto" hangingPunct="0">
              <a:spcBef>
                <a:spcPts val="0"/>
              </a:spcBef>
              <a:spcAft>
                <a:spcPts val="0"/>
              </a:spcAft>
              <a:buFontTx/>
              <a:buNone/>
            </a:pPr>
            <a:r>
              <a:rPr lang="zh-CN" altLang="en-US"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rPr>
              <a:t>系统</a:t>
            </a:r>
            <a:endParaRPr lang="en-US" altLang="zh-CN"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p:txBody>
      </p:sp>
      <p:sp>
        <p:nvSpPr>
          <p:cNvPr id="30" name="Text Box 37"/>
          <p:cNvSpPr txBox="1">
            <a:spLocks noChangeArrowheads="1"/>
          </p:cNvSpPr>
          <p:nvPr/>
        </p:nvSpPr>
        <p:spPr bwMode="gray">
          <a:xfrm>
            <a:off x="6378927" y="2308449"/>
            <a:ext cx="1261885"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sz="1400" kern="0" dirty="0" smtClean="0">
                <a:solidFill>
                  <a:prstClr val="black"/>
                </a:solidFill>
                <a:effectLst>
                  <a:outerShdw blurRad="38100" dist="38100" dir="2700000" algn="tl">
                    <a:srgbClr val="C0C0C0"/>
                  </a:outerShdw>
                </a:effectLst>
                <a:latin typeface="微软雅黑" pitchFamily="34" charset="-122"/>
                <a:ea typeface="微软雅黑" pitchFamily="34" charset="-122"/>
                <a:cs typeface="+mn-cs"/>
              </a:rPr>
              <a:t>运营管理</a:t>
            </a:r>
            <a:r>
              <a:rPr lang="zh-CN" altLang="en-US"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rPr>
              <a:t>平台</a:t>
            </a:r>
            <a:endParaRPr lang="en-US" altLang="zh-CN"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p:txBody>
      </p:sp>
      <p:sp>
        <p:nvSpPr>
          <p:cNvPr id="31" name="Text Box 38"/>
          <p:cNvSpPr txBox="1">
            <a:spLocks noChangeArrowheads="1"/>
          </p:cNvSpPr>
          <p:nvPr/>
        </p:nvSpPr>
        <p:spPr bwMode="gray">
          <a:xfrm>
            <a:off x="6156176" y="2896256"/>
            <a:ext cx="1728192"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oAutofit/>
          </a:bodyPr>
          <a:lstStyle/>
          <a:p>
            <a:pPr algn="ctr" defTabSz="814764" eaLnBrk="0" fontAlgn="auto" hangingPunct="0">
              <a:spcBef>
                <a:spcPts val="0"/>
              </a:spcBef>
              <a:spcAft>
                <a:spcPts val="0"/>
              </a:spcAft>
              <a:buFontTx/>
              <a:buNone/>
            </a:pPr>
            <a:r>
              <a:rPr lang="zh-CN" altLang="en-US" sz="1400" kern="0" dirty="0" smtClean="0">
                <a:solidFill>
                  <a:prstClr val="black"/>
                </a:solidFill>
                <a:effectLst>
                  <a:outerShdw blurRad="38100" dist="38100" dir="2700000" algn="tl">
                    <a:srgbClr val="C0C0C0"/>
                  </a:outerShdw>
                </a:effectLst>
                <a:latin typeface="微软雅黑" pitchFamily="34" charset="-122"/>
                <a:ea typeface="微软雅黑" pitchFamily="34" charset="-122"/>
                <a:cs typeface="+mn-cs"/>
              </a:rPr>
              <a:t>空间地理、建筑物、企业资源数据库</a:t>
            </a:r>
            <a:endParaRPr lang="en-US" altLang="zh-CN"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p:txBody>
      </p:sp>
      <p:sp>
        <p:nvSpPr>
          <p:cNvPr id="32" name="Text Box 39"/>
          <p:cNvSpPr txBox="1">
            <a:spLocks noChangeArrowheads="1"/>
          </p:cNvSpPr>
          <p:nvPr/>
        </p:nvSpPr>
        <p:spPr bwMode="gray">
          <a:xfrm>
            <a:off x="6344805" y="3754501"/>
            <a:ext cx="144142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defTabSz="814764" eaLnBrk="0" fontAlgn="auto" hangingPunct="0">
              <a:spcBef>
                <a:spcPts val="0"/>
              </a:spcBef>
              <a:spcAft>
                <a:spcPts val="0"/>
              </a:spcAft>
              <a:buFontTx/>
              <a:buNone/>
            </a:pPr>
            <a:r>
              <a:rPr lang="zh-CN" altLang="en-US" sz="1400" kern="0" dirty="0" smtClean="0">
                <a:solidFill>
                  <a:prstClr val="black"/>
                </a:solidFill>
                <a:effectLst>
                  <a:outerShdw blurRad="38100" dist="38100" dir="2700000" algn="tl">
                    <a:srgbClr val="C0C0C0"/>
                  </a:outerShdw>
                </a:effectLst>
                <a:latin typeface="微软雅黑" pitchFamily="34" charset="-122"/>
                <a:ea typeface="微软雅黑" pitchFamily="34" charset="-122"/>
                <a:cs typeface="+mn-cs"/>
              </a:rPr>
              <a:t>信息基础设施</a:t>
            </a:r>
            <a:endParaRPr lang="en-US" altLang="zh-CN" sz="1400" kern="0" dirty="0" smtClean="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a:p>
            <a:pPr algn="ctr" defTabSz="814764" eaLnBrk="0" fontAlgn="auto" hangingPunct="0">
              <a:spcBef>
                <a:spcPts val="0"/>
              </a:spcBef>
              <a:spcAft>
                <a:spcPts val="0"/>
              </a:spcAft>
              <a:buFontTx/>
              <a:buNone/>
            </a:pPr>
            <a:r>
              <a:rPr lang="zh-CN" altLang="en-US" sz="1400" kern="0" dirty="0" smtClean="0">
                <a:solidFill>
                  <a:prstClr val="black"/>
                </a:solidFill>
                <a:effectLst>
                  <a:outerShdw blurRad="38100" dist="38100" dir="2700000" algn="tl">
                    <a:srgbClr val="C0C0C0"/>
                  </a:outerShdw>
                </a:effectLst>
                <a:latin typeface="微软雅黑" pitchFamily="34" charset="-122"/>
                <a:ea typeface="微软雅黑" pitchFamily="34" charset="-122"/>
                <a:cs typeface="+mn-cs"/>
              </a:rPr>
              <a:t>平台</a:t>
            </a:r>
            <a:r>
              <a:rPr lang="zh-CN" altLang="en-US"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rPr>
              <a:t>统一云承载</a:t>
            </a:r>
            <a:endParaRPr lang="en-US" altLang="zh-CN" sz="1400" kern="0" dirty="0">
              <a:solidFill>
                <a:prstClr val="black"/>
              </a:solidFill>
              <a:effectLst>
                <a:outerShdw blurRad="38100" dist="38100" dir="2700000" algn="tl">
                  <a:srgbClr val="C0C0C0"/>
                </a:outerShdw>
              </a:effectLst>
              <a:latin typeface="微软雅黑" pitchFamily="34" charset="-122"/>
              <a:ea typeface="微软雅黑" pitchFamily="34" charset="-122"/>
              <a:cs typeface="+mn-cs"/>
            </a:endParaRPr>
          </a:p>
        </p:txBody>
      </p:sp>
      <p:sp>
        <p:nvSpPr>
          <p:cNvPr id="33" name="线形标注 1(带边框和强调线) 32"/>
          <p:cNvSpPr/>
          <p:nvPr/>
        </p:nvSpPr>
        <p:spPr>
          <a:xfrm>
            <a:off x="184626" y="1089294"/>
            <a:ext cx="3893012" cy="675531"/>
          </a:xfrm>
          <a:prstGeom prst="accentBorderCallout1">
            <a:avLst>
              <a:gd name="adj1" fmla="val 30363"/>
              <a:gd name="adj2" fmla="val 102732"/>
              <a:gd name="adj3" fmla="val 59761"/>
              <a:gd name="adj4" fmla="val 115856"/>
            </a:avLst>
          </a:prstGeom>
          <a:solidFill>
            <a:srgbClr val="FFFF99"/>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469" tIns="40738" rIns="81469" bIns="40738" spcCol="0" rtlCol="0" anchor="ct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rPr>
              <a:t>应用系统</a:t>
            </a:r>
            <a:r>
              <a:rPr lang="zh-CN" altLang="en-US" sz="1200" dirty="0" smtClean="0">
                <a:solidFill>
                  <a:prstClr val="black"/>
                </a:solidFill>
                <a:latin typeface="微软雅黑" pitchFamily="34" charset="-122"/>
                <a:ea typeface="微软雅黑" pitchFamily="34" charset="-122"/>
              </a:rPr>
              <a:t>：如园区基础管理应用、企业服务和智能港口物流应用等</a:t>
            </a:r>
            <a:endParaRPr lang="zh-CN" altLang="en-US" sz="1200" dirty="0">
              <a:solidFill>
                <a:prstClr val="black"/>
              </a:solidFill>
              <a:latin typeface="微软雅黑" pitchFamily="34" charset="-122"/>
              <a:ea typeface="微软雅黑" pitchFamily="34" charset="-122"/>
            </a:endParaRPr>
          </a:p>
        </p:txBody>
      </p:sp>
      <p:sp>
        <p:nvSpPr>
          <p:cNvPr id="34" name="线形标注 1(带边框和强调线) 33"/>
          <p:cNvSpPr/>
          <p:nvPr/>
        </p:nvSpPr>
        <p:spPr>
          <a:xfrm>
            <a:off x="184626" y="2007396"/>
            <a:ext cx="3893012" cy="749284"/>
          </a:xfrm>
          <a:prstGeom prst="accentBorderCallout1">
            <a:avLst>
              <a:gd name="adj1" fmla="val 30363"/>
              <a:gd name="adj2" fmla="val 102732"/>
              <a:gd name="adj3" fmla="val 59761"/>
              <a:gd name="adj4" fmla="val 115856"/>
            </a:avLst>
          </a:prstGeom>
          <a:solidFill>
            <a:srgbClr val="FFFF99"/>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469" tIns="40738" rIns="81469" bIns="40738" spcCol="0" rtlCol="0" anchor="ct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rPr>
              <a:t>运营管理平台：</a:t>
            </a:r>
            <a:r>
              <a:rPr lang="zh-CN" altLang="en-US" sz="1200" dirty="0" smtClean="0">
                <a:solidFill>
                  <a:prstClr val="black"/>
                </a:solidFill>
                <a:latin typeface="微软雅黑" pitchFamily="34" charset="-122"/>
                <a:ea typeface="微软雅黑" pitchFamily="34" charset="-122"/>
              </a:rPr>
              <a:t>对园区各类资源、客户、服务、信息等内容的一体化管理</a:t>
            </a:r>
            <a:endParaRPr lang="zh-CN" altLang="en-US" sz="1200" dirty="0">
              <a:solidFill>
                <a:prstClr val="black"/>
              </a:solidFill>
              <a:latin typeface="微软雅黑" pitchFamily="34" charset="-122"/>
              <a:ea typeface="微软雅黑" pitchFamily="34" charset="-122"/>
            </a:endParaRPr>
          </a:p>
        </p:txBody>
      </p:sp>
      <p:sp>
        <p:nvSpPr>
          <p:cNvPr id="35" name="线形标注 1(带边框和强调线) 34"/>
          <p:cNvSpPr/>
          <p:nvPr/>
        </p:nvSpPr>
        <p:spPr>
          <a:xfrm>
            <a:off x="184626" y="2888697"/>
            <a:ext cx="3893012" cy="749284"/>
          </a:xfrm>
          <a:prstGeom prst="accentBorderCallout1">
            <a:avLst>
              <a:gd name="adj1" fmla="val 30363"/>
              <a:gd name="adj2" fmla="val 102732"/>
              <a:gd name="adj3" fmla="val 59761"/>
              <a:gd name="adj4" fmla="val 115856"/>
            </a:avLst>
          </a:prstGeom>
          <a:solidFill>
            <a:srgbClr val="FFFF99"/>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469" tIns="40738" rIns="81469" bIns="40738" spcCol="0" rtlCol="0" anchor="ct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rPr>
              <a:t>基础数据库：</a:t>
            </a:r>
            <a:r>
              <a:rPr lang="zh-CN" altLang="en-US" sz="1200" dirty="0" smtClean="0">
                <a:solidFill>
                  <a:prstClr val="black"/>
                </a:solidFill>
                <a:latin typeface="微软雅黑" pitchFamily="34" charset="-122"/>
                <a:ea typeface="微软雅黑" pitchFamily="34" charset="-122"/>
              </a:rPr>
              <a:t>结合上层应用要求，对底层数据库的元数据进行调度和资源展示</a:t>
            </a:r>
            <a:endParaRPr lang="zh-CN" altLang="en-US" sz="1200" dirty="0">
              <a:solidFill>
                <a:prstClr val="black"/>
              </a:solidFill>
              <a:latin typeface="微软雅黑" pitchFamily="34" charset="-122"/>
              <a:ea typeface="微软雅黑" pitchFamily="34" charset="-122"/>
            </a:endParaRPr>
          </a:p>
        </p:txBody>
      </p:sp>
      <p:sp>
        <p:nvSpPr>
          <p:cNvPr id="36" name="线形标注 1(带边框和强调线) 35"/>
          <p:cNvSpPr/>
          <p:nvPr/>
        </p:nvSpPr>
        <p:spPr>
          <a:xfrm>
            <a:off x="179512" y="3741341"/>
            <a:ext cx="3893012" cy="749284"/>
          </a:xfrm>
          <a:prstGeom prst="accentBorderCallout1">
            <a:avLst>
              <a:gd name="adj1" fmla="val 30363"/>
              <a:gd name="adj2" fmla="val 102732"/>
              <a:gd name="adj3" fmla="val 59761"/>
              <a:gd name="adj4" fmla="val 115856"/>
            </a:avLst>
          </a:prstGeom>
          <a:solidFill>
            <a:srgbClr val="FFFF99"/>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469" tIns="40738" rIns="81469" bIns="40738" spcCol="0" rtlCol="0" anchor="ctr"/>
          <a:lstStyle/>
          <a:p>
            <a:pPr fontAlgn="auto">
              <a:spcBef>
                <a:spcPts val="0"/>
              </a:spcBef>
              <a:spcAft>
                <a:spcPts val="0"/>
              </a:spcAft>
              <a:buFontTx/>
              <a:buNone/>
            </a:pPr>
            <a:r>
              <a:rPr lang="zh-CN" altLang="en-US" sz="1200" b="1" dirty="0" smtClean="0">
                <a:solidFill>
                  <a:prstClr val="black"/>
                </a:solidFill>
                <a:latin typeface="微软雅黑" pitchFamily="34" charset="-122"/>
                <a:ea typeface="微软雅黑" pitchFamily="34" charset="-122"/>
              </a:rPr>
              <a:t>信息基础设施：</a:t>
            </a:r>
            <a:r>
              <a:rPr lang="zh-CN" altLang="en-US" sz="1200" dirty="0" smtClean="0">
                <a:solidFill>
                  <a:prstClr val="black"/>
                </a:solidFill>
                <a:latin typeface="微软雅黑" pitchFamily="34" charset="-122"/>
                <a:ea typeface="微软雅黑" pitchFamily="34" charset="-122"/>
              </a:rPr>
              <a:t>实现底层软硬件资源的集约</a:t>
            </a:r>
            <a:r>
              <a:rPr lang="zh-CN" altLang="en-US" sz="1200" dirty="0">
                <a:solidFill>
                  <a:prstClr val="black"/>
                </a:solidFill>
                <a:latin typeface="微软雅黑" pitchFamily="34" charset="-122"/>
                <a:ea typeface="微软雅黑" pitchFamily="34" charset="-122"/>
              </a:rPr>
              <a:t>高效</a:t>
            </a:r>
            <a:r>
              <a:rPr lang="zh-CN" altLang="en-US" sz="1200" dirty="0" smtClean="0">
                <a:solidFill>
                  <a:prstClr val="black"/>
                </a:solidFill>
                <a:latin typeface="微软雅黑" pitchFamily="34" charset="-122"/>
                <a:ea typeface="微软雅黑" pitchFamily="34" charset="-122"/>
              </a:rPr>
              <a:t>利用，确保信息安全</a:t>
            </a:r>
            <a:endParaRPr lang="zh-CN" altLang="en-US" sz="1200" dirty="0">
              <a:solidFill>
                <a:prstClr val="black"/>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智慧园区总体架构</a:t>
            </a:r>
            <a:endParaRPr lang="zh-CN" altLang="en-US" b="1" dirty="0"/>
          </a:p>
        </p:txBody>
      </p:sp>
      <p:sp>
        <p:nvSpPr>
          <p:cNvPr id="3" name="圆角矩形 2"/>
          <p:cNvSpPr/>
          <p:nvPr/>
        </p:nvSpPr>
        <p:spPr bwMode="auto">
          <a:xfrm>
            <a:off x="609601" y="771241"/>
            <a:ext cx="7194619" cy="1565950"/>
          </a:xfrm>
          <a:prstGeom prst="roundRect">
            <a:avLst>
              <a:gd name="adj" fmla="val 7945"/>
            </a:avLst>
          </a:prstGeom>
          <a:solidFill>
            <a:srgbClr val="FFFFFF"/>
          </a:solidFill>
          <a:ln w="9525" cap="flat" cmpd="sng" algn="ctr">
            <a:solidFill>
              <a:srgbClr val="AAC3EE"/>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eaLnBrk="0" hangingPunct="0">
              <a:buFontTx/>
              <a:buNone/>
              <a:defRPr/>
            </a:pPr>
            <a:endParaRPr kumimoji="1" lang="zh-CN" altLang="en-US" b="1" kern="0" smtClean="0">
              <a:solidFill>
                <a:srgbClr val="58595B">
                  <a:lumMod val="50000"/>
                </a:srgbClr>
              </a:solidFill>
              <a:latin typeface="Times New Roman" pitchFamily="18" charset="0"/>
            </a:endParaRPr>
          </a:p>
        </p:txBody>
      </p:sp>
      <p:sp>
        <p:nvSpPr>
          <p:cNvPr id="5" name="圆角矩形 4"/>
          <p:cNvSpPr/>
          <p:nvPr/>
        </p:nvSpPr>
        <p:spPr bwMode="auto">
          <a:xfrm>
            <a:off x="609601" y="2365312"/>
            <a:ext cx="7189857" cy="910817"/>
          </a:xfrm>
          <a:prstGeom prst="roundRect">
            <a:avLst/>
          </a:prstGeom>
          <a:solidFill>
            <a:srgbClr val="FFFFFF"/>
          </a:solidFill>
          <a:ln w="9525" cap="flat" cmpd="sng" algn="ctr">
            <a:solidFill>
              <a:srgbClr val="AAC3EE"/>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eaLnBrk="0" hangingPunct="0">
              <a:buFontTx/>
              <a:buNone/>
              <a:defRPr/>
            </a:pPr>
            <a:endParaRPr kumimoji="1" lang="zh-CN" altLang="en-US" b="1" kern="0" smtClean="0">
              <a:solidFill>
                <a:srgbClr val="58595B">
                  <a:lumMod val="50000"/>
                </a:srgbClr>
              </a:solidFill>
              <a:latin typeface="Times New Roman" pitchFamily="18" charset="0"/>
            </a:endParaRPr>
          </a:p>
        </p:txBody>
      </p:sp>
      <p:sp>
        <p:nvSpPr>
          <p:cNvPr id="6" name="Rectangle 6"/>
          <p:cNvSpPr>
            <a:spLocks noChangeArrowheads="1"/>
          </p:cNvSpPr>
          <p:nvPr/>
        </p:nvSpPr>
        <p:spPr bwMode="auto">
          <a:xfrm>
            <a:off x="963979" y="2882500"/>
            <a:ext cx="1643074" cy="375050"/>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tIns="118800" bIns="118800" anchor="ctr"/>
          <a:lstStyle/>
          <a:p>
            <a:pPr algn="ctr" defTabSz="914400" fontAlgn="auto">
              <a:spcBef>
                <a:spcPts val="0"/>
              </a:spcBef>
              <a:spcAft>
                <a:spcPts val="0"/>
              </a:spcAft>
              <a:buFontTx/>
              <a:buNone/>
              <a:defRPr/>
            </a:pPr>
            <a:r>
              <a:rPr lang="zh-CN" altLang="en-US" sz="1000" kern="0" dirty="0" smtClean="0">
                <a:solidFill>
                  <a:srgbClr val="58595B">
                    <a:lumMod val="50000"/>
                  </a:srgbClr>
                </a:solidFill>
                <a:latin typeface="微软雅黑" pitchFamily="34" charset="-122"/>
                <a:ea typeface="微软雅黑" pitchFamily="34" charset="-122"/>
              </a:rPr>
              <a:t>刀片服务器、</a:t>
            </a:r>
            <a:r>
              <a:rPr lang="zh-CN" altLang="en-US" sz="1000" b="1" kern="0" dirty="0" smtClean="0">
                <a:solidFill>
                  <a:srgbClr val="58595B">
                    <a:lumMod val="50000"/>
                  </a:srgbClr>
                </a:solidFill>
                <a:latin typeface="微软雅黑" pitchFamily="34" charset="-122"/>
                <a:ea typeface="微软雅黑" pitchFamily="34" charset="-122"/>
              </a:rPr>
              <a:t>机架服务器、云操作系统、桌面云</a:t>
            </a:r>
            <a:endParaRPr lang="zh-TW" altLang="en-US" sz="1000" b="1" kern="0" dirty="0">
              <a:solidFill>
                <a:srgbClr val="58595B">
                  <a:lumMod val="50000"/>
                </a:srgbClr>
              </a:solidFill>
              <a:latin typeface="微软雅黑" pitchFamily="34" charset="-122"/>
              <a:ea typeface="微软雅黑" pitchFamily="34" charset="-122"/>
            </a:endParaRPr>
          </a:p>
        </p:txBody>
      </p:sp>
      <p:sp>
        <p:nvSpPr>
          <p:cNvPr id="7" name="Rectangle 8"/>
          <p:cNvSpPr>
            <a:spLocks noChangeArrowheads="1"/>
          </p:cNvSpPr>
          <p:nvPr/>
        </p:nvSpPr>
        <p:spPr bwMode="auto">
          <a:xfrm>
            <a:off x="3227767" y="2882518"/>
            <a:ext cx="1500198" cy="37503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tIns="118800" bIns="118800" anchor="ctr"/>
          <a:lstStyle/>
          <a:p>
            <a:pPr algn="ctr" defTabSz="914400" fontAlgn="auto">
              <a:spcBef>
                <a:spcPts val="0"/>
              </a:spcBef>
              <a:spcAft>
                <a:spcPts val="0"/>
              </a:spcAft>
              <a:buFontTx/>
              <a:buNone/>
              <a:defRPr/>
            </a:pPr>
            <a:r>
              <a:rPr lang="en-US" altLang="zh-CN" sz="1000" kern="0" dirty="0" smtClean="0">
                <a:solidFill>
                  <a:srgbClr val="58595B">
                    <a:lumMod val="50000"/>
                  </a:srgbClr>
                </a:solidFill>
                <a:latin typeface="微软雅黑" pitchFamily="34" charset="-122"/>
                <a:ea typeface="微软雅黑" pitchFamily="34" charset="-122"/>
              </a:rPr>
              <a:t>FC SAN</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IP</a:t>
            </a:r>
            <a:r>
              <a:rPr lang="zh-CN" altLang="en-US" sz="1000" kern="0" dirty="0" smtClean="0">
                <a:solidFill>
                  <a:srgbClr val="58595B">
                    <a:lumMod val="50000"/>
                  </a:srgbClr>
                </a:solidFill>
                <a:latin typeface="微软雅黑" pitchFamily="34" charset="-122"/>
                <a:ea typeface="微软雅黑" pitchFamily="34" charset="-122"/>
              </a:rPr>
              <a:t> </a:t>
            </a:r>
            <a:r>
              <a:rPr lang="en-US" altLang="zh-CN" sz="1000" kern="0" dirty="0" smtClean="0">
                <a:solidFill>
                  <a:srgbClr val="58595B">
                    <a:lumMod val="50000"/>
                  </a:srgbClr>
                </a:solidFill>
                <a:latin typeface="微软雅黑" pitchFamily="34" charset="-122"/>
                <a:ea typeface="微软雅黑" pitchFamily="34" charset="-122"/>
              </a:rPr>
              <a:t>SAN</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NAS</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DAS</a:t>
            </a:r>
            <a:r>
              <a:rPr lang="zh-CN" altLang="en-US" sz="1000" kern="0" dirty="0" smtClean="0">
                <a:solidFill>
                  <a:srgbClr val="58595B">
                    <a:lumMod val="50000"/>
                  </a:srgbClr>
                </a:solidFill>
                <a:latin typeface="微软雅黑" pitchFamily="34" charset="-122"/>
                <a:ea typeface="微软雅黑" pitchFamily="34" charset="-122"/>
              </a:rPr>
              <a:t>、灾备</a:t>
            </a:r>
            <a:endParaRPr lang="zh-TW" altLang="en-US" sz="1000" kern="0" dirty="0">
              <a:solidFill>
                <a:srgbClr val="58595B">
                  <a:lumMod val="50000"/>
                </a:srgbClr>
              </a:solidFill>
              <a:latin typeface="微软雅黑" pitchFamily="34" charset="-122"/>
              <a:ea typeface="微软雅黑" pitchFamily="34" charset="-122"/>
            </a:endParaRPr>
          </a:p>
        </p:txBody>
      </p:sp>
      <p:sp>
        <p:nvSpPr>
          <p:cNvPr id="8" name="AutoShape 3"/>
          <p:cNvSpPr>
            <a:spLocks noChangeArrowheads="1"/>
          </p:cNvSpPr>
          <p:nvPr/>
        </p:nvSpPr>
        <p:spPr bwMode="auto">
          <a:xfrm rot="5400000">
            <a:off x="4090762" y="-812097"/>
            <a:ext cx="214295" cy="6746270"/>
          </a:xfrm>
          <a:prstGeom prst="roundRect">
            <a:avLst>
              <a:gd name="adj" fmla="val 16667"/>
            </a:avLst>
          </a:prstGeom>
          <a:gradFill rotWithShape="1">
            <a:gsLst>
              <a:gs pos="0">
                <a:srgbClr val="0087E2">
                  <a:shade val="51000"/>
                  <a:satMod val="130000"/>
                </a:srgbClr>
              </a:gs>
              <a:gs pos="80000">
                <a:srgbClr val="0087E2">
                  <a:shade val="93000"/>
                  <a:satMod val="130000"/>
                </a:srgbClr>
              </a:gs>
              <a:gs pos="100000">
                <a:srgbClr val="0087E2">
                  <a:shade val="94000"/>
                  <a:satMod val="135000"/>
                </a:srgbClr>
              </a:gs>
            </a:gsLst>
            <a:lin ang="16200000" scaled="0"/>
          </a:gradFill>
          <a:ln w="9525" cap="flat" cmpd="sng" algn="ctr">
            <a:solidFill>
              <a:srgbClr val="0087E2">
                <a:shade val="95000"/>
                <a:satMod val="105000"/>
              </a:srgbClr>
            </a:solidFill>
            <a:prstDash val="solid"/>
            <a:headEnd/>
            <a:tailEnd/>
          </a:ln>
          <a:effectLst>
            <a:outerShdw blurRad="40000" dist="23000" dir="5400000" rotWithShape="0">
              <a:srgbClr val="000000">
                <a:alpha val="35000"/>
              </a:srgbClr>
            </a:outerShdw>
          </a:effectLst>
        </p:spPr>
        <p:txBody>
          <a:bodyPr tIns="118800" bIns="118800"/>
          <a:lstStyle/>
          <a:p>
            <a:pPr defTabSz="914400" fontAlgn="auto">
              <a:spcBef>
                <a:spcPts val="0"/>
              </a:spcBef>
              <a:spcAft>
                <a:spcPts val="0"/>
              </a:spcAft>
              <a:buFontTx/>
              <a:buNone/>
              <a:defRPr/>
            </a:pPr>
            <a:endParaRPr lang="zh-CN" altLang="en-US" sz="1400" kern="0" dirty="0">
              <a:solidFill>
                <a:srgbClr val="58595B">
                  <a:lumMod val="50000"/>
                </a:srgbClr>
              </a:solidFill>
              <a:latin typeface="微软雅黑" pitchFamily="34" charset="-122"/>
              <a:ea typeface="微软雅黑" pitchFamily="34" charset="-122"/>
            </a:endParaRPr>
          </a:p>
        </p:txBody>
      </p:sp>
      <p:sp>
        <p:nvSpPr>
          <p:cNvPr id="9" name="TextBox 8"/>
          <p:cNvSpPr txBox="1"/>
          <p:nvPr/>
        </p:nvSpPr>
        <p:spPr>
          <a:xfrm>
            <a:off x="1145841" y="2453891"/>
            <a:ext cx="5997360" cy="276999"/>
          </a:xfrm>
          <a:prstGeom prst="rect">
            <a:avLst/>
          </a:prstGeom>
          <a:noFill/>
        </p:spPr>
        <p:txBody>
          <a:bodyPr wrap="square" rtlCol="0">
            <a:spAutoFit/>
          </a:bodyPr>
          <a:lstStyle/>
          <a:p>
            <a:pPr algn="ctr">
              <a:defRPr/>
            </a:pPr>
            <a:r>
              <a:rPr lang="zh-CN" altLang="en-US" sz="1200" b="1" dirty="0" smtClean="0">
                <a:solidFill>
                  <a:srgbClr val="FFFFFF"/>
                </a:solidFill>
                <a:latin typeface="微软雅黑" pitchFamily="34" charset="-122"/>
                <a:ea typeface="微软雅黑" pitchFamily="34" charset="-122"/>
              </a:rPr>
              <a:t>运营管理平台</a:t>
            </a:r>
          </a:p>
        </p:txBody>
      </p:sp>
      <p:sp>
        <p:nvSpPr>
          <p:cNvPr id="10" name="Text Box 16"/>
          <p:cNvSpPr txBox="1">
            <a:spLocks noChangeArrowheads="1"/>
          </p:cNvSpPr>
          <p:nvPr/>
        </p:nvSpPr>
        <p:spPr bwMode="auto">
          <a:xfrm rot="16200000">
            <a:off x="-43894" y="2537311"/>
            <a:ext cx="821248" cy="454983"/>
          </a:xfrm>
          <a:prstGeom prst="rect">
            <a:avLst/>
          </a:prstGeom>
          <a:noFill/>
          <a:ln w="9525">
            <a:noFill/>
            <a:miter lim="800000"/>
            <a:headEnd/>
            <a:tailEnd/>
          </a:ln>
        </p:spPr>
        <p:txBody>
          <a:bodyPr vert="eaVert"/>
          <a:lstStyle/>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平</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台</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层</a:t>
            </a:r>
            <a:endParaRPr lang="zh-TW" altLang="en-US" sz="1200" kern="0" dirty="0">
              <a:solidFill>
                <a:srgbClr val="58595B">
                  <a:lumMod val="50000"/>
                </a:srgbClr>
              </a:solidFill>
              <a:latin typeface="微软雅黑" pitchFamily="34" charset="-122"/>
              <a:ea typeface="微软雅黑" pitchFamily="34" charset="-122"/>
            </a:endParaRPr>
          </a:p>
        </p:txBody>
      </p:sp>
      <p:sp>
        <p:nvSpPr>
          <p:cNvPr id="11" name="Text Box 16"/>
          <p:cNvSpPr txBox="1">
            <a:spLocks noChangeArrowheads="1"/>
          </p:cNvSpPr>
          <p:nvPr/>
        </p:nvSpPr>
        <p:spPr bwMode="auto">
          <a:xfrm rot="16200000">
            <a:off x="-61593" y="1466601"/>
            <a:ext cx="832670" cy="431007"/>
          </a:xfrm>
          <a:prstGeom prst="rect">
            <a:avLst/>
          </a:prstGeom>
          <a:noFill/>
          <a:ln w="9525">
            <a:noFill/>
            <a:miter lim="800000"/>
            <a:headEnd/>
            <a:tailEnd/>
          </a:ln>
        </p:spPr>
        <p:txBody>
          <a:bodyPr vert="eaVert"/>
          <a:lstStyle/>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应</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用</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层</a:t>
            </a:r>
            <a:endParaRPr lang="zh-TW" altLang="en-US" sz="1200" b="1" kern="0" dirty="0">
              <a:solidFill>
                <a:srgbClr val="58595B">
                  <a:lumMod val="50000"/>
                </a:srgbClr>
              </a:solidFill>
              <a:latin typeface="微软雅黑" pitchFamily="34" charset="-122"/>
              <a:ea typeface="微软雅黑" pitchFamily="34" charset="-122"/>
            </a:endParaRPr>
          </a:p>
        </p:txBody>
      </p:sp>
      <p:sp>
        <p:nvSpPr>
          <p:cNvPr id="12" name="圆角矩形 11"/>
          <p:cNvSpPr/>
          <p:nvPr/>
        </p:nvSpPr>
        <p:spPr bwMode="auto">
          <a:xfrm>
            <a:off x="854935" y="1131658"/>
            <a:ext cx="2773845" cy="1134434"/>
          </a:xfrm>
          <a:prstGeom prst="roundRect">
            <a:avLst>
              <a:gd name="adj" fmla="val 7491"/>
            </a:avLst>
          </a:prstGeom>
          <a:gradFill rotWithShape="1">
            <a:gsLst>
              <a:gs pos="0">
                <a:srgbClr val="AAC3EE">
                  <a:tint val="50000"/>
                  <a:satMod val="300000"/>
                </a:srgbClr>
              </a:gs>
              <a:gs pos="35000">
                <a:srgbClr val="AAC3EE">
                  <a:tint val="37000"/>
                  <a:satMod val="300000"/>
                </a:srgbClr>
              </a:gs>
              <a:gs pos="100000">
                <a:srgbClr val="AAC3EE">
                  <a:tint val="15000"/>
                  <a:satMod val="350000"/>
                </a:srgbClr>
              </a:gs>
            </a:gsLst>
            <a:lin ang="16200000" scaled="1"/>
          </a:gradFill>
          <a:ln w="9525" cap="flat" cmpd="sng" algn="ctr">
            <a:solidFill>
              <a:srgbClr val="AAC3EE">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none" lIns="90000" tIns="46800" rIns="90000" bIns="46800" numCol="1" rtlCol="0" anchor="t" anchorCtr="0" compatLnSpc="1">
            <a:prstTxWarp prst="textNoShape">
              <a:avLst/>
            </a:prstTxWarp>
          </a:bodyPr>
          <a:lstStyle/>
          <a:p>
            <a:pPr algn="ctr" defTabSz="914400" fontAlgn="auto">
              <a:spcBef>
                <a:spcPts val="0"/>
              </a:spcBef>
              <a:spcAft>
                <a:spcPts val="0"/>
              </a:spcAft>
              <a:buClr>
                <a:srgbClr val="FFFFFF"/>
              </a:buClr>
              <a:buSzPct val="60000"/>
              <a:buFont typeface="Wingdings" pitchFamily="2" charset="2"/>
              <a:buNone/>
              <a:defRPr/>
            </a:pPr>
            <a:r>
              <a:rPr lang="zh-CN" altLang="en-US" sz="1200" b="1" kern="0" dirty="0" smtClean="0">
                <a:solidFill>
                  <a:srgbClr val="58595B">
                    <a:lumMod val="50000"/>
                  </a:srgbClr>
                </a:solidFill>
                <a:latin typeface="微软雅黑" pitchFamily="34" charset="-122"/>
                <a:ea typeface="微软雅黑" pitchFamily="34" charset="-122"/>
              </a:rPr>
              <a:t>企业服务</a:t>
            </a:r>
            <a:endParaRPr lang="zh-CN" altLang="en-US" sz="1200" b="1" kern="0" dirty="0">
              <a:solidFill>
                <a:srgbClr val="58595B">
                  <a:lumMod val="50000"/>
                </a:srgbClr>
              </a:solidFill>
              <a:latin typeface="微软雅黑" pitchFamily="34" charset="-122"/>
              <a:ea typeface="微软雅黑" pitchFamily="34" charset="-122"/>
            </a:endParaRPr>
          </a:p>
        </p:txBody>
      </p:sp>
      <p:sp>
        <p:nvSpPr>
          <p:cNvPr id="13" name="圆角矩形 12"/>
          <p:cNvSpPr/>
          <p:nvPr/>
        </p:nvSpPr>
        <p:spPr bwMode="auto">
          <a:xfrm>
            <a:off x="3877945" y="1132450"/>
            <a:ext cx="2416580" cy="1133642"/>
          </a:xfrm>
          <a:prstGeom prst="roundRect">
            <a:avLst>
              <a:gd name="adj" fmla="val 5995"/>
            </a:avLst>
          </a:prstGeom>
          <a:gradFill rotWithShape="1">
            <a:gsLst>
              <a:gs pos="0">
                <a:srgbClr val="AAC3EE">
                  <a:tint val="50000"/>
                  <a:satMod val="300000"/>
                </a:srgbClr>
              </a:gs>
              <a:gs pos="35000">
                <a:srgbClr val="AAC3EE">
                  <a:tint val="37000"/>
                  <a:satMod val="300000"/>
                </a:srgbClr>
              </a:gs>
              <a:gs pos="100000">
                <a:srgbClr val="AAC3EE">
                  <a:tint val="15000"/>
                  <a:satMod val="350000"/>
                </a:srgbClr>
              </a:gs>
            </a:gsLst>
            <a:lin ang="16200000" scaled="1"/>
          </a:gradFill>
          <a:ln w="9525" cap="flat" cmpd="sng" algn="ctr">
            <a:solidFill>
              <a:srgbClr val="AAC3EE">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none" lIns="90000" tIns="46800" rIns="90000" bIns="46800" numCol="1" rtlCol="0" anchor="t" anchorCtr="0" compatLnSpc="1">
            <a:prstTxWarp prst="textNoShape">
              <a:avLst/>
            </a:prstTxWarp>
          </a:bodyPr>
          <a:lstStyle/>
          <a:p>
            <a:pPr algn="ctr" defTabSz="914400" fontAlgn="auto">
              <a:spcBef>
                <a:spcPts val="0"/>
              </a:spcBef>
              <a:spcAft>
                <a:spcPts val="0"/>
              </a:spcAft>
              <a:buClr>
                <a:srgbClr val="FFFFFF"/>
              </a:buClr>
              <a:buSzPct val="60000"/>
              <a:buFont typeface="Wingdings" pitchFamily="2" charset="2"/>
              <a:buNone/>
              <a:defRPr/>
            </a:pPr>
            <a:r>
              <a:rPr lang="zh-CN" altLang="en-US" sz="1200" b="1" kern="0" dirty="0" smtClean="0">
                <a:solidFill>
                  <a:srgbClr val="58595B">
                    <a:lumMod val="50000"/>
                  </a:srgbClr>
                </a:solidFill>
                <a:latin typeface="微软雅黑" pitchFamily="34" charset="-122"/>
                <a:ea typeface="微软雅黑" pitchFamily="34" charset="-122"/>
              </a:rPr>
              <a:t>园区管理</a:t>
            </a:r>
            <a:endParaRPr lang="zh-CN" altLang="en-US" sz="1200" b="1" kern="0" dirty="0">
              <a:solidFill>
                <a:srgbClr val="58595B">
                  <a:lumMod val="50000"/>
                </a:srgbClr>
              </a:solidFill>
              <a:latin typeface="微软雅黑" pitchFamily="34" charset="-122"/>
              <a:ea typeface="微软雅黑" pitchFamily="34" charset="-122"/>
            </a:endParaRPr>
          </a:p>
        </p:txBody>
      </p:sp>
      <p:grpSp>
        <p:nvGrpSpPr>
          <p:cNvPr id="14" name="Group 106"/>
          <p:cNvGrpSpPr>
            <a:grpSpLocks/>
          </p:cNvGrpSpPr>
          <p:nvPr/>
        </p:nvGrpSpPr>
        <p:grpSpPr bwMode="auto">
          <a:xfrm>
            <a:off x="3198855" y="2721764"/>
            <a:ext cx="243226" cy="217295"/>
            <a:chOff x="3481" y="1082"/>
            <a:chExt cx="299" cy="352"/>
          </a:xfrm>
        </p:grpSpPr>
        <p:grpSp>
          <p:nvGrpSpPr>
            <p:cNvPr id="15" name="Group 107"/>
            <p:cNvGrpSpPr>
              <a:grpSpLocks/>
            </p:cNvGrpSpPr>
            <p:nvPr/>
          </p:nvGrpSpPr>
          <p:grpSpPr bwMode="auto">
            <a:xfrm>
              <a:off x="3628" y="1082"/>
              <a:ext cx="152" cy="205"/>
              <a:chOff x="2784" y="96"/>
              <a:chExt cx="336" cy="311"/>
            </a:xfrm>
          </p:grpSpPr>
          <p:grpSp>
            <p:nvGrpSpPr>
              <p:cNvPr id="54" name="Group 108"/>
              <p:cNvGrpSpPr>
                <a:grpSpLocks/>
              </p:cNvGrpSpPr>
              <p:nvPr/>
            </p:nvGrpSpPr>
            <p:grpSpPr bwMode="auto">
              <a:xfrm>
                <a:off x="2784" y="276"/>
                <a:ext cx="336" cy="131"/>
                <a:chOff x="2784" y="240"/>
                <a:chExt cx="336" cy="131"/>
              </a:xfrm>
            </p:grpSpPr>
            <p:sp>
              <p:nvSpPr>
                <p:cNvPr id="69" name="Oval 109"/>
                <p:cNvSpPr>
                  <a:spLocks noChangeArrowheads="1"/>
                </p:cNvSpPr>
                <p:nvPr/>
              </p:nvSpPr>
              <p:spPr bwMode="auto">
                <a:xfrm>
                  <a:off x="2784" y="246"/>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70" name="Oval 110"/>
                <p:cNvSpPr>
                  <a:spLocks noChangeArrowheads="1"/>
                </p:cNvSpPr>
                <p:nvPr/>
              </p:nvSpPr>
              <p:spPr bwMode="auto">
                <a:xfrm>
                  <a:off x="2784" y="240"/>
                  <a:ext cx="336" cy="111"/>
                </a:xfrm>
                <a:prstGeom prst="ellipse">
                  <a:avLst/>
                </a:prstGeom>
                <a:gradFill rotWithShape="0">
                  <a:gsLst>
                    <a:gs pos="0">
                      <a:srgbClr val="D8AF00"/>
                    </a:gs>
                    <a:gs pos="50000">
                      <a:srgbClr val="FFB061"/>
                    </a:gs>
                    <a:gs pos="100000">
                      <a:srgbClr val="D8AF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55" name="Group 111"/>
              <p:cNvGrpSpPr>
                <a:grpSpLocks/>
              </p:cNvGrpSpPr>
              <p:nvPr/>
            </p:nvGrpSpPr>
            <p:grpSpPr bwMode="auto">
              <a:xfrm>
                <a:off x="2784" y="240"/>
                <a:ext cx="336" cy="131"/>
                <a:chOff x="2784" y="240"/>
                <a:chExt cx="336" cy="131"/>
              </a:xfrm>
            </p:grpSpPr>
            <p:sp>
              <p:nvSpPr>
                <p:cNvPr id="67" name="Oval 112"/>
                <p:cNvSpPr>
                  <a:spLocks noChangeArrowheads="1"/>
                </p:cNvSpPr>
                <p:nvPr/>
              </p:nvSpPr>
              <p:spPr bwMode="auto">
                <a:xfrm>
                  <a:off x="2784" y="246"/>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68" name="Oval 113"/>
                <p:cNvSpPr>
                  <a:spLocks noChangeArrowheads="1"/>
                </p:cNvSpPr>
                <p:nvPr/>
              </p:nvSpPr>
              <p:spPr bwMode="auto">
                <a:xfrm>
                  <a:off x="2784" y="240"/>
                  <a:ext cx="336" cy="111"/>
                </a:xfrm>
                <a:prstGeom prst="ellipse">
                  <a:avLst/>
                </a:prstGeom>
                <a:gradFill rotWithShape="0">
                  <a:gsLst>
                    <a:gs pos="0">
                      <a:srgbClr val="D8AF00"/>
                    </a:gs>
                    <a:gs pos="50000">
                      <a:srgbClr val="FFB061"/>
                    </a:gs>
                    <a:gs pos="100000">
                      <a:srgbClr val="D8AF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56" name="Group 114"/>
              <p:cNvGrpSpPr>
                <a:grpSpLocks/>
              </p:cNvGrpSpPr>
              <p:nvPr/>
            </p:nvGrpSpPr>
            <p:grpSpPr bwMode="auto">
              <a:xfrm>
                <a:off x="2784" y="208"/>
                <a:ext cx="336" cy="131"/>
                <a:chOff x="2784" y="240"/>
                <a:chExt cx="336" cy="131"/>
              </a:xfrm>
            </p:grpSpPr>
            <p:sp>
              <p:nvSpPr>
                <p:cNvPr id="65" name="Oval 115"/>
                <p:cNvSpPr>
                  <a:spLocks noChangeArrowheads="1"/>
                </p:cNvSpPr>
                <p:nvPr/>
              </p:nvSpPr>
              <p:spPr bwMode="auto">
                <a:xfrm>
                  <a:off x="2784" y="246"/>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66" name="Oval 116"/>
                <p:cNvSpPr>
                  <a:spLocks noChangeArrowheads="1"/>
                </p:cNvSpPr>
                <p:nvPr/>
              </p:nvSpPr>
              <p:spPr bwMode="auto">
                <a:xfrm>
                  <a:off x="2784" y="240"/>
                  <a:ext cx="336" cy="111"/>
                </a:xfrm>
                <a:prstGeom prst="ellipse">
                  <a:avLst/>
                </a:prstGeom>
                <a:gradFill rotWithShape="0">
                  <a:gsLst>
                    <a:gs pos="0">
                      <a:srgbClr val="D8AF00"/>
                    </a:gs>
                    <a:gs pos="50000">
                      <a:srgbClr val="FFB061"/>
                    </a:gs>
                    <a:gs pos="100000">
                      <a:srgbClr val="D8AF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57" name="Group 117"/>
              <p:cNvGrpSpPr>
                <a:grpSpLocks/>
              </p:cNvGrpSpPr>
              <p:nvPr/>
            </p:nvGrpSpPr>
            <p:grpSpPr bwMode="auto">
              <a:xfrm>
                <a:off x="2784" y="172"/>
                <a:ext cx="336" cy="131"/>
                <a:chOff x="2784" y="240"/>
                <a:chExt cx="336" cy="131"/>
              </a:xfrm>
            </p:grpSpPr>
            <p:sp>
              <p:nvSpPr>
                <p:cNvPr id="63" name="Oval 118"/>
                <p:cNvSpPr>
                  <a:spLocks noChangeArrowheads="1"/>
                </p:cNvSpPr>
                <p:nvPr/>
              </p:nvSpPr>
              <p:spPr bwMode="auto">
                <a:xfrm>
                  <a:off x="2784" y="246"/>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64" name="Oval 119"/>
                <p:cNvSpPr>
                  <a:spLocks noChangeArrowheads="1"/>
                </p:cNvSpPr>
                <p:nvPr/>
              </p:nvSpPr>
              <p:spPr bwMode="auto">
                <a:xfrm>
                  <a:off x="2784" y="240"/>
                  <a:ext cx="336" cy="111"/>
                </a:xfrm>
                <a:prstGeom prst="ellipse">
                  <a:avLst/>
                </a:prstGeom>
                <a:gradFill rotWithShape="0">
                  <a:gsLst>
                    <a:gs pos="0">
                      <a:srgbClr val="D8AF00"/>
                    </a:gs>
                    <a:gs pos="50000">
                      <a:srgbClr val="FFB061"/>
                    </a:gs>
                    <a:gs pos="100000">
                      <a:srgbClr val="D8AF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58" name="Group 120"/>
              <p:cNvGrpSpPr>
                <a:grpSpLocks/>
              </p:cNvGrpSpPr>
              <p:nvPr/>
            </p:nvGrpSpPr>
            <p:grpSpPr bwMode="auto">
              <a:xfrm>
                <a:off x="2784" y="136"/>
                <a:ext cx="336" cy="131"/>
                <a:chOff x="2784" y="240"/>
                <a:chExt cx="336" cy="131"/>
              </a:xfrm>
            </p:grpSpPr>
            <p:sp>
              <p:nvSpPr>
                <p:cNvPr id="61" name="Oval 121"/>
                <p:cNvSpPr>
                  <a:spLocks noChangeArrowheads="1"/>
                </p:cNvSpPr>
                <p:nvPr/>
              </p:nvSpPr>
              <p:spPr bwMode="auto">
                <a:xfrm>
                  <a:off x="2784" y="246"/>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62" name="Oval 122"/>
                <p:cNvSpPr>
                  <a:spLocks noChangeArrowheads="1"/>
                </p:cNvSpPr>
                <p:nvPr/>
              </p:nvSpPr>
              <p:spPr bwMode="auto">
                <a:xfrm>
                  <a:off x="2784" y="240"/>
                  <a:ext cx="336" cy="111"/>
                </a:xfrm>
                <a:prstGeom prst="ellipse">
                  <a:avLst/>
                </a:prstGeom>
                <a:gradFill rotWithShape="0">
                  <a:gsLst>
                    <a:gs pos="0">
                      <a:srgbClr val="D8AF00"/>
                    </a:gs>
                    <a:gs pos="50000">
                      <a:srgbClr val="FFB061"/>
                    </a:gs>
                    <a:gs pos="100000">
                      <a:srgbClr val="D8AF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sp>
            <p:nvSpPr>
              <p:cNvPr id="59" name="Oval 123"/>
              <p:cNvSpPr>
                <a:spLocks noChangeArrowheads="1"/>
              </p:cNvSpPr>
              <p:nvPr/>
            </p:nvSpPr>
            <p:spPr bwMode="auto">
              <a:xfrm>
                <a:off x="2784" y="102"/>
                <a:ext cx="336" cy="125"/>
              </a:xfrm>
              <a:prstGeom prst="ellipse">
                <a:avLst/>
              </a:prstGeom>
              <a:solidFill>
                <a:srgbClr val="CC6600"/>
              </a:soli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60" name="Oval 124"/>
              <p:cNvSpPr>
                <a:spLocks noChangeArrowheads="1"/>
              </p:cNvSpPr>
              <p:nvPr/>
            </p:nvSpPr>
            <p:spPr bwMode="auto">
              <a:xfrm>
                <a:off x="2784" y="96"/>
                <a:ext cx="336" cy="111"/>
              </a:xfrm>
              <a:prstGeom prst="ellipse">
                <a:avLst/>
              </a:prstGeom>
              <a:gradFill rotWithShape="0">
                <a:gsLst>
                  <a:gs pos="0">
                    <a:srgbClr val="FFCC00"/>
                  </a:gs>
                  <a:gs pos="50000">
                    <a:srgbClr val="FFCC99"/>
                  </a:gs>
                  <a:gs pos="100000">
                    <a:srgbClr val="FFCC00"/>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16" name="Group 125"/>
            <p:cNvGrpSpPr>
              <a:grpSpLocks/>
            </p:cNvGrpSpPr>
            <p:nvPr/>
          </p:nvGrpSpPr>
          <p:grpSpPr bwMode="auto">
            <a:xfrm>
              <a:off x="3481" y="1139"/>
              <a:ext cx="161" cy="208"/>
              <a:chOff x="2976" y="3264"/>
              <a:chExt cx="720" cy="577"/>
            </a:xfrm>
          </p:grpSpPr>
          <p:grpSp>
            <p:nvGrpSpPr>
              <p:cNvPr id="36" name="Group 126"/>
              <p:cNvGrpSpPr>
                <a:grpSpLocks/>
              </p:cNvGrpSpPr>
              <p:nvPr/>
            </p:nvGrpSpPr>
            <p:grpSpPr bwMode="auto">
              <a:xfrm>
                <a:off x="2976" y="3616"/>
                <a:ext cx="720" cy="225"/>
                <a:chOff x="2304" y="2166"/>
                <a:chExt cx="288" cy="90"/>
              </a:xfrm>
            </p:grpSpPr>
            <p:sp>
              <p:nvSpPr>
                <p:cNvPr id="52" name="Oval 127"/>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53" name="Oval 128"/>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37" name="Group 129"/>
              <p:cNvGrpSpPr>
                <a:grpSpLocks/>
              </p:cNvGrpSpPr>
              <p:nvPr/>
            </p:nvGrpSpPr>
            <p:grpSpPr bwMode="auto">
              <a:xfrm>
                <a:off x="2976" y="3552"/>
                <a:ext cx="720" cy="225"/>
                <a:chOff x="2304" y="2166"/>
                <a:chExt cx="288" cy="90"/>
              </a:xfrm>
            </p:grpSpPr>
            <p:sp>
              <p:nvSpPr>
                <p:cNvPr id="50" name="Oval 130"/>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51" name="Oval 131"/>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38" name="Group 132"/>
              <p:cNvGrpSpPr>
                <a:grpSpLocks/>
              </p:cNvGrpSpPr>
              <p:nvPr/>
            </p:nvGrpSpPr>
            <p:grpSpPr bwMode="auto">
              <a:xfrm>
                <a:off x="2976" y="3489"/>
                <a:ext cx="720" cy="225"/>
                <a:chOff x="2304" y="2166"/>
                <a:chExt cx="288" cy="90"/>
              </a:xfrm>
            </p:grpSpPr>
            <p:sp>
              <p:nvSpPr>
                <p:cNvPr id="48" name="Oval 133"/>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49" name="Oval 134"/>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39" name="Group 135"/>
              <p:cNvGrpSpPr>
                <a:grpSpLocks/>
              </p:cNvGrpSpPr>
              <p:nvPr/>
            </p:nvGrpSpPr>
            <p:grpSpPr bwMode="auto">
              <a:xfrm>
                <a:off x="2976" y="3419"/>
                <a:ext cx="720" cy="225"/>
                <a:chOff x="2304" y="2166"/>
                <a:chExt cx="288" cy="90"/>
              </a:xfrm>
            </p:grpSpPr>
            <p:sp>
              <p:nvSpPr>
                <p:cNvPr id="46" name="Oval 136"/>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47" name="Oval 137"/>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40" name="Group 138"/>
              <p:cNvGrpSpPr>
                <a:grpSpLocks/>
              </p:cNvGrpSpPr>
              <p:nvPr/>
            </p:nvGrpSpPr>
            <p:grpSpPr bwMode="auto">
              <a:xfrm>
                <a:off x="2976" y="3349"/>
                <a:ext cx="720" cy="225"/>
                <a:chOff x="2304" y="2166"/>
                <a:chExt cx="288" cy="90"/>
              </a:xfrm>
            </p:grpSpPr>
            <p:sp>
              <p:nvSpPr>
                <p:cNvPr id="44" name="Oval 139"/>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45" name="Oval 140"/>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41" name="Group 141"/>
              <p:cNvGrpSpPr>
                <a:grpSpLocks/>
              </p:cNvGrpSpPr>
              <p:nvPr/>
            </p:nvGrpSpPr>
            <p:grpSpPr bwMode="auto">
              <a:xfrm>
                <a:off x="2976" y="3264"/>
                <a:ext cx="720" cy="225"/>
                <a:chOff x="2304" y="2112"/>
                <a:chExt cx="288" cy="90"/>
              </a:xfrm>
            </p:grpSpPr>
            <p:sp>
              <p:nvSpPr>
                <p:cNvPr id="42" name="Oval 142"/>
                <p:cNvSpPr>
                  <a:spLocks noChangeArrowheads="1"/>
                </p:cNvSpPr>
                <p:nvPr/>
              </p:nvSpPr>
              <p:spPr bwMode="auto">
                <a:xfrm>
                  <a:off x="2304" y="2116"/>
                  <a:ext cx="288" cy="86"/>
                </a:xfrm>
                <a:prstGeom prst="ellipse">
                  <a:avLst/>
                </a:prstGeom>
                <a:gradFill rotWithShape="0">
                  <a:gsLst>
                    <a:gs pos="0">
                      <a:srgbClr val="57DFFF"/>
                    </a:gs>
                    <a:gs pos="50000">
                      <a:srgbClr val="008EB0"/>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43" name="Oval 143"/>
                <p:cNvSpPr>
                  <a:spLocks noChangeArrowheads="1"/>
                </p:cNvSpPr>
                <p:nvPr/>
              </p:nvSpPr>
              <p:spPr bwMode="auto">
                <a:xfrm>
                  <a:off x="2304" y="2112"/>
                  <a:ext cx="288" cy="76"/>
                </a:xfrm>
                <a:prstGeom prst="ellipse">
                  <a:avLst/>
                </a:prstGeom>
                <a:gradFill rotWithShape="0">
                  <a:gsLst>
                    <a:gs pos="0">
                      <a:srgbClr val="CCFFFF"/>
                    </a:gs>
                    <a:gs pos="50000">
                      <a:srgbClr val="57DFFF"/>
                    </a:gs>
                    <a:gs pos="100000">
                      <a:srgbClr val="CCF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grpSp>
          <p:nvGrpSpPr>
            <p:cNvPr id="17" name="Group 144"/>
            <p:cNvGrpSpPr>
              <a:grpSpLocks/>
            </p:cNvGrpSpPr>
            <p:nvPr/>
          </p:nvGrpSpPr>
          <p:grpSpPr bwMode="auto">
            <a:xfrm>
              <a:off x="3577" y="1226"/>
              <a:ext cx="161" cy="208"/>
              <a:chOff x="2976" y="3264"/>
              <a:chExt cx="720" cy="577"/>
            </a:xfrm>
          </p:grpSpPr>
          <p:grpSp>
            <p:nvGrpSpPr>
              <p:cNvPr id="18" name="Group 145"/>
              <p:cNvGrpSpPr>
                <a:grpSpLocks/>
              </p:cNvGrpSpPr>
              <p:nvPr/>
            </p:nvGrpSpPr>
            <p:grpSpPr bwMode="auto">
              <a:xfrm>
                <a:off x="2976" y="3616"/>
                <a:ext cx="720" cy="225"/>
                <a:chOff x="2304" y="2166"/>
                <a:chExt cx="288" cy="90"/>
              </a:xfrm>
            </p:grpSpPr>
            <p:sp>
              <p:nvSpPr>
                <p:cNvPr id="34" name="Oval 146"/>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35" name="Oval 147"/>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19" name="Group 148"/>
              <p:cNvGrpSpPr>
                <a:grpSpLocks/>
              </p:cNvGrpSpPr>
              <p:nvPr/>
            </p:nvGrpSpPr>
            <p:grpSpPr bwMode="auto">
              <a:xfrm>
                <a:off x="2976" y="3552"/>
                <a:ext cx="720" cy="225"/>
                <a:chOff x="2304" y="2166"/>
                <a:chExt cx="288" cy="90"/>
              </a:xfrm>
            </p:grpSpPr>
            <p:sp>
              <p:nvSpPr>
                <p:cNvPr id="32" name="Oval 149"/>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33" name="Oval 150"/>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20" name="Group 151"/>
              <p:cNvGrpSpPr>
                <a:grpSpLocks/>
              </p:cNvGrpSpPr>
              <p:nvPr/>
            </p:nvGrpSpPr>
            <p:grpSpPr bwMode="auto">
              <a:xfrm>
                <a:off x="2976" y="3489"/>
                <a:ext cx="720" cy="225"/>
                <a:chOff x="2304" y="2166"/>
                <a:chExt cx="288" cy="90"/>
              </a:xfrm>
            </p:grpSpPr>
            <p:sp>
              <p:nvSpPr>
                <p:cNvPr id="30" name="Oval 152"/>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31" name="Oval 153"/>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21" name="Group 154"/>
              <p:cNvGrpSpPr>
                <a:grpSpLocks/>
              </p:cNvGrpSpPr>
              <p:nvPr/>
            </p:nvGrpSpPr>
            <p:grpSpPr bwMode="auto">
              <a:xfrm>
                <a:off x="2976" y="3419"/>
                <a:ext cx="720" cy="225"/>
                <a:chOff x="2304" y="2166"/>
                <a:chExt cx="288" cy="90"/>
              </a:xfrm>
            </p:grpSpPr>
            <p:sp>
              <p:nvSpPr>
                <p:cNvPr id="28" name="Oval 155"/>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29" name="Oval 156"/>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22" name="Group 157"/>
              <p:cNvGrpSpPr>
                <a:grpSpLocks/>
              </p:cNvGrpSpPr>
              <p:nvPr/>
            </p:nvGrpSpPr>
            <p:grpSpPr bwMode="auto">
              <a:xfrm>
                <a:off x="2976" y="3349"/>
                <a:ext cx="720" cy="225"/>
                <a:chOff x="2304" y="2166"/>
                <a:chExt cx="288" cy="90"/>
              </a:xfrm>
            </p:grpSpPr>
            <p:sp>
              <p:nvSpPr>
                <p:cNvPr id="26" name="Oval 158"/>
                <p:cNvSpPr>
                  <a:spLocks noChangeArrowheads="1"/>
                </p:cNvSpPr>
                <p:nvPr/>
              </p:nvSpPr>
              <p:spPr bwMode="auto">
                <a:xfrm>
                  <a:off x="2304" y="2170"/>
                  <a:ext cx="288" cy="86"/>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27" name="Oval 159"/>
                <p:cNvSpPr>
                  <a:spLocks noChangeArrowheads="1"/>
                </p:cNvSpPr>
                <p:nvPr/>
              </p:nvSpPr>
              <p:spPr bwMode="auto">
                <a:xfrm>
                  <a:off x="2304" y="2166"/>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nvGrpSpPr>
              <p:cNvPr id="23" name="Group 160"/>
              <p:cNvGrpSpPr>
                <a:grpSpLocks/>
              </p:cNvGrpSpPr>
              <p:nvPr/>
            </p:nvGrpSpPr>
            <p:grpSpPr bwMode="auto">
              <a:xfrm>
                <a:off x="2976" y="3264"/>
                <a:ext cx="720" cy="225"/>
                <a:chOff x="2304" y="2112"/>
                <a:chExt cx="288" cy="90"/>
              </a:xfrm>
            </p:grpSpPr>
            <p:sp>
              <p:nvSpPr>
                <p:cNvPr id="24" name="Oval 161"/>
                <p:cNvSpPr>
                  <a:spLocks noChangeArrowheads="1"/>
                </p:cNvSpPr>
                <p:nvPr/>
              </p:nvSpPr>
              <p:spPr bwMode="auto">
                <a:xfrm>
                  <a:off x="2304" y="2116"/>
                  <a:ext cx="288" cy="86"/>
                </a:xfrm>
                <a:prstGeom prst="ellipse">
                  <a:avLst/>
                </a:prstGeom>
                <a:gradFill rotWithShape="0">
                  <a:gsLst>
                    <a:gs pos="0">
                      <a:srgbClr val="57DFFF"/>
                    </a:gs>
                    <a:gs pos="50000">
                      <a:srgbClr val="008EB0"/>
                    </a:gs>
                    <a:gs pos="100000">
                      <a:srgbClr val="57D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sp>
              <p:nvSpPr>
                <p:cNvPr id="25" name="Oval 162"/>
                <p:cNvSpPr>
                  <a:spLocks noChangeArrowheads="1"/>
                </p:cNvSpPr>
                <p:nvPr/>
              </p:nvSpPr>
              <p:spPr bwMode="auto">
                <a:xfrm>
                  <a:off x="2304" y="2112"/>
                  <a:ext cx="288" cy="76"/>
                </a:xfrm>
                <a:prstGeom prst="ellipse">
                  <a:avLst/>
                </a:prstGeom>
                <a:gradFill rotWithShape="0">
                  <a:gsLst>
                    <a:gs pos="0">
                      <a:srgbClr val="CCFFFF"/>
                    </a:gs>
                    <a:gs pos="50000">
                      <a:srgbClr val="57DFFF"/>
                    </a:gs>
                    <a:gs pos="100000">
                      <a:srgbClr val="CCFFFF"/>
                    </a:gs>
                  </a:gsLst>
                  <a:lin ang="0" scaled="1"/>
                </a:gradFill>
                <a:ln w="9525">
                  <a:noFill/>
                  <a:round/>
                  <a:headEnd/>
                  <a:tailEnd/>
                </a:ln>
              </p:spPr>
              <p:txBody>
                <a:bodyPr wrap="none" anchor="ctr"/>
                <a:lstStyle/>
                <a:p>
                  <a:pPr algn="ctr" defTabSz="914400" eaLnBrk="0" fontAlgn="auto" hangingPunct="0">
                    <a:spcBef>
                      <a:spcPts val="0"/>
                    </a:spcBef>
                    <a:spcAft>
                      <a:spcPts val="0"/>
                    </a:spcAft>
                    <a:buFontTx/>
                    <a:buNone/>
                    <a:defRPr/>
                  </a:pPr>
                  <a:endParaRPr lang="zh-CN" altLang="en-US" b="1" kern="0">
                    <a:solidFill>
                      <a:srgbClr val="58595B">
                        <a:lumMod val="50000"/>
                      </a:srgbClr>
                    </a:solidFill>
                  </a:endParaRPr>
                </a:p>
              </p:txBody>
            </p:sp>
          </p:grpSp>
        </p:grpSp>
      </p:grpSp>
      <p:pic>
        <p:nvPicPr>
          <p:cNvPr id="71" name="Picture 8" descr="010"/>
          <p:cNvPicPr>
            <a:picLocks noChangeAspect="1" noChangeArrowheads="1"/>
          </p:cNvPicPr>
          <p:nvPr/>
        </p:nvPicPr>
        <p:blipFill>
          <a:blip r:embed="rId2" cstate="print"/>
          <a:srcRect/>
          <a:stretch>
            <a:fillRect/>
          </a:stretch>
        </p:blipFill>
        <p:spPr bwMode="auto">
          <a:xfrm>
            <a:off x="963979" y="2721764"/>
            <a:ext cx="285752" cy="210260"/>
          </a:xfrm>
          <a:prstGeom prst="rect">
            <a:avLst/>
          </a:prstGeom>
          <a:noFill/>
          <a:ln w="9525">
            <a:noFill/>
            <a:miter lim="800000"/>
            <a:headEnd/>
            <a:tailEnd/>
          </a:ln>
        </p:spPr>
      </p:pic>
      <p:pic>
        <p:nvPicPr>
          <p:cNvPr id="72" name="Picture 45" descr="GER-"/>
          <p:cNvPicPr>
            <a:picLocks noChangeAspect="1" noChangeArrowheads="1"/>
          </p:cNvPicPr>
          <p:nvPr/>
        </p:nvPicPr>
        <p:blipFill>
          <a:blip r:embed="rId3" cstate="print"/>
          <a:srcRect/>
          <a:stretch>
            <a:fillRect/>
          </a:stretch>
        </p:blipFill>
        <p:spPr bwMode="auto">
          <a:xfrm>
            <a:off x="5272479" y="2785637"/>
            <a:ext cx="194952" cy="96863"/>
          </a:xfrm>
          <a:prstGeom prst="rect">
            <a:avLst/>
          </a:prstGeom>
          <a:noFill/>
          <a:ln w="9525">
            <a:noFill/>
            <a:miter lim="800000"/>
            <a:headEnd/>
            <a:tailEnd/>
          </a:ln>
        </p:spPr>
      </p:pic>
      <p:sp>
        <p:nvSpPr>
          <p:cNvPr id="73" name="矩形 184"/>
          <p:cNvSpPr>
            <a:spLocks noChangeArrowheads="1"/>
          </p:cNvSpPr>
          <p:nvPr/>
        </p:nvSpPr>
        <p:spPr bwMode="auto">
          <a:xfrm>
            <a:off x="1295756" y="2668187"/>
            <a:ext cx="954107" cy="276999"/>
          </a:xfrm>
          <a:prstGeom prst="rect">
            <a:avLst/>
          </a:prstGeom>
          <a:noFill/>
          <a:ln w="9525">
            <a:noFill/>
            <a:miter lim="800000"/>
            <a:headEnd/>
            <a:tailEnd/>
          </a:ln>
        </p:spPr>
        <p:txBody>
          <a:bodyPr wrap="none">
            <a:spAutoFit/>
          </a:bodyPr>
          <a:lstStyle/>
          <a:p>
            <a:pPr algn="ctr" defTabSz="914400" eaLnBrk="0" fontAlgn="auto" hangingPunct="0">
              <a:spcBef>
                <a:spcPts val="0"/>
              </a:spcBef>
              <a:spcAft>
                <a:spcPts val="0"/>
              </a:spcAft>
              <a:buFontTx/>
              <a:buNone/>
              <a:defRPr/>
            </a:pPr>
            <a:r>
              <a:rPr lang="zh-CN" altLang="en-US" sz="1200" b="1" kern="0" dirty="0">
                <a:solidFill>
                  <a:srgbClr val="58595B">
                    <a:lumMod val="50000"/>
                  </a:srgbClr>
                </a:solidFill>
                <a:latin typeface="微软雅黑" pitchFamily="34" charset="-122"/>
                <a:ea typeface="微软雅黑" pitchFamily="34" charset="-122"/>
              </a:rPr>
              <a:t>计算</a:t>
            </a:r>
            <a:r>
              <a:rPr lang="zh-CN" altLang="en-US" sz="1200" b="1" kern="0" dirty="0" smtClean="0">
                <a:solidFill>
                  <a:srgbClr val="58595B">
                    <a:lumMod val="50000"/>
                  </a:srgbClr>
                </a:solidFill>
                <a:latin typeface="微软雅黑" pitchFamily="34" charset="-122"/>
                <a:ea typeface="微软雅黑" pitchFamily="34" charset="-122"/>
              </a:rPr>
              <a:t>资源池</a:t>
            </a:r>
            <a:endParaRPr lang="zh-CN" altLang="en-US" sz="1200" b="1" kern="0" dirty="0">
              <a:solidFill>
                <a:srgbClr val="58595B">
                  <a:lumMod val="50000"/>
                </a:srgbClr>
              </a:solidFill>
            </a:endParaRPr>
          </a:p>
        </p:txBody>
      </p:sp>
      <p:sp>
        <p:nvSpPr>
          <p:cNvPr id="74" name="矩形 185"/>
          <p:cNvSpPr>
            <a:spLocks noChangeArrowheads="1"/>
          </p:cNvSpPr>
          <p:nvPr/>
        </p:nvSpPr>
        <p:spPr bwMode="auto">
          <a:xfrm>
            <a:off x="5551224" y="2672952"/>
            <a:ext cx="1415772" cy="276999"/>
          </a:xfrm>
          <a:prstGeom prst="rect">
            <a:avLst/>
          </a:prstGeom>
          <a:noFill/>
          <a:ln w="9525">
            <a:noFill/>
            <a:miter lim="800000"/>
            <a:headEnd/>
            <a:tailEnd/>
          </a:ln>
        </p:spPr>
        <p:txBody>
          <a:bodyPr wrap="none">
            <a:spAutoFit/>
          </a:bodyPr>
          <a:lstStyle/>
          <a:p>
            <a:pP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数据中心基础设施</a:t>
            </a:r>
            <a:endParaRPr lang="zh-CN" altLang="en-US" sz="1200" b="1" kern="0" dirty="0">
              <a:solidFill>
                <a:srgbClr val="58595B">
                  <a:lumMod val="50000"/>
                </a:srgbClr>
              </a:solidFill>
            </a:endParaRPr>
          </a:p>
        </p:txBody>
      </p:sp>
      <p:sp>
        <p:nvSpPr>
          <p:cNvPr id="75" name="矩形 186"/>
          <p:cNvSpPr>
            <a:spLocks noChangeArrowheads="1"/>
          </p:cNvSpPr>
          <p:nvPr/>
        </p:nvSpPr>
        <p:spPr bwMode="auto">
          <a:xfrm>
            <a:off x="3559545" y="2672952"/>
            <a:ext cx="954107" cy="276999"/>
          </a:xfrm>
          <a:prstGeom prst="rect">
            <a:avLst/>
          </a:prstGeom>
          <a:noFill/>
          <a:ln w="9525">
            <a:noFill/>
            <a:miter lim="800000"/>
            <a:headEnd/>
            <a:tailEnd/>
          </a:ln>
        </p:spPr>
        <p:txBody>
          <a:bodyPr wrap="none">
            <a:spAutoFit/>
          </a:bodyPr>
          <a:lstStyle/>
          <a:p>
            <a:pPr algn="ctr" defTabSz="914400" eaLnBrk="0" fontAlgn="auto" hangingPunct="0">
              <a:spcBef>
                <a:spcPts val="0"/>
              </a:spcBef>
              <a:spcAft>
                <a:spcPts val="0"/>
              </a:spcAft>
              <a:buFontTx/>
              <a:buNone/>
              <a:defRPr/>
            </a:pPr>
            <a:r>
              <a:rPr lang="zh-CN" altLang="en-US" sz="1200" b="1" kern="0" dirty="0">
                <a:solidFill>
                  <a:srgbClr val="58595B">
                    <a:lumMod val="50000"/>
                  </a:srgbClr>
                </a:solidFill>
                <a:latin typeface="微软雅黑" pitchFamily="34" charset="-122"/>
                <a:ea typeface="微软雅黑" pitchFamily="34" charset="-122"/>
              </a:rPr>
              <a:t>存储</a:t>
            </a:r>
            <a:r>
              <a:rPr lang="zh-CN" altLang="en-US" sz="1200" b="1" kern="0" dirty="0" smtClean="0">
                <a:solidFill>
                  <a:srgbClr val="58595B">
                    <a:lumMod val="50000"/>
                  </a:srgbClr>
                </a:solidFill>
                <a:latin typeface="微软雅黑" pitchFamily="34" charset="-122"/>
                <a:ea typeface="微软雅黑" pitchFamily="34" charset="-122"/>
              </a:rPr>
              <a:t>资源池</a:t>
            </a:r>
            <a:endParaRPr lang="zh-CN" altLang="en-US" sz="1200" b="1" kern="0" dirty="0">
              <a:solidFill>
                <a:srgbClr val="58595B">
                  <a:lumMod val="50000"/>
                </a:srgbClr>
              </a:solidFill>
            </a:endParaRPr>
          </a:p>
        </p:txBody>
      </p:sp>
      <p:sp>
        <p:nvSpPr>
          <p:cNvPr id="76" name="AutoShape 3"/>
          <p:cNvSpPr>
            <a:spLocks noChangeArrowheads="1"/>
          </p:cNvSpPr>
          <p:nvPr/>
        </p:nvSpPr>
        <p:spPr bwMode="auto">
          <a:xfrm rot="5400000">
            <a:off x="4063443" y="-2413005"/>
            <a:ext cx="268933" cy="6746270"/>
          </a:xfrm>
          <a:prstGeom prst="roundRect">
            <a:avLst>
              <a:gd name="adj" fmla="val 16667"/>
            </a:avLst>
          </a:prstGeom>
          <a:gradFill rotWithShape="1">
            <a:gsLst>
              <a:gs pos="0">
                <a:srgbClr val="0087E2">
                  <a:shade val="51000"/>
                  <a:satMod val="130000"/>
                </a:srgbClr>
              </a:gs>
              <a:gs pos="80000">
                <a:srgbClr val="0087E2">
                  <a:shade val="93000"/>
                  <a:satMod val="130000"/>
                </a:srgbClr>
              </a:gs>
              <a:gs pos="100000">
                <a:srgbClr val="0087E2">
                  <a:shade val="94000"/>
                  <a:satMod val="135000"/>
                </a:srgbClr>
              </a:gs>
            </a:gsLst>
            <a:lin ang="16200000" scaled="0"/>
          </a:gradFill>
          <a:ln w="9525" cap="flat" cmpd="sng" algn="ctr">
            <a:solidFill>
              <a:srgbClr val="0087E2">
                <a:shade val="95000"/>
                <a:satMod val="105000"/>
              </a:srgbClr>
            </a:solidFill>
            <a:prstDash val="solid"/>
            <a:headEnd/>
            <a:tailEnd/>
          </a:ln>
          <a:effectLst>
            <a:outerShdw blurRad="40000" dist="23000" dir="5400000" rotWithShape="0">
              <a:srgbClr val="000000">
                <a:alpha val="35000"/>
              </a:srgbClr>
            </a:outerShdw>
          </a:effectLst>
        </p:spPr>
        <p:txBody>
          <a:bodyPr vert="vert270" tIns="118800" bIns="118800" anchor="ctr"/>
          <a:lstStyle/>
          <a:p>
            <a:pPr defTabSz="914400" fontAlgn="auto">
              <a:spcBef>
                <a:spcPts val="0"/>
              </a:spcBef>
              <a:spcAft>
                <a:spcPts val="0"/>
              </a:spcAft>
              <a:buFontTx/>
              <a:buNone/>
              <a:defRPr/>
            </a:pPr>
            <a:endParaRPr lang="zh-CN" altLang="en-US" sz="1400" kern="0" dirty="0">
              <a:solidFill>
                <a:srgbClr val="58595B">
                  <a:lumMod val="50000"/>
                </a:srgbClr>
              </a:solidFill>
              <a:latin typeface="微软雅黑" pitchFamily="34" charset="-122"/>
              <a:ea typeface="微软雅黑" pitchFamily="34" charset="-122"/>
            </a:endParaRPr>
          </a:p>
        </p:txBody>
      </p:sp>
      <p:sp>
        <p:nvSpPr>
          <p:cNvPr id="77" name="矩形 76"/>
          <p:cNvSpPr/>
          <p:nvPr/>
        </p:nvSpPr>
        <p:spPr>
          <a:xfrm>
            <a:off x="6244878" y="844714"/>
            <a:ext cx="1261884" cy="307777"/>
          </a:xfrm>
          <a:prstGeom prst="rect">
            <a:avLst/>
          </a:prstGeom>
        </p:spPr>
        <p:txBody>
          <a:bodyPr wrap="none">
            <a:spAutoFit/>
          </a:bodyPr>
          <a:lstStyle/>
          <a:p>
            <a:r>
              <a:rPr lang="zh-CN" altLang="en-US" sz="1400" b="1" dirty="0" smtClean="0">
                <a:solidFill>
                  <a:srgbClr val="FFFFFF"/>
                </a:solidFill>
                <a:latin typeface="微软雅黑" pitchFamily="34" charset="-122"/>
                <a:ea typeface="微软雅黑" pitchFamily="34" charset="-122"/>
              </a:rPr>
              <a:t>园区居民门户</a:t>
            </a:r>
            <a:endParaRPr lang="zh-CN" altLang="en-US" sz="1400" b="1" dirty="0">
              <a:solidFill>
                <a:srgbClr val="FFFFFF"/>
              </a:solidFill>
              <a:latin typeface="微软雅黑" pitchFamily="34" charset="-122"/>
              <a:ea typeface="微软雅黑" pitchFamily="34" charset="-122"/>
            </a:endParaRPr>
          </a:p>
        </p:txBody>
      </p:sp>
      <p:sp>
        <p:nvSpPr>
          <p:cNvPr id="78" name="矩形 77"/>
          <p:cNvSpPr/>
          <p:nvPr/>
        </p:nvSpPr>
        <p:spPr>
          <a:xfrm>
            <a:off x="1069637" y="863764"/>
            <a:ext cx="1261884" cy="307777"/>
          </a:xfrm>
          <a:prstGeom prst="rect">
            <a:avLst/>
          </a:prstGeom>
        </p:spPr>
        <p:txBody>
          <a:bodyPr wrap="none">
            <a:spAutoFit/>
          </a:bodyPr>
          <a:lstStyle/>
          <a:p>
            <a:r>
              <a:rPr lang="zh-CN" altLang="en-US" sz="1400" b="1" dirty="0" smtClean="0">
                <a:solidFill>
                  <a:srgbClr val="FFFFFF"/>
                </a:solidFill>
                <a:latin typeface="微软雅黑" pitchFamily="34" charset="-122"/>
                <a:ea typeface="微软雅黑" pitchFamily="34" charset="-122"/>
              </a:rPr>
              <a:t>运营管理门户</a:t>
            </a:r>
          </a:p>
        </p:txBody>
      </p:sp>
      <p:sp>
        <p:nvSpPr>
          <p:cNvPr id="79" name="矩形 78"/>
          <p:cNvSpPr/>
          <p:nvPr/>
        </p:nvSpPr>
        <p:spPr>
          <a:xfrm>
            <a:off x="3989861" y="1618728"/>
            <a:ext cx="664444" cy="20409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应急指挥</a:t>
            </a:r>
            <a:endParaRPr lang="en-US" altLang="zh-CN" sz="1000" kern="0" dirty="0">
              <a:solidFill>
                <a:srgbClr val="58595B">
                  <a:lumMod val="50000"/>
                </a:srgbClr>
              </a:solidFill>
              <a:latin typeface="微软雅黑" pitchFamily="34" charset="-122"/>
              <a:ea typeface="微软雅黑" pitchFamily="34" charset="-122"/>
            </a:endParaRPr>
          </a:p>
        </p:txBody>
      </p:sp>
      <p:sp>
        <p:nvSpPr>
          <p:cNvPr id="80" name="矩形 79"/>
          <p:cNvSpPr/>
          <p:nvPr/>
        </p:nvSpPr>
        <p:spPr>
          <a:xfrm>
            <a:off x="4792754" y="1613966"/>
            <a:ext cx="618973" cy="214313"/>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电子围栏</a:t>
            </a:r>
            <a:endParaRPr lang="en-US" altLang="zh-CN" sz="1000" kern="0" dirty="0">
              <a:solidFill>
                <a:srgbClr val="58595B">
                  <a:lumMod val="50000"/>
                </a:srgbClr>
              </a:solidFill>
              <a:latin typeface="微软雅黑" pitchFamily="34" charset="-122"/>
              <a:ea typeface="微软雅黑" pitchFamily="34" charset="-122"/>
            </a:endParaRPr>
          </a:p>
        </p:txBody>
      </p:sp>
      <p:sp>
        <p:nvSpPr>
          <p:cNvPr id="81" name="矩形 80"/>
          <p:cNvSpPr/>
          <p:nvPr/>
        </p:nvSpPr>
        <p:spPr>
          <a:xfrm>
            <a:off x="3990761" y="1822820"/>
            <a:ext cx="663545"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交通管理</a:t>
            </a:r>
            <a:endParaRPr lang="en-US" altLang="zh-CN" sz="1000" kern="0" dirty="0">
              <a:solidFill>
                <a:srgbClr val="58595B">
                  <a:lumMod val="50000"/>
                </a:srgbClr>
              </a:solidFill>
              <a:latin typeface="微软雅黑" pitchFamily="34" charset="-122"/>
              <a:ea typeface="微软雅黑" pitchFamily="34" charset="-122"/>
            </a:endParaRPr>
          </a:p>
        </p:txBody>
      </p:sp>
      <p:sp>
        <p:nvSpPr>
          <p:cNvPr id="82" name="矩形 81"/>
          <p:cNvSpPr/>
          <p:nvPr/>
        </p:nvSpPr>
        <p:spPr>
          <a:xfrm>
            <a:off x="3989861" y="2031347"/>
            <a:ext cx="665732"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视频监控</a:t>
            </a:r>
            <a:endParaRPr lang="zh-CN" altLang="en-US" sz="1000" kern="0" dirty="0">
              <a:solidFill>
                <a:srgbClr val="58595B">
                  <a:lumMod val="50000"/>
                </a:srgbClr>
              </a:solidFill>
              <a:latin typeface="微软雅黑" pitchFamily="34" charset="-122"/>
              <a:ea typeface="微软雅黑" pitchFamily="34" charset="-122"/>
            </a:endParaRPr>
          </a:p>
        </p:txBody>
      </p:sp>
      <p:sp>
        <p:nvSpPr>
          <p:cNvPr id="83" name="矩形 82"/>
          <p:cNvSpPr/>
          <p:nvPr/>
        </p:nvSpPr>
        <p:spPr>
          <a:xfrm>
            <a:off x="4791465" y="1410980"/>
            <a:ext cx="620260"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环保监控</a:t>
            </a:r>
            <a:endParaRPr lang="en-US" altLang="zh-CN" sz="1000" kern="0" dirty="0">
              <a:solidFill>
                <a:srgbClr val="58595B">
                  <a:lumMod val="50000"/>
                </a:srgbClr>
              </a:solidFill>
              <a:latin typeface="微软雅黑" pitchFamily="34" charset="-122"/>
              <a:ea typeface="微软雅黑" pitchFamily="34" charset="-122"/>
            </a:endParaRPr>
          </a:p>
        </p:txBody>
      </p:sp>
      <p:sp>
        <p:nvSpPr>
          <p:cNvPr id="84" name="矩形 83"/>
          <p:cNvSpPr/>
          <p:nvPr/>
        </p:nvSpPr>
        <p:spPr>
          <a:xfrm>
            <a:off x="3990761" y="1410980"/>
            <a:ext cx="663545"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一卡通</a:t>
            </a:r>
            <a:endParaRPr lang="en-US" altLang="zh-CN" sz="1000" kern="0" dirty="0">
              <a:solidFill>
                <a:srgbClr val="58595B">
                  <a:lumMod val="50000"/>
                </a:srgbClr>
              </a:solidFill>
              <a:latin typeface="微软雅黑" pitchFamily="34" charset="-122"/>
              <a:ea typeface="微软雅黑" pitchFamily="34" charset="-122"/>
            </a:endParaRPr>
          </a:p>
        </p:txBody>
      </p:sp>
      <p:sp>
        <p:nvSpPr>
          <p:cNvPr id="85" name="矩形 84"/>
          <p:cNvSpPr/>
          <p:nvPr/>
        </p:nvSpPr>
        <p:spPr>
          <a:xfrm>
            <a:off x="4791465" y="1823597"/>
            <a:ext cx="620260"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停车诱导</a:t>
            </a:r>
            <a:endParaRPr lang="en-US" altLang="zh-CN" sz="1000" kern="0" dirty="0">
              <a:solidFill>
                <a:srgbClr val="58595B">
                  <a:lumMod val="50000"/>
                </a:srgbClr>
              </a:solidFill>
              <a:latin typeface="微软雅黑" pitchFamily="34" charset="-122"/>
              <a:ea typeface="微软雅黑" pitchFamily="34" charset="-122"/>
            </a:endParaRPr>
          </a:p>
        </p:txBody>
      </p:sp>
      <p:sp>
        <p:nvSpPr>
          <p:cNvPr id="86" name="矩形 85"/>
          <p:cNvSpPr/>
          <p:nvPr/>
        </p:nvSpPr>
        <p:spPr>
          <a:xfrm>
            <a:off x="4792753" y="2033696"/>
            <a:ext cx="618972"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电子广告</a:t>
            </a:r>
            <a:endParaRPr lang="en-US" altLang="zh-CN" sz="1000" kern="0" dirty="0">
              <a:solidFill>
                <a:srgbClr val="58595B">
                  <a:lumMod val="50000"/>
                </a:srgbClr>
              </a:solidFill>
              <a:latin typeface="微软雅黑" pitchFamily="34" charset="-122"/>
              <a:ea typeface="微软雅黑" pitchFamily="34" charset="-122"/>
            </a:endParaRPr>
          </a:p>
        </p:txBody>
      </p:sp>
      <p:sp>
        <p:nvSpPr>
          <p:cNvPr id="87" name="圆角矩形 86"/>
          <p:cNvSpPr/>
          <p:nvPr/>
        </p:nvSpPr>
        <p:spPr bwMode="auto">
          <a:xfrm>
            <a:off x="609601" y="3297255"/>
            <a:ext cx="7189857" cy="863853"/>
          </a:xfrm>
          <a:prstGeom prst="roundRect">
            <a:avLst/>
          </a:prstGeom>
          <a:solidFill>
            <a:srgbClr val="FFFFFF"/>
          </a:solidFill>
          <a:ln w="9525" cap="flat" cmpd="sng" algn="ctr">
            <a:solidFill>
              <a:srgbClr val="AAC3EE"/>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eaLnBrk="0" hangingPunct="0">
              <a:buFontTx/>
              <a:buNone/>
              <a:defRPr/>
            </a:pPr>
            <a:endParaRPr kumimoji="1" lang="zh-CN" altLang="en-US" b="1" kern="0" smtClean="0">
              <a:solidFill>
                <a:srgbClr val="58595B">
                  <a:lumMod val="50000"/>
                </a:srgbClr>
              </a:solidFill>
              <a:latin typeface="Times New Roman" pitchFamily="18" charset="0"/>
            </a:endParaRPr>
          </a:p>
        </p:txBody>
      </p:sp>
      <p:sp>
        <p:nvSpPr>
          <p:cNvPr id="88" name="圆角矩形 87"/>
          <p:cNvSpPr/>
          <p:nvPr/>
        </p:nvSpPr>
        <p:spPr bwMode="auto">
          <a:xfrm>
            <a:off x="609601" y="4197131"/>
            <a:ext cx="7194619" cy="537942"/>
          </a:xfrm>
          <a:prstGeom prst="roundRect">
            <a:avLst/>
          </a:prstGeom>
          <a:solidFill>
            <a:srgbClr val="FFFFFF"/>
          </a:solidFill>
          <a:ln w="9525" cap="flat" cmpd="sng" algn="ctr">
            <a:solidFill>
              <a:srgbClr val="AAC3EE"/>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defTabSz="914400" eaLnBrk="0" hangingPunct="0">
              <a:buFontTx/>
              <a:buNone/>
              <a:defRPr/>
            </a:pPr>
            <a:endParaRPr kumimoji="1" lang="zh-CN" altLang="en-US" b="1" kern="0" smtClean="0">
              <a:solidFill>
                <a:srgbClr val="58595B">
                  <a:lumMod val="50000"/>
                </a:srgbClr>
              </a:solidFill>
              <a:latin typeface="Times New Roman" pitchFamily="18" charset="0"/>
            </a:endParaRPr>
          </a:p>
        </p:txBody>
      </p:sp>
      <p:grpSp>
        <p:nvGrpSpPr>
          <p:cNvPr id="89" name="组合 175"/>
          <p:cNvGrpSpPr/>
          <p:nvPr/>
        </p:nvGrpSpPr>
        <p:grpSpPr>
          <a:xfrm>
            <a:off x="1127125" y="4263109"/>
            <a:ext cx="5981106" cy="559356"/>
            <a:chOff x="1774825" y="5499100"/>
            <a:chExt cx="5981106" cy="745809"/>
          </a:xfrm>
        </p:grpSpPr>
        <p:pic>
          <p:nvPicPr>
            <p:cNvPr id="90" name="Object 34"/>
            <p:cNvPicPr>
              <a:picLocks noChangeAspect="1" noChangeArrowheads="1"/>
            </p:cNvPicPr>
            <p:nvPr/>
          </p:nvPicPr>
          <p:blipFill>
            <a:blip r:embed="rId4" cstate="print"/>
            <a:srcRect/>
            <a:stretch>
              <a:fillRect/>
            </a:stretch>
          </p:blipFill>
          <p:spPr bwMode="auto">
            <a:xfrm>
              <a:off x="5843588" y="5503863"/>
              <a:ext cx="258762" cy="431800"/>
            </a:xfrm>
            <a:prstGeom prst="rect">
              <a:avLst/>
            </a:prstGeom>
            <a:noFill/>
            <a:ln w="9525" algn="ctr">
              <a:noFill/>
              <a:miter lim="800000"/>
              <a:headEnd/>
              <a:tailEnd/>
            </a:ln>
          </p:spPr>
        </p:pic>
        <p:sp>
          <p:nvSpPr>
            <p:cNvPr id="91" name="Text Box 35"/>
            <p:cNvSpPr txBox="1">
              <a:spLocks noChangeArrowheads="1"/>
            </p:cNvSpPr>
            <p:nvPr/>
          </p:nvSpPr>
          <p:spPr bwMode="auto">
            <a:xfrm>
              <a:off x="5688013" y="5905500"/>
              <a:ext cx="441134"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dirty="0">
                  <a:solidFill>
                    <a:srgbClr val="58595B">
                      <a:lumMod val="50000"/>
                    </a:srgbClr>
                  </a:solidFill>
                  <a:latin typeface="微软雅黑" pitchFamily="34" charset="-122"/>
                  <a:ea typeface="微软雅黑" pitchFamily="34" charset="-122"/>
                </a:rPr>
                <a:t>手机</a:t>
              </a:r>
            </a:p>
          </p:txBody>
        </p:sp>
        <p:pic>
          <p:nvPicPr>
            <p:cNvPr id="92" name="Picture 116" descr="人-电脑"/>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556000" y="5575300"/>
              <a:ext cx="468313" cy="360363"/>
            </a:xfrm>
            <a:prstGeom prst="rect">
              <a:avLst/>
            </a:prstGeom>
            <a:noFill/>
            <a:ln w="9525">
              <a:noFill/>
              <a:miter lim="800000"/>
              <a:headEnd/>
              <a:tailEnd/>
            </a:ln>
          </p:spPr>
        </p:pic>
        <p:sp>
          <p:nvSpPr>
            <p:cNvPr id="93" name="Text Box 37"/>
            <p:cNvSpPr txBox="1">
              <a:spLocks noChangeArrowheads="1"/>
            </p:cNvSpPr>
            <p:nvPr/>
          </p:nvSpPr>
          <p:spPr bwMode="auto">
            <a:xfrm>
              <a:off x="3582988" y="5905503"/>
              <a:ext cx="349764"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en-US" altLang="zh-CN" sz="1000" dirty="0">
                  <a:solidFill>
                    <a:srgbClr val="58595B">
                      <a:lumMod val="50000"/>
                    </a:srgbClr>
                  </a:solidFill>
                  <a:latin typeface="微软雅黑" pitchFamily="34" charset="-122"/>
                  <a:ea typeface="微软雅黑" pitchFamily="34" charset="-122"/>
                </a:rPr>
                <a:t>PC</a:t>
              </a:r>
            </a:p>
          </p:txBody>
        </p:sp>
        <p:pic>
          <p:nvPicPr>
            <p:cNvPr id="94" name="Picture 38"/>
            <p:cNvPicPr>
              <a:picLocks noChangeAspect="1" noChangeArrowheads="1"/>
            </p:cNvPicPr>
            <p:nvPr/>
          </p:nvPicPr>
          <p:blipFill>
            <a:blip r:embed="rId6" cstate="print"/>
            <a:srcRect/>
            <a:stretch>
              <a:fillRect/>
            </a:stretch>
          </p:blipFill>
          <p:spPr bwMode="auto">
            <a:xfrm>
              <a:off x="2851150" y="5521325"/>
              <a:ext cx="508000" cy="396875"/>
            </a:xfrm>
            <a:prstGeom prst="rect">
              <a:avLst/>
            </a:prstGeom>
            <a:noFill/>
            <a:ln w="9525">
              <a:noFill/>
              <a:miter lim="800000"/>
              <a:headEnd/>
              <a:tailEnd/>
            </a:ln>
          </p:spPr>
        </p:pic>
        <p:pic>
          <p:nvPicPr>
            <p:cNvPr id="95" name="Picture 39"/>
            <p:cNvPicPr>
              <a:picLocks noChangeAspect="1" noChangeArrowheads="1"/>
            </p:cNvPicPr>
            <p:nvPr/>
          </p:nvPicPr>
          <p:blipFill>
            <a:blip r:embed="rId7" cstate="print"/>
            <a:srcRect/>
            <a:stretch>
              <a:fillRect/>
            </a:stretch>
          </p:blipFill>
          <p:spPr bwMode="auto">
            <a:xfrm>
              <a:off x="5043488" y="5540375"/>
              <a:ext cx="488950" cy="395288"/>
            </a:xfrm>
            <a:prstGeom prst="rect">
              <a:avLst/>
            </a:prstGeom>
            <a:noFill/>
            <a:ln w="9525">
              <a:noFill/>
              <a:miter lim="800000"/>
              <a:headEnd/>
              <a:tailEnd/>
            </a:ln>
          </p:spPr>
        </p:pic>
        <p:sp>
          <p:nvSpPr>
            <p:cNvPr id="96" name="Text Box 40"/>
            <p:cNvSpPr txBox="1">
              <a:spLocks noChangeArrowheads="1"/>
            </p:cNvSpPr>
            <p:nvPr/>
          </p:nvSpPr>
          <p:spPr bwMode="auto">
            <a:xfrm>
              <a:off x="2797175" y="5888044"/>
              <a:ext cx="569375"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dirty="0">
                  <a:solidFill>
                    <a:srgbClr val="58595B">
                      <a:lumMod val="50000"/>
                    </a:srgbClr>
                  </a:solidFill>
                  <a:latin typeface="微软雅黑" pitchFamily="34" charset="-122"/>
                  <a:ea typeface="微软雅黑" pitchFamily="34" charset="-122"/>
                </a:rPr>
                <a:t>摄像头</a:t>
              </a:r>
            </a:p>
          </p:txBody>
        </p:sp>
        <p:sp>
          <p:nvSpPr>
            <p:cNvPr id="97" name="Text Box 41"/>
            <p:cNvSpPr txBox="1">
              <a:spLocks noChangeArrowheads="1"/>
            </p:cNvSpPr>
            <p:nvPr/>
          </p:nvSpPr>
          <p:spPr bwMode="auto">
            <a:xfrm>
              <a:off x="5018088" y="5905506"/>
              <a:ext cx="473194"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en-US" altLang="zh-CN" sz="1000" dirty="0">
                  <a:solidFill>
                    <a:srgbClr val="58595B">
                      <a:lumMod val="50000"/>
                    </a:srgbClr>
                  </a:solidFill>
                  <a:latin typeface="微软雅黑" pitchFamily="34" charset="-122"/>
                  <a:ea typeface="微软雅黑" pitchFamily="34" charset="-122"/>
                </a:rPr>
                <a:t>RFID</a:t>
              </a:r>
            </a:p>
          </p:txBody>
        </p:sp>
        <p:pic>
          <p:nvPicPr>
            <p:cNvPr id="98" name="Picture 42"/>
            <p:cNvPicPr>
              <a:picLocks noChangeAspect="1" noChangeArrowheads="1"/>
            </p:cNvPicPr>
            <p:nvPr/>
          </p:nvPicPr>
          <p:blipFill>
            <a:blip r:embed="rId8" cstate="print"/>
            <a:srcRect/>
            <a:stretch>
              <a:fillRect/>
            </a:stretch>
          </p:blipFill>
          <p:spPr bwMode="auto">
            <a:xfrm>
              <a:off x="1847850" y="5499100"/>
              <a:ext cx="863600" cy="447675"/>
            </a:xfrm>
            <a:prstGeom prst="rect">
              <a:avLst/>
            </a:prstGeom>
            <a:noFill/>
            <a:ln w="9525">
              <a:noFill/>
              <a:miter lim="800000"/>
              <a:headEnd/>
              <a:tailEnd/>
            </a:ln>
          </p:spPr>
        </p:pic>
        <p:sp>
          <p:nvSpPr>
            <p:cNvPr id="99" name="Text Box 43"/>
            <p:cNvSpPr txBox="1">
              <a:spLocks noChangeArrowheads="1"/>
            </p:cNvSpPr>
            <p:nvPr/>
          </p:nvSpPr>
          <p:spPr bwMode="auto">
            <a:xfrm>
              <a:off x="1774825" y="5916622"/>
              <a:ext cx="825855"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a:solidFill>
                    <a:srgbClr val="58595B">
                      <a:lumMod val="50000"/>
                    </a:srgbClr>
                  </a:solidFill>
                  <a:latin typeface="微软雅黑" pitchFamily="34" charset="-122"/>
                  <a:ea typeface="微软雅黑" pitchFamily="34" charset="-122"/>
                </a:rPr>
                <a:t>传感器网络</a:t>
              </a:r>
            </a:p>
          </p:txBody>
        </p:sp>
        <p:sp>
          <p:nvSpPr>
            <p:cNvPr id="100" name="Text Box 44"/>
            <p:cNvSpPr txBox="1">
              <a:spLocks noChangeArrowheads="1"/>
            </p:cNvSpPr>
            <p:nvPr/>
          </p:nvSpPr>
          <p:spPr bwMode="auto">
            <a:xfrm>
              <a:off x="4129088" y="5905509"/>
              <a:ext cx="697615"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dirty="0">
                  <a:solidFill>
                    <a:srgbClr val="58595B">
                      <a:lumMod val="50000"/>
                    </a:srgbClr>
                  </a:solidFill>
                  <a:latin typeface="微软雅黑" pitchFamily="34" charset="-122"/>
                  <a:ea typeface="微软雅黑" pitchFamily="34" charset="-122"/>
                </a:rPr>
                <a:t>视频电话</a:t>
              </a:r>
            </a:p>
          </p:txBody>
        </p:sp>
        <p:sp>
          <p:nvSpPr>
            <p:cNvPr id="101" name="Text Box 49"/>
            <p:cNvSpPr txBox="1">
              <a:spLocks noChangeArrowheads="1"/>
            </p:cNvSpPr>
            <p:nvPr/>
          </p:nvSpPr>
          <p:spPr bwMode="auto">
            <a:xfrm>
              <a:off x="6256338" y="5902334"/>
              <a:ext cx="697615"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dirty="0">
                  <a:solidFill>
                    <a:srgbClr val="58595B">
                      <a:lumMod val="50000"/>
                    </a:srgbClr>
                  </a:solidFill>
                  <a:latin typeface="微软雅黑" pitchFamily="34" charset="-122"/>
                  <a:ea typeface="微软雅黑" pitchFamily="34" charset="-122"/>
                </a:rPr>
                <a:t>无线网关</a:t>
              </a:r>
            </a:p>
          </p:txBody>
        </p:sp>
        <p:pic>
          <p:nvPicPr>
            <p:cNvPr id="102" name="Picture 50"/>
            <p:cNvPicPr>
              <a:picLocks noChangeAspect="1" noChangeArrowheads="1"/>
            </p:cNvPicPr>
            <p:nvPr/>
          </p:nvPicPr>
          <p:blipFill>
            <a:blip r:embed="rId9" cstate="print"/>
            <a:srcRect/>
            <a:stretch>
              <a:fillRect/>
            </a:stretch>
          </p:blipFill>
          <p:spPr bwMode="auto">
            <a:xfrm>
              <a:off x="4268788" y="5556250"/>
              <a:ext cx="439737" cy="379413"/>
            </a:xfrm>
            <a:prstGeom prst="rect">
              <a:avLst/>
            </a:prstGeom>
            <a:noFill/>
            <a:ln w="9525">
              <a:noFill/>
              <a:miter lim="800000"/>
              <a:headEnd/>
              <a:tailEnd/>
            </a:ln>
          </p:spPr>
        </p:pic>
        <p:pic>
          <p:nvPicPr>
            <p:cNvPr id="103" name="Picture 51"/>
            <p:cNvPicPr>
              <a:picLocks noChangeAspect="1" noChangeArrowheads="1"/>
            </p:cNvPicPr>
            <p:nvPr/>
          </p:nvPicPr>
          <p:blipFill>
            <a:blip r:embed="rId10" cstate="print"/>
            <a:srcRect/>
            <a:stretch>
              <a:fillRect/>
            </a:stretch>
          </p:blipFill>
          <p:spPr bwMode="auto">
            <a:xfrm>
              <a:off x="6402388" y="5551488"/>
              <a:ext cx="438150" cy="381000"/>
            </a:xfrm>
            <a:prstGeom prst="rect">
              <a:avLst/>
            </a:prstGeom>
            <a:noFill/>
            <a:ln w="9525">
              <a:noFill/>
              <a:miter lim="800000"/>
              <a:headEnd/>
              <a:tailEnd/>
            </a:ln>
          </p:spPr>
        </p:pic>
        <p:sp>
          <p:nvSpPr>
            <p:cNvPr id="104" name="Text Box 49"/>
            <p:cNvSpPr txBox="1">
              <a:spLocks noChangeArrowheads="1"/>
            </p:cNvSpPr>
            <p:nvPr/>
          </p:nvSpPr>
          <p:spPr bwMode="auto">
            <a:xfrm>
              <a:off x="6930076" y="5902334"/>
              <a:ext cx="825855" cy="328287"/>
            </a:xfrm>
            <a:prstGeom prst="rect">
              <a:avLst/>
            </a:prstGeom>
            <a:noFill/>
            <a:ln w="19050" algn="ctr">
              <a:noFill/>
              <a:miter lim="800000"/>
              <a:headEnd/>
              <a:tailEnd/>
            </a:ln>
          </p:spPr>
          <p:txBody>
            <a:bodyPr wrap="none" lIns="91434" tIns="45717" rIns="91434" bIns="45717">
              <a:spAutoFit/>
            </a:bodyPr>
            <a:lstStyle/>
            <a:p>
              <a:pPr>
                <a:spcBef>
                  <a:spcPct val="50000"/>
                </a:spcBef>
              </a:pPr>
              <a:r>
                <a:rPr lang="zh-CN" altLang="en-US" sz="1000" dirty="0" smtClean="0">
                  <a:solidFill>
                    <a:srgbClr val="58595B">
                      <a:lumMod val="50000"/>
                    </a:srgbClr>
                  </a:solidFill>
                  <a:latin typeface="微软雅黑" pitchFamily="34" charset="-122"/>
                  <a:ea typeface="微软雅黑" pitchFamily="34" charset="-122"/>
                </a:rPr>
                <a:t>太阳能设施</a:t>
              </a:r>
              <a:endParaRPr lang="zh-CN" altLang="en-US" sz="1000" dirty="0">
                <a:solidFill>
                  <a:srgbClr val="58595B">
                    <a:lumMod val="50000"/>
                  </a:srgbClr>
                </a:solidFill>
                <a:latin typeface="微软雅黑" pitchFamily="34" charset="-122"/>
                <a:ea typeface="微软雅黑" pitchFamily="34" charset="-122"/>
              </a:endParaRPr>
            </a:p>
          </p:txBody>
        </p:sp>
      </p:grpSp>
      <p:sp>
        <p:nvSpPr>
          <p:cNvPr id="105" name="Oval 10"/>
          <p:cNvSpPr>
            <a:spLocks noChangeArrowheads="1"/>
          </p:cNvSpPr>
          <p:nvPr/>
        </p:nvSpPr>
        <p:spPr bwMode="auto">
          <a:xfrm>
            <a:off x="1683544" y="3597056"/>
            <a:ext cx="3429000" cy="457200"/>
          </a:xfrm>
          <a:prstGeom prst="ellipse">
            <a:avLst/>
          </a:prstGeom>
          <a:gradFill rotWithShape="0">
            <a:gsLst>
              <a:gs pos="0">
                <a:srgbClr val="66CCFF"/>
              </a:gs>
              <a:gs pos="100000">
                <a:srgbClr val="DAF3FF"/>
              </a:gs>
            </a:gsLst>
            <a:path path="shape">
              <a:fillToRect l="50000" t="50000" r="50000" b="50000"/>
            </a:path>
          </a:gradFill>
          <a:ln w="9525">
            <a:noFill/>
            <a:round/>
            <a:headEnd/>
            <a:tailEnd/>
          </a:ln>
        </p:spPr>
        <p:txBody>
          <a:bodyPr wrap="none" anchor="ctr"/>
          <a:lstStyle/>
          <a:p>
            <a:endParaRPr lang="zh-CN" altLang="en-US">
              <a:solidFill>
                <a:srgbClr val="58595B">
                  <a:lumMod val="50000"/>
                </a:srgbClr>
              </a:solidFill>
              <a:latin typeface="微软雅黑" pitchFamily="34" charset="-122"/>
              <a:ea typeface="微软雅黑" pitchFamily="34" charset="-122"/>
            </a:endParaRPr>
          </a:p>
        </p:txBody>
      </p:sp>
      <p:pic>
        <p:nvPicPr>
          <p:cNvPr id="106" name="Picture 11" descr="图形1"/>
          <p:cNvPicPr>
            <a:picLocks noChangeAspect="1" noChangeArrowheads="1"/>
          </p:cNvPicPr>
          <p:nvPr/>
        </p:nvPicPr>
        <p:blipFill>
          <a:blip r:embed="rId11" cstate="print"/>
          <a:srcRect/>
          <a:stretch>
            <a:fillRect/>
          </a:stretch>
        </p:blipFill>
        <p:spPr bwMode="auto">
          <a:xfrm>
            <a:off x="1681957" y="3473008"/>
            <a:ext cx="3276600" cy="571500"/>
          </a:xfrm>
          <a:prstGeom prst="rect">
            <a:avLst/>
          </a:prstGeom>
          <a:noFill/>
          <a:ln w="9525">
            <a:noFill/>
            <a:miter lim="800000"/>
            <a:headEnd/>
            <a:tailEnd/>
          </a:ln>
        </p:spPr>
      </p:pic>
      <p:grpSp>
        <p:nvGrpSpPr>
          <p:cNvPr id="107" name="Group 23"/>
          <p:cNvGrpSpPr>
            <a:grpSpLocks/>
          </p:cNvGrpSpPr>
          <p:nvPr/>
        </p:nvGrpSpPr>
        <p:grpSpPr bwMode="auto">
          <a:xfrm>
            <a:off x="1758157" y="3644459"/>
            <a:ext cx="603250" cy="192881"/>
            <a:chOff x="2208" y="2544"/>
            <a:chExt cx="380" cy="214"/>
          </a:xfrm>
        </p:grpSpPr>
        <p:sp>
          <p:nvSpPr>
            <p:cNvPr id="108" name="Freeform 24"/>
            <p:cNvSpPr>
              <a:spLocks/>
            </p:cNvSpPr>
            <p:nvPr/>
          </p:nvSpPr>
          <p:spPr bwMode="auto">
            <a:xfrm>
              <a:off x="2208" y="2599"/>
              <a:ext cx="380" cy="159"/>
            </a:xfrm>
            <a:custGeom>
              <a:avLst/>
              <a:gdLst>
                <a:gd name="T0" fmla="*/ 11726 w 161"/>
                <a:gd name="T1" fmla="*/ 1484 h 81"/>
                <a:gd name="T2" fmla="*/ 11638 w 161"/>
                <a:gd name="T3" fmla="*/ 1513 h 81"/>
                <a:gd name="T4" fmla="*/ 11726 w 161"/>
                <a:gd name="T5" fmla="*/ 1572 h 81"/>
                <a:gd name="T6" fmla="*/ 5865 w 161"/>
                <a:gd name="T7" fmla="*/ 2358 h 81"/>
                <a:gd name="T8" fmla="*/ 0 w 161"/>
                <a:gd name="T9" fmla="*/ 1572 h 81"/>
                <a:gd name="T10" fmla="*/ 0 w 161"/>
                <a:gd name="T11" fmla="*/ 1513 h 81"/>
                <a:gd name="T12" fmla="*/ 0 w 161"/>
                <a:gd name="T13" fmla="*/ 1484 h 81"/>
                <a:gd name="T14" fmla="*/ 0 w 161"/>
                <a:gd name="T15" fmla="*/ 0 h 81"/>
                <a:gd name="T16" fmla="*/ 11726 w 161"/>
                <a:gd name="T17" fmla="*/ 0 h 81"/>
                <a:gd name="T18" fmla="*/ 11726 w 161"/>
                <a:gd name="T19" fmla="*/ 1421 h 81"/>
                <a:gd name="T20" fmla="*/ 11726 w 161"/>
                <a:gd name="T21" fmla="*/ 1484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81"/>
                <a:gd name="T35" fmla="*/ 161 w 161"/>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81">
                  <a:moveTo>
                    <a:pt x="160" y="51"/>
                  </a:moveTo>
                  <a:cubicBezTo>
                    <a:pt x="160" y="51"/>
                    <a:pt x="160" y="52"/>
                    <a:pt x="159" y="52"/>
                  </a:cubicBezTo>
                  <a:cubicBezTo>
                    <a:pt x="160" y="53"/>
                    <a:pt x="160" y="54"/>
                    <a:pt x="160" y="54"/>
                  </a:cubicBezTo>
                  <a:cubicBezTo>
                    <a:pt x="160" y="69"/>
                    <a:pt x="124" y="81"/>
                    <a:pt x="80" y="81"/>
                  </a:cubicBezTo>
                  <a:cubicBezTo>
                    <a:pt x="36" y="81"/>
                    <a:pt x="0" y="69"/>
                    <a:pt x="0" y="54"/>
                  </a:cubicBezTo>
                  <a:cubicBezTo>
                    <a:pt x="0" y="54"/>
                    <a:pt x="0" y="53"/>
                    <a:pt x="0" y="52"/>
                  </a:cubicBezTo>
                  <a:cubicBezTo>
                    <a:pt x="0" y="52"/>
                    <a:pt x="0" y="51"/>
                    <a:pt x="0" y="51"/>
                  </a:cubicBezTo>
                  <a:lnTo>
                    <a:pt x="0" y="0"/>
                  </a:lnTo>
                  <a:lnTo>
                    <a:pt x="160" y="0"/>
                  </a:lnTo>
                  <a:lnTo>
                    <a:pt x="160" y="49"/>
                  </a:lnTo>
                  <a:cubicBezTo>
                    <a:pt x="161" y="50"/>
                    <a:pt x="160" y="51"/>
                    <a:pt x="160" y="51"/>
                  </a:cubicBezTo>
                </a:path>
              </a:pathLst>
            </a:custGeom>
            <a:solidFill>
              <a:srgbClr val="00FFFF"/>
            </a:solidFill>
            <a:ln w="0">
              <a:solidFill>
                <a:srgbClr val="61BFF3"/>
              </a:solidFill>
              <a:round/>
              <a:headEnd/>
              <a:tailEnd/>
            </a:ln>
          </p:spPr>
          <p:txBody>
            <a:bodyPr/>
            <a:lstStyle/>
            <a:p>
              <a:endParaRPr lang="zh-CN" altLang="en-US">
                <a:solidFill>
                  <a:srgbClr val="58595B">
                    <a:lumMod val="50000"/>
                  </a:srgbClr>
                </a:solidFill>
              </a:endParaRPr>
            </a:p>
          </p:txBody>
        </p:sp>
        <p:sp>
          <p:nvSpPr>
            <p:cNvPr id="109" name="Freeform 25"/>
            <p:cNvSpPr>
              <a:spLocks/>
            </p:cNvSpPr>
            <p:nvPr/>
          </p:nvSpPr>
          <p:spPr bwMode="auto">
            <a:xfrm>
              <a:off x="2208" y="2544"/>
              <a:ext cx="378" cy="108"/>
            </a:xfrm>
            <a:custGeom>
              <a:avLst/>
              <a:gdLst>
                <a:gd name="T0" fmla="*/ 11777 w 160"/>
                <a:gd name="T1" fmla="*/ 817 h 55"/>
                <a:gd name="T2" fmla="*/ 5894 w 160"/>
                <a:gd name="T3" fmla="*/ 1604 h 55"/>
                <a:gd name="T4" fmla="*/ 0 w 160"/>
                <a:gd name="T5" fmla="*/ 817 h 55"/>
                <a:gd name="T6" fmla="*/ 5894 w 160"/>
                <a:gd name="T7" fmla="*/ 0 h 55"/>
                <a:gd name="T8" fmla="*/ 11777 w 160"/>
                <a:gd name="T9" fmla="*/ 817 h 55"/>
                <a:gd name="T10" fmla="*/ 0 60000 65536"/>
                <a:gd name="T11" fmla="*/ 0 60000 65536"/>
                <a:gd name="T12" fmla="*/ 0 60000 65536"/>
                <a:gd name="T13" fmla="*/ 0 60000 65536"/>
                <a:gd name="T14" fmla="*/ 0 60000 65536"/>
                <a:gd name="T15" fmla="*/ 0 w 160"/>
                <a:gd name="T16" fmla="*/ 0 h 55"/>
                <a:gd name="T17" fmla="*/ 160 w 160"/>
                <a:gd name="T18" fmla="*/ 55 h 55"/>
              </a:gdLst>
              <a:ahLst/>
              <a:cxnLst>
                <a:cxn ang="T10">
                  <a:pos x="T0" y="T1"/>
                </a:cxn>
                <a:cxn ang="T11">
                  <a:pos x="T2" y="T3"/>
                </a:cxn>
                <a:cxn ang="T12">
                  <a:pos x="T4" y="T5"/>
                </a:cxn>
                <a:cxn ang="T13">
                  <a:pos x="T6" y="T7"/>
                </a:cxn>
                <a:cxn ang="T14">
                  <a:pos x="T8" y="T9"/>
                </a:cxn>
              </a:cxnLst>
              <a:rect l="T15" t="T16" r="T17" b="T18"/>
              <a:pathLst>
                <a:path w="160" h="55">
                  <a:moveTo>
                    <a:pt x="160" y="28"/>
                  </a:moveTo>
                  <a:cubicBezTo>
                    <a:pt x="160" y="42"/>
                    <a:pt x="124" y="55"/>
                    <a:pt x="80" y="55"/>
                  </a:cubicBezTo>
                  <a:cubicBezTo>
                    <a:pt x="36" y="55"/>
                    <a:pt x="0" y="42"/>
                    <a:pt x="0" y="28"/>
                  </a:cubicBezTo>
                  <a:cubicBezTo>
                    <a:pt x="0" y="12"/>
                    <a:pt x="36" y="0"/>
                    <a:pt x="80" y="0"/>
                  </a:cubicBezTo>
                  <a:cubicBezTo>
                    <a:pt x="124" y="0"/>
                    <a:pt x="160" y="12"/>
                    <a:pt x="160" y="28"/>
                  </a:cubicBezTo>
                </a:path>
              </a:pathLst>
            </a:custGeom>
            <a:solidFill>
              <a:srgbClr val="BCB1D5"/>
            </a:solidFill>
            <a:ln w="0">
              <a:solidFill>
                <a:srgbClr val="61BFF3"/>
              </a:solidFill>
              <a:round/>
              <a:headEnd/>
              <a:tailEnd/>
            </a:ln>
          </p:spPr>
          <p:txBody>
            <a:bodyPr/>
            <a:lstStyle/>
            <a:p>
              <a:endParaRPr lang="zh-CN" altLang="en-US">
                <a:solidFill>
                  <a:srgbClr val="58595B">
                    <a:lumMod val="50000"/>
                  </a:srgbClr>
                </a:solidFill>
              </a:endParaRPr>
            </a:p>
          </p:txBody>
        </p:sp>
        <p:sp>
          <p:nvSpPr>
            <p:cNvPr id="110" name="Freeform 26"/>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1" name="Freeform 27"/>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2" name="Freeform 28"/>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3" name="Freeform 29"/>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4" name="Freeform 30"/>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5" name="Freeform 31"/>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6" name="Freeform 32"/>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7" name="Freeform 33"/>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18" name="Freeform 34"/>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19" name="Freeform 35"/>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0" name="Freeform 36"/>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1" name="Freeform 37"/>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2" name="Freeform 38"/>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3" name="Freeform 39"/>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4" name="Freeform 40"/>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5" name="Freeform 41"/>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26" name="Freeform 42"/>
            <p:cNvSpPr>
              <a:spLocks/>
            </p:cNvSpPr>
            <p:nvPr/>
          </p:nvSpPr>
          <p:spPr bwMode="auto">
            <a:xfrm>
              <a:off x="2290" y="2658"/>
              <a:ext cx="230" cy="81"/>
            </a:xfrm>
            <a:custGeom>
              <a:avLst/>
              <a:gdLst>
                <a:gd name="T0" fmla="*/ 1041 w 97"/>
                <a:gd name="T1" fmla="*/ 0 h 41"/>
                <a:gd name="T2" fmla="*/ 1041 w 97"/>
                <a:gd name="T3" fmla="*/ 156 h 41"/>
                <a:gd name="T4" fmla="*/ 2694 w 97"/>
                <a:gd name="T5" fmla="*/ 156 h 41"/>
                <a:gd name="T6" fmla="*/ 3599 w 97"/>
                <a:gd name="T7" fmla="*/ 484 h 41"/>
                <a:gd name="T8" fmla="*/ 4493 w 97"/>
                <a:gd name="T9" fmla="*/ 156 h 41"/>
                <a:gd name="T10" fmla="*/ 6224 w 97"/>
                <a:gd name="T11" fmla="*/ 156 h 41"/>
                <a:gd name="T12" fmla="*/ 6224 w 97"/>
                <a:gd name="T13" fmla="*/ 0 h 41"/>
                <a:gd name="T14" fmla="*/ 7265 w 97"/>
                <a:gd name="T15" fmla="*/ 215 h 41"/>
                <a:gd name="T16" fmla="*/ 6224 w 97"/>
                <a:gd name="T17" fmla="*/ 395 h 41"/>
                <a:gd name="T18" fmla="*/ 6224 w 97"/>
                <a:gd name="T19" fmla="*/ 245 h 41"/>
                <a:gd name="T20" fmla="*/ 4930 w 97"/>
                <a:gd name="T21" fmla="*/ 245 h 41"/>
                <a:gd name="T22" fmla="*/ 3986 w 97"/>
                <a:gd name="T23" fmla="*/ 624 h 41"/>
                <a:gd name="T24" fmla="*/ 4930 w 97"/>
                <a:gd name="T25" fmla="*/ 988 h 41"/>
                <a:gd name="T26" fmla="*/ 6224 w 97"/>
                <a:gd name="T27" fmla="*/ 988 h 41"/>
                <a:gd name="T28" fmla="*/ 6224 w 97"/>
                <a:gd name="T29" fmla="*/ 871 h 41"/>
                <a:gd name="T30" fmla="*/ 7265 w 97"/>
                <a:gd name="T31" fmla="*/ 1049 h 41"/>
                <a:gd name="T32" fmla="*/ 6224 w 97"/>
                <a:gd name="T33" fmla="*/ 1233 h 41"/>
                <a:gd name="T34" fmla="*/ 6224 w 97"/>
                <a:gd name="T35" fmla="*/ 1108 h 41"/>
                <a:gd name="T36" fmla="*/ 4493 w 97"/>
                <a:gd name="T37" fmla="*/ 1108 h 41"/>
                <a:gd name="T38" fmla="*/ 3599 w 97"/>
                <a:gd name="T39" fmla="*/ 749 h 41"/>
                <a:gd name="T40" fmla="*/ 2694 w 97"/>
                <a:gd name="T41" fmla="*/ 1108 h 41"/>
                <a:gd name="T42" fmla="*/ 1041 w 97"/>
                <a:gd name="T43" fmla="*/ 1108 h 41"/>
                <a:gd name="T44" fmla="*/ 1041 w 97"/>
                <a:gd name="T45" fmla="*/ 1233 h 41"/>
                <a:gd name="T46" fmla="*/ 0 w 97"/>
                <a:gd name="T47" fmla="*/ 1049 h 41"/>
                <a:gd name="T48" fmla="*/ 1041 w 97"/>
                <a:gd name="T49" fmla="*/ 871 h 41"/>
                <a:gd name="T50" fmla="*/ 1041 w 97"/>
                <a:gd name="T51" fmla="*/ 988 h 41"/>
                <a:gd name="T52" fmla="*/ 2186 w 97"/>
                <a:gd name="T53" fmla="*/ 988 h 41"/>
                <a:gd name="T54" fmla="*/ 3227 w 97"/>
                <a:gd name="T55" fmla="*/ 624 h 41"/>
                <a:gd name="T56" fmla="*/ 2186 w 97"/>
                <a:gd name="T57" fmla="*/ 245 h 41"/>
                <a:gd name="T58" fmla="*/ 1041 w 97"/>
                <a:gd name="T59" fmla="*/ 245 h 41"/>
                <a:gd name="T60" fmla="*/ 1041 w 97"/>
                <a:gd name="T61" fmla="*/ 395 h 41"/>
                <a:gd name="T62" fmla="*/ 0 w 97"/>
                <a:gd name="T63" fmla="*/ 215 h 41"/>
                <a:gd name="T64" fmla="*/ 1041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25221E"/>
            </a:solidFill>
            <a:ln w="9525">
              <a:noFill/>
              <a:round/>
              <a:headEnd/>
              <a:tailEnd/>
            </a:ln>
          </p:spPr>
          <p:txBody>
            <a:bodyPr/>
            <a:lstStyle/>
            <a:p>
              <a:endParaRPr lang="zh-CN" altLang="en-US">
                <a:solidFill>
                  <a:srgbClr val="58595B">
                    <a:lumMod val="50000"/>
                  </a:srgbClr>
                </a:solidFill>
              </a:endParaRPr>
            </a:p>
          </p:txBody>
        </p:sp>
        <p:sp>
          <p:nvSpPr>
            <p:cNvPr id="127" name="Freeform 43"/>
            <p:cNvSpPr>
              <a:spLocks/>
            </p:cNvSpPr>
            <p:nvPr/>
          </p:nvSpPr>
          <p:spPr bwMode="auto">
            <a:xfrm>
              <a:off x="2293" y="2660"/>
              <a:ext cx="229" cy="81"/>
            </a:xfrm>
            <a:custGeom>
              <a:avLst/>
              <a:gdLst>
                <a:gd name="T0" fmla="*/ 1025 w 97"/>
                <a:gd name="T1" fmla="*/ 0 h 41"/>
                <a:gd name="T2" fmla="*/ 1025 w 97"/>
                <a:gd name="T3" fmla="*/ 156 h 41"/>
                <a:gd name="T4" fmla="*/ 2646 w 97"/>
                <a:gd name="T5" fmla="*/ 156 h 41"/>
                <a:gd name="T6" fmla="*/ 3511 w 97"/>
                <a:gd name="T7" fmla="*/ 484 h 41"/>
                <a:gd name="T8" fmla="*/ 4408 w 97"/>
                <a:gd name="T9" fmla="*/ 156 h 41"/>
                <a:gd name="T10" fmla="*/ 6091 w 97"/>
                <a:gd name="T11" fmla="*/ 156 h 41"/>
                <a:gd name="T12" fmla="*/ 6091 w 97"/>
                <a:gd name="T13" fmla="*/ 0 h 41"/>
                <a:gd name="T14" fmla="*/ 7118 w 97"/>
                <a:gd name="T15" fmla="*/ 215 h 41"/>
                <a:gd name="T16" fmla="*/ 6091 w 97"/>
                <a:gd name="T17" fmla="*/ 395 h 41"/>
                <a:gd name="T18" fmla="*/ 6091 w 97"/>
                <a:gd name="T19" fmla="*/ 245 h 41"/>
                <a:gd name="T20" fmla="*/ 4844 w 97"/>
                <a:gd name="T21" fmla="*/ 245 h 41"/>
                <a:gd name="T22" fmla="*/ 3879 w 97"/>
                <a:gd name="T23" fmla="*/ 624 h 41"/>
                <a:gd name="T24" fmla="*/ 4844 w 97"/>
                <a:gd name="T25" fmla="*/ 988 h 41"/>
                <a:gd name="T26" fmla="*/ 6091 w 97"/>
                <a:gd name="T27" fmla="*/ 988 h 41"/>
                <a:gd name="T28" fmla="*/ 6091 w 97"/>
                <a:gd name="T29" fmla="*/ 871 h 41"/>
                <a:gd name="T30" fmla="*/ 7118 w 97"/>
                <a:gd name="T31" fmla="*/ 1049 h 41"/>
                <a:gd name="T32" fmla="*/ 6091 w 97"/>
                <a:gd name="T33" fmla="*/ 1233 h 41"/>
                <a:gd name="T34" fmla="*/ 6091 w 97"/>
                <a:gd name="T35" fmla="*/ 1108 h 41"/>
                <a:gd name="T36" fmla="*/ 4408 w 97"/>
                <a:gd name="T37" fmla="*/ 1108 h 41"/>
                <a:gd name="T38" fmla="*/ 3511 w 97"/>
                <a:gd name="T39" fmla="*/ 749 h 41"/>
                <a:gd name="T40" fmla="*/ 2646 w 97"/>
                <a:gd name="T41" fmla="*/ 1108 h 41"/>
                <a:gd name="T42" fmla="*/ 1025 w 97"/>
                <a:gd name="T43" fmla="*/ 1108 h 41"/>
                <a:gd name="T44" fmla="*/ 1025 w 97"/>
                <a:gd name="T45" fmla="*/ 1233 h 41"/>
                <a:gd name="T46" fmla="*/ 0 w 97"/>
                <a:gd name="T47" fmla="*/ 1049 h 41"/>
                <a:gd name="T48" fmla="*/ 1025 w 97"/>
                <a:gd name="T49" fmla="*/ 871 h 41"/>
                <a:gd name="T50" fmla="*/ 1025 w 97"/>
                <a:gd name="T51" fmla="*/ 988 h 41"/>
                <a:gd name="T52" fmla="*/ 2118 w 97"/>
                <a:gd name="T53" fmla="*/ 988 h 41"/>
                <a:gd name="T54" fmla="*/ 3171 w 97"/>
                <a:gd name="T55" fmla="*/ 624 h 41"/>
                <a:gd name="T56" fmla="*/ 2118 w 97"/>
                <a:gd name="T57" fmla="*/ 245 h 41"/>
                <a:gd name="T58" fmla="*/ 1025 w 97"/>
                <a:gd name="T59" fmla="*/ 245 h 41"/>
                <a:gd name="T60" fmla="*/ 1025 w 97"/>
                <a:gd name="T61" fmla="*/ 395 h 41"/>
                <a:gd name="T62" fmla="*/ 0 w 97"/>
                <a:gd name="T63" fmla="*/ 215 h 41"/>
                <a:gd name="T64" fmla="*/ 1025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grpSp>
      <p:grpSp>
        <p:nvGrpSpPr>
          <p:cNvPr id="128" name="Group 44"/>
          <p:cNvGrpSpPr>
            <a:grpSpLocks/>
          </p:cNvGrpSpPr>
          <p:nvPr/>
        </p:nvGrpSpPr>
        <p:grpSpPr bwMode="auto">
          <a:xfrm>
            <a:off x="3174207" y="3851627"/>
            <a:ext cx="603250" cy="192881"/>
            <a:chOff x="2208" y="2544"/>
            <a:chExt cx="380" cy="214"/>
          </a:xfrm>
        </p:grpSpPr>
        <p:sp>
          <p:nvSpPr>
            <p:cNvPr id="129" name="Freeform 45"/>
            <p:cNvSpPr>
              <a:spLocks/>
            </p:cNvSpPr>
            <p:nvPr/>
          </p:nvSpPr>
          <p:spPr bwMode="auto">
            <a:xfrm>
              <a:off x="2208" y="2599"/>
              <a:ext cx="380" cy="159"/>
            </a:xfrm>
            <a:custGeom>
              <a:avLst/>
              <a:gdLst>
                <a:gd name="T0" fmla="*/ 11726 w 161"/>
                <a:gd name="T1" fmla="*/ 1484 h 81"/>
                <a:gd name="T2" fmla="*/ 11638 w 161"/>
                <a:gd name="T3" fmla="*/ 1513 h 81"/>
                <a:gd name="T4" fmla="*/ 11726 w 161"/>
                <a:gd name="T5" fmla="*/ 1572 h 81"/>
                <a:gd name="T6" fmla="*/ 5865 w 161"/>
                <a:gd name="T7" fmla="*/ 2358 h 81"/>
                <a:gd name="T8" fmla="*/ 0 w 161"/>
                <a:gd name="T9" fmla="*/ 1572 h 81"/>
                <a:gd name="T10" fmla="*/ 0 w 161"/>
                <a:gd name="T11" fmla="*/ 1513 h 81"/>
                <a:gd name="T12" fmla="*/ 0 w 161"/>
                <a:gd name="T13" fmla="*/ 1484 h 81"/>
                <a:gd name="T14" fmla="*/ 0 w 161"/>
                <a:gd name="T15" fmla="*/ 0 h 81"/>
                <a:gd name="T16" fmla="*/ 11726 w 161"/>
                <a:gd name="T17" fmla="*/ 0 h 81"/>
                <a:gd name="T18" fmla="*/ 11726 w 161"/>
                <a:gd name="T19" fmla="*/ 1421 h 81"/>
                <a:gd name="T20" fmla="*/ 11726 w 161"/>
                <a:gd name="T21" fmla="*/ 1484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81"/>
                <a:gd name="T35" fmla="*/ 161 w 161"/>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81">
                  <a:moveTo>
                    <a:pt x="160" y="51"/>
                  </a:moveTo>
                  <a:cubicBezTo>
                    <a:pt x="160" y="51"/>
                    <a:pt x="160" y="52"/>
                    <a:pt x="159" y="52"/>
                  </a:cubicBezTo>
                  <a:cubicBezTo>
                    <a:pt x="160" y="53"/>
                    <a:pt x="160" y="54"/>
                    <a:pt x="160" y="54"/>
                  </a:cubicBezTo>
                  <a:cubicBezTo>
                    <a:pt x="160" y="69"/>
                    <a:pt x="124" y="81"/>
                    <a:pt x="80" y="81"/>
                  </a:cubicBezTo>
                  <a:cubicBezTo>
                    <a:pt x="36" y="81"/>
                    <a:pt x="0" y="69"/>
                    <a:pt x="0" y="54"/>
                  </a:cubicBezTo>
                  <a:cubicBezTo>
                    <a:pt x="0" y="54"/>
                    <a:pt x="0" y="53"/>
                    <a:pt x="0" y="52"/>
                  </a:cubicBezTo>
                  <a:cubicBezTo>
                    <a:pt x="0" y="52"/>
                    <a:pt x="0" y="51"/>
                    <a:pt x="0" y="51"/>
                  </a:cubicBezTo>
                  <a:lnTo>
                    <a:pt x="0" y="0"/>
                  </a:lnTo>
                  <a:lnTo>
                    <a:pt x="160" y="0"/>
                  </a:lnTo>
                  <a:lnTo>
                    <a:pt x="160" y="49"/>
                  </a:lnTo>
                  <a:cubicBezTo>
                    <a:pt x="161" y="50"/>
                    <a:pt x="160" y="51"/>
                    <a:pt x="160" y="51"/>
                  </a:cubicBezTo>
                </a:path>
              </a:pathLst>
            </a:custGeom>
            <a:solidFill>
              <a:srgbClr val="00FFFF"/>
            </a:solidFill>
            <a:ln w="0">
              <a:solidFill>
                <a:srgbClr val="61BFF3"/>
              </a:solidFill>
              <a:round/>
              <a:headEnd/>
              <a:tailEnd/>
            </a:ln>
          </p:spPr>
          <p:txBody>
            <a:bodyPr/>
            <a:lstStyle/>
            <a:p>
              <a:endParaRPr lang="zh-CN" altLang="en-US">
                <a:solidFill>
                  <a:srgbClr val="58595B">
                    <a:lumMod val="50000"/>
                  </a:srgbClr>
                </a:solidFill>
              </a:endParaRPr>
            </a:p>
          </p:txBody>
        </p:sp>
        <p:sp>
          <p:nvSpPr>
            <p:cNvPr id="130" name="Freeform 46"/>
            <p:cNvSpPr>
              <a:spLocks/>
            </p:cNvSpPr>
            <p:nvPr/>
          </p:nvSpPr>
          <p:spPr bwMode="auto">
            <a:xfrm>
              <a:off x="2208" y="2544"/>
              <a:ext cx="378" cy="108"/>
            </a:xfrm>
            <a:custGeom>
              <a:avLst/>
              <a:gdLst>
                <a:gd name="T0" fmla="*/ 11777 w 160"/>
                <a:gd name="T1" fmla="*/ 817 h 55"/>
                <a:gd name="T2" fmla="*/ 5894 w 160"/>
                <a:gd name="T3" fmla="*/ 1604 h 55"/>
                <a:gd name="T4" fmla="*/ 0 w 160"/>
                <a:gd name="T5" fmla="*/ 817 h 55"/>
                <a:gd name="T6" fmla="*/ 5894 w 160"/>
                <a:gd name="T7" fmla="*/ 0 h 55"/>
                <a:gd name="T8" fmla="*/ 11777 w 160"/>
                <a:gd name="T9" fmla="*/ 817 h 55"/>
                <a:gd name="T10" fmla="*/ 0 60000 65536"/>
                <a:gd name="T11" fmla="*/ 0 60000 65536"/>
                <a:gd name="T12" fmla="*/ 0 60000 65536"/>
                <a:gd name="T13" fmla="*/ 0 60000 65536"/>
                <a:gd name="T14" fmla="*/ 0 60000 65536"/>
                <a:gd name="T15" fmla="*/ 0 w 160"/>
                <a:gd name="T16" fmla="*/ 0 h 55"/>
                <a:gd name="T17" fmla="*/ 160 w 160"/>
                <a:gd name="T18" fmla="*/ 55 h 55"/>
              </a:gdLst>
              <a:ahLst/>
              <a:cxnLst>
                <a:cxn ang="T10">
                  <a:pos x="T0" y="T1"/>
                </a:cxn>
                <a:cxn ang="T11">
                  <a:pos x="T2" y="T3"/>
                </a:cxn>
                <a:cxn ang="T12">
                  <a:pos x="T4" y="T5"/>
                </a:cxn>
                <a:cxn ang="T13">
                  <a:pos x="T6" y="T7"/>
                </a:cxn>
                <a:cxn ang="T14">
                  <a:pos x="T8" y="T9"/>
                </a:cxn>
              </a:cxnLst>
              <a:rect l="T15" t="T16" r="T17" b="T18"/>
              <a:pathLst>
                <a:path w="160" h="55">
                  <a:moveTo>
                    <a:pt x="160" y="28"/>
                  </a:moveTo>
                  <a:cubicBezTo>
                    <a:pt x="160" y="42"/>
                    <a:pt x="124" y="55"/>
                    <a:pt x="80" y="55"/>
                  </a:cubicBezTo>
                  <a:cubicBezTo>
                    <a:pt x="36" y="55"/>
                    <a:pt x="0" y="42"/>
                    <a:pt x="0" y="28"/>
                  </a:cubicBezTo>
                  <a:cubicBezTo>
                    <a:pt x="0" y="12"/>
                    <a:pt x="36" y="0"/>
                    <a:pt x="80" y="0"/>
                  </a:cubicBezTo>
                  <a:cubicBezTo>
                    <a:pt x="124" y="0"/>
                    <a:pt x="160" y="12"/>
                    <a:pt x="160" y="28"/>
                  </a:cubicBezTo>
                </a:path>
              </a:pathLst>
            </a:custGeom>
            <a:solidFill>
              <a:srgbClr val="BCB1D5"/>
            </a:solidFill>
            <a:ln w="0">
              <a:solidFill>
                <a:srgbClr val="61BFF3"/>
              </a:solidFill>
              <a:round/>
              <a:headEnd/>
              <a:tailEnd/>
            </a:ln>
          </p:spPr>
          <p:txBody>
            <a:bodyPr/>
            <a:lstStyle/>
            <a:p>
              <a:endParaRPr lang="zh-CN" altLang="en-US">
                <a:solidFill>
                  <a:srgbClr val="58595B">
                    <a:lumMod val="50000"/>
                  </a:srgbClr>
                </a:solidFill>
              </a:endParaRPr>
            </a:p>
          </p:txBody>
        </p:sp>
        <p:sp>
          <p:nvSpPr>
            <p:cNvPr id="131" name="Freeform 47"/>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2" name="Freeform 48"/>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3" name="Freeform 49"/>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4" name="Freeform 50"/>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5" name="Freeform 51"/>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6" name="Freeform 52"/>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7" name="Freeform 53"/>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8" name="Freeform 54"/>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39" name="Freeform 55"/>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0" name="Freeform 56"/>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1" name="Freeform 57"/>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2" name="Freeform 58"/>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3" name="Freeform 59"/>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4" name="Freeform 60"/>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5" name="Freeform 61"/>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6" name="Freeform 62"/>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47" name="Freeform 63"/>
            <p:cNvSpPr>
              <a:spLocks/>
            </p:cNvSpPr>
            <p:nvPr/>
          </p:nvSpPr>
          <p:spPr bwMode="auto">
            <a:xfrm>
              <a:off x="2290" y="2658"/>
              <a:ext cx="230" cy="81"/>
            </a:xfrm>
            <a:custGeom>
              <a:avLst/>
              <a:gdLst>
                <a:gd name="T0" fmla="*/ 1041 w 97"/>
                <a:gd name="T1" fmla="*/ 0 h 41"/>
                <a:gd name="T2" fmla="*/ 1041 w 97"/>
                <a:gd name="T3" fmla="*/ 156 h 41"/>
                <a:gd name="T4" fmla="*/ 2694 w 97"/>
                <a:gd name="T5" fmla="*/ 156 h 41"/>
                <a:gd name="T6" fmla="*/ 3599 w 97"/>
                <a:gd name="T7" fmla="*/ 484 h 41"/>
                <a:gd name="T8" fmla="*/ 4493 w 97"/>
                <a:gd name="T9" fmla="*/ 156 h 41"/>
                <a:gd name="T10" fmla="*/ 6224 w 97"/>
                <a:gd name="T11" fmla="*/ 156 h 41"/>
                <a:gd name="T12" fmla="*/ 6224 w 97"/>
                <a:gd name="T13" fmla="*/ 0 h 41"/>
                <a:gd name="T14" fmla="*/ 7265 w 97"/>
                <a:gd name="T15" fmla="*/ 215 h 41"/>
                <a:gd name="T16" fmla="*/ 6224 w 97"/>
                <a:gd name="T17" fmla="*/ 395 h 41"/>
                <a:gd name="T18" fmla="*/ 6224 w 97"/>
                <a:gd name="T19" fmla="*/ 245 h 41"/>
                <a:gd name="T20" fmla="*/ 4930 w 97"/>
                <a:gd name="T21" fmla="*/ 245 h 41"/>
                <a:gd name="T22" fmla="*/ 3986 w 97"/>
                <a:gd name="T23" fmla="*/ 624 h 41"/>
                <a:gd name="T24" fmla="*/ 4930 w 97"/>
                <a:gd name="T25" fmla="*/ 988 h 41"/>
                <a:gd name="T26" fmla="*/ 6224 w 97"/>
                <a:gd name="T27" fmla="*/ 988 h 41"/>
                <a:gd name="T28" fmla="*/ 6224 w 97"/>
                <a:gd name="T29" fmla="*/ 871 h 41"/>
                <a:gd name="T30" fmla="*/ 7265 w 97"/>
                <a:gd name="T31" fmla="*/ 1049 h 41"/>
                <a:gd name="T32" fmla="*/ 6224 w 97"/>
                <a:gd name="T33" fmla="*/ 1233 h 41"/>
                <a:gd name="T34" fmla="*/ 6224 w 97"/>
                <a:gd name="T35" fmla="*/ 1108 h 41"/>
                <a:gd name="T36" fmla="*/ 4493 w 97"/>
                <a:gd name="T37" fmla="*/ 1108 h 41"/>
                <a:gd name="T38" fmla="*/ 3599 w 97"/>
                <a:gd name="T39" fmla="*/ 749 h 41"/>
                <a:gd name="T40" fmla="*/ 2694 w 97"/>
                <a:gd name="T41" fmla="*/ 1108 h 41"/>
                <a:gd name="T42" fmla="*/ 1041 w 97"/>
                <a:gd name="T43" fmla="*/ 1108 h 41"/>
                <a:gd name="T44" fmla="*/ 1041 w 97"/>
                <a:gd name="T45" fmla="*/ 1233 h 41"/>
                <a:gd name="T46" fmla="*/ 0 w 97"/>
                <a:gd name="T47" fmla="*/ 1049 h 41"/>
                <a:gd name="T48" fmla="*/ 1041 w 97"/>
                <a:gd name="T49" fmla="*/ 871 h 41"/>
                <a:gd name="T50" fmla="*/ 1041 w 97"/>
                <a:gd name="T51" fmla="*/ 988 h 41"/>
                <a:gd name="T52" fmla="*/ 2186 w 97"/>
                <a:gd name="T53" fmla="*/ 988 h 41"/>
                <a:gd name="T54" fmla="*/ 3227 w 97"/>
                <a:gd name="T55" fmla="*/ 624 h 41"/>
                <a:gd name="T56" fmla="*/ 2186 w 97"/>
                <a:gd name="T57" fmla="*/ 245 h 41"/>
                <a:gd name="T58" fmla="*/ 1041 w 97"/>
                <a:gd name="T59" fmla="*/ 245 h 41"/>
                <a:gd name="T60" fmla="*/ 1041 w 97"/>
                <a:gd name="T61" fmla="*/ 395 h 41"/>
                <a:gd name="T62" fmla="*/ 0 w 97"/>
                <a:gd name="T63" fmla="*/ 215 h 41"/>
                <a:gd name="T64" fmla="*/ 1041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25221E"/>
            </a:solidFill>
            <a:ln w="9525">
              <a:noFill/>
              <a:round/>
              <a:headEnd/>
              <a:tailEnd/>
            </a:ln>
          </p:spPr>
          <p:txBody>
            <a:bodyPr/>
            <a:lstStyle/>
            <a:p>
              <a:endParaRPr lang="zh-CN" altLang="en-US">
                <a:solidFill>
                  <a:srgbClr val="58595B">
                    <a:lumMod val="50000"/>
                  </a:srgbClr>
                </a:solidFill>
              </a:endParaRPr>
            </a:p>
          </p:txBody>
        </p:sp>
        <p:sp>
          <p:nvSpPr>
            <p:cNvPr id="148" name="Freeform 64"/>
            <p:cNvSpPr>
              <a:spLocks/>
            </p:cNvSpPr>
            <p:nvPr/>
          </p:nvSpPr>
          <p:spPr bwMode="auto">
            <a:xfrm>
              <a:off x="2293" y="2660"/>
              <a:ext cx="229" cy="81"/>
            </a:xfrm>
            <a:custGeom>
              <a:avLst/>
              <a:gdLst>
                <a:gd name="T0" fmla="*/ 1025 w 97"/>
                <a:gd name="T1" fmla="*/ 0 h 41"/>
                <a:gd name="T2" fmla="*/ 1025 w 97"/>
                <a:gd name="T3" fmla="*/ 156 h 41"/>
                <a:gd name="T4" fmla="*/ 2646 w 97"/>
                <a:gd name="T5" fmla="*/ 156 h 41"/>
                <a:gd name="T6" fmla="*/ 3511 w 97"/>
                <a:gd name="T7" fmla="*/ 484 h 41"/>
                <a:gd name="T8" fmla="*/ 4408 w 97"/>
                <a:gd name="T9" fmla="*/ 156 h 41"/>
                <a:gd name="T10" fmla="*/ 6091 w 97"/>
                <a:gd name="T11" fmla="*/ 156 h 41"/>
                <a:gd name="T12" fmla="*/ 6091 w 97"/>
                <a:gd name="T13" fmla="*/ 0 h 41"/>
                <a:gd name="T14" fmla="*/ 7118 w 97"/>
                <a:gd name="T15" fmla="*/ 215 h 41"/>
                <a:gd name="T16" fmla="*/ 6091 w 97"/>
                <a:gd name="T17" fmla="*/ 395 h 41"/>
                <a:gd name="T18" fmla="*/ 6091 w 97"/>
                <a:gd name="T19" fmla="*/ 245 h 41"/>
                <a:gd name="T20" fmla="*/ 4844 w 97"/>
                <a:gd name="T21" fmla="*/ 245 h 41"/>
                <a:gd name="T22" fmla="*/ 3879 w 97"/>
                <a:gd name="T23" fmla="*/ 624 h 41"/>
                <a:gd name="T24" fmla="*/ 4844 w 97"/>
                <a:gd name="T25" fmla="*/ 988 h 41"/>
                <a:gd name="T26" fmla="*/ 6091 w 97"/>
                <a:gd name="T27" fmla="*/ 988 h 41"/>
                <a:gd name="T28" fmla="*/ 6091 w 97"/>
                <a:gd name="T29" fmla="*/ 871 h 41"/>
                <a:gd name="T30" fmla="*/ 7118 w 97"/>
                <a:gd name="T31" fmla="*/ 1049 h 41"/>
                <a:gd name="T32" fmla="*/ 6091 w 97"/>
                <a:gd name="T33" fmla="*/ 1233 h 41"/>
                <a:gd name="T34" fmla="*/ 6091 w 97"/>
                <a:gd name="T35" fmla="*/ 1108 h 41"/>
                <a:gd name="T36" fmla="*/ 4408 w 97"/>
                <a:gd name="T37" fmla="*/ 1108 h 41"/>
                <a:gd name="T38" fmla="*/ 3511 w 97"/>
                <a:gd name="T39" fmla="*/ 749 h 41"/>
                <a:gd name="T40" fmla="*/ 2646 w 97"/>
                <a:gd name="T41" fmla="*/ 1108 h 41"/>
                <a:gd name="T42" fmla="*/ 1025 w 97"/>
                <a:gd name="T43" fmla="*/ 1108 h 41"/>
                <a:gd name="T44" fmla="*/ 1025 w 97"/>
                <a:gd name="T45" fmla="*/ 1233 h 41"/>
                <a:gd name="T46" fmla="*/ 0 w 97"/>
                <a:gd name="T47" fmla="*/ 1049 h 41"/>
                <a:gd name="T48" fmla="*/ 1025 w 97"/>
                <a:gd name="T49" fmla="*/ 871 h 41"/>
                <a:gd name="T50" fmla="*/ 1025 w 97"/>
                <a:gd name="T51" fmla="*/ 988 h 41"/>
                <a:gd name="T52" fmla="*/ 2118 w 97"/>
                <a:gd name="T53" fmla="*/ 988 h 41"/>
                <a:gd name="T54" fmla="*/ 3171 w 97"/>
                <a:gd name="T55" fmla="*/ 624 h 41"/>
                <a:gd name="T56" fmla="*/ 2118 w 97"/>
                <a:gd name="T57" fmla="*/ 245 h 41"/>
                <a:gd name="T58" fmla="*/ 1025 w 97"/>
                <a:gd name="T59" fmla="*/ 245 h 41"/>
                <a:gd name="T60" fmla="*/ 1025 w 97"/>
                <a:gd name="T61" fmla="*/ 395 h 41"/>
                <a:gd name="T62" fmla="*/ 0 w 97"/>
                <a:gd name="T63" fmla="*/ 215 h 41"/>
                <a:gd name="T64" fmla="*/ 1025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grpSp>
      <p:grpSp>
        <p:nvGrpSpPr>
          <p:cNvPr id="149" name="Group 65"/>
          <p:cNvGrpSpPr>
            <a:grpSpLocks/>
          </p:cNvGrpSpPr>
          <p:nvPr/>
        </p:nvGrpSpPr>
        <p:grpSpPr bwMode="auto">
          <a:xfrm>
            <a:off x="4425157" y="3644459"/>
            <a:ext cx="603250" cy="192881"/>
            <a:chOff x="2208" y="2544"/>
            <a:chExt cx="380" cy="214"/>
          </a:xfrm>
        </p:grpSpPr>
        <p:sp>
          <p:nvSpPr>
            <p:cNvPr id="150" name="Freeform 66"/>
            <p:cNvSpPr>
              <a:spLocks/>
            </p:cNvSpPr>
            <p:nvPr/>
          </p:nvSpPr>
          <p:spPr bwMode="auto">
            <a:xfrm>
              <a:off x="2208" y="2599"/>
              <a:ext cx="380" cy="159"/>
            </a:xfrm>
            <a:custGeom>
              <a:avLst/>
              <a:gdLst>
                <a:gd name="T0" fmla="*/ 11726 w 161"/>
                <a:gd name="T1" fmla="*/ 1484 h 81"/>
                <a:gd name="T2" fmla="*/ 11638 w 161"/>
                <a:gd name="T3" fmla="*/ 1513 h 81"/>
                <a:gd name="T4" fmla="*/ 11726 w 161"/>
                <a:gd name="T5" fmla="*/ 1572 h 81"/>
                <a:gd name="T6" fmla="*/ 5865 w 161"/>
                <a:gd name="T7" fmla="*/ 2358 h 81"/>
                <a:gd name="T8" fmla="*/ 0 w 161"/>
                <a:gd name="T9" fmla="*/ 1572 h 81"/>
                <a:gd name="T10" fmla="*/ 0 w 161"/>
                <a:gd name="T11" fmla="*/ 1513 h 81"/>
                <a:gd name="T12" fmla="*/ 0 w 161"/>
                <a:gd name="T13" fmla="*/ 1484 h 81"/>
                <a:gd name="T14" fmla="*/ 0 w 161"/>
                <a:gd name="T15" fmla="*/ 0 h 81"/>
                <a:gd name="T16" fmla="*/ 11726 w 161"/>
                <a:gd name="T17" fmla="*/ 0 h 81"/>
                <a:gd name="T18" fmla="*/ 11726 w 161"/>
                <a:gd name="T19" fmla="*/ 1421 h 81"/>
                <a:gd name="T20" fmla="*/ 11726 w 161"/>
                <a:gd name="T21" fmla="*/ 1484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81"/>
                <a:gd name="T35" fmla="*/ 161 w 161"/>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81">
                  <a:moveTo>
                    <a:pt x="160" y="51"/>
                  </a:moveTo>
                  <a:cubicBezTo>
                    <a:pt x="160" y="51"/>
                    <a:pt x="160" y="52"/>
                    <a:pt x="159" y="52"/>
                  </a:cubicBezTo>
                  <a:cubicBezTo>
                    <a:pt x="160" y="53"/>
                    <a:pt x="160" y="54"/>
                    <a:pt x="160" y="54"/>
                  </a:cubicBezTo>
                  <a:cubicBezTo>
                    <a:pt x="160" y="69"/>
                    <a:pt x="124" y="81"/>
                    <a:pt x="80" y="81"/>
                  </a:cubicBezTo>
                  <a:cubicBezTo>
                    <a:pt x="36" y="81"/>
                    <a:pt x="0" y="69"/>
                    <a:pt x="0" y="54"/>
                  </a:cubicBezTo>
                  <a:cubicBezTo>
                    <a:pt x="0" y="54"/>
                    <a:pt x="0" y="53"/>
                    <a:pt x="0" y="52"/>
                  </a:cubicBezTo>
                  <a:cubicBezTo>
                    <a:pt x="0" y="52"/>
                    <a:pt x="0" y="51"/>
                    <a:pt x="0" y="51"/>
                  </a:cubicBezTo>
                  <a:lnTo>
                    <a:pt x="0" y="0"/>
                  </a:lnTo>
                  <a:lnTo>
                    <a:pt x="160" y="0"/>
                  </a:lnTo>
                  <a:lnTo>
                    <a:pt x="160" y="49"/>
                  </a:lnTo>
                  <a:cubicBezTo>
                    <a:pt x="161" y="50"/>
                    <a:pt x="160" y="51"/>
                    <a:pt x="160" y="51"/>
                  </a:cubicBezTo>
                </a:path>
              </a:pathLst>
            </a:custGeom>
            <a:solidFill>
              <a:srgbClr val="00FFFF"/>
            </a:solidFill>
            <a:ln w="0">
              <a:solidFill>
                <a:srgbClr val="61BFF3"/>
              </a:solidFill>
              <a:round/>
              <a:headEnd/>
              <a:tailEnd/>
            </a:ln>
          </p:spPr>
          <p:txBody>
            <a:bodyPr/>
            <a:lstStyle/>
            <a:p>
              <a:endParaRPr lang="zh-CN" altLang="en-US">
                <a:solidFill>
                  <a:srgbClr val="58595B">
                    <a:lumMod val="50000"/>
                  </a:srgbClr>
                </a:solidFill>
              </a:endParaRPr>
            </a:p>
          </p:txBody>
        </p:sp>
        <p:sp>
          <p:nvSpPr>
            <p:cNvPr id="151" name="Freeform 67"/>
            <p:cNvSpPr>
              <a:spLocks/>
            </p:cNvSpPr>
            <p:nvPr/>
          </p:nvSpPr>
          <p:spPr bwMode="auto">
            <a:xfrm>
              <a:off x="2208" y="2544"/>
              <a:ext cx="378" cy="108"/>
            </a:xfrm>
            <a:custGeom>
              <a:avLst/>
              <a:gdLst>
                <a:gd name="T0" fmla="*/ 11777 w 160"/>
                <a:gd name="T1" fmla="*/ 817 h 55"/>
                <a:gd name="T2" fmla="*/ 5894 w 160"/>
                <a:gd name="T3" fmla="*/ 1604 h 55"/>
                <a:gd name="T4" fmla="*/ 0 w 160"/>
                <a:gd name="T5" fmla="*/ 817 h 55"/>
                <a:gd name="T6" fmla="*/ 5894 w 160"/>
                <a:gd name="T7" fmla="*/ 0 h 55"/>
                <a:gd name="T8" fmla="*/ 11777 w 160"/>
                <a:gd name="T9" fmla="*/ 817 h 55"/>
                <a:gd name="T10" fmla="*/ 0 60000 65536"/>
                <a:gd name="T11" fmla="*/ 0 60000 65536"/>
                <a:gd name="T12" fmla="*/ 0 60000 65536"/>
                <a:gd name="T13" fmla="*/ 0 60000 65536"/>
                <a:gd name="T14" fmla="*/ 0 60000 65536"/>
                <a:gd name="T15" fmla="*/ 0 w 160"/>
                <a:gd name="T16" fmla="*/ 0 h 55"/>
                <a:gd name="T17" fmla="*/ 160 w 160"/>
                <a:gd name="T18" fmla="*/ 55 h 55"/>
              </a:gdLst>
              <a:ahLst/>
              <a:cxnLst>
                <a:cxn ang="T10">
                  <a:pos x="T0" y="T1"/>
                </a:cxn>
                <a:cxn ang="T11">
                  <a:pos x="T2" y="T3"/>
                </a:cxn>
                <a:cxn ang="T12">
                  <a:pos x="T4" y="T5"/>
                </a:cxn>
                <a:cxn ang="T13">
                  <a:pos x="T6" y="T7"/>
                </a:cxn>
                <a:cxn ang="T14">
                  <a:pos x="T8" y="T9"/>
                </a:cxn>
              </a:cxnLst>
              <a:rect l="T15" t="T16" r="T17" b="T18"/>
              <a:pathLst>
                <a:path w="160" h="55">
                  <a:moveTo>
                    <a:pt x="160" y="28"/>
                  </a:moveTo>
                  <a:cubicBezTo>
                    <a:pt x="160" y="42"/>
                    <a:pt x="124" y="55"/>
                    <a:pt x="80" y="55"/>
                  </a:cubicBezTo>
                  <a:cubicBezTo>
                    <a:pt x="36" y="55"/>
                    <a:pt x="0" y="42"/>
                    <a:pt x="0" y="28"/>
                  </a:cubicBezTo>
                  <a:cubicBezTo>
                    <a:pt x="0" y="12"/>
                    <a:pt x="36" y="0"/>
                    <a:pt x="80" y="0"/>
                  </a:cubicBezTo>
                  <a:cubicBezTo>
                    <a:pt x="124" y="0"/>
                    <a:pt x="160" y="12"/>
                    <a:pt x="160" y="28"/>
                  </a:cubicBezTo>
                </a:path>
              </a:pathLst>
            </a:custGeom>
            <a:solidFill>
              <a:srgbClr val="BCB1D5"/>
            </a:solidFill>
            <a:ln w="0">
              <a:solidFill>
                <a:srgbClr val="61BFF3"/>
              </a:solidFill>
              <a:round/>
              <a:headEnd/>
              <a:tailEnd/>
            </a:ln>
          </p:spPr>
          <p:txBody>
            <a:bodyPr/>
            <a:lstStyle/>
            <a:p>
              <a:endParaRPr lang="zh-CN" altLang="en-US">
                <a:solidFill>
                  <a:srgbClr val="58595B">
                    <a:lumMod val="50000"/>
                  </a:srgbClr>
                </a:solidFill>
              </a:endParaRPr>
            </a:p>
          </p:txBody>
        </p:sp>
        <p:sp>
          <p:nvSpPr>
            <p:cNvPr id="152" name="Freeform 68"/>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3" name="Freeform 69"/>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4" name="Freeform 70"/>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5" name="Freeform 71"/>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6" name="Freeform 72"/>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7" name="Freeform 73"/>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8" name="Freeform 74"/>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59" name="Freeform 75"/>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60" name="Freeform 76"/>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1" name="Freeform 77"/>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2" name="Freeform 78"/>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3" name="Freeform 79"/>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4" name="Freeform 80"/>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5" name="Freeform 81"/>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6" name="Freeform 82"/>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7" name="Freeform 83"/>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68" name="Freeform 84"/>
            <p:cNvSpPr>
              <a:spLocks/>
            </p:cNvSpPr>
            <p:nvPr/>
          </p:nvSpPr>
          <p:spPr bwMode="auto">
            <a:xfrm>
              <a:off x="2290" y="2658"/>
              <a:ext cx="230" cy="81"/>
            </a:xfrm>
            <a:custGeom>
              <a:avLst/>
              <a:gdLst>
                <a:gd name="T0" fmla="*/ 1041 w 97"/>
                <a:gd name="T1" fmla="*/ 0 h 41"/>
                <a:gd name="T2" fmla="*/ 1041 w 97"/>
                <a:gd name="T3" fmla="*/ 156 h 41"/>
                <a:gd name="T4" fmla="*/ 2694 w 97"/>
                <a:gd name="T5" fmla="*/ 156 h 41"/>
                <a:gd name="T6" fmla="*/ 3599 w 97"/>
                <a:gd name="T7" fmla="*/ 484 h 41"/>
                <a:gd name="T8" fmla="*/ 4493 w 97"/>
                <a:gd name="T9" fmla="*/ 156 h 41"/>
                <a:gd name="T10" fmla="*/ 6224 w 97"/>
                <a:gd name="T11" fmla="*/ 156 h 41"/>
                <a:gd name="T12" fmla="*/ 6224 w 97"/>
                <a:gd name="T13" fmla="*/ 0 h 41"/>
                <a:gd name="T14" fmla="*/ 7265 w 97"/>
                <a:gd name="T15" fmla="*/ 215 h 41"/>
                <a:gd name="T16" fmla="*/ 6224 w 97"/>
                <a:gd name="T17" fmla="*/ 395 h 41"/>
                <a:gd name="T18" fmla="*/ 6224 w 97"/>
                <a:gd name="T19" fmla="*/ 245 h 41"/>
                <a:gd name="T20" fmla="*/ 4930 w 97"/>
                <a:gd name="T21" fmla="*/ 245 h 41"/>
                <a:gd name="T22" fmla="*/ 3986 w 97"/>
                <a:gd name="T23" fmla="*/ 624 h 41"/>
                <a:gd name="T24" fmla="*/ 4930 w 97"/>
                <a:gd name="T25" fmla="*/ 988 h 41"/>
                <a:gd name="T26" fmla="*/ 6224 w 97"/>
                <a:gd name="T27" fmla="*/ 988 h 41"/>
                <a:gd name="T28" fmla="*/ 6224 w 97"/>
                <a:gd name="T29" fmla="*/ 871 h 41"/>
                <a:gd name="T30" fmla="*/ 7265 w 97"/>
                <a:gd name="T31" fmla="*/ 1049 h 41"/>
                <a:gd name="T32" fmla="*/ 6224 w 97"/>
                <a:gd name="T33" fmla="*/ 1233 h 41"/>
                <a:gd name="T34" fmla="*/ 6224 w 97"/>
                <a:gd name="T35" fmla="*/ 1108 h 41"/>
                <a:gd name="T36" fmla="*/ 4493 w 97"/>
                <a:gd name="T37" fmla="*/ 1108 h 41"/>
                <a:gd name="T38" fmla="*/ 3599 w 97"/>
                <a:gd name="T39" fmla="*/ 749 h 41"/>
                <a:gd name="T40" fmla="*/ 2694 w 97"/>
                <a:gd name="T41" fmla="*/ 1108 h 41"/>
                <a:gd name="T42" fmla="*/ 1041 w 97"/>
                <a:gd name="T43" fmla="*/ 1108 h 41"/>
                <a:gd name="T44" fmla="*/ 1041 w 97"/>
                <a:gd name="T45" fmla="*/ 1233 h 41"/>
                <a:gd name="T46" fmla="*/ 0 w 97"/>
                <a:gd name="T47" fmla="*/ 1049 h 41"/>
                <a:gd name="T48" fmla="*/ 1041 w 97"/>
                <a:gd name="T49" fmla="*/ 871 h 41"/>
                <a:gd name="T50" fmla="*/ 1041 w 97"/>
                <a:gd name="T51" fmla="*/ 988 h 41"/>
                <a:gd name="T52" fmla="*/ 2186 w 97"/>
                <a:gd name="T53" fmla="*/ 988 h 41"/>
                <a:gd name="T54" fmla="*/ 3227 w 97"/>
                <a:gd name="T55" fmla="*/ 624 h 41"/>
                <a:gd name="T56" fmla="*/ 2186 w 97"/>
                <a:gd name="T57" fmla="*/ 245 h 41"/>
                <a:gd name="T58" fmla="*/ 1041 w 97"/>
                <a:gd name="T59" fmla="*/ 245 h 41"/>
                <a:gd name="T60" fmla="*/ 1041 w 97"/>
                <a:gd name="T61" fmla="*/ 395 h 41"/>
                <a:gd name="T62" fmla="*/ 0 w 97"/>
                <a:gd name="T63" fmla="*/ 215 h 41"/>
                <a:gd name="T64" fmla="*/ 1041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25221E"/>
            </a:solidFill>
            <a:ln w="9525">
              <a:noFill/>
              <a:round/>
              <a:headEnd/>
              <a:tailEnd/>
            </a:ln>
          </p:spPr>
          <p:txBody>
            <a:bodyPr/>
            <a:lstStyle/>
            <a:p>
              <a:endParaRPr lang="zh-CN" altLang="en-US">
                <a:solidFill>
                  <a:srgbClr val="58595B">
                    <a:lumMod val="50000"/>
                  </a:srgbClr>
                </a:solidFill>
              </a:endParaRPr>
            </a:p>
          </p:txBody>
        </p:sp>
        <p:sp>
          <p:nvSpPr>
            <p:cNvPr id="169" name="Freeform 85"/>
            <p:cNvSpPr>
              <a:spLocks/>
            </p:cNvSpPr>
            <p:nvPr/>
          </p:nvSpPr>
          <p:spPr bwMode="auto">
            <a:xfrm>
              <a:off x="2293" y="2660"/>
              <a:ext cx="229" cy="81"/>
            </a:xfrm>
            <a:custGeom>
              <a:avLst/>
              <a:gdLst>
                <a:gd name="T0" fmla="*/ 1025 w 97"/>
                <a:gd name="T1" fmla="*/ 0 h 41"/>
                <a:gd name="T2" fmla="*/ 1025 w 97"/>
                <a:gd name="T3" fmla="*/ 156 h 41"/>
                <a:gd name="T4" fmla="*/ 2646 w 97"/>
                <a:gd name="T5" fmla="*/ 156 h 41"/>
                <a:gd name="T6" fmla="*/ 3511 w 97"/>
                <a:gd name="T7" fmla="*/ 484 h 41"/>
                <a:gd name="T8" fmla="*/ 4408 w 97"/>
                <a:gd name="T9" fmla="*/ 156 h 41"/>
                <a:gd name="T10" fmla="*/ 6091 w 97"/>
                <a:gd name="T11" fmla="*/ 156 h 41"/>
                <a:gd name="T12" fmla="*/ 6091 w 97"/>
                <a:gd name="T13" fmla="*/ 0 h 41"/>
                <a:gd name="T14" fmla="*/ 7118 w 97"/>
                <a:gd name="T15" fmla="*/ 215 h 41"/>
                <a:gd name="T16" fmla="*/ 6091 w 97"/>
                <a:gd name="T17" fmla="*/ 395 h 41"/>
                <a:gd name="T18" fmla="*/ 6091 w 97"/>
                <a:gd name="T19" fmla="*/ 245 h 41"/>
                <a:gd name="T20" fmla="*/ 4844 w 97"/>
                <a:gd name="T21" fmla="*/ 245 h 41"/>
                <a:gd name="T22" fmla="*/ 3879 w 97"/>
                <a:gd name="T23" fmla="*/ 624 h 41"/>
                <a:gd name="T24" fmla="*/ 4844 w 97"/>
                <a:gd name="T25" fmla="*/ 988 h 41"/>
                <a:gd name="T26" fmla="*/ 6091 w 97"/>
                <a:gd name="T27" fmla="*/ 988 h 41"/>
                <a:gd name="T28" fmla="*/ 6091 w 97"/>
                <a:gd name="T29" fmla="*/ 871 h 41"/>
                <a:gd name="T30" fmla="*/ 7118 w 97"/>
                <a:gd name="T31" fmla="*/ 1049 h 41"/>
                <a:gd name="T32" fmla="*/ 6091 w 97"/>
                <a:gd name="T33" fmla="*/ 1233 h 41"/>
                <a:gd name="T34" fmla="*/ 6091 w 97"/>
                <a:gd name="T35" fmla="*/ 1108 h 41"/>
                <a:gd name="T36" fmla="*/ 4408 w 97"/>
                <a:gd name="T37" fmla="*/ 1108 h 41"/>
                <a:gd name="T38" fmla="*/ 3511 w 97"/>
                <a:gd name="T39" fmla="*/ 749 h 41"/>
                <a:gd name="T40" fmla="*/ 2646 w 97"/>
                <a:gd name="T41" fmla="*/ 1108 h 41"/>
                <a:gd name="T42" fmla="*/ 1025 w 97"/>
                <a:gd name="T43" fmla="*/ 1108 h 41"/>
                <a:gd name="T44" fmla="*/ 1025 w 97"/>
                <a:gd name="T45" fmla="*/ 1233 h 41"/>
                <a:gd name="T46" fmla="*/ 0 w 97"/>
                <a:gd name="T47" fmla="*/ 1049 h 41"/>
                <a:gd name="T48" fmla="*/ 1025 w 97"/>
                <a:gd name="T49" fmla="*/ 871 h 41"/>
                <a:gd name="T50" fmla="*/ 1025 w 97"/>
                <a:gd name="T51" fmla="*/ 988 h 41"/>
                <a:gd name="T52" fmla="*/ 2118 w 97"/>
                <a:gd name="T53" fmla="*/ 988 h 41"/>
                <a:gd name="T54" fmla="*/ 3171 w 97"/>
                <a:gd name="T55" fmla="*/ 624 h 41"/>
                <a:gd name="T56" fmla="*/ 2118 w 97"/>
                <a:gd name="T57" fmla="*/ 245 h 41"/>
                <a:gd name="T58" fmla="*/ 1025 w 97"/>
                <a:gd name="T59" fmla="*/ 245 h 41"/>
                <a:gd name="T60" fmla="*/ 1025 w 97"/>
                <a:gd name="T61" fmla="*/ 395 h 41"/>
                <a:gd name="T62" fmla="*/ 0 w 97"/>
                <a:gd name="T63" fmla="*/ 215 h 41"/>
                <a:gd name="T64" fmla="*/ 1025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grpSp>
      <p:grpSp>
        <p:nvGrpSpPr>
          <p:cNvPr id="170" name="Group 86"/>
          <p:cNvGrpSpPr>
            <a:grpSpLocks/>
          </p:cNvGrpSpPr>
          <p:nvPr/>
        </p:nvGrpSpPr>
        <p:grpSpPr bwMode="auto">
          <a:xfrm>
            <a:off x="3155157" y="3387283"/>
            <a:ext cx="603250" cy="192881"/>
            <a:chOff x="2208" y="2544"/>
            <a:chExt cx="380" cy="214"/>
          </a:xfrm>
        </p:grpSpPr>
        <p:sp>
          <p:nvSpPr>
            <p:cNvPr id="171" name="Freeform 87"/>
            <p:cNvSpPr>
              <a:spLocks/>
            </p:cNvSpPr>
            <p:nvPr/>
          </p:nvSpPr>
          <p:spPr bwMode="auto">
            <a:xfrm>
              <a:off x="2208" y="2599"/>
              <a:ext cx="380" cy="159"/>
            </a:xfrm>
            <a:custGeom>
              <a:avLst/>
              <a:gdLst>
                <a:gd name="T0" fmla="*/ 11726 w 161"/>
                <a:gd name="T1" fmla="*/ 1484 h 81"/>
                <a:gd name="T2" fmla="*/ 11638 w 161"/>
                <a:gd name="T3" fmla="*/ 1513 h 81"/>
                <a:gd name="T4" fmla="*/ 11726 w 161"/>
                <a:gd name="T5" fmla="*/ 1572 h 81"/>
                <a:gd name="T6" fmla="*/ 5865 w 161"/>
                <a:gd name="T7" fmla="*/ 2358 h 81"/>
                <a:gd name="T8" fmla="*/ 0 w 161"/>
                <a:gd name="T9" fmla="*/ 1572 h 81"/>
                <a:gd name="T10" fmla="*/ 0 w 161"/>
                <a:gd name="T11" fmla="*/ 1513 h 81"/>
                <a:gd name="T12" fmla="*/ 0 w 161"/>
                <a:gd name="T13" fmla="*/ 1484 h 81"/>
                <a:gd name="T14" fmla="*/ 0 w 161"/>
                <a:gd name="T15" fmla="*/ 0 h 81"/>
                <a:gd name="T16" fmla="*/ 11726 w 161"/>
                <a:gd name="T17" fmla="*/ 0 h 81"/>
                <a:gd name="T18" fmla="*/ 11726 w 161"/>
                <a:gd name="T19" fmla="*/ 1421 h 81"/>
                <a:gd name="T20" fmla="*/ 11726 w 161"/>
                <a:gd name="T21" fmla="*/ 1484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81"/>
                <a:gd name="T35" fmla="*/ 161 w 161"/>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81">
                  <a:moveTo>
                    <a:pt x="160" y="51"/>
                  </a:moveTo>
                  <a:cubicBezTo>
                    <a:pt x="160" y="51"/>
                    <a:pt x="160" y="52"/>
                    <a:pt x="159" y="52"/>
                  </a:cubicBezTo>
                  <a:cubicBezTo>
                    <a:pt x="160" y="53"/>
                    <a:pt x="160" y="54"/>
                    <a:pt x="160" y="54"/>
                  </a:cubicBezTo>
                  <a:cubicBezTo>
                    <a:pt x="160" y="69"/>
                    <a:pt x="124" y="81"/>
                    <a:pt x="80" y="81"/>
                  </a:cubicBezTo>
                  <a:cubicBezTo>
                    <a:pt x="36" y="81"/>
                    <a:pt x="0" y="69"/>
                    <a:pt x="0" y="54"/>
                  </a:cubicBezTo>
                  <a:cubicBezTo>
                    <a:pt x="0" y="54"/>
                    <a:pt x="0" y="53"/>
                    <a:pt x="0" y="52"/>
                  </a:cubicBezTo>
                  <a:cubicBezTo>
                    <a:pt x="0" y="52"/>
                    <a:pt x="0" y="51"/>
                    <a:pt x="0" y="51"/>
                  </a:cubicBezTo>
                  <a:lnTo>
                    <a:pt x="0" y="0"/>
                  </a:lnTo>
                  <a:lnTo>
                    <a:pt x="160" y="0"/>
                  </a:lnTo>
                  <a:lnTo>
                    <a:pt x="160" y="49"/>
                  </a:lnTo>
                  <a:cubicBezTo>
                    <a:pt x="161" y="50"/>
                    <a:pt x="160" y="51"/>
                    <a:pt x="160" y="51"/>
                  </a:cubicBezTo>
                </a:path>
              </a:pathLst>
            </a:custGeom>
            <a:solidFill>
              <a:srgbClr val="00FFFF"/>
            </a:solidFill>
            <a:ln w="0">
              <a:solidFill>
                <a:srgbClr val="61BFF3"/>
              </a:solidFill>
              <a:round/>
              <a:headEnd/>
              <a:tailEnd/>
            </a:ln>
          </p:spPr>
          <p:txBody>
            <a:bodyPr/>
            <a:lstStyle/>
            <a:p>
              <a:endParaRPr lang="zh-CN" altLang="en-US">
                <a:solidFill>
                  <a:srgbClr val="58595B">
                    <a:lumMod val="50000"/>
                  </a:srgbClr>
                </a:solidFill>
              </a:endParaRPr>
            </a:p>
          </p:txBody>
        </p:sp>
        <p:sp>
          <p:nvSpPr>
            <p:cNvPr id="172" name="Freeform 88"/>
            <p:cNvSpPr>
              <a:spLocks/>
            </p:cNvSpPr>
            <p:nvPr/>
          </p:nvSpPr>
          <p:spPr bwMode="auto">
            <a:xfrm>
              <a:off x="2208" y="2544"/>
              <a:ext cx="378" cy="108"/>
            </a:xfrm>
            <a:custGeom>
              <a:avLst/>
              <a:gdLst>
                <a:gd name="T0" fmla="*/ 11777 w 160"/>
                <a:gd name="T1" fmla="*/ 817 h 55"/>
                <a:gd name="T2" fmla="*/ 5894 w 160"/>
                <a:gd name="T3" fmla="*/ 1604 h 55"/>
                <a:gd name="T4" fmla="*/ 0 w 160"/>
                <a:gd name="T5" fmla="*/ 817 h 55"/>
                <a:gd name="T6" fmla="*/ 5894 w 160"/>
                <a:gd name="T7" fmla="*/ 0 h 55"/>
                <a:gd name="T8" fmla="*/ 11777 w 160"/>
                <a:gd name="T9" fmla="*/ 817 h 55"/>
                <a:gd name="T10" fmla="*/ 0 60000 65536"/>
                <a:gd name="T11" fmla="*/ 0 60000 65536"/>
                <a:gd name="T12" fmla="*/ 0 60000 65536"/>
                <a:gd name="T13" fmla="*/ 0 60000 65536"/>
                <a:gd name="T14" fmla="*/ 0 60000 65536"/>
                <a:gd name="T15" fmla="*/ 0 w 160"/>
                <a:gd name="T16" fmla="*/ 0 h 55"/>
                <a:gd name="T17" fmla="*/ 160 w 160"/>
                <a:gd name="T18" fmla="*/ 55 h 55"/>
              </a:gdLst>
              <a:ahLst/>
              <a:cxnLst>
                <a:cxn ang="T10">
                  <a:pos x="T0" y="T1"/>
                </a:cxn>
                <a:cxn ang="T11">
                  <a:pos x="T2" y="T3"/>
                </a:cxn>
                <a:cxn ang="T12">
                  <a:pos x="T4" y="T5"/>
                </a:cxn>
                <a:cxn ang="T13">
                  <a:pos x="T6" y="T7"/>
                </a:cxn>
                <a:cxn ang="T14">
                  <a:pos x="T8" y="T9"/>
                </a:cxn>
              </a:cxnLst>
              <a:rect l="T15" t="T16" r="T17" b="T18"/>
              <a:pathLst>
                <a:path w="160" h="55">
                  <a:moveTo>
                    <a:pt x="160" y="28"/>
                  </a:moveTo>
                  <a:cubicBezTo>
                    <a:pt x="160" y="42"/>
                    <a:pt x="124" y="55"/>
                    <a:pt x="80" y="55"/>
                  </a:cubicBezTo>
                  <a:cubicBezTo>
                    <a:pt x="36" y="55"/>
                    <a:pt x="0" y="42"/>
                    <a:pt x="0" y="28"/>
                  </a:cubicBezTo>
                  <a:cubicBezTo>
                    <a:pt x="0" y="12"/>
                    <a:pt x="36" y="0"/>
                    <a:pt x="80" y="0"/>
                  </a:cubicBezTo>
                  <a:cubicBezTo>
                    <a:pt x="124" y="0"/>
                    <a:pt x="160" y="12"/>
                    <a:pt x="160" y="28"/>
                  </a:cubicBezTo>
                </a:path>
              </a:pathLst>
            </a:custGeom>
            <a:solidFill>
              <a:srgbClr val="BCB1D5"/>
            </a:solidFill>
            <a:ln w="0">
              <a:solidFill>
                <a:srgbClr val="61BFF3"/>
              </a:solidFill>
              <a:round/>
              <a:headEnd/>
              <a:tailEnd/>
            </a:ln>
          </p:spPr>
          <p:txBody>
            <a:bodyPr/>
            <a:lstStyle/>
            <a:p>
              <a:endParaRPr lang="zh-CN" altLang="en-US">
                <a:solidFill>
                  <a:srgbClr val="58595B">
                    <a:lumMod val="50000"/>
                  </a:srgbClr>
                </a:solidFill>
              </a:endParaRPr>
            </a:p>
          </p:txBody>
        </p:sp>
        <p:sp>
          <p:nvSpPr>
            <p:cNvPr id="173" name="Freeform 89"/>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4" name="Freeform 90"/>
            <p:cNvSpPr>
              <a:spLocks/>
            </p:cNvSpPr>
            <p:nvPr/>
          </p:nvSpPr>
          <p:spPr bwMode="auto">
            <a:xfrm>
              <a:off x="2399" y="2560"/>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5" name="Freeform 91"/>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6" name="Freeform 92"/>
            <p:cNvSpPr>
              <a:spLocks/>
            </p:cNvSpPr>
            <p:nvPr/>
          </p:nvSpPr>
          <p:spPr bwMode="auto">
            <a:xfrm>
              <a:off x="2264" y="2599"/>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7" name="Freeform 93"/>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8" name="Freeform 94"/>
            <p:cNvSpPr>
              <a:spLocks/>
            </p:cNvSpPr>
            <p:nvPr/>
          </p:nvSpPr>
          <p:spPr bwMode="auto">
            <a:xfrm>
              <a:off x="2272" y="2558"/>
              <a:ext cx="122" cy="33"/>
            </a:xfrm>
            <a:custGeom>
              <a:avLst/>
              <a:gdLst>
                <a:gd name="T0" fmla="*/ 0 w 52"/>
                <a:gd name="T1" fmla="*/ 87 h 17"/>
                <a:gd name="T2" fmla="*/ 854 w 52"/>
                <a:gd name="T3" fmla="*/ 0 h 17"/>
                <a:gd name="T4" fmla="*/ 2851 w 52"/>
                <a:gd name="T5" fmla="*/ 272 h 17"/>
                <a:gd name="T6" fmla="*/ 3693 w 52"/>
                <a:gd name="T7" fmla="*/ 196 h 17"/>
                <a:gd name="T8" fmla="*/ 3271 w 52"/>
                <a:gd name="T9" fmla="*/ 468 h 17"/>
                <a:gd name="T10" fmla="*/ 941 w 52"/>
                <a:gd name="T11" fmla="*/ 468 h 17"/>
                <a:gd name="T12" fmla="*/ 1849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79" name="Freeform 95"/>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80" name="Freeform 96"/>
            <p:cNvSpPr>
              <a:spLocks/>
            </p:cNvSpPr>
            <p:nvPr/>
          </p:nvSpPr>
          <p:spPr bwMode="auto">
            <a:xfrm>
              <a:off x="2394" y="2603"/>
              <a:ext cx="126" cy="33"/>
            </a:xfrm>
            <a:custGeom>
              <a:avLst/>
              <a:gdLst>
                <a:gd name="T0" fmla="*/ 4030 w 53"/>
                <a:gd name="T1" fmla="*/ 357 h 17"/>
                <a:gd name="T2" fmla="*/ 3102 w 53"/>
                <a:gd name="T3" fmla="*/ 468 h 17"/>
                <a:gd name="T4" fmla="*/ 1046 w 53"/>
                <a:gd name="T5" fmla="*/ 169 h 17"/>
                <a:gd name="T6" fmla="*/ 0 w 53"/>
                <a:gd name="T7" fmla="*/ 241 h 17"/>
                <a:gd name="T8" fmla="*/ 537 w 53"/>
                <a:gd name="T9" fmla="*/ 0 h 17"/>
                <a:gd name="T10" fmla="*/ 3102 w 53"/>
                <a:gd name="T11" fmla="*/ 0 h 17"/>
                <a:gd name="T12" fmla="*/ 1973 w 53"/>
                <a:gd name="T13" fmla="*/ 87 h 17"/>
                <a:gd name="T14" fmla="*/ 403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242729"/>
            </a:solidFill>
            <a:ln w="9525">
              <a:noFill/>
              <a:round/>
              <a:headEnd/>
              <a:tailEnd/>
            </a:ln>
          </p:spPr>
          <p:txBody>
            <a:bodyPr/>
            <a:lstStyle/>
            <a:p>
              <a:endParaRPr lang="zh-CN" altLang="en-US">
                <a:solidFill>
                  <a:srgbClr val="58595B">
                    <a:lumMod val="50000"/>
                  </a:srgbClr>
                </a:solidFill>
              </a:endParaRPr>
            </a:p>
          </p:txBody>
        </p:sp>
        <p:sp>
          <p:nvSpPr>
            <p:cNvPr id="181" name="Freeform 97"/>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2" name="Freeform 98"/>
            <p:cNvSpPr>
              <a:spLocks/>
            </p:cNvSpPr>
            <p:nvPr/>
          </p:nvSpPr>
          <p:spPr bwMode="auto">
            <a:xfrm>
              <a:off x="2402" y="2562"/>
              <a:ext cx="125" cy="33"/>
            </a:xfrm>
            <a:custGeom>
              <a:avLst/>
              <a:gdLst>
                <a:gd name="T0" fmla="*/ 0 w 53"/>
                <a:gd name="T1" fmla="*/ 357 h 17"/>
                <a:gd name="T2" fmla="*/ 868 w 53"/>
                <a:gd name="T3" fmla="*/ 468 h 17"/>
                <a:gd name="T4" fmla="*/ 2915 w 53"/>
                <a:gd name="T5" fmla="*/ 140 h 17"/>
                <a:gd name="T6" fmla="*/ 3873 w 53"/>
                <a:gd name="T7" fmla="*/ 241 h 17"/>
                <a:gd name="T8" fmla="*/ 3342 w 53"/>
                <a:gd name="T9" fmla="*/ 0 h 17"/>
                <a:gd name="T10" fmla="*/ 958 w 53"/>
                <a:gd name="T11" fmla="*/ 0 h 17"/>
                <a:gd name="T12" fmla="*/ 1892 w 53"/>
                <a:gd name="T13" fmla="*/ 60 h 17"/>
                <a:gd name="T14" fmla="*/ 0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0" y="13"/>
                  </a:moveTo>
                  <a:lnTo>
                    <a:pt x="12" y="17"/>
                  </a:lnTo>
                  <a:lnTo>
                    <a:pt x="40" y="5"/>
                  </a:lnTo>
                  <a:lnTo>
                    <a:pt x="53" y="9"/>
                  </a:lnTo>
                  <a:lnTo>
                    <a:pt x="46" y="0"/>
                  </a:lnTo>
                  <a:lnTo>
                    <a:pt x="13" y="0"/>
                  </a:lnTo>
                  <a:lnTo>
                    <a:pt x="26" y="2"/>
                  </a:lnTo>
                  <a:lnTo>
                    <a:pt x="0"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3" name="Freeform 99"/>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4" name="Freeform 100"/>
            <p:cNvSpPr>
              <a:spLocks/>
            </p:cNvSpPr>
            <p:nvPr/>
          </p:nvSpPr>
          <p:spPr bwMode="auto">
            <a:xfrm>
              <a:off x="2267" y="2601"/>
              <a:ext cx="123" cy="35"/>
            </a:xfrm>
            <a:custGeom>
              <a:avLst/>
              <a:gdLst>
                <a:gd name="T0" fmla="*/ 3848 w 52"/>
                <a:gd name="T1" fmla="*/ 117 h 18"/>
                <a:gd name="T2" fmla="*/ 3032 w 52"/>
                <a:gd name="T3" fmla="*/ 0 h 18"/>
                <a:gd name="T4" fmla="*/ 1036 w 52"/>
                <a:gd name="T5" fmla="*/ 303 h 18"/>
                <a:gd name="T6" fmla="*/ 0 w 52"/>
                <a:gd name="T7" fmla="*/ 227 h 18"/>
                <a:gd name="T8" fmla="*/ 532 w 52"/>
                <a:gd name="T9" fmla="*/ 500 h 18"/>
                <a:gd name="T10" fmla="*/ 3032 w 52"/>
                <a:gd name="T11" fmla="*/ 500 h 18"/>
                <a:gd name="T12" fmla="*/ 1947 w 52"/>
                <a:gd name="T13" fmla="*/ 381 h 18"/>
                <a:gd name="T14" fmla="*/ 3848 w 52"/>
                <a:gd name="T15" fmla="*/ 117 h 18"/>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8"/>
                <a:gd name="T26" fmla="*/ 52 w 5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8">
                  <a:moveTo>
                    <a:pt x="52" y="4"/>
                  </a:moveTo>
                  <a:lnTo>
                    <a:pt x="41" y="0"/>
                  </a:lnTo>
                  <a:lnTo>
                    <a:pt x="14" y="11"/>
                  </a:lnTo>
                  <a:lnTo>
                    <a:pt x="0" y="8"/>
                  </a:lnTo>
                  <a:lnTo>
                    <a:pt x="7" y="18"/>
                  </a:lnTo>
                  <a:lnTo>
                    <a:pt x="41" y="18"/>
                  </a:lnTo>
                  <a:lnTo>
                    <a:pt x="26" y="14"/>
                  </a:lnTo>
                  <a:lnTo>
                    <a:pt x="52" y="4"/>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5" name="Freeform 101"/>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6" name="Freeform 102"/>
            <p:cNvSpPr>
              <a:spLocks/>
            </p:cNvSpPr>
            <p:nvPr/>
          </p:nvSpPr>
          <p:spPr bwMode="auto">
            <a:xfrm>
              <a:off x="2274" y="2560"/>
              <a:ext cx="123" cy="33"/>
            </a:xfrm>
            <a:custGeom>
              <a:avLst/>
              <a:gdLst>
                <a:gd name="T0" fmla="*/ 0 w 52"/>
                <a:gd name="T1" fmla="*/ 87 h 17"/>
                <a:gd name="T2" fmla="*/ 873 w 52"/>
                <a:gd name="T3" fmla="*/ 0 h 17"/>
                <a:gd name="T4" fmla="*/ 2976 w 52"/>
                <a:gd name="T5" fmla="*/ 272 h 17"/>
                <a:gd name="T6" fmla="*/ 3848 w 52"/>
                <a:gd name="T7" fmla="*/ 196 h 17"/>
                <a:gd name="T8" fmla="*/ 3413 w 52"/>
                <a:gd name="T9" fmla="*/ 468 h 17"/>
                <a:gd name="T10" fmla="*/ 967 w 52"/>
                <a:gd name="T11" fmla="*/ 468 h 17"/>
                <a:gd name="T12" fmla="*/ 1947 w 52"/>
                <a:gd name="T13" fmla="*/ 380 h 17"/>
                <a:gd name="T14" fmla="*/ 0 w 52"/>
                <a:gd name="T15" fmla="*/ 87 h 17"/>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17"/>
                <a:gd name="T26" fmla="*/ 52 w 52"/>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17">
                  <a:moveTo>
                    <a:pt x="0" y="3"/>
                  </a:moveTo>
                  <a:lnTo>
                    <a:pt x="12" y="0"/>
                  </a:lnTo>
                  <a:lnTo>
                    <a:pt x="40" y="10"/>
                  </a:lnTo>
                  <a:lnTo>
                    <a:pt x="52" y="7"/>
                  </a:lnTo>
                  <a:lnTo>
                    <a:pt x="46" y="17"/>
                  </a:lnTo>
                  <a:lnTo>
                    <a:pt x="13" y="17"/>
                  </a:lnTo>
                  <a:lnTo>
                    <a:pt x="26" y="14"/>
                  </a:lnTo>
                  <a:lnTo>
                    <a:pt x="0" y="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7" name="Freeform 103"/>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8" name="Freeform 104"/>
            <p:cNvSpPr>
              <a:spLocks/>
            </p:cNvSpPr>
            <p:nvPr/>
          </p:nvSpPr>
          <p:spPr bwMode="auto">
            <a:xfrm>
              <a:off x="2397" y="2605"/>
              <a:ext cx="125" cy="33"/>
            </a:xfrm>
            <a:custGeom>
              <a:avLst/>
              <a:gdLst>
                <a:gd name="T0" fmla="*/ 3873 w 53"/>
                <a:gd name="T1" fmla="*/ 357 h 17"/>
                <a:gd name="T2" fmla="*/ 3005 w 53"/>
                <a:gd name="T3" fmla="*/ 468 h 17"/>
                <a:gd name="T4" fmla="*/ 1024 w 53"/>
                <a:gd name="T5" fmla="*/ 169 h 17"/>
                <a:gd name="T6" fmla="*/ 0 w 53"/>
                <a:gd name="T7" fmla="*/ 241 h 17"/>
                <a:gd name="T8" fmla="*/ 524 w 53"/>
                <a:gd name="T9" fmla="*/ 0 h 17"/>
                <a:gd name="T10" fmla="*/ 3005 w 53"/>
                <a:gd name="T11" fmla="*/ 0 h 17"/>
                <a:gd name="T12" fmla="*/ 1892 w 53"/>
                <a:gd name="T13" fmla="*/ 87 h 17"/>
                <a:gd name="T14" fmla="*/ 3873 w 53"/>
                <a:gd name="T15" fmla="*/ 357 h 1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17"/>
                <a:gd name="T26" fmla="*/ 53 w 53"/>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17">
                  <a:moveTo>
                    <a:pt x="53" y="13"/>
                  </a:moveTo>
                  <a:lnTo>
                    <a:pt x="41" y="17"/>
                  </a:lnTo>
                  <a:lnTo>
                    <a:pt x="14" y="6"/>
                  </a:lnTo>
                  <a:lnTo>
                    <a:pt x="0" y="9"/>
                  </a:lnTo>
                  <a:lnTo>
                    <a:pt x="7" y="0"/>
                  </a:lnTo>
                  <a:lnTo>
                    <a:pt x="41" y="0"/>
                  </a:lnTo>
                  <a:lnTo>
                    <a:pt x="26" y="3"/>
                  </a:lnTo>
                  <a:lnTo>
                    <a:pt x="53" y="13"/>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sp>
          <p:nvSpPr>
            <p:cNvPr id="189" name="Freeform 105"/>
            <p:cNvSpPr>
              <a:spLocks/>
            </p:cNvSpPr>
            <p:nvPr/>
          </p:nvSpPr>
          <p:spPr bwMode="auto">
            <a:xfrm>
              <a:off x="2290" y="2658"/>
              <a:ext cx="230" cy="81"/>
            </a:xfrm>
            <a:custGeom>
              <a:avLst/>
              <a:gdLst>
                <a:gd name="T0" fmla="*/ 1041 w 97"/>
                <a:gd name="T1" fmla="*/ 0 h 41"/>
                <a:gd name="T2" fmla="*/ 1041 w 97"/>
                <a:gd name="T3" fmla="*/ 156 h 41"/>
                <a:gd name="T4" fmla="*/ 2694 w 97"/>
                <a:gd name="T5" fmla="*/ 156 h 41"/>
                <a:gd name="T6" fmla="*/ 3599 w 97"/>
                <a:gd name="T7" fmla="*/ 484 h 41"/>
                <a:gd name="T8" fmla="*/ 4493 w 97"/>
                <a:gd name="T9" fmla="*/ 156 h 41"/>
                <a:gd name="T10" fmla="*/ 6224 w 97"/>
                <a:gd name="T11" fmla="*/ 156 h 41"/>
                <a:gd name="T12" fmla="*/ 6224 w 97"/>
                <a:gd name="T13" fmla="*/ 0 h 41"/>
                <a:gd name="T14" fmla="*/ 7265 w 97"/>
                <a:gd name="T15" fmla="*/ 215 h 41"/>
                <a:gd name="T16" fmla="*/ 6224 w 97"/>
                <a:gd name="T17" fmla="*/ 395 h 41"/>
                <a:gd name="T18" fmla="*/ 6224 w 97"/>
                <a:gd name="T19" fmla="*/ 245 h 41"/>
                <a:gd name="T20" fmla="*/ 4930 w 97"/>
                <a:gd name="T21" fmla="*/ 245 h 41"/>
                <a:gd name="T22" fmla="*/ 3986 w 97"/>
                <a:gd name="T23" fmla="*/ 624 h 41"/>
                <a:gd name="T24" fmla="*/ 4930 w 97"/>
                <a:gd name="T25" fmla="*/ 988 h 41"/>
                <a:gd name="T26" fmla="*/ 6224 w 97"/>
                <a:gd name="T27" fmla="*/ 988 h 41"/>
                <a:gd name="T28" fmla="*/ 6224 w 97"/>
                <a:gd name="T29" fmla="*/ 871 h 41"/>
                <a:gd name="T30" fmla="*/ 7265 w 97"/>
                <a:gd name="T31" fmla="*/ 1049 h 41"/>
                <a:gd name="T32" fmla="*/ 6224 w 97"/>
                <a:gd name="T33" fmla="*/ 1233 h 41"/>
                <a:gd name="T34" fmla="*/ 6224 w 97"/>
                <a:gd name="T35" fmla="*/ 1108 h 41"/>
                <a:gd name="T36" fmla="*/ 4493 w 97"/>
                <a:gd name="T37" fmla="*/ 1108 h 41"/>
                <a:gd name="T38" fmla="*/ 3599 w 97"/>
                <a:gd name="T39" fmla="*/ 749 h 41"/>
                <a:gd name="T40" fmla="*/ 2694 w 97"/>
                <a:gd name="T41" fmla="*/ 1108 h 41"/>
                <a:gd name="T42" fmla="*/ 1041 w 97"/>
                <a:gd name="T43" fmla="*/ 1108 h 41"/>
                <a:gd name="T44" fmla="*/ 1041 w 97"/>
                <a:gd name="T45" fmla="*/ 1233 h 41"/>
                <a:gd name="T46" fmla="*/ 0 w 97"/>
                <a:gd name="T47" fmla="*/ 1049 h 41"/>
                <a:gd name="T48" fmla="*/ 1041 w 97"/>
                <a:gd name="T49" fmla="*/ 871 h 41"/>
                <a:gd name="T50" fmla="*/ 1041 w 97"/>
                <a:gd name="T51" fmla="*/ 988 h 41"/>
                <a:gd name="T52" fmla="*/ 2186 w 97"/>
                <a:gd name="T53" fmla="*/ 988 h 41"/>
                <a:gd name="T54" fmla="*/ 3227 w 97"/>
                <a:gd name="T55" fmla="*/ 624 h 41"/>
                <a:gd name="T56" fmla="*/ 2186 w 97"/>
                <a:gd name="T57" fmla="*/ 245 h 41"/>
                <a:gd name="T58" fmla="*/ 1041 w 97"/>
                <a:gd name="T59" fmla="*/ 245 h 41"/>
                <a:gd name="T60" fmla="*/ 1041 w 97"/>
                <a:gd name="T61" fmla="*/ 395 h 41"/>
                <a:gd name="T62" fmla="*/ 0 w 97"/>
                <a:gd name="T63" fmla="*/ 215 h 41"/>
                <a:gd name="T64" fmla="*/ 1041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25221E"/>
            </a:solidFill>
            <a:ln w="9525">
              <a:noFill/>
              <a:round/>
              <a:headEnd/>
              <a:tailEnd/>
            </a:ln>
          </p:spPr>
          <p:txBody>
            <a:bodyPr/>
            <a:lstStyle/>
            <a:p>
              <a:endParaRPr lang="zh-CN" altLang="en-US">
                <a:solidFill>
                  <a:srgbClr val="58595B">
                    <a:lumMod val="50000"/>
                  </a:srgbClr>
                </a:solidFill>
              </a:endParaRPr>
            </a:p>
          </p:txBody>
        </p:sp>
        <p:sp>
          <p:nvSpPr>
            <p:cNvPr id="190" name="Freeform 106"/>
            <p:cNvSpPr>
              <a:spLocks/>
            </p:cNvSpPr>
            <p:nvPr/>
          </p:nvSpPr>
          <p:spPr bwMode="auto">
            <a:xfrm>
              <a:off x="2293" y="2660"/>
              <a:ext cx="229" cy="81"/>
            </a:xfrm>
            <a:custGeom>
              <a:avLst/>
              <a:gdLst>
                <a:gd name="T0" fmla="*/ 1025 w 97"/>
                <a:gd name="T1" fmla="*/ 0 h 41"/>
                <a:gd name="T2" fmla="*/ 1025 w 97"/>
                <a:gd name="T3" fmla="*/ 156 h 41"/>
                <a:gd name="T4" fmla="*/ 2646 w 97"/>
                <a:gd name="T5" fmla="*/ 156 h 41"/>
                <a:gd name="T6" fmla="*/ 3511 w 97"/>
                <a:gd name="T7" fmla="*/ 484 h 41"/>
                <a:gd name="T8" fmla="*/ 4408 w 97"/>
                <a:gd name="T9" fmla="*/ 156 h 41"/>
                <a:gd name="T10" fmla="*/ 6091 w 97"/>
                <a:gd name="T11" fmla="*/ 156 h 41"/>
                <a:gd name="T12" fmla="*/ 6091 w 97"/>
                <a:gd name="T13" fmla="*/ 0 h 41"/>
                <a:gd name="T14" fmla="*/ 7118 w 97"/>
                <a:gd name="T15" fmla="*/ 215 h 41"/>
                <a:gd name="T16" fmla="*/ 6091 w 97"/>
                <a:gd name="T17" fmla="*/ 395 h 41"/>
                <a:gd name="T18" fmla="*/ 6091 w 97"/>
                <a:gd name="T19" fmla="*/ 245 h 41"/>
                <a:gd name="T20" fmla="*/ 4844 w 97"/>
                <a:gd name="T21" fmla="*/ 245 h 41"/>
                <a:gd name="T22" fmla="*/ 3879 w 97"/>
                <a:gd name="T23" fmla="*/ 624 h 41"/>
                <a:gd name="T24" fmla="*/ 4844 w 97"/>
                <a:gd name="T25" fmla="*/ 988 h 41"/>
                <a:gd name="T26" fmla="*/ 6091 w 97"/>
                <a:gd name="T27" fmla="*/ 988 h 41"/>
                <a:gd name="T28" fmla="*/ 6091 w 97"/>
                <a:gd name="T29" fmla="*/ 871 h 41"/>
                <a:gd name="T30" fmla="*/ 7118 w 97"/>
                <a:gd name="T31" fmla="*/ 1049 h 41"/>
                <a:gd name="T32" fmla="*/ 6091 w 97"/>
                <a:gd name="T33" fmla="*/ 1233 h 41"/>
                <a:gd name="T34" fmla="*/ 6091 w 97"/>
                <a:gd name="T35" fmla="*/ 1108 h 41"/>
                <a:gd name="T36" fmla="*/ 4408 w 97"/>
                <a:gd name="T37" fmla="*/ 1108 h 41"/>
                <a:gd name="T38" fmla="*/ 3511 w 97"/>
                <a:gd name="T39" fmla="*/ 749 h 41"/>
                <a:gd name="T40" fmla="*/ 2646 w 97"/>
                <a:gd name="T41" fmla="*/ 1108 h 41"/>
                <a:gd name="T42" fmla="*/ 1025 w 97"/>
                <a:gd name="T43" fmla="*/ 1108 h 41"/>
                <a:gd name="T44" fmla="*/ 1025 w 97"/>
                <a:gd name="T45" fmla="*/ 1233 h 41"/>
                <a:gd name="T46" fmla="*/ 0 w 97"/>
                <a:gd name="T47" fmla="*/ 1049 h 41"/>
                <a:gd name="T48" fmla="*/ 1025 w 97"/>
                <a:gd name="T49" fmla="*/ 871 h 41"/>
                <a:gd name="T50" fmla="*/ 1025 w 97"/>
                <a:gd name="T51" fmla="*/ 988 h 41"/>
                <a:gd name="T52" fmla="*/ 2118 w 97"/>
                <a:gd name="T53" fmla="*/ 988 h 41"/>
                <a:gd name="T54" fmla="*/ 3171 w 97"/>
                <a:gd name="T55" fmla="*/ 624 h 41"/>
                <a:gd name="T56" fmla="*/ 2118 w 97"/>
                <a:gd name="T57" fmla="*/ 245 h 41"/>
                <a:gd name="T58" fmla="*/ 1025 w 97"/>
                <a:gd name="T59" fmla="*/ 245 h 41"/>
                <a:gd name="T60" fmla="*/ 1025 w 97"/>
                <a:gd name="T61" fmla="*/ 395 h 41"/>
                <a:gd name="T62" fmla="*/ 0 w 97"/>
                <a:gd name="T63" fmla="*/ 215 h 41"/>
                <a:gd name="T64" fmla="*/ 1025 w 97"/>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41"/>
                <a:gd name="T101" fmla="*/ 97 w 97"/>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41">
                  <a:moveTo>
                    <a:pt x="14" y="0"/>
                  </a:moveTo>
                  <a:lnTo>
                    <a:pt x="14" y="5"/>
                  </a:lnTo>
                  <a:lnTo>
                    <a:pt x="36" y="5"/>
                  </a:lnTo>
                  <a:lnTo>
                    <a:pt x="48" y="16"/>
                  </a:lnTo>
                  <a:lnTo>
                    <a:pt x="60" y="5"/>
                  </a:lnTo>
                  <a:lnTo>
                    <a:pt x="83" y="5"/>
                  </a:lnTo>
                  <a:lnTo>
                    <a:pt x="83" y="0"/>
                  </a:lnTo>
                  <a:lnTo>
                    <a:pt x="97" y="7"/>
                  </a:lnTo>
                  <a:lnTo>
                    <a:pt x="83" y="13"/>
                  </a:lnTo>
                  <a:lnTo>
                    <a:pt x="83" y="8"/>
                  </a:lnTo>
                  <a:lnTo>
                    <a:pt x="66" y="8"/>
                  </a:lnTo>
                  <a:lnTo>
                    <a:pt x="53" y="21"/>
                  </a:lnTo>
                  <a:lnTo>
                    <a:pt x="66" y="33"/>
                  </a:lnTo>
                  <a:lnTo>
                    <a:pt x="83" y="33"/>
                  </a:lnTo>
                  <a:lnTo>
                    <a:pt x="83" y="29"/>
                  </a:lnTo>
                  <a:lnTo>
                    <a:pt x="97" y="35"/>
                  </a:lnTo>
                  <a:lnTo>
                    <a:pt x="83" y="41"/>
                  </a:lnTo>
                  <a:lnTo>
                    <a:pt x="83" y="37"/>
                  </a:lnTo>
                  <a:lnTo>
                    <a:pt x="60" y="37"/>
                  </a:lnTo>
                  <a:lnTo>
                    <a:pt x="48" y="25"/>
                  </a:lnTo>
                  <a:lnTo>
                    <a:pt x="36" y="37"/>
                  </a:lnTo>
                  <a:lnTo>
                    <a:pt x="14" y="37"/>
                  </a:lnTo>
                  <a:lnTo>
                    <a:pt x="14" y="41"/>
                  </a:lnTo>
                  <a:lnTo>
                    <a:pt x="0" y="35"/>
                  </a:lnTo>
                  <a:lnTo>
                    <a:pt x="14" y="29"/>
                  </a:lnTo>
                  <a:lnTo>
                    <a:pt x="14" y="33"/>
                  </a:lnTo>
                  <a:lnTo>
                    <a:pt x="29" y="33"/>
                  </a:lnTo>
                  <a:lnTo>
                    <a:pt x="43" y="21"/>
                  </a:lnTo>
                  <a:lnTo>
                    <a:pt x="29" y="8"/>
                  </a:lnTo>
                  <a:lnTo>
                    <a:pt x="14" y="8"/>
                  </a:lnTo>
                  <a:lnTo>
                    <a:pt x="14" y="13"/>
                  </a:lnTo>
                  <a:lnTo>
                    <a:pt x="0" y="7"/>
                  </a:lnTo>
                  <a:lnTo>
                    <a:pt x="14" y="0"/>
                  </a:lnTo>
                </a:path>
              </a:pathLst>
            </a:custGeom>
            <a:solidFill>
              <a:srgbClr val="FFFFFF"/>
            </a:solidFill>
            <a:ln w="9525">
              <a:noFill/>
              <a:round/>
              <a:headEnd/>
              <a:tailEnd/>
            </a:ln>
          </p:spPr>
          <p:txBody>
            <a:bodyPr/>
            <a:lstStyle/>
            <a:p>
              <a:endParaRPr lang="zh-CN" altLang="en-US">
                <a:solidFill>
                  <a:srgbClr val="58595B">
                    <a:lumMod val="50000"/>
                  </a:srgbClr>
                </a:solidFill>
              </a:endParaRPr>
            </a:p>
          </p:txBody>
        </p:sp>
      </p:grpSp>
      <p:sp>
        <p:nvSpPr>
          <p:cNvPr id="191" name="Text Box 129"/>
          <p:cNvSpPr txBox="1">
            <a:spLocks noChangeArrowheads="1"/>
          </p:cNvSpPr>
          <p:nvPr/>
        </p:nvSpPr>
        <p:spPr bwMode="auto">
          <a:xfrm>
            <a:off x="2672557" y="3620645"/>
            <a:ext cx="1524000" cy="338554"/>
          </a:xfrm>
          <a:prstGeom prst="rect">
            <a:avLst/>
          </a:prstGeom>
          <a:noFill/>
          <a:ln w="9525">
            <a:noFill/>
            <a:miter lim="800000"/>
            <a:headEnd/>
            <a:tailEnd/>
          </a:ln>
        </p:spPr>
        <p:txBody>
          <a:bodyPr>
            <a:spAutoFit/>
          </a:bodyPr>
          <a:lstStyle/>
          <a:p>
            <a:pPr algn="ctr">
              <a:spcBef>
                <a:spcPct val="50000"/>
              </a:spcBef>
            </a:pPr>
            <a:r>
              <a:rPr lang="zh-CN" altLang="en-US" sz="1600">
                <a:solidFill>
                  <a:srgbClr val="58595B">
                    <a:lumMod val="50000"/>
                  </a:srgbClr>
                </a:solidFill>
                <a:latin typeface="微软雅黑" pitchFamily="34" charset="-122"/>
                <a:ea typeface="微软雅黑" pitchFamily="34" charset="-122"/>
              </a:rPr>
              <a:t>光纤</a:t>
            </a:r>
            <a:r>
              <a:rPr lang="en-US" altLang="zh-CN" sz="1600">
                <a:solidFill>
                  <a:srgbClr val="58595B">
                    <a:lumMod val="50000"/>
                  </a:srgbClr>
                </a:solidFill>
                <a:latin typeface="微软雅黑" pitchFamily="34" charset="-122"/>
                <a:ea typeface="微软雅黑" pitchFamily="34" charset="-122"/>
              </a:rPr>
              <a:t>/IP</a:t>
            </a:r>
            <a:r>
              <a:rPr lang="zh-CN" altLang="en-US" sz="1600">
                <a:solidFill>
                  <a:srgbClr val="58595B">
                    <a:lumMod val="50000"/>
                  </a:srgbClr>
                </a:solidFill>
                <a:latin typeface="微软雅黑" pitchFamily="34" charset="-122"/>
                <a:ea typeface="微软雅黑" pitchFamily="34" charset="-122"/>
              </a:rPr>
              <a:t>网</a:t>
            </a:r>
          </a:p>
        </p:txBody>
      </p:sp>
      <p:pic>
        <p:nvPicPr>
          <p:cNvPr id="192" name="Picture 25" descr="cloud"/>
          <p:cNvPicPr>
            <a:picLocks noGrp="1" noChangeAspect="1" noChangeArrowheads="1"/>
          </p:cNvPicPr>
          <p:nvPr/>
        </p:nvPicPr>
        <p:blipFill>
          <a:blip r:embed="rId12" cstate="print"/>
          <a:srcRect/>
          <a:stretch>
            <a:fillRect/>
          </a:stretch>
        </p:blipFill>
        <p:spPr bwMode="auto">
          <a:xfrm>
            <a:off x="1100320" y="3550398"/>
            <a:ext cx="1223962" cy="453629"/>
          </a:xfrm>
          <a:prstGeom prst="rect">
            <a:avLst/>
          </a:prstGeom>
          <a:noFill/>
          <a:ln w="9525">
            <a:noFill/>
            <a:miter lim="800000"/>
            <a:headEnd/>
            <a:tailEnd/>
          </a:ln>
        </p:spPr>
      </p:pic>
      <p:sp>
        <p:nvSpPr>
          <p:cNvPr id="193" name="Text Box 26"/>
          <p:cNvSpPr txBox="1">
            <a:spLocks noChangeArrowheads="1"/>
          </p:cNvSpPr>
          <p:nvPr/>
        </p:nvSpPr>
        <p:spPr bwMode="auto">
          <a:xfrm>
            <a:off x="1387657" y="3713514"/>
            <a:ext cx="646319" cy="276993"/>
          </a:xfrm>
          <a:prstGeom prst="rect">
            <a:avLst/>
          </a:prstGeom>
          <a:noFill/>
          <a:ln w="9525">
            <a:noFill/>
            <a:miter lim="800000"/>
            <a:headEnd/>
            <a:tailEnd/>
          </a:ln>
        </p:spPr>
        <p:txBody>
          <a:bodyPr wrap="none" lIns="91434" tIns="45717" rIns="91434" bIns="45717">
            <a:spAutoFit/>
          </a:bodyPr>
          <a:lstStyle/>
          <a:p>
            <a:r>
              <a:rPr lang="zh-CN" altLang="en-US" sz="1200" dirty="0">
                <a:solidFill>
                  <a:srgbClr val="58595B">
                    <a:lumMod val="50000"/>
                  </a:srgbClr>
                </a:solidFill>
                <a:latin typeface="微软雅黑" pitchFamily="34" charset="-122"/>
                <a:ea typeface="微软雅黑" pitchFamily="34" charset="-122"/>
              </a:rPr>
              <a:t>物联网</a:t>
            </a:r>
          </a:p>
        </p:txBody>
      </p:sp>
      <p:pic>
        <p:nvPicPr>
          <p:cNvPr id="194" name="Picture 27" descr="cloud"/>
          <p:cNvPicPr>
            <a:picLocks noGrp="1" noChangeAspect="1" noChangeArrowheads="1"/>
          </p:cNvPicPr>
          <p:nvPr/>
        </p:nvPicPr>
        <p:blipFill>
          <a:blip r:embed="rId12" cstate="print"/>
          <a:srcRect/>
          <a:stretch>
            <a:fillRect/>
          </a:stretch>
        </p:blipFill>
        <p:spPr bwMode="auto">
          <a:xfrm>
            <a:off x="2886870" y="3550398"/>
            <a:ext cx="1223963" cy="453629"/>
          </a:xfrm>
          <a:prstGeom prst="rect">
            <a:avLst/>
          </a:prstGeom>
          <a:noFill/>
          <a:ln w="9525">
            <a:noFill/>
            <a:miter lim="800000"/>
            <a:headEnd/>
            <a:tailEnd/>
          </a:ln>
        </p:spPr>
      </p:pic>
      <p:sp>
        <p:nvSpPr>
          <p:cNvPr id="195" name="Text Box 28"/>
          <p:cNvSpPr txBox="1">
            <a:spLocks noChangeArrowheads="1"/>
          </p:cNvSpPr>
          <p:nvPr/>
        </p:nvSpPr>
        <p:spPr bwMode="auto">
          <a:xfrm>
            <a:off x="3174208" y="3713515"/>
            <a:ext cx="646319" cy="276993"/>
          </a:xfrm>
          <a:prstGeom prst="rect">
            <a:avLst/>
          </a:prstGeom>
          <a:noFill/>
          <a:ln w="9525">
            <a:noFill/>
            <a:miter lim="800000"/>
            <a:headEnd/>
            <a:tailEnd/>
          </a:ln>
        </p:spPr>
        <p:txBody>
          <a:bodyPr wrap="none" lIns="91434" tIns="45717" rIns="91434" bIns="45717">
            <a:spAutoFit/>
          </a:bodyPr>
          <a:lstStyle/>
          <a:p>
            <a:r>
              <a:rPr lang="zh-CN" altLang="en-US" sz="1200" dirty="0" smtClean="0">
                <a:solidFill>
                  <a:srgbClr val="58595B">
                    <a:lumMod val="50000"/>
                  </a:srgbClr>
                </a:solidFill>
                <a:latin typeface="微软雅黑" pitchFamily="34" charset="-122"/>
                <a:ea typeface="微软雅黑" pitchFamily="34" charset="-122"/>
              </a:rPr>
              <a:t>互联网</a:t>
            </a:r>
            <a:endParaRPr lang="en-US" altLang="zh-CN" sz="1200" dirty="0" smtClean="0">
              <a:solidFill>
                <a:srgbClr val="58595B">
                  <a:lumMod val="50000"/>
                </a:srgbClr>
              </a:solidFill>
              <a:latin typeface="微软雅黑" pitchFamily="34" charset="-122"/>
              <a:ea typeface="微软雅黑" pitchFamily="34" charset="-122"/>
            </a:endParaRPr>
          </a:p>
        </p:txBody>
      </p:sp>
      <p:pic>
        <p:nvPicPr>
          <p:cNvPr id="196" name="Picture 29" descr="cloud"/>
          <p:cNvPicPr>
            <a:picLocks noGrp="1" noChangeAspect="1" noChangeArrowheads="1"/>
          </p:cNvPicPr>
          <p:nvPr/>
        </p:nvPicPr>
        <p:blipFill>
          <a:blip r:embed="rId12" cstate="print"/>
          <a:srcRect/>
          <a:stretch>
            <a:fillRect/>
          </a:stretch>
        </p:blipFill>
        <p:spPr bwMode="auto">
          <a:xfrm>
            <a:off x="4560095" y="3549794"/>
            <a:ext cx="1223962" cy="453629"/>
          </a:xfrm>
          <a:prstGeom prst="rect">
            <a:avLst/>
          </a:prstGeom>
          <a:noFill/>
          <a:ln w="9525">
            <a:noFill/>
            <a:miter lim="800000"/>
            <a:headEnd/>
            <a:tailEnd/>
          </a:ln>
        </p:spPr>
      </p:pic>
      <p:sp>
        <p:nvSpPr>
          <p:cNvPr id="197" name="Text Box 30"/>
          <p:cNvSpPr txBox="1">
            <a:spLocks noChangeArrowheads="1"/>
          </p:cNvSpPr>
          <p:nvPr/>
        </p:nvSpPr>
        <p:spPr bwMode="auto">
          <a:xfrm>
            <a:off x="4847432" y="3712911"/>
            <a:ext cx="646319" cy="276993"/>
          </a:xfrm>
          <a:prstGeom prst="rect">
            <a:avLst/>
          </a:prstGeom>
          <a:noFill/>
          <a:ln w="9525">
            <a:noFill/>
            <a:miter lim="800000"/>
            <a:headEnd/>
            <a:tailEnd/>
          </a:ln>
        </p:spPr>
        <p:txBody>
          <a:bodyPr wrap="none" lIns="91434" tIns="45717" rIns="91434" bIns="45717">
            <a:spAutoFit/>
          </a:bodyPr>
          <a:lstStyle/>
          <a:p>
            <a:r>
              <a:rPr lang="zh-CN" altLang="en-US" sz="1200" dirty="0">
                <a:solidFill>
                  <a:srgbClr val="58595B">
                    <a:lumMod val="50000"/>
                  </a:srgbClr>
                </a:solidFill>
                <a:latin typeface="微软雅黑" pitchFamily="34" charset="-122"/>
                <a:ea typeface="微软雅黑" pitchFamily="34" charset="-122"/>
              </a:rPr>
              <a:t>通信网</a:t>
            </a:r>
          </a:p>
        </p:txBody>
      </p:sp>
      <p:sp>
        <p:nvSpPr>
          <p:cNvPr id="198" name="Text Box 16"/>
          <p:cNvSpPr txBox="1">
            <a:spLocks noChangeArrowheads="1"/>
          </p:cNvSpPr>
          <p:nvPr/>
        </p:nvSpPr>
        <p:spPr bwMode="auto">
          <a:xfrm rot="16200000">
            <a:off x="-43894" y="3532242"/>
            <a:ext cx="821248" cy="454983"/>
          </a:xfrm>
          <a:prstGeom prst="rect">
            <a:avLst/>
          </a:prstGeom>
          <a:noFill/>
          <a:ln w="9525">
            <a:noFill/>
            <a:miter lim="800000"/>
            <a:headEnd/>
            <a:tailEnd/>
          </a:ln>
        </p:spPr>
        <p:txBody>
          <a:bodyPr vert="eaVert"/>
          <a:lstStyle/>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网</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络</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层</a:t>
            </a:r>
            <a:endParaRPr lang="zh-TW" altLang="en-US" sz="1200" kern="0" dirty="0">
              <a:solidFill>
                <a:srgbClr val="58595B">
                  <a:lumMod val="50000"/>
                </a:srgbClr>
              </a:solidFill>
              <a:latin typeface="微软雅黑" pitchFamily="34" charset="-122"/>
              <a:ea typeface="微软雅黑" pitchFamily="34" charset="-122"/>
            </a:endParaRPr>
          </a:p>
        </p:txBody>
      </p:sp>
      <p:pic>
        <p:nvPicPr>
          <p:cNvPr id="199" name="Picture 4" descr="http://solution.zte.com.cn/UploadImg/Solution/634880676245468750.jpg"/>
          <p:cNvPicPr>
            <a:picLocks noChangeAspect="1" noChangeArrowheads="1"/>
          </p:cNvPicPr>
          <p:nvPr/>
        </p:nvPicPr>
        <p:blipFill>
          <a:blip r:embed="rId13" cstate="print"/>
          <a:srcRect/>
          <a:stretch>
            <a:fillRect/>
          </a:stretch>
        </p:blipFill>
        <p:spPr bwMode="auto">
          <a:xfrm>
            <a:off x="6441127" y="4327417"/>
            <a:ext cx="490097" cy="240498"/>
          </a:xfrm>
          <a:prstGeom prst="rect">
            <a:avLst/>
          </a:prstGeom>
          <a:noFill/>
        </p:spPr>
      </p:pic>
      <p:sp>
        <p:nvSpPr>
          <p:cNvPr id="200" name="矩形 199"/>
          <p:cNvSpPr/>
          <p:nvPr/>
        </p:nvSpPr>
        <p:spPr>
          <a:xfrm>
            <a:off x="6215858" y="3471392"/>
            <a:ext cx="990646" cy="707886"/>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defTabSz="914400" fontAlgn="auto">
              <a:spcBef>
                <a:spcPts val="0"/>
              </a:spcBef>
              <a:spcAft>
                <a:spcPts val="0"/>
              </a:spcAft>
              <a:buFontTx/>
              <a:buNone/>
              <a:defRPr/>
            </a:pPr>
            <a:r>
              <a:rPr lang="en-US" altLang="zh-CN" sz="1000" kern="0" dirty="0" smtClean="0">
                <a:solidFill>
                  <a:srgbClr val="58595B">
                    <a:lumMod val="50000"/>
                  </a:srgbClr>
                </a:solidFill>
                <a:latin typeface="微软雅黑" pitchFamily="34" charset="-122"/>
                <a:ea typeface="微软雅黑" pitchFamily="34" charset="-122"/>
              </a:rPr>
              <a:t>WLAN</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2G</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3G</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4G</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PON</a:t>
            </a:r>
            <a:r>
              <a:rPr lang="zh-CN" altLang="en-US" sz="1000" kern="0" dirty="0" smtClean="0">
                <a:solidFill>
                  <a:srgbClr val="58595B">
                    <a:lumMod val="50000"/>
                  </a:srgbClr>
                </a:solidFill>
                <a:latin typeface="微软雅黑" pitchFamily="34" charset="-122"/>
                <a:ea typeface="微软雅黑" pitchFamily="34" charset="-122"/>
              </a:rPr>
              <a:t>、</a:t>
            </a:r>
            <a:r>
              <a:rPr lang="en-US" altLang="zh-CN" sz="1000" kern="0" dirty="0" smtClean="0">
                <a:solidFill>
                  <a:srgbClr val="58595B">
                    <a:lumMod val="50000"/>
                  </a:srgbClr>
                </a:solidFill>
                <a:latin typeface="微软雅黑" pitchFamily="34" charset="-122"/>
                <a:ea typeface="微软雅黑" pitchFamily="34" charset="-122"/>
              </a:rPr>
              <a:t>SDH</a:t>
            </a:r>
            <a:r>
              <a:rPr lang="zh-CN" altLang="en-US" sz="1000" kern="0" dirty="0" smtClean="0">
                <a:solidFill>
                  <a:srgbClr val="58595B">
                    <a:lumMod val="50000"/>
                  </a:srgbClr>
                </a:solidFill>
                <a:latin typeface="微软雅黑" pitchFamily="34" charset="-122"/>
                <a:ea typeface="微软雅黑" pitchFamily="34" charset="-122"/>
              </a:rPr>
              <a:t>、传感网</a:t>
            </a:r>
          </a:p>
        </p:txBody>
      </p:sp>
      <p:sp>
        <p:nvSpPr>
          <p:cNvPr id="201" name="Rectangle 8"/>
          <p:cNvSpPr>
            <a:spLocks noChangeArrowheads="1"/>
          </p:cNvSpPr>
          <p:nvPr/>
        </p:nvSpPr>
        <p:spPr bwMode="auto">
          <a:xfrm>
            <a:off x="5223357" y="2871112"/>
            <a:ext cx="1907144" cy="37503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tIns="118800" bIns="118800" anchor="ctr"/>
          <a:lstStyle/>
          <a:p>
            <a:pPr algn="ctr" defTabSz="914400">
              <a:defRPr/>
            </a:pPr>
            <a:r>
              <a:rPr lang="zh-CN" altLang="en-US" sz="1000" kern="0" dirty="0" smtClean="0">
                <a:solidFill>
                  <a:srgbClr val="58595B">
                    <a:lumMod val="50000"/>
                  </a:srgbClr>
                </a:solidFill>
                <a:latin typeface="微软雅黑" pitchFamily="34" charset="-122"/>
                <a:ea typeface="微软雅黑" pitchFamily="34" charset="-122"/>
              </a:rPr>
              <a:t>模块化数据中心</a:t>
            </a:r>
            <a:r>
              <a:rPr lang="en-US" altLang="zh-CN" sz="1000" kern="0" dirty="0" smtClean="0">
                <a:solidFill>
                  <a:srgbClr val="58595B">
                    <a:lumMod val="50000"/>
                  </a:srgbClr>
                </a:solidFill>
                <a:latin typeface="微软雅黑" pitchFamily="34" charset="-122"/>
                <a:ea typeface="微软雅黑" pitchFamily="34" charset="-122"/>
              </a:rPr>
              <a:t>/</a:t>
            </a:r>
            <a:r>
              <a:rPr lang="zh-CN" altLang="en-US" sz="1000" kern="0" dirty="0" smtClean="0">
                <a:solidFill>
                  <a:srgbClr val="58595B">
                    <a:lumMod val="50000"/>
                  </a:srgbClr>
                </a:solidFill>
                <a:latin typeface="微软雅黑" pitchFamily="34" charset="-122"/>
                <a:ea typeface="微软雅黑" pitchFamily="34" charset="-122"/>
              </a:rPr>
              <a:t>集装箱数据中心</a:t>
            </a:r>
            <a:r>
              <a:rPr lang="en-US" altLang="zh-CN" sz="1000" kern="0" dirty="0" smtClean="0">
                <a:solidFill>
                  <a:srgbClr val="58595B">
                    <a:lumMod val="50000"/>
                  </a:srgbClr>
                </a:solidFill>
                <a:latin typeface="微软雅黑" pitchFamily="34" charset="-122"/>
                <a:ea typeface="微软雅黑" pitchFamily="34" charset="-122"/>
              </a:rPr>
              <a:t>/</a:t>
            </a:r>
            <a:r>
              <a:rPr lang="zh-CN" altLang="en-US" sz="1000" kern="0" dirty="0" smtClean="0">
                <a:solidFill>
                  <a:srgbClr val="58595B">
                    <a:lumMod val="50000"/>
                  </a:srgbClr>
                </a:solidFill>
                <a:latin typeface="微软雅黑" pitchFamily="34" charset="-122"/>
                <a:ea typeface="微软雅黑" pitchFamily="34" charset="-122"/>
              </a:rPr>
              <a:t>数据中心网络</a:t>
            </a:r>
            <a:r>
              <a:rPr lang="en-US" altLang="zh-CN" sz="1000" kern="0" dirty="0" smtClean="0">
                <a:solidFill>
                  <a:srgbClr val="58595B">
                    <a:lumMod val="50000"/>
                  </a:srgbClr>
                </a:solidFill>
                <a:latin typeface="微软雅黑" pitchFamily="34" charset="-122"/>
                <a:ea typeface="微软雅黑" pitchFamily="34" charset="-122"/>
              </a:rPr>
              <a:t>…</a:t>
            </a:r>
          </a:p>
        </p:txBody>
      </p:sp>
      <p:pic>
        <p:nvPicPr>
          <p:cNvPr id="202" name="Picture 3"/>
          <p:cNvPicPr>
            <a:picLocks noChangeAspect="1" noChangeArrowheads="1"/>
          </p:cNvPicPr>
          <p:nvPr/>
        </p:nvPicPr>
        <p:blipFill>
          <a:blip r:embed="rId14" cstate="print"/>
          <a:srcRect/>
          <a:stretch>
            <a:fillRect/>
          </a:stretch>
        </p:blipFill>
        <p:spPr bwMode="auto">
          <a:xfrm>
            <a:off x="5223357" y="2713612"/>
            <a:ext cx="297175" cy="203093"/>
          </a:xfrm>
          <a:prstGeom prst="rect">
            <a:avLst/>
          </a:prstGeom>
          <a:noFill/>
          <a:ln w="9525">
            <a:noFill/>
            <a:miter lim="800000"/>
            <a:headEnd/>
            <a:tailEnd/>
          </a:ln>
        </p:spPr>
      </p:pic>
      <p:sp>
        <p:nvSpPr>
          <p:cNvPr id="203" name="圆角矩形 202"/>
          <p:cNvSpPr/>
          <p:nvPr/>
        </p:nvSpPr>
        <p:spPr bwMode="auto">
          <a:xfrm>
            <a:off x="6488117" y="1132450"/>
            <a:ext cx="1021969" cy="1134434"/>
          </a:xfrm>
          <a:prstGeom prst="roundRect">
            <a:avLst>
              <a:gd name="adj" fmla="val 7491"/>
            </a:avLst>
          </a:prstGeom>
          <a:gradFill rotWithShape="1">
            <a:gsLst>
              <a:gs pos="0">
                <a:srgbClr val="AAC3EE">
                  <a:tint val="50000"/>
                  <a:satMod val="300000"/>
                </a:srgbClr>
              </a:gs>
              <a:gs pos="35000">
                <a:srgbClr val="AAC3EE">
                  <a:tint val="37000"/>
                  <a:satMod val="300000"/>
                </a:srgbClr>
              </a:gs>
              <a:gs pos="100000">
                <a:srgbClr val="AAC3EE">
                  <a:tint val="15000"/>
                  <a:satMod val="350000"/>
                </a:srgbClr>
              </a:gs>
            </a:gsLst>
            <a:lin ang="16200000" scaled="1"/>
          </a:gradFill>
          <a:ln w="9525" cap="flat" cmpd="sng" algn="ctr">
            <a:solidFill>
              <a:srgbClr val="AAC3EE">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none" lIns="90000" tIns="46800" rIns="90000" bIns="46800" numCol="1" rtlCol="0" anchor="t" anchorCtr="0" compatLnSpc="1">
            <a:prstTxWarp prst="textNoShape">
              <a:avLst/>
            </a:prstTxWarp>
          </a:bodyPr>
          <a:lstStyle/>
          <a:p>
            <a:pPr algn="ctr" defTabSz="914400" fontAlgn="auto">
              <a:spcBef>
                <a:spcPts val="0"/>
              </a:spcBef>
              <a:spcAft>
                <a:spcPts val="0"/>
              </a:spcAft>
              <a:buClr>
                <a:srgbClr val="FFFFFF"/>
              </a:buClr>
              <a:buSzPct val="60000"/>
              <a:buFont typeface="Wingdings" pitchFamily="2" charset="2"/>
              <a:buNone/>
              <a:defRPr/>
            </a:pPr>
            <a:r>
              <a:rPr lang="zh-CN" altLang="en-US" sz="1200" b="1" kern="0" dirty="0" smtClean="0">
                <a:solidFill>
                  <a:srgbClr val="58595B">
                    <a:lumMod val="50000"/>
                  </a:srgbClr>
                </a:solidFill>
                <a:latin typeface="微软雅黑" pitchFamily="34" charset="-122"/>
                <a:ea typeface="微软雅黑" pitchFamily="34" charset="-122"/>
              </a:rPr>
              <a:t>居民服务</a:t>
            </a:r>
            <a:endParaRPr lang="zh-CN" altLang="en-US" sz="1200" b="1" kern="0" dirty="0">
              <a:solidFill>
                <a:srgbClr val="58595B">
                  <a:lumMod val="50000"/>
                </a:srgbClr>
              </a:solidFill>
              <a:latin typeface="微软雅黑" pitchFamily="34" charset="-122"/>
              <a:ea typeface="微软雅黑" pitchFamily="34" charset="-122"/>
            </a:endParaRPr>
          </a:p>
        </p:txBody>
      </p:sp>
      <p:sp>
        <p:nvSpPr>
          <p:cNvPr id="204" name="矩形 203"/>
          <p:cNvSpPr/>
          <p:nvPr/>
        </p:nvSpPr>
        <p:spPr>
          <a:xfrm>
            <a:off x="6584956" y="1395493"/>
            <a:ext cx="798131" cy="207835"/>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内部论坛</a:t>
            </a:r>
            <a:endParaRPr lang="en-US" altLang="zh-CN" sz="1000" kern="0" dirty="0">
              <a:solidFill>
                <a:srgbClr val="58595B">
                  <a:lumMod val="50000"/>
                </a:srgbClr>
              </a:solidFill>
              <a:latin typeface="微软雅黑" pitchFamily="34" charset="-122"/>
              <a:ea typeface="微软雅黑" pitchFamily="34" charset="-122"/>
            </a:endParaRPr>
          </a:p>
        </p:txBody>
      </p:sp>
      <p:sp>
        <p:nvSpPr>
          <p:cNvPr id="205" name="矩形 204"/>
          <p:cNvSpPr/>
          <p:nvPr/>
        </p:nvSpPr>
        <p:spPr>
          <a:xfrm>
            <a:off x="6584954" y="1587683"/>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教育服务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06" name="矩形 205"/>
          <p:cNvSpPr/>
          <p:nvPr/>
        </p:nvSpPr>
        <p:spPr>
          <a:xfrm>
            <a:off x="6584954" y="1801997"/>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医疗服务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07" name="矩形 206"/>
          <p:cNvSpPr/>
          <p:nvPr/>
        </p:nvSpPr>
        <p:spPr>
          <a:xfrm>
            <a:off x="6584956" y="2009590"/>
            <a:ext cx="798131" cy="21943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社区服务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08" name="Text Box 16"/>
          <p:cNvSpPr txBox="1">
            <a:spLocks noChangeArrowheads="1"/>
          </p:cNvSpPr>
          <p:nvPr/>
        </p:nvSpPr>
        <p:spPr bwMode="auto">
          <a:xfrm rot="16200000">
            <a:off x="114885" y="4176754"/>
            <a:ext cx="534449" cy="454983"/>
          </a:xfrm>
          <a:prstGeom prst="rect">
            <a:avLst/>
          </a:prstGeom>
          <a:noFill/>
          <a:ln w="9525">
            <a:noFill/>
            <a:miter lim="800000"/>
            <a:headEnd/>
            <a:tailEnd/>
          </a:ln>
        </p:spPr>
        <p:txBody>
          <a:bodyPr vert="eaVert"/>
          <a:lstStyle/>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感</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知</a:t>
            </a:r>
            <a:endParaRPr lang="en-US" altLang="zh-CN" sz="1200" kern="0" dirty="0" smtClean="0">
              <a:solidFill>
                <a:srgbClr val="58595B">
                  <a:lumMod val="50000"/>
                </a:srgbClr>
              </a:solidFill>
              <a:latin typeface="微软雅黑" pitchFamily="34" charset="-122"/>
              <a:ea typeface="微软雅黑" pitchFamily="34" charset="-122"/>
            </a:endParaRPr>
          </a:p>
          <a:p>
            <a:pPr indent="127000" defTabSz="914400" fontAlgn="auto">
              <a:spcBef>
                <a:spcPts val="0"/>
              </a:spcBef>
              <a:spcAft>
                <a:spcPts val="0"/>
              </a:spcAft>
              <a:buFontTx/>
              <a:buNone/>
              <a:defRPr/>
            </a:pPr>
            <a:r>
              <a:rPr lang="zh-CN" altLang="en-US" sz="1200" kern="0" dirty="0" smtClean="0">
                <a:solidFill>
                  <a:srgbClr val="58595B">
                    <a:lumMod val="50000"/>
                  </a:srgbClr>
                </a:solidFill>
                <a:latin typeface="微软雅黑" pitchFamily="34" charset="-122"/>
                <a:ea typeface="微软雅黑" pitchFamily="34" charset="-122"/>
              </a:rPr>
              <a:t>层</a:t>
            </a:r>
            <a:endParaRPr lang="zh-TW" altLang="en-US" sz="1200" kern="0" dirty="0">
              <a:solidFill>
                <a:srgbClr val="58595B">
                  <a:lumMod val="50000"/>
                </a:srgbClr>
              </a:solidFill>
              <a:latin typeface="微软雅黑" pitchFamily="34" charset="-122"/>
              <a:ea typeface="微软雅黑" pitchFamily="34" charset="-122"/>
            </a:endParaRPr>
          </a:p>
        </p:txBody>
      </p:sp>
      <p:sp>
        <p:nvSpPr>
          <p:cNvPr id="209" name="矩形 208"/>
          <p:cNvSpPr/>
          <p:nvPr/>
        </p:nvSpPr>
        <p:spPr>
          <a:xfrm>
            <a:off x="3510846" y="844714"/>
            <a:ext cx="1261884" cy="307777"/>
          </a:xfrm>
          <a:prstGeom prst="rect">
            <a:avLst/>
          </a:prstGeom>
        </p:spPr>
        <p:txBody>
          <a:bodyPr wrap="none">
            <a:spAutoFit/>
          </a:bodyPr>
          <a:lstStyle/>
          <a:p>
            <a:r>
              <a:rPr lang="zh-CN" altLang="en-US" sz="1400" b="1" dirty="0" smtClean="0">
                <a:solidFill>
                  <a:srgbClr val="FFFFFF"/>
                </a:solidFill>
                <a:latin typeface="微软雅黑" pitchFamily="34" charset="-122"/>
                <a:ea typeface="微软雅黑" pitchFamily="34" charset="-122"/>
              </a:rPr>
              <a:t>园区主题门户</a:t>
            </a:r>
            <a:endParaRPr lang="zh-CN" altLang="en-US" sz="1400" b="1" dirty="0">
              <a:solidFill>
                <a:srgbClr val="FFFFFF"/>
              </a:solidFill>
              <a:latin typeface="微软雅黑" pitchFamily="34" charset="-122"/>
              <a:ea typeface="微软雅黑" pitchFamily="34" charset="-122"/>
            </a:endParaRPr>
          </a:p>
        </p:txBody>
      </p:sp>
      <p:sp>
        <p:nvSpPr>
          <p:cNvPr id="210" name="矩形 209"/>
          <p:cNvSpPr/>
          <p:nvPr/>
        </p:nvSpPr>
        <p:spPr>
          <a:xfrm>
            <a:off x="2800824" y="1633069"/>
            <a:ext cx="754264" cy="19230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小额微贷</a:t>
            </a:r>
            <a:endParaRPr lang="en-US" altLang="zh-CN" sz="1000" kern="0" dirty="0">
              <a:solidFill>
                <a:srgbClr val="58595B">
                  <a:lumMod val="50000"/>
                </a:srgbClr>
              </a:solidFill>
              <a:latin typeface="微软雅黑" pitchFamily="34" charset="-122"/>
              <a:ea typeface="微软雅黑" pitchFamily="34" charset="-122"/>
            </a:endParaRPr>
          </a:p>
        </p:txBody>
      </p:sp>
      <p:sp>
        <p:nvSpPr>
          <p:cNvPr id="211" name="矩形 210"/>
          <p:cNvSpPr/>
          <p:nvPr/>
        </p:nvSpPr>
        <p:spPr>
          <a:xfrm>
            <a:off x="2803324" y="1421011"/>
            <a:ext cx="754264" cy="19230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融资服务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12" name="矩形 211"/>
          <p:cNvSpPr/>
          <p:nvPr/>
        </p:nvSpPr>
        <p:spPr>
          <a:xfrm>
            <a:off x="2803324" y="1838916"/>
            <a:ext cx="754264" cy="19230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行政服务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13" name="矩形 212"/>
          <p:cNvSpPr/>
          <p:nvPr/>
        </p:nvSpPr>
        <p:spPr>
          <a:xfrm>
            <a:off x="2803324" y="2050917"/>
            <a:ext cx="754264" cy="19230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电商平台</a:t>
            </a:r>
            <a:endParaRPr lang="en-US" altLang="zh-CN" sz="1000" kern="0" dirty="0">
              <a:solidFill>
                <a:srgbClr val="58595B">
                  <a:lumMod val="50000"/>
                </a:srgbClr>
              </a:solidFill>
              <a:latin typeface="微软雅黑" pitchFamily="34" charset="-122"/>
              <a:ea typeface="微软雅黑" pitchFamily="34" charset="-122"/>
            </a:endParaRPr>
          </a:p>
        </p:txBody>
      </p:sp>
      <p:sp>
        <p:nvSpPr>
          <p:cNvPr id="214" name="矩形 213"/>
          <p:cNvSpPr/>
          <p:nvPr/>
        </p:nvSpPr>
        <p:spPr>
          <a:xfrm>
            <a:off x="960027" y="1410743"/>
            <a:ext cx="798131" cy="207835"/>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统一通信</a:t>
            </a:r>
          </a:p>
        </p:txBody>
      </p:sp>
      <p:sp>
        <p:nvSpPr>
          <p:cNvPr id="215" name="矩形 214"/>
          <p:cNvSpPr/>
          <p:nvPr/>
        </p:nvSpPr>
        <p:spPr>
          <a:xfrm>
            <a:off x="960025" y="1602933"/>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视频会议</a:t>
            </a:r>
          </a:p>
        </p:txBody>
      </p:sp>
      <p:sp>
        <p:nvSpPr>
          <p:cNvPr id="216" name="矩形 215"/>
          <p:cNvSpPr/>
          <p:nvPr/>
        </p:nvSpPr>
        <p:spPr>
          <a:xfrm>
            <a:off x="960025" y="1817247"/>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en-US" altLang="zh-CN" sz="1000" kern="0" dirty="0" smtClean="0">
                <a:solidFill>
                  <a:srgbClr val="58595B">
                    <a:lumMod val="50000"/>
                  </a:srgbClr>
                </a:solidFill>
                <a:latin typeface="微软雅黑" pitchFamily="34" charset="-122"/>
                <a:ea typeface="微软雅黑" pitchFamily="34" charset="-122"/>
              </a:rPr>
              <a:t>E-Meeting</a:t>
            </a:r>
          </a:p>
        </p:txBody>
      </p:sp>
      <p:sp>
        <p:nvSpPr>
          <p:cNvPr id="217" name="矩形 216"/>
          <p:cNvSpPr/>
          <p:nvPr/>
        </p:nvSpPr>
        <p:spPr>
          <a:xfrm>
            <a:off x="960027" y="2024840"/>
            <a:ext cx="798131" cy="21943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呼叫中心</a:t>
            </a:r>
          </a:p>
        </p:txBody>
      </p:sp>
      <p:sp>
        <p:nvSpPr>
          <p:cNvPr id="218" name="矩形 217"/>
          <p:cNvSpPr/>
          <p:nvPr/>
        </p:nvSpPr>
        <p:spPr>
          <a:xfrm>
            <a:off x="1880585" y="1421125"/>
            <a:ext cx="798131" cy="207835"/>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en-US" altLang="zh-CN" sz="1000" kern="0" dirty="0" err="1" smtClean="0">
                <a:solidFill>
                  <a:srgbClr val="58595B">
                    <a:lumMod val="50000"/>
                  </a:srgbClr>
                </a:solidFill>
                <a:latin typeface="微软雅黑" pitchFamily="34" charset="-122"/>
                <a:ea typeface="微软雅黑" pitchFamily="34" charset="-122"/>
              </a:rPr>
              <a:t>IaaS</a:t>
            </a:r>
            <a:r>
              <a:rPr lang="zh-CN" altLang="en-US" sz="1000" kern="0" dirty="0" smtClean="0">
                <a:solidFill>
                  <a:srgbClr val="58595B">
                    <a:lumMod val="50000"/>
                  </a:srgbClr>
                </a:solidFill>
                <a:latin typeface="微软雅黑" pitchFamily="34" charset="-122"/>
                <a:ea typeface="微软雅黑" pitchFamily="34" charset="-122"/>
              </a:rPr>
              <a:t>虚拟化</a:t>
            </a:r>
          </a:p>
        </p:txBody>
      </p:sp>
      <p:sp>
        <p:nvSpPr>
          <p:cNvPr id="219" name="矩形 218"/>
          <p:cNvSpPr/>
          <p:nvPr/>
        </p:nvSpPr>
        <p:spPr>
          <a:xfrm>
            <a:off x="1880583" y="1613315"/>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商旅服务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20" name="矩形 219"/>
          <p:cNvSpPr/>
          <p:nvPr/>
        </p:nvSpPr>
        <p:spPr>
          <a:xfrm>
            <a:off x="1880583" y="1827629"/>
            <a:ext cx="798132" cy="212712"/>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财务管理</a:t>
            </a:r>
          </a:p>
        </p:txBody>
      </p:sp>
      <p:sp>
        <p:nvSpPr>
          <p:cNvPr id="221" name="矩形 220"/>
          <p:cNvSpPr/>
          <p:nvPr/>
        </p:nvSpPr>
        <p:spPr>
          <a:xfrm>
            <a:off x="1880585" y="2035222"/>
            <a:ext cx="798131" cy="219434"/>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algn="ct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网盘服务</a:t>
            </a:r>
            <a:endParaRPr lang="en-US" altLang="zh-CN" sz="1000" kern="0" dirty="0">
              <a:solidFill>
                <a:srgbClr val="58595B">
                  <a:lumMod val="50000"/>
                </a:srgbClr>
              </a:solidFill>
              <a:latin typeface="微软雅黑" pitchFamily="34" charset="-122"/>
              <a:ea typeface="微软雅黑" pitchFamily="34" charset="-122"/>
            </a:endParaRPr>
          </a:p>
        </p:txBody>
      </p:sp>
      <p:sp>
        <p:nvSpPr>
          <p:cNvPr id="222" name="圆角矩形 158"/>
          <p:cNvSpPr>
            <a:spLocks noChangeArrowheads="1"/>
          </p:cNvSpPr>
          <p:nvPr/>
        </p:nvSpPr>
        <p:spPr bwMode="auto">
          <a:xfrm>
            <a:off x="8051808" y="771241"/>
            <a:ext cx="1000099" cy="3857652"/>
          </a:xfrm>
          <a:prstGeom prst="roundRect">
            <a:avLst>
              <a:gd name="adj" fmla="val 16667"/>
            </a:avLst>
          </a:prstGeom>
          <a:solidFill>
            <a:srgbClr val="F2F2F2"/>
          </a:solidFill>
          <a:ln w="9525" algn="ctr">
            <a:solidFill>
              <a:srgbClr val="55BAFF"/>
            </a:solidFill>
            <a:round/>
            <a:headEnd/>
            <a:tailEnd/>
          </a:ln>
        </p:spPr>
        <p:txBody>
          <a:bodyPr wrap="none" lIns="90000" tIns="46800" rIns="90000" bIns="46800"/>
          <a:lstStyle/>
          <a:p>
            <a:pPr algn="ctr" eaLnBrk="0" hangingPunct="0"/>
            <a:endParaRPr lang="zh-CN" altLang="en-US" sz="1400" b="1">
              <a:solidFill>
                <a:srgbClr val="58595B">
                  <a:lumMod val="50000"/>
                </a:srgbClr>
              </a:solidFill>
              <a:latin typeface="微软雅黑" pitchFamily="34" charset="-122"/>
              <a:ea typeface="微软雅黑" pitchFamily="34" charset="-122"/>
            </a:endParaRPr>
          </a:p>
        </p:txBody>
      </p:sp>
      <p:sp>
        <p:nvSpPr>
          <p:cNvPr id="223" name="圆角矩形 165"/>
          <p:cNvSpPr>
            <a:spLocks noChangeArrowheads="1"/>
          </p:cNvSpPr>
          <p:nvPr/>
        </p:nvSpPr>
        <p:spPr bwMode="auto">
          <a:xfrm>
            <a:off x="8185247" y="2337190"/>
            <a:ext cx="357190" cy="803678"/>
          </a:xfrm>
          <a:prstGeom prst="roundRect">
            <a:avLst>
              <a:gd name="adj" fmla="val 16667"/>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square" lIns="90000" tIns="46800" rIns="90000" bIns="46800" anchor="ctr">
            <a:noAutofit/>
          </a:bodyPr>
          <a:lstStyle/>
          <a:p>
            <a:pPr algn="ct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客户定制</a:t>
            </a:r>
            <a:endParaRPr lang="en-US" altLang="zh-CN" sz="1200" b="1" kern="0" dirty="0">
              <a:solidFill>
                <a:srgbClr val="58595B">
                  <a:lumMod val="50000"/>
                </a:srgbClr>
              </a:solidFill>
              <a:latin typeface="微软雅黑" pitchFamily="34" charset="-122"/>
              <a:ea typeface="微软雅黑" pitchFamily="34" charset="-122"/>
            </a:endParaRPr>
          </a:p>
        </p:txBody>
      </p:sp>
      <p:sp>
        <p:nvSpPr>
          <p:cNvPr id="224" name="圆角矩形 166"/>
          <p:cNvSpPr>
            <a:spLocks noChangeArrowheads="1"/>
          </p:cNvSpPr>
          <p:nvPr/>
        </p:nvSpPr>
        <p:spPr bwMode="auto">
          <a:xfrm>
            <a:off x="8613843" y="2337190"/>
            <a:ext cx="357190" cy="803678"/>
          </a:xfrm>
          <a:prstGeom prst="roundRect">
            <a:avLst>
              <a:gd name="adj" fmla="val 16667"/>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square" lIns="90000" tIns="46800" rIns="90000" bIns="46800" anchor="ctr">
            <a:noAutofit/>
          </a:bodyPr>
          <a:lstStyle/>
          <a:p>
            <a:pPr algn="ct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网络咨询</a:t>
            </a:r>
            <a:endParaRPr lang="zh-CN" altLang="en-US" sz="1200" b="1" kern="0" dirty="0">
              <a:solidFill>
                <a:srgbClr val="58595B">
                  <a:lumMod val="50000"/>
                </a:srgbClr>
              </a:solidFill>
              <a:latin typeface="微软雅黑" pitchFamily="34" charset="-122"/>
              <a:ea typeface="微软雅黑" pitchFamily="34" charset="-122"/>
            </a:endParaRPr>
          </a:p>
        </p:txBody>
      </p:sp>
      <p:sp>
        <p:nvSpPr>
          <p:cNvPr id="225" name="圆角矩形 167"/>
          <p:cNvSpPr>
            <a:spLocks noChangeArrowheads="1"/>
          </p:cNvSpPr>
          <p:nvPr/>
        </p:nvSpPr>
        <p:spPr bwMode="auto">
          <a:xfrm>
            <a:off x="8185247" y="3489128"/>
            <a:ext cx="366610" cy="803678"/>
          </a:xfrm>
          <a:prstGeom prst="roundRect">
            <a:avLst>
              <a:gd name="adj" fmla="val 16667"/>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square" lIns="90000" tIns="46800" rIns="90000" bIns="46800" anchor="ctr">
            <a:noAutofit/>
          </a:bodyPr>
          <a:lstStyle/>
          <a:p>
            <a:pPr algn="ct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运维服务</a:t>
            </a:r>
            <a:endParaRPr lang="zh-CN" altLang="en-US" sz="1200" b="1" kern="0" dirty="0">
              <a:solidFill>
                <a:srgbClr val="58595B">
                  <a:lumMod val="50000"/>
                </a:srgbClr>
              </a:solidFill>
              <a:latin typeface="微软雅黑" pitchFamily="34" charset="-122"/>
              <a:ea typeface="微软雅黑" pitchFamily="34" charset="-122"/>
            </a:endParaRPr>
          </a:p>
        </p:txBody>
      </p:sp>
      <p:sp>
        <p:nvSpPr>
          <p:cNvPr id="226" name="圆角矩形 168"/>
          <p:cNvSpPr>
            <a:spLocks noChangeArrowheads="1"/>
          </p:cNvSpPr>
          <p:nvPr/>
        </p:nvSpPr>
        <p:spPr bwMode="auto">
          <a:xfrm>
            <a:off x="8613843" y="1185253"/>
            <a:ext cx="301692" cy="803678"/>
          </a:xfrm>
          <a:prstGeom prst="roundRect">
            <a:avLst>
              <a:gd name="adj" fmla="val 16667"/>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square" lIns="90000" tIns="46800" rIns="90000" bIns="46800" anchor="ctr">
            <a:noAutofit/>
          </a:bodyPr>
          <a:lstStyle/>
          <a:p>
            <a:pPr algn="ct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系统集成</a:t>
            </a:r>
            <a:endParaRPr lang="zh-CN" altLang="en-US" sz="1200" b="1" kern="0" dirty="0">
              <a:solidFill>
                <a:srgbClr val="58595B">
                  <a:lumMod val="50000"/>
                </a:srgbClr>
              </a:solidFill>
              <a:latin typeface="微软雅黑" pitchFamily="34" charset="-122"/>
              <a:ea typeface="微软雅黑" pitchFamily="34" charset="-122"/>
            </a:endParaRPr>
          </a:p>
        </p:txBody>
      </p:sp>
      <p:sp>
        <p:nvSpPr>
          <p:cNvPr id="227" name="圆角矩形 165"/>
          <p:cNvSpPr>
            <a:spLocks noChangeArrowheads="1"/>
          </p:cNvSpPr>
          <p:nvPr/>
        </p:nvSpPr>
        <p:spPr bwMode="auto">
          <a:xfrm>
            <a:off x="8185248" y="1185253"/>
            <a:ext cx="327041" cy="803678"/>
          </a:xfrm>
          <a:prstGeom prst="roundRect">
            <a:avLst>
              <a:gd name="adj" fmla="val 16667"/>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square" lIns="90000" tIns="46800" rIns="90000" bIns="46800" anchor="ctr">
            <a:noAutofit/>
          </a:bodyPr>
          <a:lstStyle/>
          <a:p>
            <a:pPr algn="ctr" defTabSz="914400" eaLnBrk="0" fontAlgn="auto" hangingPunct="0">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商业咨询</a:t>
            </a:r>
            <a:endParaRPr lang="en-US" altLang="zh-CN" sz="1200" b="1" kern="0" dirty="0">
              <a:solidFill>
                <a:srgbClr val="58595B">
                  <a:lumMod val="50000"/>
                </a:srgbClr>
              </a:solidFill>
              <a:latin typeface="微软雅黑" pitchFamily="34" charset="-122"/>
              <a:ea typeface="微软雅黑" pitchFamily="34" charset="-122"/>
            </a:endParaRPr>
          </a:p>
        </p:txBody>
      </p:sp>
      <p:grpSp>
        <p:nvGrpSpPr>
          <p:cNvPr id="228" name="组合 115"/>
          <p:cNvGrpSpPr/>
          <p:nvPr/>
        </p:nvGrpSpPr>
        <p:grpSpPr>
          <a:xfrm>
            <a:off x="8113809" y="810202"/>
            <a:ext cx="1004790" cy="276999"/>
            <a:chOff x="8169638" y="1357298"/>
            <a:chExt cx="1004790" cy="369332"/>
          </a:xfrm>
        </p:grpSpPr>
        <p:sp>
          <p:nvSpPr>
            <p:cNvPr id="229" name="AutoShape 3"/>
            <p:cNvSpPr>
              <a:spLocks noChangeArrowheads="1"/>
            </p:cNvSpPr>
            <p:nvPr/>
          </p:nvSpPr>
          <p:spPr bwMode="auto">
            <a:xfrm rot="5400000">
              <a:off x="8442520" y="1084416"/>
              <a:ext cx="285753" cy="831518"/>
            </a:xfrm>
            <a:prstGeom prst="roundRect">
              <a:avLst>
                <a:gd name="adj" fmla="val 16667"/>
              </a:avLst>
            </a:prstGeom>
            <a:gradFill rotWithShape="1">
              <a:gsLst>
                <a:gs pos="0">
                  <a:srgbClr val="0087E2">
                    <a:shade val="51000"/>
                    <a:satMod val="130000"/>
                  </a:srgbClr>
                </a:gs>
                <a:gs pos="80000">
                  <a:srgbClr val="0087E2">
                    <a:shade val="93000"/>
                    <a:satMod val="130000"/>
                  </a:srgbClr>
                </a:gs>
                <a:gs pos="100000">
                  <a:srgbClr val="0087E2">
                    <a:shade val="94000"/>
                    <a:satMod val="135000"/>
                  </a:srgbClr>
                </a:gs>
              </a:gsLst>
              <a:lin ang="16200000" scaled="0"/>
            </a:gradFill>
            <a:ln w="9525" cap="flat" cmpd="sng" algn="ctr">
              <a:solidFill>
                <a:srgbClr val="0087E2">
                  <a:shade val="95000"/>
                  <a:satMod val="105000"/>
                </a:srgbClr>
              </a:solidFill>
              <a:prstDash val="solid"/>
              <a:headEnd/>
              <a:tailEnd/>
            </a:ln>
            <a:effectLst>
              <a:outerShdw blurRad="40000" dist="23000" dir="5400000" rotWithShape="0">
                <a:srgbClr val="000000">
                  <a:alpha val="35000"/>
                </a:srgbClr>
              </a:outerShdw>
            </a:effectLst>
          </p:spPr>
          <p:txBody>
            <a:bodyPr tIns="118800" bIns="118800"/>
            <a:lstStyle/>
            <a:p>
              <a:pPr defTabSz="914400" fontAlgn="auto">
                <a:spcBef>
                  <a:spcPts val="0"/>
                </a:spcBef>
                <a:spcAft>
                  <a:spcPts val="0"/>
                </a:spcAft>
                <a:buFontTx/>
                <a:buNone/>
                <a:defRPr/>
              </a:pPr>
              <a:endParaRPr lang="zh-CN" altLang="en-US" sz="1400" kern="0" dirty="0">
                <a:solidFill>
                  <a:srgbClr val="58595B">
                    <a:lumMod val="50000"/>
                  </a:srgbClr>
                </a:solidFill>
                <a:latin typeface="微软雅黑" pitchFamily="34" charset="-122"/>
                <a:ea typeface="微软雅黑" pitchFamily="34" charset="-122"/>
              </a:endParaRPr>
            </a:p>
          </p:txBody>
        </p:sp>
        <p:sp>
          <p:nvSpPr>
            <p:cNvPr id="230" name="TextBox 229"/>
            <p:cNvSpPr txBox="1"/>
            <p:nvPr/>
          </p:nvSpPr>
          <p:spPr>
            <a:xfrm>
              <a:off x="8189969" y="1357298"/>
              <a:ext cx="984459" cy="369332"/>
            </a:xfrm>
            <a:prstGeom prst="rect">
              <a:avLst/>
            </a:prstGeom>
            <a:noFill/>
          </p:spPr>
          <p:txBody>
            <a:bodyPr wrap="square" rtlCol="0">
              <a:spAutoFit/>
            </a:bodyPr>
            <a:lstStyle/>
            <a:p>
              <a:pPr defTabSz="914400" fontAlgn="auto">
                <a:spcBef>
                  <a:spcPts val="0"/>
                </a:spcBef>
                <a:spcAft>
                  <a:spcPts val="0"/>
                </a:spcAft>
                <a:buFontTx/>
                <a:buNone/>
                <a:defRPr/>
              </a:pPr>
              <a:r>
                <a:rPr lang="zh-CN" altLang="en-US" sz="1200" b="1" kern="0" dirty="0" smtClean="0">
                  <a:solidFill>
                    <a:srgbClr val="58595B">
                      <a:lumMod val="50000"/>
                    </a:srgbClr>
                  </a:solidFill>
                  <a:latin typeface="微软雅黑" pitchFamily="34" charset="-122"/>
                  <a:ea typeface="微软雅黑" pitchFamily="34" charset="-122"/>
                </a:rPr>
                <a:t>咨询</a:t>
              </a:r>
              <a:endParaRPr lang="zh-CN" altLang="en-US" sz="1200" b="1" kern="0" dirty="0">
                <a:solidFill>
                  <a:srgbClr val="58595B">
                    <a:lumMod val="50000"/>
                  </a:srgbClr>
                </a:solidFill>
                <a:latin typeface="微软雅黑" pitchFamily="34" charset="-122"/>
                <a:ea typeface="微软雅黑" pitchFamily="34" charset="-122"/>
              </a:endParaRPr>
            </a:p>
          </p:txBody>
        </p:sp>
      </p:grpSp>
      <p:sp>
        <p:nvSpPr>
          <p:cNvPr id="231" name="矩形 230"/>
          <p:cNvSpPr/>
          <p:nvPr/>
        </p:nvSpPr>
        <p:spPr>
          <a:xfrm>
            <a:off x="5524274" y="1613966"/>
            <a:ext cx="618973" cy="214313"/>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节能监管</a:t>
            </a:r>
            <a:endParaRPr lang="en-US" altLang="zh-CN" sz="1000" kern="0" dirty="0">
              <a:solidFill>
                <a:srgbClr val="58595B">
                  <a:lumMod val="50000"/>
                </a:srgbClr>
              </a:solidFill>
              <a:latin typeface="微软雅黑" pitchFamily="34" charset="-122"/>
              <a:ea typeface="微软雅黑" pitchFamily="34" charset="-122"/>
            </a:endParaRPr>
          </a:p>
        </p:txBody>
      </p:sp>
      <p:sp>
        <p:nvSpPr>
          <p:cNvPr id="232" name="矩形 231"/>
          <p:cNvSpPr/>
          <p:nvPr/>
        </p:nvSpPr>
        <p:spPr>
          <a:xfrm>
            <a:off x="5522985" y="1410980"/>
            <a:ext cx="620260"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智能楼宇</a:t>
            </a:r>
            <a:endParaRPr lang="en-US" altLang="zh-CN" sz="1000" kern="0" dirty="0">
              <a:solidFill>
                <a:srgbClr val="58595B">
                  <a:lumMod val="50000"/>
                </a:srgbClr>
              </a:solidFill>
              <a:latin typeface="微软雅黑" pitchFamily="34" charset="-122"/>
              <a:ea typeface="微软雅黑" pitchFamily="34" charset="-122"/>
            </a:endParaRPr>
          </a:p>
        </p:txBody>
      </p:sp>
      <p:sp>
        <p:nvSpPr>
          <p:cNvPr id="233" name="矩形 232"/>
          <p:cNvSpPr/>
          <p:nvPr/>
        </p:nvSpPr>
        <p:spPr>
          <a:xfrm>
            <a:off x="5522985" y="1823597"/>
            <a:ext cx="620260"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fontAlgn="auto">
              <a:spcBef>
                <a:spcPts val="0"/>
              </a:spcBef>
              <a:spcAft>
                <a:spcPts val="0"/>
              </a:spcAft>
              <a:buClr>
                <a:srgbClr val="FFFFFF"/>
              </a:buClr>
              <a:buSzPct val="60000"/>
              <a:buFont typeface="Wingdings" pitchFamily="2" charset="2"/>
              <a:buNone/>
              <a:defRPr/>
            </a:pPr>
            <a:r>
              <a:rPr lang="zh-CN" altLang="en-US" sz="1000" kern="0" dirty="0" smtClean="0">
                <a:solidFill>
                  <a:srgbClr val="58595B">
                    <a:lumMod val="50000"/>
                  </a:srgbClr>
                </a:solidFill>
                <a:latin typeface="微软雅黑" pitchFamily="34" charset="-122"/>
                <a:ea typeface="微软雅黑" pitchFamily="34" charset="-122"/>
              </a:rPr>
              <a:t>光伏发电</a:t>
            </a:r>
            <a:endParaRPr lang="en-US" altLang="zh-CN" sz="1000" kern="0" dirty="0">
              <a:solidFill>
                <a:srgbClr val="58595B">
                  <a:lumMod val="50000"/>
                </a:srgbClr>
              </a:solidFill>
              <a:latin typeface="微软雅黑" pitchFamily="34" charset="-122"/>
              <a:ea typeface="微软雅黑" pitchFamily="34" charset="-122"/>
            </a:endParaRPr>
          </a:p>
        </p:txBody>
      </p:sp>
      <p:sp>
        <p:nvSpPr>
          <p:cNvPr id="234" name="矩形 233"/>
          <p:cNvSpPr/>
          <p:nvPr/>
        </p:nvSpPr>
        <p:spPr>
          <a:xfrm>
            <a:off x="5524273" y="2033696"/>
            <a:ext cx="618972" cy="207749"/>
          </a:xfrm>
          <a:prstGeom prst="rect">
            <a:avLst/>
          </a:prstGeom>
          <a:gradFill rotWithShape="1">
            <a:gsLst>
              <a:gs pos="0">
                <a:srgbClr val="0087E2">
                  <a:tint val="50000"/>
                  <a:satMod val="300000"/>
                </a:srgbClr>
              </a:gs>
              <a:gs pos="35000">
                <a:srgbClr val="0087E2">
                  <a:tint val="37000"/>
                  <a:satMod val="300000"/>
                </a:srgbClr>
              </a:gs>
              <a:gs pos="100000">
                <a:srgbClr val="0087E2">
                  <a:tint val="15000"/>
                  <a:satMod val="350000"/>
                </a:srgbClr>
              </a:gs>
            </a:gsLst>
            <a:lin ang="16200000" scaled="1"/>
          </a:gradFill>
          <a:ln w="9525" cap="flat" cmpd="sng" algn="ctr">
            <a:solidFill>
              <a:srgbClr val="0087E2">
                <a:shade val="95000"/>
                <a:satMod val="105000"/>
              </a:srgbClr>
            </a:solidFill>
            <a:prstDash val="solid"/>
            <a:headEnd/>
            <a:tailEnd/>
          </a:ln>
          <a:effectLst>
            <a:outerShdw blurRad="40000" dist="20000" dir="5400000" rotWithShape="0">
              <a:srgbClr val="000000">
                <a:alpha val="38000"/>
              </a:srgbClr>
            </a:outerShdw>
          </a:effectLst>
        </p:spPr>
        <p:txBody>
          <a:bodyPr wrap="none" lIns="90000" tIns="46800" rIns="90000" bIns="46800" anchor="ctr"/>
          <a:lstStyle/>
          <a:p>
            <a:pPr defTabSz="914400">
              <a:buClr>
                <a:srgbClr val="FFFFFF"/>
              </a:buClr>
              <a:buSzPct val="60000"/>
              <a:defRPr/>
            </a:pPr>
            <a:r>
              <a:rPr lang="zh-CN" altLang="en-US" sz="1000" kern="0" dirty="0" smtClean="0">
                <a:solidFill>
                  <a:srgbClr val="58595B">
                    <a:lumMod val="50000"/>
                  </a:srgbClr>
                </a:solidFill>
                <a:latin typeface="微软雅黑" pitchFamily="34" charset="-122"/>
                <a:ea typeface="微软雅黑" pitchFamily="34" charset="-122"/>
              </a:rPr>
              <a:t>物业管理</a:t>
            </a:r>
            <a:endParaRPr lang="en-US" altLang="zh-CN" sz="1000" kern="0" dirty="0">
              <a:solidFill>
                <a:srgbClr val="58595B">
                  <a:lumMod val="50000"/>
                </a:srgbClr>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一、园区信息基础设施</a:t>
            </a:r>
            <a:r>
              <a:rPr lang="en-US" altLang="zh-CN" b="1" dirty="0" smtClean="0"/>
              <a:t>-</a:t>
            </a:r>
            <a:r>
              <a:rPr lang="zh-CN" altLang="en-US" b="1" dirty="0" smtClean="0"/>
              <a:t>宽带通信网络</a:t>
            </a:r>
            <a:endParaRPr lang="zh-CN" altLang="en-US" b="1" dirty="0"/>
          </a:p>
        </p:txBody>
      </p:sp>
      <p:sp>
        <p:nvSpPr>
          <p:cNvPr id="3" name="矩形 6"/>
          <p:cNvSpPr>
            <a:spLocks noChangeArrowheads="1"/>
          </p:cNvSpPr>
          <p:nvPr/>
        </p:nvSpPr>
        <p:spPr bwMode="auto">
          <a:xfrm>
            <a:off x="217973" y="648791"/>
            <a:ext cx="8796818" cy="787523"/>
          </a:xfrm>
          <a:prstGeom prst="rect">
            <a:avLst/>
          </a:prstGeom>
          <a:noFill/>
          <a:ln w="9525">
            <a:noFill/>
            <a:miter lim="800000"/>
            <a:headEnd/>
            <a:tailEnd/>
          </a:ln>
        </p:spPr>
        <p:txBody>
          <a:bodyPr wrap="square">
            <a:spAutoFit/>
          </a:bodyPr>
          <a:lstStyle/>
          <a:p>
            <a:pPr fontAlgn="auto">
              <a:lnSpc>
                <a:spcPct val="150000"/>
              </a:lnSpc>
              <a:spcBef>
                <a:spcPts val="0"/>
              </a:spcBef>
              <a:spcAft>
                <a:spcPts val="0"/>
              </a:spcAft>
              <a:buFontTx/>
              <a:buNone/>
            </a:pPr>
            <a:r>
              <a:rPr lang="zh-CN" altLang="en-US" sz="1600" b="1" dirty="0" smtClean="0">
                <a:solidFill>
                  <a:prstClr val="black"/>
                </a:solidFill>
                <a:latin typeface="微软雅黑" pitchFamily="34" charset="-122"/>
                <a:ea typeface="微软雅黑" pitchFamily="34" charset="-122"/>
              </a:rPr>
              <a:t>打造</a:t>
            </a:r>
            <a:r>
              <a:rPr lang="zh-CN" altLang="en-US" sz="1600" b="1" dirty="0" smtClean="0">
                <a:solidFill>
                  <a:srgbClr val="FF0000"/>
                </a:solidFill>
                <a:latin typeface="微软雅黑" pitchFamily="34" charset="-122"/>
                <a:ea typeface="微软雅黑" pitchFamily="34" charset="-122"/>
              </a:rPr>
              <a:t>多层次、广覆盖、大容量</a:t>
            </a:r>
            <a:r>
              <a:rPr lang="zh-CN" altLang="en-US" sz="1600" b="1" dirty="0" smtClean="0">
                <a:solidFill>
                  <a:prstClr val="black"/>
                </a:solidFill>
                <a:latin typeface="微软雅黑" pitchFamily="34" charset="-122"/>
                <a:ea typeface="微软雅黑" pitchFamily="34" charset="-122"/>
              </a:rPr>
              <a:t>宽带通信网络，奠定园区信息化基础，助力提升园区运营管理效率、推进企业服务智慧化</a:t>
            </a: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4165" y="3596965"/>
            <a:ext cx="2890901" cy="1074426"/>
          </a:xfrm>
          <a:prstGeom prst="ellipse">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矩形 5"/>
          <p:cNvSpPr/>
          <p:nvPr/>
        </p:nvSpPr>
        <p:spPr>
          <a:xfrm>
            <a:off x="5898835" y="1536669"/>
            <a:ext cx="2867478" cy="1628914"/>
          </a:xfrm>
          <a:prstGeom prst="rect">
            <a:avLst/>
          </a:prstGeom>
        </p:spPr>
        <p:txBody>
          <a:bodyPr wrap="square" lIns="81537" tIns="40770" rIns="81537" bIns="40770">
            <a:spAutoFit/>
          </a:bodyPr>
          <a:lstStyle/>
          <a:p>
            <a:pPr algn="ctr" fontAlgn="auto">
              <a:lnSpc>
                <a:spcPct val="150000"/>
              </a:lnSpc>
              <a:spcBef>
                <a:spcPts val="0"/>
              </a:spcBef>
              <a:spcAft>
                <a:spcPts val="0"/>
              </a:spcAft>
              <a:buFontTx/>
              <a:buNone/>
            </a:pPr>
            <a:r>
              <a:rPr lang="zh-CN" altLang="en-US" sz="1600" b="1" dirty="0" smtClean="0">
                <a:solidFill>
                  <a:prstClr val="black"/>
                </a:solidFill>
                <a:latin typeface="微软雅黑" pitchFamily="34" charset="-122"/>
                <a:ea typeface="微软雅黑" pitchFamily="34" charset="-122"/>
              </a:rPr>
              <a:t>高速畅达的访问</a:t>
            </a:r>
            <a:endParaRPr lang="en-US" altLang="zh-CN" sz="1600" b="1" dirty="0" smtClean="0">
              <a:solidFill>
                <a:prstClr val="black"/>
              </a:solidFill>
              <a:latin typeface="微软雅黑" pitchFamily="34" charset="-122"/>
              <a:ea typeface="微软雅黑" pitchFamily="34" charset="-122"/>
            </a:endParaRPr>
          </a:p>
          <a:p>
            <a:pPr algn="ctr" fontAlgn="auto">
              <a:lnSpc>
                <a:spcPct val="150000"/>
              </a:lnSpc>
              <a:spcBef>
                <a:spcPts val="0"/>
              </a:spcBef>
              <a:spcAft>
                <a:spcPts val="0"/>
              </a:spcAft>
              <a:buFontTx/>
              <a:buNone/>
            </a:pPr>
            <a:endParaRPr lang="en-US" altLang="zh-CN" sz="700" b="1" dirty="0" smtClean="0">
              <a:solidFill>
                <a:prstClr val="black"/>
              </a:solidFill>
              <a:latin typeface="微软雅黑" pitchFamily="34" charset="-122"/>
              <a:ea typeface="微软雅黑" pitchFamily="34" charset="-122"/>
            </a:endParaRPr>
          </a:p>
          <a:p>
            <a:pPr marL="254814" indent="-254814" fontAlgn="auto">
              <a:lnSpc>
                <a:spcPct val="150000"/>
              </a:lnSpc>
              <a:spcBef>
                <a:spcPts val="0"/>
              </a:spcBef>
              <a:spcAft>
                <a:spcPts val="0"/>
              </a:spcAft>
              <a:buFont typeface="Wingdings" pitchFamily="2" charset="2"/>
              <a:buChar char="Ø"/>
            </a:pPr>
            <a:r>
              <a:rPr lang="zh-CN" altLang="en-US" sz="1400" dirty="0" smtClean="0">
                <a:solidFill>
                  <a:prstClr val="black"/>
                </a:solidFill>
                <a:latin typeface="微软雅黑" pitchFamily="34" charset="-122"/>
                <a:ea typeface="微软雅黑" pitchFamily="34" charset="-122"/>
              </a:rPr>
              <a:t>以</a:t>
            </a:r>
            <a:r>
              <a:rPr lang="en-US" altLang="zh-CN" sz="1400" dirty="0" smtClean="0">
                <a:solidFill>
                  <a:prstClr val="black"/>
                </a:solidFill>
                <a:latin typeface="微软雅黑" pitchFamily="34" charset="-122"/>
                <a:ea typeface="微软雅黑" pitchFamily="34" charset="-122"/>
              </a:rPr>
              <a:t>FTTH</a:t>
            </a:r>
            <a:r>
              <a:rPr lang="zh-CN" altLang="en-US" sz="1400" dirty="0" smtClean="0">
                <a:solidFill>
                  <a:prstClr val="black"/>
                </a:solidFill>
                <a:latin typeface="微软雅黑" pitchFamily="34" charset="-122"/>
                <a:ea typeface="微软雅黑" pitchFamily="34" charset="-122"/>
              </a:rPr>
              <a:t>为主流接入方式，打造园区全光网络</a:t>
            </a:r>
          </a:p>
          <a:p>
            <a:pPr marL="254814" indent="-254814" fontAlgn="auto">
              <a:lnSpc>
                <a:spcPct val="150000"/>
              </a:lnSpc>
              <a:spcBef>
                <a:spcPts val="0"/>
              </a:spcBef>
              <a:spcAft>
                <a:spcPts val="0"/>
              </a:spcAft>
              <a:buFont typeface="Wingdings" pitchFamily="2" charset="2"/>
              <a:buChar char="Ø"/>
            </a:pPr>
            <a:r>
              <a:rPr lang="zh-CN" altLang="en-US" sz="1400" dirty="0" smtClean="0">
                <a:solidFill>
                  <a:prstClr val="black"/>
                </a:solidFill>
                <a:latin typeface="微软雅黑" pitchFamily="34" charset="-122"/>
                <a:ea typeface="微软雅黑" pitchFamily="34" charset="-122"/>
              </a:rPr>
              <a:t>以</a:t>
            </a:r>
            <a:r>
              <a:rPr lang="en-US" altLang="zh-CN" sz="1400" dirty="0">
                <a:solidFill>
                  <a:prstClr val="black"/>
                </a:solidFill>
                <a:latin typeface="微软雅黑" pitchFamily="34" charset="-122"/>
                <a:ea typeface="微软雅黑" pitchFamily="34" charset="-122"/>
              </a:rPr>
              <a:t>4G</a:t>
            </a:r>
            <a:r>
              <a:rPr lang="zh-CN" altLang="en-US" sz="1400" dirty="0">
                <a:solidFill>
                  <a:prstClr val="black"/>
                </a:solidFill>
                <a:latin typeface="微软雅黑" pitchFamily="34" charset="-122"/>
                <a:ea typeface="微软雅黑" pitchFamily="34" charset="-122"/>
              </a:rPr>
              <a:t>为契机，</a:t>
            </a:r>
            <a:r>
              <a:rPr lang="zh-CN" altLang="en-US" sz="1400" dirty="0" smtClean="0">
                <a:solidFill>
                  <a:prstClr val="black"/>
                </a:solidFill>
                <a:latin typeface="微软雅黑" pitchFamily="34" charset="-122"/>
                <a:ea typeface="微软雅黑" pitchFamily="34" charset="-122"/>
              </a:rPr>
              <a:t>打造</a:t>
            </a:r>
            <a:r>
              <a:rPr lang="en-US" altLang="zh-CN" sz="1400" dirty="0" smtClean="0">
                <a:solidFill>
                  <a:prstClr val="black"/>
                </a:solidFill>
                <a:latin typeface="微软雅黑" pitchFamily="34" charset="-122"/>
                <a:ea typeface="微软雅黑" pitchFamily="34" charset="-122"/>
              </a:rPr>
              <a:t>4G</a:t>
            </a:r>
            <a:r>
              <a:rPr lang="zh-CN" altLang="en-US" sz="1400" dirty="0" smtClean="0">
                <a:solidFill>
                  <a:prstClr val="black"/>
                </a:solidFill>
                <a:latin typeface="微软雅黑" pitchFamily="34" charset="-122"/>
                <a:ea typeface="微软雅黑" pitchFamily="34" charset="-122"/>
              </a:rPr>
              <a:t>示范区</a:t>
            </a:r>
            <a:endParaRPr lang="en-US" altLang="zh-CN" sz="1400" dirty="0">
              <a:solidFill>
                <a:prstClr val="black"/>
              </a:solidFill>
              <a:latin typeface="微软雅黑" pitchFamily="34" charset="-122"/>
              <a:ea typeface="微软雅黑" pitchFamily="34" charset="-122"/>
            </a:endParaRPr>
          </a:p>
        </p:txBody>
      </p:sp>
      <p:pic>
        <p:nvPicPr>
          <p:cNvPr id="7"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2000" y="3291830"/>
            <a:ext cx="2266260" cy="1399441"/>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8" name="组合 29"/>
          <p:cNvGrpSpPr/>
          <p:nvPr/>
        </p:nvGrpSpPr>
        <p:grpSpPr>
          <a:xfrm>
            <a:off x="243700" y="1510748"/>
            <a:ext cx="3131830" cy="1918252"/>
            <a:chOff x="2395433" y="2407010"/>
            <a:chExt cx="4124325" cy="3568700"/>
          </a:xfrm>
        </p:grpSpPr>
        <p:sp>
          <p:nvSpPr>
            <p:cNvPr id="9" name="AutoShape 6"/>
            <p:cNvSpPr>
              <a:spLocks noChangeArrowheads="1"/>
            </p:cNvSpPr>
            <p:nvPr/>
          </p:nvSpPr>
          <p:spPr bwMode="gray">
            <a:xfrm rot="308465">
              <a:off x="4233758" y="2908660"/>
              <a:ext cx="1590675" cy="1701800"/>
            </a:xfrm>
            <a:custGeom>
              <a:avLst/>
              <a:gdLst>
                <a:gd name="G0" fmla="+- 61148 0 0"/>
                <a:gd name="G1" fmla="+- -5891861 0 0"/>
                <a:gd name="G2" fmla="+- 61148 0 -5891861"/>
                <a:gd name="G3" fmla="+- 10800 0 0"/>
                <a:gd name="G4" fmla="+- 0 0 61148"/>
                <a:gd name="T0" fmla="*/ 360 256 1"/>
                <a:gd name="T1" fmla="*/ 0 256 1"/>
                <a:gd name="G5" fmla="+- G2 T0 T1"/>
                <a:gd name="G6" fmla="?: G2 G2 G5"/>
                <a:gd name="G7" fmla="+- 0 0 G6"/>
                <a:gd name="G8" fmla="+- 7799 0 0"/>
                <a:gd name="G9" fmla="+- 0 0 -5891861"/>
                <a:gd name="G10" fmla="+- 7799 0 2700"/>
                <a:gd name="G11" fmla="cos G10 61148"/>
                <a:gd name="G12" fmla="sin G10 61148"/>
                <a:gd name="G13" fmla="cos 13500 61148"/>
                <a:gd name="G14" fmla="sin 13500 61148"/>
                <a:gd name="G15" fmla="+- G11 10800 0"/>
                <a:gd name="G16" fmla="+- G12 10800 0"/>
                <a:gd name="G17" fmla="+- G13 10800 0"/>
                <a:gd name="G18" fmla="+- G14 10800 0"/>
                <a:gd name="G19" fmla="*/ 7799 1 2"/>
                <a:gd name="G20" fmla="+- G19 5400 0"/>
                <a:gd name="G21" fmla="cos G20 61148"/>
                <a:gd name="G22" fmla="sin G20 61148"/>
                <a:gd name="G23" fmla="+- G21 10800 0"/>
                <a:gd name="G24" fmla="+- G12 G23 G22"/>
                <a:gd name="G25" fmla="+- G22 G23 G11"/>
                <a:gd name="G26" fmla="cos 10800 61148"/>
                <a:gd name="G27" fmla="sin 10800 61148"/>
                <a:gd name="G28" fmla="cos 7799 61148"/>
                <a:gd name="G29" fmla="sin 7799 61148"/>
                <a:gd name="G30" fmla="+- G26 10800 0"/>
                <a:gd name="G31" fmla="+- G27 10800 0"/>
                <a:gd name="G32" fmla="+- G28 10800 0"/>
                <a:gd name="G33" fmla="+- G29 10800 0"/>
                <a:gd name="G34" fmla="+- G19 5400 0"/>
                <a:gd name="G35" fmla="cos G34 -5891861"/>
                <a:gd name="G36" fmla="sin G34 -5891861"/>
                <a:gd name="G37" fmla="+/ -5891861 61148 2"/>
                <a:gd name="T2" fmla="*/ 180 256 1"/>
                <a:gd name="T3" fmla="*/ 0 256 1"/>
                <a:gd name="G38" fmla="+- G37 T2 T3"/>
                <a:gd name="G39" fmla="?: G2 G37 G38"/>
                <a:gd name="G40" fmla="cos 10800 G39"/>
                <a:gd name="G41" fmla="sin 10800 G39"/>
                <a:gd name="G42" fmla="cos 7799 G39"/>
                <a:gd name="G43" fmla="sin 7799 G39"/>
                <a:gd name="G44" fmla="+- G40 10800 0"/>
                <a:gd name="G45" fmla="+- G41 10800 0"/>
                <a:gd name="G46" fmla="+- G42 10800 0"/>
                <a:gd name="G47" fmla="+- G43 10800 0"/>
                <a:gd name="G48" fmla="+- G35 10800 0"/>
                <a:gd name="G49" fmla="+- G36 10800 0"/>
                <a:gd name="T4" fmla="*/ 18505 w 21600"/>
                <a:gd name="T5" fmla="*/ 3232 h 21600"/>
                <a:gd name="T6" fmla="*/ 10815 w 21600"/>
                <a:gd name="T7" fmla="*/ 1500 h 21600"/>
                <a:gd name="T8" fmla="*/ 16364 w 21600"/>
                <a:gd name="T9" fmla="*/ 5335 h 21600"/>
                <a:gd name="T10" fmla="*/ 24298 w 21600"/>
                <a:gd name="T11" fmla="*/ 11019 h 21600"/>
                <a:gd name="T12" fmla="*/ 20030 w 21600"/>
                <a:gd name="T13" fmla="*/ 15151 h 21600"/>
                <a:gd name="T14" fmla="*/ 15898 w 21600"/>
                <a:gd name="T15" fmla="*/ 1088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 name="Oval 7"/>
            <p:cNvSpPr>
              <a:spLocks noChangeArrowheads="1"/>
            </p:cNvSpPr>
            <p:nvPr/>
          </p:nvSpPr>
          <p:spPr bwMode="gray">
            <a:xfrm>
              <a:off x="3647970" y="2407010"/>
              <a:ext cx="1319213" cy="1319213"/>
            </a:xfrm>
            <a:prstGeom prst="ellipse">
              <a:avLst/>
            </a:prstGeom>
            <a:gradFill rotWithShape="0">
              <a:gsLst>
                <a:gs pos="0">
                  <a:srgbClr val="959EF3">
                    <a:gamma/>
                    <a:shade val="66275"/>
                    <a:invGamma/>
                  </a:srgbClr>
                </a:gs>
                <a:gs pos="50000">
                  <a:srgbClr val="959EF3"/>
                </a:gs>
                <a:gs pos="100000">
                  <a:srgbClr val="959EF3">
                    <a:gamma/>
                    <a:shade val="66275"/>
                    <a:invGamma/>
                  </a:srgbClr>
                </a:gs>
              </a:gsLst>
              <a:lin ang="2700000" scaled="1"/>
            </a:gradFill>
            <a:ln w="57150">
              <a:solidFill>
                <a:srgbClr val="B2B2B2"/>
              </a:solidFill>
              <a:round/>
              <a:headEnd/>
              <a:tailEnd/>
            </a:ln>
            <a:effectLst/>
            <a:extLst>
              <a:ext uri="{AF507438-7753-43E0-B8FC-AC1667EBCBE1}">
                <a14:hiddenEffects xmlns:a14="http://schemas.microsoft.com/office/drawing/2010/main" xmlns="">
                  <a:effectLst>
                    <a:outerShdw dist="107763" dir="2700000" algn="ctr" rotWithShape="0">
                      <a:schemeClr val="tx2">
                        <a:alpha val="19000"/>
                      </a:schemeClr>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1" name="Oval 8"/>
            <p:cNvSpPr>
              <a:spLocks noChangeArrowheads="1"/>
            </p:cNvSpPr>
            <p:nvPr/>
          </p:nvSpPr>
          <p:spPr bwMode="gray">
            <a:xfrm>
              <a:off x="4905270" y="4219935"/>
              <a:ext cx="1320800" cy="1320800"/>
            </a:xfrm>
            <a:prstGeom prst="ellipse">
              <a:avLst/>
            </a:prstGeom>
            <a:gradFill rotWithShape="0">
              <a:gsLst>
                <a:gs pos="0">
                  <a:srgbClr val="AF67FF">
                    <a:gamma/>
                    <a:shade val="36078"/>
                    <a:invGamma/>
                  </a:srgbClr>
                </a:gs>
                <a:gs pos="50000">
                  <a:srgbClr val="AF67FF"/>
                </a:gs>
                <a:gs pos="100000">
                  <a:srgbClr val="AF67FF">
                    <a:gamma/>
                    <a:shade val="36078"/>
                    <a:invGamma/>
                  </a:srgbClr>
                </a:gs>
              </a:gsLst>
              <a:lin ang="2700000" scaled="1"/>
            </a:gradFill>
            <a:ln w="57150">
              <a:solidFill>
                <a:srgbClr val="B2B2B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 name="AutoShape 9"/>
            <p:cNvSpPr>
              <a:spLocks noChangeArrowheads="1"/>
            </p:cNvSpPr>
            <p:nvPr/>
          </p:nvSpPr>
          <p:spPr bwMode="gray">
            <a:xfrm rot="7527986">
              <a:off x="3559864" y="4330267"/>
              <a:ext cx="1589087" cy="1701800"/>
            </a:xfrm>
            <a:custGeom>
              <a:avLst/>
              <a:gdLst>
                <a:gd name="G0" fmla="+- 61148 0 0"/>
                <a:gd name="G1" fmla="+- -5891861 0 0"/>
                <a:gd name="G2" fmla="+- 61148 0 -5891861"/>
                <a:gd name="G3" fmla="+- 10800 0 0"/>
                <a:gd name="G4" fmla="+- 0 0 61148"/>
                <a:gd name="T0" fmla="*/ 360 256 1"/>
                <a:gd name="T1" fmla="*/ 0 256 1"/>
                <a:gd name="G5" fmla="+- G2 T0 T1"/>
                <a:gd name="G6" fmla="?: G2 G2 G5"/>
                <a:gd name="G7" fmla="+- 0 0 G6"/>
                <a:gd name="G8" fmla="+- 7799 0 0"/>
                <a:gd name="G9" fmla="+- 0 0 -5891861"/>
                <a:gd name="G10" fmla="+- 7799 0 2700"/>
                <a:gd name="G11" fmla="cos G10 61148"/>
                <a:gd name="G12" fmla="sin G10 61148"/>
                <a:gd name="G13" fmla="cos 13500 61148"/>
                <a:gd name="G14" fmla="sin 13500 61148"/>
                <a:gd name="G15" fmla="+- G11 10800 0"/>
                <a:gd name="G16" fmla="+- G12 10800 0"/>
                <a:gd name="G17" fmla="+- G13 10800 0"/>
                <a:gd name="G18" fmla="+- G14 10800 0"/>
                <a:gd name="G19" fmla="*/ 7799 1 2"/>
                <a:gd name="G20" fmla="+- G19 5400 0"/>
                <a:gd name="G21" fmla="cos G20 61148"/>
                <a:gd name="G22" fmla="sin G20 61148"/>
                <a:gd name="G23" fmla="+- G21 10800 0"/>
                <a:gd name="G24" fmla="+- G12 G23 G22"/>
                <a:gd name="G25" fmla="+- G22 G23 G11"/>
                <a:gd name="G26" fmla="cos 10800 61148"/>
                <a:gd name="G27" fmla="sin 10800 61148"/>
                <a:gd name="G28" fmla="cos 7799 61148"/>
                <a:gd name="G29" fmla="sin 7799 61148"/>
                <a:gd name="G30" fmla="+- G26 10800 0"/>
                <a:gd name="G31" fmla="+- G27 10800 0"/>
                <a:gd name="G32" fmla="+- G28 10800 0"/>
                <a:gd name="G33" fmla="+- G29 10800 0"/>
                <a:gd name="G34" fmla="+- G19 5400 0"/>
                <a:gd name="G35" fmla="cos G34 -5891861"/>
                <a:gd name="G36" fmla="sin G34 -5891861"/>
                <a:gd name="G37" fmla="+/ -5891861 61148 2"/>
                <a:gd name="T2" fmla="*/ 180 256 1"/>
                <a:gd name="T3" fmla="*/ 0 256 1"/>
                <a:gd name="G38" fmla="+- G37 T2 T3"/>
                <a:gd name="G39" fmla="?: G2 G37 G38"/>
                <a:gd name="G40" fmla="cos 10800 G39"/>
                <a:gd name="G41" fmla="sin 10800 G39"/>
                <a:gd name="G42" fmla="cos 7799 G39"/>
                <a:gd name="G43" fmla="sin 7799 G39"/>
                <a:gd name="G44" fmla="+- G40 10800 0"/>
                <a:gd name="G45" fmla="+- G41 10800 0"/>
                <a:gd name="G46" fmla="+- G42 10800 0"/>
                <a:gd name="G47" fmla="+- G43 10800 0"/>
                <a:gd name="G48" fmla="+- G35 10800 0"/>
                <a:gd name="G49" fmla="+- G36 10800 0"/>
                <a:gd name="T4" fmla="*/ 18505 w 21600"/>
                <a:gd name="T5" fmla="*/ 3232 h 21600"/>
                <a:gd name="T6" fmla="*/ 10815 w 21600"/>
                <a:gd name="T7" fmla="*/ 1500 h 21600"/>
                <a:gd name="T8" fmla="*/ 16364 w 21600"/>
                <a:gd name="T9" fmla="*/ 5335 h 21600"/>
                <a:gd name="T10" fmla="*/ 24298 w 21600"/>
                <a:gd name="T11" fmla="*/ 11019 h 21600"/>
                <a:gd name="T12" fmla="*/ 20030 w 21600"/>
                <a:gd name="T13" fmla="*/ 15151 h 21600"/>
                <a:gd name="T14" fmla="*/ 15898 w 21600"/>
                <a:gd name="T15" fmla="*/ 1088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 name="AutoShape 10"/>
            <p:cNvSpPr>
              <a:spLocks noChangeArrowheads="1"/>
            </p:cNvSpPr>
            <p:nvPr/>
          </p:nvSpPr>
          <p:spPr bwMode="gray">
            <a:xfrm rot="15216000">
              <a:off x="2630383" y="3099160"/>
              <a:ext cx="1589088" cy="1703387"/>
            </a:xfrm>
            <a:custGeom>
              <a:avLst/>
              <a:gdLst>
                <a:gd name="G0" fmla="+- 61148 0 0"/>
                <a:gd name="G1" fmla="+- -5891861 0 0"/>
                <a:gd name="G2" fmla="+- 61148 0 -5891861"/>
                <a:gd name="G3" fmla="+- 10800 0 0"/>
                <a:gd name="G4" fmla="+- 0 0 61148"/>
                <a:gd name="T0" fmla="*/ 360 256 1"/>
                <a:gd name="T1" fmla="*/ 0 256 1"/>
                <a:gd name="G5" fmla="+- G2 T0 T1"/>
                <a:gd name="G6" fmla="?: G2 G2 G5"/>
                <a:gd name="G7" fmla="+- 0 0 G6"/>
                <a:gd name="G8" fmla="+- 7799 0 0"/>
                <a:gd name="G9" fmla="+- 0 0 -5891861"/>
                <a:gd name="G10" fmla="+- 7799 0 2700"/>
                <a:gd name="G11" fmla="cos G10 61148"/>
                <a:gd name="G12" fmla="sin G10 61148"/>
                <a:gd name="G13" fmla="cos 13500 61148"/>
                <a:gd name="G14" fmla="sin 13500 61148"/>
                <a:gd name="G15" fmla="+- G11 10800 0"/>
                <a:gd name="G16" fmla="+- G12 10800 0"/>
                <a:gd name="G17" fmla="+- G13 10800 0"/>
                <a:gd name="G18" fmla="+- G14 10800 0"/>
                <a:gd name="G19" fmla="*/ 7799 1 2"/>
                <a:gd name="G20" fmla="+- G19 5400 0"/>
                <a:gd name="G21" fmla="cos G20 61148"/>
                <a:gd name="G22" fmla="sin G20 61148"/>
                <a:gd name="G23" fmla="+- G21 10800 0"/>
                <a:gd name="G24" fmla="+- G12 G23 G22"/>
                <a:gd name="G25" fmla="+- G22 G23 G11"/>
                <a:gd name="G26" fmla="cos 10800 61148"/>
                <a:gd name="G27" fmla="sin 10800 61148"/>
                <a:gd name="G28" fmla="cos 7799 61148"/>
                <a:gd name="G29" fmla="sin 7799 61148"/>
                <a:gd name="G30" fmla="+- G26 10800 0"/>
                <a:gd name="G31" fmla="+- G27 10800 0"/>
                <a:gd name="G32" fmla="+- G28 10800 0"/>
                <a:gd name="G33" fmla="+- G29 10800 0"/>
                <a:gd name="G34" fmla="+- G19 5400 0"/>
                <a:gd name="G35" fmla="cos G34 -5891861"/>
                <a:gd name="G36" fmla="sin G34 -5891861"/>
                <a:gd name="G37" fmla="+/ -5891861 61148 2"/>
                <a:gd name="T2" fmla="*/ 180 256 1"/>
                <a:gd name="T3" fmla="*/ 0 256 1"/>
                <a:gd name="G38" fmla="+- G37 T2 T3"/>
                <a:gd name="G39" fmla="?: G2 G37 G38"/>
                <a:gd name="G40" fmla="cos 10800 G39"/>
                <a:gd name="G41" fmla="sin 10800 G39"/>
                <a:gd name="G42" fmla="cos 7799 G39"/>
                <a:gd name="G43" fmla="sin 7799 G39"/>
                <a:gd name="G44" fmla="+- G40 10800 0"/>
                <a:gd name="G45" fmla="+- G41 10800 0"/>
                <a:gd name="G46" fmla="+- G42 10800 0"/>
                <a:gd name="G47" fmla="+- G43 10800 0"/>
                <a:gd name="G48" fmla="+- G35 10800 0"/>
                <a:gd name="G49" fmla="+- G36 10800 0"/>
                <a:gd name="T4" fmla="*/ 18505 w 21600"/>
                <a:gd name="T5" fmla="*/ 3232 h 21600"/>
                <a:gd name="T6" fmla="*/ 10815 w 21600"/>
                <a:gd name="T7" fmla="*/ 1500 h 21600"/>
                <a:gd name="T8" fmla="*/ 16364 w 21600"/>
                <a:gd name="T9" fmla="*/ 5335 h 21600"/>
                <a:gd name="T10" fmla="*/ 24298 w 21600"/>
                <a:gd name="T11" fmla="*/ 11019 h 21600"/>
                <a:gd name="T12" fmla="*/ 20030 w 21600"/>
                <a:gd name="T13" fmla="*/ 15151 h 21600"/>
                <a:gd name="T14" fmla="*/ 15898 w 21600"/>
                <a:gd name="T15" fmla="*/ 1088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 name="Oval 11"/>
            <p:cNvSpPr>
              <a:spLocks noChangeArrowheads="1"/>
            </p:cNvSpPr>
            <p:nvPr/>
          </p:nvSpPr>
          <p:spPr bwMode="gray">
            <a:xfrm>
              <a:off x="2546245" y="4224698"/>
              <a:ext cx="1320800" cy="1319212"/>
            </a:xfrm>
            <a:prstGeom prst="ellipse">
              <a:avLst/>
            </a:prstGeom>
            <a:gradFill rotWithShape="0">
              <a:gsLst>
                <a:gs pos="0">
                  <a:srgbClr val="42BAF0">
                    <a:gamma/>
                    <a:shade val="66275"/>
                    <a:invGamma/>
                  </a:srgbClr>
                </a:gs>
                <a:gs pos="50000">
                  <a:srgbClr val="42BAF0"/>
                </a:gs>
                <a:gs pos="100000">
                  <a:srgbClr val="42BAF0">
                    <a:gamma/>
                    <a:shade val="66275"/>
                    <a:invGamma/>
                  </a:srgbClr>
                </a:gs>
              </a:gsLst>
              <a:lin ang="2700000" scaled="1"/>
            </a:gradFill>
            <a:ln w="57150">
              <a:solidFill>
                <a:srgbClr val="B2B2B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nvGrpSpPr>
            <p:cNvPr id="15" name="Group 12"/>
            <p:cNvGrpSpPr>
              <a:grpSpLocks/>
            </p:cNvGrpSpPr>
            <p:nvPr/>
          </p:nvGrpSpPr>
          <p:grpSpPr bwMode="auto">
            <a:xfrm rot="10082854">
              <a:off x="3490808" y="3362685"/>
              <a:ext cx="1196975" cy="303213"/>
              <a:chOff x="2598" y="1026"/>
              <a:chExt cx="957" cy="242"/>
            </a:xfrm>
          </p:grpSpPr>
          <p:grpSp>
            <p:nvGrpSpPr>
              <p:cNvPr id="158" name="Group 13"/>
              <p:cNvGrpSpPr>
                <a:grpSpLocks/>
              </p:cNvGrpSpPr>
              <p:nvPr/>
            </p:nvGrpSpPr>
            <p:grpSpPr bwMode="auto">
              <a:xfrm rot="-9970459" flipH="1" flipV="1">
                <a:off x="2598" y="1026"/>
                <a:ext cx="957" cy="242"/>
                <a:chOff x="2532" y="1051"/>
                <a:chExt cx="893" cy="246"/>
              </a:xfrm>
            </p:grpSpPr>
            <p:grpSp>
              <p:nvGrpSpPr>
                <p:cNvPr id="170" name="Group 14"/>
                <p:cNvGrpSpPr>
                  <a:grpSpLocks/>
                </p:cNvGrpSpPr>
                <p:nvPr/>
              </p:nvGrpSpPr>
              <p:grpSpPr bwMode="auto">
                <a:xfrm>
                  <a:off x="2532" y="1051"/>
                  <a:ext cx="743" cy="185"/>
                  <a:chOff x="1565" y="2568"/>
                  <a:chExt cx="1118" cy="279"/>
                </a:xfrm>
              </p:grpSpPr>
              <p:sp>
                <p:nvSpPr>
                  <p:cNvPr id="176" name="AutoShape 15"/>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7" name="AutoShape 16"/>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8" name="AutoShape 17"/>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9" name="AutoShape 18"/>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71" name="Group 19"/>
                <p:cNvGrpSpPr>
                  <a:grpSpLocks/>
                </p:cNvGrpSpPr>
                <p:nvPr/>
              </p:nvGrpSpPr>
              <p:grpSpPr bwMode="auto">
                <a:xfrm rot="1353540">
                  <a:off x="2682" y="1111"/>
                  <a:ext cx="743" cy="186"/>
                  <a:chOff x="1565" y="2568"/>
                  <a:chExt cx="1118" cy="279"/>
                </a:xfrm>
              </p:grpSpPr>
              <p:sp>
                <p:nvSpPr>
                  <p:cNvPr id="172" name="AutoShape 20"/>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3" name="AutoShape 21"/>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4" name="AutoShape 22"/>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75" name="AutoShape 23"/>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159" name="Group 24"/>
              <p:cNvGrpSpPr>
                <a:grpSpLocks/>
              </p:cNvGrpSpPr>
              <p:nvPr/>
            </p:nvGrpSpPr>
            <p:grpSpPr bwMode="auto">
              <a:xfrm rot="-9970459" flipH="1" flipV="1">
                <a:off x="2688" y="1056"/>
                <a:ext cx="784" cy="198"/>
                <a:chOff x="2532" y="1051"/>
                <a:chExt cx="893" cy="246"/>
              </a:xfrm>
            </p:grpSpPr>
            <p:grpSp>
              <p:nvGrpSpPr>
                <p:cNvPr id="160" name="Group 25"/>
                <p:cNvGrpSpPr>
                  <a:grpSpLocks/>
                </p:cNvGrpSpPr>
                <p:nvPr/>
              </p:nvGrpSpPr>
              <p:grpSpPr bwMode="auto">
                <a:xfrm>
                  <a:off x="2532" y="1051"/>
                  <a:ext cx="743" cy="185"/>
                  <a:chOff x="1565" y="2568"/>
                  <a:chExt cx="1118" cy="279"/>
                </a:xfrm>
              </p:grpSpPr>
              <p:sp>
                <p:nvSpPr>
                  <p:cNvPr id="166" name="AutoShape 26"/>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7" name="AutoShape 27"/>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8" name="AutoShape 28"/>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9" name="AutoShape 29"/>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61" name="Group 30"/>
                <p:cNvGrpSpPr>
                  <a:grpSpLocks/>
                </p:cNvGrpSpPr>
                <p:nvPr/>
              </p:nvGrpSpPr>
              <p:grpSpPr bwMode="auto">
                <a:xfrm rot="1353540">
                  <a:off x="2682" y="1111"/>
                  <a:ext cx="743" cy="186"/>
                  <a:chOff x="1565" y="2568"/>
                  <a:chExt cx="1118" cy="279"/>
                </a:xfrm>
              </p:grpSpPr>
              <p:sp>
                <p:nvSpPr>
                  <p:cNvPr id="162" name="AutoShape 31"/>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3" name="AutoShape 32"/>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4" name="AutoShape 33"/>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65" name="AutoShape 34"/>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16" name="Group 35"/>
            <p:cNvGrpSpPr>
              <a:grpSpLocks/>
            </p:cNvGrpSpPr>
            <p:nvPr/>
          </p:nvGrpSpPr>
          <p:grpSpPr bwMode="auto">
            <a:xfrm rot="10082854">
              <a:off x="2395433" y="5183548"/>
              <a:ext cx="1198562" cy="303212"/>
              <a:chOff x="2598" y="1026"/>
              <a:chExt cx="957" cy="242"/>
            </a:xfrm>
          </p:grpSpPr>
          <p:grpSp>
            <p:nvGrpSpPr>
              <p:cNvPr id="136" name="Group 36"/>
              <p:cNvGrpSpPr>
                <a:grpSpLocks/>
              </p:cNvGrpSpPr>
              <p:nvPr/>
            </p:nvGrpSpPr>
            <p:grpSpPr bwMode="auto">
              <a:xfrm rot="-9970459" flipH="1" flipV="1">
                <a:off x="2598" y="1026"/>
                <a:ext cx="957" cy="242"/>
                <a:chOff x="2532" y="1051"/>
                <a:chExt cx="893" cy="246"/>
              </a:xfrm>
            </p:grpSpPr>
            <p:grpSp>
              <p:nvGrpSpPr>
                <p:cNvPr id="148" name="Group 37"/>
                <p:cNvGrpSpPr>
                  <a:grpSpLocks/>
                </p:cNvGrpSpPr>
                <p:nvPr/>
              </p:nvGrpSpPr>
              <p:grpSpPr bwMode="auto">
                <a:xfrm>
                  <a:off x="2532" y="1051"/>
                  <a:ext cx="743" cy="185"/>
                  <a:chOff x="1565" y="2568"/>
                  <a:chExt cx="1118" cy="279"/>
                </a:xfrm>
              </p:grpSpPr>
              <p:sp>
                <p:nvSpPr>
                  <p:cNvPr id="154" name="AutoShape 38"/>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5" name="AutoShape 39"/>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6" name="AutoShape 40"/>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7" name="AutoShape 41"/>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49" name="Group 42"/>
                <p:cNvGrpSpPr>
                  <a:grpSpLocks/>
                </p:cNvGrpSpPr>
                <p:nvPr/>
              </p:nvGrpSpPr>
              <p:grpSpPr bwMode="auto">
                <a:xfrm rot="1353540">
                  <a:off x="2682" y="1111"/>
                  <a:ext cx="743" cy="186"/>
                  <a:chOff x="1565" y="2568"/>
                  <a:chExt cx="1118" cy="279"/>
                </a:xfrm>
              </p:grpSpPr>
              <p:sp>
                <p:nvSpPr>
                  <p:cNvPr id="150" name="AutoShape 43"/>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1" name="AutoShape 44"/>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2" name="AutoShape 45"/>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53" name="AutoShape 46"/>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137" name="Group 47"/>
              <p:cNvGrpSpPr>
                <a:grpSpLocks/>
              </p:cNvGrpSpPr>
              <p:nvPr/>
            </p:nvGrpSpPr>
            <p:grpSpPr bwMode="auto">
              <a:xfrm rot="-9970459" flipH="1" flipV="1">
                <a:off x="2688" y="1056"/>
                <a:ext cx="784" cy="198"/>
                <a:chOff x="2532" y="1051"/>
                <a:chExt cx="893" cy="246"/>
              </a:xfrm>
            </p:grpSpPr>
            <p:grpSp>
              <p:nvGrpSpPr>
                <p:cNvPr id="138" name="Group 48"/>
                <p:cNvGrpSpPr>
                  <a:grpSpLocks/>
                </p:cNvGrpSpPr>
                <p:nvPr/>
              </p:nvGrpSpPr>
              <p:grpSpPr bwMode="auto">
                <a:xfrm>
                  <a:off x="2532" y="1051"/>
                  <a:ext cx="743" cy="185"/>
                  <a:chOff x="1565" y="2568"/>
                  <a:chExt cx="1118" cy="279"/>
                </a:xfrm>
              </p:grpSpPr>
              <p:sp>
                <p:nvSpPr>
                  <p:cNvPr id="144" name="AutoShape 49"/>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5" name="AutoShape 50"/>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6" name="AutoShape 51"/>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7" name="AutoShape 52"/>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39" name="Group 53"/>
                <p:cNvGrpSpPr>
                  <a:grpSpLocks/>
                </p:cNvGrpSpPr>
                <p:nvPr/>
              </p:nvGrpSpPr>
              <p:grpSpPr bwMode="auto">
                <a:xfrm rot="1353540">
                  <a:off x="2682" y="1111"/>
                  <a:ext cx="743" cy="186"/>
                  <a:chOff x="1565" y="2568"/>
                  <a:chExt cx="1118" cy="279"/>
                </a:xfrm>
              </p:grpSpPr>
              <p:sp>
                <p:nvSpPr>
                  <p:cNvPr id="140" name="AutoShape 54"/>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1" name="AutoShape 55"/>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2" name="AutoShape 56"/>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43" name="AutoShape 57"/>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17" name="Group 58"/>
            <p:cNvGrpSpPr>
              <a:grpSpLocks/>
            </p:cNvGrpSpPr>
            <p:nvPr/>
          </p:nvGrpSpPr>
          <p:grpSpPr bwMode="auto">
            <a:xfrm rot="10082854">
              <a:off x="4770333" y="5181960"/>
              <a:ext cx="1196975" cy="303213"/>
              <a:chOff x="2598" y="1026"/>
              <a:chExt cx="957" cy="242"/>
            </a:xfrm>
          </p:grpSpPr>
          <p:grpSp>
            <p:nvGrpSpPr>
              <p:cNvPr id="114" name="Group 59"/>
              <p:cNvGrpSpPr>
                <a:grpSpLocks/>
              </p:cNvGrpSpPr>
              <p:nvPr/>
            </p:nvGrpSpPr>
            <p:grpSpPr bwMode="auto">
              <a:xfrm rot="-9970459" flipH="1" flipV="1">
                <a:off x="2598" y="1026"/>
                <a:ext cx="957" cy="242"/>
                <a:chOff x="2532" y="1051"/>
                <a:chExt cx="893" cy="246"/>
              </a:xfrm>
            </p:grpSpPr>
            <p:grpSp>
              <p:nvGrpSpPr>
                <p:cNvPr id="126" name="Group 60"/>
                <p:cNvGrpSpPr>
                  <a:grpSpLocks/>
                </p:cNvGrpSpPr>
                <p:nvPr/>
              </p:nvGrpSpPr>
              <p:grpSpPr bwMode="auto">
                <a:xfrm>
                  <a:off x="2532" y="1051"/>
                  <a:ext cx="743" cy="185"/>
                  <a:chOff x="1565" y="2568"/>
                  <a:chExt cx="1118" cy="279"/>
                </a:xfrm>
              </p:grpSpPr>
              <p:sp>
                <p:nvSpPr>
                  <p:cNvPr id="132" name="AutoShape 61"/>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3" name="AutoShape 62"/>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4" name="AutoShape 63"/>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5" name="AutoShape 64"/>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27" name="Group 65"/>
                <p:cNvGrpSpPr>
                  <a:grpSpLocks/>
                </p:cNvGrpSpPr>
                <p:nvPr/>
              </p:nvGrpSpPr>
              <p:grpSpPr bwMode="auto">
                <a:xfrm rot="1353540">
                  <a:off x="2682" y="1111"/>
                  <a:ext cx="743" cy="186"/>
                  <a:chOff x="1565" y="2568"/>
                  <a:chExt cx="1118" cy="279"/>
                </a:xfrm>
              </p:grpSpPr>
              <p:sp>
                <p:nvSpPr>
                  <p:cNvPr id="128" name="AutoShape 66"/>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9" name="AutoShape 67"/>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0" name="AutoShape 68"/>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31" name="AutoShape 69"/>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115" name="Group 70"/>
              <p:cNvGrpSpPr>
                <a:grpSpLocks/>
              </p:cNvGrpSpPr>
              <p:nvPr/>
            </p:nvGrpSpPr>
            <p:grpSpPr bwMode="auto">
              <a:xfrm rot="-9970459" flipH="1" flipV="1">
                <a:off x="2688" y="1056"/>
                <a:ext cx="784" cy="198"/>
                <a:chOff x="2532" y="1051"/>
                <a:chExt cx="893" cy="246"/>
              </a:xfrm>
            </p:grpSpPr>
            <p:grpSp>
              <p:nvGrpSpPr>
                <p:cNvPr id="116" name="Group 71"/>
                <p:cNvGrpSpPr>
                  <a:grpSpLocks/>
                </p:cNvGrpSpPr>
                <p:nvPr/>
              </p:nvGrpSpPr>
              <p:grpSpPr bwMode="auto">
                <a:xfrm>
                  <a:off x="2532" y="1051"/>
                  <a:ext cx="743" cy="185"/>
                  <a:chOff x="1565" y="2568"/>
                  <a:chExt cx="1118" cy="279"/>
                </a:xfrm>
              </p:grpSpPr>
              <p:sp>
                <p:nvSpPr>
                  <p:cNvPr id="122" name="AutoShape 72"/>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3" name="AutoShape 73"/>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4" name="AutoShape 74"/>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5" name="AutoShape 75"/>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17" name="Group 76"/>
                <p:cNvGrpSpPr>
                  <a:grpSpLocks/>
                </p:cNvGrpSpPr>
                <p:nvPr/>
              </p:nvGrpSpPr>
              <p:grpSpPr bwMode="auto">
                <a:xfrm rot="1353540">
                  <a:off x="2682" y="1111"/>
                  <a:ext cx="743" cy="186"/>
                  <a:chOff x="1565" y="2568"/>
                  <a:chExt cx="1118" cy="279"/>
                </a:xfrm>
              </p:grpSpPr>
              <p:sp>
                <p:nvSpPr>
                  <p:cNvPr id="118" name="AutoShape 77"/>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19" name="AutoShape 78"/>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0" name="AutoShape 79"/>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21" name="AutoShape 80"/>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18" name="Group 81"/>
            <p:cNvGrpSpPr>
              <a:grpSpLocks/>
            </p:cNvGrpSpPr>
            <p:nvPr/>
          </p:nvGrpSpPr>
          <p:grpSpPr bwMode="auto">
            <a:xfrm>
              <a:off x="4038495" y="2527660"/>
              <a:ext cx="1196975" cy="303213"/>
              <a:chOff x="2598" y="1026"/>
              <a:chExt cx="957" cy="242"/>
            </a:xfrm>
          </p:grpSpPr>
          <p:grpSp>
            <p:nvGrpSpPr>
              <p:cNvPr id="92" name="Group 82"/>
              <p:cNvGrpSpPr>
                <a:grpSpLocks/>
              </p:cNvGrpSpPr>
              <p:nvPr/>
            </p:nvGrpSpPr>
            <p:grpSpPr bwMode="auto">
              <a:xfrm rot="-9970459" flipH="1" flipV="1">
                <a:off x="2598" y="1026"/>
                <a:ext cx="957" cy="242"/>
                <a:chOff x="2532" y="1051"/>
                <a:chExt cx="893" cy="246"/>
              </a:xfrm>
            </p:grpSpPr>
            <p:grpSp>
              <p:nvGrpSpPr>
                <p:cNvPr id="104" name="Group 83"/>
                <p:cNvGrpSpPr>
                  <a:grpSpLocks/>
                </p:cNvGrpSpPr>
                <p:nvPr/>
              </p:nvGrpSpPr>
              <p:grpSpPr bwMode="auto">
                <a:xfrm>
                  <a:off x="2532" y="1051"/>
                  <a:ext cx="743" cy="185"/>
                  <a:chOff x="1565" y="2568"/>
                  <a:chExt cx="1118" cy="279"/>
                </a:xfrm>
              </p:grpSpPr>
              <p:sp>
                <p:nvSpPr>
                  <p:cNvPr id="110" name="AutoShape 84"/>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11" name="AutoShape 85"/>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12" name="AutoShape 86"/>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13" name="AutoShape 87"/>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105" name="Group 88"/>
                <p:cNvGrpSpPr>
                  <a:grpSpLocks/>
                </p:cNvGrpSpPr>
                <p:nvPr/>
              </p:nvGrpSpPr>
              <p:grpSpPr bwMode="auto">
                <a:xfrm rot="1353540">
                  <a:off x="2682" y="1111"/>
                  <a:ext cx="743" cy="186"/>
                  <a:chOff x="1565" y="2568"/>
                  <a:chExt cx="1118" cy="279"/>
                </a:xfrm>
              </p:grpSpPr>
              <p:sp>
                <p:nvSpPr>
                  <p:cNvPr id="106" name="AutoShape 89"/>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7" name="AutoShape 90"/>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8" name="AutoShape 91"/>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9" name="AutoShape 92"/>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93" name="Group 93"/>
              <p:cNvGrpSpPr>
                <a:grpSpLocks/>
              </p:cNvGrpSpPr>
              <p:nvPr/>
            </p:nvGrpSpPr>
            <p:grpSpPr bwMode="auto">
              <a:xfrm rot="-9970459" flipH="1" flipV="1">
                <a:off x="2688" y="1056"/>
                <a:ext cx="784" cy="198"/>
                <a:chOff x="2532" y="1051"/>
                <a:chExt cx="893" cy="246"/>
              </a:xfrm>
            </p:grpSpPr>
            <p:grpSp>
              <p:nvGrpSpPr>
                <p:cNvPr id="94" name="Group 94"/>
                <p:cNvGrpSpPr>
                  <a:grpSpLocks/>
                </p:cNvGrpSpPr>
                <p:nvPr/>
              </p:nvGrpSpPr>
              <p:grpSpPr bwMode="auto">
                <a:xfrm>
                  <a:off x="2532" y="1051"/>
                  <a:ext cx="743" cy="185"/>
                  <a:chOff x="1565" y="2568"/>
                  <a:chExt cx="1118" cy="279"/>
                </a:xfrm>
              </p:grpSpPr>
              <p:sp>
                <p:nvSpPr>
                  <p:cNvPr id="100" name="AutoShape 95"/>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1" name="AutoShape 96"/>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2" name="AutoShape 97"/>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103" name="AutoShape 98"/>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95" name="Group 99"/>
                <p:cNvGrpSpPr>
                  <a:grpSpLocks/>
                </p:cNvGrpSpPr>
                <p:nvPr/>
              </p:nvGrpSpPr>
              <p:grpSpPr bwMode="auto">
                <a:xfrm rot="1353540">
                  <a:off x="2682" y="1111"/>
                  <a:ext cx="743" cy="186"/>
                  <a:chOff x="1565" y="2568"/>
                  <a:chExt cx="1118" cy="279"/>
                </a:xfrm>
              </p:grpSpPr>
              <p:sp>
                <p:nvSpPr>
                  <p:cNvPr id="96" name="AutoShape 100"/>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97" name="AutoShape 101"/>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98" name="AutoShape 102"/>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99" name="AutoShape 103"/>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19" name="Group 104"/>
            <p:cNvGrpSpPr>
              <a:grpSpLocks/>
            </p:cNvGrpSpPr>
            <p:nvPr/>
          </p:nvGrpSpPr>
          <p:grpSpPr bwMode="auto">
            <a:xfrm rot="344040">
              <a:off x="5321195" y="4362810"/>
              <a:ext cx="1198563" cy="303213"/>
              <a:chOff x="2598" y="1026"/>
              <a:chExt cx="957" cy="242"/>
            </a:xfrm>
          </p:grpSpPr>
          <p:grpSp>
            <p:nvGrpSpPr>
              <p:cNvPr id="70" name="Group 105"/>
              <p:cNvGrpSpPr>
                <a:grpSpLocks/>
              </p:cNvGrpSpPr>
              <p:nvPr/>
            </p:nvGrpSpPr>
            <p:grpSpPr bwMode="auto">
              <a:xfrm rot="-9970459" flipH="1" flipV="1">
                <a:off x="2598" y="1026"/>
                <a:ext cx="957" cy="242"/>
                <a:chOff x="2532" y="1051"/>
                <a:chExt cx="893" cy="246"/>
              </a:xfrm>
            </p:grpSpPr>
            <p:grpSp>
              <p:nvGrpSpPr>
                <p:cNvPr id="82" name="Group 106"/>
                <p:cNvGrpSpPr>
                  <a:grpSpLocks/>
                </p:cNvGrpSpPr>
                <p:nvPr/>
              </p:nvGrpSpPr>
              <p:grpSpPr bwMode="auto">
                <a:xfrm>
                  <a:off x="2532" y="1051"/>
                  <a:ext cx="743" cy="185"/>
                  <a:chOff x="1565" y="2568"/>
                  <a:chExt cx="1118" cy="279"/>
                </a:xfrm>
              </p:grpSpPr>
              <p:sp>
                <p:nvSpPr>
                  <p:cNvPr id="88" name="AutoShape 107"/>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9" name="AutoShape 108"/>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90" name="AutoShape 109"/>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91" name="AutoShape 110"/>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83" name="Group 111"/>
                <p:cNvGrpSpPr>
                  <a:grpSpLocks/>
                </p:cNvGrpSpPr>
                <p:nvPr/>
              </p:nvGrpSpPr>
              <p:grpSpPr bwMode="auto">
                <a:xfrm rot="1353540">
                  <a:off x="2682" y="1111"/>
                  <a:ext cx="743" cy="186"/>
                  <a:chOff x="1565" y="2568"/>
                  <a:chExt cx="1118" cy="279"/>
                </a:xfrm>
              </p:grpSpPr>
              <p:sp>
                <p:nvSpPr>
                  <p:cNvPr id="84" name="AutoShape 112"/>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5" name="AutoShape 113"/>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6" name="AutoShape 114"/>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7" name="AutoShape 115"/>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71" name="Group 116"/>
              <p:cNvGrpSpPr>
                <a:grpSpLocks/>
              </p:cNvGrpSpPr>
              <p:nvPr/>
            </p:nvGrpSpPr>
            <p:grpSpPr bwMode="auto">
              <a:xfrm rot="-9970459" flipH="1" flipV="1">
                <a:off x="2688" y="1056"/>
                <a:ext cx="784" cy="198"/>
                <a:chOff x="2532" y="1051"/>
                <a:chExt cx="893" cy="246"/>
              </a:xfrm>
            </p:grpSpPr>
            <p:grpSp>
              <p:nvGrpSpPr>
                <p:cNvPr id="72" name="Group 117"/>
                <p:cNvGrpSpPr>
                  <a:grpSpLocks/>
                </p:cNvGrpSpPr>
                <p:nvPr/>
              </p:nvGrpSpPr>
              <p:grpSpPr bwMode="auto">
                <a:xfrm>
                  <a:off x="2532" y="1051"/>
                  <a:ext cx="743" cy="185"/>
                  <a:chOff x="1565" y="2568"/>
                  <a:chExt cx="1118" cy="279"/>
                </a:xfrm>
              </p:grpSpPr>
              <p:sp>
                <p:nvSpPr>
                  <p:cNvPr id="78" name="AutoShape 118"/>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79" name="AutoShape 119"/>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0" name="AutoShape 120"/>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81" name="AutoShape 121"/>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73" name="Group 122"/>
                <p:cNvGrpSpPr>
                  <a:grpSpLocks/>
                </p:cNvGrpSpPr>
                <p:nvPr/>
              </p:nvGrpSpPr>
              <p:grpSpPr bwMode="auto">
                <a:xfrm rot="1353540">
                  <a:off x="2682" y="1111"/>
                  <a:ext cx="743" cy="186"/>
                  <a:chOff x="1565" y="2568"/>
                  <a:chExt cx="1118" cy="279"/>
                </a:xfrm>
              </p:grpSpPr>
              <p:sp>
                <p:nvSpPr>
                  <p:cNvPr id="74" name="AutoShape 123"/>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75" name="AutoShape 124"/>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76" name="AutoShape 125"/>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77" name="AutoShape 126"/>
                  <p:cNvSpPr>
                    <a:spLocks noChangeArrowheads="1"/>
                  </p:cNvSpPr>
                  <p:nvPr/>
                </p:nvSpPr>
                <p:spPr bwMode="white">
                  <a:xfrm rot="6906312">
                    <a:off x="2161" y="232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20" name="Group 127"/>
            <p:cNvGrpSpPr>
              <a:grpSpLocks/>
            </p:cNvGrpSpPr>
            <p:nvPr/>
          </p:nvGrpSpPr>
          <p:grpSpPr bwMode="auto">
            <a:xfrm rot="-232145">
              <a:off x="2914545" y="4335823"/>
              <a:ext cx="1235075" cy="331787"/>
              <a:chOff x="1824" y="2448"/>
              <a:chExt cx="987" cy="266"/>
            </a:xfrm>
          </p:grpSpPr>
          <p:grpSp>
            <p:nvGrpSpPr>
              <p:cNvPr id="24" name="Group 128"/>
              <p:cNvGrpSpPr>
                <a:grpSpLocks/>
              </p:cNvGrpSpPr>
              <p:nvPr/>
            </p:nvGrpSpPr>
            <p:grpSpPr bwMode="auto">
              <a:xfrm rot="513316">
                <a:off x="1824" y="2448"/>
                <a:ext cx="957" cy="242"/>
                <a:chOff x="2598" y="1026"/>
                <a:chExt cx="957" cy="242"/>
              </a:xfrm>
            </p:grpSpPr>
            <p:grpSp>
              <p:nvGrpSpPr>
                <p:cNvPr id="48" name="Group 129"/>
                <p:cNvGrpSpPr>
                  <a:grpSpLocks/>
                </p:cNvGrpSpPr>
                <p:nvPr/>
              </p:nvGrpSpPr>
              <p:grpSpPr bwMode="auto">
                <a:xfrm rot="-9970459" flipH="1" flipV="1">
                  <a:off x="2598" y="1026"/>
                  <a:ext cx="957" cy="242"/>
                  <a:chOff x="2532" y="1051"/>
                  <a:chExt cx="893" cy="246"/>
                </a:xfrm>
              </p:grpSpPr>
              <p:grpSp>
                <p:nvGrpSpPr>
                  <p:cNvPr id="60" name="Group 130"/>
                  <p:cNvGrpSpPr>
                    <a:grpSpLocks/>
                  </p:cNvGrpSpPr>
                  <p:nvPr/>
                </p:nvGrpSpPr>
                <p:grpSpPr bwMode="auto">
                  <a:xfrm>
                    <a:off x="2532" y="1051"/>
                    <a:ext cx="743" cy="185"/>
                    <a:chOff x="1565" y="2568"/>
                    <a:chExt cx="1118" cy="279"/>
                  </a:xfrm>
                </p:grpSpPr>
                <p:sp>
                  <p:nvSpPr>
                    <p:cNvPr id="66" name="AutoShape 131"/>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7" name="AutoShape 132"/>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8" name="AutoShape 133"/>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9" name="AutoShape 134"/>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61" name="Group 135"/>
                  <p:cNvGrpSpPr>
                    <a:grpSpLocks/>
                  </p:cNvGrpSpPr>
                  <p:nvPr/>
                </p:nvGrpSpPr>
                <p:grpSpPr bwMode="auto">
                  <a:xfrm rot="1353540">
                    <a:off x="2682" y="1111"/>
                    <a:ext cx="743" cy="186"/>
                    <a:chOff x="1565" y="2568"/>
                    <a:chExt cx="1118" cy="279"/>
                  </a:xfrm>
                </p:grpSpPr>
                <p:sp>
                  <p:nvSpPr>
                    <p:cNvPr id="62" name="AutoShape 136"/>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3" name="AutoShape 137"/>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4" name="AutoShape 138"/>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65" name="AutoShape 139"/>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49" name="Group 140"/>
                <p:cNvGrpSpPr>
                  <a:grpSpLocks/>
                </p:cNvGrpSpPr>
                <p:nvPr/>
              </p:nvGrpSpPr>
              <p:grpSpPr bwMode="auto">
                <a:xfrm rot="-9970459" flipH="1" flipV="1">
                  <a:off x="2688" y="1056"/>
                  <a:ext cx="784" cy="198"/>
                  <a:chOff x="2532" y="1051"/>
                  <a:chExt cx="893" cy="246"/>
                </a:xfrm>
              </p:grpSpPr>
              <p:grpSp>
                <p:nvGrpSpPr>
                  <p:cNvPr id="50" name="Group 141"/>
                  <p:cNvGrpSpPr>
                    <a:grpSpLocks/>
                  </p:cNvGrpSpPr>
                  <p:nvPr/>
                </p:nvGrpSpPr>
                <p:grpSpPr bwMode="auto">
                  <a:xfrm>
                    <a:off x="2532" y="1051"/>
                    <a:ext cx="743" cy="185"/>
                    <a:chOff x="1565" y="2568"/>
                    <a:chExt cx="1118" cy="279"/>
                  </a:xfrm>
                </p:grpSpPr>
                <p:sp>
                  <p:nvSpPr>
                    <p:cNvPr id="56" name="AutoShape 142"/>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7" name="AutoShape 143"/>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8" name="AutoShape 144"/>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9" name="AutoShape 145"/>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51" name="Group 146"/>
                  <p:cNvGrpSpPr>
                    <a:grpSpLocks/>
                  </p:cNvGrpSpPr>
                  <p:nvPr/>
                </p:nvGrpSpPr>
                <p:grpSpPr bwMode="auto">
                  <a:xfrm rot="1353540">
                    <a:off x="2682" y="1111"/>
                    <a:ext cx="743" cy="186"/>
                    <a:chOff x="1565" y="2568"/>
                    <a:chExt cx="1118" cy="279"/>
                  </a:xfrm>
                </p:grpSpPr>
                <p:sp>
                  <p:nvSpPr>
                    <p:cNvPr id="52" name="AutoShape 147"/>
                    <p:cNvSpPr>
                      <a:spLocks noChangeArrowheads="1"/>
                    </p:cNvSpPr>
                    <p:nvPr/>
                  </p:nvSpPr>
                  <p:spPr bwMode="white">
                    <a:xfrm rot="5263130">
                      <a:off x="1859"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3" name="AutoShape 148"/>
                    <p:cNvSpPr>
                      <a:spLocks noChangeArrowheads="1"/>
                    </p:cNvSpPr>
                    <p:nvPr/>
                  </p:nvSpPr>
                  <p:spPr bwMode="white">
                    <a:xfrm rot="6078281">
                      <a:off x="1995" y="2274"/>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4" name="AutoShape 149"/>
                    <p:cNvSpPr>
                      <a:spLocks noChangeArrowheads="1"/>
                    </p:cNvSpPr>
                    <p:nvPr/>
                  </p:nvSpPr>
                  <p:spPr bwMode="white">
                    <a:xfrm rot="6373927">
                      <a:off x="2071" y="229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55" name="AutoShape 150"/>
                    <p:cNvSpPr>
                      <a:spLocks noChangeArrowheads="1"/>
                    </p:cNvSpPr>
                    <p:nvPr/>
                  </p:nvSpPr>
                  <p:spPr bwMode="white">
                    <a:xfrm rot="6906312">
                      <a:off x="2161" y="2326"/>
                      <a:ext cx="227" cy="816"/>
                    </a:xfrm>
                    <a:prstGeom prst="moon">
                      <a:avLst>
                        <a:gd name="adj" fmla="val 49773"/>
                      </a:avLst>
                    </a:prstGeom>
                    <a:solidFill>
                      <a:srgbClr val="FFFFFF">
                        <a:alpha val="399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nvGrpSpPr>
              <p:cNvPr id="25" name="Group 151"/>
              <p:cNvGrpSpPr>
                <a:grpSpLocks/>
              </p:cNvGrpSpPr>
              <p:nvPr/>
            </p:nvGrpSpPr>
            <p:grpSpPr bwMode="auto">
              <a:xfrm rot="513316">
                <a:off x="1854" y="2472"/>
                <a:ext cx="957" cy="242"/>
                <a:chOff x="2598" y="1026"/>
                <a:chExt cx="957" cy="242"/>
              </a:xfrm>
            </p:grpSpPr>
            <p:grpSp>
              <p:nvGrpSpPr>
                <p:cNvPr id="26" name="Group 152"/>
                <p:cNvGrpSpPr>
                  <a:grpSpLocks/>
                </p:cNvGrpSpPr>
                <p:nvPr/>
              </p:nvGrpSpPr>
              <p:grpSpPr bwMode="auto">
                <a:xfrm rot="-9970459" flipH="1" flipV="1">
                  <a:off x="2598" y="1026"/>
                  <a:ext cx="957" cy="242"/>
                  <a:chOff x="2532" y="1051"/>
                  <a:chExt cx="893" cy="246"/>
                </a:xfrm>
              </p:grpSpPr>
              <p:grpSp>
                <p:nvGrpSpPr>
                  <p:cNvPr id="38" name="Group 153"/>
                  <p:cNvGrpSpPr>
                    <a:grpSpLocks/>
                  </p:cNvGrpSpPr>
                  <p:nvPr/>
                </p:nvGrpSpPr>
                <p:grpSpPr bwMode="auto">
                  <a:xfrm>
                    <a:off x="2532" y="1051"/>
                    <a:ext cx="743" cy="185"/>
                    <a:chOff x="1565" y="2568"/>
                    <a:chExt cx="1118" cy="279"/>
                  </a:xfrm>
                </p:grpSpPr>
                <p:sp>
                  <p:nvSpPr>
                    <p:cNvPr id="44" name="AutoShape 154"/>
                    <p:cNvSpPr>
                      <a:spLocks noChangeArrowheads="1"/>
                    </p:cNvSpPr>
                    <p:nvPr/>
                  </p:nvSpPr>
                  <p:spPr bwMode="white">
                    <a:xfrm rot="5263130">
                      <a:off x="1859"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5" name="AutoShape 155"/>
                    <p:cNvSpPr>
                      <a:spLocks noChangeArrowheads="1"/>
                    </p:cNvSpPr>
                    <p:nvPr/>
                  </p:nvSpPr>
                  <p:spPr bwMode="white">
                    <a:xfrm rot="6078281">
                      <a:off x="1995"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6" name="AutoShape 156"/>
                    <p:cNvSpPr>
                      <a:spLocks noChangeArrowheads="1"/>
                    </p:cNvSpPr>
                    <p:nvPr/>
                  </p:nvSpPr>
                  <p:spPr bwMode="white">
                    <a:xfrm rot="6373927">
                      <a:off x="2071" y="229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7" name="AutoShape 157"/>
                    <p:cNvSpPr>
                      <a:spLocks noChangeArrowheads="1"/>
                    </p:cNvSpPr>
                    <p:nvPr/>
                  </p:nvSpPr>
                  <p:spPr bwMode="white">
                    <a:xfrm rot="6906312">
                      <a:off x="2161" y="232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39" name="Group 158"/>
                  <p:cNvGrpSpPr>
                    <a:grpSpLocks/>
                  </p:cNvGrpSpPr>
                  <p:nvPr/>
                </p:nvGrpSpPr>
                <p:grpSpPr bwMode="auto">
                  <a:xfrm rot="1353540">
                    <a:off x="2682" y="1111"/>
                    <a:ext cx="743" cy="186"/>
                    <a:chOff x="1565" y="2568"/>
                    <a:chExt cx="1118" cy="279"/>
                  </a:xfrm>
                </p:grpSpPr>
                <p:sp>
                  <p:nvSpPr>
                    <p:cNvPr id="40" name="AutoShape 159"/>
                    <p:cNvSpPr>
                      <a:spLocks noChangeArrowheads="1"/>
                    </p:cNvSpPr>
                    <p:nvPr/>
                  </p:nvSpPr>
                  <p:spPr bwMode="white">
                    <a:xfrm rot="5263130">
                      <a:off x="1859"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1" name="AutoShape 160"/>
                    <p:cNvSpPr>
                      <a:spLocks noChangeArrowheads="1"/>
                    </p:cNvSpPr>
                    <p:nvPr/>
                  </p:nvSpPr>
                  <p:spPr bwMode="white">
                    <a:xfrm rot="6078281">
                      <a:off x="1995"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2" name="AutoShape 161"/>
                    <p:cNvSpPr>
                      <a:spLocks noChangeArrowheads="1"/>
                    </p:cNvSpPr>
                    <p:nvPr/>
                  </p:nvSpPr>
                  <p:spPr bwMode="white">
                    <a:xfrm rot="6373927">
                      <a:off x="2071" y="229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43" name="AutoShape 162"/>
                    <p:cNvSpPr>
                      <a:spLocks noChangeArrowheads="1"/>
                    </p:cNvSpPr>
                    <p:nvPr/>
                  </p:nvSpPr>
                  <p:spPr bwMode="white">
                    <a:xfrm rot="6906312">
                      <a:off x="2161" y="232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nvGrpSpPr>
                <p:cNvPr id="27" name="Group 163"/>
                <p:cNvGrpSpPr>
                  <a:grpSpLocks/>
                </p:cNvGrpSpPr>
                <p:nvPr/>
              </p:nvGrpSpPr>
              <p:grpSpPr bwMode="auto">
                <a:xfrm rot="-9970459" flipH="1" flipV="1">
                  <a:off x="2688" y="1056"/>
                  <a:ext cx="784" cy="198"/>
                  <a:chOff x="2532" y="1051"/>
                  <a:chExt cx="893" cy="246"/>
                </a:xfrm>
              </p:grpSpPr>
              <p:grpSp>
                <p:nvGrpSpPr>
                  <p:cNvPr id="28" name="Group 164"/>
                  <p:cNvGrpSpPr>
                    <a:grpSpLocks/>
                  </p:cNvGrpSpPr>
                  <p:nvPr/>
                </p:nvGrpSpPr>
                <p:grpSpPr bwMode="auto">
                  <a:xfrm>
                    <a:off x="2532" y="1051"/>
                    <a:ext cx="743" cy="185"/>
                    <a:chOff x="1565" y="2568"/>
                    <a:chExt cx="1118" cy="279"/>
                  </a:xfrm>
                </p:grpSpPr>
                <p:sp>
                  <p:nvSpPr>
                    <p:cNvPr id="34" name="AutoShape 165"/>
                    <p:cNvSpPr>
                      <a:spLocks noChangeArrowheads="1"/>
                    </p:cNvSpPr>
                    <p:nvPr/>
                  </p:nvSpPr>
                  <p:spPr bwMode="white">
                    <a:xfrm rot="5263130">
                      <a:off x="1859"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5" name="AutoShape 166"/>
                    <p:cNvSpPr>
                      <a:spLocks noChangeArrowheads="1"/>
                    </p:cNvSpPr>
                    <p:nvPr/>
                  </p:nvSpPr>
                  <p:spPr bwMode="white">
                    <a:xfrm rot="6078281">
                      <a:off x="1995"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6" name="AutoShape 167"/>
                    <p:cNvSpPr>
                      <a:spLocks noChangeArrowheads="1"/>
                    </p:cNvSpPr>
                    <p:nvPr/>
                  </p:nvSpPr>
                  <p:spPr bwMode="white">
                    <a:xfrm rot="6373927">
                      <a:off x="2071" y="229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7" name="AutoShape 168"/>
                    <p:cNvSpPr>
                      <a:spLocks noChangeArrowheads="1"/>
                    </p:cNvSpPr>
                    <p:nvPr/>
                  </p:nvSpPr>
                  <p:spPr bwMode="white">
                    <a:xfrm rot="6906312">
                      <a:off x="2161" y="232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nvGrpSpPr>
                  <p:cNvPr id="29" name="Group 169"/>
                  <p:cNvGrpSpPr>
                    <a:grpSpLocks/>
                  </p:cNvGrpSpPr>
                  <p:nvPr/>
                </p:nvGrpSpPr>
                <p:grpSpPr bwMode="auto">
                  <a:xfrm rot="1353540">
                    <a:off x="2682" y="1111"/>
                    <a:ext cx="743" cy="186"/>
                    <a:chOff x="1565" y="2568"/>
                    <a:chExt cx="1118" cy="279"/>
                  </a:xfrm>
                </p:grpSpPr>
                <p:sp>
                  <p:nvSpPr>
                    <p:cNvPr id="30" name="AutoShape 170"/>
                    <p:cNvSpPr>
                      <a:spLocks noChangeArrowheads="1"/>
                    </p:cNvSpPr>
                    <p:nvPr/>
                  </p:nvSpPr>
                  <p:spPr bwMode="white">
                    <a:xfrm rot="5263130">
                      <a:off x="1859"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1" name="AutoShape 171"/>
                    <p:cNvSpPr>
                      <a:spLocks noChangeArrowheads="1"/>
                    </p:cNvSpPr>
                    <p:nvPr/>
                  </p:nvSpPr>
                  <p:spPr bwMode="white">
                    <a:xfrm rot="6078281">
                      <a:off x="1995" y="2274"/>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2" name="AutoShape 172"/>
                    <p:cNvSpPr>
                      <a:spLocks noChangeArrowheads="1"/>
                    </p:cNvSpPr>
                    <p:nvPr/>
                  </p:nvSpPr>
                  <p:spPr bwMode="white">
                    <a:xfrm rot="6373927">
                      <a:off x="2071" y="229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sp>
                  <p:nvSpPr>
                    <p:cNvPr id="33" name="AutoShape 173"/>
                    <p:cNvSpPr>
                      <a:spLocks noChangeArrowheads="1"/>
                    </p:cNvSpPr>
                    <p:nvPr/>
                  </p:nvSpPr>
                  <p:spPr bwMode="white">
                    <a:xfrm rot="6906312">
                      <a:off x="2161" y="2326"/>
                      <a:ext cx="227" cy="816"/>
                    </a:xfrm>
                    <a:prstGeom prst="moon">
                      <a:avLst>
                        <a:gd name="adj" fmla="val 49773"/>
                      </a:avLst>
                    </a:prstGeom>
                    <a:solidFill>
                      <a:srgbClr val="FFFFFF">
                        <a:alpha val="2000"/>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815403" fontAlgn="auto">
                        <a:spcBef>
                          <a:spcPts val="0"/>
                        </a:spcBef>
                        <a:spcAft>
                          <a:spcPts val="0"/>
                        </a:spcAft>
                        <a:buFontTx/>
                        <a:buNone/>
                        <a:defRPr/>
                      </a:pPr>
                      <a:endParaRPr lang="zh-CN" altLang="en-US" sz="1600" kern="0" dirty="0">
                        <a:solidFill>
                          <a:prstClr val="black"/>
                        </a:solidFill>
                        <a:latin typeface="微软雅黑" pitchFamily="34" charset="-122"/>
                        <a:ea typeface="微软雅黑" pitchFamily="34" charset="-122"/>
                      </a:endParaRPr>
                    </a:p>
                  </p:txBody>
                </p:sp>
              </p:grpSp>
            </p:grpSp>
          </p:grpSp>
        </p:grpSp>
        <p:sp>
          <p:nvSpPr>
            <p:cNvPr id="21" name="Rectangle 183"/>
            <p:cNvSpPr>
              <a:spLocks noChangeArrowheads="1"/>
            </p:cNvSpPr>
            <p:nvPr/>
          </p:nvSpPr>
          <p:spPr bwMode="white">
            <a:xfrm>
              <a:off x="3941831" y="2868974"/>
              <a:ext cx="720380" cy="559371"/>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buFontTx/>
                <a:buNone/>
              </a:pPr>
              <a:r>
                <a:rPr lang="zh-CN" altLang="en-US" sz="1600" b="1" dirty="0" smtClean="0">
                  <a:solidFill>
                    <a:prstClr val="black"/>
                  </a:solidFill>
                  <a:latin typeface="微软雅黑" pitchFamily="34" charset="-122"/>
                  <a:ea typeface="微软雅黑" pitchFamily="34" charset="-122"/>
                </a:rPr>
                <a:t>覆盖</a:t>
              </a:r>
              <a:endParaRPr lang="en-US" altLang="zh-CN" sz="1600" b="1" dirty="0">
                <a:solidFill>
                  <a:prstClr val="black"/>
                </a:solidFill>
                <a:latin typeface="微软雅黑" pitchFamily="34" charset="-122"/>
                <a:ea typeface="微软雅黑" pitchFamily="34" charset="-122"/>
              </a:endParaRPr>
            </a:p>
          </p:txBody>
        </p:sp>
        <p:sp>
          <p:nvSpPr>
            <p:cNvPr id="22" name="Rectangle 184"/>
            <p:cNvSpPr>
              <a:spLocks noChangeArrowheads="1"/>
            </p:cNvSpPr>
            <p:nvPr/>
          </p:nvSpPr>
          <p:spPr bwMode="white">
            <a:xfrm>
              <a:off x="2830581" y="4697773"/>
              <a:ext cx="720380" cy="559371"/>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buFontTx/>
                <a:buNone/>
              </a:pPr>
              <a:r>
                <a:rPr lang="zh-CN" altLang="en-US" sz="1600" b="1" dirty="0" smtClean="0">
                  <a:solidFill>
                    <a:prstClr val="black"/>
                  </a:solidFill>
                  <a:latin typeface="微软雅黑" pitchFamily="34" charset="-122"/>
                  <a:ea typeface="微软雅黑" pitchFamily="34" charset="-122"/>
                </a:rPr>
                <a:t>接入</a:t>
              </a:r>
              <a:endParaRPr lang="en-US" altLang="zh-CN" sz="1600" b="1" dirty="0">
                <a:solidFill>
                  <a:prstClr val="black"/>
                </a:solidFill>
                <a:latin typeface="微软雅黑" pitchFamily="34" charset="-122"/>
                <a:ea typeface="微软雅黑" pitchFamily="34" charset="-122"/>
              </a:endParaRPr>
            </a:p>
          </p:txBody>
        </p:sp>
        <p:sp>
          <p:nvSpPr>
            <p:cNvPr id="23" name="Rectangle 185"/>
            <p:cNvSpPr>
              <a:spLocks noChangeArrowheads="1"/>
            </p:cNvSpPr>
            <p:nvPr/>
          </p:nvSpPr>
          <p:spPr bwMode="white">
            <a:xfrm>
              <a:off x="5219770" y="4678724"/>
              <a:ext cx="720380" cy="559371"/>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fontAlgn="auto">
                <a:spcBef>
                  <a:spcPts val="0"/>
                </a:spcBef>
                <a:spcAft>
                  <a:spcPts val="0"/>
                </a:spcAft>
                <a:buFontTx/>
                <a:buNone/>
              </a:pPr>
              <a:r>
                <a:rPr lang="zh-CN" altLang="en-US" sz="1600" b="1" dirty="0" smtClean="0">
                  <a:solidFill>
                    <a:prstClr val="black"/>
                  </a:solidFill>
                  <a:latin typeface="微软雅黑" pitchFamily="34" charset="-122"/>
                  <a:ea typeface="微软雅黑" pitchFamily="34" charset="-122"/>
                </a:rPr>
                <a:t>带宽</a:t>
              </a:r>
              <a:endParaRPr lang="en-US" altLang="zh-CN" sz="1600" b="1" dirty="0">
                <a:solidFill>
                  <a:prstClr val="black"/>
                </a:solidFill>
                <a:latin typeface="微软雅黑" pitchFamily="34" charset="-122"/>
                <a:ea typeface="微软雅黑" pitchFamily="34" charset="-122"/>
              </a:endParaRPr>
            </a:p>
          </p:txBody>
        </p:sp>
      </p:grpSp>
      <p:sp>
        <p:nvSpPr>
          <p:cNvPr id="180" name="矩形 179"/>
          <p:cNvSpPr/>
          <p:nvPr/>
        </p:nvSpPr>
        <p:spPr>
          <a:xfrm>
            <a:off x="3404849" y="1922613"/>
            <a:ext cx="2320090" cy="271830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88900" indent="-88900" fontAlgn="auto">
              <a:lnSpc>
                <a:spcPct val="120000"/>
              </a:lnSpc>
              <a:spcBef>
                <a:spcPts val="0"/>
              </a:spcBef>
              <a:spcAft>
                <a:spcPts val="0"/>
              </a:spcAft>
              <a:buFont typeface="Arial" pitchFamily="34" charset="0"/>
              <a:buChar char="•"/>
            </a:pPr>
            <a:r>
              <a:rPr lang="zh-CN" altLang="en-US" sz="1200" dirty="0" smtClean="0">
                <a:solidFill>
                  <a:prstClr val="black"/>
                </a:solidFill>
                <a:latin typeface="微软雅黑" pitchFamily="34" charset="-122"/>
                <a:ea typeface="微软雅黑" pitchFamily="34" charset="-122"/>
              </a:rPr>
              <a:t>多出口设计，多家运营商接入，三网融合，方便入驻企业选用，提高可靠性</a:t>
            </a:r>
          </a:p>
          <a:p>
            <a:pPr marL="88900" indent="-88900" fontAlgn="auto">
              <a:lnSpc>
                <a:spcPct val="120000"/>
              </a:lnSpc>
              <a:spcBef>
                <a:spcPts val="0"/>
              </a:spcBef>
              <a:spcAft>
                <a:spcPts val="0"/>
              </a:spcAft>
              <a:buFont typeface="Arial" pitchFamily="34" charset="0"/>
              <a:buChar char="•"/>
            </a:pPr>
            <a:r>
              <a:rPr lang="zh-CN" altLang="en-US" sz="1200" dirty="0" smtClean="0">
                <a:solidFill>
                  <a:prstClr val="black"/>
                </a:solidFill>
                <a:latin typeface="微软雅黑" pitchFamily="34" charset="-122"/>
                <a:ea typeface="微软雅黑" pitchFamily="34" charset="-122"/>
              </a:rPr>
              <a:t>园区内部网络层次化设计，可扩展性强</a:t>
            </a:r>
          </a:p>
          <a:p>
            <a:pPr marL="88900" indent="-88900" fontAlgn="auto">
              <a:lnSpc>
                <a:spcPct val="120000"/>
              </a:lnSpc>
              <a:spcBef>
                <a:spcPts val="0"/>
              </a:spcBef>
              <a:spcAft>
                <a:spcPts val="0"/>
              </a:spcAft>
              <a:buFont typeface="Arial" pitchFamily="34" charset="0"/>
              <a:buChar char="•"/>
            </a:pPr>
            <a:r>
              <a:rPr lang="zh-CN" altLang="en-US" sz="1200" dirty="0" smtClean="0">
                <a:solidFill>
                  <a:prstClr val="black"/>
                </a:solidFill>
                <a:latin typeface="微软雅黑" pitchFamily="34" charset="-122"/>
                <a:ea typeface="微软雅黑" pitchFamily="34" charset="-122"/>
              </a:rPr>
              <a:t>网络设备支持虚拟化，可横向纵向划分</a:t>
            </a:r>
            <a:r>
              <a:rPr lang="en-US" altLang="zh-CN" sz="1200" dirty="0" smtClean="0">
                <a:solidFill>
                  <a:prstClr val="black"/>
                </a:solidFill>
                <a:latin typeface="微软雅黑" pitchFamily="34" charset="-122"/>
                <a:ea typeface="微软雅黑" pitchFamily="34" charset="-122"/>
              </a:rPr>
              <a:t>VPN</a:t>
            </a:r>
            <a:r>
              <a:rPr lang="zh-CN" altLang="en-US" sz="1200" dirty="0" smtClean="0">
                <a:solidFill>
                  <a:prstClr val="black"/>
                </a:solidFill>
                <a:latin typeface="微软雅黑" pitchFamily="34" charset="-122"/>
                <a:ea typeface="微软雅黑" pitchFamily="34" charset="-122"/>
              </a:rPr>
              <a:t>，灵活隔离互通</a:t>
            </a:r>
          </a:p>
          <a:p>
            <a:pPr marL="88900" indent="-88900" fontAlgn="auto">
              <a:lnSpc>
                <a:spcPct val="120000"/>
              </a:lnSpc>
              <a:spcBef>
                <a:spcPts val="0"/>
              </a:spcBef>
              <a:spcAft>
                <a:spcPts val="0"/>
              </a:spcAft>
              <a:buFont typeface="Arial" pitchFamily="34" charset="0"/>
              <a:buChar char="•"/>
            </a:pPr>
            <a:r>
              <a:rPr lang="zh-CN" altLang="en-US" sz="1200" dirty="0" smtClean="0">
                <a:solidFill>
                  <a:prstClr val="black"/>
                </a:solidFill>
                <a:latin typeface="微软雅黑" pitchFamily="34" charset="-122"/>
                <a:ea typeface="微软雅黑" pitchFamily="34" charset="-122"/>
              </a:rPr>
              <a:t>接入控制、业务逻辑隔离、资源隔离</a:t>
            </a:r>
          </a:p>
          <a:p>
            <a:pPr marL="88900" indent="-88900" fontAlgn="auto">
              <a:lnSpc>
                <a:spcPct val="120000"/>
              </a:lnSpc>
              <a:spcBef>
                <a:spcPts val="0"/>
              </a:spcBef>
              <a:spcAft>
                <a:spcPts val="0"/>
              </a:spcAft>
              <a:buFont typeface="Arial" pitchFamily="34" charset="0"/>
              <a:buChar char="•"/>
            </a:pPr>
            <a:r>
              <a:rPr lang="zh-CN" altLang="en-US" sz="1200" dirty="0" smtClean="0">
                <a:solidFill>
                  <a:prstClr val="black"/>
                </a:solidFill>
                <a:latin typeface="微软雅黑" pitchFamily="34" charset="-122"/>
                <a:ea typeface="微软雅黑" pitchFamily="34" charset="-122"/>
              </a:rPr>
              <a:t>安全技术部署扩展方便、解决单一节点故障、安全策略灵活</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我国产业园区分类</a:t>
            </a:r>
            <a:endParaRPr lang="zh-CN" altLang="en-US" b="1" dirty="0"/>
          </a:p>
        </p:txBody>
      </p:sp>
      <p:graphicFrame>
        <p:nvGraphicFramePr>
          <p:cNvPr id="3" name="内容占位符 3"/>
          <p:cNvGraphicFramePr>
            <a:graphicFrameLocks noGrp="1"/>
          </p:cNvGraphicFramePr>
          <p:nvPr>
            <p:ph idx="1"/>
          </p:nvPr>
        </p:nvGraphicFramePr>
        <p:xfrm>
          <a:off x="333375" y="881349"/>
          <a:ext cx="8491538" cy="3508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园区无线网络覆盖</a:t>
            </a:r>
            <a:endParaRPr lang="zh-CN" altLang="en-US" b="1" dirty="0"/>
          </a:p>
        </p:txBody>
      </p:sp>
      <p:sp>
        <p:nvSpPr>
          <p:cNvPr id="3" name="矩形 2"/>
          <p:cNvSpPr/>
          <p:nvPr/>
        </p:nvSpPr>
        <p:spPr>
          <a:xfrm>
            <a:off x="3849487" y="1851671"/>
            <a:ext cx="5218309" cy="2975439"/>
          </a:xfrm>
          <a:prstGeom prst="rect">
            <a:avLst/>
          </a:prstGeom>
          <a:solidFill>
            <a:srgbClr val="CCFFCC"/>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latin typeface="微软雅黑" pitchFamily="34" charset="-122"/>
              <a:ea typeface="微软雅黑" pitchFamily="34" charset="-122"/>
            </a:endParaRPr>
          </a:p>
        </p:txBody>
      </p:sp>
      <p:grpSp>
        <p:nvGrpSpPr>
          <p:cNvPr id="5" name="组合 46"/>
          <p:cNvGrpSpPr/>
          <p:nvPr/>
        </p:nvGrpSpPr>
        <p:grpSpPr>
          <a:xfrm>
            <a:off x="307567" y="1364871"/>
            <a:ext cx="3429546" cy="632896"/>
            <a:chOff x="317506" y="1136268"/>
            <a:chExt cx="3687964" cy="950949"/>
          </a:xfrm>
        </p:grpSpPr>
        <p:pic>
          <p:nvPicPr>
            <p:cNvPr id="6" name="Picture 13" descr="20071030101148441"/>
            <p:cNvPicPr>
              <a:picLocks noChangeAspect="1" noChangeArrowheads="1"/>
            </p:cNvPicPr>
            <p:nvPr/>
          </p:nvPicPr>
          <p:blipFill>
            <a:blip r:embed="rId2" cstate="print"/>
            <a:srcRect/>
            <a:stretch>
              <a:fillRect/>
            </a:stretch>
          </p:blipFill>
          <p:spPr bwMode="auto">
            <a:xfrm>
              <a:off x="405314" y="1276685"/>
              <a:ext cx="658565" cy="481730"/>
            </a:xfrm>
            <a:prstGeom prst="rect">
              <a:avLst/>
            </a:prstGeom>
            <a:noFill/>
            <a:ln w="9525">
              <a:noFill/>
              <a:miter lim="800000"/>
              <a:headEnd/>
              <a:tailEnd/>
            </a:ln>
          </p:spPr>
        </p:pic>
        <p:pic>
          <p:nvPicPr>
            <p:cNvPr id="7" name="Picture 13" descr="cegTUJAfmrfOc"/>
            <p:cNvPicPr>
              <a:picLocks noChangeAspect="1" noChangeArrowheads="1"/>
            </p:cNvPicPr>
            <p:nvPr/>
          </p:nvPicPr>
          <p:blipFill>
            <a:blip r:embed="rId3" cstate="print"/>
            <a:srcRect/>
            <a:stretch>
              <a:fillRect/>
            </a:stretch>
          </p:blipFill>
          <p:spPr bwMode="auto">
            <a:xfrm>
              <a:off x="1258620" y="1716120"/>
              <a:ext cx="821604" cy="313232"/>
            </a:xfrm>
            <a:prstGeom prst="rect">
              <a:avLst/>
            </a:prstGeom>
            <a:noFill/>
            <a:ln w="9525">
              <a:noFill/>
              <a:miter lim="800000"/>
              <a:headEnd/>
              <a:tailEnd/>
            </a:ln>
          </p:spPr>
        </p:pic>
        <p:pic>
          <p:nvPicPr>
            <p:cNvPr id="8" name="Picture 15" descr="0840130062"/>
            <p:cNvPicPr>
              <a:picLocks noChangeAspect="1" noChangeArrowheads="1"/>
            </p:cNvPicPr>
            <p:nvPr/>
          </p:nvPicPr>
          <p:blipFill>
            <a:blip r:embed="rId4" cstate="print"/>
            <a:srcRect/>
            <a:stretch>
              <a:fillRect/>
            </a:stretch>
          </p:blipFill>
          <p:spPr bwMode="auto">
            <a:xfrm>
              <a:off x="3303001" y="1195614"/>
              <a:ext cx="598699" cy="505084"/>
            </a:xfrm>
            <a:prstGeom prst="rect">
              <a:avLst/>
            </a:prstGeom>
            <a:noFill/>
            <a:ln w="9525">
              <a:noFill/>
              <a:miter lim="800000"/>
              <a:headEnd/>
              <a:tailEnd/>
            </a:ln>
          </p:spPr>
        </p:pic>
        <p:pic>
          <p:nvPicPr>
            <p:cNvPr id="9" name="Picture 21" descr="09081816215391"/>
            <p:cNvPicPr>
              <a:picLocks noChangeAspect="1" noChangeArrowheads="1"/>
            </p:cNvPicPr>
            <p:nvPr/>
          </p:nvPicPr>
          <p:blipFill>
            <a:blip r:embed="rId5" cstate="print"/>
            <a:srcRect/>
            <a:stretch>
              <a:fillRect/>
            </a:stretch>
          </p:blipFill>
          <p:spPr bwMode="auto">
            <a:xfrm>
              <a:off x="2359288" y="1718092"/>
              <a:ext cx="743300" cy="317370"/>
            </a:xfrm>
            <a:prstGeom prst="rect">
              <a:avLst/>
            </a:prstGeom>
            <a:noFill/>
            <a:ln w="9525">
              <a:noFill/>
              <a:miter lim="800000"/>
              <a:headEnd/>
              <a:tailEnd/>
            </a:ln>
          </p:spPr>
        </p:pic>
        <p:sp>
          <p:nvSpPr>
            <p:cNvPr id="10" name="矩形 12"/>
            <p:cNvSpPr>
              <a:spLocks noChangeArrowheads="1"/>
            </p:cNvSpPr>
            <p:nvPr/>
          </p:nvSpPr>
          <p:spPr bwMode="auto">
            <a:xfrm>
              <a:off x="1723134" y="1313699"/>
              <a:ext cx="1404939" cy="416201"/>
            </a:xfrm>
            <a:prstGeom prst="rect">
              <a:avLst/>
            </a:prstGeom>
            <a:noFill/>
            <a:ln w="9525">
              <a:noFill/>
              <a:miter lim="800000"/>
              <a:headEnd/>
              <a:tailEnd/>
            </a:ln>
          </p:spPr>
          <p:txBody>
            <a:bodyPr>
              <a:spAutoFit/>
            </a:bodyPr>
            <a:lstStyle/>
            <a:p>
              <a:pPr algn="ctr" fontAlgn="auto">
                <a:spcBef>
                  <a:spcPts val="0"/>
                </a:spcBef>
                <a:spcAft>
                  <a:spcPts val="0"/>
                </a:spcAft>
                <a:buFontTx/>
                <a:buNone/>
              </a:pPr>
              <a:r>
                <a:rPr lang="zh-CN" altLang="en-US" sz="1200" dirty="0">
                  <a:solidFill>
                    <a:prstClr val="black"/>
                  </a:solidFill>
                  <a:latin typeface="微软雅黑" pitchFamily="34" charset="-122"/>
                  <a:ea typeface="微软雅黑" pitchFamily="34" charset="-122"/>
                </a:rPr>
                <a:t>覆盖</a:t>
              </a:r>
              <a:endParaRPr lang="zh-CN" altLang="en-US" sz="1400" dirty="0">
                <a:solidFill>
                  <a:prstClr val="black"/>
                </a:solidFill>
                <a:latin typeface="微软雅黑" pitchFamily="34" charset="-122"/>
                <a:ea typeface="微软雅黑" pitchFamily="34" charset="-122"/>
              </a:endParaRPr>
            </a:p>
          </p:txBody>
        </p:sp>
        <p:grpSp>
          <p:nvGrpSpPr>
            <p:cNvPr id="11" name="组合 13"/>
            <p:cNvGrpSpPr>
              <a:grpSpLocks/>
            </p:cNvGrpSpPr>
            <p:nvPr/>
          </p:nvGrpSpPr>
          <p:grpSpPr bwMode="auto">
            <a:xfrm rot="9798129">
              <a:off x="1384044" y="1204038"/>
              <a:ext cx="570756" cy="365885"/>
              <a:chOff x="35496" y="2348880"/>
              <a:chExt cx="936104" cy="936104"/>
            </a:xfrm>
          </p:grpSpPr>
          <p:sp>
            <p:nvSpPr>
              <p:cNvPr id="18" name="弧形 17"/>
              <p:cNvSpPr/>
              <p:nvPr/>
            </p:nvSpPr>
            <p:spPr>
              <a:xfrm>
                <a:off x="180831" y="2493475"/>
                <a:ext cx="645161" cy="647625"/>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sp>
            <p:nvSpPr>
              <p:cNvPr id="19" name="弧形 18"/>
              <p:cNvSpPr/>
              <p:nvPr/>
            </p:nvSpPr>
            <p:spPr>
              <a:xfrm>
                <a:off x="35952" y="2349072"/>
                <a:ext cx="934918" cy="936431"/>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sp>
            <p:nvSpPr>
              <p:cNvPr id="20" name="弧形 19"/>
              <p:cNvSpPr/>
              <p:nvPr/>
            </p:nvSpPr>
            <p:spPr>
              <a:xfrm>
                <a:off x="323444" y="2637878"/>
                <a:ext cx="359933" cy="358819"/>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grpSp>
        <p:grpSp>
          <p:nvGrpSpPr>
            <p:cNvPr id="12" name="组合 17"/>
            <p:cNvGrpSpPr>
              <a:grpSpLocks/>
            </p:cNvGrpSpPr>
            <p:nvPr/>
          </p:nvGrpSpPr>
          <p:grpSpPr bwMode="auto">
            <a:xfrm rot="6548521">
              <a:off x="2556350" y="1092001"/>
              <a:ext cx="365885" cy="570756"/>
              <a:chOff x="35496" y="2348880"/>
              <a:chExt cx="936104" cy="936104"/>
            </a:xfrm>
          </p:grpSpPr>
          <p:sp>
            <p:nvSpPr>
              <p:cNvPr id="15" name="弧形 14"/>
              <p:cNvSpPr/>
              <p:nvPr/>
            </p:nvSpPr>
            <p:spPr>
              <a:xfrm>
                <a:off x="176739" y="2490621"/>
                <a:ext cx="649812" cy="647425"/>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sp>
            <p:nvSpPr>
              <p:cNvPr id="16" name="弧形 15"/>
              <p:cNvSpPr/>
              <p:nvPr/>
            </p:nvSpPr>
            <p:spPr>
              <a:xfrm>
                <a:off x="35539" y="2349712"/>
                <a:ext cx="936431" cy="934919"/>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sp>
            <p:nvSpPr>
              <p:cNvPr id="17" name="弧形 16"/>
              <p:cNvSpPr/>
              <p:nvPr/>
            </p:nvSpPr>
            <p:spPr>
              <a:xfrm>
                <a:off x="324345" y="2637205"/>
                <a:ext cx="358819" cy="359932"/>
              </a:xfrm>
              <a:prstGeom prst="arc">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buFontTx/>
                  <a:buNone/>
                  <a:defRPr/>
                </a:pPr>
                <a:endParaRPr lang="zh-CN" altLang="en-US">
                  <a:solidFill>
                    <a:prstClr val="black"/>
                  </a:solidFill>
                  <a:latin typeface="微软雅黑" pitchFamily="34" charset="-122"/>
                  <a:ea typeface="微软雅黑" pitchFamily="34" charset="-122"/>
                </a:endParaRPr>
              </a:p>
            </p:txBody>
          </p:sp>
        </p:grpSp>
        <p:pic>
          <p:nvPicPr>
            <p:cNvPr id="13" name="Picture 6"/>
            <p:cNvPicPr>
              <a:picLocks noChangeAspect="1" noChangeArrowheads="1"/>
            </p:cNvPicPr>
            <p:nvPr/>
          </p:nvPicPr>
          <p:blipFill>
            <a:blip r:embed="rId6" cstate="print"/>
            <a:srcRect/>
            <a:stretch>
              <a:fillRect/>
            </a:stretch>
          </p:blipFill>
          <p:spPr bwMode="auto">
            <a:xfrm>
              <a:off x="1806105" y="1313700"/>
              <a:ext cx="406541" cy="180940"/>
            </a:xfrm>
            <a:prstGeom prst="rect">
              <a:avLst/>
            </a:prstGeom>
            <a:noFill/>
            <a:ln w="9525">
              <a:noFill/>
              <a:miter lim="800000"/>
              <a:headEnd/>
              <a:tailEnd/>
            </a:ln>
          </p:spPr>
        </p:pic>
        <p:sp>
          <p:nvSpPr>
            <p:cNvPr id="14" name="矩形 13"/>
            <p:cNvSpPr/>
            <p:nvPr/>
          </p:nvSpPr>
          <p:spPr bwMode="auto">
            <a:xfrm>
              <a:off x="317506" y="1136268"/>
              <a:ext cx="3687964" cy="950949"/>
            </a:xfrm>
            <a:prstGeom prst="rect">
              <a:avLst/>
            </a:prstGeom>
            <a:noFill/>
            <a:ln w="25400" cap="flat" cmpd="sng" algn="ctr">
              <a:solidFill>
                <a:schemeClr val="accent1">
                  <a:lumMod val="50000"/>
                </a:schemeClr>
              </a:solidFill>
              <a:prstDash val="sysDot"/>
              <a:round/>
              <a:headEnd type="none" w="med" len="med"/>
              <a:tailEnd type="none" w="med" len="med"/>
            </a:ln>
            <a:effectLst/>
            <a:extLst/>
          </p:spPr>
          <p:txBody>
            <a:bodyPr/>
            <a:lstStyle/>
            <a:p>
              <a:pPr algn="ctr" defTabSz="917575" fontAlgn="auto">
                <a:spcBef>
                  <a:spcPts val="0"/>
                </a:spcBef>
                <a:spcAft>
                  <a:spcPts val="0"/>
                </a:spcAft>
                <a:buFontTx/>
                <a:buNone/>
                <a:defRPr/>
              </a:pPr>
              <a:endParaRPr lang="zh-CN" altLang="en-US" dirty="0">
                <a:solidFill>
                  <a:prstClr val="black"/>
                </a:solidFill>
                <a:latin typeface="微软雅黑" pitchFamily="34" charset="-122"/>
                <a:ea typeface="微软雅黑" pitchFamily="34" charset="-122"/>
              </a:endParaRPr>
            </a:p>
          </p:txBody>
        </p:sp>
      </p:grpSp>
      <p:sp>
        <p:nvSpPr>
          <p:cNvPr id="21" name="矩形 6"/>
          <p:cNvSpPr>
            <a:spLocks noChangeArrowheads="1"/>
          </p:cNvSpPr>
          <p:nvPr/>
        </p:nvSpPr>
        <p:spPr bwMode="auto">
          <a:xfrm>
            <a:off x="217973" y="648791"/>
            <a:ext cx="8796818" cy="658257"/>
          </a:xfrm>
          <a:prstGeom prst="rect">
            <a:avLst/>
          </a:prstGeom>
          <a:noFill/>
          <a:ln w="9525">
            <a:noFill/>
            <a:miter lim="800000"/>
            <a:headEnd/>
            <a:tailEnd/>
          </a:ln>
        </p:spPr>
        <p:txBody>
          <a:bodyPr wrap="square">
            <a:spAutoFit/>
          </a:bodyPr>
          <a:lstStyle/>
          <a:p>
            <a:pPr fontAlgn="auto">
              <a:lnSpc>
                <a:spcPct val="120000"/>
              </a:lnSpc>
              <a:spcBef>
                <a:spcPts val="0"/>
              </a:spcBef>
              <a:spcAft>
                <a:spcPts val="0"/>
              </a:spcAft>
              <a:buFontTx/>
              <a:buNone/>
            </a:pPr>
            <a:r>
              <a:rPr lang="zh-CN" altLang="en-US" sz="1600" b="1" dirty="0">
                <a:solidFill>
                  <a:prstClr val="black"/>
                </a:solidFill>
                <a:latin typeface="微软雅黑" pitchFamily="34" charset="-122"/>
                <a:ea typeface="微软雅黑" pitchFamily="34" charset="-122"/>
              </a:rPr>
              <a:t>无线网络覆盖率是反应一</a:t>
            </a:r>
            <a:r>
              <a:rPr lang="zh-CN" altLang="en-US" sz="1600" b="1" dirty="0" smtClean="0">
                <a:solidFill>
                  <a:prstClr val="black"/>
                </a:solidFill>
                <a:latin typeface="微软雅黑" pitchFamily="34" charset="-122"/>
                <a:ea typeface="微软雅黑" pitchFamily="34" charset="-122"/>
              </a:rPr>
              <a:t>个区域网络</a:t>
            </a:r>
            <a:r>
              <a:rPr lang="zh-CN" altLang="en-US" sz="1600" b="1" dirty="0">
                <a:solidFill>
                  <a:prstClr val="black"/>
                </a:solidFill>
                <a:latin typeface="微软雅黑" pitchFamily="34" charset="-122"/>
                <a:ea typeface="微软雅黑" pitchFamily="34" charset="-122"/>
              </a:rPr>
              <a:t>基础设施的发展水平，也是</a:t>
            </a:r>
            <a:r>
              <a:rPr lang="zh-CN" altLang="en-US" sz="1600" b="1" dirty="0" smtClean="0">
                <a:solidFill>
                  <a:prstClr val="black"/>
                </a:solidFill>
                <a:latin typeface="微软雅黑" pitchFamily="34" charset="-122"/>
                <a:ea typeface="微软雅黑" pitchFamily="34" charset="-122"/>
              </a:rPr>
              <a:t>衡量区域运行</a:t>
            </a:r>
            <a:r>
              <a:rPr lang="zh-CN" altLang="en-US" sz="1600" b="1" dirty="0">
                <a:solidFill>
                  <a:prstClr val="black"/>
                </a:solidFill>
                <a:latin typeface="微软雅黑" pitchFamily="34" charset="-122"/>
                <a:ea typeface="微软雅黑" pitchFamily="34" charset="-122"/>
              </a:rPr>
              <a:t>效率、信息化程度以及竞争水平的重要</a:t>
            </a:r>
            <a:r>
              <a:rPr lang="zh-CN" altLang="en-US" sz="1600" b="1" dirty="0" smtClean="0">
                <a:solidFill>
                  <a:prstClr val="black"/>
                </a:solidFill>
                <a:latin typeface="微软雅黑" pitchFamily="34" charset="-122"/>
                <a:ea typeface="微软雅黑" pitchFamily="34" charset="-122"/>
              </a:rPr>
              <a:t>标志</a:t>
            </a:r>
            <a:endParaRPr lang="zh-CN" altLang="en-US" sz="1600" b="1" dirty="0">
              <a:solidFill>
                <a:prstClr val="black"/>
              </a:solidFill>
              <a:latin typeface="微软雅黑" pitchFamily="34" charset="-122"/>
              <a:ea typeface="微软雅黑" pitchFamily="34" charset="-122"/>
            </a:endParaRPr>
          </a:p>
        </p:txBody>
      </p:sp>
      <p:sp>
        <p:nvSpPr>
          <p:cNvPr id="22" name="Arc 5"/>
          <p:cNvSpPr>
            <a:spLocks/>
          </p:cNvSpPr>
          <p:nvPr/>
        </p:nvSpPr>
        <p:spPr bwMode="auto">
          <a:xfrm rot="16200000" flipV="1">
            <a:off x="1296771" y="1692514"/>
            <a:ext cx="788194" cy="1917700"/>
          </a:xfrm>
          <a:custGeom>
            <a:avLst/>
            <a:gdLst>
              <a:gd name="T0" fmla="*/ 38538099 w 21600"/>
              <a:gd name="T1" fmla="*/ 0 h 27599"/>
              <a:gd name="T2" fmla="*/ 40098090 w 21600"/>
              <a:gd name="T3" fmla="*/ 133250234 h 27599"/>
              <a:gd name="T4" fmla="*/ 0 w 21600"/>
              <a:gd name="T5" fmla="*/ 68539481 h 27599"/>
              <a:gd name="T6" fmla="*/ 0 60000 65536"/>
              <a:gd name="T7" fmla="*/ 0 60000 65536"/>
              <a:gd name="T8" fmla="*/ 0 60000 65536"/>
              <a:gd name="T9" fmla="*/ 0 w 21600"/>
              <a:gd name="T10" fmla="*/ 0 h 27599"/>
              <a:gd name="T11" fmla="*/ 21600 w 21600"/>
              <a:gd name="T12" fmla="*/ 27599 h 27599"/>
            </a:gdLst>
            <a:ahLst/>
            <a:cxnLst>
              <a:cxn ang="T6">
                <a:pos x="T0" y="T1"/>
              </a:cxn>
              <a:cxn ang="T7">
                <a:pos x="T2" y="T3"/>
              </a:cxn>
              <a:cxn ang="T8">
                <a:pos x="T4" y="T5"/>
              </a:cxn>
            </a:cxnLst>
            <a:rect l="T9" t="T10" r="T11" b="T12"/>
            <a:pathLst>
              <a:path w="21600" h="27599" fill="none" extrusionOk="0">
                <a:moveTo>
                  <a:pt x="16279" y="0"/>
                </a:moveTo>
                <a:cubicBezTo>
                  <a:pt x="19710" y="3933"/>
                  <a:pt x="21600" y="8976"/>
                  <a:pt x="21600" y="14196"/>
                </a:cubicBezTo>
                <a:cubicBezTo>
                  <a:pt x="21600" y="19061"/>
                  <a:pt x="19957" y="23783"/>
                  <a:pt x="16938" y="27598"/>
                </a:cubicBezTo>
              </a:path>
              <a:path w="21600" h="27599" stroke="0" extrusionOk="0">
                <a:moveTo>
                  <a:pt x="16279" y="0"/>
                </a:moveTo>
                <a:cubicBezTo>
                  <a:pt x="19710" y="3933"/>
                  <a:pt x="21600" y="8976"/>
                  <a:pt x="21600" y="14196"/>
                </a:cubicBezTo>
                <a:cubicBezTo>
                  <a:pt x="21600" y="19061"/>
                  <a:pt x="19957" y="23783"/>
                  <a:pt x="16938" y="27598"/>
                </a:cubicBezTo>
                <a:lnTo>
                  <a:pt x="0" y="14196"/>
                </a:lnTo>
                <a:close/>
              </a:path>
            </a:pathLst>
          </a:custGeom>
          <a:noFill/>
          <a:ln w="22225">
            <a:solidFill>
              <a:schemeClr val="hlink"/>
            </a:solidFill>
            <a:round/>
            <a:headEnd type="triangle" w="med" len="lg"/>
            <a:tailEnd/>
          </a:ln>
        </p:spPr>
        <p:txBody>
          <a:bodyPr wrap="none" lIns="0" tIns="0" rIns="0" bIns="0"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endParaRPr>
          </a:p>
        </p:txBody>
      </p:sp>
      <p:sp>
        <p:nvSpPr>
          <p:cNvPr id="23" name="Freeform 7"/>
          <p:cNvSpPr>
            <a:spLocks/>
          </p:cNvSpPr>
          <p:nvPr/>
        </p:nvSpPr>
        <p:spPr bwMode="auto">
          <a:xfrm>
            <a:off x="1640698" y="2394192"/>
            <a:ext cx="790575" cy="2321861"/>
          </a:xfrm>
          <a:custGeom>
            <a:avLst/>
            <a:gdLst>
              <a:gd name="T0" fmla="*/ 0 w 498"/>
              <a:gd name="T1" fmla="*/ 2237151 h 1029"/>
              <a:gd name="T2" fmla="*/ 144463 w 498"/>
              <a:gd name="T3" fmla="*/ 2237151 h 1029"/>
              <a:gd name="T4" fmla="*/ 144463 w 498"/>
              <a:gd name="T5" fmla="*/ 0 h 1029"/>
              <a:gd name="T6" fmla="*/ 263525 w 498"/>
              <a:gd name="T7" fmla="*/ 0 h 1029"/>
              <a:gd name="T8" fmla="*/ 263525 w 498"/>
              <a:gd name="T9" fmla="*/ 2237151 h 1029"/>
              <a:gd name="T10" fmla="*/ 790575 w 498"/>
              <a:gd name="T11" fmla="*/ 2237151 h 1029"/>
              <a:gd name="T12" fmla="*/ 0 60000 65536"/>
              <a:gd name="T13" fmla="*/ 0 60000 65536"/>
              <a:gd name="T14" fmla="*/ 0 60000 65536"/>
              <a:gd name="T15" fmla="*/ 0 60000 65536"/>
              <a:gd name="T16" fmla="*/ 0 60000 65536"/>
              <a:gd name="T17" fmla="*/ 0 60000 65536"/>
              <a:gd name="T18" fmla="*/ 0 w 498"/>
              <a:gd name="T19" fmla="*/ 0 h 1029"/>
              <a:gd name="T20" fmla="*/ 498 w 498"/>
              <a:gd name="T21" fmla="*/ 1029 h 1029"/>
            </a:gdLst>
            <a:ahLst/>
            <a:cxnLst>
              <a:cxn ang="T12">
                <a:pos x="T0" y="T1"/>
              </a:cxn>
              <a:cxn ang="T13">
                <a:pos x="T2" y="T3"/>
              </a:cxn>
              <a:cxn ang="T14">
                <a:pos x="T4" y="T5"/>
              </a:cxn>
              <a:cxn ang="T15">
                <a:pos x="T6" y="T7"/>
              </a:cxn>
              <a:cxn ang="T16">
                <a:pos x="T8" y="T9"/>
              </a:cxn>
              <a:cxn ang="T17">
                <a:pos x="T10" y="T11"/>
              </a:cxn>
            </a:cxnLst>
            <a:rect l="T18" t="T19" r="T20" b="T21"/>
            <a:pathLst>
              <a:path w="498" h="1029">
                <a:moveTo>
                  <a:pt x="0" y="1029"/>
                </a:moveTo>
                <a:lnTo>
                  <a:pt x="91" y="1029"/>
                </a:lnTo>
                <a:lnTo>
                  <a:pt x="91" y="0"/>
                </a:lnTo>
                <a:lnTo>
                  <a:pt x="166" y="0"/>
                </a:lnTo>
                <a:lnTo>
                  <a:pt x="166" y="1029"/>
                </a:lnTo>
                <a:lnTo>
                  <a:pt x="498" y="1029"/>
                </a:lnTo>
              </a:path>
            </a:pathLst>
          </a:custGeom>
          <a:noFill/>
          <a:ln w="28575">
            <a:solidFill>
              <a:schemeClr val="hlink"/>
            </a:solidFill>
            <a:round/>
            <a:headEnd/>
            <a:tailEnd/>
          </a:ln>
        </p:spPr>
        <p:txBody>
          <a:bodyPr wrap="none" lIns="0" tIns="0" rIns="0" bIns="0"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endParaRPr>
          </a:p>
        </p:txBody>
      </p:sp>
      <p:sp>
        <p:nvSpPr>
          <p:cNvPr id="24" name="Freeform 8"/>
          <p:cNvSpPr>
            <a:spLocks/>
          </p:cNvSpPr>
          <p:nvPr/>
        </p:nvSpPr>
        <p:spPr bwMode="auto">
          <a:xfrm>
            <a:off x="12886" y="2403720"/>
            <a:ext cx="790575" cy="2308678"/>
          </a:xfrm>
          <a:custGeom>
            <a:avLst/>
            <a:gdLst>
              <a:gd name="T0" fmla="*/ 0 w 498"/>
              <a:gd name="T1" fmla="*/ 2224309 h 1029"/>
              <a:gd name="T2" fmla="*/ 144463 w 498"/>
              <a:gd name="T3" fmla="*/ 2224309 h 1029"/>
              <a:gd name="T4" fmla="*/ 144463 w 498"/>
              <a:gd name="T5" fmla="*/ 0 h 1029"/>
              <a:gd name="T6" fmla="*/ 263525 w 498"/>
              <a:gd name="T7" fmla="*/ 0 h 1029"/>
              <a:gd name="T8" fmla="*/ 263525 w 498"/>
              <a:gd name="T9" fmla="*/ 2224309 h 1029"/>
              <a:gd name="T10" fmla="*/ 790575 w 498"/>
              <a:gd name="T11" fmla="*/ 2224309 h 1029"/>
              <a:gd name="T12" fmla="*/ 0 60000 65536"/>
              <a:gd name="T13" fmla="*/ 0 60000 65536"/>
              <a:gd name="T14" fmla="*/ 0 60000 65536"/>
              <a:gd name="T15" fmla="*/ 0 60000 65536"/>
              <a:gd name="T16" fmla="*/ 0 60000 65536"/>
              <a:gd name="T17" fmla="*/ 0 60000 65536"/>
              <a:gd name="T18" fmla="*/ 0 w 498"/>
              <a:gd name="T19" fmla="*/ 0 h 1029"/>
              <a:gd name="T20" fmla="*/ 498 w 498"/>
              <a:gd name="T21" fmla="*/ 1029 h 1029"/>
            </a:gdLst>
            <a:ahLst/>
            <a:cxnLst>
              <a:cxn ang="T12">
                <a:pos x="T0" y="T1"/>
              </a:cxn>
              <a:cxn ang="T13">
                <a:pos x="T2" y="T3"/>
              </a:cxn>
              <a:cxn ang="T14">
                <a:pos x="T4" y="T5"/>
              </a:cxn>
              <a:cxn ang="T15">
                <a:pos x="T6" y="T7"/>
              </a:cxn>
              <a:cxn ang="T16">
                <a:pos x="T8" y="T9"/>
              </a:cxn>
              <a:cxn ang="T17">
                <a:pos x="T10" y="T11"/>
              </a:cxn>
            </a:cxnLst>
            <a:rect l="T18" t="T19" r="T20" b="T21"/>
            <a:pathLst>
              <a:path w="498" h="1029">
                <a:moveTo>
                  <a:pt x="0" y="1029"/>
                </a:moveTo>
                <a:lnTo>
                  <a:pt x="91" y="1029"/>
                </a:lnTo>
                <a:lnTo>
                  <a:pt x="91" y="0"/>
                </a:lnTo>
                <a:lnTo>
                  <a:pt x="166" y="0"/>
                </a:lnTo>
                <a:lnTo>
                  <a:pt x="166" y="1029"/>
                </a:lnTo>
                <a:lnTo>
                  <a:pt x="498" y="1029"/>
                </a:lnTo>
              </a:path>
            </a:pathLst>
          </a:custGeom>
          <a:noFill/>
          <a:ln w="28575">
            <a:solidFill>
              <a:schemeClr val="hlink"/>
            </a:solidFill>
            <a:round/>
            <a:headEnd/>
            <a:tailEnd/>
          </a:ln>
        </p:spPr>
        <p:txBody>
          <a:bodyPr wrap="none" lIns="0" tIns="0" rIns="0" bIns="0"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endParaRPr>
          </a:p>
        </p:txBody>
      </p:sp>
      <p:sp>
        <p:nvSpPr>
          <p:cNvPr id="25" name="矩形 29"/>
          <p:cNvSpPr>
            <a:spLocks noChangeArrowheads="1"/>
          </p:cNvSpPr>
          <p:nvPr/>
        </p:nvSpPr>
        <p:spPr bwMode="auto">
          <a:xfrm>
            <a:off x="299626" y="2600434"/>
            <a:ext cx="1458913" cy="2031325"/>
          </a:xfrm>
          <a:prstGeom prst="rect">
            <a:avLst/>
          </a:prstGeom>
          <a:noFill/>
          <a:ln w="9525">
            <a:noFill/>
            <a:miter lim="800000"/>
            <a:headEnd/>
            <a:tailEnd/>
          </a:ln>
        </p:spPr>
        <p:txBody>
          <a:bodyPr wrap="square">
            <a:spAutoFit/>
          </a:bodyPr>
          <a:lstStyle/>
          <a:p>
            <a:pPr fontAlgn="auto">
              <a:lnSpc>
                <a:spcPct val="150000"/>
              </a:lnSpc>
              <a:spcBef>
                <a:spcPts val="0"/>
              </a:spcBef>
              <a:spcAft>
                <a:spcPts val="0"/>
              </a:spcAft>
              <a:buFontTx/>
              <a:buNone/>
            </a:pPr>
            <a:r>
              <a:rPr lang="zh-CN" altLang="en-US" sz="1200" dirty="0" smtClean="0">
                <a:solidFill>
                  <a:prstClr val="black"/>
                </a:solidFill>
                <a:latin typeface="微软雅黑" pitchFamily="34" charset="-122"/>
                <a:ea typeface="微软雅黑" pitchFamily="34" charset="-122"/>
              </a:rPr>
              <a:t>园区内主要场所实现免费</a:t>
            </a:r>
            <a:r>
              <a:rPr lang="en-US" altLang="zh-CN" sz="1200" dirty="0" smtClean="0">
                <a:solidFill>
                  <a:prstClr val="black"/>
                </a:solidFill>
                <a:latin typeface="微软雅黑" pitchFamily="34" charset="-122"/>
                <a:ea typeface="微软雅黑" pitchFamily="34" charset="-122"/>
              </a:rPr>
              <a:t>Wi-Fi</a:t>
            </a:r>
            <a:r>
              <a:rPr lang="zh-CN" altLang="en-US" sz="1200" dirty="0" smtClean="0">
                <a:solidFill>
                  <a:prstClr val="black"/>
                </a:solidFill>
                <a:latin typeface="微软雅黑" pitchFamily="34" charset="-122"/>
                <a:ea typeface="微软雅黑" pitchFamily="34" charset="-122"/>
              </a:rPr>
              <a:t>全覆盖，对公共活动中心和交通枢纽、商业集中区等主要公共场所</a:t>
            </a:r>
            <a:r>
              <a:rPr lang="en-US" altLang="zh-CN" sz="1200" dirty="0" smtClean="0">
                <a:solidFill>
                  <a:prstClr val="black"/>
                </a:solidFill>
                <a:latin typeface="微软雅黑" pitchFamily="34" charset="-122"/>
                <a:ea typeface="微软雅黑" pitchFamily="34" charset="-122"/>
              </a:rPr>
              <a:t>Wi-Fi</a:t>
            </a:r>
            <a:r>
              <a:rPr lang="zh-CN" altLang="en-US" sz="1200" dirty="0" smtClean="0">
                <a:solidFill>
                  <a:prstClr val="black"/>
                </a:solidFill>
                <a:latin typeface="微软雅黑" pitchFamily="34" charset="-122"/>
                <a:ea typeface="微软雅黑" pitchFamily="34" charset="-122"/>
              </a:rPr>
              <a:t>覆盖达到</a:t>
            </a:r>
            <a:r>
              <a:rPr lang="en-US" altLang="zh-CN" sz="1200" dirty="0" smtClean="0">
                <a:solidFill>
                  <a:prstClr val="black"/>
                </a:solidFill>
                <a:latin typeface="微软雅黑" pitchFamily="34" charset="-122"/>
                <a:ea typeface="微软雅黑" pitchFamily="34" charset="-122"/>
              </a:rPr>
              <a:t>100%</a:t>
            </a:r>
            <a:endParaRPr lang="zh-CN" altLang="en-US" sz="1200" dirty="0">
              <a:solidFill>
                <a:prstClr val="black"/>
              </a:solidFill>
              <a:latin typeface="微软雅黑" pitchFamily="34" charset="-122"/>
              <a:ea typeface="微软雅黑" pitchFamily="34" charset="-122"/>
            </a:endParaRPr>
          </a:p>
        </p:txBody>
      </p:sp>
      <p:sp>
        <p:nvSpPr>
          <p:cNvPr id="26" name="矩形 31"/>
          <p:cNvSpPr>
            <a:spLocks noChangeArrowheads="1"/>
          </p:cNvSpPr>
          <p:nvPr/>
        </p:nvSpPr>
        <p:spPr bwMode="auto">
          <a:xfrm>
            <a:off x="1937362" y="2451347"/>
            <a:ext cx="1879264" cy="2273699"/>
          </a:xfrm>
          <a:prstGeom prst="rect">
            <a:avLst/>
          </a:prstGeom>
          <a:noFill/>
          <a:ln w="9525">
            <a:noFill/>
            <a:miter lim="800000"/>
            <a:headEnd/>
            <a:tailEnd/>
          </a:ln>
        </p:spPr>
        <p:txBody>
          <a:bodyPr wrap="square">
            <a:spAutoFit/>
          </a:bodyPr>
          <a:lstStyle/>
          <a:p>
            <a:pPr eaLnBrk="0" fontAlgn="auto" hangingPunct="0">
              <a:lnSpc>
                <a:spcPct val="150000"/>
              </a:lnSpc>
              <a:spcBef>
                <a:spcPts val="0"/>
              </a:spcBef>
              <a:spcAft>
                <a:spcPts val="0"/>
              </a:spcAft>
              <a:buClr>
                <a:srgbClr val="4F81BD">
                  <a:lumMod val="90000"/>
                </a:srgbClr>
              </a:buClr>
              <a:buSzPct val="50000"/>
              <a:buFontTx/>
              <a:buNone/>
              <a:defRPr/>
            </a:pPr>
            <a:r>
              <a:rPr lang="zh-CN" altLang="zh-CN" sz="1050" dirty="0" smtClean="0">
                <a:solidFill>
                  <a:prstClr val="black"/>
                </a:solidFill>
                <a:latin typeface="微软雅黑" pitchFamily="34" charset="-122"/>
                <a:ea typeface="微软雅黑" pitchFamily="34" charset="-122"/>
              </a:rPr>
              <a:t>采用</a:t>
            </a:r>
            <a:r>
              <a:rPr lang="en-US" altLang="zh-CN" sz="1050" dirty="0" smtClean="0">
                <a:solidFill>
                  <a:prstClr val="black"/>
                </a:solidFill>
                <a:latin typeface="微软雅黑" pitchFamily="34" charset="-122"/>
                <a:ea typeface="微软雅黑" pitchFamily="34" charset="-122"/>
              </a:rPr>
              <a:t>AC+ </a:t>
            </a:r>
            <a:r>
              <a:rPr lang="zh-CN" altLang="zh-CN" sz="1050" dirty="0" smtClean="0">
                <a:solidFill>
                  <a:prstClr val="black"/>
                </a:solidFill>
                <a:latin typeface="微软雅黑" pitchFamily="34" charset="-122"/>
                <a:ea typeface="微软雅黑" pitchFamily="34" charset="-122"/>
              </a:rPr>
              <a:t>瘦</a:t>
            </a:r>
            <a:r>
              <a:rPr lang="en-US" altLang="zh-CN" sz="1050" dirty="0" smtClean="0">
                <a:solidFill>
                  <a:prstClr val="black"/>
                </a:solidFill>
                <a:latin typeface="微软雅黑" pitchFamily="34" charset="-122"/>
                <a:ea typeface="微软雅黑" pitchFamily="34" charset="-122"/>
              </a:rPr>
              <a:t> AP</a:t>
            </a:r>
            <a:r>
              <a:rPr lang="zh-CN" altLang="zh-CN" sz="1050" dirty="0" smtClean="0">
                <a:solidFill>
                  <a:prstClr val="black"/>
                </a:solidFill>
                <a:latin typeface="微软雅黑" pitchFamily="34" charset="-122"/>
                <a:ea typeface="微软雅黑" pitchFamily="34" charset="-122"/>
              </a:rPr>
              <a:t>设备</a:t>
            </a:r>
            <a:r>
              <a:rPr lang="zh-CN" altLang="en-US" sz="1050" dirty="0" smtClean="0">
                <a:solidFill>
                  <a:prstClr val="black"/>
                </a:solidFill>
                <a:latin typeface="微软雅黑" pitchFamily="34" charset="-122"/>
                <a:ea typeface="微软雅黑" pitchFamily="34" charset="-122"/>
              </a:rPr>
              <a:t>（</a:t>
            </a:r>
            <a:r>
              <a:rPr lang="en-US" altLang="zh-CN" sz="1050" dirty="0" smtClean="0">
                <a:solidFill>
                  <a:prstClr val="black"/>
                </a:solidFill>
                <a:latin typeface="微软雅黑" pitchFamily="34" charset="-122"/>
                <a:ea typeface="微软雅黑" pitchFamily="34" charset="-122"/>
              </a:rPr>
              <a:t>802.11N</a:t>
            </a:r>
            <a:r>
              <a:rPr lang="zh-CN" altLang="en-US" sz="1050" dirty="0" smtClean="0">
                <a:solidFill>
                  <a:prstClr val="black"/>
                </a:solidFill>
                <a:latin typeface="微软雅黑" pitchFamily="34" charset="-122"/>
                <a:ea typeface="微软雅黑" pitchFamily="34" charset="-122"/>
              </a:rPr>
              <a:t>）</a:t>
            </a:r>
            <a:r>
              <a:rPr lang="zh-CN" altLang="zh-CN" sz="1050" dirty="0" smtClean="0">
                <a:solidFill>
                  <a:prstClr val="black"/>
                </a:solidFill>
                <a:latin typeface="微软雅黑" pitchFamily="34" charset="-122"/>
                <a:ea typeface="微软雅黑" pitchFamily="34" charset="-122"/>
              </a:rPr>
              <a:t>的方式组网</a:t>
            </a:r>
            <a:r>
              <a:rPr lang="zh-CN" altLang="en-US" sz="1050" dirty="0" smtClean="0">
                <a:solidFill>
                  <a:prstClr val="black"/>
                </a:solidFill>
                <a:latin typeface="微软雅黑" pitchFamily="34" charset="-122"/>
                <a:ea typeface="微软雅黑" pitchFamily="34" charset="-122"/>
              </a:rPr>
              <a:t>；</a:t>
            </a:r>
            <a:r>
              <a:rPr lang="en-US" altLang="zh-CN" sz="1050" dirty="0" smtClean="0">
                <a:solidFill>
                  <a:prstClr val="black"/>
                </a:solidFill>
                <a:latin typeface="微软雅黑" pitchFamily="34" charset="-122"/>
                <a:ea typeface="微软雅黑" pitchFamily="34" charset="-122"/>
              </a:rPr>
              <a:t>AC</a:t>
            </a:r>
            <a:r>
              <a:rPr lang="zh-CN" altLang="en-US" sz="1050" dirty="0" smtClean="0">
                <a:solidFill>
                  <a:prstClr val="black"/>
                </a:solidFill>
                <a:latin typeface="微软雅黑" pitchFamily="34" charset="-122"/>
                <a:ea typeface="微软雅黑" pitchFamily="34" charset="-122"/>
              </a:rPr>
              <a:t>容量规划要求满足未来三年</a:t>
            </a:r>
            <a:r>
              <a:rPr lang="en-US" altLang="zh-CN" sz="1050" dirty="0" smtClean="0">
                <a:solidFill>
                  <a:prstClr val="black"/>
                </a:solidFill>
                <a:latin typeface="微软雅黑" pitchFamily="34" charset="-122"/>
                <a:ea typeface="微软雅黑" pitchFamily="34" charset="-122"/>
              </a:rPr>
              <a:t>AP</a:t>
            </a:r>
            <a:r>
              <a:rPr lang="zh-CN" altLang="en-US" sz="1050" dirty="0" smtClean="0">
                <a:solidFill>
                  <a:prstClr val="black"/>
                </a:solidFill>
                <a:latin typeface="微软雅黑" pitchFamily="34" charset="-122"/>
                <a:ea typeface="微软雅黑" pitchFamily="34" charset="-122"/>
              </a:rPr>
              <a:t>数量及数据流量的需求；规划覆盖区域的</a:t>
            </a:r>
            <a:r>
              <a:rPr lang="en-US" altLang="zh-CN" sz="1050" dirty="0" smtClean="0">
                <a:solidFill>
                  <a:prstClr val="black"/>
                </a:solidFill>
                <a:latin typeface="微软雅黑" pitchFamily="34" charset="-122"/>
                <a:ea typeface="微软雅黑" pitchFamily="34" charset="-122"/>
              </a:rPr>
              <a:t>AP</a:t>
            </a:r>
            <a:r>
              <a:rPr lang="zh-CN" altLang="en-US" sz="1050" dirty="0" smtClean="0">
                <a:solidFill>
                  <a:prstClr val="black"/>
                </a:solidFill>
                <a:latin typeface="微软雅黑" pitchFamily="34" charset="-122"/>
                <a:ea typeface="微软雅黑" pitchFamily="34" charset="-122"/>
              </a:rPr>
              <a:t>频点，规避干扰；采用</a:t>
            </a:r>
            <a:r>
              <a:rPr lang="zh-CN" altLang="zh-CN" sz="1050" dirty="0" smtClean="0">
                <a:solidFill>
                  <a:prstClr val="black"/>
                </a:solidFill>
                <a:latin typeface="微软雅黑" pitchFamily="34" charset="-122"/>
                <a:ea typeface="微软雅黑" pitchFamily="34" charset="-122"/>
              </a:rPr>
              <a:t>室内</a:t>
            </a:r>
            <a:r>
              <a:rPr lang="en-US" altLang="zh-CN" sz="1050" dirty="0" smtClean="0">
                <a:solidFill>
                  <a:prstClr val="black"/>
                </a:solidFill>
                <a:latin typeface="微软雅黑" pitchFamily="34" charset="-122"/>
                <a:ea typeface="微软雅黑" pitchFamily="34" charset="-122"/>
              </a:rPr>
              <a:t>/</a:t>
            </a:r>
            <a:r>
              <a:rPr lang="zh-CN" altLang="zh-CN" sz="1050" dirty="0" smtClean="0">
                <a:solidFill>
                  <a:prstClr val="black"/>
                </a:solidFill>
                <a:latin typeface="微软雅黑" pitchFamily="34" charset="-122"/>
                <a:ea typeface="微软雅黑" pitchFamily="34" charset="-122"/>
              </a:rPr>
              <a:t>室外单独放装的方式进行覆盖</a:t>
            </a:r>
            <a:r>
              <a:rPr lang="zh-CN" altLang="en-US" sz="1050" dirty="0" smtClean="0">
                <a:solidFill>
                  <a:prstClr val="black"/>
                </a:solidFill>
                <a:latin typeface="微软雅黑" pitchFamily="34" charset="-122"/>
                <a:ea typeface="微软雅黑" pitchFamily="34" charset="-122"/>
              </a:rPr>
              <a:t>；</a:t>
            </a:r>
            <a:r>
              <a:rPr lang="zh-CN" altLang="zh-CN" sz="1050" dirty="0" smtClean="0">
                <a:solidFill>
                  <a:prstClr val="black"/>
                </a:solidFill>
                <a:latin typeface="微软雅黑" pitchFamily="34" charset="-122"/>
                <a:ea typeface="微软雅黑" pitchFamily="34" charset="-122"/>
              </a:rPr>
              <a:t>室内</a:t>
            </a:r>
            <a:r>
              <a:rPr lang="en-US" altLang="zh-CN" sz="1050" dirty="0" smtClean="0">
                <a:solidFill>
                  <a:prstClr val="black"/>
                </a:solidFill>
                <a:latin typeface="微软雅黑" pitchFamily="34" charset="-122"/>
                <a:ea typeface="微软雅黑" pitchFamily="34" charset="-122"/>
              </a:rPr>
              <a:t>/</a:t>
            </a:r>
            <a:r>
              <a:rPr lang="zh-CN" altLang="en-US" sz="1050" dirty="0" smtClean="0">
                <a:solidFill>
                  <a:prstClr val="black"/>
                </a:solidFill>
                <a:latin typeface="微软雅黑" pitchFamily="34" charset="-122"/>
                <a:ea typeface="微软雅黑" pitchFamily="34" charset="-122"/>
              </a:rPr>
              <a:t>室外</a:t>
            </a:r>
            <a:r>
              <a:rPr lang="en-US" altLang="zh-CN" sz="1050" dirty="0" smtClean="0">
                <a:solidFill>
                  <a:prstClr val="black"/>
                </a:solidFill>
                <a:latin typeface="微软雅黑" pitchFamily="34" charset="-122"/>
                <a:ea typeface="微软雅黑" pitchFamily="34" charset="-122"/>
              </a:rPr>
              <a:t>AP</a:t>
            </a:r>
            <a:r>
              <a:rPr lang="zh-CN" altLang="zh-CN" sz="1050" dirty="0" smtClean="0">
                <a:solidFill>
                  <a:prstClr val="black"/>
                </a:solidFill>
                <a:latin typeface="微软雅黑" pitchFamily="34" charset="-122"/>
                <a:ea typeface="微软雅黑" pitchFamily="34" charset="-122"/>
              </a:rPr>
              <a:t>供电宜采用</a:t>
            </a:r>
            <a:r>
              <a:rPr lang="en-US" altLang="zh-CN" sz="1050" dirty="0" smtClean="0">
                <a:solidFill>
                  <a:prstClr val="black"/>
                </a:solidFill>
                <a:latin typeface="微软雅黑" pitchFamily="34" charset="-122"/>
                <a:ea typeface="微软雅黑" pitchFamily="34" charset="-122"/>
              </a:rPr>
              <a:t>POE</a:t>
            </a:r>
            <a:r>
              <a:rPr lang="zh-CN" altLang="zh-CN" sz="1050" dirty="0" smtClean="0">
                <a:solidFill>
                  <a:prstClr val="black"/>
                </a:solidFill>
                <a:latin typeface="微软雅黑" pitchFamily="34" charset="-122"/>
                <a:ea typeface="微软雅黑" pitchFamily="34" charset="-122"/>
              </a:rPr>
              <a:t>远端供电方式</a:t>
            </a:r>
            <a:endParaRPr lang="en-US" altLang="zh-CN" sz="1050" dirty="0" smtClean="0">
              <a:solidFill>
                <a:prstClr val="black"/>
              </a:solidFill>
              <a:latin typeface="微软雅黑" pitchFamily="34" charset="-122"/>
              <a:ea typeface="微软雅黑" pitchFamily="34" charset="-122"/>
            </a:endParaRPr>
          </a:p>
        </p:txBody>
      </p:sp>
      <p:sp>
        <p:nvSpPr>
          <p:cNvPr id="27" name="矩形 26"/>
          <p:cNvSpPr/>
          <p:nvPr/>
        </p:nvSpPr>
        <p:spPr>
          <a:xfrm>
            <a:off x="4172641" y="1403756"/>
            <a:ext cx="4572000" cy="307777"/>
          </a:xfrm>
          <a:prstGeom prst="rect">
            <a:avLst/>
          </a:prstGeom>
        </p:spPr>
        <p:txBody>
          <a:bodyPr>
            <a:spAutoFit/>
          </a:bodyPr>
          <a:lstStyle/>
          <a:p>
            <a:pPr algn="ctr" fontAlgn="auto">
              <a:spcBef>
                <a:spcPts val="0"/>
              </a:spcBef>
              <a:spcAft>
                <a:spcPts val="0"/>
              </a:spcAft>
              <a:buFontTx/>
              <a:buNone/>
            </a:pPr>
            <a:r>
              <a:rPr lang="zh-CN" altLang="en-US" sz="1400" b="1" dirty="0" smtClean="0">
                <a:solidFill>
                  <a:srgbClr val="0000FF"/>
                </a:solidFill>
                <a:latin typeface="微软雅黑" pitchFamily="34" charset="-122"/>
                <a:ea typeface="微软雅黑" pitchFamily="34" charset="-122"/>
              </a:rPr>
              <a:t>区域性的，可管可控的、高质量的无线接入网络</a:t>
            </a:r>
            <a:endParaRPr lang="zh-CN" altLang="en-US" sz="1400" b="1" dirty="0">
              <a:solidFill>
                <a:srgbClr val="0000FF"/>
              </a:solidFill>
              <a:latin typeface="微软雅黑" pitchFamily="34" charset="-122"/>
              <a:ea typeface="微软雅黑" pitchFamily="34" charset="-122"/>
            </a:endParaRPr>
          </a:p>
        </p:txBody>
      </p:sp>
      <p:pic>
        <p:nvPicPr>
          <p:cNvPr id="28" name="图片 4"/>
          <p:cNvPicPr>
            <a:picLocks noChangeAspect="1"/>
          </p:cNvPicPr>
          <p:nvPr/>
        </p:nvPicPr>
        <p:blipFill>
          <a:blip r:embed="rId7" cstate="print"/>
          <a:srcRect/>
          <a:stretch>
            <a:fillRect/>
          </a:stretch>
        </p:blipFill>
        <p:spPr bwMode="auto">
          <a:xfrm>
            <a:off x="3934858" y="2089805"/>
            <a:ext cx="792000" cy="486817"/>
          </a:xfrm>
          <a:prstGeom prst="rect">
            <a:avLst/>
          </a:prstGeom>
          <a:noFill/>
          <a:ln w="9525">
            <a:noFill/>
            <a:miter lim="800000"/>
            <a:headEnd/>
            <a:tailEnd/>
          </a:ln>
        </p:spPr>
      </p:pic>
      <p:sp>
        <p:nvSpPr>
          <p:cNvPr id="29" name="矩形 28"/>
          <p:cNvSpPr/>
          <p:nvPr/>
        </p:nvSpPr>
        <p:spPr>
          <a:xfrm>
            <a:off x="5098782" y="1890779"/>
            <a:ext cx="1948070" cy="261610"/>
          </a:xfrm>
          <a:prstGeom prst="rect">
            <a:avLst/>
          </a:prstGeom>
        </p:spPr>
        <p:txBody>
          <a:bodyPr wrap="square">
            <a:spAutoFit/>
          </a:bodyPr>
          <a:lstStyle/>
          <a:p>
            <a:pPr fontAlgn="auto">
              <a:spcBef>
                <a:spcPts val="0"/>
              </a:spcBef>
              <a:spcAft>
                <a:spcPts val="0"/>
              </a:spcAft>
              <a:buFontTx/>
              <a:buNone/>
            </a:pPr>
            <a:r>
              <a:rPr lang="zh-CN" altLang="en-US" sz="1100" b="1" dirty="0" smtClean="0">
                <a:solidFill>
                  <a:srgbClr val="FF0000"/>
                </a:solidFill>
                <a:latin typeface="微软雅黑" pitchFamily="34" charset="-122"/>
                <a:ea typeface="微软雅黑" pitchFamily="34" charset="-122"/>
              </a:rPr>
              <a:t>公众活动中心和交通枢纽</a:t>
            </a:r>
          </a:p>
        </p:txBody>
      </p:sp>
      <p:sp>
        <p:nvSpPr>
          <p:cNvPr id="30" name="矩形 33"/>
          <p:cNvSpPr>
            <a:spLocks noChangeArrowheads="1"/>
          </p:cNvSpPr>
          <p:nvPr/>
        </p:nvSpPr>
        <p:spPr bwMode="auto">
          <a:xfrm>
            <a:off x="4721104" y="2089456"/>
            <a:ext cx="4458218" cy="535531"/>
          </a:xfrm>
          <a:prstGeom prst="rect">
            <a:avLst/>
          </a:prstGeom>
          <a:noFill/>
          <a:ln w="15875">
            <a:noFill/>
            <a:prstDash val="sysDot"/>
            <a:miter lim="800000"/>
            <a:headEnd/>
            <a:tailEnd/>
          </a:ln>
        </p:spPr>
        <p:txBody>
          <a:bodyPr wrap="square">
            <a:spAutoFit/>
          </a:bodyPr>
          <a:lstStyle/>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特点</a:t>
            </a:r>
            <a:r>
              <a:rPr lang="zh-CN" altLang="en-US" sz="800" dirty="0">
                <a:solidFill>
                  <a:prstClr val="black"/>
                </a:solidFill>
                <a:latin typeface="微软雅黑" pitchFamily="34" charset="-122"/>
                <a:ea typeface="微软雅黑" pitchFamily="34" charset="-122"/>
              </a:rPr>
              <a:t>：区域性用户密集、用户流动性强，流量需求较大、业务量需求</a:t>
            </a:r>
            <a:r>
              <a:rPr lang="zh-CN" altLang="en-US" sz="800" dirty="0" smtClean="0">
                <a:solidFill>
                  <a:prstClr val="black"/>
                </a:solidFill>
                <a:latin typeface="微软雅黑" pitchFamily="34" charset="-122"/>
                <a:ea typeface="微软雅黑" pitchFamily="34" charset="-122"/>
              </a:rPr>
              <a:t>集中</a:t>
            </a:r>
            <a:endParaRPr lang="en-US" altLang="zh-CN" sz="800" dirty="0">
              <a:solidFill>
                <a:prstClr val="black"/>
              </a:solidFill>
              <a:latin typeface="微软雅黑" pitchFamily="34" charset="-122"/>
              <a:ea typeface="微软雅黑" pitchFamily="34" charset="-122"/>
            </a:endParaRPr>
          </a:p>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方案</a:t>
            </a:r>
            <a:r>
              <a:rPr lang="zh-CN" altLang="en-US" sz="800" dirty="0">
                <a:solidFill>
                  <a:prstClr val="black"/>
                </a:solidFill>
                <a:latin typeface="微软雅黑" pitchFamily="34" charset="-122"/>
                <a:ea typeface="微软雅黑" pitchFamily="34" charset="-122"/>
              </a:rPr>
              <a:t>：定位为“无线宽带”</a:t>
            </a:r>
            <a:r>
              <a:rPr lang="zh-CN" altLang="en-US" sz="800" b="1" dirty="0">
                <a:solidFill>
                  <a:prstClr val="black"/>
                </a:solidFill>
                <a:latin typeface="微软雅黑" pitchFamily="34" charset="-122"/>
                <a:ea typeface="微软雅黑" pitchFamily="34" charset="-122"/>
              </a:rPr>
              <a:t>，</a:t>
            </a:r>
            <a:r>
              <a:rPr lang="zh-CN" altLang="zh-CN" sz="800" dirty="0">
                <a:solidFill>
                  <a:prstClr val="black"/>
                </a:solidFill>
                <a:latin typeface="微软雅黑" pitchFamily="34" charset="-122"/>
                <a:ea typeface="微软雅黑" pitchFamily="34" charset="-122"/>
              </a:rPr>
              <a:t>使用</a:t>
            </a:r>
            <a:r>
              <a:rPr lang="en-US" altLang="zh-CN" sz="800" dirty="0">
                <a:solidFill>
                  <a:prstClr val="black"/>
                </a:solidFill>
                <a:latin typeface="微软雅黑" pitchFamily="34" charset="-122"/>
                <a:ea typeface="微软雅黑" pitchFamily="34" charset="-122"/>
              </a:rPr>
              <a:t>802.11n</a:t>
            </a:r>
            <a:r>
              <a:rPr lang="zh-CN" altLang="zh-CN" sz="800" dirty="0">
                <a:solidFill>
                  <a:prstClr val="black"/>
                </a:solidFill>
                <a:latin typeface="微软雅黑" pitchFamily="34" charset="-122"/>
                <a:ea typeface="微软雅黑" pitchFamily="34" charset="-122"/>
              </a:rPr>
              <a:t>标准的室内放装型</a:t>
            </a:r>
            <a:r>
              <a:rPr lang="en-US" altLang="zh-CN" sz="800" dirty="0">
                <a:solidFill>
                  <a:prstClr val="black"/>
                </a:solidFill>
                <a:latin typeface="微软雅黑" pitchFamily="34" charset="-122"/>
                <a:ea typeface="微软雅黑" pitchFamily="34" charset="-122"/>
              </a:rPr>
              <a:t>AP+</a:t>
            </a:r>
            <a:r>
              <a:rPr lang="zh-CN" altLang="zh-CN" sz="800" dirty="0">
                <a:solidFill>
                  <a:prstClr val="black"/>
                </a:solidFill>
                <a:latin typeface="微软雅黑" pitchFamily="34" charset="-122"/>
                <a:ea typeface="微软雅黑" pitchFamily="34" charset="-122"/>
              </a:rPr>
              <a:t>全向天线进行覆盖，后续如果流量需求增加</a:t>
            </a:r>
            <a:r>
              <a:rPr lang="zh-CN" altLang="zh-CN" sz="800" dirty="0" smtClean="0">
                <a:solidFill>
                  <a:prstClr val="black"/>
                </a:solidFill>
                <a:latin typeface="微软雅黑" pitchFamily="34" charset="-122"/>
                <a:ea typeface="微软雅黑" pitchFamily="34" charset="-122"/>
              </a:rPr>
              <a:t>，可</a:t>
            </a:r>
            <a:r>
              <a:rPr lang="zh-CN" altLang="zh-CN" sz="800" dirty="0">
                <a:solidFill>
                  <a:prstClr val="black"/>
                </a:solidFill>
                <a:latin typeface="微软雅黑" pitchFamily="34" charset="-122"/>
                <a:ea typeface="微软雅黑" pitchFamily="34" charset="-122"/>
              </a:rPr>
              <a:t>通过增加</a:t>
            </a:r>
            <a:r>
              <a:rPr lang="en-US" altLang="zh-CN" sz="800" dirty="0">
                <a:solidFill>
                  <a:prstClr val="black"/>
                </a:solidFill>
                <a:latin typeface="微软雅黑" pitchFamily="34" charset="-122"/>
                <a:ea typeface="微软雅黑" pitchFamily="34" charset="-122"/>
              </a:rPr>
              <a:t>AP</a:t>
            </a:r>
            <a:r>
              <a:rPr lang="zh-CN" altLang="zh-CN" sz="800" dirty="0">
                <a:solidFill>
                  <a:prstClr val="black"/>
                </a:solidFill>
                <a:latin typeface="微软雅黑" pitchFamily="34" charset="-122"/>
                <a:ea typeface="微软雅黑" pitchFamily="34" charset="-122"/>
              </a:rPr>
              <a:t>数量进行</a:t>
            </a:r>
            <a:r>
              <a:rPr lang="zh-CN" altLang="zh-CN" sz="800" dirty="0" smtClean="0">
                <a:solidFill>
                  <a:prstClr val="black"/>
                </a:solidFill>
                <a:latin typeface="微软雅黑" pitchFamily="34" charset="-122"/>
                <a:ea typeface="微软雅黑" pitchFamily="34" charset="-122"/>
              </a:rPr>
              <a:t>扩容</a:t>
            </a:r>
            <a:endParaRPr lang="zh-CN" altLang="zh-CN" sz="800" dirty="0">
              <a:solidFill>
                <a:prstClr val="black"/>
              </a:solidFill>
              <a:latin typeface="微软雅黑" pitchFamily="34" charset="-122"/>
              <a:ea typeface="微软雅黑" pitchFamily="34" charset="-122"/>
            </a:endParaRPr>
          </a:p>
        </p:txBody>
      </p:sp>
      <p:pic>
        <p:nvPicPr>
          <p:cNvPr id="31" name="图片 9"/>
          <p:cNvPicPr>
            <a:picLocks noChangeAspect="1"/>
          </p:cNvPicPr>
          <p:nvPr/>
        </p:nvPicPr>
        <p:blipFill>
          <a:blip r:embed="rId8" cstate="print"/>
          <a:srcRect/>
          <a:stretch>
            <a:fillRect/>
          </a:stretch>
        </p:blipFill>
        <p:spPr bwMode="auto">
          <a:xfrm>
            <a:off x="3934858" y="2781708"/>
            <a:ext cx="792000" cy="539940"/>
          </a:xfrm>
          <a:prstGeom prst="rect">
            <a:avLst/>
          </a:prstGeom>
          <a:noFill/>
          <a:ln w="9525">
            <a:noFill/>
            <a:miter lim="800000"/>
            <a:headEnd/>
            <a:tailEnd/>
          </a:ln>
        </p:spPr>
      </p:pic>
      <p:sp>
        <p:nvSpPr>
          <p:cNvPr id="32" name="矩形 31"/>
          <p:cNvSpPr/>
          <p:nvPr/>
        </p:nvSpPr>
        <p:spPr>
          <a:xfrm>
            <a:off x="5098782" y="2566641"/>
            <a:ext cx="1948070" cy="261610"/>
          </a:xfrm>
          <a:prstGeom prst="rect">
            <a:avLst/>
          </a:prstGeom>
        </p:spPr>
        <p:txBody>
          <a:bodyPr wrap="square">
            <a:spAutoFit/>
          </a:bodyPr>
          <a:lstStyle/>
          <a:p>
            <a:pPr fontAlgn="auto">
              <a:spcBef>
                <a:spcPts val="0"/>
              </a:spcBef>
              <a:spcAft>
                <a:spcPts val="0"/>
              </a:spcAft>
              <a:buFontTx/>
              <a:buNone/>
            </a:pPr>
            <a:r>
              <a:rPr lang="zh-CN" altLang="en-US" sz="1100" b="1" dirty="0" smtClean="0">
                <a:solidFill>
                  <a:srgbClr val="FF0000"/>
                </a:solidFill>
                <a:latin typeface="微软雅黑" pitchFamily="34" charset="-122"/>
                <a:ea typeface="微软雅黑" pitchFamily="34" charset="-122"/>
              </a:rPr>
              <a:t>商铺街区和休息区</a:t>
            </a:r>
          </a:p>
        </p:txBody>
      </p:sp>
      <p:sp>
        <p:nvSpPr>
          <p:cNvPr id="33" name="矩形 33"/>
          <p:cNvSpPr>
            <a:spLocks noChangeArrowheads="1"/>
          </p:cNvSpPr>
          <p:nvPr/>
        </p:nvSpPr>
        <p:spPr bwMode="auto">
          <a:xfrm>
            <a:off x="4721107" y="2735492"/>
            <a:ext cx="4417807" cy="683264"/>
          </a:xfrm>
          <a:prstGeom prst="rect">
            <a:avLst/>
          </a:prstGeom>
          <a:noFill/>
          <a:ln w="15875">
            <a:noFill/>
            <a:prstDash val="sysDot"/>
            <a:miter lim="800000"/>
            <a:headEnd/>
            <a:tailEnd/>
          </a:ln>
        </p:spPr>
        <p:txBody>
          <a:bodyPr wrap="square">
            <a:spAutoFit/>
          </a:bodyPr>
          <a:lstStyle/>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特点</a:t>
            </a:r>
            <a:r>
              <a:rPr lang="zh-CN" altLang="en-US" sz="800" dirty="0" smtClean="0">
                <a:solidFill>
                  <a:prstClr val="black"/>
                </a:solidFill>
                <a:latin typeface="微软雅黑" pitchFamily="34" charset="-122"/>
                <a:ea typeface="微软雅黑" pitchFamily="34" charset="-122"/>
              </a:rPr>
              <a:t>：以商铺经营者和购物旅游人员为主，密度不大，用户需求主要以休闲为主，并发率一般，数据流量中等</a:t>
            </a:r>
          </a:p>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方案</a:t>
            </a:r>
            <a:r>
              <a:rPr lang="zh-CN" altLang="en-US" sz="800" dirty="0" smtClean="0">
                <a:solidFill>
                  <a:prstClr val="black"/>
                </a:solidFill>
                <a:latin typeface="微软雅黑" pitchFamily="34" charset="-122"/>
                <a:ea typeface="微软雅黑" pitchFamily="34" charset="-122"/>
              </a:rPr>
              <a:t>：定位为“覆盖兼顾流量”，使用</a:t>
            </a:r>
            <a:r>
              <a:rPr lang="en-US" altLang="zh-CN" sz="800" dirty="0" smtClean="0">
                <a:solidFill>
                  <a:prstClr val="black"/>
                </a:solidFill>
                <a:latin typeface="微软雅黑" pitchFamily="34" charset="-122"/>
                <a:ea typeface="微软雅黑" pitchFamily="34" charset="-122"/>
              </a:rPr>
              <a:t>802.11n</a:t>
            </a:r>
            <a:r>
              <a:rPr lang="zh-CN" altLang="en-US" sz="800" dirty="0" smtClean="0">
                <a:solidFill>
                  <a:prstClr val="black"/>
                </a:solidFill>
                <a:latin typeface="微软雅黑" pitchFamily="34" charset="-122"/>
                <a:ea typeface="微软雅黑" pitchFamily="34" charset="-122"/>
              </a:rPr>
              <a:t>标准的室内放装型</a:t>
            </a:r>
            <a:r>
              <a:rPr lang="en-US" altLang="zh-CN" sz="800" dirty="0" smtClean="0">
                <a:solidFill>
                  <a:prstClr val="black"/>
                </a:solidFill>
                <a:latin typeface="微软雅黑" pitchFamily="34" charset="-122"/>
                <a:ea typeface="微软雅黑" pitchFamily="34" charset="-122"/>
              </a:rPr>
              <a:t>AP</a:t>
            </a:r>
            <a:r>
              <a:rPr lang="zh-CN" altLang="en-US" sz="800" dirty="0" smtClean="0">
                <a:solidFill>
                  <a:prstClr val="black"/>
                </a:solidFill>
                <a:latin typeface="微软雅黑" pitchFamily="34" charset="-122"/>
                <a:ea typeface="微软雅黑" pitchFamily="34" charset="-122"/>
              </a:rPr>
              <a:t>配合高增益平板天线，采用室外覆盖室内的方式来建设</a:t>
            </a:r>
            <a:endParaRPr lang="zh-CN" altLang="zh-CN" sz="800" dirty="0" smtClean="0">
              <a:solidFill>
                <a:prstClr val="black"/>
              </a:solidFill>
              <a:latin typeface="微软雅黑" pitchFamily="34" charset="-122"/>
              <a:ea typeface="微软雅黑" pitchFamily="34" charset="-122"/>
            </a:endParaRPr>
          </a:p>
        </p:txBody>
      </p:sp>
      <p:pic>
        <p:nvPicPr>
          <p:cNvPr id="34" name="图片 10"/>
          <p:cNvPicPr>
            <a:picLocks noChangeAspect="1"/>
          </p:cNvPicPr>
          <p:nvPr/>
        </p:nvPicPr>
        <p:blipFill>
          <a:blip r:embed="rId9" cstate="print"/>
          <a:srcRect/>
          <a:stretch>
            <a:fillRect/>
          </a:stretch>
        </p:blipFill>
        <p:spPr bwMode="auto">
          <a:xfrm>
            <a:off x="3934858" y="3554916"/>
            <a:ext cx="792000" cy="483976"/>
          </a:xfrm>
          <a:prstGeom prst="rect">
            <a:avLst/>
          </a:prstGeom>
          <a:noFill/>
          <a:ln w="9525">
            <a:noFill/>
            <a:miter lim="800000"/>
            <a:headEnd/>
            <a:tailEnd/>
          </a:ln>
        </p:spPr>
      </p:pic>
      <p:sp>
        <p:nvSpPr>
          <p:cNvPr id="35" name="矩形 34"/>
          <p:cNvSpPr/>
          <p:nvPr/>
        </p:nvSpPr>
        <p:spPr>
          <a:xfrm>
            <a:off x="5098782" y="3391587"/>
            <a:ext cx="1948070" cy="261610"/>
          </a:xfrm>
          <a:prstGeom prst="rect">
            <a:avLst/>
          </a:prstGeom>
        </p:spPr>
        <p:txBody>
          <a:bodyPr wrap="square">
            <a:spAutoFit/>
          </a:bodyPr>
          <a:lstStyle/>
          <a:p>
            <a:pPr fontAlgn="auto">
              <a:spcBef>
                <a:spcPts val="0"/>
              </a:spcBef>
              <a:spcAft>
                <a:spcPts val="0"/>
              </a:spcAft>
              <a:buFontTx/>
              <a:buNone/>
            </a:pPr>
            <a:r>
              <a:rPr lang="zh-CN" altLang="en-US" sz="1100" b="1" dirty="0" smtClean="0">
                <a:solidFill>
                  <a:srgbClr val="FF0000"/>
                </a:solidFill>
                <a:latin typeface="微软雅黑" pitchFamily="34" charset="-122"/>
                <a:ea typeface="微软雅黑" pitchFamily="34" charset="-122"/>
              </a:rPr>
              <a:t>公用办公楼和会议室</a:t>
            </a:r>
          </a:p>
        </p:txBody>
      </p:sp>
      <p:sp>
        <p:nvSpPr>
          <p:cNvPr id="36" name="矩形 33"/>
          <p:cNvSpPr>
            <a:spLocks noChangeArrowheads="1"/>
          </p:cNvSpPr>
          <p:nvPr/>
        </p:nvSpPr>
        <p:spPr bwMode="auto">
          <a:xfrm>
            <a:off x="4721104" y="3560447"/>
            <a:ext cx="4412956" cy="535531"/>
          </a:xfrm>
          <a:prstGeom prst="rect">
            <a:avLst/>
          </a:prstGeom>
          <a:noFill/>
          <a:ln w="15875">
            <a:noFill/>
            <a:prstDash val="sysDot"/>
            <a:miter lim="800000"/>
            <a:headEnd/>
            <a:tailEnd/>
          </a:ln>
        </p:spPr>
        <p:txBody>
          <a:bodyPr wrap="square">
            <a:spAutoFit/>
          </a:bodyPr>
          <a:lstStyle/>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特点</a:t>
            </a:r>
            <a:r>
              <a:rPr lang="zh-CN" altLang="en-US" sz="800" dirty="0" smtClean="0">
                <a:solidFill>
                  <a:prstClr val="black"/>
                </a:solidFill>
                <a:latin typeface="微软雅黑" pitchFamily="34" charset="-122"/>
                <a:ea typeface="微软雅黑" pitchFamily="34" charset="-122"/>
              </a:rPr>
              <a:t>：人员密集，业务需求中等，业务并发率中等，以访问网页、电子邮件、电子商务和即时通讯应用为主</a:t>
            </a:r>
          </a:p>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方案</a:t>
            </a:r>
            <a:r>
              <a:rPr lang="zh-CN" altLang="en-US" sz="800" dirty="0" smtClean="0">
                <a:solidFill>
                  <a:prstClr val="black"/>
                </a:solidFill>
                <a:latin typeface="微软雅黑" pitchFamily="34" charset="-122"/>
                <a:ea typeface="微软雅黑" pitchFamily="34" charset="-122"/>
              </a:rPr>
              <a:t>：定位为“覆盖兼顾流量”使用</a:t>
            </a:r>
            <a:r>
              <a:rPr lang="en-US" altLang="zh-CN" sz="800" dirty="0" smtClean="0">
                <a:solidFill>
                  <a:prstClr val="black"/>
                </a:solidFill>
                <a:latin typeface="微软雅黑" pitchFamily="34" charset="-122"/>
                <a:ea typeface="微软雅黑" pitchFamily="34" charset="-122"/>
              </a:rPr>
              <a:t>802.11n</a:t>
            </a:r>
            <a:r>
              <a:rPr lang="zh-CN" altLang="en-US" sz="800" dirty="0" smtClean="0">
                <a:solidFill>
                  <a:prstClr val="black"/>
                </a:solidFill>
                <a:latin typeface="微软雅黑" pitchFamily="34" charset="-122"/>
                <a:ea typeface="微软雅黑" pitchFamily="34" charset="-122"/>
              </a:rPr>
              <a:t>标准的室内放装型</a:t>
            </a:r>
            <a:r>
              <a:rPr lang="en-US" altLang="zh-CN" sz="800" dirty="0" smtClean="0">
                <a:solidFill>
                  <a:prstClr val="black"/>
                </a:solidFill>
                <a:latin typeface="微软雅黑" pitchFamily="34" charset="-122"/>
                <a:ea typeface="微软雅黑" pitchFamily="34" charset="-122"/>
              </a:rPr>
              <a:t>AP+</a:t>
            </a:r>
            <a:r>
              <a:rPr lang="zh-CN" altLang="en-US" sz="800" dirty="0" smtClean="0">
                <a:solidFill>
                  <a:prstClr val="black"/>
                </a:solidFill>
                <a:latin typeface="微软雅黑" pitchFamily="34" charset="-122"/>
                <a:ea typeface="微软雅黑" pitchFamily="34" charset="-122"/>
              </a:rPr>
              <a:t>全向天线进行覆盖</a:t>
            </a:r>
            <a:endParaRPr lang="zh-CN" altLang="zh-CN" sz="800" dirty="0" smtClean="0">
              <a:solidFill>
                <a:prstClr val="black"/>
              </a:solidFill>
              <a:latin typeface="微软雅黑" pitchFamily="34" charset="-122"/>
              <a:ea typeface="微软雅黑" pitchFamily="34" charset="-122"/>
            </a:endParaRPr>
          </a:p>
        </p:txBody>
      </p:sp>
      <p:pic>
        <p:nvPicPr>
          <p:cNvPr id="37" name="Picture 143"/>
          <p:cNvPicPr>
            <a:picLocks noChangeAspect="1" noChangeArrowheads="1"/>
          </p:cNvPicPr>
          <p:nvPr/>
        </p:nvPicPr>
        <p:blipFill>
          <a:blip r:embed="rId10" cstate="print"/>
          <a:srcRect/>
          <a:stretch>
            <a:fillRect/>
          </a:stretch>
        </p:blipFill>
        <p:spPr bwMode="auto">
          <a:xfrm>
            <a:off x="3934858" y="4292439"/>
            <a:ext cx="792000" cy="432048"/>
          </a:xfrm>
          <a:prstGeom prst="rect">
            <a:avLst/>
          </a:prstGeom>
          <a:noFill/>
          <a:ln w="9525">
            <a:noFill/>
            <a:miter lim="800000"/>
            <a:headEnd/>
            <a:tailEnd/>
          </a:ln>
        </p:spPr>
      </p:pic>
      <p:sp>
        <p:nvSpPr>
          <p:cNvPr id="38" name="矩形 37"/>
          <p:cNvSpPr/>
          <p:nvPr/>
        </p:nvSpPr>
        <p:spPr>
          <a:xfrm>
            <a:off x="5098782" y="4097257"/>
            <a:ext cx="1948070" cy="261610"/>
          </a:xfrm>
          <a:prstGeom prst="rect">
            <a:avLst/>
          </a:prstGeom>
        </p:spPr>
        <p:txBody>
          <a:bodyPr wrap="square">
            <a:spAutoFit/>
          </a:bodyPr>
          <a:lstStyle/>
          <a:p>
            <a:pPr fontAlgn="auto">
              <a:spcBef>
                <a:spcPts val="0"/>
              </a:spcBef>
              <a:spcAft>
                <a:spcPts val="0"/>
              </a:spcAft>
              <a:buFontTx/>
              <a:buNone/>
            </a:pPr>
            <a:r>
              <a:rPr lang="zh-CN" altLang="en-US" sz="1100" b="1" dirty="0" smtClean="0">
                <a:solidFill>
                  <a:srgbClr val="FF0000"/>
                </a:solidFill>
                <a:latin typeface="微软雅黑" pitchFamily="34" charset="-122"/>
                <a:ea typeface="微软雅黑" pitchFamily="34" charset="-122"/>
              </a:rPr>
              <a:t>公园和步行街</a:t>
            </a:r>
          </a:p>
        </p:txBody>
      </p:sp>
      <p:sp>
        <p:nvSpPr>
          <p:cNvPr id="39" name="矩形 33"/>
          <p:cNvSpPr>
            <a:spLocks noChangeArrowheads="1"/>
          </p:cNvSpPr>
          <p:nvPr/>
        </p:nvSpPr>
        <p:spPr bwMode="auto">
          <a:xfrm>
            <a:off x="4721104" y="4291276"/>
            <a:ext cx="4458218" cy="535531"/>
          </a:xfrm>
          <a:prstGeom prst="rect">
            <a:avLst/>
          </a:prstGeom>
          <a:noFill/>
          <a:ln w="15875">
            <a:noFill/>
            <a:prstDash val="sysDot"/>
            <a:miter lim="800000"/>
            <a:headEnd/>
            <a:tailEnd/>
          </a:ln>
        </p:spPr>
        <p:txBody>
          <a:bodyPr wrap="square">
            <a:spAutoFit/>
          </a:bodyPr>
          <a:lstStyle/>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特点</a:t>
            </a:r>
            <a:r>
              <a:rPr lang="zh-CN" altLang="en-US" sz="800" dirty="0" smtClean="0">
                <a:solidFill>
                  <a:prstClr val="black"/>
                </a:solidFill>
                <a:latin typeface="微软雅黑" pitchFamily="34" charset="-122"/>
                <a:ea typeface="微软雅黑" pitchFamily="34" charset="-122"/>
              </a:rPr>
              <a:t>：以休闲为主，对流量需求相对不高，并发率一般，数据流量中等</a:t>
            </a:r>
          </a:p>
          <a:p>
            <a:pPr marL="88900" indent="-88900" fontAlgn="auto">
              <a:lnSpc>
                <a:spcPct val="120000"/>
              </a:lnSpc>
              <a:spcBef>
                <a:spcPts val="0"/>
              </a:spcBef>
              <a:spcAft>
                <a:spcPts val="0"/>
              </a:spcAft>
              <a:buClr>
                <a:srgbClr val="00B0F0"/>
              </a:buClr>
              <a:buFont typeface="Arial" pitchFamily="34" charset="0"/>
              <a:buChar char="•"/>
            </a:pPr>
            <a:r>
              <a:rPr lang="zh-CN" altLang="en-US" sz="800" b="1" dirty="0" smtClean="0">
                <a:solidFill>
                  <a:prstClr val="black"/>
                </a:solidFill>
                <a:latin typeface="微软雅黑" pitchFamily="34" charset="-122"/>
                <a:ea typeface="微软雅黑" pitchFamily="34" charset="-122"/>
              </a:rPr>
              <a:t>方案</a:t>
            </a:r>
            <a:r>
              <a:rPr lang="zh-CN" altLang="en-US" sz="800" dirty="0" smtClean="0">
                <a:solidFill>
                  <a:prstClr val="black"/>
                </a:solidFill>
                <a:latin typeface="微软雅黑" pitchFamily="34" charset="-122"/>
                <a:ea typeface="微软雅黑" pitchFamily="34" charset="-122"/>
              </a:rPr>
              <a:t>：定位为“覆盖为主”，采用</a:t>
            </a:r>
            <a:r>
              <a:rPr lang="en-US" altLang="zh-CN" sz="800" dirty="0" smtClean="0">
                <a:solidFill>
                  <a:prstClr val="black"/>
                </a:solidFill>
                <a:latin typeface="微软雅黑" pitchFamily="34" charset="-122"/>
                <a:ea typeface="微软雅黑" pitchFamily="34" charset="-122"/>
              </a:rPr>
              <a:t>AP</a:t>
            </a:r>
            <a:r>
              <a:rPr lang="zh-CN" altLang="en-US" sz="800" dirty="0" smtClean="0">
                <a:solidFill>
                  <a:prstClr val="black"/>
                </a:solidFill>
                <a:latin typeface="微软雅黑" pitchFamily="34" charset="-122"/>
                <a:ea typeface="微软雅黑" pitchFamily="34" charset="-122"/>
              </a:rPr>
              <a:t>与天线分离的方式来建设，</a:t>
            </a:r>
            <a:r>
              <a:rPr lang="en-US" altLang="zh-CN" sz="800" dirty="0" smtClean="0">
                <a:solidFill>
                  <a:prstClr val="black"/>
                </a:solidFill>
                <a:latin typeface="微软雅黑" pitchFamily="34" charset="-122"/>
                <a:ea typeface="微软雅黑" pitchFamily="34" charset="-122"/>
              </a:rPr>
              <a:t>AP</a:t>
            </a:r>
            <a:r>
              <a:rPr lang="zh-CN" altLang="en-US" sz="800" dirty="0" smtClean="0">
                <a:solidFill>
                  <a:prstClr val="black"/>
                </a:solidFill>
                <a:latin typeface="微软雅黑" pitchFamily="34" charset="-122"/>
                <a:ea typeface="微软雅黑" pitchFamily="34" charset="-122"/>
              </a:rPr>
              <a:t>通过与馈线连接的定向天线进行覆盖</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二、云公共服务平台</a:t>
            </a:r>
            <a:endParaRPr lang="zh-CN" altLang="en-US" b="1" dirty="0"/>
          </a:p>
        </p:txBody>
      </p:sp>
      <p:sp>
        <p:nvSpPr>
          <p:cNvPr id="16" name="Content Placeholder 2"/>
          <p:cNvSpPr txBox="1">
            <a:spLocks/>
          </p:cNvSpPr>
          <p:nvPr/>
        </p:nvSpPr>
        <p:spPr>
          <a:xfrm>
            <a:off x="2594112" y="829304"/>
            <a:ext cx="1709531" cy="1677590"/>
          </a:xfrm>
          <a:prstGeom prst="rect">
            <a:avLst/>
          </a:prstGeom>
        </p:spPr>
        <p:txBody>
          <a:bodyPr>
            <a:normAutofit fontScale="77500" lnSpcReduction="20000"/>
          </a:bodyPr>
          <a:lstStyle/>
          <a:p>
            <a:pPr defTabSz="914400" fontAlgn="auto">
              <a:lnSpc>
                <a:spcPct val="150000"/>
              </a:lnSpc>
              <a:spcBef>
                <a:spcPct val="20000"/>
              </a:spcBef>
              <a:spcAft>
                <a:spcPts val="0"/>
              </a:spcAft>
              <a:defRPr/>
            </a:pPr>
            <a:r>
              <a:rPr lang="zh-CN" altLang="en-US" b="1" dirty="0" smtClean="0">
                <a:solidFill>
                  <a:prstClr val="black"/>
                </a:solidFill>
                <a:latin typeface="微软雅黑" pitchFamily="34" charset="-122"/>
                <a:ea typeface="微软雅黑" pitchFamily="34" charset="-122"/>
                <a:cs typeface="+mn-cs"/>
              </a:rPr>
              <a:t>组成部分：</a:t>
            </a:r>
            <a:endParaRPr lang="en-US" altLang="zh-CN" b="1" dirty="0" smtClean="0">
              <a:solidFill>
                <a:prstClr val="black"/>
              </a:solidFill>
              <a:latin typeface="微软雅黑" pitchFamily="34" charset="-122"/>
              <a:ea typeface="微软雅黑" pitchFamily="34" charset="-122"/>
              <a:cs typeface="+mn-cs"/>
            </a:endParaRPr>
          </a:p>
          <a:p>
            <a:pPr marL="342900" indent="-342900" defTabSz="914400" fontAlgn="auto">
              <a:lnSpc>
                <a:spcPct val="150000"/>
              </a:lnSpc>
              <a:spcBef>
                <a:spcPct val="20000"/>
              </a:spcBef>
              <a:spcAft>
                <a:spcPts val="0"/>
              </a:spcAft>
              <a:buFont typeface="Arial" pitchFamily="34" charset="0"/>
              <a:buChar char="•"/>
              <a:defRPr/>
            </a:pPr>
            <a:r>
              <a:rPr lang="zh-CN" altLang="en-US" dirty="0" smtClean="0">
                <a:solidFill>
                  <a:prstClr val="black"/>
                </a:solidFill>
                <a:latin typeface="微软雅黑" pitchFamily="34" charset="-122"/>
                <a:ea typeface="微软雅黑" pitchFamily="34" charset="-122"/>
                <a:cs typeface="+mn-cs"/>
              </a:rPr>
              <a:t>园区网络</a:t>
            </a:r>
            <a:endParaRPr lang="en-US" altLang="zh-CN" dirty="0" smtClean="0">
              <a:solidFill>
                <a:prstClr val="black"/>
              </a:solidFill>
              <a:latin typeface="微软雅黑" pitchFamily="34" charset="-122"/>
              <a:ea typeface="微软雅黑" pitchFamily="34" charset="-122"/>
              <a:cs typeface="+mn-cs"/>
            </a:endParaRPr>
          </a:p>
          <a:p>
            <a:pPr marL="342900" indent="-342900" defTabSz="914400" fontAlgn="auto">
              <a:lnSpc>
                <a:spcPct val="150000"/>
              </a:lnSpc>
              <a:spcBef>
                <a:spcPct val="20000"/>
              </a:spcBef>
              <a:spcAft>
                <a:spcPts val="0"/>
              </a:spcAft>
              <a:buFont typeface="Arial" pitchFamily="34" charset="0"/>
              <a:buChar char="•"/>
              <a:defRPr/>
            </a:pPr>
            <a:r>
              <a:rPr lang="zh-CN" altLang="en-US" dirty="0" smtClean="0">
                <a:solidFill>
                  <a:prstClr val="black"/>
                </a:solidFill>
                <a:latin typeface="微软雅黑" pitchFamily="34" charset="-122"/>
                <a:ea typeface="微软雅黑" pitchFamily="34" charset="-122"/>
                <a:cs typeface="+mn-cs"/>
              </a:rPr>
              <a:t>绿色数据中心</a:t>
            </a:r>
            <a:endParaRPr lang="en-US" altLang="zh-CN" dirty="0" smtClean="0">
              <a:solidFill>
                <a:prstClr val="black"/>
              </a:solidFill>
              <a:latin typeface="微软雅黑" pitchFamily="34" charset="-122"/>
              <a:ea typeface="微软雅黑" pitchFamily="34" charset="-122"/>
              <a:cs typeface="+mn-cs"/>
            </a:endParaRPr>
          </a:p>
          <a:p>
            <a:pPr marL="342900" indent="-342900" defTabSz="914400" fontAlgn="auto">
              <a:lnSpc>
                <a:spcPct val="150000"/>
              </a:lnSpc>
              <a:spcBef>
                <a:spcPct val="20000"/>
              </a:spcBef>
              <a:spcAft>
                <a:spcPts val="0"/>
              </a:spcAft>
              <a:buFont typeface="Arial" pitchFamily="34" charset="0"/>
              <a:buChar char="•"/>
              <a:defRPr/>
            </a:pPr>
            <a:r>
              <a:rPr lang="zh-CN" altLang="en-US" dirty="0" smtClean="0">
                <a:solidFill>
                  <a:prstClr val="black"/>
                </a:solidFill>
                <a:latin typeface="微软雅黑" pitchFamily="34" charset="-122"/>
                <a:ea typeface="微软雅黑" pitchFamily="34" charset="-122"/>
                <a:cs typeface="+mn-cs"/>
              </a:rPr>
              <a:t>云服务器、云存储</a:t>
            </a:r>
            <a:endParaRPr lang="en-US" altLang="zh-CN" dirty="0" smtClean="0">
              <a:solidFill>
                <a:prstClr val="black"/>
              </a:solidFill>
              <a:latin typeface="微软雅黑" pitchFamily="34" charset="-122"/>
              <a:ea typeface="微软雅黑" pitchFamily="34" charset="-122"/>
              <a:cs typeface="+mn-cs"/>
            </a:endParaRPr>
          </a:p>
        </p:txBody>
      </p:sp>
      <p:graphicFrame>
        <p:nvGraphicFramePr>
          <p:cNvPr id="17" name="Table 22"/>
          <p:cNvGraphicFramePr>
            <a:graphicFrameLocks noGrp="1"/>
          </p:cNvGraphicFramePr>
          <p:nvPr>
            <p:extLst>
              <p:ext uri="{D42A27DB-BD31-4B8C-83A1-F6EECF244321}">
                <p14:modId xmlns="" xmlns:p14="http://schemas.microsoft.com/office/powerpoint/2010/main" val="3226434971"/>
              </p:ext>
            </p:extLst>
          </p:nvPr>
        </p:nvGraphicFramePr>
        <p:xfrm>
          <a:off x="5279898" y="709549"/>
          <a:ext cx="3326662" cy="1674812"/>
        </p:xfrm>
        <a:graphic>
          <a:graphicData uri="http://schemas.openxmlformats.org/drawingml/2006/table">
            <a:tbl>
              <a:tblPr firstRow="1" bandRow="1"/>
              <a:tblGrid>
                <a:gridCol w="3326662"/>
              </a:tblGrid>
              <a:tr h="367800">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457200" rtl="0" eaLnBrk="1" fontAlgn="ctr" latinLnBrk="0" hangingPunct="1"/>
                      <a:r>
                        <a:rPr lang="zh-CN" altLang="en-US" sz="1600" b="1" i="0" u="none" strike="noStrike" kern="1200" dirty="0" smtClean="0">
                          <a:solidFill>
                            <a:schemeClr val="tx1"/>
                          </a:solidFill>
                          <a:effectLst/>
                          <a:latin typeface="微软雅黑" pitchFamily="34" charset="-122"/>
                          <a:ea typeface="微软雅黑" pitchFamily="34" charset="-122"/>
                          <a:cs typeface="+mn-cs"/>
                        </a:rPr>
                        <a:t>基础资源目录</a:t>
                      </a:r>
                      <a:endParaRPr lang="zh-CN" altLang="en-US" sz="1600" b="1" i="0" u="none" strike="noStrike" kern="1200" dirty="0">
                        <a:solidFill>
                          <a:schemeClr val="tx1"/>
                        </a:solidFill>
                        <a:effectLst/>
                        <a:latin typeface="微软雅黑" pitchFamily="34" charset="-122"/>
                        <a:ea typeface="微软雅黑" pitchFamily="34" charset="-122"/>
                        <a:cs typeface="+mn-cs"/>
                      </a:endParaRPr>
                    </a:p>
                  </a:txBody>
                  <a:tcPr marL="91478" marR="91478" marT="45773" marB="45773"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FFFF00"/>
                    </a:solidFill>
                  </a:tcPr>
                </a:tc>
              </a:tr>
              <a:tr h="326753">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457200" rtl="0" eaLnBrk="1" fontAlgn="ctr" latinLnBrk="0" hangingPunct="1"/>
                      <a:r>
                        <a:rPr lang="zh-CN" altLang="en-US" sz="1400" b="0" i="0" u="none" strike="noStrike" kern="1200" dirty="0" smtClean="0">
                          <a:solidFill>
                            <a:schemeClr val="tx1"/>
                          </a:solidFill>
                          <a:effectLst/>
                          <a:latin typeface="微软雅黑" pitchFamily="34" charset="-122"/>
                          <a:ea typeface="微软雅黑" pitchFamily="34" charset="-122"/>
                          <a:cs typeface="+mn-cs"/>
                        </a:rPr>
                        <a:t>云主机</a:t>
                      </a:r>
                      <a:endParaRPr lang="en-US" altLang="zh-CN" sz="1400" b="0" i="0" u="none" strike="noStrike" kern="1200" dirty="0">
                        <a:solidFill>
                          <a:schemeClr val="tx1"/>
                        </a:solidFill>
                        <a:effectLst/>
                        <a:latin typeface="微软雅黑" pitchFamily="34" charset="-122"/>
                        <a:ea typeface="微软雅黑" pitchFamily="34" charset="-122"/>
                        <a:cs typeface="+mn-cs"/>
                      </a:endParaRPr>
                    </a:p>
                  </a:txBody>
                  <a:tcPr marL="9529" marR="9529" marT="9536"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26753">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457200" rtl="0" eaLnBrk="1" fontAlgn="ctr" latinLnBrk="0" hangingPunct="1"/>
                      <a:r>
                        <a:rPr lang="zh-CN" altLang="en-US" sz="1400" b="0" i="0" u="none" strike="noStrike" kern="1200" dirty="0" smtClean="0">
                          <a:solidFill>
                            <a:schemeClr val="tx1"/>
                          </a:solidFill>
                          <a:effectLst/>
                          <a:latin typeface="微软雅黑" pitchFamily="34" charset="-122"/>
                          <a:ea typeface="微软雅黑" pitchFamily="34" charset="-122"/>
                          <a:cs typeface="+mn-cs"/>
                        </a:rPr>
                        <a:t>云存储</a:t>
                      </a:r>
                      <a:endParaRPr lang="en-US" altLang="zh-CN" sz="1400" b="0" i="0" u="none" strike="noStrike" kern="1200" dirty="0">
                        <a:solidFill>
                          <a:schemeClr val="tx1"/>
                        </a:solidFill>
                        <a:effectLst/>
                        <a:latin typeface="微软雅黑" pitchFamily="34" charset="-122"/>
                        <a:ea typeface="微软雅黑" pitchFamily="34" charset="-122"/>
                        <a:cs typeface="+mn-cs"/>
                      </a:endParaRPr>
                    </a:p>
                  </a:txBody>
                  <a:tcPr marL="9529" marR="9529" marT="953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26753">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457200" rtl="0" eaLnBrk="1" fontAlgn="ctr" latinLnBrk="0" hangingPunct="1"/>
                      <a:r>
                        <a:rPr lang="zh-CN" altLang="en-US" sz="1400" b="0" i="0" u="none" strike="noStrike" kern="1200" dirty="0" smtClean="0">
                          <a:solidFill>
                            <a:schemeClr val="tx1"/>
                          </a:solidFill>
                          <a:effectLst/>
                          <a:latin typeface="微软雅黑" pitchFamily="34" charset="-122"/>
                          <a:ea typeface="微软雅黑" pitchFamily="34" charset="-122"/>
                          <a:cs typeface="+mn-cs"/>
                        </a:rPr>
                        <a:t>托管业务</a:t>
                      </a:r>
                      <a:endParaRPr lang="en-US" altLang="zh-CN" sz="1400" b="0" i="0" u="none" strike="noStrike" kern="1200" dirty="0">
                        <a:solidFill>
                          <a:schemeClr val="tx1"/>
                        </a:solidFill>
                        <a:effectLst/>
                        <a:latin typeface="微软雅黑" pitchFamily="34" charset="-122"/>
                        <a:ea typeface="微软雅黑" pitchFamily="34" charset="-122"/>
                        <a:cs typeface="+mn-cs"/>
                      </a:endParaRPr>
                    </a:p>
                  </a:txBody>
                  <a:tcPr marL="9529" marR="9529" marT="953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26753">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457200" rtl="0" eaLnBrk="1" fontAlgn="ctr" latinLnBrk="0" hangingPunct="1"/>
                      <a:r>
                        <a:rPr lang="zh-CN" altLang="en-US" sz="1400" b="0" i="0" u="none" strike="noStrike" kern="1200" dirty="0" smtClean="0">
                          <a:solidFill>
                            <a:schemeClr val="tx1"/>
                          </a:solidFill>
                          <a:effectLst/>
                          <a:latin typeface="微软雅黑" pitchFamily="34" charset="-122"/>
                          <a:ea typeface="微软雅黑" pitchFamily="34" charset="-122"/>
                          <a:cs typeface="+mn-cs"/>
                        </a:rPr>
                        <a:t>园区局域网</a:t>
                      </a:r>
                      <a:endParaRPr lang="en-US" altLang="zh-CN" sz="1400" b="0" i="0" u="none" strike="noStrike" kern="1200" dirty="0">
                        <a:solidFill>
                          <a:schemeClr val="tx1"/>
                        </a:solidFill>
                        <a:effectLst/>
                        <a:latin typeface="微软雅黑" pitchFamily="34" charset="-122"/>
                        <a:ea typeface="微软雅黑" pitchFamily="34" charset="-122"/>
                        <a:cs typeface="+mn-cs"/>
                      </a:endParaRPr>
                    </a:p>
                  </a:txBody>
                  <a:tcPr marL="9529" marR="9529" marT="953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bl>
          </a:graphicData>
        </a:graphic>
      </p:graphicFrame>
      <p:grpSp>
        <p:nvGrpSpPr>
          <p:cNvPr id="18" name="组合 16"/>
          <p:cNvGrpSpPr/>
          <p:nvPr/>
        </p:nvGrpSpPr>
        <p:grpSpPr>
          <a:xfrm>
            <a:off x="286513" y="2851945"/>
            <a:ext cx="4428359" cy="1219241"/>
            <a:chOff x="359665" y="2681257"/>
            <a:chExt cx="6142070" cy="1219241"/>
          </a:xfrm>
        </p:grpSpPr>
        <p:pic>
          <p:nvPicPr>
            <p:cNvPr id="19" name="Picture 8"/>
            <p:cNvPicPr>
              <a:picLocks noChangeAspect="1" noChangeArrowheads="1"/>
            </p:cNvPicPr>
            <p:nvPr/>
          </p:nvPicPr>
          <p:blipFill>
            <a:blip r:embed="rId2" cstate="print"/>
            <a:srcRect/>
            <a:stretch>
              <a:fillRect/>
            </a:stretch>
          </p:blipFill>
          <p:spPr bwMode="auto">
            <a:xfrm>
              <a:off x="2417121" y="2681257"/>
              <a:ext cx="1935424" cy="1204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3"/>
            <p:cNvPicPr>
              <a:picLocks noChangeAspect="1" noChangeArrowheads="1"/>
            </p:cNvPicPr>
            <p:nvPr/>
          </p:nvPicPr>
          <p:blipFill>
            <a:blip r:embed="rId3" cstate="print"/>
            <a:srcRect/>
            <a:stretch>
              <a:fillRect/>
            </a:stretch>
          </p:blipFill>
          <p:spPr bwMode="auto">
            <a:xfrm>
              <a:off x="4453184" y="2712498"/>
              <a:ext cx="2048551" cy="118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Picture 3"/>
            <p:cNvPicPr>
              <a:picLocks noChangeAspect="1" noChangeArrowheads="1"/>
            </p:cNvPicPr>
            <p:nvPr/>
          </p:nvPicPr>
          <p:blipFill>
            <a:blip r:embed="rId4" cstate="print"/>
            <a:srcRect/>
            <a:stretch>
              <a:fillRect/>
            </a:stretch>
          </p:blipFill>
          <p:spPr bwMode="auto">
            <a:xfrm>
              <a:off x="359665" y="2689393"/>
              <a:ext cx="1956815" cy="11881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2" name="矩形 21"/>
          <p:cNvSpPr/>
          <p:nvPr/>
        </p:nvSpPr>
        <p:spPr>
          <a:xfrm>
            <a:off x="5292080" y="2647715"/>
            <a:ext cx="3312000" cy="2067233"/>
          </a:xfrm>
          <a:prstGeom prst="rect">
            <a:avLst/>
          </a:prstGeom>
          <a:solidFill>
            <a:srgbClr val="CCFFCC"/>
          </a:solidFill>
        </p:spPr>
        <p:txBody>
          <a:bodyPr wrap="square" anchor="ctr" anchorCtr="0">
            <a:noAutofit/>
          </a:bodyPr>
          <a:lstStyle/>
          <a:p>
            <a:pPr marL="182563" indent="-182563" fontAlgn="auto">
              <a:lnSpc>
                <a:spcPts val="2200"/>
              </a:lnSpc>
              <a:spcBef>
                <a:spcPts val="0"/>
              </a:spcBef>
              <a:spcAft>
                <a:spcPts val="0"/>
              </a:spcAft>
              <a:buSzPct val="80000"/>
              <a:buFont typeface="Wingdings" pitchFamily="2" charset="2"/>
              <a:buChar char="l"/>
            </a:pPr>
            <a:r>
              <a:rPr lang="zh-CN" altLang="en-US" sz="1400" dirty="0" smtClean="0">
                <a:solidFill>
                  <a:prstClr val="black"/>
                </a:solidFill>
                <a:latin typeface="微软雅黑" pitchFamily="34" charset="-122"/>
                <a:ea typeface="微软雅黑" pitchFamily="34" charset="-122"/>
                <a:cs typeface="+mn-cs"/>
              </a:rPr>
              <a:t>为园区自有信息化系统设备提供存储和计算资源</a:t>
            </a:r>
            <a:endParaRPr lang="en-US" altLang="zh-CN" sz="1400" dirty="0" smtClean="0">
              <a:solidFill>
                <a:prstClr val="black"/>
              </a:solidFill>
              <a:latin typeface="微软雅黑" pitchFamily="34" charset="-122"/>
              <a:ea typeface="微软雅黑" pitchFamily="34" charset="-122"/>
              <a:cs typeface="+mn-cs"/>
            </a:endParaRPr>
          </a:p>
          <a:p>
            <a:pPr marL="182563" indent="-182563" fontAlgn="auto">
              <a:lnSpc>
                <a:spcPts val="2200"/>
              </a:lnSpc>
              <a:spcBef>
                <a:spcPts val="0"/>
              </a:spcBef>
              <a:spcAft>
                <a:spcPts val="0"/>
              </a:spcAft>
              <a:buSzPct val="80000"/>
              <a:buFont typeface="Wingdings" pitchFamily="2" charset="2"/>
              <a:buChar char="l"/>
            </a:pPr>
            <a:r>
              <a:rPr lang="zh-CN" altLang="en-US" sz="1400" dirty="0" smtClean="0">
                <a:solidFill>
                  <a:prstClr val="black"/>
                </a:solidFill>
                <a:latin typeface="微软雅黑" pitchFamily="34" charset="-122"/>
                <a:ea typeface="微软雅黑" pitchFamily="34" charset="-122"/>
                <a:cs typeface="+mn-cs"/>
              </a:rPr>
              <a:t>为运营商通信接入提供网络通信机房</a:t>
            </a:r>
            <a:endParaRPr lang="en-US" altLang="zh-CN" sz="1400" dirty="0" smtClean="0">
              <a:solidFill>
                <a:prstClr val="black"/>
              </a:solidFill>
              <a:latin typeface="微软雅黑" pitchFamily="34" charset="-122"/>
              <a:ea typeface="微软雅黑" pitchFamily="34" charset="-122"/>
              <a:cs typeface="+mn-cs"/>
            </a:endParaRPr>
          </a:p>
          <a:p>
            <a:pPr marL="182563" indent="-182563" fontAlgn="auto">
              <a:lnSpc>
                <a:spcPts val="2200"/>
              </a:lnSpc>
              <a:spcBef>
                <a:spcPts val="0"/>
              </a:spcBef>
              <a:spcAft>
                <a:spcPts val="0"/>
              </a:spcAft>
              <a:buSzPct val="80000"/>
              <a:buFont typeface="Wingdings" pitchFamily="2" charset="2"/>
              <a:buChar char="l"/>
            </a:pPr>
            <a:r>
              <a:rPr lang="zh-CN" altLang="en-US" sz="1400" dirty="0" smtClean="0">
                <a:solidFill>
                  <a:prstClr val="black"/>
                </a:solidFill>
                <a:latin typeface="微软雅黑" pitchFamily="34" charset="-122"/>
                <a:ea typeface="微软雅黑" pitchFamily="34" charset="-122"/>
                <a:cs typeface="+mn-cs"/>
              </a:rPr>
              <a:t>为运营商建设园区机房提供环境支撑</a:t>
            </a:r>
            <a:endParaRPr lang="en-US" altLang="zh-CN" sz="1400" dirty="0" smtClean="0">
              <a:solidFill>
                <a:prstClr val="black"/>
              </a:solidFill>
              <a:latin typeface="微软雅黑" pitchFamily="34" charset="-122"/>
              <a:ea typeface="微软雅黑" pitchFamily="34" charset="-122"/>
              <a:cs typeface="+mn-cs"/>
            </a:endParaRPr>
          </a:p>
          <a:p>
            <a:pPr marL="182563" indent="-182563" fontAlgn="auto">
              <a:lnSpc>
                <a:spcPts val="2200"/>
              </a:lnSpc>
              <a:spcBef>
                <a:spcPts val="0"/>
              </a:spcBef>
              <a:spcAft>
                <a:spcPts val="0"/>
              </a:spcAft>
              <a:buSzPct val="80000"/>
              <a:buFont typeface="Wingdings" pitchFamily="2" charset="2"/>
              <a:buChar char="l"/>
            </a:pPr>
            <a:r>
              <a:rPr lang="zh-CN" altLang="en-US" sz="1400" dirty="0" smtClean="0">
                <a:solidFill>
                  <a:prstClr val="black"/>
                </a:solidFill>
                <a:latin typeface="微软雅黑" pitchFamily="34" charset="-122"/>
                <a:ea typeface="微软雅黑" pitchFamily="34" charset="-122"/>
                <a:cs typeface="+mn-cs"/>
              </a:rPr>
              <a:t>为园区企业提供</a:t>
            </a:r>
            <a:r>
              <a:rPr lang="en-US" altLang="zh-CN" sz="1400" dirty="0" smtClean="0">
                <a:solidFill>
                  <a:prstClr val="black"/>
                </a:solidFill>
                <a:latin typeface="微软雅黑" pitchFamily="34" charset="-122"/>
                <a:ea typeface="微软雅黑" pitchFamily="34" charset="-122"/>
                <a:cs typeface="+mn-cs"/>
              </a:rPr>
              <a:t>IT</a:t>
            </a:r>
            <a:r>
              <a:rPr lang="zh-CN" altLang="en-US" sz="1400" dirty="0" smtClean="0">
                <a:solidFill>
                  <a:prstClr val="black"/>
                </a:solidFill>
                <a:latin typeface="微软雅黑" pitchFamily="34" charset="-122"/>
                <a:ea typeface="微软雅黑" pitchFamily="34" charset="-122"/>
                <a:cs typeface="+mn-cs"/>
              </a:rPr>
              <a:t>服务托管等服务</a:t>
            </a:r>
            <a:endParaRPr lang="en-US" altLang="zh-CN" sz="1400" dirty="0" smtClean="0">
              <a:solidFill>
                <a:prstClr val="black"/>
              </a:solidFill>
              <a:latin typeface="微软雅黑" pitchFamily="34" charset="-122"/>
              <a:ea typeface="微软雅黑" pitchFamily="34" charset="-122"/>
              <a:cs typeface="+mn-cs"/>
            </a:endParaRPr>
          </a:p>
          <a:p>
            <a:pPr marL="182563" indent="-182563" fontAlgn="auto">
              <a:lnSpc>
                <a:spcPts val="2200"/>
              </a:lnSpc>
              <a:spcBef>
                <a:spcPts val="0"/>
              </a:spcBef>
              <a:spcAft>
                <a:spcPts val="0"/>
              </a:spcAft>
              <a:buSzPct val="80000"/>
              <a:buFont typeface="Wingdings" pitchFamily="2" charset="2"/>
              <a:buChar char="l"/>
            </a:pPr>
            <a:r>
              <a:rPr lang="zh-CN" altLang="en-US" sz="1400" dirty="0" smtClean="0">
                <a:solidFill>
                  <a:prstClr val="black"/>
                </a:solidFill>
                <a:latin typeface="微软雅黑" pitchFamily="34" charset="-122"/>
                <a:ea typeface="微软雅黑" pitchFamily="34" charset="-122"/>
                <a:cs typeface="+mn-cs"/>
              </a:rPr>
              <a:t>为园区企业租用包括超算中心在内的外部</a:t>
            </a:r>
            <a:r>
              <a:rPr lang="en-US" altLang="zh-CN" sz="1400" dirty="0" smtClean="0">
                <a:solidFill>
                  <a:prstClr val="black"/>
                </a:solidFill>
                <a:latin typeface="微软雅黑" pitchFamily="34" charset="-122"/>
                <a:ea typeface="微软雅黑" pitchFamily="34" charset="-122"/>
                <a:cs typeface="+mn-cs"/>
              </a:rPr>
              <a:t>IT</a:t>
            </a:r>
            <a:r>
              <a:rPr lang="zh-CN" altLang="en-US" sz="1400" dirty="0" smtClean="0">
                <a:solidFill>
                  <a:prstClr val="black"/>
                </a:solidFill>
                <a:latin typeface="微软雅黑" pitchFamily="34" charset="-122"/>
                <a:ea typeface="微软雅黑" pitchFamily="34" charset="-122"/>
                <a:cs typeface="+mn-cs"/>
              </a:rPr>
              <a:t>资源提供技术支撑</a:t>
            </a:r>
            <a:endParaRPr lang="en-US" altLang="zh-CN" sz="1400" dirty="0" smtClean="0">
              <a:solidFill>
                <a:prstClr val="black"/>
              </a:solidFill>
              <a:latin typeface="微软雅黑" pitchFamily="34" charset="-122"/>
              <a:ea typeface="微软雅黑" pitchFamily="34" charset="-122"/>
              <a:cs typeface="+mn-cs"/>
            </a:endParaRPr>
          </a:p>
        </p:txBody>
      </p:sp>
      <p:sp>
        <p:nvSpPr>
          <p:cNvPr id="23" name="TextBox 22"/>
          <p:cNvSpPr txBox="1"/>
          <p:nvPr/>
        </p:nvSpPr>
        <p:spPr>
          <a:xfrm>
            <a:off x="306369" y="4187418"/>
            <a:ext cx="1421887" cy="276999"/>
          </a:xfrm>
          <a:prstGeom prst="rect">
            <a:avLst/>
          </a:prstGeom>
          <a:noFill/>
        </p:spPr>
        <p:txBody>
          <a:bodyPr wrap="square" rtlCol="0" anchor="ctr" anchorCtr="0">
            <a:noAutofit/>
          </a:bodyPr>
          <a:lstStyle/>
          <a:p>
            <a:pPr algn="ct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微模块数据中心</a:t>
            </a:r>
            <a:endParaRPr lang="zh-CN" altLang="en-US" sz="1200" dirty="0">
              <a:solidFill>
                <a:prstClr val="black"/>
              </a:solidFill>
              <a:latin typeface="微软雅黑" pitchFamily="34" charset="-122"/>
              <a:ea typeface="微软雅黑" pitchFamily="34" charset="-122"/>
              <a:cs typeface="+mn-cs"/>
            </a:endParaRPr>
          </a:p>
        </p:txBody>
      </p:sp>
      <p:sp>
        <p:nvSpPr>
          <p:cNvPr id="24" name="TextBox 23"/>
          <p:cNvSpPr txBox="1"/>
          <p:nvPr/>
        </p:nvSpPr>
        <p:spPr>
          <a:xfrm>
            <a:off x="1745025" y="4187418"/>
            <a:ext cx="1421887" cy="276999"/>
          </a:xfrm>
          <a:prstGeom prst="rect">
            <a:avLst/>
          </a:prstGeom>
          <a:noFill/>
        </p:spPr>
        <p:txBody>
          <a:bodyPr wrap="square" rtlCol="0" anchor="ctr" anchorCtr="0">
            <a:noAutofit/>
          </a:bodyPr>
          <a:lstStyle/>
          <a:p>
            <a:pPr algn="ct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数据中心分区规划</a:t>
            </a:r>
            <a:endParaRPr lang="zh-CN" altLang="en-US" sz="1200" dirty="0">
              <a:solidFill>
                <a:prstClr val="black"/>
              </a:solidFill>
              <a:latin typeface="微软雅黑" pitchFamily="34" charset="-122"/>
              <a:ea typeface="微软雅黑" pitchFamily="34" charset="-122"/>
              <a:cs typeface="+mn-cs"/>
            </a:endParaRPr>
          </a:p>
        </p:txBody>
      </p:sp>
      <p:sp>
        <p:nvSpPr>
          <p:cNvPr id="25" name="TextBox 24"/>
          <p:cNvSpPr txBox="1"/>
          <p:nvPr/>
        </p:nvSpPr>
        <p:spPr>
          <a:xfrm>
            <a:off x="3232449" y="4187418"/>
            <a:ext cx="1421887" cy="276999"/>
          </a:xfrm>
          <a:prstGeom prst="rect">
            <a:avLst/>
          </a:prstGeom>
          <a:noFill/>
        </p:spPr>
        <p:txBody>
          <a:bodyPr wrap="square" rtlCol="0" anchor="ctr" anchorCtr="0">
            <a:noAutofit/>
          </a:bodyPr>
          <a:lstStyle/>
          <a:p>
            <a:pPr algn="ct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数据中心统一监控</a:t>
            </a:r>
            <a:endParaRPr lang="zh-CN" altLang="en-US" sz="1200" dirty="0">
              <a:solidFill>
                <a:prstClr val="black"/>
              </a:solidFill>
              <a:latin typeface="微软雅黑" pitchFamily="34" charset="-122"/>
              <a:ea typeface="微软雅黑" pitchFamily="34" charset="-122"/>
              <a:cs typeface="+mn-cs"/>
            </a:endParaRPr>
          </a:p>
        </p:txBody>
      </p:sp>
      <p:pic>
        <p:nvPicPr>
          <p:cNvPr id="26" name="Picture 16"/>
          <p:cNvPicPr>
            <a:picLocks noChangeAspect="1" noChangeArrowheads="1"/>
          </p:cNvPicPr>
          <p:nvPr/>
        </p:nvPicPr>
        <p:blipFill>
          <a:blip r:embed="rId5" cstate="screen"/>
          <a:srcRect/>
          <a:stretch>
            <a:fillRect/>
          </a:stretch>
        </p:blipFill>
        <p:spPr bwMode="auto">
          <a:xfrm>
            <a:off x="4400252" y="1151895"/>
            <a:ext cx="870580" cy="813270"/>
          </a:xfrm>
          <a:prstGeom prst="rect">
            <a:avLst/>
          </a:prstGeom>
          <a:noFill/>
          <a:ln w="9525">
            <a:noFill/>
            <a:miter lim="800000"/>
            <a:headEnd/>
            <a:tailEnd/>
          </a:ln>
        </p:spPr>
      </p:pic>
      <p:sp>
        <p:nvSpPr>
          <p:cNvPr id="27" name="矩形 26"/>
          <p:cNvSpPr/>
          <p:nvPr/>
        </p:nvSpPr>
        <p:spPr>
          <a:xfrm>
            <a:off x="288231" y="941599"/>
            <a:ext cx="1858619" cy="1512465"/>
          </a:xfrm>
          <a:prstGeom prst="rect">
            <a:avLst/>
          </a:prstGeom>
        </p:spPr>
        <p:txBody>
          <a:bodyPr wrap="square">
            <a:spAutoFit/>
          </a:bodyPr>
          <a:lstStyle/>
          <a:p>
            <a:pPr fontAlgn="auto">
              <a:lnSpc>
                <a:spcPct val="130000"/>
              </a:lnSpc>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采用模</a:t>
            </a:r>
            <a:r>
              <a:rPr lang="zh-CN" altLang="zh-CN" sz="1200" dirty="0" smtClean="0">
                <a:solidFill>
                  <a:prstClr val="black"/>
                </a:solidFill>
                <a:latin typeface="微软雅黑" pitchFamily="34" charset="-122"/>
                <a:ea typeface="微软雅黑" pitchFamily="34" charset="-122"/>
                <a:cs typeface="+mn-cs"/>
              </a:rPr>
              <a:t>块化数据中心集中建设园区</a:t>
            </a:r>
            <a:r>
              <a:rPr lang="en-US" altLang="zh-CN" sz="1200" dirty="0" err="1" smtClean="0">
                <a:solidFill>
                  <a:prstClr val="black"/>
                </a:solidFill>
                <a:latin typeface="微软雅黑" pitchFamily="34" charset="-122"/>
                <a:ea typeface="微软雅黑" pitchFamily="34" charset="-122"/>
                <a:cs typeface="+mn-cs"/>
              </a:rPr>
              <a:t>IaaS</a:t>
            </a:r>
            <a:r>
              <a:rPr lang="zh-CN" altLang="zh-CN" sz="1200" dirty="0" smtClean="0">
                <a:solidFill>
                  <a:prstClr val="black"/>
                </a:solidFill>
                <a:latin typeface="微软雅黑" pitchFamily="34" charset="-122"/>
                <a:ea typeface="微软雅黑" pitchFamily="34" charset="-122"/>
                <a:cs typeface="+mn-cs"/>
              </a:rPr>
              <a:t>和</a:t>
            </a:r>
            <a:r>
              <a:rPr lang="en-US" altLang="zh-CN" sz="1200" dirty="0" err="1" smtClean="0">
                <a:solidFill>
                  <a:prstClr val="black"/>
                </a:solidFill>
                <a:latin typeface="微软雅黑" pitchFamily="34" charset="-122"/>
                <a:ea typeface="微软雅黑" pitchFamily="34" charset="-122"/>
                <a:cs typeface="+mn-cs"/>
              </a:rPr>
              <a:t>SaaS</a:t>
            </a:r>
            <a:r>
              <a:rPr lang="zh-CN" altLang="zh-CN" sz="1200" dirty="0" smtClean="0">
                <a:solidFill>
                  <a:prstClr val="black"/>
                </a:solidFill>
                <a:latin typeface="微软雅黑" pitchFamily="34" charset="-122"/>
                <a:ea typeface="微软雅黑" pitchFamily="34" charset="-122"/>
                <a:cs typeface="+mn-cs"/>
              </a:rPr>
              <a:t>云服务平台，为园区入驻企业和运营管理者提供全方位的</a:t>
            </a:r>
            <a:r>
              <a:rPr lang="zh-CN" altLang="en-US" sz="1200" dirty="0" smtClean="0">
                <a:solidFill>
                  <a:prstClr val="black"/>
                </a:solidFill>
                <a:latin typeface="微软雅黑" pitchFamily="34" charset="-122"/>
                <a:ea typeface="微软雅黑" pitchFamily="34" charset="-122"/>
                <a:cs typeface="+mn-cs"/>
              </a:rPr>
              <a:t>信息</a:t>
            </a:r>
            <a:r>
              <a:rPr lang="zh-CN" altLang="zh-CN" sz="1200" dirty="0" smtClean="0">
                <a:solidFill>
                  <a:prstClr val="black"/>
                </a:solidFill>
                <a:latin typeface="微软雅黑" pitchFamily="34" charset="-122"/>
                <a:ea typeface="微软雅黑" pitchFamily="34" charset="-122"/>
                <a:cs typeface="+mn-cs"/>
              </a:rPr>
              <a:t>基础设施租赁服务</a:t>
            </a:r>
            <a:endParaRPr lang="zh-CN" altLang="en-US" sz="1200" dirty="0">
              <a:solidFill>
                <a:prstClr val="black"/>
              </a:solidFill>
              <a:latin typeface="Calibri"/>
              <a:ea typeface="宋体"/>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云公共服务平台</a:t>
            </a:r>
            <a:r>
              <a:rPr lang="en-US" altLang="zh-CN" b="1" dirty="0" smtClean="0"/>
              <a:t>-</a:t>
            </a:r>
            <a:r>
              <a:rPr lang="zh-CN" altLang="en-US" b="1" dirty="0" smtClean="0"/>
              <a:t>微模块数据中心</a:t>
            </a:r>
            <a:endParaRPr lang="zh-CN" altLang="en-US" b="1" dirty="0"/>
          </a:p>
        </p:txBody>
      </p:sp>
      <p:pic>
        <p:nvPicPr>
          <p:cNvPr id="5" name="Picture 1"/>
          <p:cNvPicPr>
            <a:picLocks noChangeAspect="1" noChangeArrowheads="1"/>
          </p:cNvPicPr>
          <p:nvPr/>
        </p:nvPicPr>
        <p:blipFill>
          <a:blip r:embed="rId2" cstate="print"/>
          <a:srcRect/>
          <a:stretch>
            <a:fillRect/>
          </a:stretch>
        </p:blipFill>
        <p:spPr bwMode="auto">
          <a:xfrm>
            <a:off x="5994960" y="861093"/>
            <a:ext cx="2522874" cy="1494481"/>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a:stretch>
            <a:fillRect/>
          </a:stretch>
        </p:blipFill>
        <p:spPr bwMode="auto">
          <a:xfrm>
            <a:off x="983912" y="623416"/>
            <a:ext cx="2615385" cy="1890210"/>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35496" y="2453569"/>
            <a:ext cx="9067800" cy="2393156"/>
          </a:xfrm>
          <a:prstGeom prst="rect">
            <a:avLst/>
          </a:prstGeom>
          <a:noFill/>
          <a:ln w="9525">
            <a:noFill/>
            <a:miter lim="800000"/>
            <a:headEnd/>
            <a:tailEnd/>
          </a:ln>
        </p:spPr>
      </p:pic>
      <p:pic>
        <p:nvPicPr>
          <p:cNvPr id="10" name="图片 9" descr="微模块2.jpg"/>
          <p:cNvPicPr>
            <a:picLocks noChangeAspect="1"/>
          </p:cNvPicPr>
          <p:nvPr/>
        </p:nvPicPr>
        <p:blipFill>
          <a:blip r:embed="rId5" cstate="email">
            <a:extLst>
              <a:ext uri="{28A0092B-C50C-407E-A947-70E740481C1C}">
                <a14:useLocalDpi xmlns="" xmlns:a14="http://schemas.microsoft.com/office/drawing/2010/main"/>
              </a:ext>
            </a:extLst>
          </a:blip>
          <a:stretch>
            <a:fillRect/>
          </a:stretch>
        </p:blipFill>
        <p:spPr>
          <a:xfrm>
            <a:off x="3925871" y="782643"/>
            <a:ext cx="2046460" cy="1553933"/>
          </a:xfrm>
          <a:prstGeom prst="rect">
            <a:avLst/>
          </a:prstGeom>
          <a:solidFill>
            <a:schemeClr val="bg1">
              <a:lumMod val="95000"/>
            </a:schemeClr>
          </a:solidFill>
          <a:ln>
            <a:noFill/>
          </a:ln>
        </p:spPr>
      </p:pic>
      <p:sp>
        <p:nvSpPr>
          <p:cNvPr id="11" name="右箭头 10"/>
          <p:cNvSpPr/>
          <p:nvPr/>
        </p:nvSpPr>
        <p:spPr>
          <a:xfrm>
            <a:off x="5593626" y="655467"/>
            <a:ext cx="398521" cy="1822336"/>
          </a:xfrm>
          <a:prstGeom prst="rightArrow">
            <a:avLst>
              <a:gd name="adj1" fmla="val 74269"/>
              <a:gd name="adj2" fmla="val 25611"/>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zh-CN" altLang="en-US" sz="1000" b="1" dirty="0" smtClean="0">
                <a:solidFill>
                  <a:srgbClr val="C00000"/>
                </a:solidFill>
                <a:latin typeface="微软雅黑" pitchFamily="34" charset="-122"/>
                <a:ea typeface="微软雅黑" pitchFamily="34" charset="-122"/>
              </a:rPr>
              <a:t>高度集成</a:t>
            </a:r>
            <a:endParaRPr lang="en-US" altLang="zh-CN" sz="1000" b="1" dirty="0" smtClean="0">
              <a:solidFill>
                <a:srgbClr val="C00000"/>
              </a:solidFill>
              <a:latin typeface="微软雅黑" pitchFamily="34" charset="-122"/>
              <a:ea typeface="微软雅黑" pitchFamily="34" charset="-122"/>
            </a:endParaRPr>
          </a:p>
          <a:p>
            <a:pPr algn="ctr" fontAlgn="auto">
              <a:spcBef>
                <a:spcPts val="0"/>
              </a:spcBef>
              <a:spcAft>
                <a:spcPts val="0"/>
              </a:spcAft>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zh-CN" sz="600" b="1" dirty="0" smtClean="0">
              <a:solidFill>
                <a:srgbClr val="C00000"/>
              </a:solidFill>
              <a:latin typeface="微软雅黑" pitchFamily="34" charset="-122"/>
              <a:ea typeface="微软雅黑" pitchFamily="34" charset="-122"/>
            </a:endParaRPr>
          </a:p>
          <a:p>
            <a:pPr algn="ctr" fontAlgn="auto">
              <a:spcBef>
                <a:spcPts val="0"/>
              </a:spcBef>
              <a:spcAft>
                <a:spcPts val="0"/>
              </a:spcAft>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zh-CN" altLang="en-US" sz="1000" b="1" dirty="0" smtClean="0">
                <a:solidFill>
                  <a:srgbClr val="C00000"/>
                </a:solidFill>
                <a:latin typeface="微软雅黑" pitchFamily="34" charset="-122"/>
                <a:ea typeface="微软雅黑" pitchFamily="34" charset="-122"/>
              </a:rPr>
              <a:t>工厂预制</a:t>
            </a:r>
            <a:endParaRPr lang="en-US" altLang="zh-CN" sz="1000" b="1" dirty="0" smtClean="0">
              <a:solidFill>
                <a:srgbClr val="C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微模块数据中心与传统数据中心对比</a:t>
            </a:r>
            <a:endParaRPr lang="zh-CN" altLang="en-US" b="1" dirty="0"/>
          </a:p>
        </p:txBody>
      </p:sp>
      <p:pic>
        <p:nvPicPr>
          <p:cNvPr id="10" name="Picture 32" descr="HDexploded_low contrast"/>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5058102" y="928018"/>
            <a:ext cx="2974226" cy="1674005"/>
          </a:xfrm>
          <a:prstGeom prst="rect">
            <a:avLst/>
          </a:prstGeom>
          <a:noFill/>
        </p:spPr>
      </p:pic>
      <p:graphicFrame>
        <p:nvGraphicFramePr>
          <p:cNvPr id="11" name="表格 10"/>
          <p:cNvGraphicFramePr>
            <a:graphicFrameLocks noGrp="1"/>
          </p:cNvGraphicFramePr>
          <p:nvPr>
            <p:extLst>
              <p:ext uri="{D42A27DB-BD31-4B8C-83A1-F6EECF244321}">
                <p14:modId xmlns="" xmlns:p14="http://schemas.microsoft.com/office/powerpoint/2010/main" val="219284766"/>
              </p:ext>
            </p:extLst>
          </p:nvPr>
        </p:nvGraphicFramePr>
        <p:xfrm>
          <a:off x="429762" y="2652933"/>
          <a:ext cx="8229599" cy="1524000"/>
        </p:xfrm>
        <a:graphic>
          <a:graphicData uri="http://schemas.openxmlformats.org/drawingml/2006/table">
            <a:tbl>
              <a:tblPr firstRow="1" bandRow="1"/>
              <a:tblGrid>
                <a:gridCol w="2198689"/>
                <a:gridCol w="2895457"/>
                <a:gridCol w="3135453"/>
              </a:tblGrid>
              <a:tr h="278130">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endParaRPr lang="zh-CN" altLang="en-US" sz="1100" dirty="0">
                        <a:latin typeface="微软雅黑" pitchFamily="34" charset="-122"/>
                        <a:ea typeface="微软雅黑" pitchFamily="34" charset="-122"/>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CN" altLang="en-US" sz="1100" dirty="0" smtClean="0">
                          <a:latin typeface="微软雅黑" pitchFamily="34" charset="-122"/>
                          <a:ea typeface="微软雅黑" pitchFamily="34" charset="-122"/>
                        </a:rPr>
                        <a:t>微模块数据中心</a:t>
                      </a:r>
                      <a:endParaRPr lang="zh-CN" altLang="en-US" sz="1100" dirty="0">
                        <a:latin typeface="微软雅黑" pitchFamily="34" charset="-122"/>
                        <a:ea typeface="微软雅黑" pitchFamily="34" charset="-122"/>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zh-CN" altLang="en-US" sz="1100" dirty="0" smtClean="0">
                          <a:latin typeface="微软雅黑" pitchFamily="34" charset="-122"/>
                          <a:ea typeface="微软雅黑" pitchFamily="34" charset="-122"/>
                        </a:rPr>
                        <a:t>传统数据中心</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27813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1100" kern="1200" dirty="0" smtClean="0">
                          <a:solidFill>
                            <a:schemeClr val="dk1"/>
                          </a:solidFill>
                          <a:latin typeface="微软雅黑" pitchFamily="34" charset="-122"/>
                          <a:ea typeface="微软雅黑" pitchFamily="34" charset="-122"/>
                          <a:cs typeface="+mn-cs"/>
                        </a:rPr>
                        <a:t>平均</a:t>
                      </a:r>
                      <a:r>
                        <a:rPr lang="en-US" altLang="zh-CN" sz="1100" kern="1200" dirty="0" smtClean="0">
                          <a:solidFill>
                            <a:schemeClr val="dk1"/>
                          </a:solidFill>
                          <a:latin typeface="微软雅黑" pitchFamily="34" charset="-122"/>
                          <a:ea typeface="微软雅黑" pitchFamily="34" charset="-122"/>
                          <a:cs typeface="+mn-cs"/>
                        </a:rPr>
                        <a:t>PUE</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ltLang="zh-CN" sz="1100" kern="1200" dirty="0" smtClean="0">
                          <a:solidFill>
                            <a:schemeClr val="dk1"/>
                          </a:solidFill>
                          <a:latin typeface="微软雅黑" pitchFamily="34" charset="-122"/>
                          <a:ea typeface="微软雅黑" pitchFamily="34" charset="-122"/>
                          <a:cs typeface="+mn-cs"/>
                        </a:rPr>
                        <a:t>1.3-1.7</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ltLang="zh-CN" sz="1100" kern="1200" dirty="0" smtClean="0">
                          <a:solidFill>
                            <a:schemeClr val="dk1"/>
                          </a:solidFill>
                          <a:latin typeface="微软雅黑" pitchFamily="34" charset="-122"/>
                          <a:ea typeface="微软雅黑" pitchFamily="34" charset="-122"/>
                          <a:cs typeface="+mn-cs"/>
                        </a:rPr>
                        <a:t>1.7-2.5</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7813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1100" kern="1200" dirty="0" smtClean="0">
                          <a:solidFill>
                            <a:schemeClr val="dk1"/>
                          </a:solidFill>
                          <a:latin typeface="微软雅黑" pitchFamily="34" charset="-122"/>
                          <a:ea typeface="微软雅黑" pitchFamily="34" charset="-122"/>
                          <a:cs typeface="+mn-cs"/>
                        </a:rPr>
                        <a:t>建设周期</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100" kern="1200" dirty="0" smtClean="0">
                          <a:solidFill>
                            <a:schemeClr val="dk1"/>
                          </a:solidFill>
                          <a:latin typeface="微软雅黑" pitchFamily="34" charset="-122"/>
                          <a:ea typeface="微软雅黑" pitchFamily="34" charset="-122"/>
                          <a:cs typeface="+mn-cs"/>
                        </a:rPr>
                        <a:t>2-3</a:t>
                      </a:r>
                      <a:r>
                        <a:rPr lang="zh-CN" altLang="en-US" sz="1100" kern="1200" dirty="0" smtClean="0">
                          <a:solidFill>
                            <a:schemeClr val="dk1"/>
                          </a:solidFill>
                          <a:latin typeface="微软雅黑" pitchFamily="34" charset="-122"/>
                          <a:ea typeface="微软雅黑" pitchFamily="34" charset="-122"/>
                          <a:cs typeface="+mn-cs"/>
                        </a:rPr>
                        <a:t>个月</a:t>
                      </a:r>
                      <a:endParaRPr lang="en-US" altLang="zh-CN" sz="1100" kern="1200" dirty="0" smtClean="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100" kern="1200" dirty="0" smtClean="0">
                          <a:solidFill>
                            <a:schemeClr val="dk1"/>
                          </a:solidFill>
                          <a:latin typeface="微软雅黑" pitchFamily="34" charset="-122"/>
                          <a:ea typeface="微软雅黑" pitchFamily="34" charset="-122"/>
                          <a:cs typeface="+mn-cs"/>
                        </a:rPr>
                        <a:t>6~9</a:t>
                      </a:r>
                      <a:r>
                        <a:rPr lang="zh-CN" altLang="en-US" sz="1100" kern="1200" dirty="0" smtClean="0">
                          <a:solidFill>
                            <a:schemeClr val="dk1"/>
                          </a:solidFill>
                          <a:latin typeface="微软雅黑" pitchFamily="34" charset="-122"/>
                          <a:ea typeface="微软雅黑" pitchFamily="34" charset="-122"/>
                          <a:cs typeface="+mn-cs"/>
                        </a:rPr>
                        <a:t>个月</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27813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1100" kern="1200" dirty="0" smtClean="0">
                          <a:solidFill>
                            <a:schemeClr val="dk1"/>
                          </a:solidFill>
                          <a:latin typeface="微软雅黑" pitchFamily="34" charset="-122"/>
                          <a:ea typeface="微软雅黑" pitchFamily="34" charset="-122"/>
                          <a:cs typeface="+mn-cs"/>
                        </a:rPr>
                        <a:t>单机架功耗</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altLang="zh-CN" sz="1100" kern="1200" dirty="0" smtClean="0">
                          <a:solidFill>
                            <a:schemeClr val="dk1"/>
                          </a:solidFill>
                          <a:latin typeface="微软雅黑" pitchFamily="34" charset="-122"/>
                          <a:ea typeface="微软雅黑" pitchFamily="34" charset="-122"/>
                          <a:cs typeface="+mn-cs"/>
                        </a:rPr>
                        <a:t>5-20KW</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100" kern="1200" dirty="0" smtClean="0">
                          <a:solidFill>
                            <a:schemeClr val="dk1"/>
                          </a:solidFill>
                          <a:latin typeface="微软雅黑" pitchFamily="34" charset="-122"/>
                          <a:ea typeface="微软雅黑" pitchFamily="34" charset="-122"/>
                          <a:cs typeface="+mn-cs"/>
                        </a:rPr>
                        <a:t>3-5KW</a:t>
                      </a:r>
                      <a:endParaRPr lang="zh-CN" altLang="en-US" sz="1100" kern="1200" dirty="0" smtClean="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41148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1100" kern="1200" dirty="0" smtClean="0">
                          <a:solidFill>
                            <a:schemeClr val="dk1"/>
                          </a:solidFill>
                          <a:latin typeface="微软雅黑" pitchFamily="34" charset="-122"/>
                          <a:ea typeface="微软雅黑" pitchFamily="34" charset="-122"/>
                          <a:cs typeface="+mn-cs"/>
                        </a:rPr>
                        <a:t>单机架放置服务器数量</a:t>
                      </a:r>
                      <a:endParaRPr lang="zh-CN" altLang="en-US" sz="1100" kern="1200" dirty="0">
                        <a:solidFill>
                          <a:schemeClr val="dk1"/>
                        </a:solidFill>
                        <a:latin typeface="微软雅黑" pitchFamily="34" charset="-122"/>
                        <a:ea typeface="微软雅黑" pitchFamily="34" charset="-122"/>
                        <a:cs typeface="+mn-cs"/>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zh-CN" sz="1100" kern="1200" dirty="0" smtClean="0">
                          <a:solidFill>
                            <a:schemeClr val="dk1"/>
                          </a:solidFill>
                          <a:latin typeface="微软雅黑" pitchFamily="34" charset="-122"/>
                          <a:ea typeface="微软雅黑" pitchFamily="34" charset="-122"/>
                          <a:cs typeface="+mn-cs"/>
                        </a:rPr>
                        <a:t>安装</a:t>
                      </a:r>
                      <a:r>
                        <a:rPr lang="en-US" altLang="zh-CN" sz="1100" kern="1200" dirty="0" smtClean="0">
                          <a:solidFill>
                            <a:schemeClr val="dk1"/>
                          </a:solidFill>
                          <a:latin typeface="微软雅黑" pitchFamily="34" charset="-122"/>
                          <a:ea typeface="微软雅黑" pitchFamily="34" charset="-122"/>
                          <a:cs typeface="+mn-cs"/>
                        </a:rPr>
                        <a:t>300W</a:t>
                      </a:r>
                      <a:r>
                        <a:rPr lang="zh-CN" altLang="zh-CN" sz="1100" kern="1200" dirty="0" smtClean="0">
                          <a:solidFill>
                            <a:schemeClr val="dk1"/>
                          </a:solidFill>
                          <a:latin typeface="微软雅黑" pitchFamily="34" charset="-122"/>
                          <a:ea typeface="微软雅黑" pitchFamily="34" charset="-122"/>
                          <a:cs typeface="+mn-cs"/>
                        </a:rPr>
                        <a:t>一个</a:t>
                      </a:r>
                      <a:r>
                        <a:rPr lang="en-US" altLang="zh-CN" sz="1100" kern="1200" dirty="0" smtClean="0">
                          <a:solidFill>
                            <a:schemeClr val="dk1"/>
                          </a:solidFill>
                          <a:latin typeface="微软雅黑" pitchFamily="34" charset="-122"/>
                          <a:ea typeface="微软雅黑" pitchFamily="34" charset="-122"/>
                          <a:cs typeface="+mn-cs"/>
                        </a:rPr>
                        <a:t>U</a:t>
                      </a:r>
                      <a:r>
                        <a:rPr lang="zh-CN" altLang="zh-CN" sz="1100" kern="1200" dirty="0" smtClean="0">
                          <a:solidFill>
                            <a:schemeClr val="dk1"/>
                          </a:solidFill>
                          <a:latin typeface="微软雅黑" pitchFamily="34" charset="-122"/>
                          <a:ea typeface="微软雅黑" pitchFamily="34" charset="-122"/>
                          <a:cs typeface="+mn-cs"/>
                        </a:rPr>
                        <a:t>服务器，每个机架</a:t>
                      </a:r>
                      <a:r>
                        <a:rPr lang="en-US" altLang="zh-CN" sz="1100" kern="1200" dirty="0" smtClean="0">
                          <a:solidFill>
                            <a:schemeClr val="dk1"/>
                          </a:solidFill>
                          <a:latin typeface="微软雅黑" pitchFamily="34" charset="-122"/>
                          <a:ea typeface="微软雅黑" pitchFamily="34" charset="-122"/>
                          <a:cs typeface="+mn-cs"/>
                        </a:rPr>
                        <a:t>30-40</a:t>
                      </a:r>
                      <a:r>
                        <a:rPr lang="zh-CN" altLang="en-US" sz="1100" kern="1200" dirty="0" smtClean="0">
                          <a:solidFill>
                            <a:schemeClr val="dk1"/>
                          </a:solidFill>
                          <a:latin typeface="微软雅黑" pitchFamily="34" charset="-122"/>
                          <a:ea typeface="微软雅黑" pitchFamily="34" charset="-122"/>
                          <a:cs typeface="+mn-cs"/>
                        </a:rPr>
                        <a:t>台</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zh-CN" altLang="zh-CN" sz="1100" kern="1200" dirty="0" smtClean="0">
                          <a:solidFill>
                            <a:schemeClr val="dk1"/>
                          </a:solidFill>
                          <a:latin typeface="微软雅黑" pitchFamily="34" charset="-122"/>
                          <a:ea typeface="微软雅黑" pitchFamily="34" charset="-122"/>
                          <a:cs typeface="+mn-cs"/>
                        </a:rPr>
                        <a:t>安装</a:t>
                      </a:r>
                      <a:r>
                        <a:rPr lang="en-US" altLang="zh-CN" sz="1100" kern="1200" dirty="0" smtClean="0">
                          <a:solidFill>
                            <a:schemeClr val="dk1"/>
                          </a:solidFill>
                          <a:latin typeface="微软雅黑" pitchFamily="34" charset="-122"/>
                          <a:ea typeface="微软雅黑" pitchFamily="34" charset="-122"/>
                          <a:cs typeface="+mn-cs"/>
                        </a:rPr>
                        <a:t>300W</a:t>
                      </a:r>
                      <a:r>
                        <a:rPr lang="zh-CN" altLang="zh-CN" sz="1100" kern="1200" dirty="0" smtClean="0">
                          <a:solidFill>
                            <a:schemeClr val="dk1"/>
                          </a:solidFill>
                          <a:latin typeface="微软雅黑" pitchFamily="34" charset="-122"/>
                          <a:ea typeface="微软雅黑" pitchFamily="34" charset="-122"/>
                          <a:cs typeface="+mn-cs"/>
                        </a:rPr>
                        <a:t>一个</a:t>
                      </a:r>
                      <a:r>
                        <a:rPr lang="en-US" altLang="zh-CN" sz="1100" kern="1200" dirty="0" smtClean="0">
                          <a:solidFill>
                            <a:schemeClr val="dk1"/>
                          </a:solidFill>
                          <a:latin typeface="微软雅黑" pitchFamily="34" charset="-122"/>
                          <a:ea typeface="微软雅黑" pitchFamily="34" charset="-122"/>
                          <a:cs typeface="+mn-cs"/>
                        </a:rPr>
                        <a:t>U</a:t>
                      </a:r>
                      <a:r>
                        <a:rPr lang="zh-CN" altLang="zh-CN" sz="1100" kern="1200" dirty="0" smtClean="0">
                          <a:solidFill>
                            <a:schemeClr val="dk1"/>
                          </a:solidFill>
                          <a:latin typeface="微软雅黑" pitchFamily="34" charset="-122"/>
                          <a:ea typeface="微软雅黑" pitchFamily="34" charset="-122"/>
                          <a:cs typeface="+mn-cs"/>
                        </a:rPr>
                        <a:t>服务器，每个机架</a:t>
                      </a:r>
                      <a:r>
                        <a:rPr lang="zh-CN" altLang="en-US" sz="1100" kern="1200" dirty="0" smtClean="0">
                          <a:solidFill>
                            <a:schemeClr val="dk1"/>
                          </a:solidFill>
                          <a:latin typeface="微软雅黑" pitchFamily="34" charset="-122"/>
                          <a:ea typeface="微软雅黑" pitchFamily="34" charset="-122"/>
                          <a:cs typeface="+mn-cs"/>
                        </a:rPr>
                        <a:t>可以安装</a:t>
                      </a:r>
                      <a:r>
                        <a:rPr lang="en-US" altLang="zh-CN" sz="1100" kern="1200" dirty="0" smtClean="0">
                          <a:solidFill>
                            <a:schemeClr val="dk1"/>
                          </a:solidFill>
                          <a:latin typeface="微软雅黑" pitchFamily="34" charset="-122"/>
                          <a:ea typeface="微软雅黑" pitchFamily="34" charset="-122"/>
                          <a:cs typeface="+mn-cs"/>
                        </a:rPr>
                        <a:t>10-15</a:t>
                      </a:r>
                      <a:r>
                        <a:rPr lang="zh-CN" altLang="en-US" sz="1100" kern="1200" dirty="0" smtClean="0">
                          <a:solidFill>
                            <a:schemeClr val="dk1"/>
                          </a:solidFill>
                          <a:latin typeface="微软雅黑" pitchFamily="34" charset="-122"/>
                          <a:ea typeface="微软雅黑" pitchFamily="34" charset="-122"/>
                          <a:cs typeface="+mn-cs"/>
                        </a:rPr>
                        <a:t>台</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p:pic>
        <p:nvPicPr>
          <p:cNvPr id="12" name="Picture 2" descr="HouDataCntr_6824-25-26_ EDITED"/>
          <p:cNvPicPr>
            <a:picLocks noChangeAspect="1" noChangeArrowheads="1"/>
          </p:cNvPicPr>
          <p:nvPr/>
        </p:nvPicPr>
        <p:blipFill>
          <a:blip r:embed="rId3" cstate="screen">
            <a:lum bright="10000" contrast="-24000"/>
            <a:extLst>
              <a:ext uri="{28A0092B-C50C-407E-A947-70E740481C1C}">
                <a14:useLocalDpi xmlns="" xmlns:a14="http://schemas.microsoft.com/office/drawing/2010/main"/>
              </a:ext>
            </a:extLst>
          </a:blip>
          <a:srcRect/>
          <a:stretch>
            <a:fillRect/>
          </a:stretch>
        </p:blipFill>
        <p:spPr bwMode="auto">
          <a:xfrm>
            <a:off x="880322" y="980407"/>
            <a:ext cx="3230380" cy="1621614"/>
          </a:xfrm>
          <a:prstGeom prst="rect">
            <a:avLst/>
          </a:prstGeom>
          <a:noFill/>
          <a:ln w="9525">
            <a:noFill/>
            <a:miter lim="800000"/>
            <a:headEnd/>
            <a:tailEnd/>
          </a:ln>
        </p:spPr>
      </p:pic>
      <p:sp>
        <p:nvSpPr>
          <p:cNvPr id="13" name="Text Box 10"/>
          <p:cNvSpPr txBox="1">
            <a:spLocks noChangeArrowheads="1"/>
          </p:cNvSpPr>
          <p:nvPr/>
        </p:nvSpPr>
        <p:spPr bwMode="auto">
          <a:xfrm>
            <a:off x="1933902" y="657866"/>
            <a:ext cx="1261884" cy="307777"/>
          </a:xfrm>
          <a:prstGeom prst="rect">
            <a:avLst/>
          </a:prstGeom>
          <a:noFill/>
          <a:ln w="19050" algn="ctr">
            <a:noFill/>
            <a:miter lim="800000"/>
            <a:headEnd/>
            <a:tailEnd/>
          </a:ln>
        </p:spPr>
        <p:txBody>
          <a:bodyPr wrap="none">
            <a:spAutoFit/>
          </a:bodyPr>
          <a:lstStyle/>
          <a:p>
            <a:pPr fontAlgn="auto">
              <a:spcBef>
                <a:spcPct val="50000"/>
              </a:spcBef>
              <a:spcAft>
                <a:spcPts val="0"/>
              </a:spcAft>
              <a:buFontTx/>
              <a:buNone/>
            </a:pPr>
            <a:r>
              <a:rPr lang="zh-CN" altLang="en-US" sz="1400" b="1" dirty="0">
                <a:solidFill>
                  <a:prstClr val="black"/>
                </a:solidFill>
                <a:latin typeface="Segoe"/>
                <a:ea typeface="微软雅黑" pitchFamily="34" charset="-122"/>
              </a:rPr>
              <a:t>传统数据中心</a:t>
            </a:r>
          </a:p>
        </p:txBody>
      </p:sp>
      <p:sp>
        <p:nvSpPr>
          <p:cNvPr id="14" name="Text Box 10"/>
          <p:cNvSpPr txBox="1">
            <a:spLocks noChangeArrowheads="1"/>
          </p:cNvSpPr>
          <p:nvPr/>
        </p:nvSpPr>
        <p:spPr bwMode="auto">
          <a:xfrm>
            <a:off x="6048702" y="657866"/>
            <a:ext cx="1441420" cy="307777"/>
          </a:xfrm>
          <a:prstGeom prst="rect">
            <a:avLst/>
          </a:prstGeom>
          <a:noFill/>
          <a:ln w="19050" algn="ctr">
            <a:noFill/>
            <a:miter lim="800000"/>
            <a:headEnd/>
            <a:tailEnd/>
          </a:ln>
        </p:spPr>
        <p:txBody>
          <a:bodyPr wrap="none">
            <a:spAutoFit/>
          </a:bodyPr>
          <a:lstStyle/>
          <a:p>
            <a:pPr fontAlgn="auto">
              <a:spcBef>
                <a:spcPct val="50000"/>
              </a:spcBef>
              <a:spcAft>
                <a:spcPts val="0"/>
              </a:spcAft>
              <a:buFontTx/>
              <a:buNone/>
            </a:pPr>
            <a:r>
              <a:rPr lang="zh-CN" altLang="en-US" sz="1400" b="1">
                <a:solidFill>
                  <a:prstClr val="black"/>
                </a:solidFill>
                <a:latin typeface="Segoe"/>
                <a:ea typeface="微软雅黑" pitchFamily="34" charset="-122"/>
              </a:rPr>
              <a:t>模块化数据中心</a:t>
            </a:r>
          </a:p>
        </p:txBody>
      </p:sp>
      <p:sp>
        <p:nvSpPr>
          <p:cNvPr id="15" name="圆角矩形 14"/>
          <p:cNvSpPr/>
          <p:nvPr/>
        </p:nvSpPr>
        <p:spPr bwMode="auto">
          <a:xfrm>
            <a:off x="467544" y="4197480"/>
            <a:ext cx="8208912" cy="482207"/>
          </a:xfrm>
          <a:prstGeom prst="roundRect">
            <a:avLst/>
          </a:prstGeom>
          <a:solidFill>
            <a:srgbClr val="C00000"/>
          </a:solidFill>
          <a:ln w="95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algn="ctr" fontAlgn="auto">
              <a:spcBef>
                <a:spcPts val="0"/>
              </a:spcBef>
              <a:spcAft>
                <a:spcPts val="0"/>
              </a:spcAft>
              <a:buFontTx/>
              <a:buNone/>
            </a:pPr>
            <a:r>
              <a:rPr lang="zh-CN" altLang="en-US" sz="2000" b="1" dirty="0" smtClean="0">
                <a:solidFill>
                  <a:prstClr val="white"/>
                </a:solidFill>
                <a:latin typeface="微软雅黑" pitchFamily="34" charset="-122"/>
                <a:ea typeface="微软雅黑" pitchFamily="34" charset="-122"/>
                <a:cs typeface="+mn-cs"/>
              </a:rPr>
              <a:t>绿色节能、高密集约、快速部署、按需扩容</a:t>
            </a:r>
            <a:endParaRPr lang="zh-CN" altLang="en-US" sz="2000" b="1" dirty="0">
              <a:solidFill>
                <a:prstClr val="white"/>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云公共服务平台</a:t>
            </a:r>
            <a:r>
              <a:rPr lang="en-US" altLang="zh-CN" b="1" dirty="0" smtClean="0"/>
              <a:t>-</a:t>
            </a:r>
            <a:r>
              <a:rPr lang="zh-CN" altLang="en-US" b="1" dirty="0" smtClean="0"/>
              <a:t>云管理系统</a:t>
            </a:r>
            <a:endParaRPr lang="zh-CN" altLang="en-US" b="1" dirty="0"/>
          </a:p>
        </p:txBody>
      </p:sp>
      <p:pic>
        <p:nvPicPr>
          <p:cNvPr id="3" name="Picture 50" descr="roleplay - end user.png"/>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3314360" y="712090"/>
            <a:ext cx="5729890" cy="2010848"/>
          </a:xfrm>
          <a:prstGeom prst="rect">
            <a:avLst/>
          </a:prstGeom>
          <a:ln>
            <a:noFill/>
          </a:ln>
          <a:effectLst>
            <a:reflection blurRad="6350" stA="50000" endA="300" endPos="90000" dir="5400000" sy="-100000" algn="bl" rotWithShape="0"/>
          </a:effectLst>
          <a:scene3d>
            <a:camera prst="perspectiveContrastingRightFacing"/>
            <a:lightRig rig="threePt" dir="t">
              <a:rot lat="0" lon="0" rev="2700000"/>
            </a:lightRig>
          </a:scene3d>
          <a:sp3d>
            <a:bevelT w="63500" h="50800"/>
          </a:sp3d>
        </p:spPr>
      </p:pic>
      <p:pic>
        <p:nvPicPr>
          <p:cNvPr id="5" name="Picture 2"/>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4911962" y="1833503"/>
            <a:ext cx="4795045" cy="2277978"/>
          </a:xfrm>
          <a:prstGeom prst="rect">
            <a:avLst/>
          </a:prstGeom>
          <a:ln>
            <a:noFill/>
          </a:ln>
          <a:effectLst>
            <a:reflection blurRad="6350" stA="50000" endA="300" endPos="90000" dir="5400000" sy="-100000" algn="bl" rotWithShape="0"/>
          </a:effectLst>
          <a:scene3d>
            <a:camera prst="perspectiveContrastingRightFacing"/>
            <a:lightRig rig="threePt" dir="t">
              <a:rot lat="0" lon="0" rev="2700000"/>
            </a:lightRig>
          </a:scene3d>
          <a:sp3d>
            <a:bevelT w="63500" h="50800"/>
          </a:sp3d>
        </p:spPr>
      </p:pic>
      <p:sp>
        <p:nvSpPr>
          <p:cNvPr id="6" name="内容占位符 2"/>
          <p:cNvSpPr txBox="1">
            <a:spLocks/>
          </p:cNvSpPr>
          <p:nvPr/>
        </p:nvSpPr>
        <p:spPr>
          <a:xfrm>
            <a:off x="323751" y="967775"/>
            <a:ext cx="2985980" cy="3771900"/>
          </a:xfrm>
          <a:prstGeom prst="rect">
            <a:avLst/>
          </a:prstGeom>
        </p:spPr>
        <p:txBody>
          <a:bodyPr/>
          <a:lstStyle/>
          <a:p>
            <a:pPr marL="285750" indent="-285750" defTabSz="913715" fontAlgn="auto">
              <a:lnSpc>
                <a:spcPct val="150000"/>
              </a:lnSpc>
              <a:spcBef>
                <a:spcPts val="600"/>
              </a:spcBef>
              <a:spcAft>
                <a:spcPts val="0"/>
              </a:spcAft>
              <a:buSzPct val="100000"/>
              <a:buFont typeface="Wingdings" pitchFamily="2" charset="2"/>
              <a:buChar char="Ø"/>
              <a:defRPr/>
            </a:pPr>
            <a:r>
              <a:rPr lang="zh-CN" altLang="en-US" sz="1600" b="1" dirty="0" smtClean="0">
                <a:solidFill>
                  <a:srgbClr val="0000FF"/>
                </a:solidFill>
                <a:latin typeface="微软雅黑" pitchFamily="34" charset="-122"/>
                <a:ea typeface="微软雅黑" pitchFamily="34" charset="-122"/>
                <a:cs typeface="+mn-cs"/>
              </a:rPr>
              <a:t>功能</a:t>
            </a:r>
            <a:endParaRPr lang="en-US" altLang="zh-CN" sz="1600" b="1" dirty="0" smtClean="0">
              <a:solidFill>
                <a:srgbClr val="0000FF"/>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异构资源池管理 </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云服务生命周期管理 </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监控中心与运营中心</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计费集成</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安全管控中心</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endParaRPr lang="en-US" altLang="zh-CN" sz="1200" kern="0" dirty="0" smtClean="0">
              <a:solidFill>
                <a:prstClr val="black"/>
              </a:solidFill>
              <a:latin typeface="微软雅黑" pitchFamily="34" charset="-122"/>
              <a:ea typeface="微软雅黑" pitchFamily="34" charset="-122"/>
              <a:cs typeface="+mn-cs"/>
            </a:endParaRPr>
          </a:p>
          <a:p>
            <a:pPr marL="285750" indent="-285750" defTabSz="913715" fontAlgn="auto">
              <a:lnSpc>
                <a:spcPct val="150000"/>
              </a:lnSpc>
              <a:spcBef>
                <a:spcPts val="600"/>
              </a:spcBef>
              <a:spcAft>
                <a:spcPts val="0"/>
              </a:spcAft>
              <a:buSzPct val="100000"/>
              <a:buFont typeface="Wingdings" pitchFamily="2" charset="2"/>
              <a:buChar char="Ø"/>
              <a:defRPr/>
            </a:pPr>
            <a:r>
              <a:rPr lang="zh-CN" altLang="en-US" sz="1600" b="1" dirty="0" smtClean="0">
                <a:solidFill>
                  <a:srgbClr val="0000FF"/>
                </a:solidFill>
                <a:latin typeface="微软雅黑" pitchFamily="34" charset="-122"/>
                <a:ea typeface="微软雅黑" pitchFamily="34" charset="-122"/>
                <a:cs typeface="+mn-cs"/>
              </a:rPr>
              <a:t>价值</a:t>
            </a:r>
            <a:r>
              <a:rPr lang="en-US" altLang="zh-CN" sz="1600" b="1" dirty="0" smtClean="0">
                <a:solidFill>
                  <a:srgbClr val="0000FF"/>
                </a:solidFill>
                <a:latin typeface="微软雅黑" pitchFamily="34" charset="-122"/>
                <a:ea typeface="微软雅黑" pitchFamily="34" charset="-122"/>
                <a:cs typeface="+mn-cs"/>
              </a:rPr>
              <a:t>/</a:t>
            </a:r>
            <a:r>
              <a:rPr lang="zh-CN" altLang="en-US" sz="1600" b="1" dirty="0" smtClean="0">
                <a:solidFill>
                  <a:srgbClr val="0000FF"/>
                </a:solidFill>
                <a:latin typeface="微软雅黑" pitchFamily="34" charset="-122"/>
                <a:ea typeface="微软雅黑" pitchFamily="34" charset="-122"/>
                <a:cs typeface="+mn-cs"/>
              </a:rPr>
              <a:t>优势</a:t>
            </a:r>
            <a:endParaRPr lang="en-US" altLang="zh-CN" sz="1600" b="1" dirty="0" smtClean="0">
              <a:solidFill>
                <a:srgbClr val="0000FF"/>
              </a:solidFill>
              <a:latin typeface="微软雅黑" pitchFamily="34" charset="-122"/>
              <a:ea typeface="微软雅黑" pitchFamily="34" charset="-122"/>
              <a:cs typeface="+mn-cs"/>
            </a:endParaRPr>
          </a:p>
          <a:p>
            <a:pPr marL="514350" lvl="1" indent="-285750" defTabSz="914400" eaLnBrk="0" hangingPunct="0">
              <a:lnSpc>
                <a:spcPct val="150000"/>
              </a:lnSpc>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可扩展架构和开放的集成能力</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异构平台、多操作系统环境支持</a:t>
            </a:r>
            <a:endParaRPr lang="en-US" altLang="zh-CN" sz="1200" kern="0" dirty="0" smtClean="0">
              <a:solidFill>
                <a:prstClr val="black"/>
              </a:solidFill>
              <a:latin typeface="微软雅黑" pitchFamily="34" charset="-122"/>
              <a:ea typeface="微软雅黑" pitchFamily="34" charset="-122"/>
              <a:cs typeface="+mn-cs"/>
            </a:endParaRPr>
          </a:p>
          <a:p>
            <a:pPr marL="514350" lvl="1" indent="-285750" eaLnBrk="0" fontAlgn="auto" hangingPunct="0">
              <a:lnSpc>
                <a:spcPct val="150000"/>
              </a:lnSpc>
              <a:spcBef>
                <a:spcPts val="0"/>
              </a:spcBef>
              <a:spcAft>
                <a:spcPts val="0"/>
              </a:spcAft>
              <a:buFont typeface="Wingdings" pitchFamily="2" charset="2"/>
              <a:buChar char="l"/>
              <a:defRPr/>
            </a:pPr>
            <a:r>
              <a:rPr lang="zh-CN" altLang="en-US" sz="1200" kern="0" dirty="0" smtClean="0">
                <a:solidFill>
                  <a:prstClr val="black"/>
                </a:solidFill>
                <a:latin typeface="微软雅黑" pitchFamily="34" charset="-122"/>
                <a:ea typeface="微软雅黑" pitchFamily="34" charset="-122"/>
                <a:cs typeface="+mn-cs"/>
              </a:rPr>
              <a:t>支持</a:t>
            </a:r>
            <a:r>
              <a:rPr lang="en-US" altLang="zh-CN" sz="1200" kern="0" dirty="0" err="1" smtClean="0">
                <a:solidFill>
                  <a:prstClr val="black"/>
                </a:solidFill>
                <a:latin typeface="微软雅黑" pitchFamily="34" charset="-122"/>
                <a:ea typeface="微软雅黑" pitchFamily="34" charset="-122"/>
                <a:cs typeface="+mn-cs"/>
              </a:rPr>
              <a:t>IaaS</a:t>
            </a:r>
            <a:r>
              <a:rPr lang="en-US" altLang="zh-CN" sz="1200" kern="0" dirty="0" smtClean="0">
                <a:solidFill>
                  <a:prstClr val="black"/>
                </a:solidFill>
                <a:latin typeface="微软雅黑" pitchFamily="34" charset="-122"/>
                <a:ea typeface="微软雅黑" pitchFamily="34" charset="-122"/>
                <a:cs typeface="+mn-cs"/>
              </a:rPr>
              <a:t>, </a:t>
            </a:r>
            <a:r>
              <a:rPr lang="en-US" altLang="zh-CN" sz="1200" kern="0" dirty="0" err="1" smtClean="0">
                <a:solidFill>
                  <a:prstClr val="black"/>
                </a:solidFill>
                <a:latin typeface="微软雅黑" pitchFamily="34" charset="-122"/>
                <a:ea typeface="微软雅黑" pitchFamily="34" charset="-122"/>
                <a:cs typeface="+mn-cs"/>
              </a:rPr>
              <a:t>PaaS</a:t>
            </a:r>
            <a:r>
              <a:rPr lang="zh-CN" altLang="en-US" sz="1200" kern="0" dirty="0" smtClean="0">
                <a:solidFill>
                  <a:prstClr val="black"/>
                </a:solidFill>
                <a:latin typeface="微软雅黑" pitchFamily="34" charset="-122"/>
                <a:ea typeface="微软雅黑" pitchFamily="34" charset="-122"/>
                <a:cs typeface="+mn-cs"/>
              </a:rPr>
              <a:t>和</a:t>
            </a:r>
            <a:r>
              <a:rPr lang="en-US" altLang="zh-CN" sz="1200" kern="0" dirty="0" err="1" smtClean="0">
                <a:solidFill>
                  <a:prstClr val="black"/>
                </a:solidFill>
                <a:latin typeface="微软雅黑" pitchFamily="34" charset="-122"/>
                <a:ea typeface="微软雅黑" pitchFamily="34" charset="-122"/>
                <a:cs typeface="+mn-cs"/>
              </a:rPr>
              <a:t>SaaS</a:t>
            </a:r>
            <a:endParaRPr lang="en-US" altLang="zh-CN" sz="1200" kern="0" dirty="0" smtClean="0">
              <a:solidFill>
                <a:prstClr val="black"/>
              </a:solidFill>
              <a:latin typeface="微软雅黑" pitchFamily="34" charset="-122"/>
              <a:ea typeface="微软雅黑" pitchFamily="34" charset="-122"/>
              <a:cs typeface="+mn-cs"/>
            </a:endParaRPr>
          </a:p>
          <a:p>
            <a:pPr marL="225425" indent="-225425" defTabSz="914400" eaLnBrk="0" hangingPunct="0">
              <a:lnSpc>
                <a:spcPts val="2200"/>
              </a:lnSpc>
              <a:spcBef>
                <a:spcPts val="1200"/>
              </a:spcBef>
              <a:buClr>
                <a:prstClr val="white"/>
              </a:buClr>
              <a:buSzPct val="100000"/>
              <a:buFont typeface="Futura Bk" pitchFamily="34" charset="0"/>
              <a:buChar char="–"/>
              <a:defRPr/>
            </a:pPr>
            <a:endParaRPr lang="zh-CN" altLang="en-US" sz="1600" kern="0" dirty="0">
              <a:solidFill>
                <a:prstClr val="black"/>
              </a:solidFill>
              <a:latin typeface="宋体"/>
              <a:ea typeface="宋体"/>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云公共服务平台</a:t>
            </a:r>
            <a:r>
              <a:rPr lang="en-US" altLang="zh-CN" b="1" dirty="0" smtClean="0"/>
              <a:t>-</a:t>
            </a:r>
            <a:r>
              <a:rPr lang="zh-CN" altLang="en-US" b="1" dirty="0" smtClean="0"/>
              <a:t>虚拟桌面</a:t>
            </a:r>
            <a:endParaRPr lang="zh-CN" altLang="en-US" b="1" dirty="0"/>
          </a:p>
        </p:txBody>
      </p:sp>
      <p:pic>
        <p:nvPicPr>
          <p:cNvPr id="129" name="Picture 2"/>
          <p:cNvPicPr>
            <a:picLocks noChangeAspect="1" noChangeArrowheads="1"/>
          </p:cNvPicPr>
          <p:nvPr/>
        </p:nvPicPr>
        <p:blipFill>
          <a:blip r:embed="rId2" cstate="screen"/>
          <a:srcRect/>
          <a:stretch>
            <a:fillRect/>
          </a:stretch>
        </p:blipFill>
        <p:spPr bwMode="auto">
          <a:xfrm>
            <a:off x="2088183" y="2009940"/>
            <a:ext cx="706421" cy="561340"/>
          </a:xfrm>
          <a:prstGeom prst="rect">
            <a:avLst/>
          </a:prstGeom>
          <a:noFill/>
          <a:ln w="9525">
            <a:noFill/>
            <a:miter lim="800000"/>
            <a:headEnd/>
            <a:tailEnd/>
          </a:ln>
        </p:spPr>
      </p:pic>
      <p:sp>
        <p:nvSpPr>
          <p:cNvPr id="130" name="矩形 129"/>
          <p:cNvSpPr/>
          <p:nvPr/>
        </p:nvSpPr>
        <p:spPr>
          <a:xfrm>
            <a:off x="6070438" y="3388559"/>
            <a:ext cx="1350444" cy="1323439"/>
          </a:xfrm>
          <a:prstGeom prst="rect">
            <a:avLst/>
          </a:prstGeom>
        </p:spPr>
        <p:txBody>
          <a:bodyPr wrap="square">
            <a:spAutoFit/>
          </a:bodyPr>
          <a:lstStyle/>
          <a:p>
            <a:pPr fontAlgn="auto">
              <a:spcBef>
                <a:spcPts val="0"/>
              </a:spcBef>
              <a:spcAft>
                <a:spcPts val="0"/>
              </a:spcAft>
              <a:buFontTx/>
              <a:buNone/>
            </a:pPr>
            <a:r>
              <a:rPr lang="en-US" altLang="zh-TW" sz="6000" dirty="0" smtClean="0">
                <a:solidFill>
                  <a:srgbClr val="F79646">
                    <a:lumMod val="75000"/>
                  </a:srgbClr>
                </a:solidFill>
                <a:latin typeface="微软雅黑" pitchFamily="34" charset="-122"/>
                <a:ea typeface="微软雅黑" pitchFamily="34" charset="-122"/>
              </a:rPr>
              <a:t>4A</a:t>
            </a:r>
            <a:r>
              <a:rPr lang="en-US" altLang="zh-TW" sz="8000" dirty="0" smtClean="0">
                <a:solidFill>
                  <a:srgbClr val="F79646">
                    <a:lumMod val="75000"/>
                  </a:srgbClr>
                </a:solidFill>
                <a:latin typeface="微软雅黑" pitchFamily="34" charset="-122"/>
                <a:ea typeface="微软雅黑" pitchFamily="34" charset="-122"/>
              </a:rPr>
              <a:t> </a:t>
            </a:r>
            <a:endParaRPr lang="zh-TW" altLang="zh-TW" sz="8000" dirty="0">
              <a:solidFill>
                <a:srgbClr val="F79646">
                  <a:lumMod val="75000"/>
                </a:srgbClr>
              </a:solidFill>
              <a:latin typeface="微软雅黑" pitchFamily="34" charset="-122"/>
              <a:ea typeface="微软雅黑" pitchFamily="34" charset="-122"/>
            </a:endParaRPr>
          </a:p>
        </p:txBody>
      </p:sp>
      <p:sp>
        <p:nvSpPr>
          <p:cNvPr id="131" name="TextBox 221"/>
          <p:cNvSpPr txBox="1"/>
          <p:nvPr/>
        </p:nvSpPr>
        <p:spPr>
          <a:xfrm>
            <a:off x="7298516" y="3639949"/>
            <a:ext cx="1540674" cy="980533"/>
          </a:xfrm>
          <a:prstGeom prst="rect">
            <a:avLst/>
          </a:prstGeom>
          <a:noFill/>
        </p:spPr>
        <p:txBody>
          <a:bodyPr wrap="square" rtlCol="0">
            <a:noAutofit/>
          </a:bodyPr>
          <a:lstStyle/>
          <a:p>
            <a:pPr fontAlgn="auto">
              <a:spcBef>
                <a:spcPts val="0"/>
              </a:spcBef>
              <a:spcAft>
                <a:spcPts val="0"/>
              </a:spcAft>
              <a:buFontTx/>
              <a:buNone/>
            </a:pPr>
            <a:r>
              <a:rPr lang="en-US" altLang="zh-TW" sz="1200" b="1" dirty="0" smtClean="0">
                <a:solidFill>
                  <a:srgbClr val="F79646">
                    <a:lumMod val="75000"/>
                  </a:srgbClr>
                </a:solidFill>
                <a:latin typeface="微软雅黑" pitchFamily="34" charset="-122"/>
                <a:ea typeface="微软雅黑" pitchFamily="34" charset="-122"/>
              </a:rPr>
              <a:t>A</a:t>
            </a:r>
            <a:r>
              <a:rPr lang="en-US" altLang="zh-CN" sz="1200" b="1" dirty="0" smtClean="0">
                <a:solidFill>
                  <a:srgbClr val="F79646">
                    <a:lumMod val="75000"/>
                  </a:srgbClr>
                </a:solidFill>
                <a:latin typeface="微软雅黑" pitchFamily="34" charset="-122"/>
                <a:ea typeface="微软雅黑" pitchFamily="34" charset="-122"/>
              </a:rPr>
              <a:t>nyone</a:t>
            </a:r>
          </a:p>
          <a:p>
            <a:pPr fontAlgn="auto">
              <a:spcBef>
                <a:spcPts val="0"/>
              </a:spcBef>
              <a:spcAft>
                <a:spcPts val="0"/>
              </a:spcAft>
              <a:buFontTx/>
              <a:buNone/>
            </a:pPr>
            <a:r>
              <a:rPr lang="en-US" altLang="zh-TW" sz="1200" b="1" dirty="0" smtClean="0">
                <a:solidFill>
                  <a:srgbClr val="F79646">
                    <a:lumMod val="75000"/>
                  </a:srgbClr>
                </a:solidFill>
                <a:latin typeface="微软雅黑" pitchFamily="34" charset="-122"/>
                <a:ea typeface="微软雅黑" pitchFamily="34" charset="-122"/>
              </a:rPr>
              <a:t>A</a:t>
            </a:r>
            <a:r>
              <a:rPr lang="en-US" altLang="zh-CN" sz="1200" b="1" dirty="0" smtClean="0">
                <a:solidFill>
                  <a:srgbClr val="F79646">
                    <a:lumMod val="75000"/>
                  </a:srgbClr>
                </a:solidFill>
                <a:latin typeface="微软雅黑" pitchFamily="34" charset="-122"/>
                <a:ea typeface="微软雅黑" pitchFamily="34" charset="-122"/>
              </a:rPr>
              <a:t>nytime</a:t>
            </a:r>
          </a:p>
          <a:p>
            <a:pPr fontAlgn="auto">
              <a:spcBef>
                <a:spcPts val="0"/>
              </a:spcBef>
              <a:spcAft>
                <a:spcPts val="0"/>
              </a:spcAft>
              <a:buFontTx/>
              <a:buNone/>
            </a:pPr>
            <a:r>
              <a:rPr lang="en-US" altLang="zh-TW" sz="1200" b="1" dirty="0" smtClean="0">
                <a:solidFill>
                  <a:srgbClr val="F79646">
                    <a:lumMod val="75000"/>
                  </a:srgbClr>
                </a:solidFill>
                <a:latin typeface="微软雅黑" pitchFamily="34" charset="-122"/>
                <a:ea typeface="微软雅黑" pitchFamily="34" charset="-122"/>
              </a:rPr>
              <a:t>A</a:t>
            </a:r>
            <a:r>
              <a:rPr lang="en-US" altLang="zh-CN" sz="1200" b="1" dirty="0" smtClean="0">
                <a:solidFill>
                  <a:srgbClr val="F79646">
                    <a:lumMod val="75000"/>
                  </a:srgbClr>
                </a:solidFill>
                <a:latin typeface="微软雅黑" pitchFamily="34" charset="-122"/>
                <a:ea typeface="微软雅黑" pitchFamily="34" charset="-122"/>
              </a:rPr>
              <a:t>nywhere</a:t>
            </a:r>
          </a:p>
          <a:p>
            <a:pPr fontAlgn="auto">
              <a:spcBef>
                <a:spcPts val="0"/>
              </a:spcBef>
              <a:spcAft>
                <a:spcPts val="0"/>
              </a:spcAft>
              <a:buFontTx/>
              <a:buNone/>
            </a:pPr>
            <a:r>
              <a:rPr lang="en-US" altLang="zh-TW" sz="1200" b="1" dirty="0" smtClean="0">
                <a:solidFill>
                  <a:srgbClr val="F79646">
                    <a:lumMod val="75000"/>
                  </a:srgbClr>
                </a:solidFill>
                <a:latin typeface="微软雅黑" pitchFamily="34" charset="-122"/>
                <a:ea typeface="微软雅黑" pitchFamily="34" charset="-122"/>
              </a:rPr>
              <a:t>A</a:t>
            </a:r>
            <a:r>
              <a:rPr lang="en-US" altLang="zh-CN" sz="1200" b="1" dirty="0" smtClean="0">
                <a:solidFill>
                  <a:srgbClr val="F79646">
                    <a:lumMod val="75000"/>
                  </a:srgbClr>
                </a:solidFill>
                <a:latin typeface="微软雅黑" pitchFamily="34" charset="-122"/>
                <a:ea typeface="微软雅黑" pitchFamily="34" charset="-122"/>
              </a:rPr>
              <a:t>ny-terminal</a:t>
            </a:r>
            <a:endParaRPr lang="zh-TW" altLang="en-US" sz="1200" b="1" dirty="0">
              <a:solidFill>
                <a:srgbClr val="F79646">
                  <a:lumMod val="75000"/>
                </a:srgbClr>
              </a:solidFill>
              <a:latin typeface="微软雅黑" pitchFamily="34" charset="-122"/>
              <a:ea typeface="微软雅黑" pitchFamily="34" charset="-122"/>
            </a:endParaRPr>
          </a:p>
        </p:txBody>
      </p:sp>
      <p:cxnSp>
        <p:nvCxnSpPr>
          <p:cNvPr id="132" name="直接连接符 131"/>
          <p:cNvCxnSpPr/>
          <p:nvPr/>
        </p:nvCxnSpPr>
        <p:spPr>
          <a:xfrm flipH="1">
            <a:off x="5667274" y="874611"/>
            <a:ext cx="1" cy="3988337"/>
          </a:xfrm>
          <a:prstGeom prst="line">
            <a:avLst/>
          </a:prstGeom>
          <a:noFill/>
          <a:ln w="19050" cap="flat" cmpd="sng" algn="ctr">
            <a:solidFill>
              <a:sysClr val="window" lastClr="FFFFFF">
                <a:lumMod val="75000"/>
              </a:sysClr>
            </a:solidFill>
            <a:prstDash val="sysDash"/>
          </a:ln>
          <a:effectLst/>
        </p:spPr>
      </p:cxnSp>
      <p:sp>
        <p:nvSpPr>
          <p:cNvPr id="133" name="矩形 132"/>
          <p:cNvSpPr/>
          <p:nvPr/>
        </p:nvSpPr>
        <p:spPr>
          <a:xfrm>
            <a:off x="6414004" y="1251161"/>
            <a:ext cx="1167307" cy="769441"/>
          </a:xfrm>
          <a:prstGeom prst="rect">
            <a:avLst/>
          </a:prstGeom>
        </p:spPr>
        <p:txBody>
          <a:bodyPr wrap="none">
            <a:spAutoFit/>
          </a:bodyPr>
          <a:lstStyle/>
          <a:p>
            <a:pPr fontAlgn="auto">
              <a:spcBef>
                <a:spcPts val="0"/>
              </a:spcBef>
              <a:spcAft>
                <a:spcPts val="0"/>
              </a:spcAft>
              <a:buFontTx/>
              <a:buNone/>
            </a:pPr>
            <a:r>
              <a:rPr lang="en-US" altLang="zh-CN" sz="4400" b="1" dirty="0" smtClean="0">
                <a:solidFill>
                  <a:srgbClr val="FF6600"/>
                </a:solidFill>
                <a:latin typeface="微软雅黑" pitchFamily="34" charset="-122"/>
                <a:ea typeface="微软雅黑" pitchFamily="34" charset="-122"/>
              </a:rPr>
              <a:t>70</a:t>
            </a:r>
            <a:r>
              <a:rPr lang="en-US" altLang="zh-CN" sz="2400" b="1" dirty="0" smtClean="0">
                <a:solidFill>
                  <a:prstClr val="white">
                    <a:lumMod val="75000"/>
                  </a:prstClr>
                </a:solidFill>
                <a:latin typeface="微软雅黑" pitchFamily="34" charset="-122"/>
                <a:ea typeface="微软雅黑" pitchFamily="34" charset="-122"/>
              </a:rPr>
              <a:t>%</a:t>
            </a:r>
            <a:endParaRPr lang="zh-CN" altLang="en-US" sz="2400" b="1" dirty="0">
              <a:solidFill>
                <a:prstClr val="white">
                  <a:lumMod val="75000"/>
                </a:prstClr>
              </a:solidFill>
              <a:latin typeface="微软雅黑" pitchFamily="34" charset="-122"/>
              <a:ea typeface="微软雅黑" pitchFamily="34" charset="-122"/>
            </a:endParaRPr>
          </a:p>
        </p:txBody>
      </p:sp>
      <p:sp>
        <p:nvSpPr>
          <p:cNvPr id="134" name="矩形 133"/>
          <p:cNvSpPr/>
          <p:nvPr/>
        </p:nvSpPr>
        <p:spPr>
          <a:xfrm>
            <a:off x="6564027" y="1866447"/>
            <a:ext cx="748923" cy="261610"/>
          </a:xfrm>
          <a:prstGeom prst="rect">
            <a:avLst/>
          </a:prstGeom>
        </p:spPr>
        <p:txBody>
          <a:bodyPr wrap="none">
            <a:spAutoFit/>
          </a:bodyPr>
          <a:lstStyle/>
          <a:p>
            <a:pPr fontAlgn="auto">
              <a:spcBef>
                <a:spcPts val="0"/>
              </a:spcBef>
              <a:spcAft>
                <a:spcPts val="0"/>
              </a:spcAft>
              <a:buFontTx/>
              <a:buNone/>
            </a:pPr>
            <a:r>
              <a:rPr lang="zh-CN" altLang="en-US" sz="1100" b="1" dirty="0" smtClean="0">
                <a:solidFill>
                  <a:prstClr val="black"/>
                </a:solidFill>
                <a:latin typeface="微软雅黑" pitchFamily="34" charset="-122"/>
                <a:ea typeface="微软雅黑" pitchFamily="34" charset="-122"/>
              </a:rPr>
              <a:t>能耗降低</a:t>
            </a:r>
            <a:endParaRPr lang="en-US" altLang="zh-CN" sz="1100" b="1" dirty="0">
              <a:solidFill>
                <a:prstClr val="black"/>
              </a:solidFill>
              <a:latin typeface="微软雅黑" pitchFamily="34" charset="-122"/>
              <a:ea typeface="微软雅黑" pitchFamily="34" charset="-122"/>
            </a:endParaRPr>
          </a:p>
        </p:txBody>
      </p:sp>
      <p:sp>
        <p:nvSpPr>
          <p:cNvPr id="135" name="矩形 134"/>
          <p:cNvSpPr/>
          <p:nvPr/>
        </p:nvSpPr>
        <p:spPr>
          <a:xfrm>
            <a:off x="6507317" y="1024469"/>
            <a:ext cx="902811" cy="307777"/>
          </a:xfrm>
          <a:prstGeom prst="rect">
            <a:avLst/>
          </a:prstGeom>
        </p:spPr>
        <p:txBody>
          <a:bodyPr wrap="none">
            <a:spAutoFit/>
          </a:bodyPr>
          <a:lstStyle/>
          <a:p>
            <a:pP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低碳节能</a:t>
            </a:r>
            <a:endParaRPr lang="en-US" altLang="zh-CN" sz="1400" b="1" dirty="0">
              <a:solidFill>
                <a:prstClr val="black"/>
              </a:solidFill>
              <a:latin typeface="微软雅黑" pitchFamily="34" charset="-122"/>
              <a:ea typeface="微软雅黑" pitchFamily="34" charset="-122"/>
            </a:endParaRPr>
          </a:p>
        </p:txBody>
      </p:sp>
      <p:grpSp>
        <p:nvGrpSpPr>
          <p:cNvPr id="136" name="组合 542"/>
          <p:cNvGrpSpPr/>
          <p:nvPr/>
        </p:nvGrpSpPr>
        <p:grpSpPr>
          <a:xfrm>
            <a:off x="7446658" y="1233784"/>
            <a:ext cx="1031051" cy="899055"/>
            <a:chOff x="741958" y="3097015"/>
            <a:chExt cx="1089927" cy="1257625"/>
          </a:xfrm>
        </p:grpSpPr>
        <p:sp>
          <p:nvSpPr>
            <p:cNvPr id="137" name="矩形 136"/>
            <p:cNvSpPr/>
            <p:nvPr/>
          </p:nvSpPr>
          <p:spPr>
            <a:xfrm>
              <a:off x="806153" y="3097015"/>
              <a:ext cx="888278" cy="1076317"/>
            </a:xfrm>
            <a:prstGeom prst="rect">
              <a:avLst/>
            </a:prstGeom>
          </p:spPr>
          <p:txBody>
            <a:bodyPr wrap="none">
              <a:spAutoFit/>
            </a:bodyPr>
            <a:lstStyle/>
            <a:p>
              <a:pPr fontAlgn="auto">
                <a:spcBef>
                  <a:spcPts val="0"/>
                </a:spcBef>
                <a:spcAft>
                  <a:spcPts val="0"/>
                </a:spcAft>
                <a:buFontTx/>
                <a:buNone/>
              </a:pPr>
              <a:r>
                <a:rPr lang="en-US" altLang="zh-CN" sz="4400" b="1" dirty="0" smtClean="0">
                  <a:solidFill>
                    <a:srgbClr val="FF6600"/>
                  </a:solidFill>
                  <a:latin typeface="微软雅黑" pitchFamily="34" charset="-122"/>
                  <a:ea typeface="微软雅黑" pitchFamily="34" charset="-122"/>
                </a:rPr>
                <a:t>9</a:t>
              </a:r>
              <a:r>
                <a:rPr lang="zh-CN" altLang="en-US" sz="2400" b="1" dirty="0" smtClean="0">
                  <a:solidFill>
                    <a:prstClr val="white">
                      <a:lumMod val="75000"/>
                    </a:prstClr>
                  </a:solidFill>
                  <a:latin typeface="微软雅黑" pitchFamily="34" charset="-122"/>
                  <a:ea typeface="微软雅黑" pitchFamily="34" charset="-122"/>
                </a:rPr>
                <a:t>倍</a:t>
              </a:r>
              <a:endParaRPr lang="zh-CN" altLang="en-US" sz="2400" b="1" dirty="0">
                <a:solidFill>
                  <a:prstClr val="white">
                    <a:lumMod val="75000"/>
                  </a:prstClr>
                </a:solidFill>
                <a:latin typeface="微软雅黑" pitchFamily="34" charset="-122"/>
                <a:ea typeface="微软雅黑" pitchFamily="34" charset="-122"/>
              </a:endParaRPr>
            </a:p>
          </p:txBody>
        </p:sp>
        <p:sp>
          <p:nvSpPr>
            <p:cNvPr id="138" name="矩形 137"/>
            <p:cNvSpPr/>
            <p:nvPr/>
          </p:nvSpPr>
          <p:spPr>
            <a:xfrm>
              <a:off x="741958" y="3988692"/>
              <a:ext cx="1089927" cy="365948"/>
            </a:xfrm>
            <a:prstGeom prst="rect">
              <a:avLst/>
            </a:prstGeom>
          </p:spPr>
          <p:txBody>
            <a:bodyPr wrap="none">
              <a:spAutoFit/>
            </a:bodyPr>
            <a:lstStyle/>
            <a:p>
              <a:pPr fontAlgn="auto">
                <a:spcBef>
                  <a:spcPts val="0"/>
                </a:spcBef>
                <a:spcAft>
                  <a:spcPts val="0"/>
                </a:spcAft>
                <a:buFontTx/>
                <a:buNone/>
              </a:pPr>
              <a:r>
                <a:rPr lang="zh-CN" altLang="en-US" sz="1100" b="1" dirty="0" smtClean="0">
                  <a:solidFill>
                    <a:prstClr val="black"/>
                  </a:solidFill>
                  <a:latin typeface="微软雅黑" pitchFamily="34" charset="-122"/>
                  <a:ea typeface="微软雅黑" pitchFamily="34" charset="-122"/>
                </a:rPr>
                <a:t>维护效率提升</a:t>
              </a:r>
              <a:endParaRPr lang="en-US" altLang="zh-CN" sz="1100" b="1" dirty="0">
                <a:solidFill>
                  <a:prstClr val="black"/>
                </a:solidFill>
                <a:latin typeface="微软雅黑" pitchFamily="34" charset="-122"/>
                <a:ea typeface="微软雅黑" pitchFamily="34" charset="-122"/>
              </a:endParaRPr>
            </a:p>
          </p:txBody>
        </p:sp>
      </p:grpSp>
      <p:sp>
        <p:nvSpPr>
          <p:cNvPr id="139" name="矩形 138"/>
          <p:cNvSpPr/>
          <p:nvPr/>
        </p:nvSpPr>
        <p:spPr>
          <a:xfrm>
            <a:off x="6507317" y="2190385"/>
            <a:ext cx="902811" cy="307777"/>
          </a:xfrm>
          <a:prstGeom prst="rect">
            <a:avLst/>
          </a:prstGeom>
        </p:spPr>
        <p:txBody>
          <a:bodyPr wrap="none">
            <a:spAutoFit/>
          </a:bodyPr>
          <a:lstStyle/>
          <a:p>
            <a:pPr fontAlgn="auto">
              <a:spcBef>
                <a:spcPts val="0"/>
              </a:spcBef>
              <a:spcAft>
                <a:spcPts val="0"/>
              </a:spcAft>
              <a:buFontTx/>
              <a:buNone/>
            </a:pPr>
            <a:r>
              <a:rPr lang="zh-CN" altLang="en-US" sz="1400" b="1" dirty="0" smtClean="0">
                <a:solidFill>
                  <a:prstClr val="black">
                    <a:lumMod val="65000"/>
                    <a:lumOff val="35000"/>
                  </a:prstClr>
                </a:solidFill>
                <a:latin typeface="微软雅黑" pitchFamily="34" charset="-122"/>
                <a:ea typeface="微软雅黑" pitchFamily="34" charset="-122"/>
              </a:rPr>
              <a:t>安全可控</a:t>
            </a:r>
            <a:endParaRPr lang="en-US" altLang="zh-CN" sz="1400" b="1" dirty="0">
              <a:solidFill>
                <a:prstClr val="black">
                  <a:lumMod val="65000"/>
                  <a:lumOff val="35000"/>
                </a:prstClr>
              </a:solidFill>
              <a:latin typeface="微软雅黑" pitchFamily="34" charset="-122"/>
              <a:ea typeface="微软雅黑" pitchFamily="34" charset="-122"/>
            </a:endParaRPr>
          </a:p>
        </p:txBody>
      </p:sp>
      <p:sp>
        <p:nvSpPr>
          <p:cNvPr id="140" name="矩形 139"/>
          <p:cNvSpPr/>
          <p:nvPr/>
        </p:nvSpPr>
        <p:spPr>
          <a:xfrm>
            <a:off x="6471668" y="2450526"/>
            <a:ext cx="1056700" cy="769441"/>
          </a:xfrm>
          <a:prstGeom prst="rect">
            <a:avLst/>
          </a:prstGeom>
        </p:spPr>
        <p:txBody>
          <a:bodyPr wrap="none">
            <a:spAutoFit/>
          </a:bodyPr>
          <a:lstStyle/>
          <a:p>
            <a:pPr fontAlgn="auto">
              <a:spcBef>
                <a:spcPts val="0"/>
              </a:spcBef>
              <a:spcAft>
                <a:spcPts val="0"/>
              </a:spcAft>
              <a:buFontTx/>
              <a:buNone/>
            </a:pPr>
            <a:r>
              <a:rPr lang="zh-CN" altLang="en-US" sz="4400" b="1" dirty="0" smtClean="0">
                <a:solidFill>
                  <a:srgbClr val="FF6600"/>
                </a:solidFill>
                <a:latin typeface="微软雅黑" pitchFamily="34" charset="-122"/>
                <a:ea typeface="微软雅黑" pitchFamily="34" charset="-122"/>
              </a:rPr>
              <a:t>管</a:t>
            </a:r>
            <a:r>
              <a:rPr lang="zh-CN" altLang="en-US" sz="2400" b="1" dirty="0" smtClean="0">
                <a:solidFill>
                  <a:prstClr val="white">
                    <a:lumMod val="75000"/>
                  </a:prstClr>
                </a:solidFill>
                <a:latin typeface="微软雅黑" pitchFamily="34" charset="-122"/>
                <a:ea typeface="微软雅黑" pitchFamily="34" charset="-122"/>
              </a:rPr>
              <a:t>控</a:t>
            </a:r>
            <a:endParaRPr lang="zh-CN" altLang="en-US" sz="2400" b="1" dirty="0">
              <a:solidFill>
                <a:prstClr val="white">
                  <a:lumMod val="75000"/>
                </a:prstClr>
              </a:solidFill>
              <a:latin typeface="微软雅黑" pitchFamily="34" charset="-122"/>
              <a:ea typeface="微软雅黑" pitchFamily="34" charset="-122"/>
            </a:endParaRPr>
          </a:p>
        </p:txBody>
      </p:sp>
      <p:sp>
        <p:nvSpPr>
          <p:cNvPr id="141" name="矩形 140"/>
          <p:cNvSpPr/>
          <p:nvPr/>
        </p:nvSpPr>
        <p:spPr>
          <a:xfrm>
            <a:off x="6549364" y="3111447"/>
            <a:ext cx="1454244" cy="261610"/>
          </a:xfrm>
          <a:prstGeom prst="rect">
            <a:avLst/>
          </a:prstGeom>
        </p:spPr>
        <p:txBody>
          <a:bodyPr wrap="none">
            <a:spAutoFit/>
          </a:bodyPr>
          <a:lstStyle/>
          <a:p>
            <a:pPr fontAlgn="auto">
              <a:spcBef>
                <a:spcPts val="0"/>
              </a:spcBef>
              <a:spcAft>
                <a:spcPts val="0"/>
              </a:spcAft>
              <a:buFontTx/>
              <a:buNone/>
            </a:pPr>
            <a:r>
              <a:rPr lang="zh-CN" altLang="en-US" sz="1100" b="1" dirty="0" smtClean="0">
                <a:solidFill>
                  <a:prstClr val="black"/>
                </a:solidFill>
                <a:latin typeface="微软雅黑" pitchFamily="34" charset="-122"/>
                <a:ea typeface="微软雅黑" pitchFamily="34" charset="-122"/>
              </a:rPr>
              <a:t>统一维护、统一备份</a:t>
            </a:r>
            <a:endParaRPr lang="en-US" altLang="zh-CN" sz="1100" b="1" dirty="0">
              <a:solidFill>
                <a:prstClr val="black"/>
              </a:solidFill>
              <a:latin typeface="微软雅黑" pitchFamily="34" charset="-122"/>
              <a:ea typeface="微软雅黑" pitchFamily="34" charset="-122"/>
            </a:endParaRPr>
          </a:p>
        </p:txBody>
      </p:sp>
      <p:grpSp>
        <p:nvGrpSpPr>
          <p:cNvPr id="142" name="组合 578"/>
          <p:cNvGrpSpPr/>
          <p:nvPr/>
        </p:nvGrpSpPr>
        <p:grpSpPr>
          <a:xfrm>
            <a:off x="5895053" y="907180"/>
            <a:ext cx="654313" cy="2762547"/>
            <a:chOff x="143270" y="877510"/>
            <a:chExt cx="691676" cy="4036336"/>
          </a:xfrm>
        </p:grpSpPr>
        <p:sp>
          <p:nvSpPr>
            <p:cNvPr id="143" name="椭圆 4"/>
            <p:cNvSpPr/>
            <p:nvPr/>
          </p:nvSpPr>
          <p:spPr bwMode="auto">
            <a:xfrm>
              <a:off x="143270" y="877510"/>
              <a:ext cx="691676" cy="691555"/>
            </a:xfrm>
            <a:prstGeom prst="ellipse">
              <a:avLst/>
            </a:prstGeom>
            <a:solidFill>
              <a:srgbClr val="99CCFF"/>
            </a:solidFill>
            <a:ln w="57150" cap="flat" cmpd="sng" algn="ctr">
              <a:solidFill>
                <a:sysClr val="window" lastClr="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rPr>
                <a:t>1</a:t>
              </a:r>
              <a:endParaRPr kumimoji="0" lang="zh-CN" altLang="en-US" sz="16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endParaRPr>
            </a:p>
          </p:txBody>
        </p:sp>
        <p:sp>
          <p:nvSpPr>
            <p:cNvPr id="144" name="椭圆 4"/>
            <p:cNvSpPr/>
            <p:nvPr/>
          </p:nvSpPr>
          <p:spPr bwMode="auto">
            <a:xfrm>
              <a:off x="143270" y="2538749"/>
              <a:ext cx="691676" cy="691555"/>
            </a:xfrm>
            <a:prstGeom prst="ellipse">
              <a:avLst/>
            </a:prstGeom>
            <a:solidFill>
              <a:srgbClr val="99CCFF"/>
            </a:solidFill>
            <a:ln w="57150" cap="flat" cmpd="sng" algn="ctr">
              <a:solidFill>
                <a:sysClr val="window" lastClr="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rPr>
                <a:t>2</a:t>
              </a:r>
              <a:endParaRPr kumimoji="0" lang="zh-CN" altLang="en-US" sz="16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endParaRPr>
            </a:p>
          </p:txBody>
        </p:sp>
        <p:sp>
          <p:nvSpPr>
            <p:cNvPr id="145" name="椭圆 4"/>
            <p:cNvSpPr/>
            <p:nvPr/>
          </p:nvSpPr>
          <p:spPr bwMode="auto">
            <a:xfrm>
              <a:off x="143270" y="4222291"/>
              <a:ext cx="691676" cy="691555"/>
            </a:xfrm>
            <a:prstGeom prst="ellipse">
              <a:avLst/>
            </a:prstGeom>
            <a:solidFill>
              <a:srgbClr val="99CCFF"/>
            </a:solidFill>
            <a:ln w="57150" cap="flat" cmpd="sng" algn="ctr">
              <a:solidFill>
                <a:sysClr val="window" lastClr="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rPr>
                <a:t>3</a:t>
              </a:r>
              <a:endParaRPr kumimoji="0" lang="zh-CN" altLang="en-US" sz="16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微软雅黑" pitchFamily="34" charset="-122"/>
                <a:ea typeface="微软雅黑" pitchFamily="34" charset="-122"/>
                <a:cs typeface="Arial" pitchFamily="34" charset="0"/>
              </a:endParaRPr>
            </a:p>
          </p:txBody>
        </p:sp>
      </p:grpSp>
      <p:sp>
        <p:nvSpPr>
          <p:cNvPr id="146" name="矩形 145"/>
          <p:cNvSpPr/>
          <p:nvPr/>
        </p:nvSpPr>
        <p:spPr>
          <a:xfrm>
            <a:off x="6549364" y="3374571"/>
            <a:ext cx="902811" cy="307777"/>
          </a:xfrm>
          <a:prstGeom prst="rect">
            <a:avLst/>
          </a:prstGeom>
        </p:spPr>
        <p:txBody>
          <a:bodyPr wrap="none">
            <a:spAutoFit/>
          </a:bodyPr>
          <a:lstStyle/>
          <a:p>
            <a:pPr fontAlgn="auto">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rPr>
              <a:t>平台共享</a:t>
            </a:r>
            <a:endParaRPr lang="en-US" altLang="zh-CN" sz="1400" b="1" dirty="0">
              <a:solidFill>
                <a:prstClr val="black"/>
              </a:solidFill>
              <a:latin typeface="微软雅黑" pitchFamily="34" charset="-122"/>
              <a:ea typeface="微软雅黑" pitchFamily="34" charset="-122"/>
            </a:endParaRPr>
          </a:p>
        </p:txBody>
      </p:sp>
      <p:sp>
        <p:nvSpPr>
          <p:cNvPr id="147" name="Text Box 72"/>
          <p:cNvSpPr txBox="1">
            <a:spLocks noChangeArrowheads="1"/>
          </p:cNvSpPr>
          <p:nvPr/>
        </p:nvSpPr>
        <p:spPr bwMode="gray">
          <a:xfrm>
            <a:off x="2310858" y="1215317"/>
            <a:ext cx="2034221" cy="383182"/>
          </a:xfrm>
          <a:prstGeom prst="rect">
            <a:avLst/>
          </a:prstGeom>
          <a:noFill/>
          <a:ln w="9525">
            <a:noFill/>
            <a:miter lim="800000"/>
            <a:headEnd/>
            <a:tailEnd/>
          </a:ln>
        </p:spPr>
        <p:txBody>
          <a:bodyPr wrap="square">
            <a:spAutoFit/>
          </a:bodyPr>
          <a:lstStyle/>
          <a:p>
            <a:pPr algn="ctr" eaLnBrk="0" fontAlgn="auto" hangingPunct="0">
              <a:lnSpc>
                <a:spcPct val="90000"/>
              </a:lnSpc>
              <a:spcBef>
                <a:spcPts val="0"/>
              </a:spcBef>
              <a:spcAft>
                <a:spcPts val="0"/>
              </a:spcAft>
              <a:buFontTx/>
              <a:buNone/>
            </a:pPr>
            <a:r>
              <a:rPr lang="zh-CN" altLang="en-US" sz="1050" dirty="0">
                <a:solidFill>
                  <a:prstClr val="black"/>
                </a:solidFill>
                <a:latin typeface="微软雅黑" pitchFamily="34" charset="-122"/>
                <a:ea typeface="微软雅黑" pitchFamily="34" charset="-122"/>
                <a:cs typeface="+mn-cs"/>
              </a:rPr>
              <a:t>只有屏幕、鼠标和键盘等更新信息在网络里传输</a:t>
            </a:r>
            <a:endParaRPr lang="en-US" altLang="zh-CN" sz="1050" dirty="0">
              <a:solidFill>
                <a:prstClr val="black"/>
              </a:solidFill>
              <a:latin typeface="微软雅黑" pitchFamily="34" charset="-122"/>
              <a:ea typeface="微软雅黑" pitchFamily="34" charset="-122"/>
              <a:cs typeface="+mn-cs"/>
            </a:endParaRPr>
          </a:p>
        </p:txBody>
      </p:sp>
      <p:grpSp>
        <p:nvGrpSpPr>
          <p:cNvPr id="148" name="Group 73"/>
          <p:cNvGrpSpPr>
            <a:grpSpLocks/>
          </p:cNvGrpSpPr>
          <p:nvPr/>
        </p:nvGrpSpPr>
        <p:grpSpPr bwMode="auto">
          <a:xfrm>
            <a:off x="2774099" y="1547770"/>
            <a:ext cx="744570" cy="139215"/>
            <a:chOff x="1250" y="1832"/>
            <a:chExt cx="823" cy="305"/>
          </a:xfrm>
        </p:grpSpPr>
        <p:grpSp>
          <p:nvGrpSpPr>
            <p:cNvPr id="149" name="Group 74"/>
            <p:cNvGrpSpPr>
              <a:grpSpLocks/>
            </p:cNvGrpSpPr>
            <p:nvPr/>
          </p:nvGrpSpPr>
          <p:grpSpPr bwMode="auto">
            <a:xfrm>
              <a:off x="1533" y="1888"/>
              <a:ext cx="281" cy="196"/>
              <a:chOff x="2446" y="1353"/>
              <a:chExt cx="948" cy="503"/>
            </a:xfrm>
          </p:grpSpPr>
          <p:sp>
            <p:nvSpPr>
              <p:cNvPr id="200" name="Freeform 75"/>
              <p:cNvSpPr>
                <a:spLocks/>
              </p:cNvSpPr>
              <p:nvPr/>
            </p:nvSpPr>
            <p:spPr bwMode="auto">
              <a:xfrm>
                <a:off x="2446" y="1373"/>
                <a:ext cx="502" cy="182"/>
              </a:xfrm>
              <a:custGeom>
                <a:avLst/>
                <a:gdLst>
                  <a:gd name="T0" fmla="*/ 238 w 583"/>
                  <a:gd name="T1" fmla="*/ 21 h 212"/>
                  <a:gd name="T2" fmla="*/ 133 w 583"/>
                  <a:gd name="T3" fmla="*/ 2 h 212"/>
                  <a:gd name="T4" fmla="*/ 69 w 583"/>
                  <a:gd name="T5" fmla="*/ 24 h 212"/>
                  <a:gd name="T6" fmla="*/ 101 w 583"/>
                  <a:gd name="T7" fmla="*/ 85 h 212"/>
                  <a:gd name="T8" fmla="*/ 0 w 583"/>
                  <a:gd name="T9" fmla="*/ 58 h 212"/>
                  <a:gd name="T10" fmla="*/ 0 60000 65536"/>
                  <a:gd name="T11" fmla="*/ 0 60000 65536"/>
                  <a:gd name="T12" fmla="*/ 0 60000 65536"/>
                  <a:gd name="T13" fmla="*/ 0 60000 65536"/>
                  <a:gd name="T14" fmla="*/ 0 60000 65536"/>
                  <a:gd name="T15" fmla="*/ 0 w 583"/>
                  <a:gd name="T16" fmla="*/ 0 h 212"/>
                  <a:gd name="T17" fmla="*/ 583 w 583"/>
                  <a:gd name="T18" fmla="*/ 212 h 212"/>
                </a:gdLst>
                <a:ahLst/>
                <a:cxnLst>
                  <a:cxn ang="T10">
                    <a:pos x="T0" y="T1"/>
                  </a:cxn>
                  <a:cxn ang="T11">
                    <a:pos x="T2" y="T3"/>
                  </a:cxn>
                  <a:cxn ang="T12">
                    <a:pos x="T4" y="T5"/>
                  </a:cxn>
                  <a:cxn ang="T13">
                    <a:pos x="T6" y="T7"/>
                  </a:cxn>
                  <a:cxn ang="T14">
                    <a:pos x="T8" y="T9"/>
                  </a:cxn>
                </a:cxnLst>
                <a:rect l="T15" t="T16" r="T17" b="T18"/>
                <a:pathLst>
                  <a:path w="583" h="212">
                    <a:moveTo>
                      <a:pt x="583" y="52"/>
                    </a:moveTo>
                    <a:cubicBezTo>
                      <a:pt x="489" y="26"/>
                      <a:pt x="415" y="10"/>
                      <a:pt x="325" y="2"/>
                    </a:cubicBezTo>
                    <a:cubicBezTo>
                      <a:pt x="256" y="3"/>
                      <a:pt x="147" y="0"/>
                      <a:pt x="169" y="60"/>
                    </a:cubicBezTo>
                    <a:cubicBezTo>
                      <a:pt x="185" y="100"/>
                      <a:pt x="357" y="188"/>
                      <a:pt x="249" y="212"/>
                    </a:cubicBezTo>
                    <a:cubicBezTo>
                      <a:pt x="39" y="209"/>
                      <a:pt x="44" y="153"/>
                      <a:pt x="0" y="146"/>
                    </a:cubicBezTo>
                  </a:path>
                </a:pathLst>
              </a:custGeom>
              <a:noFill/>
              <a:ln w="25400" cap="rnd">
                <a:solidFill>
                  <a:srgbClr val="919191"/>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201" name="Freeform 76"/>
              <p:cNvSpPr>
                <a:spLocks/>
              </p:cNvSpPr>
              <p:nvPr/>
            </p:nvSpPr>
            <p:spPr bwMode="auto">
              <a:xfrm>
                <a:off x="2850" y="1531"/>
                <a:ext cx="539" cy="325"/>
              </a:xfrm>
              <a:custGeom>
                <a:avLst/>
                <a:gdLst>
                  <a:gd name="T0" fmla="*/ 255 w 626"/>
                  <a:gd name="T1" fmla="*/ 92 h 378"/>
                  <a:gd name="T2" fmla="*/ 254 w 626"/>
                  <a:gd name="T3" fmla="*/ 96 h 378"/>
                  <a:gd name="T4" fmla="*/ 252 w 626"/>
                  <a:gd name="T5" fmla="*/ 99 h 378"/>
                  <a:gd name="T6" fmla="*/ 251 w 626"/>
                  <a:gd name="T7" fmla="*/ 102 h 378"/>
                  <a:gd name="T8" fmla="*/ 250 w 626"/>
                  <a:gd name="T9" fmla="*/ 106 h 378"/>
                  <a:gd name="T10" fmla="*/ 248 w 626"/>
                  <a:gd name="T11" fmla="*/ 108 h 378"/>
                  <a:gd name="T12" fmla="*/ 247 w 626"/>
                  <a:gd name="T13" fmla="*/ 111 h 378"/>
                  <a:gd name="T14" fmla="*/ 246 w 626"/>
                  <a:gd name="T15" fmla="*/ 113 h 378"/>
                  <a:gd name="T16" fmla="*/ 245 w 626"/>
                  <a:gd name="T17" fmla="*/ 115 h 378"/>
                  <a:gd name="T18" fmla="*/ 244 w 626"/>
                  <a:gd name="T19" fmla="*/ 116 h 378"/>
                  <a:gd name="T20" fmla="*/ 243 w 626"/>
                  <a:gd name="T21" fmla="*/ 119 h 378"/>
                  <a:gd name="T22" fmla="*/ 242 w 626"/>
                  <a:gd name="T23" fmla="*/ 119 h 378"/>
                  <a:gd name="T24" fmla="*/ 240 w 626"/>
                  <a:gd name="T25" fmla="*/ 122 h 378"/>
                  <a:gd name="T26" fmla="*/ 239 w 626"/>
                  <a:gd name="T27" fmla="*/ 123 h 378"/>
                  <a:gd name="T28" fmla="*/ 237 w 626"/>
                  <a:gd name="T29" fmla="*/ 125 h 378"/>
                  <a:gd name="T30" fmla="*/ 232 w 626"/>
                  <a:gd name="T31" fmla="*/ 129 h 378"/>
                  <a:gd name="T32" fmla="*/ 230 w 626"/>
                  <a:gd name="T33" fmla="*/ 132 h 378"/>
                  <a:gd name="T34" fmla="*/ 226 w 626"/>
                  <a:gd name="T35" fmla="*/ 134 h 378"/>
                  <a:gd name="T36" fmla="*/ 222 w 626"/>
                  <a:gd name="T37" fmla="*/ 138 h 378"/>
                  <a:gd name="T38" fmla="*/ 216 w 626"/>
                  <a:gd name="T39" fmla="*/ 141 h 378"/>
                  <a:gd name="T40" fmla="*/ 211 w 626"/>
                  <a:gd name="T41" fmla="*/ 144 h 378"/>
                  <a:gd name="T42" fmla="*/ 205 w 626"/>
                  <a:gd name="T43" fmla="*/ 146 h 378"/>
                  <a:gd name="T44" fmla="*/ 198 w 626"/>
                  <a:gd name="T45" fmla="*/ 150 h 378"/>
                  <a:gd name="T46" fmla="*/ 190 w 626"/>
                  <a:gd name="T47" fmla="*/ 151 h 378"/>
                  <a:gd name="T48" fmla="*/ 183 w 626"/>
                  <a:gd name="T49" fmla="*/ 152 h 378"/>
                  <a:gd name="T50" fmla="*/ 175 w 626"/>
                  <a:gd name="T51" fmla="*/ 152 h 378"/>
                  <a:gd name="T52" fmla="*/ 167 w 626"/>
                  <a:gd name="T53" fmla="*/ 151 h 378"/>
                  <a:gd name="T54" fmla="*/ 158 w 626"/>
                  <a:gd name="T55" fmla="*/ 150 h 378"/>
                  <a:gd name="T56" fmla="*/ 149 w 626"/>
                  <a:gd name="T57" fmla="*/ 146 h 378"/>
                  <a:gd name="T58" fmla="*/ 140 w 626"/>
                  <a:gd name="T59" fmla="*/ 143 h 378"/>
                  <a:gd name="T60" fmla="*/ 123 w 626"/>
                  <a:gd name="T61" fmla="*/ 128 h 378"/>
                  <a:gd name="T62" fmla="*/ 116 w 626"/>
                  <a:gd name="T63" fmla="*/ 120 h 378"/>
                  <a:gd name="T64" fmla="*/ 108 w 626"/>
                  <a:gd name="T65" fmla="*/ 113 h 378"/>
                  <a:gd name="T66" fmla="*/ 101 w 626"/>
                  <a:gd name="T67" fmla="*/ 106 h 378"/>
                  <a:gd name="T68" fmla="*/ 93 w 626"/>
                  <a:gd name="T69" fmla="*/ 99 h 378"/>
                  <a:gd name="T70" fmla="*/ 87 w 626"/>
                  <a:gd name="T71" fmla="*/ 92 h 378"/>
                  <a:gd name="T72" fmla="*/ 80 w 626"/>
                  <a:gd name="T73" fmla="*/ 85 h 378"/>
                  <a:gd name="T74" fmla="*/ 72 w 626"/>
                  <a:gd name="T75" fmla="*/ 79 h 378"/>
                  <a:gd name="T76" fmla="*/ 65 w 626"/>
                  <a:gd name="T77" fmla="*/ 71 h 378"/>
                  <a:gd name="T78" fmla="*/ 57 w 626"/>
                  <a:gd name="T79" fmla="*/ 66 h 378"/>
                  <a:gd name="T80" fmla="*/ 50 w 626"/>
                  <a:gd name="T81" fmla="*/ 61 h 378"/>
                  <a:gd name="T82" fmla="*/ 43 w 626"/>
                  <a:gd name="T83" fmla="*/ 54 h 378"/>
                  <a:gd name="T84" fmla="*/ 35 w 626"/>
                  <a:gd name="T85" fmla="*/ 48 h 378"/>
                  <a:gd name="T86" fmla="*/ 28 w 626"/>
                  <a:gd name="T87" fmla="*/ 42 h 378"/>
                  <a:gd name="T88" fmla="*/ 21 w 626"/>
                  <a:gd name="T89" fmla="*/ 37 h 378"/>
                  <a:gd name="T90" fmla="*/ 4 w 626"/>
                  <a:gd name="T91" fmla="*/ 25 h 378"/>
                  <a:gd name="T92" fmla="*/ 4 w 626"/>
                  <a:gd name="T93" fmla="*/ 25 h 378"/>
                  <a:gd name="T94" fmla="*/ 3 w 626"/>
                  <a:gd name="T95" fmla="*/ 24 h 378"/>
                  <a:gd name="T96" fmla="*/ 3 w 626"/>
                  <a:gd name="T97" fmla="*/ 22 h 378"/>
                  <a:gd name="T98" fmla="*/ 3 w 626"/>
                  <a:gd name="T99" fmla="*/ 21 h 378"/>
                  <a:gd name="T100" fmla="*/ 3 w 626"/>
                  <a:gd name="T101" fmla="*/ 18 h 378"/>
                  <a:gd name="T102" fmla="*/ 3 w 626"/>
                  <a:gd name="T103" fmla="*/ 18 h 378"/>
                  <a:gd name="T104" fmla="*/ 3 w 626"/>
                  <a:gd name="T105" fmla="*/ 15 h 378"/>
                  <a:gd name="T106" fmla="*/ 2 w 626"/>
                  <a:gd name="T107" fmla="*/ 13 h 378"/>
                  <a:gd name="T108" fmla="*/ 1 w 626"/>
                  <a:gd name="T109" fmla="*/ 11 h 378"/>
                  <a:gd name="T110" fmla="*/ 1 w 626"/>
                  <a:gd name="T111" fmla="*/ 9 h 378"/>
                  <a:gd name="T112" fmla="*/ 1 w 626"/>
                  <a:gd name="T113" fmla="*/ 8 h 378"/>
                  <a:gd name="T114" fmla="*/ 0 w 626"/>
                  <a:gd name="T115" fmla="*/ 6 h 378"/>
                  <a:gd name="T116" fmla="*/ 0 w 626"/>
                  <a:gd name="T117" fmla="*/ 4 h 378"/>
                  <a:gd name="T118" fmla="*/ 0 w 626"/>
                  <a:gd name="T119" fmla="*/ 3 h 378"/>
                  <a:gd name="T120" fmla="*/ 1 w 626"/>
                  <a:gd name="T121" fmla="*/ 0 h 3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26"/>
                  <a:gd name="T184" fmla="*/ 0 h 378"/>
                  <a:gd name="T185" fmla="*/ 626 w 626"/>
                  <a:gd name="T186" fmla="*/ 378 h 3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26" h="378">
                    <a:moveTo>
                      <a:pt x="625" y="227"/>
                    </a:moveTo>
                    <a:lnTo>
                      <a:pt x="622" y="238"/>
                    </a:lnTo>
                    <a:lnTo>
                      <a:pt x="619" y="247"/>
                    </a:lnTo>
                    <a:lnTo>
                      <a:pt x="616" y="254"/>
                    </a:lnTo>
                    <a:lnTo>
                      <a:pt x="612" y="262"/>
                    </a:lnTo>
                    <a:lnTo>
                      <a:pt x="610" y="268"/>
                    </a:lnTo>
                    <a:lnTo>
                      <a:pt x="607" y="274"/>
                    </a:lnTo>
                    <a:lnTo>
                      <a:pt x="604" y="279"/>
                    </a:lnTo>
                    <a:lnTo>
                      <a:pt x="602" y="284"/>
                    </a:lnTo>
                    <a:lnTo>
                      <a:pt x="599" y="288"/>
                    </a:lnTo>
                    <a:lnTo>
                      <a:pt x="596" y="292"/>
                    </a:lnTo>
                    <a:lnTo>
                      <a:pt x="593" y="296"/>
                    </a:lnTo>
                    <a:lnTo>
                      <a:pt x="589" y="301"/>
                    </a:lnTo>
                    <a:lnTo>
                      <a:pt x="585" y="305"/>
                    </a:lnTo>
                    <a:lnTo>
                      <a:pt x="581" y="309"/>
                    </a:lnTo>
                    <a:lnTo>
                      <a:pt x="571" y="319"/>
                    </a:lnTo>
                    <a:lnTo>
                      <a:pt x="563" y="326"/>
                    </a:lnTo>
                    <a:lnTo>
                      <a:pt x="555" y="333"/>
                    </a:lnTo>
                    <a:lnTo>
                      <a:pt x="545" y="341"/>
                    </a:lnTo>
                    <a:lnTo>
                      <a:pt x="532" y="349"/>
                    </a:lnTo>
                    <a:lnTo>
                      <a:pt x="518" y="356"/>
                    </a:lnTo>
                    <a:lnTo>
                      <a:pt x="502" y="363"/>
                    </a:lnTo>
                    <a:lnTo>
                      <a:pt x="486" y="369"/>
                    </a:lnTo>
                    <a:lnTo>
                      <a:pt x="467" y="374"/>
                    </a:lnTo>
                    <a:lnTo>
                      <a:pt x="448" y="377"/>
                    </a:lnTo>
                    <a:lnTo>
                      <a:pt x="429" y="377"/>
                    </a:lnTo>
                    <a:lnTo>
                      <a:pt x="409" y="376"/>
                    </a:lnTo>
                    <a:lnTo>
                      <a:pt x="388" y="371"/>
                    </a:lnTo>
                    <a:lnTo>
                      <a:pt x="367" y="363"/>
                    </a:lnTo>
                    <a:lnTo>
                      <a:pt x="345" y="352"/>
                    </a:lnTo>
                    <a:lnTo>
                      <a:pt x="302" y="316"/>
                    </a:lnTo>
                    <a:lnTo>
                      <a:pt x="284" y="297"/>
                    </a:lnTo>
                    <a:lnTo>
                      <a:pt x="267" y="280"/>
                    </a:lnTo>
                    <a:lnTo>
                      <a:pt x="249" y="262"/>
                    </a:lnTo>
                    <a:lnTo>
                      <a:pt x="230" y="244"/>
                    </a:lnTo>
                    <a:lnTo>
                      <a:pt x="212" y="227"/>
                    </a:lnTo>
                    <a:lnTo>
                      <a:pt x="195" y="210"/>
                    </a:lnTo>
                    <a:lnTo>
                      <a:pt x="177" y="195"/>
                    </a:lnTo>
                    <a:lnTo>
                      <a:pt x="159" y="179"/>
                    </a:lnTo>
                    <a:lnTo>
                      <a:pt x="142" y="163"/>
                    </a:lnTo>
                    <a:lnTo>
                      <a:pt x="123" y="149"/>
                    </a:lnTo>
                    <a:lnTo>
                      <a:pt x="106" y="134"/>
                    </a:lnTo>
                    <a:lnTo>
                      <a:pt x="87" y="119"/>
                    </a:lnTo>
                    <a:lnTo>
                      <a:pt x="69" y="105"/>
                    </a:lnTo>
                    <a:lnTo>
                      <a:pt x="50" y="91"/>
                    </a:lnTo>
                    <a:lnTo>
                      <a:pt x="11" y="63"/>
                    </a:lnTo>
                    <a:lnTo>
                      <a:pt x="10" y="62"/>
                    </a:lnTo>
                    <a:lnTo>
                      <a:pt x="8" y="59"/>
                    </a:lnTo>
                    <a:lnTo>
                      <a:pt x="7" y="56"/>
                    </a:lnTo>
                    <a:lnTo>
                      <a:pt x="6" y="52"/>
                    </a:lnTo>
                    <a:lnTo>
                      <a:pt x="5" y="47"/>
                    </a:lnTo>
                    <a:lnTo>
                      <a:pt x="4" y="43"/>
                    </a:lnTo>
                    <a:lnTo>
                      <a:pt x="3" y="39"/>
                    </a:lnTo>
                    <a:lnTo>
                      <a:pt x="2" y="34"/>
                    </a:lnTo>
                    <a:lnTo>
                      <a:pt x="1" y="28"/>
                    </a:lnTo>
                    <a:lnTo>
                      <a:pt x="1" y="24"/>
                    </a:lnTo>
                    <a:lnTo>
                      <a:pt x="1" y="19"/>
                    </a:lnTo>
                    <a:lnTo>
                      <a:pt x="0" y="15"/>
                    </a:lnTo>
                    <a:lnTo>
                      <a:pt x="0" y="10"/>
                    </a:lnTo>
                    <a:lnTo>
                      <a:pt x="0" y="6"/>
                    </a:lnTo>
                    <a:lnTo>
                      <a:pt x="1" y="0"/>
                    </a:lnTo>
                  </a:path>
                </a:pathLst>
              </a:custGeom>
              <a:solidFill>
                <a:srgbClr val="DADADA"/>
              </a:solidFill>
              <a:ln w="9525" cap="rnd">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202" name="Freeform 77"/>
              <p:cNvSpPr>
                <a:spLocks/>
              </p:cNvSpPr>
              <p:nvPr/>
            </p:nvSpPr>
            <p:spPr bwMode="auto">
              <a:xfrm>
                <a:off x="2850" y="1353"/>
                <a:ext cx="544" cy="491"/>
              </a:xfrm>
              <a:custGeom>
                <a:avLst/>
                <a:gdLst>
                  <a:gd name="T0" fmla="*/ 250 w 632"/>
                  <a:gd name="T1" fmla="*/ 120 h 572"/>
                  <a:gd name="T2" fmla="*/ 247 w 632"/>
                  <a:gd name="T3" fmla="*/ 112 h 572"/>
                  <a:gd name="T4" fmla="*/ 244 w 632"/>
                  <a:gd name="T5" fmla="*/ 105 h 572"/>
                  <a:gd name="T6" fmla="*/ 238 w 632"/>
                  <a:gd name="T7" fmla="*/ 97 h 572"/>
                  <a:gd name="T8" fmla="*/ 232 w 632"/>
                  <a:gd name="T9" fmla="*/ 89 h 572"/>
                  <a:gd name="T10" fmla="*/ 215 w 632"/>
                  <a:gd name="T11" fmla="*/ 72 h 572"/>
                  <a:gd name="T12" fmla="*/ 195 w 632"/>
                  <a:gd name="T13" fmla="*/ 56 h 572"/>
                  <a:gd name="T14" fmla="*/ 169 w 632"/>
                  <a:gd name="T15" fmla="*/ 39 h 572"/>
                  <a:gd name="T16" fmla="*/ 145 w 632"/>
                  <a:gd name="T17" fmla="*/ 24 h 572"/>
                  <a:gd name="T18" fmla="*/ 120 w 632"/>
                  <a:gd name="T19" fmla="*/ 11 h 572"/>
                  <a:gd name="T20" fmla="*/ 101 w 632"/>
                  <a:gd name="T21" fmla="*/ 3 h 572"/>
                  <a:gd name="T22" fmla="*/ 98 w 632"/>
                  <a:gd name="T23" fmla="*/ 1 h 572"/>
                  <a:gd name="T24" fmla="*/ 93 w 632"/>
                  <a:gd name="T25" fmla="*/ 0 h 572"/>
                  <a:gd name="T26" fmla="*/ 90 w 632"/>
                  <a:gd name="T27" fmla="*/ 1 h 572"/>
                  <a:gd name="T28" fmla="*/ 87 w 632"/>
                  <a:gd name="T29" fmla="*/ 3 h 572"/>
                  <a:gd name="T30" fmla="*/ 82 w 632"/>
                  <a:gd name="T31" fmla="*/ 6 h 572"/>
                  <a:gd name="T32" fmla="*/ 78 w 632"/>
                  <a:gd name="T33" fmla="*/ 9 h 572"/>
                  <a:gd name="T34" fmla="*/ 75 w 632"/>
                  <a:gd name="T35" fmla="*/ 11 h 572"/>
                  <a:gd name="T36" fmla="*/ 71 w 632"/>
                  <a:gd name="T37" fmla="*/ 14 h 572"/>
                  <a:gd name="T38" fmla="*/ 66 w 632"/>
                  <a:gd name="T39" fmla="*/ 16 h 572"/>
                  <a:gd name="T40" fmla="*/ 62 w 632"/>
                  <a:gd name="T41" fmla="*/ 18 h 572"/>
                  <a:gd name="T42" fmla="*/ 61 w 632"/>
                  <a:gd name="T43" fmla="*/ 20 h 572"/>
                  <a:gd name="T44" fmla="*/ 59 w 632"/>
                  <a:gd name="T45" fmla="*/ 21 h 572"/>
                  <a:gd name="T46" fmla="*/ 57 w 632"/>
                  <a:gd name="T47" fmla="*/ 21 h 572"/>
                  <a:gd name="T48" fmla="*/ 57 w 632"/>
                  <a:gd name="T49" fmla="*/ 24 h 572"/>
                  <a:gd name="T50" fmla="*/ 50 w 632"/>
                  <a:gd name="T51" fmla="*/ 32 h 572"/>
                  <a:gd name="T52" fmla="*/ 41 w 632"/>
                  <a:gd name="T53" fmla="*/ 39 h 572"/>
                  <a:gd name="T54" fmla="*/ 31 w 632"/>
                  <a:gd name="T55" fmla="*/ 45 h 572"/>
                  <a:gd name="T56" fmla="*/ 22 w 632"/>
                  <a:gd name="T57" fmla="*/ 52 h 572"/>
                  <a:gd name="T58" fmla="*/ 12 w 632"/>
                  <a:gd name="T59" fmla="*/ 58 h 572"/>
                  <a:gd name="T60" fmla="*/ 3 w 632"/>
                  <a:gd name="T61" fmla="*/ 65 h 572"/>
                  <a:gd name="T62" fmla="*/ 2 w 632"/>
                  <a:gd name="T63" fmla="*/ 70 h 572"/>
                  <a:gd name="T64" fmla="*/ 0 w 632"/>
                  <a:gd name="T65" fmla="*/ 75 h 572"/>
                  <a:gd name="T66" fmla="*/ 1 w 632"/>
                  <a:gd name="T67" fmla="*/ 79 h 572"/>
                  <a:gd name="T68" fmla="*/ 2 w 632"/>
                  <a:gd name="T69" fmla="*/ 82 h 572"/>
                  <a:gd name="T70" fmla="*/ 19 w 632"/>
                  <a:gd name="T71" fmla="*/ 97 h 572"/>
                  <a:gd name="T72" fmla="*/ 46 w 632"/>
                  <a:gd name="T73" fmla="*/ 113 h 572"/>
                  <a:gd name="T74" fmla="*/ 71 w 632"/>
                  <a:gd name="T75" fmla="*/ 128 h 572"/>
                  <a:gd name="T76" fmla="*/ 93 w 632"/>
                  <a:gd name="T77" fmla="*/ 145 h 572"/>
                  <a:gd name="T78" fmla="*/ 110 w 632"/>
                  <a:gd name="T79" fmla="*/ 166 h 572"/>
                  <a:gd name="T80" fmla="*/ 130 w 632"/>
                  <a:gd name="T81" fmla="*/ 197 h 572"/>
                  <a:gd name="T82" fmla="*/ 147 w 632"/>
                  <a:gd name="T83" fmla="*/ 216 h 572"/>
                  <a:gd name="T84" fmla="*/ 166 w 632"/>
                  <a:gd name="T85" fmla="*/ 226 h 572"/>
                  <a:gd name="T86" fmla="*/ 187 w 632"/>
                  <a:gd name="T87" fmla="*/ 228 h 572"/>
                  <a:gd name="T88" fmla="*/ 208 w 632"/>
                  <a:gd name="T89" fmla="*/ 224 h 572"/>
                  <a:gd name="T90" fmla="*/ 236 w 632"/>
                  <a:gd name="T91" fmla="*/ 206 h 572"/>
                  <a:gd name="T92" fmla="*/ 249 w 632"/>
                  <a:gd name="T93" fmla="*/ 189 h 572"/>
                  <a:gd name="T94" fmla="*/ 255 w 632"/>
                  <a:gd name="T95" fmla="*/ 169 h 572"/>
                  <a:gd name="T96" fmla="*/ 257 w 632"/>
                  <a:gd name="T97" fmla="*/ 149 h 572"/>
                  <a:gd name="T98" fmla="*/ 256 w 632"/>
                  <a:gd name="T99" fmla="*/ 134 h 57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32"/>
                  <a:gd name="T151" fmla="*/ 0 h 572"/>
                  <a:gd name="T152" fmla="*/ 632 w 632"/>
                  <a:gd name="T153" fmla="*/ 572 h 57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32" h="572">
                    <a:moveTo>
                      <a:pt x="623" y="315"/>
                    </a:moveTo>
                    <a:lnTo>
                      <a:pt x="621" y="309"/>
                    </a:lnTo>
                    <a:lnTo>
                      <a:pt x="617" y="301"/>
                    </a:lnTo>
                    <a:lnTo>
                      <a:pt x="614" y="294"/>
                    </a:lnTo>
                    <a:lnTo>
                      <a:pt x="612" y="288"/>
                    </a:lnTo>
                    <a:lnTo>
                      <a:pt x="608" y="281"/>
                    </a:lnTo>
                    <a:lnTo>
                      <a:pt x="605" y="274"/>
                    </a:lnTo>
                    <a:lnTo>
                      <a:pt x="602" y="268"/>
                    </a:lnTo>
                    <a:lnTo>
                      <a:pt x="599" y="262"/>
                    </a:lnTo>
                    <a:lnTo>
                      <a:pt x="594" y="256"/>
                    </a:lnTo>
                    <a:lnTo>
                      <a:pt x="590" y="249"/>
                    </a:lnTo>
                    <a:lnTo>
                      <a:pt x="585" y="243"/>
                    </a:lnTo>
                    <a:lnTo>
                      <a:pt x="581" y="237"/>
                    </a:lnTo>
                    <a:lnTo>
                      <a:pt x="576" y="229"/>
                    </a:lnTo>
                    <a:lnTo>
                      <a:pt x="569" y="222"/>
                    </a:lnTo>
                    <a:lnTo>
                      <a:pt x="557" y="208"/>
                    </a:lnTo>
                    <a:lnTo>
                      <a:pt x="543" y="193"/>
                    </a:lnTo>
                    <a:lnTo>
                      <a:pt x="528" y="180"/>
                    </a:lnTo>
                    <a:lnTo>
                      <a:pt x="513" y="166"/>
                    </a:lnTo>
                    <a:lnTo>
                      <a:pt x="495" y="152"/>
                    </a:lnTo>
                    <a:lnTo>
                      <a:pt x="477" y="139"/>
                    </a:lnTo>
                    <a:lnTo>
                      <a:pt x="457" y="125"/>
                    </a:lnTo>
                    <a:lnTo>
                      <a:pt x="437" y="113"/>
                    </a:lnTo>
                    <a:lnTo>
                      <a:pt x="416" y="99"/>
                    </a:lnTo>
                    <a:lnTo>
                      <a:pt x="396" y="86"/>
                    </a:lnTo>
                    <a:lnTo>
                      <a:pt x="375" y="75"/>
                    </a:lnTo>
                    <a:lnTo>
                      <a:pt x="354" y="62"/>
                    </a:lnTo>
                    <a:lnTo>
                      <a:pt x="333" y="50"/>
                    </a:lnTo>
                    <a:lnTo>
                      <a:pt x="313" y="39"/>
                    </a:lnTo>
                    <a:lnTo>
                      <a:pt x="293" y="28"/>
                    </a:lnTo>
                    <a:lnTo>
                      <a:pt x="256" y="8"/>
                    </a:lnTo>
                    <a:lnTo>
                      <a:pt x="252" y="6"/>
                    </a:lnTo>
                    <a:lnTo>
                      <a:pt x="249" y="4"/>
                    </a:lnTo>
                    <a:lnTo>
                      <a:pt x="246" y="3"/>
                    </a:lnTo>
                    <a:lnTo>
                      <a:pt x="243" y="2"/>
                    </a:lnTo>
                    <a:lnTo>
                      <a:pt x="240" y="1"/>
                    </a:lnTo>
                    <a:lnTo>
                      <a:pt x="236" y="0"/>
                    </a:lnTo>
                    <a:lnTo>
                      <a:pt x="233" y="0"/>
                    </a:lnTo>
                    <a:lnTo>
                      <a:pt x="230" y="0"/>
                    </a:lnTo>
                    <a:lnTo>
                      <a:pt x="227" y="0"/>
                    </a:lnTo>
                    <a:lnTo>
                      <a:pt x="225" y="0"/>
                    </a:lnTo>
                    <a:lnTo>
                      <a:pt x="222" y="1"/>
                    </a:lnTo>
                    <a:lnTo>
                      <a:pt x="219" y="2"/>
                    </a:lnTo>
                    <a:lnTo>
                      <a:pt x="217" y="4"/>
                    </a:lnTo>
                    <a:lnTo>
                      <a:pt x="213" y="6"/>
                    </a:lnTo>
                    <a:lnTo>
                      <a:pt x="207" y="11"/>
                    </a:lnTo>
                    <a:lnTo>
                      <a:pt x="204" y="13"/>
                    </a:lnTo>
                    <a:lnTo>
                      <a:pt x="201" y="15"/>
                    </a:lnTo>
                    <a:lnTo>
                      <a:pt x="198" y="17"/>
                    </a:lnTo>
                    <a:lnTo>
                      <a:pt x="195" y="20"/>
                    </a:lnTo>
                    <a:lnTo>
                      <a:pt x="193" y="22"/>
                    </a:lnTo>
                    <a:lnTo>
                      <a:pt x="189" y="24"/>
                    </a:lnTo>
                    <a:lnTo>
                      <a:pt x="186" y="26"/>
                    </a:lnTo>
                    <a:lnTo>
                      <a:pt x="184" y="28"/>
                    </a:lnTo>
                    <a:lnTo>
                      <a:pt x="180" y="30"/>
                    </a:lnTo>
                    <a:lnTo>
                      <a:pt x="178" y="33"/>
                    </a:lnTo>
                    <a:lnTo>
                      <a:pt x="175" y="35"/>
                    </a:lnTo>
                    <a:lnTo>
                      <a:pt x="172" y="37"/>
                    </a:lnTo>
                    <a:lnTo>
                      <a:pt x="168" y="39"/>
                    </a:lnTo>
                    <a:lnTo>
                      <a:pt x="164" y="41"/>
                    </a:lnTo>
                    <a:lnTo>
                      <a:pt x="158" y="45"/>
                    </a:lnTo>
                    <a:lnTo>
                      <a:pt x="155" y="47"/>
                    </a:lnTo>
                    <a:lnTo>
                      <a:pt x="154" y="47"/>
                    </a:lnTo>
                    <a:lnTo>
                      <a:pt x="152" y="48"/>
                    </a:lnTo>
                    <a:lnTo>
                      <a:pt x="151" y="49"/>
                    </a:lnTo>
                    <a:lnTo>
                      <a:pt x="149" y="49"/>
                    </a:lnTo>
                    <a:lnTo>
                      <a:pt x="148" y="50"/>
                    </a:lnTo>
                    <a:lnTo>
                      <a:pt x="147" y="52"/>
                    </a:lnTo>
                    <a:lnTo>
                      <a:pt x="145" y="52"/>
                    </a:lnTo>
                    <a:lnTo>
                      <a:pt x="144" y="54"/>
                    </a:lnTo>
                    <a:lnTo>
                      <a:pt x="143" y="54"/>
                    </a:lnTo>
                    <a:lnTo>
                      <a:pt x="142" y="55"/>
                    </a:lnTo>
                    <a:lnTo>
                      <a:pt x="141" y="57"/>
                    </a:lnTo>
                    <a:lnTo>
                      <a:pt x="141" y="58"/>
                    </a:lnTo>
                    <a:lnTo>
                      <a:pt x="140" y="59"/>
                    </a:lnTo>
                    <a:lnTo>
                      <a:pt x="138" y="63"/>
                    </a:lnTo>
                    <a:lnTo>
                      <a:pt x="131" y="70"/>
                    </a:lnTo>
                    <a:lnTo>
                      <a:pt x="123" y="78"/>
                    </a:lnTo>
                    <a:lnTo>
                      <a:pt x="117" y="84"/>
                    </a:lnTo>
                    <a:lnTo>
                      <a:pt x="109" y="90"/>
                    </a:lnTo>
                    <a:lnTo>
                      <a:pt x="102" y="97"/>
                    </a:lnTo>
                    <a:lnTo>
                      <a:pt x="93" y="102"/>
                    </a:lnTo>
                    <a:lnTo>
                      <a:pt x="86" y="108"/>
                    </a:lnTo>
                    <a:lnTo>
                      <a:pt x="77" y="114"/>
                    </a:lnTo>
                    <a:lnTo>
                      <a:pt x="70" y="119"/>
                    </a:lnTo>
                    <a:lnTo>
                      <a:pt x="62" y="124"/>
                    </a:lnTo>
                    <a:lnTo>
                      <a:pt x="53" y="128"/>
                    </a:lnTo>
                    <a:lnTo>
                      <a:pt x="45" y="135"/>
                    </a:lnTo>
                    <a:lnTo>
                      <a:pt x="38" y="139"/>
                    </a:lnTo>
                    <a:lnTo>
                      <a:pt x="29" y="144"/>
                    </a:lnTo>
                    <a:lnTo>
                      <a:pt x="15" y="155"/>
                    </a:lnTo>
                    <a:lnTo>
                      <a:pt x="10" y="159"/>
                    </a:lnTo>
                    <a:lnTo>
                      <a:pt x="7" y="163"/>
                    </a:lnTo>
                    <a:lnTo>
                      <a:pt x="5" y="166"/>
                    </a:lnTo>
                    <a:lnTo>
                      <a:pt x="3" y="170"/>
                    </a:lnTo>
                    <a:lnTo>
                      <a:pt x="2" y="175"/>
                    </a:lnTo>
                    <a:lnTo>
                      <a:pt x="1" y="178"/>
                    </a:lnTo>
                    <a:lnTo>
                      <a:pt x="0" y="182"/>
                    </a:lnTo>
                    <a:lnTo>
                      <a:pt x="0" y="186"/>
                    </a:lnTo>
                    <a:lnTo>
                      <a:pt x="0" y="189"/>
                    </a:lnTo>
                    <a:lnTo>
                      <a:pt x="0" y="193"/>
                    </a:lnTo>
                    <a:lnTo>
                      <a:pt x="1" y="198"/>
                    </a:lnTo>
                    <a:lnTo>
                      <a:pt x="1" y="201"/>
                    </a:lnTo>
                    <a:lnTo>
                      <a:pt x="2" y="204"/>
                    </a:lnTo>
                    <a:lnTo>
                      <a:pt x="2" y="207"/>
                    </a:lnTo>
                    <a:lnTo>
                      <a:pt x="2" y="212"/>
                    </a:lnTo>
                    <a:lnTo>
                      <a:pt x="25" y="228"/>
                    </a:lnTo>
                    <a:lnTo>
                      <a:pt x="47" y="242"/>
                    </a:lnTo>
                    <a:lnTo>
                      <a:pt x="70" y="256"/>
                    </a:lnTo>
                    <a:lnTo>
                      <a:pt x="92" y="269"/>
                    </a:lnTo>
                    <a:lnTo>
                      <a:pt x="113" y="282"/>
                    </a:lnTo>
                    <a:lnTo>
                      <a:pt x="134" y="294"/>
                    </a:lnTo>
                    <a:lnTo>
                      <a:pt x="154" y="307"/>
                    </a:lnTo>
                    <a:lnTo>
                      <a:pt x="174" y="321"/>
                    </a:lnTo>
                    <a:lnTo>
                      <a:pt x="193" y="333"/>
                    </a:lnTo>
                    <a:lnTo>
                      <a:pt x="210" y="348"/>
                    </a:lnTo>
                    <a:lnTo>
                      <a:pt x="227" y="363"/>
                    </a:lnTo>
                    <a:lnTo>
                      <a:pt x="243" y="379"/>
                    </a:lnTo>
                    <a:lnTo>
                      <a:pt x="257" y="395"/>
                    </a:lnTo>
                    <a:lnTo>
                      <a:pt x="271" y="413"/>
                    </a:lnTo>
                    <a:lnTo>
                      <a:pt x="295" y="453"/>
                    </a:lnTo>
                    <a:lnTo>
                      <a:pt x="308" y="475"/>
                    </a:lnTo>
                    <a:lnTo>
                      <a:pt x="319" y="494"/>
                    </a:lnTo>
                    <a:lnTo>
                      <a:pt x="332" y="511"/>
                    </a:lnTo>
                    <a:lnTo>
                      <a:pt x="346" y="526"/>
                    </a:lnTo>
                    <a:lnTo>
                      <a:pt x="361" y="538"/>
                    </a:lnTo>
                    <a:lnTo>
                      <a:pt x="377" y="549"/>
                    </a:lnTo>
                    <a:lnTo>
                      <a:pt x="391" y="557"/>
                    </a:lnTo>
                    <a:lnTo>
                      <a:pt x="408" y="564"/>
                    </a:lnTo>
                    <a:lnTo>
                      <a:pt x="425" y="568"/>
                    </a:lnTo>
                    <a:lnTo>
                      <a:pt x="443" y="570"/>
                    </a:lnTo>
                    <a:lnTo>
                      <a:pt x="459" y="571"/>
                    </a:lnTo>
                    <a:lnTo>
                      <a:pt x="477" y="569"/>
                    </a:lnTo>
                    <a:lnTo>
                      <a:pt x="495" y="565"/>
                    </a:lnTo>
                    <a:lnTo>
                      <a:pt x="513" y="559"/>
                    </a:lnTo>
                    <a:lnTo>
                      <a:pt x="548" y="541"/>
                    </a:lnTo>
                    <a:lnTo>
                      <a:pt x="565" y="529"/>
                    </a:lnTo>
                    <a:lnTo>
                      <a:pt x="580" y="516"/>
                    </a:lnTo>
                    <a:lnTo>
                      <a:pt x="591" y="502"/>
                    </a:lnTo>
                    <a:lnTo>
                      <a:pt x="602" y="487"/>
                    </a:lnTo>
                    <a:lnTo>
                      <a:pt x="611" y="471"/>
                    </a:lnTo>
                    <a:lnTo>
                      <a:pt x="617" y="454"/>
                    </a:lnTo>
                    <a:lnTo>
                      <a:pt x="623" y="439"/>
                    </a:lnTo>
                    <a:lnTo>
                      <a:pt x="627" y="422"/>
                    </a:lnTo>
                    <a:lnTo>
                      <a:pt x="629" y="405"/>
                    </a:lnTo>
                    <a:lnTo>
                      <a:pt x="630" y="389"/>
                    </a:lnTo>
                    <a:lnTo>
                      <a:pt x="631" y="374"/>
                    </a:lnTo>
                    <a:lnTo>
                      <a:pt x="630" y="360"/>
                    </a:lnTo>
                    <a:lnTo>
                      <a:pt x="629" y="347"/>
                    </a:lnTo>
                    <a:lnTo>
                      <a:pt x="628" y="335"/>
                    </a:lnTo>
                    <a:lnTo>
                      <a:pt x="623" y="315"/>
                    </a:lnTo>
                  </a:path>
                </a:pathLst>
              </a:custGeom>
              <a:solidFill>
                <a:srgbClr val="FFFFFF"/>
              </a:solidFill>
              <a:ln w="9525" cap="rnd">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203" name="Freeform 78"/>
              <p:cNvSpPr>
                <a:spLocks/>
              </p:cNvSpPr>
              <p:nvPr/>
            </p:nvSpPr>
            <p:spPr bwMode="auto">
              <a:xfrm>
                <a:off x="2856" y="1503"/>
                <a:ext cx="526" cy="323"/>
              </a:xfrm>
              <a:custGeom>
                <a:avLst/>
                <a:gdLst>
                  <a:gd name="T0" fmla="*/ 248 w 611"/>
                  <a:gd name="T1" fmla="*/ 101 h 376"/>
                  <a:gd name="T2" fmla="*/ 244 w 611"/>
                  <a:gd name="T3" fmla="*/ 112 h 376"/>
                  <a:gd name="T4" fmla="*/ 238 w 611"/>
                  <a:gd name="T5" fmla="*/ 122 h 376"/>
                  <a:gd name="T6" fmla="*/ 232 w 611"/>
                  <a:gd name="T7" fmla="*/ 131 h 376"/>
                  <a:gd name="T8" fmla="*/ 226 w 611"/>
                  <a:gd name="T9" fmla="*/ 137 h 376"/>
                  <a:gd name="T10" fmla="*/ 218 w 611"/>
                  <a:gd name="T11" fmla="*/ 144 h 376"/>
                  <a:gd name="T12" fmla="*/ 209 w 611"/>
                  <a:gd name="T13" fmla="*/ 148 h 376"/>
                  <a:gd name="T14" fmla="*/ 200 w 611"/>
                  <a:gd name="T15" fmla="*/ 150 h 376"/>
                  <a:gd name="T16" fmla="*/ 190 w 611"/>
                  <a:gd name="T17" fmla="*/ 150 h 376"/>
                  <a:gd name="T18" fmla="*/ 180 w 611"/>
                  <a:gd name="T19" fmla="*/ 149 h 376"/>
                  <a:gd name="T20" fmla="*/ 172 w 611"/>
                  <a:gd name="T21" fmla="*/ 147 h 376"/>
                  <a:gd name="T22" fmla="*/ 162 w 611"/>
                  <a:gd name="T23" fmla="*/ 143 h 376"/>
                  <a:gd name="T24" fmla="*/ 152 w 611"/>
                  <a:gd name="T25" fmla="*/ 137 h 376"/>
                  <a:gd name="T26" fmla="*/ 143 w 611"/>
                  <a:gd name="T27" fmla="*/ 128 h 376"/>
                  <a:gd name="T28" fmla="*/ 135 w 611"/>
                  <a:gd name="T29" fmla="*/ 118 h 376"/>
                  <a:gd name="T30" fmla="*/ 121 w 611"/>
                  <a:gd name="T31" fmla="*/ 92 h 376"/>
                  <a:gd name="T32" fmla="*/ 114 w 611"/>
                  <a:gd name="T33" fmla="*/ 83 h 376"/>
                  <a:gd name="T34" fmla="*/ 108 w 611"/>
                  <a:gd name="T35" fmla="*/ 76 h 376"/>
                  <a:gd name="T36" fmla="*/ 103 w 611"/>
                  <a:gd name="T37" fmla="*/ 69 h 376"/>
                  <a:gd name="T38" fmla="*/ 96 w 611"/>
                  <a:gd name="T39" fmla="*/ 61 h 376"/>
                  <a:gd name="T40" fmla="*/ 89 w 611"/>
                  <a:gd name="T41" fmla="*/ 56 h 376"/>
                  <a:gd name="T42" fmla="*/ 81 w 611"/>
                  <a:gd name="T43" fmla="*/ 50 h 376"/>
                  <a:gd name="T44" fmla="*/ 72 w 611"/>
                  <a:gd name="T45" fmla="*/ 45 h 376"/>
                  <a:gd name="T46" fmla="*/ 66 w 611"/>
                  <a:gd name="T47" fmla="*/ 39 h 376"/>
                  <a:gd name="T48" fmla="*/ 57 w 611"/>
                  <a:gd name="T49" fmla="*/ 34 h 376"/>
                  <a:gd name="T50" fmla="*/ 49 w 611"/>
                  <a:gd name="T51" fmla="*/ 28 h 376"/>
                  <a:gd name="T52" fmla="*/ 40 w 611"/>
                  <a:gd name="T53" fmla="*/ 23 h 376"/>
                  <a:gd name="T54" fmla="*/ 33 w 611"/>
                  <a:gd name="T55" fmla="*/ 18 h 376"/>
                  <a:gd name="T56" fmla="*/ 24 w 611"/>
                  <a:gd name="T57" fmla="*/ 13 h 376"/>
                  <a:gd name="T58" fmla="*/ 16 w 611"/>
                  <a:gd name="T59" fmla="*/ 9 h 376"/>
                  <a:gd name="T60" fmla="*/ 0 w 611"/>
                  <a:gd name="T61" fmla="*/ 0 h 3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11"/>
                  <a:gd name="T94" fmla="*/ 0 h 376"/>
                  <a:gd name="T95" fmla="*/ 611 w 611"/>
                  <a:gd name="T96" fmla="*/ 376 h 3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11" h="376">
                    <a:moveTo>
                      <a:pt x="610" y="249"/>
                    </a:moveTo>
                    <a:lnTo>
                      <a:pt x="601" y="278"/>
                    </a:lnTo>
                    <a:lnTo>
                      <a:pt x="587" y="304"/>
                    </a:lnTo>
                    <a:lnTo>
                      <a:pt x="571" y="325"/>
                    </a:lnTo>
                    <a:lnTo>
                      <a:pt x="553" y="342"/>
                    </a:lnTo>
                    <a:lnTo>
                      <a:pt x="534" y="357"/>
                    </a:lnTo>
                    <a:lnTo>
                      <a:pt x="513" y="368"/>
                    </a:lnTo>
                    <a:lnTo>
                      <a:pt x="490" y="374"/>
                    </a:lnTo>
                    <a:lnTo>
                      <a:pt x="467" y="375"/>
                    </a:lnTo>
                    <a:lnTo>
                      <a:pt x="443" y="373"/>
                    </a:lnTo>
                    <a:lnTo>
                      <a:pt x="420" y="366"/>
                    </a:lnTo>
                    <a:lnTo>
                      <a:pt x="396" y="355"/>
                    </a:lnTo>
                    <a:lnTo>
                      <a:pt x="374" y="339"/>
                    </a:lnTo>
                    <a:lnTo>
                      <a:pt x="351" y="318"/>
                    </a:lnTo>
                    <a:lnTo>
                      <a:pt x="331" y="294"/>
                    </a:lnTo>
                    <a:lnTo>
                      <a:pt x="295" y="228"/>
                    </a:lnTo>
                    <a:lnTo>
                      <a:pt x="281" y="208"/>
                    </a:lnTo>
                    <a:lnTo>
                      <a:pt x="267" y="189"/>
                    </a:lnTo>
                    <a:lnTo>
                      <a:pt x="252" y="171"/>
                    </a:lnTo>
                    <a:lnTo>
                      <a:pt x="235" y="154"/>
                    </a:lnTo>
                    <a:lnTo>
                      <a:pt x="218" y="139"/>
                    </a:lnTo>
                    <a:lnTo>
                      <a:pt x="200" y="123"/>
                    </a:lnTo>
                    <a:lnTo>
                      <a:pt x="180" y="109"/>
                    </a:lnTo>
                    <a:lnTo>
                      <a:pt x="161" y="95"/>
                    </a:lnTo>
                    <a:lnTo>
                      <a:pt x="140" y="82"/>
                    </a:lnTo>
                    <a:lnTo>
                      <a:pt x="120" y="69"/>
                    </a:lnTo>
                    <a:lnTo>
                      <a:pt x="99" y="57"/>
                    </a:lnTo>
                    <a:lnTo>
                      <a:pt x="80" y="45"/>
                    </a:lnTo>
                    <a:lnTo>
                      <a:pt x="59" y="34"/>
                    </a:lnTo>
                    <a:lnTo>
                      <a:pt x="39" y="22"/>
                    </a:lnTo>
                    <a:lnTo>
                      <a:pt x="0" y="0"/>
                    </a:lnTo>
                  </a:path>
                </a:pathLst>
              </a:custGeom>
              <a:noFill/>
              <a:ln w="9525" cap="rnd">
                <a:solidFill>
                  <a:srgbClr val="90909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204" name="Freeform 79"/>
              <p:cNvSpPr>
                <a:spLocks/>
              </p:cNvSpPr>
              <p:nvPr/>
            </p:nvSpPr>
            <p:spPr bwMode="auto">
              <a:xfrm>
                <a:off x="2948" y="1410"/>
                <a:ext cx="218" cy="187"/>
              </a:xfrm>
              <a:custGeom>
                <a:avLst/>
                <a:gdLst>
                  <a:gd name="T0" fmla="*/ 1 w 253"/>
                  <a:gd name="T1" fmla="*/ 87 h 218"/>
                  <a:gd name="T2" fmla="*/ 1 w 253"/>
                  <a:gd name="T3" fmla="*/ 86 h 218"/>
                  <a:gd name="T4" fmla="*/ 1 w 253"/>
                  <a:gd name="T5" fmla="*/ 85 h 218"/>
                  <a:gd name="T6" fmla="*/ 0 w 253"/>
                  <a:gd name="T7" fmla="*/ 83 h 218"/>
                  <a:gd name="T8" fmla="*/ 0 w 253"/>
                  <a:gd name="T9" fmla="*/ 82 h 218"/>
                  <a:gd name="T10" fmla="*/ 0 w 253"/>
                  <a:gd name="T11" fmla="*/ 81 h 218"/>
                  <a:gd name="T12" fmla="*/ 0 w 253"/>
                  <a:gd name="T13" fmla="*/ 81 h 218"/>
                  <a:gd name="T14" fmla="*/ 0 w 253"/>
                  <a:gd name="T15" fmla="*/ 79 h 218"/>
                  <a:gd name="T16" fmla="*/ 0 w 253"/>
                  <a:gd name="T17" fmla="*/ 78 h 218"/>
                  <a:gd name="T18" fmla="*/ 0 w 253"/>
                  <a:gd name="T19" fmla="*/ 77 h 218"/>
                  <a:gd name="T20" fmla="*/ 0 w 253"/>
                  <a:gd name="T21" fmla="*/ 76 h 218"/>
                  <a:gd name="T22" fmla="*/ 1 w 253"/>
                  <a:gd name="T23" fmla="*/ 75 h 218"/>
                  <a:gd name="T24" fmla="*/ 1 w 253"/>
                  <a:gd name="T25" fmla="*/ 75 h 218"/>
                  <a:gd name="T26" fmla="*/ 1 w 253"/>
                  <a:gd name="T27" fmla="*/ 74 h 218"/>
                  <a:gd name="T28" fmla="*/ 2 w 253"/>
                  <a:gd name="T29" fmla="*/ 72 h 218"/>
                  <a:gd name="T30" fmla="*/ 3 w 253"/>
                  <a:gd name="T31" fmla="*/ 70 h 218"/>
                  <a:gd name="T32" fmla="*/ 96 w 253"/>
                  <a:gd name="T33" fmla="*/ 3 h 218"/>
                  <a:gd name="T34" fmla="*/ 96 w 253"/>
                  <a:gd name="T35" fmla="*/ 3 h 218"/>
                  <a:gd name="T36" fmla="*/ 97 w 253"/>
                  <a:gd name="T37" fmla="*/ 3 h 218"/>
                  <a:gd name="T38" fmla="*/ 98 w 253"/>
                  <a:gd name="T39" fmla="*/ 2 h 218"/>
                  <a:gd name="T40" fmla="*/ 98 w 253"/>
                  <a:gd name="T41" fmla="*/ 1 h 218"/>
                  <a:gd name="T42" fmla="*/ 98 w 253"/>
                  <a:gd name="T43" fmla="*/ 1 h 218"/>
                  <a:gd name="T44" fmla="*/ 99 w 253"/>
                  <a:gd name="T45" fmla="*/ 1 h 218"/>
                  <a:gd name="T46" fmla="*/ 99 w 253"/>
                  <a:gd name="T47" fmla="*/ 0 h 218"/>
                  <a:gd name="T48" fmla="*/ 99 w 253"/>
                  <a:gd name="T49" fmla="*/ 0 h 218"/>
                  <a:gd name="T50" fmla="*/ 100 w 253"/>
                  <a:gd name="T51" fmla="*/ 0 h 218"/>
                  <a:gd name="T52" fmla="*/ 102 w 253"/>
                  <a:gd name="T53" fmla="*/ 0 h 218"/>
                  <a:gd name="T54" fmla="*/ 102 w 253"/>
                  <a:gd name="T55" fmla="*/ 1 h 218"/>
                  <a:gd name="T56" fmla="*/ 102 w 253"/>
                  <a:gd name="T57" fmla="*/ 1 h 218"/>
                  <a:gd name="T58" fmla="*/ 102 w 253"/>
                  <a:gd name="T59" fmla="*/ 2 h 218"/>
                  <a:gd name="T60" fmla="*/ 103 w 253"/>
                  <a:gd name="T61" fmla="*/ 3 h 21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3"/>
                  <a:gd name="T94" fmla="*/ 0 h 218"/>
                  <a:gd name="T95" fmla="*/ 253 w 253"/>
                  <a:gd name="T96" fmla="*/ 218 h 21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3" h="218">
                    <a:moveTo>
                      <a:pt x="1" y="217"/>
                    </a:moveTo>
                    <a:lnTo>
                      <a:pt x="1" y="215"/>
                    </a:lnTo>
                    <a:lnTo>
                      <a:pt x="1" y="212"/>
                    </a:lnTo>
                    <a:lnTo>
                      <a:pt x="0" y="209"/>
                    </a:lnTo>
                    <a:lnTo>
                      <a:pt x="0" y="206"/>
                    </a:lnTo>
                    <a:lnTo>
                      <a:pt x="0" y="203"/>
                    </a:lnTo>
                    <a:lnTo>
                      <a:pt x="0" y="201"/>
                    </a:lnTo>
                    <a:lnTo>
                      <a:pt x="0" y="198"/>
                    </a:lnTo>
                    <a:lnTo>
                      <a:pt x="0" y="196"/>
                    </a:lnTo>
                    <a:lnTo>
                      <a:pt x="0" y="194"/>
                    </a:lnTo>
                    <a:lnTo>
                      <a:pt x="0" y="191"/>
                    </a:lnTo>
                    <a:lnTo>
                      <a:pt x="1" y="188"/>
                    </a:lnTo>
                    <a:lnTo>
                      <a:pt x="1" y="186"/>
                    </a:lnTo>
                    <a:lnTo>
                      <a:pt x="1" y="184"/>
                    </a:lnTo>
                    <a:lnTo>
                      <a:pt x="2" y="181"/>
                    </a:lnTo>
                    <a:lnTo>
                      <a:pt x="3" y="177"/>
                    </a:lnTo>
                    <a:lnTo>
                      <a:pt x="234" y="4"/>
                    </a:lnTo>
                    <a:lnTo>
                      <a:pt x="235" y="3"/>
                    </a:lnTo>
                    <a:lnTo>
                      <a:pt x="237" y="3"/>
                    </a:lnTo>
                    <a:lnTo>
                      <a:pt x="238" y="2"/>
                    </a:lnTo>
                    <a:lnTo>
                      <a:pt x="239" y="1"/>
                    </a:lnTo>
                    <a:lnTo>
                      <a:pt x="240" y="1"/>
                    </a:lnTo>
                    <a:lnTo>
                      <a:pt x="242" y="1"/>
                    </a:lnTo>
                    <a:lnTo>
                      <a:pt x="243" y="0"/>
                    </a:lnTo>
                    <a:lnTo>
                      <a:pt x="244" y="0"/>
                    </a:lnTo>
                    <a:lnTo>
                      <a:pt x="245" y="0"/>
                    </a:lnTo>
                    <a:lnTo>
                      <a:pt x="247" y="0"/>
                    </a:lnTo>
                    <a:lnTo>
                      <a:pt x="248" y="1"/>
                    </a:lnTo>
                    <a:lnTo>
                      <a:pt x="249" y="1"/>
                    </a:lnTo>
                    <a:lnTo>
                      <a:pt x="250" y="2"/>
                    </a:lnTo>
                    <a:lnTo>
                      <a:pt x="252" y="3"/>
                    </a:lnTo>
                  </a:path>
                </a:pathLst>
              </a:custGeom>
              <a:noFill/>
              <a:ln w="9525" cap="rnd">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205" name="Line 80"/>
              <p:cNvSpPr>
                <a:spLocks noChangeShapeType="1"/>
              </p:cNvSpPr>
              <p:nvPr/>
            </p:nvSpPr>
            <p:spPr bwMode="auto">
              <a:xfrm>
                <a:off x="2981" y="1403"/>
                <a:ext cx="101" cy="56"/>
              </a:xfrm>
              <a:prstGeom prst="line">
                <a:avLst/>
              </a:prstGeom>
              <a:noFill/>
              <a:ln w="9525">
                <a:solidFill>
                  <a:srgbClr val="000000"/>
                </a:solidFill>
                <a:round/>
                <a:headEnd/>
                <a:tailEnd/>
              </a:ln>
            </p:spPr>
            <p:txBody>
              <a:bodyPr wrap="none" anchor="ctr"/>
              <a:lstStyle/>
              <a:p>
                <a:pPr fontAlgn="auto">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50" name="Group 81"/>
            <p:cNvGrpSpPr>
              <a:grpSpLocks/>
            </p:cNvGrpSpPr>
            <p:nvPr/>
          </p:nvGrpSpPr>
          <p:grpSpPr bwMode="auto">
            <a:xfrm>
              <a:off x="1894" y="1879"/>
              <a:ext cx="179" cy="254"/>
              <a:chOff x="2124" y="1673"/>
              <a:chExt cx="425" cy="464"/>
            </a:xfrm>
          </p:grpSpPr>
          <p:grpSp>
            <p:nvGrpSpPr>
              <p:cNvPr id="155" name="Group 82"/>
              <p:cNvGrpSpPr>
                <a:grpSpLocks/>
              </p:cNvGrpSpPr>
              <p:nvPr/>
            </p:nvGrpSpPr>
            <p:grpSpPr bwMode="auto">
              <a:xfrm>
                <a:off x="2124" y="1673"/>
                <a:ext cx="348" cy="371"/>
                <a:chOff x="2124" y="1673"/>
                <a:chExt cx="348" cy="371"/>
              </a:xfrm>
            </p:grpSpPr>
            <p:sp>
              <p:nvSpPr>
                <p:cNvPr id="181" name="Freeform 83"/>
                <p:cNvSpPr>
                  <a:spLocks/>
                </p:cNvSpPr>
                <p:nvPr/>
              </p:nvSpPr>
              <p:spPr bwMode="auto">
                <a:xfrm>
                  <a:off x="2286" y="1774"/>
                  <a:ext cx="152" cy="231"/>
                </a:xfrm>
                <a:custGeom>
                  <a:avLst/>
                  <a:gdLst>
                    <a:gd name="T0" fmla="*/ 0 w 152"/>
                    <a:gd name="T1" fmla="*/ 0 h 231"/>
                    <a:gd name="T2" fmla="*/ 37 w 152"/>
                    <a:gd name="T3" fmla="*/ 15 h 231"/>
                    <a:gd name="T4" fmla="*/ 129 w 152"/>
                    <a:gd name="T5" fmla="*/ 133 h 231"/>
                    <a:gd name="T6" fmla="*/ 152 w 152"/>
                    <a:gd name="T7" fmla="*/ 227 h 231"/>
                    <a:gd name="T8" fmla="*/ 139 w 152"/>
                    <a:gd name="T9" fmla="*/ 231 h 231"/>
                    <a:gd name="T10" fmla="*/ 112 w 152"/>
                    <a:gd name="T11" fmla="*/ 219 h 231"/>
                    <a:gd name="T12" fmla="*/ 30 w 152"/>
                    <a:gd name="T13" fmla="*/ 71 h 231"/>
                    <a:gd name="T14" fmla="*/ 0 w 152"/>
                    <a:gd name="T15" fmla="*/ 0 h 231"/>
                    <a:gd name="T16" fmla="*/ 0 60000 65536"/>
                    <a:gd name="T17" fmla="*/ 0 60000 65536"/>
                    <a:gd name="T18" fmla="*/ 0 60000 65536"/>
                    <a:gd name="T19" fmla="*/ 0 60000 65536"/>
                    <a:gd name="T20" fmla="*/ 0 60000 65536"/>
                    <a:gd name="T21" fmla="*/ 0 60000 65536"/>
                    <a:gd name="T22" fmla="*/ 0 60000 65536"/>
                    <a:gd name="T23" fmla="*/ 0 60000 65536"/>
                    <a:gd name="T24" fmla="*/ 0 w 152"/>
                    <a:gd name="T25" fmla="*/ 0 h 231"/>
                    <a:gd name="T26" fmla="*/ 152 w 152"/>
                    <a:gd name="T27" fmla="*/ 231 h 2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 h="231">
                      <a:moveTo>
                        <a:pt x="0" y="0"/>
                      </a:moveTo>
                      <a:lnTo>
                        <a:pt x="37" y="15"/>
                      </a:lnTo>
                      <a:lnTo>
                        <a:pt x="129" y="133"/>
                      </a:lnTo>
                      <a:lnTo>
                        <a:pt x="152" y="227"/>
                      </a:lnTo>
                      <a:lnTo>
                        <a:pt x="139" y="231"/>
                      </a:lnTo>
                      <a:lnTo>
                        <a:pt x="112" y="219"/>
                      </a:lnTo>
                      <a:lnTo>
                        <a:pt x="30" y="71"/>
                      </a:lnTo>
                      <a:lnTo>
                        <a:pt x="0" y="0"/>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82" name="Freeform 84"/>
                <p:cNvSpPr>
                  <a:spLocks/>
                </p:cNvSpPr>
                <p:nvPr/>
              </p:nvSpPr>
              <p:spPr bwMode="auto">
                <a:xfrm>
                  <a:off x="2124" y="1673"/>
                  <a:ext cx="182" cy="157"/>
                </a:xfrm>
                <a:custGeom>
                  <a:avLst/>
                  <a:gdLst>
                    <a:gd name="T0" fmla="*/ 13 w 182"/>
                    <a:gd name="T1" fmla="*/ 64 h 157"/>
                    <a:gd name="T2" fmla="*/ 21 w 182"/>
                    <a:gd name="T3" fmla="*/ 56 h 157"/>
                    <a:gd name="T4" fmla="*/ 53 w 182"/>
                    <a:gd name="T5" fmla="*/ 32 h 157"/>
                    <a:gd name="T6" fmla="*/ 83 w 182"/>
                    <a:gd name="T7" fmla="*/ 15 h 157"/>
                    <a:gd name="T8" fmla="*/ 105 w 182"/>
                    <a:gd name="T9" fmla="*/ 8 h 157"/>
                    <a:gd name="T10" fmla="*/ 122 w 182"/>
                    <a:gd name="T11" fmla="*/ 0 h 157"/>
                    <a:gd name="T12" fmla="*/ 132 w 182"/>
                    <a:gd name="T13" fmla="*/ 2 h 157"/>
                    <a:gd name="T14" fmla="*/ 154 w 182"/>
                    <a:gd name="T15" fmla="*/ 32 h 157"/>
                    <a:gd name="T16" fmla="*/ 167 w 182"/>
                    <a:gd name="T17" fmla="*/ 45 h 157"/>
                    <a:gd name="T18" fmla="*/ 180 w 182"/>
                    <a:gd name="T19" fmla="*/ 64 h 157"/>
                    <a:gd name="T20" fmla="*/ 182 w 182"/>
                    <a:gd name="T21" fmla="*/ 73 h 157"/>
                    <a:gd name="T22" fmla="*/ 180 w 182"/>
                    <a:gd name="T23" fmla="*/ 84 h 157"/>
                    <a:gd name="T24" fmla="*/ 179 w 182"/>
                    <a:gd name="T25" fmla="*/ 92 h 157"/>
                    <a:gd name="T26" fmla="*/ 169 w 182"/>
                    <a:gd name="T27" fmla="*/ 99 h 157"/>
                    <a:gd name="T28" fmla="*/ 47 w 182"/>
                    <a:gd name="T29" fmla="*/ 157 h 157"/>
                    <a:gd name="T30" fmla="*/ 39 w 182"/>
                    <a:gd name="T31" fmla="*/ 152 h 157"/>
                    <a:gd name="T32" fmla="*/ 32 w 182"/>
                    <a:gd name="T33" fmla="*/ 150 h 157"/>
                    <a:gd name="T34" fmla="*/ 26 w 182"/>
                    <a:gd name="T35" fmla="*/ 146 h 157"/>
                    <a:gd name="T36" fmla="*/ 23 w 182"/>
                    <a:gd name="T37" fmla="*/ 140 h 157"/>
                    <a:gd name="T38" fmla="*/ 19 w 182"/>
                    <a:gd name="T39" fmla="*/ 133 h 157"/>
                    <a:gd name="T40" fmla="*/ 21 w 182"/>
                    <a:gd name="T41" fmla="*/ 125 h 157"/>
                    <a:gd name="T42" fmla="*/ 26 w 182"/>
                    <a:gd name="T43" fmla="*/ 120 h 157"/>
                    <a:gd name="T44" fmla="*/ 32 w 182"/>
                    <a:gd name="T45" fmla="*/ 111 h 157"/>
                    <a:gd name="T46" fmla="*/ 24 w 182"/>
                    <a:gd name="T47" fmla="*/ 118 h 157"/>
                    <a:gd name="T48" fmla="*/ 19 w 182"/>
                    <a:gd name="T49" fmla="*/ 107 h 157"/>
                    <a:gd name="T50" fmla="*/ 13 w 182"/>
                    <a:gd name="T51" fmla="*/ 97 h 157"/>
                    <a:gd name="T52" fmla="*/ 7 w 182"/>
                    <a:gd name="T53" fmla="*/ 90 h 157"/>
                    <a:gd name="T54" fmla="*/ 0 w 182"/>
                    <a:gd name="T55" fmla="*/ 84 h 157"/>
                    <a:gd name="T56" fmla="*/ 13 w 182"/>
                    <a:gd name="T57" fmla="*/ 64 h 15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2"/>
                    <a:gd name="T88" fmla="*/ 0 h 157"/>
                    <a:gd name="T89" fmla="*/ 182 w 182"/>
                    <a:gd name="T90" fmla="*/ 157 h 15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2" h="157">
                      <a:moveTo>
                        <a:pt x="13" y="64"/>
                      </a:moveTo>
                      <a:lnTo>
                        <a:pt x="21" y="56"/>
                      </a:lnTo>
                      <a:lnTo>
                        <a:pt x="53" y="32"/>
                      </a:lnTo>
                      <a:lnTo>
                        <a:pt x="83" y="15"/>
                      </a:lnTo>
                      <a:lnTo>
                        <a:pt x="105" y="8"/>
                      </a:lnTo>
                      <a:lnTo>
                        <a:pt x="122" y="0"/>
                      </a:lnTo>
                      <a:lnTo>
                        <a:pt x="132" y="2"/>
                      </a:lnTo>
                      <a:lnTo>
                        <a:pt x="154" y="32"/>
                      </a:lnTo>
                      <a:lnTo>
                        <a:pt x="167" y="45"/>
                      </a:lnTo>
                      <a:lnTo>
                        <a:pt x="180" y="64"/>
                      </a:lnTo>
                      <a:lnTo>
                        <a:pt x="182" y="73"/>
                      </a:lnTo>
                      <a:lnTo>
                        <a:pt x="180" y="84"/>
                      </a:lnTo>
                      <a:lnTo>
                        <a:pt x="179" y="92"/>
                      </a:lnTo>
                      <a:lnTo>
                        <a:pt x="169" y="99"/>
                      </a:lnTo>
                      <a:lnTo>
                        <a:pt x="47" y="157"/>
                      </a:lnTo>
                      <a:lnTo>
                        <a:pt x="39" y="152"/>
                      </a:lnTo>
                      <a:lnTo>
                        <a:pt x="32" y="150"/>
                      </a:lnTo>
                      <a:lnTo>
                        <a:pt x="26" y="146"/>
                      </a:lnTo>
                      <a:lnTo>
                        <a:pt x="23" y="140"/>
                      </a:lnTo>
                      <a:lnTo>
                        <a:pt x="19" y="133"/>
                      </a:lnTo>
                      <a:lnTo>
                        <a:pt x="21" y="125"/>
                      </a:lnTo>
                      <a:lnTo>
                        <a:pt x="26" y="120"/>
                      </a:lnTo>
                      <a:lnTo>
                        <a:pt x="32" y="111"/>
                      </a:lnTo>
                      <a:lnTo>
                        <a:pt x="24" y="118"/>
                      </a:lnTo>
                      <a:lnTo>
                        <a:pt x="19" y="107"/>
                      </a:lnTo>
                      <a:lnTo>
                        <a:pt x="13" y="97"/>
                      </a:lnTo>
                      <a:lnTo>
                        <a:pt x="7" y="90"/>
                      </a:lnTo>
                      <a:lnTo>
                        <a:pt x="0" y="84"/>
                      </a:lnTo>
                      <a:lnTo>
                        <a:pt x="13" y="64"/>
                      </a:lnTo>
                      <a:close/>
                    </a:path>
                  </a:pathLst>
                </a:custGeom>
                <a:solidFill>
                  <a:srgbClr val="FC0128"/>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nvGrpSpPr>
                <p:cNvPr id="183" name="Group 85"/>
                <p:cNvGrpSpPr>
                  <a:grpSpLocks/>
                </p:cNvGrpSpPr>
                <p:nvPr/>
              </p:nvGrpSpPr>
              <p:grpSpPr bwMode="auto">
                <a:xfrm>
                  <a:off x="2291" y="1776"/>
                  <a:ext cx="181" cy="189"/>
                  <a:chOff x="2291" y="1776"/>
                  <a:chExt cx="181" cy="189"/>
                </a:xfrm>
              </p:grpSpPr>
              <p:sp>
                <p:nvSpPr>
                  <p:cNvPr id="198" name="Freeform 86"/>
                  <p:cNvSpPr>
                    <a:spLocks/>
                  </p:cNvSpPr>
                  <p:nvPr/>
                </p:nvSpPr>
                <p:spPr bwMode="auto">
                  <a:xfrm>
                    <a:off x="2291" y="1776"/>
                    <a:ext cx="181" cy="189"/>
                  </a:xfrm>
                  <a:custGeom>
                    <a:avLst/>
                    <a:gdLst>
                      <a:gd name="T0" fmla="*/ 0 w 181"/>
                      <a:gd name="T1" fmla="*/ 0 h 189"/>
                      <a:gd name="T2" fmla="*/ 40 w 181"/>
                      <a:gd name="T3" fmla="*/ 19 h 189"/>
                      <a:gd name="T4" fmla="*/ 72 w 181"/>
                      <a:gd name="T5" fmla="*/ 39 h 189"/>
                      <a:gd name="T6" fmla="*/ 98 w 181"/>
                      <a:gd name="T7" fmla="*/ 62 h 189"/>
                      <a:gd name="T8" fmla="*/ 122 w 181"/>
                      <a:gd name="T9" fmla="*/ 90 h 189"/>
                      <a:gd name="T10" fmla="*/ 139 w 181"/>
                      <a:gd name="T11" fmla="*/ 114 h 189"/>
                      <a:gd name="T12" fmla="*/ 153 w 181"/>
                      <a:gd name="T13" fmla="*/ 137 h 189"/>
                      <a:gd name="T14" fmla="*/ 164 w 181"/>
                      <a:gd name="T15" fmla="*/ 152 h 189"/>
                      <a:gd name="T16" fmla="*/ 173 w 181"/>
                      <a:gd name="T17" fmla="*/ 161 h 189"/>
                      <a:gd name="T18" fmla="*/ 181 w 181"/>
                      <a:gd name="T19" fmla="*/ 172 h 189"/>
                      <a:gd name="T20" fmla="*/ 177 w 181"/>
                      <a:gd name="T21" fmla="*/ 184 h 189"/>
                      <a:gd name="T22" fmla="*/ 168 w 181"/>
                      <a:gd name="T23" fmla="*/ 189 h 189"/>
                      <a:gd name="T24" fmla="*/ 154 w 181"/>
                      <a:gd name="T25" fmla="*/ 184 h 189"/>
                      <a:gd name="T26" fmla="*/ 145 w 181"/>
                      <a:gd name="T27" fmla="*/ 178 h 189"/>
                      <a:gd name="T28" fmla="*/ 0 w 181"/>
                      <a:gd name="T29" fmla="*/ 0 h 1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1"/>
                      <a:gd name="T46" fmla="*/ 0 h 189"/>
                      <a:gd name="T47" fmla="*/ 181 w 181"/>
                      <a:gd name="T48" fmla="*/ 189 h 1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1" h="189">
                        <a:moveTo>
                          <a:pt x="0" y="0"/>
                        </a:moveTo>
                        <a:lnTo>
                          <a:pt x="40" y="19"/>
                        </a:lnTo>
                        <a:lnTo>
                          <a:pt x="72" y="39"/>
                        </a:lnTo>
                        <a:lnTo>
                          <a:pt x="98" y="62"/>
                        </a:lnTo>
                        <a:lnTo>
                          <a:pt x="122" y="90"/>
                        </a:lnTo>
                        <a:lnTo>
                          <a:pt x="139" y="114"/>
                        </a:lnTo>
                        <a:lnTo>
                          <a:pt x="153" y="137"/>
                        </a:lnTo>
                        <a:lnTo>
                          <a:pt x="164" y="152"/>
                        </a:lnTo>
                        <a:lnTo>
                          <a:pt x="173" y="161"/>
                        </a:lnTo>
                        <a:lnTo>
                          <a:pt x="181" y="172"/>
                        </a:lnTo>
                        <a:lnTo>
                          <a:pt x="177" y="184"/>
                        </a:lnTo>
                        <a:lnTo>
                          <a:pt x="168" y="189"/>
                        </a:lnTo>
                        <a:lnTo>
                          <a:pt x="154" y="184"/>
                        </a:lnTo>
                        <a:lnTo>
                          <a:pt x="145" y="178"/>
                        </a:lnTo>
                        <a:lnTo>
                          <a:pt x="0" y="0"/>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9" name="Freeform 87"/>
                  <p:cNvSpPr>
                    <a:spLocks/>
                  </p:cNvSpPr>
                  <p:nvPr/>
                </p:nvSpPr>
                <p:spPr bwMode="auto">
                  <a:xfrm>
                    <a:off x="2291" y="1776"/>
                    <a:ext cx="181" cy="189"/>
                  </a:xfrm>
                  <a:custGeom>
                    <a:avLst/>
                    <a:gdLst>
                      <a:gd name="T0" fmla="*/ 0 w 181"/>
                      <a:gd name="T1" fmla="*/ 0 h 189"/>
                      <a:gd name="T2" fmla="*/ 40 w 181"/>
                      <a:gd name="T3" fmla="*/ 19 h 189"/>
                      <a:gd name="T4" fmla="*/ 72 w 181"/>
                      <a:gd name="T5" fmla="*/ 39 h 189"/>
                      <a:gd name="T6" fmla="*/ 98 w 181"/>
                      <a:gd name="T7" fmla="*/ 62 h 189"/>
                      <a:gd name="T8" fmla="*/ 122 w 181"/>
                      <a:gd name="T9" fmla="*/ 90 h 189"/>
                      <a:gd name="T10" fmla="*/ 139 w 181"/>
                      <a:gd name="T11" fmla="*/ 114 h 189"/>
                      <a:gd name="T12" fmla="*/ 153 w 181"/>
                      <a:gd name="T13" fmla="*/ 137 h 189"/>
                      <a:gd name="T14" fmla="*/ 164 w 181"/>
                      <a:gd name="T15" fmla="*/ 152 h 189"/>
                      <a:gd name="T16" fmla="*/ 173 w 181"/>
                      <a:gd name="T17" fmla="*/ 161 h 189"/>
                      <a:gd name="T18" fmla="*/ 181 w 181"/>
                      <a:gd name="T19" fmla="*/ 172 h 189"/>
                      <a:gd name="T20" fmla="*/ 177 w 181"/>
                      <a:gd name="T21" fmla="*/ 184 h 189"/>
                      <a:gd name="T22" fmla="*/ 168 w 181"/>
                      <a:gd name="T23" fmla="*/ 189 h 189"/>
                      <a:gd name="T24" fmla="*/ 154 w 181"/>
                      <a:gd name="T25" fmla="*/ 184 h 189"/>
                      <a:gd name="T26" fmla="*/ 145 w 181"/>
                      <a:gd name="T27" fmla="*/ 178 h 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1"/>
                      <a:gd name="T43" fmla="*/ 0 h 189"/>
                      <a:gd name="T44" fmla="*/ 181 w 181"/>
                      <a:gd name="T45" fmla="*/ 189 h 18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1" h="189">
                        <a:moveTo>
                          <a:pt x="0" y="0"/>
                        </a:moveTo>
                        <a:lnTo>
                          <a:pt x="40" y="19"/>
                        </a:lnTo>
                        <a:lnTo>
                          <a:pt x="72" y="39"/>
                        </a:lnTo>
                        <a:lnTo>
                          <a:pt x="98" y="62"/>
                        </a:lnTo>
                        <a:lnTo>
                          <a:pt x="122" y="90"/>
                        </a:lnTo>
                        <a:lnTo>
                          <a:pt x="139" y="114"/>
                        </a:lnTo>
                        <a:lnTo>
                          <a:pt x="153" y="137"/>
                        </a:lnTo>
                        <a:lnTo>
                          <a:pt x="164" y="152"/>
                        </a:lnTo>
                        <a:lnTo>
                          <a:pt x="173" y="161"/>
                        </a:lnTo>
                        <a:lnTo>
                          <a:pt x="181" y="172"/>
                        </a:lnTo>
                        <a:lnTo>
                          <a:pt x="177" y="184"/>
                        </a:lnTo>
                        <a:lnTo>
                          <a:pt x="168" y="189"/>
                        </a:lnTo>
                        <a:lnTo>
                          <a:pt x="154" y="184"/>
                        </a:lnTo>
                        <a:lnTo>
                          <a:pt x="145" y="178"/>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84" name="Group 88"/>
                <p:cNvGrpSpPr>
                  <a:grpSpLocks/>
                </p:cNvGrpSpPr>
                <p:nvPr/>
              </p:nvGrpSpPr>
              <p:grpSpPr bwMode="auto">
                <a:xfrm>
                  <a:off x="2380" y="1898"/>
                  <a:ext cx="62" cy="142"/>
                  <a:chOff x="2380" y="1898"/>
                  <a:chExt cx="62" cy="142"/>
                </a:xfrm>
              </p:grpSpPr>
              <p:sp>
                <p:nvSpPr>
                  <p:cNvPr id="196" name="Freeform 89"/>
                  <p:cNvSpPr>
                    <a:spLocks/>
                  </p:cNvSpPr>
                  <p:nvPr/>
                </p:nvSpPr>
                <p:spPr bwMode="auto">
                  <a:xfrm>
                    <a:off x="2380" y="1898"/>
                    <a:ext cx="62" cy="142"/>
                  </a:xfrm>
                  <a:custGeom>
                    <a:avLst/>
                    <a:gdLst>
                      <a:gd name="T0" fmla="*/ 33 w 62"/>
                      <a:gd name="T1" fmla="*/ 136 h 142"/>
                      <a:gd name="T2" fmla="*/ 47 w 62"/>
                      <a:gd name="T3" fmla="*/ 142 h 142"/>
                      <a:gd name="T4" fmla="*/ 58 w 62"/>
                      <a:gd name="T5" fmla="*/ 138 h 142"/>
                      <a:gd name="T6" fmla="*/ 62 w 62"/>
                      <a:gd name="T7" fmla="*/ 125 h 142"/>
                      <a:gd name="T8" fmla="*/ 56 w 62"/>
                      <a:gd name="T9" fmla="*/ 118 h 142"/>
                      <a:gd name="T10" fmla="*/ 47 w 62"/>
                      <a:gd name="T11" fmla="*/ 103 h 142"/>
                      <a:gd name="T12" fmla="*/ 43 w 62"/>
                      <a:gd name="T13" fmla="*/ 77 h 142"/>
                      <a:gd name="T14" fmla="*/ 33 w 62"/>
                      <a:gd name="T15" fmla="*/ 56 h 142"/>
                      <a:gd name="T16" fmla="*/ 22 w 62"/>
                      <a:gd name="T17" fmla="*/ 32 h 142"/>
                      <a:gd name="T18" fmla="*/ 11 w 62"/>
                      <a:gd name="T19" fmla="*/ 11 h 142"/>
                      <a:gd name="T20" fmla="*/ 0 w 62"/>
                      <a:gd name="T21" fmla="*/ 0 h 142"/>
                      <a:gd name="T22" fmla="*/ 33 w 62"/>
                      <a:gd name="T23" fmla="*/ 136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
                      <a:gd name="T37" fmla="*/ 0 h 142"/>
                      <a:gd name="T38" fmla="*/ 62 w 62"/>
                      <a:gd name="T39" fmla="*/ 142 h 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 h="142">
                        <a:moveTo>
                          <a:pt x="33" y="136"/>
                        </a:moveTo>
                        <a:lnTo>
                          <a:pt x="47" y="142"/>
                        </a:lnTo>
                        <a:lnTo>
                          <a:pt x="58" y="138"/>
                        </a:lnTo>
                        <a:lnTo>
                          <a:pt x="62" y="125"/>
                        </a:lnTo>
                        <a:lnTo>
                          <a:pt x="56" y="118"/>
                        </a:lnTo>
                        <a:lnTo>
                          <a:pt x="47" y="103"/>
                        </a:lnTo>
                        <a:lnTo>
                          <a:pt x="43" y="77"/>
                        </a:lnTo>
                        <a:lnTo>
                          <a:pt x="33" y="56"/>
                        </a:lnTo>
                        <a:lnTo>
                          <a:pt x="22" y="32"/>
                        </a:lnTo>
                        <a:lnTo>
                          <a:pt x="11" y="11"/>
                        </a:lnTo>
                        <a:lnTo>
                          <a:pt x="0" y="0"/>
                        </a:lnTo>
                        <a:lnTo>
                          <a:pt x="33" y="136"/>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7" name="Freeform 90"/>
                  <p:cNvSpPr>
                    <a:spLocks/>
                  </p:cNvSpPr>
                  <p:nvPr/>
                </p:nvSpPr>
                <p:spPr bwMode="auto">
                  <a:xfrm>
                    <a:off x="2380" y="1898"/>
                    <a:ext cx="62" cy="142"/>
                  </a:xfrm>
                  <a:custGeom>
                    <a:avLst/>
                    <a:gdLst>
                      <a:gd name="T0" fmla="*/ 33 w 62"/>
                      <a:gd name="T1" fmla="*/ 136 h 142"/>
                      <a:gd name="T2" fmla="*/ 47 w 62"/>
                      <a:gd name="T3" fmla="*/ 142 h 142"/>
                      <a:gd name="T4" fmla="*/ 58 w 62"/>
                      <a:gd name="T5" fmla="*/ 138 h 142"/>
                      <a:gd name="T6" fmla="*/ 62 w 62"/>
                      <a:gd name="T7" fmla="*/ 125 h 142"/>
                      <a:gd name="T8" fmla="*/ 56 w 62"/>
                      <a:gd name="T9" fmla="*/ 118 h 142"/>
                      <a:gd name="T10" fmla="*/ 47 w 62"/>
                      <a:gd name="T11" fmla="*/ 103 h 142"/>
                      <a:gd name="T12" fmla="*/ 43 w 62"/>
                      <a:gd name="T13" fmla="*/ 77 h 142"/>
                      <a:gd name="T14" fmla="*/ 33 w 62"/>
                      <a:gd name="T15" fmla="*/ 56 h 142"/>
                      <a:gd name="T16" fmla="*/ 22 w 62"/>
                      <a:gd name="T17" fmla="*/ 32 h 142"/>
                      <a:gd name="T18" fmla="*/ 11 w 62"/>
                      <a:gd name="T19" fmla="*/ 11 h 142"/>
                      <a:gd name="T20" fmla="*/ 0 w 62"/>
                      <a:gd name="T21" fmla="*/ 0 h 1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2"/>
                      <a:gd name="T34" fmla="*/ 0 h 142"/>
                      <a:gd name="T35" fmla="*/ 62 w 62"/>
                      <a:gd name="T36" fmla="*/ 142 h 1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2" h="142">
                        <a:moveTo>
                          <a:pt x="33" y="136"/>
                        </a:moveTo>
                        <a:lnTo>
                          <a:pt x="47" y="142"/>
                        </a:lnTo>
                        <a:lnTo>
                          <a:pt x="58" y="138"/>
                        </a:lnTo>
                        <a:lnTo>
                          <a:pt x="62" y="125"/>
                        </a:lnTo>
                        <a:lnTo>
                          <a:pt x="56" y="118"/>
                        </a:lnTo>
                        <a:lnTo>
                          <a:pt x="47" y="103"/>
                        </a:lnTo>
                        <a:lnTo>
                          <a:pt x="43" y="77"/>
                        </a:lnTo>
                        <a:lnTo>
                          <a:pt x="33" y="56"/>
                        </a:lnTo>
                        <a:lnTo>
                          <a:pt x="22" y="32"/>
                        </a:lnTo>
                        <a:lnTo>
                          <a:pt x="11" y="11"/>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85" name="Group 91"/>
                <p:cNvGrpSpPr>
                  <a:grpSpLocks/>
                </p:cNvGrpSpPr>
                <p:nvPr/>
              </p:nvGrpSpPr>
              <p:grpSpPr bwMode="auto">
                <a:xfrm>
                  <a:off x="2402" y="1887"/>
                  <a:ext cx="60" cy="125"/>
                  <a:chOff x="2402" y="1887"/>
                  <a:chExt cx="60" cy="125"/>
                </a:xfrm>
              </p:grpSpPr>
              <p:sp>
                <p:nvSpPr>
                  <p:cNvPr id="194" name="Freeform 92"/>
                  <p:cNvSpPr>
                    <a:spLocks/>
                  </p:cNvSpPr>
                  <p:nvPr/>
                </p:nvSpPr>
                <p:spPr bwMode="auto">
                  <a:xfrm>
                    <a:off x="2402" y="1887"/>
                    <a:ext cx="60" cy="125"/>
                  </a:xfrm>
                  <a:custGeom>
                    <a:avLst/>
                    <a:gdLst>
                      <a:gd name="T0" fmla="*/ 32 w 60"/>
                      <a:gd name="T1" fmla="*/ 119 h 125"/>
                      <a:gd name="T2" fmla="*/ 45 w 60"/>
                      <a:gd name="T3" fmla="*/ 125 h 125"/>
                      <a:gd name="T4" fmla="*/ 57 w 60"/>
                      <a:gd name="T5" fmla="*/ 119 h 125"/>
                      <a:gd name="T6" fmla="*/ 60 w 60"/>
                      <a:gd name="T7" fmla="*/ 108 h 125"/>
                      <a:gd name="T8" fmla="*/ 51 w 60"/>
                      <a:gd name="T9" fmla="*/ 97 h 125"/>
                      <a:gd name="T10" fmla="*/ 38 w 60"/>
                      <a:gd name="T11" fmla="*/ 73 h 125"/>
                      <a:gd name="T12" fmla="*/ 23 w 60"/>
                      <a:gd name="T13" fmla="*/ 43 h 125"/>
                      <a:gd name="T14" fmla="*/ 11 w 60"/>
                      <a:gd name="T15" fmla="*/ 20 h 125"/>
                      <a:gd name="T16" fmla="*/ 0 w 60"/>
                      <a:gd name="T17" fmla="*/ 0 h 125"/>
                      <a:gd name="T18" fmla="*/ 32 w 60"/>
                      <a:gd name="T19" fmla="*/ 119 h 1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125"/>
                      <a:gd name="T32" fmla="*/ 60 w 60"/>
                      <a:gd name="T33" fmla="*/ 125 h 1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125">
                        <a:moveTo>
                          <a:pt x="32" y="119"/>
                        </a:moveTo>
                        <a:lnTo>
                          <a:pt x="45" y="125"/>
                        </a:lnTo>
                        <a:lnTo>
                          <a:pt x="57" y="119"/>
                        </a:lnTo>
                        <a:lnTo>
                          <a:pt x="60" y="108"/>
                        </a:lnTo>
                        <a:lnTo>
                          <a:pt x="51" y="97"/>
                        </a:lnTo>
                        <a:lnTo>
                          <a:pt x="38" y="73"/>
                        </a:lnTo>
                        <a:lnTo>
                          <a:pt x="23" y="43"/>
                        </a:lnTo>
                        <a:lnTo>
                          <a:pt x="11" y="20"/>
                        </a:lnTo>
                        <a:lnTo>
                          <a:pt x="0" y="0"/>
                        </a:lnTo>
                        <a:lnTo>
                          <a:pt x="32" y="119"/>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5" name="Freeform 93"/>
                  <p:cNvSpPr>
                    <a:spLocks/>
                  </p:cNvSpPr>
                  <p:nvPr/>
                </p:nvSpPr>
                <p:spPr bwMode="auto">
                  <a:xfrm>
                    <a:off x="2402" y="1887"/>
                    <a:ext cx="60" cy="125"/>
                  </a:xfrm>
                  <a:custGeom>
                    <a:avLst/>
                    <a:gdLst>
                      <a:gd name="T0" fmla="*/ 32 w 60"/>
                      <a:gd name="T1" fmla="*/ 119 h 125"/>
                      <a:gd name="T2" fmla="*/ 45 w 60"/>
                      <a:gd name="T3" fmla="*/ 125 h 125"/>
                      <a:gd name="T4" fmla="*/ 57 w 60"/>
                      <a:gd name="T5" fmla="*/ 119 h 125"/>
                      <a:gd name="T6" fmla="*/ 60 w 60"/>
                      <a:gd name="T7" fmla="*/ 108 h 125"/>
                      <a:gd name="T8" fmla="*/ 51 w 60"/>
                      <a:gd name="T9" fmla="*/ 97 h 125"/>
                      <a:gd name="T10" fmla="*/ 38 w 60"/>
                      <a:gd name="T11" fmla="*/ 73 h 125"/>
                      <a:gd name="T12" fmla="*/ 23 w 60"/>
                      <a:gd name="T13" fmla="*/ 43 h 125"/>
                      <a:gd name="T14" fmla="*/ 11 w 60"/>
                      <a:gd name="T15" fmla="*/ 20 h 125"/>
                      <a:gd name="T16" fmla="*/ 0 w 60"/>
                      <a:gd name="T17" fmla="*/ 0 h 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125"/>
                      <a:gd name="T29" fmla="*/ 60 w 60"/>
                      <a:gd name="T30" fmla="*/ 125 h 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125">
                        <a:moveTo>
                          <a:pt x="32" y="119"/>
                        </a:moveTo>
                        <a:lnTo>
                          <a:pt x="45" y="125"/>
                        </a:lnTo>
                        <a:lnTo>
                          <a:pt x="57" y="119"/>
                        </a:lnTo>
                        <a:lnTo>
                          <a:pt x="60" y="108"/>
                        </a:lnTo>
                        <a:lnTo>
                          <a:pt x="51" y="97"/>
                        </a:lnTo>
                        <a:lnTo>
                          <a:pt x="38" y="73"/>
                        </a:lnTo>
                        <a:lnTo>
                          <a:pt x="23" y="43"/>
                        </a:lnTo>
                        <a:lnTo>
                          <a:pt x="11" y="20"/>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86" name="Group 94"/>
                <p:cNvGrpSpPr>
                  <a:grpSpLocks/>
                </p:cNvGrpSpPr>
                <p:nvPr/>
              </p:nvGrpSpPr>
              <p:grpSpPr bwMode="auto">
                <a:xfrm>
                  <a:off x="2175" y="1769"/>
                  <a:ext cx="242" cy="275"/>
                  <a:chOff x="2175" y="1769"/>
                  <a:chExt cx="242" cy="275"/>
                </a:xfrm>
              </p:grpSpPr>
              <p:sp>
                <p:nvSpPr>
                  <p:cNvPr id="192" name="Freeform 95"/>
                  <p:cNvSpPr>
                    <a:spLocks/>
                  </p:cNvSpPr>
                  <p:nvPr/>
                </p:nvSpPr>
                <p:spPr bwMode="auto">
                  <a:xfrm>
                    <a:off x="2175" y="1769"/>
                    <a:ext cx="242" cy="275"/>
                  </a:xfrm>
                  <a:custGeom>
                    <a:avLst/>
                    <a:gdLst>
                      <a:gd name="T0" fmla="*/ 116 w 242"/>
                      <a:gd name="T1" fmla="*/ 5 h 275"/>
                      <a:gd name="T2" fmla="*/ 97 w 242"/>
                      <a:gd name="T3" fmla="*/ 0 h 275"/>
                      <a:gd name="T4" fmla="*/ 71 w 242"/>
                      <a:gd name="T5" fmla="*/ 3 h 275"/>
                      <a:gd name="T6" fmla="*/ 47 w 242"/>
                      <a:gd name="T7" fmla="*/ 13 h 275"/>
                      <a:gd name="T8" fmla="*/ 22 w 242"/>
                      <a:gd name="T9" fmla="*/ 26 h 275"/>
                      <a:gd name="T10" fmla="*/ 5 w 242"/>
                      <a:gd name="T11" fmla="*/ 43 h 275"/>
                      <a:gd name="T12" fmla="*/ 0 w 242"/>
                      <a:gd name="T13" fmla="*/ 63 h 275"/>
                      <a:gd name="T14" fmla="*/ 2 w 242"/>
                      <a:gd name="T15" fmla="*/ 89 h 275"/>
                      <a:gd name="T16" fmla="*/ 5 w 242"/>
                      <a:gd name="T17" fmla="*/ 114 h 275"/>
                      <a:gd name="T18" fmla="*/ 15 w 242"/>
                      <a:gd name="T19" fmla="*/ 147 h 275"/>
                      <a:gd name="T20" fmla="*/ 19 w 242"/>
                      <a:gd name="T21" fmla="*/ 168 h 275"/>
                      <a:gd name="T22" fmla="*/ 26 w 242"/>
                      <a:gd name="T23" fmla="*/ 187 h 275"/>
                      <a:gd name="T24" fmla="*/ 24 w 242"/>
                      <a:gd name="T25" fmla="*/ 213 h 275"/>
                      <a:gd name="T26" fmla="*/ 26 w 242"/>
                      <a:gd name="T27" fmla="*/ 228 h 275"/>
                      <a:gd name="T28" fmla="*/ 32 w 242"/>
                      <a:gd name="T29" fmla="*/ 236 h 275"/>
                      <a:gd name="T30" fmla="*/ 39 w 242"/>
                      <a:gd name="T31" fmla="*/ 237 h 275"/>
                      <a:gd name="T32" fmla="*/ 49 w 242"/>
                      <a:gd name="T33" fmla="*/ 236 h 275"/>
                      <a:gd name="T34" fmla="*/ 60 w 242"/>
                      <a:gd name="T35" fmla="*/ 219 h 275"/>
                      <a:gd name="T36" fmla="*/ 62 w 242"/>
                      <a:gd name="T37" fmla="*/ 185 h 275"/>
                      <a:gd name="T38" fmla="*/ 60 w 242"/>
                      <a:gd name="T39" fmla="*/ 159 h 275"/>
                      <a:gd name="T40" fmla="*/ 66 w 242"/>
                      <a:gd name="T41" fmla="*/ 136 h 275"/>
                      <a:gd name="T42" fmla="*/ 84 w 242"/>
                      <a:gd name="T43" fmla="*/ 125 h 275"/>
                      <a:gd name="T44" fmla="*/ 97 w 242"/>
                      <a:gd name="T45" fmla="*/ 127 h 275"/>
                      <a:gd name="T46" fmla="*/ 111 w 242"/>
                      <a:gd name="T47" fmla="*/ 129 h 275"/>
                      <a:gd name="T48" fmla="*/ 126 w 242"/>
                      <a:gd name="T49" fmla="*/ 136 h 275"/>
                      <a:gd name="T50" fmla="*/ 146 w 242"/>
                      <a:gd name="T51" fmla="*/ 151 h 275"/>
                      <a:gd name="T52" fmla="*/ 158 w 242"/>
                      <a:gd name="T53" fmla="*/ 166 h 275"/>
                      <a:gd name="T54" fmla="*/ 175 w 242"/>
                      <a:gd name="T55" fmla="*/ 183 h 275"/>
                      <a:gd name="T56" fmla="*/ 190 w 242"/>
                      <a:gd name="T57" fmla="*/ 207 h 275"/>
                      <a:gd name="T58" fmla="*/ 193 w 242"/>
                      <a:gd name="T59" fmla="*/ 230 h 275"/>
                      <a:gd name="T60" fmla="*/ 201 w 242"/>
                      <a:gd name="T61" fmla="*/ 254 h 275"/>
                      <a:gd name="T62" fmla="*/ 212 w 242"/>
                      <a:gd name="T63" fmla="*/ 269 h 275"/>
                      <a:gd name="T64" fmla="*/ 227 w 242"/>
                      <a:gd name="T65" fmla="*/ 275 h 275"/>
                      <a:gd name="T66" fmla="*/ 242 w 242"/>
                      <a:gd name="T67" fmla="*/ 265 h 275"/>
                      <a:gd name="T68" fmla="*/ 235 w 242"/>
                      <a:gd name="T69" fmla="*/ 239 h 275"/>
                      <a:gd name="T70" fmla="*/ 227 w 242"/>
                      <a:gd name="T71" fmla="*/ 221 h 275"/>
                      <a:gd name="T72" fmla="*/ 223 w 242"/>
                      <a:gd name="T73" fmla="*/ 202 h 275"/>
                      <a:gd name="T74" fmla="*/ 218 w 242"/>
                      <a:gd name="T75" fmla="*/ 181 h 275"/>
                      <a:gd name="T76" fmla="*/ 208 w 242"/>
                      <a:gd name="T77" fmla="*/ 162 h 275"/>
                      <a:gd name="T78" fmla="*/ 195 w 242"/>
                      <a:gd name="T79" fmla="*/ 146 h 275"/>
                      <a:gd name="T80" fmla="*/ 180 w 242"/>
                      <a:gd name="T81" fmla="*/ 131 h 275"/>
                      <a:gd name="T82" fmla="*/ 116 w 242"/>
                      <a:gd name="T83" fmla="*/ 5 h 2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2"/>
                      <a:gd name="T127" fmla="*/ 0 h 275"/>
                      <a:gd name="T128" fmla="*/ 242 w 242"/>
                      <a:gd name="T129" fmla="*/ 275 h 2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2" h="275">
                        <a:moveTo>
                          <a:pt x="116" y="5"/>
                        </a:moveTo>
                        <a:lnTo>
                          <a:pt x="97" y="0"/>
                        </a:lnTo>
                        <a:lnTo>
                          <a:pt x="71" y="3"/>
                        </a:lnTo>
                        <a:lnTo>
                          <a:pt x="47" y="13"/>
                        </a:lnTo>
                        <a:lnTo>
                          <a:pt x="22" y="26"/>
                        </a:lnTo>
                        <a:lnTo>
                          <a:pt x="5" y="43"/>
                        </a:lnTo>
                        <a:lnTo>
                          <a:pt x="0" y="63"/>
                        </a:lnTo>
                        <a:lnTo>
                          <a:pt x="2" y="89"/>
                        </a:lnTo>
                        <a:lnTo>
                          <a:pt x="5" y="114"/>
                        </a:lnTo>
                        <a:lnTo>
                          <a:pt x="15" y="147"/>
                        </a:lnTo>
                        <a:lnTo>
                          <a:pt x="19" y="168"/>
                        </a:lnTo>
                        <a:lnTo>
                          <a:pt x="26" y="187"/>
                        </a:lnTo>
                        <a:lnTo>
                          <a:pt x="24" y="213"/>
                        </a:lnTo>
                        <a:lnTo>
                          <a:pt x="26" y="228"/>
                        </a:lnTo>
                        <a:lnTo>
                          <a:pt x="32" y="236"/>
                        </a:lnTo>
                        <a:lnTo>
                          <a:pt x="39" y="237"/>
                        </a:lnTo>
                        <a:lnTo>
                          <a:pt x="49" y="236"/>
                        </a:lnTo>
                        <a:lnTo>
                          <a:pt x="60" y="219"/>
                        </a:lnTo>
                        <a:lnTo>
                          <a:pt x="62" y="185"/>
                        </a:lnTo>
                        <a:lnTo>
                          <a:pt x="60" y="159"/>
                        </a:lnTo>
                        <a:lnTo>
                          <a:pt x="66" y="136"/>
                        </a:lnTo>
                        <a:lnTo>
                          <a:pt x="84" y="125"/>
                        </a:lnTo>
                        <a:lnTo>
                          <a:pt x="97" y="127"/>
                        </a:lnTo>
                        <a:lnTo>
                          <a:pt x="111" y="129"/>
                        </a:lnTo>
                        <a:lnTo>
                          <a:pt x="126" y="136"/>
                        </a:lnTo>
                        <a:lnTo>
                          <a:pt x="146" y="151"/>
                        </a:lnTo>
                        <a:lnTo>
                          <a:pt x="158" y="166"/>
                        </a:lnTo>
                        <a:lnTo>
                          <a:pt x="175" y="183"/>
                        </a:lnTo>
                        <a:lnTo>
                          <a:pt x="190" y="207"/>
                        </a:lnTo>
                        <a:lnTo>
                          <a:pt x="193" y="230"/>
                        </a:lnTo>
                        <a:lnTo>
                          <a:pt x="201" y="254"/>
                        </a:lnTo>
                        <a:lnTo>
                          <a:pt x="212" y="269"/>
                        </a:lnTo>
                        <a:lnTo>
                          <a:pt x="227" y="275"/>
                        </a:lnTo>
                        <a:lnTo>
                          <a:pt x="242" y="265"/>
                        </a:lnTo>
                        <a:lnTo>
                          <a:pt x="235" y="239"/>
                        </a:lnTo>
                        <a:lnTo>
                          <a:pt x="227" y="221"/>
                        </a:lnTo>
                        <a:lnTo>
                          <a:pt x="223" y="202"/>
                        </a:lnTo>
                        <a:lnTo>
                          <a:pt x="218" y="181"/>
                        </a:lnTo>
                        <a:lnTo>
                          <a:pt x="208" y="162"/>
                        </a:lnTo>
                        <a:lnTo>
                          <a:pt x="195" y="146"/>
                        </a:lnTo>
                        <a:lnTo>
                          <a:pt x="180" y="131"/>
                        </a:lnTo>
                        <a:lnTo>
                          <a:pt x="116" y="5"/>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3" name="Freeform 96"/>
                  <p:cNvSpPr>
                    <a:spLocks/>
                  </p:cNvSpPr>
                  <p:nvPr/>
                </p:nvSpPr>
                <p:spPr bwMode="auto">
                  <a:xfrm>
                    <a:off x="2175" y="1769"/>
                    <a:ext cx="242" cy="275"/>
                  </a:xfrm>
                  <a:custGeom>
                    <a:avLst/>
                    <a:gdLst>
                      <a:gd name="T0" fmla="*/ 116 w 242"/>
                      <a:gd name="T1" fmla="*/ 5 h 275"/>
                      <a:gd name="T2" fmla="*/ 97 w 242"/>
                      <a:gd name="T3" fmla="*/ 0 h 275"/>
                      <a:gd name="T4" fmla="*/ 71 w 242"/>
                      <a:gd name="T5" fmla="*/ 3 h 275"/>
                      <a:gd name="T6" fmla="*/ 47 w 242"/>
                      <a:gd name="T7" fmla="*/ 13 h 275"/>
                      <a:gd name="T8" fmla="*/ 22 w 242"/>
                      <a:gd name="T9" fmla="*/ 26 h 275"/>
                      <a:gd name="T10" fmla="*/ 5 w 242"/>
                      <a:gd name="T11" fmla="*/ 43 h 275"/>
                      <a:gd name="T12" fmla="*/ 0 w 242"/>
                      <a:gd name="T13" fmla="*/ 63 h 275"/>
                      <a:gd name="T14" fmla="*/ 2 w 242"/>
                      <a:gd name="T15" fmla="*/ 89 h 275"/>
                      <a:gd name="T16" fmla="*/ 5 w 242"/>
                      <a:gd name="T17" fmla="*/ 114 h 275"/>
                      <a:gd name="T18" fmla="*/ 15 w 242"/>
                      <a:gd name="T19" fmla="*/ 147 h 275"/>
                      <a:gd name="T20" fmla="*/ 19 w 242"/>
                      <a:gd name="T21" fmla="*/ 168 h 275"/>
                      <a:gd name="T22" fmla="*/ 26 w 242"/>
                      <a:gd name="T23" fmla="*/ 187 h 275"/>
                      <a:gd name="T24" fmla="*/ 24 w 242"/>
                      <a:gd name="T25" fmla="*/ 213 h 275"/>
                      <a:gd name="T26" fmla="*/ 26 w 242"/>
                      <a:gd name="T27" fmla="*/ 228 h 275"/>
                      <a:gd name="T28" fmla="*/ 32 w 242"/>
                      <a:gd name="T29" fmla="*/ 236 h 275"/>
                      <a:gd name="T30" fmla="*/ 39 w 242"/>
                      <a:gd name="T31" fmla="*/ 237 h 275"/>
                      <a:gd name="T32" fmla="*/ 49 w 242"/>
                      <a:gd name="T33" fmla="*/ 236 h 275"/>
                      <a:gd name="T34" fmla="*/ 60 w 242"/>
                      <a:gd name="T35" fmla="*/ 219 h 275"/>
                      <a:gd name="T36" fmla="*/ 62 w 242"/>
                      <a:gd name="T37" fmla="*/ 185 h 275"/>
                      <a:gd name="T38" fmla="*/ 60 w 242"/>
                      <a:gd name="T39" fmla="*/ 159 h 275"/>
                      <a:gd name="T40" fmla="*/ 66 w 242"/>
                      <a:gd name="T41" fmla="*/ 136 h 275"/>
                      <a:gd name="T42" fmla="*/ 84 w 242"/>
                      <a:gd name="T43" fmla="*/ 125 h 275"/>
                      <a:gd name="T44" fmla="*/ 97 w 242"/>
                      <a:gd name="T45" fmla="*/ 127 h 275"/>
                      <a:gd name="T46" fmla="*/ 111 w 242"/>
                      <a:gd name="T47" fmla="*/ 129 h 275"/>
                      <a:gd name="T48" fmla="*/ 126 w 242"/>
                      <a:gd name="T49" fmla="*/ 136 h 275"/>
                      <a:gd name="T50" fmla="*/ 146 w 242"/>
                      <a:gd name="T51" fmla="*/ 151 h 275"/>
                      <a:gd name="T52" fmla="*/ 158 w 242"/>
                      <a:gd name="T53" fmla="*/ 166 h 275"/>
                      <a:gd name="T54" fmla="*/ 175 w 242"/>
                      <a:gd name="T55" fmla="*/ 183 h 275"/>
                      <a:gd name="T56" fmla="*/ 190 w 242"/>
                      <a:gd name="T57" fmla="*/ 207 h 275"/>
                      <a:gd name="T58" fmla="*/ 193 w 242"/>
                      <a:gd name="T59" fmla="*/ 230 h 275"/>
                      <a:gd name="T60" fmla="*/ 201 w 242"/>
                      <a:gd name="T61" fmla="*/ 254 h 275"/>
                      <a:gd name="T62" fmla="*/ 212 w 242"/>
                      <a:gd name="T63" fmla="*/ 269 h 275"/>
                      <a:gd name="T64" fmla="*/ 227 w 242"/>
                      <a:gd name="T65" fmla="*/ 275 h 275"/>
                      <a:gd name="T66" fmla="*/ 242 w 242"/>
                      <a:gd name="T67" fmla="*/ 265 h 275"/>
                      <a:gd name="T68" fmla="*/ 235 w 242"/>
                      <a:gd name="T69" fmla="*/ 239 h 275"/>
                      <a:gd name="T70" fmla="*/ 227 w 242"/>
                      <a:gd name="T71" fmla="*/ 221 h 275"/>
                      <a:gd name="T72" fmla="*/ 223 w 242"/>
                      <a:gd name="T73" fmla="*/ 202 h 275"/>
                      <a:gd name="T74" fmla="*/ 218 w 242"/>
                      <a:gd name="T75" fmla="*/ 181 h 275"/>
                      <a:gd name="T76" fmla="*/ 208 w 242"/>
                      <a:gd name="T77" fmla="*/ 162 h 275"/>
                      <a:gd name="T78" fmla="*/ 195 w 242"/>
                      <a:gd name="T79" fmla="*/ 146 h 275"/>
                      <a:gd name="T80" fmla="*/ 180 w 242"/>
                      <a:gd name="T81" fmla="*/ 131 h 2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2"/>
                      <a:gd name="T124" fmla="*/ 0 h 275"/>
                      <a:gd name="T125" fmla="*/ 242 w 242"/>
                      <a:gd name="T126" fmla="*/ 275 h 2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2" h="275">
                        <a:moveTo>
                          <a:pt x="116" y="5"/>
                        </a:moveTo>
                        <a:lnTo>
                          <a:pt x="97" y="0"/>
                        </a:lnTo>
                        <a:lnTo>
                          <a:pt x="71" y="3"/>
                        </a:lnTo>
                        <a:lnTo>
                          <a:pt x="47" y="13"/>
                        </a:lnTo>
                        <a:lnTo>
                          <a:pt x="22" y="26"/>
                        </a:lnTo>
                        <a:lnTo>
                          <a:pt x="5" y="43"/>
                        </a:lnTo>
                        <a:lnTo>
                          <a:pt x="0" y="63"/>
                        </a:lnTo>
                        <a:lnTo>
                          <a:pt x="2" y="89"/>
                        </a:lnTo>
                        <a:lnTo>
                          <a:pt x="5" y="114"/>
                        </a:lnTo>
                        <a:lnTo>
                          <a:pt x="15" y="147"/>
                        </a:lnTo>
                        <a:lnTo>
                          <a:pt x="19" y="168"/>
                        </a:lnTo>
                        <a:lnTo>
                          <a:pt x="26" y="187"/>
                        </a:lnTo>
                        <a:lnTo>
                          <a:pt x="24" y="213"/>
                        </a:lnTo>
                        <a:lnTo>
                          <a:pt x="26" y="228"/>
                        </a:lnTo>
                        <a:lnTo>
                          <a:pt x="32" y="236"/>
                        </a:lnTo>
                        <a:lnTo>
                          <a:pt x="39" y="237"/>
                        </a:lnTo>
                        <a:lnTo>
                          <a:pt x="49" y="236"/>
                        </a:lnTo>
                        <a:lnTo>
                          <a:pt x="60" y="219"/>
                        </a:lnTo>
                        <a:lnTo>
                          <a:pt x="62" y="185"/>
                        </a:lnTo>
                        <a:lnTo>
                          <a:pt x="60" y="159"/>
                        </a:lnTo>
                        <a:lnTo>
                          <a:pt x="66" y="136"/>
                        </a:lnTo>
                        <a:lnTo>
                          <a:pt x="84" y="125"/>
                        </a:lnTo>
                        <a:lnTo>
                          <a:pt x="97" y="127"/>
                        </a:lnTo>
                        <a:lnTo>
                          <a:pt x="111" y="129"/>
                        </a:lnTo>
                        <a:lnTo>
                          <a:pt x="126" y="136"/>
                        </a:lnTo>
                        <a:lnTo>
                          <a:pt x="146" y="151"/>
                        </a:lnTo>
                        <a:lnTo>
                          <a:pt x="158" y="166"/>
                        </a:lnTo>
                        <a:lnTo>
                          <a:pt x="175" y="183"/>
                        </a:lnTo>
                        <a:lnTo>
                          <a:pt x="190" y="207"/>
                        </a:lnTo>
                        <a:lnTo>
                          <a:pt x="193" y="230"/>
                        </a:lnTo>
                        <a:lnTo>
                          <a:pt x="201" y="254"/>
                        </a:lnTo>
                        <a:lnTo>
                          <a:pt x="212" y="269"/>
                        </a:lnTo>
                        <a:lnTo>
                          <a:pt x="227" y="275"/>
                        </a:lnTo>
                        <a:lnTo>
                          <a:pt x="242" y="265"/>
                        </a:lnTo>
                        <a:lnTo>
                          <a:pt x="235" y="239"/>
                        </a:lnTo>
                        <a:lnTo>
                          <a:pt x="227" y="221"/>
                        </a:lnTo>
                        <a:lnTo>
                          <a:pt x="223" y="202"/>
                        </a:lnTo>
                        <a:lnTo>
                          <a:pt x="218" y="181"/>
                        </a:lnTo>
                        <a:lnTo>
                          <a:pt x="208" y="162"/>
                        </a:lnTo>
                        <a:lnTo>
                          <a:pt x="195" y="146"/>
                        </a:lnTo>
                        <a:lnTo>
                          <a:pt x="180" y="131"/>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sp>
              <p:nvSpPr>
                <p:cNvPr id="187" name="Freeform 97"/>
                <p:cNvSpPr>
                  <a:spLocks/>
                </p:cNvSpPr>
                <p:nvPr/>
              </p:nvSpPr>
              <p:spPr bwMode="auto">
                <a:xfrm>
                  <a:off x="2224" y="1885"/>
                  <a:ext cx="101" cy="90"/>
                </a:xfrm>
                <a:custGeom>
                  <a:avLst/>
                  <a:gdLst>
                    <a:gd name="T0" fmla="*/ 11 w 101"/>
                    <a:gd name="T1" fmla="*/ 76 h 90"/>
                    <a:gd name="T2" fmla="*/ 11 w 101"/>
                    <a:gd name="T3" fmla="*/ 86 h 90"/>
                    <a:gd name="T4" fmla="*/ 5 w 101"/>
                    <a:gd name="T5" fmla="*/ 90 h 90"/>
                    <a:gd name="T6" fmla="*/ 5 w 101"/>
                    <a:gd name="T7" fmla="*/ 76 h 90"/>
                    <a:gd name="T8" fmla="*/ 3 w 101"/>
                    <a:gd name="T9" fmla="*/ 69 h 90"/>
                    <a:gd name="T10" fmla="*/ 1 w 101"/>
                    <a:gd name="T11" fmla="*/ 52 h 90"/>
                    <a:gd name="T12" fmla="*/ 0 w 101"/>
                    <a:gd name="T13" fmla="*/ 37 h 90"/>
                    <a:gd name="T14" fmla="*/ 0 w 101"/>
                    <a:gd name="T15" fmla="*/ 20 h 90"/>
                    <a:gd name="T16" fmla="*/ 9 w 101"/>
                    <a:gd name="T17" fmla="*/ 7 h 90"/>
                    <a:gd name="T18" fmla="*/ 20 w 101"/>
                    <a:gd name="T19" fmla="*/ 0 h 90"/>
                    <a:gd name="T20" fmla="*/ 33 w 101"/>
                    <a:gd name="T21" fmla="*/ 0 h 90"/>
                    <a:gd name="T22" fmla="*/ 52 w 101"/>
                    <a:gd name="T23" fmla="*/ 2 h 90"/>
                    <a:gd name="T24" fmla="*/ 64 w 101"/>
                    <a:gd name="T25" fmla="*/ 5 h 90"/>
                    <a:gd name="T26" fmla="*/ 79 w 101"/>
                    <a:gd name="T27" fmla="*/ 15 h 90"/>
                    <a:gd name="T28" fmla="*/ 101 w 101"/>
                    <a:gd name="T29" fmla="*/ 35 h 90"/>
                    <a:gd name="T30" fmla="*/ 79 w 101"/>
                    <a:gd name="T31" fmla="*/ 20 h 90"/>
                    <a:gd name="T32" fmla="*/ 64 w 101"/>
                    <a:gd name="T33" fmla="*/ 15 h 90"/>
                    <a:gd name="T34" fmla="*/ 56 w 101"/>
                    <a:gd name="T35" fmla="*/ 11 h 90"/>
                    <a:gd name="T36" fmla="*/ 45 w 101"/>
                    <a:gd name="T37" fmla="*/ 7 h 90"/>
                    <a:gd name="T38" fmla="*/ 35 w 101"/>
                    <a:gd name="T39" fmla="*/ 9 h 90"/>
                    <a:gd name="T40" fmla="*/ 26 w 101"/>
                    <a:gd name="T41" fmla="*/ 13 h 90"/>
                    <a:gd name="T42" fmla="*/ 17 w 101"/>
                    <a:gd name="T43" fmla="*/ 20 h 90"/>
                    <a:gd name="T44" fmla="*/ 15 w 101"/>
                    <a:gd name="T45" fmla="*/ 28 h 90"/>
                    <a:gd name="T46" fmla="*/ 13 w 101"/>
                    <a:gd name="T47" fmla="*/ 31 h 90"/>
                    <a:gd name="T48" fmla="*/ 11 w 101"/>
                    <a:gd name="T49" fmla="*/ 35 h 90"/>
                    <a:gd name="T50" fmla="*/ 11 w 101"/>
                    <a:gd name="T51" fmla="*/ 45 h 90"/>
                    <a:gd name="T52" fmla="*/ 13 w 101"/>
                    <a:gd name="T53" fmla="*/ 54 h 90"/>
                    <a:gd name="T54" fmla="*/ 11 w 101"/>
                    <a:gd name="T55" fmla="*/ 61 h 90"/>
                    <a:gd name="T56" fmla="*/ 11 w 101"/>
                    <a:gd name="T57" fmla="*/ 67 h 90"/>
                    <a:gd name="T58" fmla="*/ 11 w 101"/>
                    <a:gd name="T59" fmla="*/ 76 h 9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1"/>
                    <a:gd name="T91" fmla="*/ 0 h 90"/>
                    <a:gd name="T92" fmla="*/ 101 w 101"/>
                    <a:gd name="T93" fmla="*/ 90 h 9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1" h="90">
                      <a:moveTo>
                        <a:pt x="11" y="76"/>
                      </a:moveTo>
                      <a:lnTo>
                        <a:pt x="11" y="86"/>
                      </a:lnTo>
                      <a:lnTo>
                        <a:pt x="5" y="90"/>
                      </a:lnTo>
                      <a:lnTo>
                        <a:pt x="5" y="76"/>
                      </a:lnTo>
                      <a:lnTo>
                        <a:pt x="3" y="69"/>
                      </a:lnTo>
                      <a:lnTo>
                        <a:pt x="1" y="52"/>
                      </a:lnTo>
                      <a:lnTo>
                        <a:pt x="0" y="37"/>
                      </a:lnTo>
                      <a:lnTo>
                        <a:pt x="0" y="20"/>
                      </a:lnTo>
                      <a:lnTo>
                        <a:pt x="9" y="7"/>
                      </a:lnTo>
                      <a:lnTo>
                        <a:pt x="20" y="0"/>
                      </a:lnTo>
                      <a:lnTo>
                        <a:pt x="33" y="0"/>
                      </a:lnTo>
                      <a:lnTo>
                        <a:pt x="52" y="2"/>
                      </a:lnTo>
                      <a:lnTo>
                        <a:pt x="64" y="5"/>
                      </a:lnTo>
                      <a:lnTo>
                        <a:pt x="79" y="15"/>
                      </a:lnTo>
                      <a:lnTo>
                        <a:pt x="101" y="35"/>
                      </a:lnTo>
                      <a:lnTo>
                        <a:pt x="79" y="20"/>
                      </a:lnTo>
                      <a:lnTo>
                        <a:pt x="64" y="15"/>
                      </a:lnTo>
                      <a:lnTo>
                        <a:pt x="56" y="11"/>
                      </a:lnTo>
                      <a:lnTo>
                        <a:pt x="45" y="7"/>
                      </a:lnTo>
                      <a:lnTo>
                        <a:pt x="35" y="9"/>
                      </a:lnTo>
                      <a:lnTo>
                        <a:pt x="26" y="13"/>
                      </a:lnTo>
                      <a:lnTo>
                        <a:pt x="17" y="20"/>
                      </a:lnTo>
                      <a:lnTo>
                        <a:pt x="15" y="28"/>
                      </a:lnTo>
                      <a:lnTo>
                        <a:pt x="13" y="31"/>
                      </a:lnTo>
                      <a:lnTo>
                        <a:pt x="11" y="35"/>
                      </a:lnTo>
                      <a:lnTo>
                        <a:pt x="11" y="45"/>
                      </a:lnTo>
                      <a:lnTo>
                        <a:pt x="13" y="54"/>
                      </a:lnTo>
                      <a:lnTo>
                        <a:pt x="11" y="61"/>
                      </a:lnTo>
                      <a:lnTo>
                        <a:pt x="11" y="67"/>
                      </a:lnTo>
                      <a:lnTo>
                        <a:pt x="11" y="76"/>
                      </a:lnTo>
                      <a:close/>
                    </a:path>
                  </a:pathLst>
                </a:custGeom>
                <a:solidFill>
                  <a:srgbClr val="919191"/>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88" name="Freeform 98"/>
                <p:cNvSpPr>
                  <a:spLocks/>
                </p:cNvSpPr>
                <p:nvPr/>
              </p:nvSpPr>
              <p:spPr bwMode="auto">
                <a:xfrm>
                  <a:off x="2173" y="1789"/>
                  <a:ext cx="36" cy="62"/>
                </a:xfrm>
                <a:custGeom>
                  <a:avLst/>
                  <a:gdLst>
                    <a:gd name="T0" fmla="*/ 4 w 36"/>
                    <a:gd name="T1" fmla="*/ 39 h 62"/>
                    <a:gd name="T2" fmla="*/ 4 w 36"/>
                    <a:gd name="T3" fmla="*/ 24 h 62"/>
                    <a:gd name="T4" fmla="*/ 0 w 36"/>
                    <a:gd name="T5" fmla="*/ 15 h 62"/>
                    <a:gd name="T6" fmla="*/ 9 w 36"/>
                    <a:gd name="T7" fmla="*/ 6 h 62"/>
                    <a:gd name="T8" fmla="*/ 19 w 36"/>
                    <a:gd name="T9" fmla="*/ 0 h 62"/>
                    <a:gd name="T10" fmla="*/ 30 w 36"/>
                    <a:gd name="T11" fmla="*/ 0 h 62"/>
                    <a:gd name="T12" fmla="*/ 36 w 36"/>
                    <a:gd name="T13" fmla="*/ 4 h 62"/>
                    <a:gd name="T14" fmla="*/ 30 w 36"/>
                    <a:gd name="T15" fmla="*/ 9 h 62"/>
                    <a:gd name="T16" fmla="*/ 19 w 36"/>
                    <a:gd name="T17" fmla="*/ 23 h 62"/>
                    <a:gd name="T18" fmla="*/ 11 w 36"/>
                    <a:gd name="T19" fmla="*/ 38 h 62"/>
                    <a:gd name="T20" fmla="*/ 7 w 36"/>
                    <a:gd name="T21" fmla="*/ 51 h 62"/>
                    <a:gd name="T22" fmla="*/ 4 w 36"/>
                    <a:gd name="T23" fmla="*/ 62 h 62"/>
                    <a:gd name="T24" fmla="*/ 4 w 36"/>
                    <a:gd name="T25" fmla="*/ 39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62"/>
                    <a:gd name="T41" fmla="*/ 36 w 36"/>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62">
                      <a:moveTo>
                        <a:pt x="4" y="39"/>
                      </a:moveTo>
                      <a:lnTo>
                        <a:pt x="4" y="24"/>
                      </a:lnTo>
                      <a:lnTo>
                        <a:pt x="0" y="15"/>
                      </a:lnTo>
                      <a:lnTo>
                        <a:pt x="9" y="6"/>
                      </a:lnTo>
                      <a:lnTo>
                        <a:pt x="19" y="0"/>
                      </a:lnTo>
                      <a:lnTo>
                        <a:pt x="30" y="0"/>
                      </a:lnTo>
                      <a:lnTo>
                        <a:pt x="36" y="4"/>
                      </a:lnTo>
                      <a:lnTo>
                        <a:pt x="30" y="9"/>
                      </a:lnTo>
                      <a:lnTo>
                        <a:pt x="19" y="23"/>
                      </a:lnTo>
                      <a:lnTo>
                        <a:pt x="11" y="38"/>
                      </a:lnTo>
                      <a:lnTo>
                        <a:pt x="7" y="51"/>
                      </a:lnTo>
                      <a:lnTo>
                        <a:pt x="4" y="62"/>
                      </a:lnTo>
                      <a:lnTo>
                        <a:pt x="4" y="39"/>
                      </a:lnTo>
                      <a:close/>
                    </a:path>
                  </a:pathLst>
                </a:custGeom>
                <a:solidFill>
                  <a:srgbClr val="919191"/>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89" name="Freeform 99"/>
                <p:cNvSpPr>
                  <a:spLocks/>
                </p:cNvSpPr>
                <p:nvPr/>
              </p:nvSpPr>
              <p:spPr bwMode="auto">
                <a:xfrm>
                  <a:off x="2171" y="1772"/>
                  <a:ext cx="68" cy="47"/>
                </a:xfrm>
                <a:custGeom>
                  <a:avLst/>
                  <a:gdLst>
                    <a:gd name="T0" fmla="*/ 4 w 68"/>
                    <a:gd name="T1" fmla="*/ 47 h 47"/>
                    <a:gd name="T2" fmla="*/ 4 w 68"/>
                    <a:gd name="T3" fmla="*/ 45 h 47"/>
                    <a:gd name="T4" fmla="*/ 0 w 68"/>
                    <a:gd name="T5" fmla="*/ 43 h 47"/>
                    <a:gd name="T6" fmla="*/ 0 w 68"/>
                    <a:gd name="T7" fmla="*/ 36 h 47"/>
                    <a:gd name="T8" fmla="*/ 2 w 68"/>
                    <a:gd name="T9" fmla="*/ 28 h 47"/>
                    <a:gd name="T10" fmla="*/ 13 w 68"/>
                    <a:gd name="T11" fmla="*/ 17 h 47"/>
                    <a:gd name="T12" fmla="*/ 30 w 68"/>
                    <a:gd name="T13" fmla="*/ 10 h 47"/>
                    <a:gd name="T14" fmla="*/ 47 w 68"/>
                    <a:gd name="T15" fmla="*/ 4 h 47"/>
                    <a:gd name="T16" fmla="*/ 68 w 68"/>
                    <a:gd name="T17" fmla="*/ 0 h 47"/>
                    <a:gd name="T18" fmla="*/ 54 w 68"/>
                    <a:gd name="T19" fmla="*/ 6 h 47"/>
                    <a:gd name="T20" fmla="*/ 39 w 68"/>
                    <a:gd name="T21" fmla="*/ 15 h 47"/>
                    <a:gd name="T22" fmla="*/ 32 w 68"/>
                    <a:gd name="T23" fmla="*/ 19 h 47"/>
                    <a:gd name="T24" fmla="*/ 34 w 68"/>
                    <a:gd name="T25" fmla="*/ 19 h 47"/>
                    <a:gd name="T26" fmla="*/ 24 w 68"/>
                    <a:gd name="T27" fmla="*/ 25 h 47"/>
                    <a:gd name="T28" fmla="*/ 19 w 68"/>
                    <a:gd name="T29" fmla="*/ 30 h 47"/>
                    <a:gd name="T30" fmla="*/ 9 w 68"/>
                    <a:gd name="T31" fmla="*/ 40 h 47"/>
                    <a:gd name="T32" fmla="*/ 4 w 68"/>
                    <a:gd name="T33" fmla="*/ 47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47"/>
                    <a:gd name="T53" fmla="*/ 68 w 68"/>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47">
                      <a:moveTo>
                        <a:pt x="4" y="47"/>
                      </a:moveTo>
                      <a:lnTo>
                        <a:pt x="4" y="45"/>
                      </a:lnTo>
                      <a:lnTo>
                        <a:pt x="0" y="43"/>
                      </a:lnTo>
                      <a:lnTo>
                        <a:pt x="0" y="36"/>
                      </a:lnTo>
                      <a:lnTo>
                        <a:pt x="2" y="28"/>
                      </a:lnTo>
                      <a:lnTo>
                        <a:pt x="13" y="17"/>
                      </a:lnTo>
                      <a:lnTo>
                        <a:pt x="30" y="10"/>
                      </a:lnTo>
                      <a:lnTo>
                        <a:pt x="47" y="4"/>
                      </a:lnTo>
                      <a:lnTo>
                        <a:pt x="68" y="0"/>
                      </a:lnTo>
                      <a:lnTo>
                        <a:pt x="54" y="6"/>
                      </a:lnTo>
                      <a:lnTo>
                        <a:pt x="39" y="15"/>
                      </a:lnTo>
                      <a:lnTo>
                        <a:pt x="32" y="19"/>
                      </a:lnTo>
                      <a:lnTo>
                        <a:pt x="34" y="19"/>
                      </a:lnTo>
                      <a:lnTo>
                        <a:pt x="24" y="25"/>
                      </a:lnTo>
                      <a:lnTo>
                        <a:pt x="19" y="30"/>
                      </a:lnTo>
                      <a:lnTo>
                        <a:pt x="9" y="40"/>
                      </a:lnTo>
                      <a:lnTo>
                        <a:pt x="4" y="47"/>
                      </a:lnTo>
                      <a:close/>
                    </a:path>
                  </a:pathLst>
                </a:custGeom>
                <a:solidFill>
                  <a:srgbClr val="790015"/>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0" name="Freeform 100"/>
                <p:cNvSpPr>
                  <a:spLocks/>
                </p:cNvSpPr>
                <p:nvPr/>
              </p:nvSpPr>
              <p:spPr bwMode="auto">
                <a:xfrm>
                  <a:off x="2124" y="1757"/>
                  <a:ext cx="47" cy="73"/>
                </a:xfrm>
                <a:custGeom>
                  <a:avLst/>
                  <a:gdLst>
                    <a:gd name="T0" fmla="*/ 47 w 47"/>
                    <a:gd name="T1" fmla="*/ 73 h 73"/>
                    <a:gd name="T2" fmla="*/ 38 w 47"/>
                    <a:gd name="T3" fmla="*/ 68 h 73"/>
                    <a:gd name="T4" fmla="*/ 32 w 47"/>
                    <a:gd name="T5" fmla="*/ 66 h 73"/>
                    <a:gd name="T6" fmla="*/ 26 w 47"/>
                    <a:gd name="T7" fmla="*/ 62 h 73"/>
                    <a:gd name="T8" fmla="*/ 23 w 47"/>
                    <a:gd name="T9" fmla="*/ 56 h 73"/>
                    <a:gd name="T10" fmla="*/ 19 w 47"/>
                    <a:gd name="T11" fmla="*/ 49 h 73"/>
                    <a:gd name="T12" fmla="*/ 21 w 47"/>
                    <a:gd name="T13" fmla="*/ 41 h 73"/>
                    <a:gd name="T14" fmla="*/ 26 w 47"/>
                    <a:gd name="T15" fmla="*/ 36 h 73"/>
                    <a:gd name="T16" fmla="*/ 32 w 47"/>
                    <a:gd name="T17" fmla="*/ 27 h 73"/>
                    <a:gd name="T18" fmla="*/ 24 w 47"/>
                    <a:gd name="T19" fmla="*/ 32 h 73"/>
                    <a:gd name="T20" fmla="*/ 19 w 47"/>
                    <a:gd name="T21" fmla="*/ 23 h 73"/>
                    <a:gd name="T22" fmla="*/ 13 w 47"/>
                    <a:gd name="T23" fmla="*/ 13 h 73"/>
                    <a:gd name="T24" fmla="*/ 7 w 47"/>
                    <a:gd name="T25" fmla="*/ 6 h 73"/>
                    <a:gd name="T26" fmla="*/ 0 w 47"/>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
                    <a:gd name="T43" fmla="*/ 0 h 73"/>
                    <a:gd name="T44" fmla="*/ 47 w 47"/>
                    <a:gd name="T45" fmla="*/ 73 h 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 h="73">
                      <a:moveTo>
                        <a:pt x="47" y="73"/>
                      </a:moveTo>
                      <a:lnTo>
                        <a:pt x="38" y="68"/>
                      </a:lnTo>
                      <a:lnTo>
                        <a:pt x="32" y="66"/>
                      </a:lnTo>
                      <a:lnTo>
                        <a:pt x="26" y="62"/>
                      </a:lnTo>
                      <a:lnTo>
                        <a:pt x="23" y="56"/>
                      </a:lnTo>
                      <a:lnTo>
                        <a:pt x="19" y="49"/>
                      </a:lnTo>
                      <a:lnTo>
                        <a:pt x="21" y="41"/>
                      </a:lnTo>
                      <a:lnTo>
                        <a:pt x="26" y="36"/>
                      </a:lnTo>
                      <a:lnTo>
                        <a:pt x="32" y="27"/>
                      </a:lnTo>
                      <a:lnTo>
                        <a:pt x="24" y="32"/>
                      </a:lnTo>
                      <a:lnTo>
                        <a:pt x="19" y="23"/>
                      </a:lnTo>
                      <a:lnTo>
                        <a:pt x="13" y="13"/>
                      </a:lnTo>
                      <a:lnTo>
                        <a:pt x="7" y="6"/>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91" name="Freeform 101"/>
                <p:cNvSpPr>
                  <a:spLocks/>
                </p:cNvSpPr>
                <p:nvPr/>
              </p:nvSpPr>
              <p:spPr bwMode="auto">
                <a:xfrm>
                  <a:off x="2257" y="1675"/>
                  <a:ext cx="49" cy="97"/>
                </a:xfrm>
                <a:custGeom>
                  <a:avLst/>
                  <a:gdLst>
                    <a:gd name="T0" fmla="*/ 0 w 49"/>
                    <a:gd name="T1" fmla="*/ 0 h 97"/>
                    <a:gd name="T2" fmla="*/ 23 w 49"/>
                    <a:gd name="T3" fmla="*/ 30 h 97"/>
                    <a:gd name="T4" fmla="*/ 34 w 49"/>
                    <a:gd name="T5" fmla="*/ 43 h 97"/>
                    <a:gd name="T6" fmla="*/ 47 w 49"/>
                    <a:gd name="T7" fmla="*/ 62 h 97"/>
                    <a:gd name="T8" fmla="*/ 49 w 49"/>
                    <a:gd name="T9" fmla="*/ 71 h 97"/>
                    <a:gd name="T10" fmla="*/ 47 w 49"/>
                    <a:gd name="T11" fmla="*/ 82 h 97"/>
                    <a:gd name="T12" fmla="*/ 46 w 49"/>
                    <a:gd name="T13" fmla="*/ 92 h 97"/>
                    <a:gd name="T14" fmla="*/ 36 w 49"/>
                    <a:gd name="T15" fmla="*/ 97 h 97"/>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97"/>
                    <a:gd name="T26" fmla="*/ 49 w 49"/>
                    <a:gd name="T27" fmla="*/ 97 h 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97">
                      <a:moveTo>
                        <a:pt x="0" y="0"/>
                      </a:moveTo>
                      <a:lnTo>
                        <a:pt x="23" y="30"/>
                      </a:lnTo>
                      <a:lnTo>
                        <a:pt x="34" y="43"/>
                      </a:lnTo>
                      <a:lnTo>
                        <a:pt x="47" y="62"/>
                      </a:lnTo>
                      <a:lnTo>
                        <a:pt x="49" y="71"/>
                      </a:lnTo>
                      <a:lnTo>
                        <a:pt x="47" y="82"/>
                      </a:lnTo>
                      <a:lnTo>
                        <a:pt x="46" y="92"/>
                      </a:lnTo>
                      <a:lnTo>
                        <a:pt x="36" y="97"/>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56" name="Group 102"/>
              <p:cNvGrpSpPr>
                <a:grpSpLocks/>
              </p:cNvGrpSpPr>
              <p:nvPr/>
            </p:nvGrpSpPr>
            <p:grpSpPr bwMode="auto">
              <a:xfrm>
                <a:off x="2393" y="2049"/>
                <a:ext cx="156" cy="88"/>
                <a:chOff x="2393" y="2049"/>
                <a:chExt cx="156" cy="88"/>
              </a:xfrm>
            </p:grpSpPr>
            <p:grpSp>
              <p:nvGrpSpPr>
                <p:cNvPr id="157" name="Group 103"/>
                <p:cNvGrpSpPr>
                  <a:grpSpLocks/>
                </p:cNvGrpSpPr>
                <p:nvPr/>
              </p:nvGrpSpPr>
              <p:grpSpPr bwMode="auto">
                <a:xfrm>
                  <a:off x="2393" y="2055"/>
                  <a:ext cx="92" cy="56"/>
                  <a:chOff x="2393" y="2055"/>
                  <a:chExt cx="92" cy="56"/>
                </a:xfrm>
              </p:grpSpPr>
              <p:grpSp>
                <p:nvGrpSpPr>
                  <p:cNvPr id="174" name="Group 104"/>
                  <p:cNvGrpSpPr>
                    <a:grpSpLocks/>
                  </p:cNvGrpSpPr>
                  <p:nvPr/>
                </p:nvGrpSpPr>
                <p:grpSpPr bwMode="auto">
                  <a:xfrm>
                    <a:off x="2393" y="2055"/>
                    <a:ext cx="92" cy="56"/>
                    <a:chOff x="2393" y="2055"/>
                    <a:chExt cx="92" cy="56"/>
                  </a:xfrm>
                </p:grpSpPr>
                <p:sp>
                  <p:nvSpPr>
                    <p:cNvPr id="179" name="Freeform 105"/>
                    <p:cNvSpPr>
                      <a:spLocks/>
                    </p:cNvSpPr>
                    <p:nvPr/>
                  </p:nvSpPr>
                  <p:spPr bwMode="auto">
                    <a:xfrm>
                      <a:off x="2393" y="2055"/>
                      <a:ext cx="92" cy="56"/>
                    </a:xfrm>
                    <a:custGeom>
                      <a:avLst/>
                      <a:gdLst>
                        <a:gd name="T0" fmla="*/ 41 w 92"/>
                        <a:gd name="T1" fmla="*/ 0 h 56"/>
                        <a:gd name="T2" fmla="*/ 11 w 92"/>
                        <a:gd name="T3" fmla="*/ 21 h 56"/>
                        <a:gd name="T4" fmla="*/ 4 w 92"/>
                        <a:gd name="T5" fmla="*/ 32 h 56"/>
                        <a:gd name="T6" fmla="*/ 0 w 92"/>
                        <a:gd name="T7" fmla="*/ 45 h 56"/>
                        <a:gd name="T8" fmla="*/ 0 w 92"/>
                        <a:gd name="T9" fmla="*/ 51 h 56"/>
                        <a:gd name="T10" fmla="*/ 4 w 92"/>
                        <a:gd name="T11" fmla="*/ 51 h 56"/>
                        <a:gd name="T12" fmla="*/ 51 w 92"/>
                        <a:gd name="T13" fmla="*/ 56 h 56"/>
                        <a:gd name="T14" fmla="*/ 56 w 92"/>
                        <a:gd name="T15" fmla="*/ 56 h 56"/>
                        <a:gd name="T16" fmla="*/ 60 w 92"/>
                        <a:gd name="T17" fmla="*/ 54 h 56"/>
                        <a:gd name="T18" fmla="*/ 92 w 92"/>
                        <a:gd name="T19" fmla="*/ 24 h 56"/>
                        <a:gd name="T20" fmla="*/ 90 w 92"/>
                        <a:gd name="T21" fmla="*/ 17 h 56"/>
                        <a:gd name="T22" fmla="*/ 83 w 92"/>
                        <a:gd name="T23" fmla="*/ 6 h 56"/>
                        <a:gd name="T24" fmla="*/ 77 w 92"/>
                        <a:gd name="T25" fmla="*/ 2 h 56"/>
                        <a:gd name="T26" fmla="*/ 41 w 92"/>
                        <a:gd name="T27" fmla="*/ 0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6"/>
                        <a:gd name="T44" fmla="*/ 92 w 92"/>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6">
                          <a:moveTo>
                            <a:pt x="41" y="0"/>
                          </a:moveTo>
                          <a:lnTo>
                            <a:pt x="11" y="21"/>
                          </a:lnTo>
                          <a:lnTo>
                            <a:pt x="4" y="32"/>
                          </a:lnTo>
                          <a:lnTo>
                            <a:pt x="0" y="45"/>
                          </a:lnTo>
                          <a:lnTo>
                            <a:pt x="0" y="51"/>
                          </a:lnTo>
                          <a:lnTo>
                            <a:pt x="4" y="51"/>
                          </a:lnTo>
                          <a:lnTo>
                            <a:pt x="51" y="56"/>
                          </a:lnTo>
                          <a:lnTo>
                            <a:pt x="56" y="56"/>
                          </a:lnTo>
                          <a:lnTo>
                            <a:pt x="60" y="54"/>
                          </a:lnTo>
                          <a:lnTo>
                            <a:pt x="92" y="24"/>
                          </a:lnTo>
                          <a:lnTo>
                            <a:pt x="90" y="17"/>
                          </a:lnTo>
                          <a:lnTo>
                            <a:pt x="83" y="6"/>
                          </a:lnTo>
                          <a:lnTo>
                            <a:pt x="77" y="2"/>
                          </a:lnTo>
                          <a:lnTo>
                            <a:pt x="41" y="0"/>
                          </a:lnTo>
                          <a:close/>
                        </a:path>
                      </a:pathLst>
                    </a:custGeom>
                    <a:solidFill>
                      <a:srgbClr val="B2B2B2"/>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80" name="Freeform 106"/>
                    <p:cNvSpPr>
                      <a:spLocks/>
                    </p:cNvSpPr>
                    <p:nvPr/>
                  </p:nvSpPr>
                  <p:spPr bwMode="auto">
                    <a:xfrm>
                      <a:off x="2393" y="2055"/>
                      <a:ext cx="92" cy="56"/>
                    </a:xfrm>
                    <a:custGeom>
                      <a:avLst/>
                      <a:gdLst>
                        <a:gd name="T0" fmla="*/ 41 w 92"/>
                        <a:gd name="T1" fmla="*/ 0 h 56"/>
                        <a:gd name="T2" fmla="*/ 11 w 92"/>
                        <a:gd name="T3" fmla="*/ 21 h 56"/>
                        <a:gd name="T4" fmla="*/ 4 w 92"/>
                        <a:gd name="T5" fmla="*/ 32 h 56"/>
                        <a:gd name="T6" fmla="*/ 0 w 92"/>
                        <a:gd name="T7" fmla="*/ 45 h 56"/>
                        <a:gd name="T8" fmla="*/ 0 w 92"/>
                        <a:gd name="T9" fmla="*/ 51 h 56"/>
                        <a:gd name="T10" fmla="*/ 4 w 92"/>
                        <a:gd name="T11" fmla="*/ 51 h 56"/>
                        <a:gd name="T12" fmla="*/ 51 w 92"/>
                        <a:gd name="T13" fmla="*/ 56 h 56"/>
                        <a:gd name="T14" fmla="*/ 56 w 92"/>
                        <a:gd name="T15" fmla="*/ 56 h 56"/>
                        <a:gd name="T16" fmla="*/ 60 w 92"/>
                        <a:gd name="T17" fmla="*/ 54 h 56"/>
                        <a:gd name="T18" fmla="*/ 92 w 92"/>
                        <a:gd name="T19" fmla="*/ 24 h 56"/>
                        <a:gd name="T20" fmla="*/ 90 w 92"/>
                        <a:gd name="T21" fmla="*/ 17 h 56"/>
                        <a:gd name="T22" fmla="*/ 83 w 92"/>
                        <a:gd name="T23" fmla="*/ 6 h 56"/>
                        <a:gd name="T24" fmla="*/ 77 w 92"/>
                        <a:gd name="T25" fmla="*/ 2 h 56"/>
                        <a:gd name="T26" fmla="*/ 41 w 92"/>
                        <a:gd name="T27" fmla="*/ 0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6"/>
                        <a:gd name="T44" fmla="*/ 92 w 92"/>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6">
                          <a:moveTo>
                            <a:pt x="41" y="0"/>
                          </a:moveTo>
                          <a:lnTo>
                            <a:pt x="11" y="21"/>
                          </a:lnTo>
                          <a:lnTo>
                            <a:pt x="4" y="32"/>
                          </a:lnTo>
                          <a:lnTo>
                            <a:pt x="0" y="45"/>
                          </a:lnTo>
                          <a:lnTo>
                            <a:pt x="0" y="51"/>
                          </a:lnTo>
                          <a:lnTo>
                            <a:pt x="4" y="51"/>
                          </a:lnTo>
                          <a:lnTo>
                            <a:pt x="51" y="56"/>
                          </a:lnTo>
                          <a:lnTo>
                            <a:pt x="56" y="56"/>
                          </a:lnTo>
                          <a:lnTo>
                            <a:pt x="60" y="54"/>
                          </a:lnTo>
                          <a:lnTo>
                            <a:pt x="92" y="24"/>
                          </a:lnTo>
                          <a:lnTo>
                            <a:pt x="90" y="17"/>
                          </a:lnTo>
                          <a:lnTo>
                            <a:pt x="83" y="6"/>
                          </a:lnTo>
                          <a:lnTo>
                            <a:pt x="77" y="2"/>
                          </a:lnTo>
                          <a:lnTo>
                            <a:pt x="41"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sp>
                <p:nvSpPr>
                  <p:cNvPr id="175" name="Freeform 107"/>
                  <p:cNvSpPr>
                    <a:spLocks/>
                  </p:cNvSpPr>
                  <p:nvPr/>
                </p:nvSpPr>
                <p:spPr bwMode="auto">
                  <a:xfrm>
                    <a:off x="2404" y="2057"/>
                    <a:ext cx="66" cy="22"/>
                  </a:xfrm>
                  <a:custGeom>
                    <a:avLst/>
                    <a:gdLst>
                      <a:gd name="T0" fmla="*/ 0 w 66"/>
                      <a:gd name="T1" fmla="*/ 21 h 22"/>
                      <a:gd name="T2" fmla="*/ 41 w 66"/>
                      <a:gd name="T3" fmla="*/ 22 h 22"/>
                      <a:gd name="T4" fmla="*/ 66 w 66"/>
                      <a:gd name="T5" fmla="*/ 4 h 22"/>
                      <a:gd name="T6" fmla="*/ 62 w 66"/>
                      <a:gd name="T7" fmla="*/ 2 h 22"/>
                      <a:gd name="T8" fmla="*/ 34 w 66"/>
                      <a:gd name="T9" fmla="*/ 0 h 22"/>
                      <a:gd name="T10" fmla="*/ 30 w 66"/>
                      <a:gd name="T11" fmla="*/ 0 h 22"/>
                      <a:gd name="T12" fmla="*/ 0 w 66"/>
                      <a:gd name="T13" fmla="*/ 21 h 22"/>
                      <a:gd name="T14" fmla="*/ 0 60000 65536"/>
                      <a:gd name="T15" fmla="*/ 0 60000 65536"/>
                      <a:gd name="T16" fmla="*/ 0 60000 65536"/>
                      <a:gd name="T17" fmla="*/ 0 60000 65536"/>
                      <a:gd name="T18" fmla="*/ 0 60000 65536"/>
                      <a:gd name="T19" fmla="*/ 0 60000 65536"/>
                      <a:gd name="T20" fmla="*/ 0 60000 65536"/>
                      <a:gd name="T21" fmla="*/ 0 w 66"/>
                      <a:gd name="T22" fmla="*/ 0 h 22"/>
                      <a:gd name="T23" fmla="*/ 66 w 66"/>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22">
                        <a:moveTo>
                          <a:pt x="0" y="21"/>
                        </a:moveTo>
                        <a:lnTo>
                          <a:pt x="41" y="22"/>
                        </a:lnTo>
                        <a:lnTo>
                          <a:pt x="66" y="4"/>
                        </a:lnTo>
                        <a:lnTo>
                          <a:pt x="62" y="2"/>
                        </a:lnTo>
                        <a:lnTo>
                          <a:pt x="34" y="0"/>
                        </a:lnTo>
                        <a:lnTo>
                          <a:pt x="30" y="0"/>
                        </a:lnTo>
                        <a:lnTo>
                          <a:pt x="0" y="21"/>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6" name="Freeform 108"/>
                  <p:cNvSpPr>
                    <a:spLocks/>
                  </p:cNvSpPr>
                  <p:nvPr/>
                </p:nvSpPr>
                <p:spPr bwMode="auto">
                  <a:xfrm>
                    <a:off x="2447" y="2059"/>
                    <a:ext cx="36" cy="50"/>
                  </a:xfrm>
                  <a:custGeom>
                    <a:avLst/>
                    <a:gdLst>
                      <a:gd name="T0" fmla="*/ 4 w 36"/>
                      <a:gd name="T1" fmla="*/ 50 h 50"/>
                      <a:gd name="T2" fmla="*/ 4 w 36"/>
                      <a:gd name="T3" fmla="*/ 37 h 50"/>
                      <a:gd name="T4" fmla="*/ 0 w 36"/>
                      <a:gd name="T5" fmla="*/ 28 h 50"/>
                      <a:gd name="T6" fmla="*/ 0 w 36"/>
                      <a:gd name="T7" fmla="*/ 20 h 50"/>
                      <a:gd name="T8" fmla="*/ 23 w 36"/>
                      <a:gd name="T9" fmla="*/ 0 h 50"/>
                      <a:gd name="T10" fmla="*/ 30 w 36"/>
                      <a:gd name="T11" fmla="*/ 4 h 50"/>
                      <a:gd name="T12" fmla="*/ 34 w 36"/>
                      <a:gd name="T13" fmla="*/ 13 h 50"/>
                      <a:gd name="T14" fmla="*/ 36 w 36"/>
                      <a:gd name="T15" fmla="*/ 15 h 50"/>
                      <a:gd name="T16" fmla="*/ 36 w 36"/>
                      <a:gd name="T17" fmla="*/ 19 h 50"/>
                      <a:gd name="T18" fmla="*/ 4 w 36"/>
                      <a:gd name="T19" fmla="*/ 5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50"/>
                      <a:gd name="T32" fmla="*/ 36 w 36"/>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50">
                        <a:moveTo>
                          <a:pt x="4" y="50"/>
                        </a:moveTo>
                        <a:lnTo>
                          <a:pt x="4" y="37"/>
                        </a:lnTo>
                        <a:lnTo>
                          <a:pt x="0" y="28"/>
                        </a:lnTo>
                        <a:lnTo>
                          <a:pt x="0" y="20"/>
                        </a:lnTo>
                        <a:lnTo>
                          <a:pt x="23" y="0"/>
                        </a:lnTo>
                        <a:lnTo>
                          <a:pt x="30" y="4"/>
                        </a:lnTo>
                        <a:lnTo>
                          <a:pt x="34" y="13"/>
                        </a:lnTo>
                        <a:lnTo>
                          <a:pt x="36" y="15"/>
                        </a:lnTo>
                        <a:lnTo>
                          <a:pt x="36" y="19"/>
                        </a:lnTo>
                        <a:lnTo>
                          <a:pt x="4" y="50"/>
                        </a:lnTo>
                        <a:close/>
                      </a:path>
                    </a:pathLst>
                  </a:custGeom>
                  <a:solidFill>
                    <a:srgbClr val="676767"/>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7" name="Freeform 109"/>
                  <p:cNvSpPr>
                    <a:spLocks/>
                  </p:cNvSpPr>
                  <p:nvPr/>
                </p:nvSpPr>
                <p:spPr bwMode="auto">
                  <a:xfrm>
                    <a:off x="2408" y="2079"/>
                    <a:ext cx="43" cy="29"/>
                  </a:xfrm>
                  <a:custGeom>
                    <a:avLst/>
                    <a:gdLst>
                      <a:gd name="T0" fmla="*/ 43 w 43"/>
                      <a:gd name="T1" fmla="*/ 29 h 29"/>
                      <a:gd name="T2" fmla="*/ 43 w 43"/>
                      <a:gd name="T3" fmla="*/ 19 h 29"/>
                      <a:gd name="T4" fmla="*/ 41 w 43"/>
                      <a:gd name="T5" fmla="*/ 10 h 29"/>
                      <a:gd name="T6" fmla="*/ 36 w 43"/>
                      <a:gd name="T7" fmla="*/ 4 h 29"/>
                      <a:gd name="T8" fmla="*/ 0 w 43"/>
                      <a:gd name="T9" fmla="*/ 0 h 29"/>
                      <a:gd name="T10" fmla="*/ 0 60000 65536"/>
                      <a:gd name="T11" fmla="*/ 0 60000 65536"/>
                      <a:gd name="T12" fmla="*/ 0 60000 65536"/>
                      <a:gd name="T13" fmla="*/ 0 60000 65536"/>
                      <a:gd name="T14" fmla="*/ 0 60000 65536"/>
                      <a:gd name="T15" fmla="*/ 0 w 43"/>
                      <a:gd name="T16" fmla="*/ 0 h 29"/>
                      <a:gd name="T17" fmla="*/ 43 w 43"/>
                      <a:gd name="T18" fmla="*/ 29 h 29"/>
                    </a:gdLst>
                    <a:ahLst/>
                    <a:cxnLst>
                      <a:cxn ang="T10">
                        <a:pos x="T0" y="T1"/>
                      </a:cxn>
                      <a:cxn ang="T11">
                        <a:pos x="T2" y="T3"/>
                      </a:cxn>
                      <a:cxn ang="T12">
                        <a:pos x="T4" y="T5"/>
                      </a:cxn>
                      <a:cxn ang="T13">
                        <a:pos x="T6" y="T7"/>
                      </a:cxn>
                      <a:cxn ang="T14">
                        <a:pos x="T8" y="T9"/>
                      </a:cxn>
                    </a:cxnLst>
                    <a:rect l="T15" t="T16" r="T17" b="T18"/>
                    <a:pathLst>
                      <a:path w="43" h="29">
                        <a:moveTo>
                          <a:pt x="43" y="29"/>
                        </a:moveTo>
                        <a:lnTo>
                          <a:pt x="43" y="19"/>
                        </a:lnTo>
                        <a:lnTo>
                          <a:pt x="41" y="10"/>
                        </a:lnTo>
                        <a:lnTo>
                          <a:pt x="36" y="4"/>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8" name="Freeform 110"/>
                  <p:cNvSpPr>
                    <a:spLocks/>
                  </p:cNvSpPr>
                  <p:nvPr/>
                </p:nvSpPr>
                <p:spPr bwMode="auto">
                  <a:xfrm>
                    <a:off x="2393" y="2055"/>
                    <a:ext cx="92" cy="56"/>
                  </a:xfrm>
                  <a:custGeom>
                    <a:avLst/>
                    <a:gdLst>
                      <a:gd name="T0" fmla="*/ 41 w 92"/>
                      <a:gd name="T1" fmla="*/ 0 h 56"/>
                      <a:gd name="T2" fmla="*/ 11 w 92"/>
                      <a:gd name="T3" fmla="*/ 21 h 56"/>
                      <a:gd name="T4" fmla="*/ 4 w 92"/>
                      <a:gd name="T5" fmla="*/ 32 h 56"/>
                      <a:gd name="T6" fmla="*/ 0 w 92"/>
                      <a:gd name="T7" fmla="*/ 45 h 56"/>
                      <a:gd name="T8" fmla="*/ 0 w 92"/>
                      <a:gd name="T9" fmla="*/ 51 h 56"/>
                      <a:gd name="T10" fmla="*/ 4 w 92"/>
                      <a:gd name="T11" fmla="*/ 51 h 56"/>
                      <a:gd name="T12" fmla="*/ 51 w 92"/>
                      <a:gd name="T13" fmla="*/ 56 h 56"/>
                      <a:gd name="T14" fmla="*/ 56 w 92"/>
                      <a:gd name="T15" fmla="*/ 56 h 56"/>
                      <a:gd name="T16" fmla="*/ 60 w 92"/>
                      <a:gd name="T17" fmla="*/ 54 h 56"/>
                      <a:gd name="T18" fmla="*/ 92 w 92"/>
                      <a:gd name="T19" fmla="*/ 24 h 56"/>
                      <a:gd name="T20" fmla="*/ 90 w 92"/>
                      <a:gd name="T21" fmla="*/ 17 h 56"/>
                      <a:gd name="T22" fmla="*/ 83 w 92"/>
                      <a:gd name="T23" fmla="*/ 6 h 56"/>
                      <a:gd name="T24" fmla="*/ 77 w 92"/>
                      <a:gd name="T25" fmla="*/ 2 h 56"/>
                      <a:gd name="T26" fmla="*/ 41 w 92"/>
                      <a:gd name="T27" fmla="*/ 0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6"/>
                      <a:gd name="T44" fmla="*/ 92 w 92"/>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6">
                        <a:moveTo>
                          <a:pt x="41" y="0"/>
                        </a:moveTo>
                        <a:lnTo>
                          <a:pt x="11" y="21"/>
                        </a:lnTo>
                        <a:lnTo>
                          <a:pt x="4" y="32"/>
                        </a:lnTo>
                        <a:lnTo>
                          <a:pt x="0" y="45"/>
                        </a:lnTo>
                        <a:lnTo>
                          <a:pt x="0" y="51"/>
                        </a:lnTo>
                        <a:lnTo>
                          <a:pt x="4" y="51"/>
                        </a:lnTo>
                        <a:lnTo>
                          <a:pt x="51" y="56"/>
                        </a:lnTo>
                        <a:lnTo>
                          <a:pt x="56" y="56"/>
                        </a:lnTo>
                        <a:lnTo>
                          <a:pt x="60" y="54"/>
                        </a:lnTo>
                        <a:lnTo>
                          <a:pt x="92" y="24"/>
                        </a:lnTo>
                        <a:lnTo>
                          <a:pt x="90" y="17"/>
                        </a:lnTo>
                        <a:lnTo>
                          <a:pt x="83" y="6"/>
                        </a:lnTo>
                        <a:lnTo>
                          <a:pt x="77" y="2"/>
                        </a:lnTo>
                        <a:lnTo>
                          <a:pt x="41"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58" name="Group 111"/>
                <p:cNvGrpSpPr>
                  <a:grpSpLocks/>
                </p:cNvGrpSpPr>
                <p:nvPr/>
              </p:nvGrpSpPr>
              <p:grpSpPr bwMode="auto">
                <a:xfrm>
                  <a:off x="2457" y="2049"/>
                  <a:ext cx="92" cy="57"/>
                  <a:chOff x="2457" y="2049"/>
                  <a:chExt cx="92" cy="57"/>
                </a:xfrm>
              </p:grpSpPr>
              <p:grpSp>
                <p:nvGrpSpPr>
                  <p:cNvPr id="167" name="Group 112"/>
                  <p:cNvGrpSpPr>
                    <a:grpSpLocks/>
                  </p:cNvGrpSpPr>
                  <p:nvPr/>
                </p:nvGrpSpPr>
                <p:grpSpPr bwMode="auto">
                  <a:xfrm>
                    <a:off x="2457" y="2049"/>
                    <a:ext cx="92" cy="57"/>
                    <a:chOff x="2457" y="2049"/>
                    <a:chExt cx="92" cy="57"/>
                  </a:xfrm>
                </p:grpSpPr>
                <p:sp>
                  <p:nvSpPr>
                    <p:cNvPr id="172" name="Freeform 113"/>
                    <p:cNvSpPr>
                      <a:spLocks/>
                    </p:cNvSpPr>
                    <p:nvPr/>
                  </p:nvSpPr>
                  <p:spPr bwMode="auto">
                    <a:xfrm>
                      <a:off x="2457" y="2049"/>
                      <a:ext cx="92" cy="57"/>
                    </a:xfrm>
                    <a:custGeom>
                      <a:avLst/>
                      <a:gdLst>
                        <a:gd name="T0" fmla="*/ 43 w 92"/>
                        <a:gd name="T1" fmla="*/ 0 h 57"/>
                        <a:gd name="T2" fmla="*/ 13 w 92"/>
                        <a:gd name="T3" fmla="*/ 21 h 57"/>
                        <a:gd name="T4" fmla="*/ 3 w 92"/>
                        <a:gd name="T5" fmla="*/ 32 h 57"/>
                        <a:gd name="T6" fmla="*/ 0 w 92"/>
                        <a:gd name="T7" fmla="*/ 45 h 57"/>
                        <a:gd name="T8" fmla="*/ 0 w 92"/>
                        <a:gd name="T9" fmla="*/ 51 h 57"/>
                        <a:gd name="T10" fmla="*/ 3 w 92"/>
                        <a:gd name="T11" fmla="*/ 53 h 57"/>
                        <a:gd name="T12" fmla="*/ 50 w 92"/>
                        <a:gd name="T13" fmla="*/ 57 h 57"/>
                        <a:gd name="T14" fmla="*/ 56 w 92"/>
                        <a:gd name="T15" fmla="*/ 57 h 57"/>
                        <a:gd name="T16" fmla="*/ 62 w 92"/>
                        <a:gd name="T17" fmla="*/ 55 h 57"/>
                        <a:gd name="T18" fmla="*/ 92 w 92"/>
                        <a:gd name="T19" fmla="*/ 25 h 57"/>
                        <a:gd name="T20" fmla="*/ 90 w 92"/>
                        <a:gd name="T21" fmla="*/ 17 h 57"/>
                        <a:gd name="T22" fmla="*/ 84 w 92"/>
                        <a:gd name="T23" fmla="*/ 8 h 57"/>
                        <a:gd name="T24" fmla="*/ 77 w 92"/>
                        <a:gd name="T25" fmla="*/ 2 h 57"/>
                        <a:gd name="T26" fmla="*/ 43 w 92"/>
                        <a:gd name="T27" fmla="*/ 0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7"/>
                        <a:gd name="T44" fmla="*/ 92 w 92"/>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7">
                          <a:moveTo>
                            <a:pt x="43" y="0"/>
                          </a:moveTo>
                          <a:lnTo>
                            <a:pt x="13" y="21"/>
                          </a:lnTo>
                          <a:lnTo>
                            <a:pt x="3" y="32"/>
                          </a:lnTo>
                          <a:lnTo>
                            <a:pt x="0" y="45"/>
                          </a:lnTo>
                          <a:lnTo>
                            <a:pt x="0" y="51"/>
                          </a:lnTo>
                          <a:lnTo>
                            <a:pt x="3" y="53"/>
                          </a:lnTo>
                          <a:lnTo>
                            <a:pt x="50" y="57"/>
                          </a:lnTo>
                          <a:lnTo>
                            <a:pt x="56" y="57"/>
                          </a:lnTo>
                          <a:lnTo>
                            <a:pt x="62" y="55"/>
                          </a:lnTo>
                          <a:lnTo>
                            <a:pt x="92" y="25"/>
                          </a:lnTo>
                          <a:lnTo>
                            <a:pt x="90" y="17"/>
                          </a:lnTo>
                          <a:lnTo>
                            <a:pt x="84" y="8"/>
                          </a:lnTo>
                          <a:lnTo>
                            <a:pt x="77" y="2"/>
                          </a:lnTo>
                          <a:lnTo>
                            <a:pt x="43" y="0"/>
                          </a:lnTo>
                          <a:close/>
                        </a:path>
                      </a:pathLst>
                    </a:custGeom>
                    <a:solidFill>
                      <a:srgbClr val="B2B2B2"/>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3" name="Freeform 114"/>
                    <p:cNvSpPr>
                      <a:spLocks/>
                    </p:cNvSpPr>
                    <p:nvPr/>
                  </p:nvSpPr>
                  <p:spPr bwMode="auto">
                    <a:xfrm>
                      <a:off x="2457" y="2049"/>
                      <a:ext cx="92" cy="57"/>
                    </a:xfrm>
                    <a:custGeom>
                      <a:avLst/>
                      <a:gdLst>
                        <a:gd name="T0" fmla="*/ 43 w 92"/>
                        <a:gd name="T1" fmla="*/ 0 h 57"/>
                        <a:gd name="T2" fmla="*/ 13 w 92"/>
                        <a:gd name="T3" fmla="*/ 21 h 57"/>
                        <a:gd name="T4" fmla="*/ 3 w 92"/>
                        <a:gd name="T5" fmla="*/ 32 h 57"/>
                        <a:gd name="T6" fmla="*/ 0 w 92"/>
                        <a:gd name="T7" fmla="*/ 45 h 57"/>
                        <a:gd name="T8" fmla="*/ 0 w 92"/>
                        <a:gd name="T9" fmla="*/ 51 h 57"/>
                        <a:gd name="T10" fmla="*/ 3 w 92"/>
                        <a:gd name="T11" fmla="*/ 53 h 57"/>
                        <a:gd name="T12" fmla="*/ 50 w 92"/>
                        <a:gd name="T13" fmla="*/ 57 h 57"/>
                        <a:gd name="T14" fmla="*/ 56 w 92"/>
                        <a:gd name="T15" fmla="*/ 57 h 57"/>
                        <a:gd name="T16" fmla="*/ 62 w 92"/>
                        <a:gd name="T17" fmla="*/ 55 h 57"/>
                        <a:gd name="T18" fmla="*/ 92 w 92"/>
                        <a:gd name="T19" fmla="*/ 25 h 57"/>
                        <a:gd name="T20" fmla="*/ 90 w 92"/>
                        <a:gd name="T21" fmla="*/ 17 h 57"/>
                        <a:gd name="T22" fmla="*/ 84 w 92"/>
                        <a:gd name="T23" fmla="*/ 8 h 57"/>
                        <a:gd name="T24" fmla="*/ 77 w 92"/>
                        <a:gd name="T25" fmla="*/ 2 h 57"/>
                        <a:gd name="T26" fmla="*/ 43 w 92"/>
                        <a:gd name="T27" fmla="*/ 0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7"/>
                        <a:gd name="T44" fmla="*/ 92 w 92"/>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7">
                          <a:moveTo>
                            <a:pt x="43" y="0"/>
                          </a:moveTo>
                          <a:lnTo>
                            <a:pt x="13" y="21"/>
                          </a:lnTo>
                          <a:lnTo>
                            <a:pt x="3" y="32"/>
                          </a:lnTo>
                          <a:lnTo>
                            <a:pt x="0" y="45"/>
                          </a:lnTo>
                          <a:lnTo>
                            <a:pt x="0" y="51"/>
                          </a:lnTo>
                          <a:lnTo>
                            <a:pt x="3" y="53"/>
                          </a:lnTo>
                          <a:lnTo>
                            <a:pt x="50" y="57"/>
                          </a:lnTo>
                          <a:lnTo>
                            <a:pt x="56" y="57"/>
                          </a:lnTo>
                          <a:lnTo>
                            <a:pt x="62" y="55"/>
                          </a:lnTo>
                          <a:lnTo>
                            <a:pt x="92" y="25"/>
                          </a:lnTo>
                          <a:lnTo>
                            <a:pt x="90" y="17"/>
                          </a:lnTo>
                          <a:lnTo>
                            <a:pt x="84" y="8"/>
                          </a:lnTo>
                          <a:lnTo>
                            <a:pt x="77" y="2"/>
                          </a:lnTo>
                          <a:lnTo>
                            <a:pt x="43"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sp>
                <p:nvSpPr>
                  <p:cNvPr id="168" name="Freeform 115"/>
                  <p:cNvSpPr>
                    <a:spLocks/>
                  </p:cNvSpPr>
                  <p:nvPr/>
                </p:nvSpPr>
                <p:spPr bwMode="auto">
                  <a:xfrm>
                    <a:off x="2470" y="2051"/>
                    <a:ext cx="64" cy="25"/>
                  </a:xfrm>
                  <a:custGeom>
                    <a:avLst/>
                    <a:gdLst>
                      <a:gd name="T0" fmla="*/ 0 w 64"/>
                      <a:gd name="T1" fmla="*/ 21 h 25"/>
                      <a:gd name="T2" fmla="*/ 41 w 64"/>
                      <a:gd name="T3" fmla="*/ 25 h 25"/>
                      <a:gd name="T4" fmla="*/ 64 w 64"/>
                      <a:gd name="T5" fmla="*/ 2 h 25"/>
                      <a:gd name="T6" fmla="*/ 60 w 64"/>
                      <a:gd name="T7" fmla="*/ 2 h 25"/>
                      <a:gd name="T8" fmla="*/ 34 w 64"/>
                      <a:gd name="T9" fmla="*/ 0 h 25"/>
                      <a:gd name="T10" fmla="*/ 30 w 64"/>
                      <a:gd name="T11" fmla="*/ 0 h 25"/>
                      <a:gd name="T12" fmla="*/ 0 w 64"/>
                      <a:gd name="T13" fmla="*/ 21 h 25"/>
                      <a:gd name="T14" fmla="*/ 0 60000 65536"/>
                      <a:gd name="T15" fmla="*/ 0 60000 65536"/>
                      <a:gd name="T16" fmla="*/ 0 60000 65536"/>
                      <a:gd name="T17" fmla="*/ 0 60000 65536"/>
                      <a:gd name="T18" fmla="*/ 0 60000 65536"/>
                      <a:gd name="T19" fmla="*/ 0 60000 65536"/>
                      <a:gd name="T20" fmla="*/ 0 60000 65536"/>
                      <a:gd name="T21" fmla="*/ 0 w 64"/>
                      <a:gd name="T22" fmla="*/ 0 h 25"/>
                      <a:gd name="T23" fmla="*/ 64 w 64"/>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5">
                        <a:moveTo>
                          <a:pt x="0" y="21"/>
                        </a:moveTo>
                        <a:lnTo>
                          <a:pt x="41" y="25"/>
                        </a:lnTo>
                        <a:lnTo>
                          <a:pt x="64" y="2"/>
                        </a:lnTo>
                        <a:lnTo>
                          <a:pt x="60" y="2"/>
                        </a:lnTo>
                        <a:lnTo>
                          <a:pt x="34" y="0"/>
                        </a:lnTo>
                        <a:lnTo>
                          <a:pt x="30" y="0"/>
                        </a:lnTo>
                        <a:lnTo>
                          <a:pt x="0" y="21"/>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69" name="Freeform 116"/>
                  <p:cNvSpPr>
                    <a:spLocks/>
                  </p:cNvSpPr>
                  <p:nvPr/>
                </p:nvSpPr>
                <p:spPr bwMode="auto">
                  <a:xfrm>
                    <a:off x="2511" y="2053"/>
                    <a:ext cx="36" cy="51"/>
                  </a:xfrm>
                  <a:custGeom>
                    <a:avLst/>
                    <a:gdLst>
                      <a:gd name="T0" fmla="*/ 6 w 36"/>
                      <a:gd name="T1" fmla="*/ 51 h 51"/>
                      <a:gd name="T2" fmla="*/ 2 w 36"/>
                      <a:gd name="T3" fmla="*/ 38 h 51"/>
                      <a:gd name="T4" fmla="*/ 2 w 36"/>
                      <a:gd name="T5" fmla="*/ 28 h 51"/>
                      <a:gd name="T6" fmla="*/ 0 w 36"/>
                      <a:gd name="T7" fmla="*/ 21 h 51"/>
                      <a:gd name="T8" fmla="*/ 23 w 36"/>
                      <a:gd name="T9" fmla="*/ 0 h 51"/>
                      <a:gd name="T10" fmla="*/ 30 w 36"/>
                      <a:gd name="T11" fmla="*/ 6 h 51"/>
                      <a:gd name="T12" fmla="*/ 34 w 36"/>
                      <a:gd name="T13" fmla="*/ 13 h 51"/>
                      <a:gd name="T14" fmla="*/ 36 w 36"/>
                      <a:gd name="T15" fmla="*/ 15 h 51"/>
                      <a:gd name="T16" fmla="*/ 34 w 36"/>
                      <a:gd name="T17" fmla="*/ 19 h 51"/>
                      <a:gd name="T18" fmla="*/ 6 w 36"/>
                      <a:gd name="T19" fmla="*/ 5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51"/>
                      <a:gd name="T32" fmla="*/ 36 w 36"/>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51">
                        <a:moveTo>
                          <a:pt x="6" y="51"/>
                        </a:moveTo>
                        <a:lnTo>
                          <a:pt x="2" y="38"/>
                        </a:lnTo>
                        <a:lnTo>
                          <a:pt x="2" y="28"/>
                        </a:lnTo>
                        <a:lnTo>
                          <a:pt x="0" y="21"/>
                        </a:lnTo>
                        <a:lnTo>
                          <a:pt x="23" y="0"/>
                        </a:lnTo>
                        <a:lnTo>
                          <a:pt x="30" y="6"/>
                        </a:lnTo>
                        <a:lnTo>
                          <a:pt x="34" y="13"/>
                        </a:lnTo>
                        <a:lnTo>
                          <a:pt x="36" y="15"/>
                        </a:lnTo>
                        <a:lnTo>
                          <a:pt x="34" y="19"/>
                        </a:lnTo>
                        <a:lnTo>
                          <a:pt x="6" y="51"/>
                        </a:lnTo>
                        <a:close/>
                      </a:path>
                    </a:pathLst>
                  </a:custGeom>
                  <a:solidFill>
                    <a:srgbClr val="676767"/>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0" name="Freeform 117"/>
                  <p:cNvSpPr>
                    <a:spLocks/>
                  </p:cNvSpPr>
                  <p:nvPr/>
                </p:nvSpPr>
                <p:spPr bwMode="auto">
                  <a:xfrm>
                    <a:off x="2472" y="2074"/>
                    <a:ext cx="45" cy="28"/>
                  </a:xfrm>
                  <a:custGeom>
                    <a:avLst/>
                    <a:gdLst>
                      <a:gd name="T0" fmla="*/ 45 w 45"/>
                      <a:gd name="T1" fmla="*/ 28 h 28"/>
                      <a:gd name="T2" fmla="*/ 43 w 45"/>
                      <a:gd name="T3" fmla="*/ 19 h 28"/>
                      <a:gd name="T4" fmla="*/ 43 w 45"/>
                      <a:gd name="T5" fmla="*/ 11 h 28"/>
                      <a:gd name="T6" fmla="*/ 37 w 45"/>
                      <a:gd name="T7" fmla="*/ 4 h 28"/>
                      <a:gd name="T8" fmla="*/ 0 w 45"/>
                      <a:gd name="T9" fmla="*/ 0 h 28"/>
                      <a:gd name="T10" fmla="*/ 0 60000 65536"/>
                      <a:gd name="T11" fmla="*/ 0 60000 65536"/>
                      <a:gd name="T12" fmla="*/ 0 60000 65536"/>
                      <a:gd name="T13" fmla="*/ 0 60000 65536"/>
                      <a:gd name="T14" fmla="*/ 0 60000 65536"/>
                      <a:gd name="T15" fmla="*/ 0 w 45"/>
                      <a:gd name="T16" fmla="*/ 0 h 28"/>
                      <a:gd name="T17" fmla="*/ 45 w 45"/>
                      <a:gd name="T18" fmla="*/ 28 h 28"/>
                    </a:gdLst>
                    <a:ahLst/>
                    <a:cxnLst>
                      <a:cxn ang="T10">
                        <a:pos x="T0" y="T1"/>
                      </a:cxn>
                      <a:cxn ang="T11">
                        <a:pos x="T2" y="T3"/>
                      </a:cxn>
                      <a:cxn ang="T12">
                        <a:pos x="T4" y="T5"/>
                      </a:cxn>
                      <a:cxn ang="T13">
                        <a:pos x="T6" y="T7"/>
                      </a:cxn>
                      <a:cxn ang="T14">
                        <a:pos x="T8" y="T9"/>
                      </a:cxn>
                    </a:cxnLst>
                    <a:rect l="T15" t="T16" r="T17" b="T18"/>
                    <a:pathLst>
                      <a:path w="45" h="28">
                        <a:moveTo>
                          <a:pt x="45" y="28"/>
                        </a:moveTo>
                        <a:lnTo>
                          <a:pt x="43" y="19"/>
                        </a:lnTo>
                        <a:lnTo>
                          <a:pt x="43" y="11"/>
                        </a:lnTo>
                        <a:lnTo>
                          <a:pt x="37" y="4"/>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71" name="Freeform 118"/>
                  <p:cNvSpPr>
                    <a:spLocks/>
                  </p:cNvSpPr>
                  <p:nvPr/>
                </p:nvSpPr>
                <p:spPr bwMode="auto">
                  <a:xfrm>
                    <a:off x="2457" y="2049"/>
                    <a:ext cx="92" cy="57"/>
                  </a:xfrm>
                  <a:custGeom>
                    <a:avLst/>
                    <a:gdLst>
                      <a:gd name="T0" fmla="*/ 43 w 92"/>
                      <a:gd name="T1" fmla="*/ 0 h 57"/>
                      <a:gd name="T2" fmla="*/ 13 w 92"/>
                      <a:gd name="T3" fmla="*/ 21 h 57"/>
                      <a:gd name="T4" fmla="*/ 3 w 92"/>
                      <a:gd name="T5" fmla="*/ 32 h 57"/>
                      <a:gd name="T6" fmla="*/ 0 w 92"/>
                      <a:gd name="T7" fmla="*/ 45 h 57"/>
                      <a:gd name="T8" fmla="*/ 0 w 92"/>
                      <a:gd name="T9" fmla="*/ 51 h 57"/>
                      <a:gd name="T10" fmla="*/ 3 w 92"/>
                      <a:gd name="T11" fmla="*/ 53 h 57"/>
                      <a:gd name="T12" fmla="*/ 50 w 92"/>
                      <a:gd name="T13" fmla="*/ 57 h 57"/>
                      <a:gd name="T14" fmla="*/ 56 w 92"/>
                      <a:gd name="T15" fmla="*/ 57 h 57"/>
                      <a:gd name="T16" fmla="*/ 62 w 92"/>
                      <a:gd name="T17" fmla="*/ 55 h 57"/>
                      <a:gd name="T18" fmla="*/ 92 w 92"/>
                      <a:gd name="T19" fmla="*/ 25 h 57"/>
                      <a:gd name="T20" fmla="*/ 90 w 92"/>
                      <a:gd name="T21" fmla="*/ 17 h 57"/>
                      <a:gd name="T22" fmla="*/ 84 w 92"/>
                      <a:gd name="T23" fmla="*/ 8 h 57"/>
                      <a:gd name="T24" fmla="*/ 77 w 92"/>
                      <a:gd name="T25" fmla="*/ 2 h 57"/>
                      <a:gd name="T26" fmla="*/ 43 w 92"/>
                      <a:gd name="T27" fmla="*/ 0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57"/>
                      <a:gd name="T44" fmla="*/ 92 w 92"/>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57">
                        <a:moveTo>
                          <a:pt x="43" y="0"/>
                        </a:moveTo>
                        <a:lnTo>
                          <a:pt x="13" y="21"/>
                        </a:lnTo>
                        <a:lnTo>
                          <a:pt x="3" y="32"/>
                        </a:lnTo>
                        <a:lnTo>
                          <a:pt x="0" y="45"/>
                        </a:lnTo>
                        <a:lnTo>
                          <a:pt x="0" y="51"/>
                        </a:lnTo>
                        <a:lnTo>
                          <a:pt x="3" y="53"/>
                        </a:lnTo>
                        <a:lnTo>
                          <a:pt x="50" y="57"/>
                        </a:lnTo>
                        <a:lnTo>
                          <a:pt x="56" y="57"/>
                        </a:lnTo>
                        <a:lnTo>
                          <a:pt x="62" y="55"/>
                        </a:lnTo>
                        <a:lnTo>
                          <a:pt x="92" y="25"/>
                        </a:lnTo>
                        <a:lnTo>
                          <a:pt x="90" y="17"/>
                        </a:lnTo>
                        <a:lnTo>
                          <a:pt x="84" y="8"/>
                        </a:lnTo>
                        <a:lnTo>
                          <a:pt x="77" y="2"/>
                        </a:lnTo>
                        <a:lnTo>
                          <a:pt x="43"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nvGrpSpPr>
                <p:cNvPr id="159" name="Group 119"/>
                <p:cNvGrpSpPr>
                  <a:grpSpLocks/>
                </p:cNvGrpSpPr>
                <p:nvPr/>
              </p:nvGrpSpPr>
              <p:grpSpPr bwMode="auto">
                <a:xfrm>
                  <a:off x="2423" y="2083"/>
                  <a:ext cx="90" cy="54"/>
                  <a:chOff x="2423" y="2083"/>
                  <a:chExt cx="90" cy="54"/>
                </a:xfrm>
              </p:grpSpPr>
              <p:grpSp>
                <p:nvGrpSpPr>
                  <p:cNvPr id="160" name="Group 120"/>
                  <p:cNvGrpSpPr>
                    <a:grpSpLocks/>
                  </p:cNvGrpSpPr>
                  <p:nvPr/>
                </p:nvGrpSpPr>
                <p:grpSpPr bwMode="auto">
                  <a:xfrm>
                    <a:off x="2423" y="2083"/>
                    <a:ext cx="90" cy="54"/>
                    <a:chOff x="2423" y="2083"/>
                    <a:chExt cx="90" cy="54"/>
                  </a:xfrm>
                </p:grpSpPr>
                <p:sp>
                  <p:nvSpPr>
                    <p:cNvPr id="165" name="Freeform 121"/>
                    <p:cNvSpPr>
                      <a:spLocks/>
                    </p:cNvSpPr>
                    <p:nvPr/>
                  </p:nvSpPr>
                  <p:spPr bwMode="auto">
                    <a:xfrm>
                      <a:off x="2423" y="2083"/>
                      <a:ext cx="90" cy="54"/>
                    </a:xfrm>
                    <a:custGeom>
                      <a:avLst/>
                      <a:gdLst>
                        <a:gd name="T0" fmla="*/ 43 w 90"/>
                        <a:gd name="T1" fmla="*/ 0 h 54"/>
                        <a:gd name="T2" fmla="*/ 11 w 90"/>
                        <a:gd name="T3" fmla="*/ 21 h 54"/>
                        <a:gd name="T4" fmla="*/ 4 w 90"/>
                        <a:gd name="T5" fmla="*/ 32 h 54"/>
                        <a:gd name="T6" fmla="*/ 0 w 90"/>
                        <a:gd name="T7" fmla="*/ 45 h 54"/>
                        <a:gd name="T8" fmla="*/ 0 w 90"/>
                        <a:gd name="T9" fmla="*/ 49 h 54"/>
                        <a:gd name="T10" fmla="*/ 4 w 90"/>
                        <a:gd name="T11" fmla="*/ 51 h 54"/>
                        <a:gd name="T12" fmla="*/ 49 w 90"/>
                        <a:gd name="T13" fmla="*/ 54 h 54"/>
                        <a:gd name="T14" fmla="*/ 54 w 90"/>
                        <a:gd name="T15" fmla="*/ 54 h 54"/>
                        <a:gd name="T16" fmla="*/ 60 w 90"/>
                        <a:gd name="T17" fmla="*/ 53 h 54"/>
                        <a:gd name="T18" fmla="*/ 90 w 90"/>
                        <a:gd name="T19" fmla="*/ 25 h 54"/>
                        <a:gd name="T20" fmla="*/ 90 w 90"/>
                        <a:gd name="T21" fmla="*/ 17 h 54"/>
                        <a:gd name="T22" fmla="*/ 83 w 90"/>
                        <a:gd name="T23" fmla="*/ 8 h 54"/>
                        <a:gd name="T24" fmla="*/ 77 w 90"/>
                        <a:gd name="T25" fmla="*/ 2 h 54"/>
                        <a:gd name="T26" fmla="*/ 43 w 9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0"/>
                        <a:gd name="T43" fmla="*/ 0 h 54"/>
                        <a:gd name="T44" fmla="*/ 90 w 90"/>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0" h="54">
                          <a:moveTo>
                            <a:pt x="43" y="0"/>
                          </a:moveTo>
                          <a:lnTo>
                            <a:pt x="11" y="21"/>
                          </a:lnTo>
                          <a:lnTo>
                            <a:pt x="4" y="32"/>
                          </a:lnTo>
                          <a:lnTo>
                            <a:pt x="0" y="45"/>
                          </a:lnTo>
                          <a:lnTo>
                            <a:pt x="0" y="49"/>
                          </a:lnTo>
                          <a:lnTo>
                            <a:pt x="4" y="51"/>
                          </a:lnTo>
                          <a:lnTo>
                            <a:pt x="49" y="54"/>
                          </a:lnTo>
                          <a:lnTo>
                            <a:pt x="54" y="54"/>
                          </a:lnTo>
                          <a:lnTo>
                            <a:pt x="60" y="53"/>
                          </a:lnTo>
                          <a:lnTo>
                            <a:pt x="90" y="25"/>
                          </a:lnTo>
                          <a:lnTo>
                            <a:pt x="90" y="17"/>
                          </a:lnTo>
                          <a:lnTo>
                            <a:pt x="83" y="8"/>
                          </a:lnTo>
                          <a:lnTo>
                            <a:pt x="77" y="2"/>
                          </a:lnTo>
                          <a:lnTo>
                            <a:pt x="43" y="0"/>
                          </a:lnTo>
                          <a:close/>
                        </a:path>
                      </a:pathLst>
                    </a:custGeom>
                    <a:solidFill>
                      <a:srgbClr val="B2B2B2"/>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66" name="Freeform 122"/>
                    <p:cNvSpPr>
                      <a:spLocks/>
                    </p:cNvSpPr>
                    <p:nvPr/>
                  </p:nvSpPr>
                  <p:spPr bwMode="auto">
                    <a:xfrm>
                      <a:off x="2423" y="2083"/>
                      <a:ext cx="90" cy="54"/>
                    </a:xfrm>
                    <a:custGeom>
                      <a:avLst/>
                      <a:gdLst>
                        <a:gd name="T0" fmla="*/ 43 w 90"/>
                        <a:gd name="T1" fmla="*/ 0 h 54"/>
                        <a:gd name="T2" fmla="*/ 11 w 90"/>
                        <a:gd name="T3" fmla="*/ 21 h 54"/>
                        <a:gd name="T4" fmla="*/ 4 w 90"/>
                        <a:gd name="T5" fmla="*/ 32 h 54"/>
                        <a:gd name="T6" fmla="*/ 0 w 90"/>
                        <a:gd name="T7" fmla="*/ 45 h 54"/>
                        <a:gd name="T8" fmla="*/ 0 w 90"/>
                        <a:gd name="T9" fmla="*/ 49 h 54"/>
                        <a:gd name="T10" fmla="*/ 4 w 90"/>
                        <a:gd name="T11" fmla="*/ 51 h 54"/>
                        <a:gd name="T12" fmla="*/ 49 w 90"/>
                        <a:gd name="T13" fmla="*/ 54 h 54"/>
                        <a:gd name="T14" fmla="*/ 54 w 90"/>
                        <a:gd name="T15" fmla="*/ 54 h 54"/>
                        <a:gd name="T16" fmla="*/ 60 w 90"/>
                        <a:gd name="T17" fmla="*/ 53 h 54"/>
                        <a:gd name="T18" fmla="*/ 90 w 90"/>
                        <a:gd name="T19" fmla="*/ 25 h 54"/>
                        <a:gd name="T20" fmla="*/ 90 w 90"/>
                        <a:gd name="T21" fmla="*/ 17 h 54"/>
                        <a:gd name="T22" fmla="*/ 83 w 90"/>
                        <a:gd name="T23" fmla="*/ 8 h 54"/>
                        <a:gd name="T24" fmla="*/ 77 w 90"/>
                        <a:gd name="T25" fmla="*/ 2 h 54"/>
                        <a:gd name="T26" fmla="*/ 43 w 9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0"/>
                        <a:gd name="T43" fmla="*/ 0 h 54"/>
                        <a:gd name="T44" fmla="*/ 90 w 90"/>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0" h="54">
                          <a:moveTo>
                            <a:pt x="43" y="0"/>
                          </a:moveTo>
                          <a:lnTo>
                            <a:pt x="11" y="21"/>
                          </a:lnTo>
                          <a:lnTo>
                            <a:pt x="4" y="32"/>
                          </a:lnTo>
                          <a:lnTo>
                            <a:pt x="0" y="45"/>
                          </a:lnTo>
                          <a:lnTo>
                            <a:pt x="0" y="49"/>
                          </a:lnTo>
                          <a:lnTo>
                            <a:pt x="4" y="51"/>
                          </a:lnTo>
                          <a:lnTo>
                            <a:pt x="49" y="54"/>
                          </a:lnTo>
                          <a:lnTo>
                            <a:pt x="54" y="54"/>
                          </a:lnTo>
                          <a:lnTo>
                            <a:pt x="60" y="53"/>
                          </a:lnTo>
                          <a:lnTo>
                            <a:pt x="90" y="25"/>
                          </a:lnTo>
                          <a:lnTo>
                            <a:pt x="90" y="17"/>
                          </a:lnTo>
                          <a:lnTo>
                            <a:pt x="83" y="8"/>
                          </a:lnTo>
                          <a:lnTo>
                            <a:pt x="77" y="2"/>
                          </a:lnTo>
                          <a:lnTo>
                            <a:pt x="43"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sp>
                <p:nvSpPr>
                  <p:cNvPr id="161" name="Freeform 123"/>
                  <p:cNvSpPr>
                    <a:spLocks/>
                  </p:cNvSpPr>
                  <p:nvPr/>
                </p:nvSpPr>
                <p:spPr bwMode="auto">
                  <a:xfrm>
                    <a:off x="2434" y="2085"/>
                    <a:ext cx="66" cy="23"/>
                  </a:xfrm>
                  <a:custGeom>
                    <a:avLst/>
                    <a:gdLst>
                      <a:gd name="T0" fmla="*/ 0 w 66"/>
                      <a:gd name="T1" fmla="*/ 21 h 23"/>
                      <a:gd name="T2" fmla="*/ 42 w 66"/>
                      <a:gd name="T3" fmla="*/ 23 h 23"/>
                      <a:gd name="T4" fmla="*/ 66 w 66"/>
                      <a:gd name="T5" fmla="*/ 2 h 23"/>
                      <a:gd name="T6" fmla="*/ 62 w 66"/>
                      <a:gd name="T7" fmla="*/ 2 h 23"/>
                      <a:gd name="T8" fmla="*/ 34 w 66"/>
                      <a:gd name="T9" fmla="*/ 0 h 23"/>
                      <a:gd name="T10" fmla="*/ 30 w 66"/>
                      <a:gd name="T11" fmla="*/ 0 h 23"/>
                      <a:gd name="T12" fmla="*/ 0 w 66"/>
                      <a:gd name="T13" fmla="*/ 21 h 23"/>
                      <a:gd name="T14" fmla="*/ 0 60000 65536"/>
                      <a:gd name="T15" fmla="*/ 0 60000 65536"/>
                      <a:gd name="T16" fmla="*/ 0 60000 65536"/>
                      <a:gd name="T17" fmla="*/ 0 60000 65536"/>
                      <a:gd name="T18" fmla="*/ 0 60000 65536"/>
                      <a:gd name="T19" fmla="*/ 0 60000 65536"/>
                      <a:gd name="T20" fmla="*/ 0 60000 65536"/>
                      <a:gd name="T21" fmla="*/ 0 w 66"/>
                      <a:gd name="T22" fmla="*/ 0 h 23"/>
                      <a:gd name="T23" fmla="*/ 66 w 66"/>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23">
                        <a:moveTo>
                          <a:pt x="0" y="21"/>
                        </a:moveTo>
                        <a:lnTo>
                          <a:pt x="42" y="23"/>
                        </a:lnTo>
                        <a:lnTo>
                          <a:pt x="66" y="2"/>
                        </a:lnTo>
                        <a:lnTo>
                          <a:pt x="62" y="2"/>
                        </a:lnTo>
                        <a:lnTo>
                          <a:pt x="34" y="0"/>
                        </a:lnTo>
                        <a:lnTo>
                          <a:pt x="30" y="0"/>
                        </a:lnTo>
                        <a:lnTo>
                          <a:pt x="0" y="21"/>
                        </a:lnTo>
                        <a:close/>
                      </a:path>
                    </a:pathLst>
                  </a:custGeom>
                  <a:solidFill>
                    <a:srgbClr val="FFFFFF"/>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62" name="Freeform 124"/>
                  <p:cNvSpPr>
                    <a:spLocks/>
                  </p:cNvSpPr>
                  <p:nvPr/>
                </p:nvSpPr>
                <p:spPr bwMode="auto">
                  <a:xfrm>
                    <a:off x="2476" y="2085"/>
                    <a:ext cx="37" cy="52"/>
                  </a:xfrm>
                  <a:custGeom>
                    <a:avLst/>
                    <a:gdLst>
                      <a:gd name="T0" fmla="*/ 5 w 37"/>
                      <a:gd name="T1" fmla="*/ 52 h 52"/>
                      <a:gd name="T2" fmla="*/ 5 w 37"/>
                      <a:gd name="T3" fmla="*/ 39 h 52"/>
                      <a:gd name="T4" fmla="*/ 1 w 37"/>
                      <a:gd name="T5" fmla="*/ 28 h 52"/>
                      <a:gd name="T6" fmla="*/ 0 w 37"/>
                      <a:gd name="T7" fmla="*/ 21 h 52"/>
                      <a:gd name="T8" fmla="*/ 24 w 37"/>
                      <a:gd name="T9" fmla="*/ 0 h 52"/>
                      <a:gd name="T10" fmla="*/ 30 w 37"/>
                      <a:gd name="T11" fmla="*/ 8 h 52"/>
                      <a:gd name="T12" fmla="*/ 35 w 37"/>
                      <a:gd name="T13" fmla="*/ 15 h 52"/>
                      <a:gd name="T14" fmla="*/ 37 w 37"/>
                      <a:gd name="T15" fmla="*/ 17 h 52"/>
                      <a:gd name="T16" fmla="*/ 35 w 37"/>
                      <a:gd name="T17" fmla="*/ 21 h 52"/>
                      <a:gd name="T18" fmla="*/ 5 w 37"/>
                      <a:gd name="T19" fmla="*/ 52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
                      <a:gd name="T31" fmla="*/ 0 h 52"/>
                      <a:gd name="T32" fmla="*/ 37 w 37"/>
                      <a:gd name="T33" fmla="*/ 52 h 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 h="52">
                        <a:moveTo>
                          <a:pt x="5" y="52"/>
                        </a:moveTo>
                        <a:lnTo>
                          <a:pt x="5" y="39"/>
                        </a:lnTo>
                        <a:lnTo>
                          <a:pt x="1" y="28"/>
                        </a:lnTo>
                        <a:lnTo>
                          <a:pt x="0" y="21"/>
                        </a:lnTo>
                        <a:lnTo>
                          <a:pt x="24" y="0"/>
                        </a:lnTo>
                        <a:lnTo>
                          <a:pt x="30" y="8"/>
                        </a:lnTo>
                        <a:lnTo>
                          <a:pt x="35" y="15"/>
                        </a:lnTo>
                        <a:lnTo>
                          <a:pt x="37" y="17"/>
                        </a:lnTo>
                        <a:lnTo>
                          <a:pt x="35" y="21"/>
                        </a:lnTo>
                        <a:lnTo>
                          <a:pt x="5" y="52"/>
                        </a:lnTo>
                        <a:close/>
                      </a:path>
                    </a:pathLst>
                  </a:custGeom>
                  <a:solidFill>
                    <a:srgbClr val="676767"/>
                  </a:solidFill>
                  <a:ln w="9525">
                    <a:no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63" name="Freeform 125"/>
                  <p:cNvSpPr>
                    <a:spLocks/>
                  </p:cNvSpPr>
                  <p:nvPr/>
                </p:nvSpPr>
                <p:spPr bwMode="auto">
                  <a:xfrm>
                    <a:off x="2438" y="2108"/>
                    <a:ext cx="43" cy="28"/>
                  </a:xfrm>
                  <a:custGeom>
                    <a:avLst/>
                    <a:gdLst>
                      <a:gd name="T0" fmla="*/ 43 w 43"/>
                      <a:gd name="T1" fmla="*/ 28 h 28"/>
                      <a:gd name="T2" fmla="*/ 41 w 43"/>
                      <a:gd name="T3" fmla="*/ 18 h 28"/>
                      <a:gd name="T4" fmla="*/ 41 w 43"/>
                      <a:gd name="T5" fmla="*/ 9 h 28"/>
                      <a:gd name="T6" fmla="*/ 36 w 43"/>
                      <a:gd name="T7" fmla="*/ 1 h 28"/>
                      <a:gd name="T8" fmla="*/ 0 w 43"/>
                      <a:gd name="T9" fmla="*/ 0 h 28"/>
                      <a:gd name="T10" fmla="*/ 0 60000 65536"/>
                      <a:gd name="T11" fmla="*/ 0 60000 65536"/>
                      <a:gd name="T12" fmla="*/ 0 60000 65536"/>
                      <a:gd name="T13" fmla="*/ 0 60000 65536"/>
                      <a:gd name="T14" fmla="*/ 0 60000 65536"/>
                      <a:gd name="T15" fmla="*/ 0 w 43"/>
                      <a:gd name="T16" fmla="*/ 0 h 28"/>
                      <a:gd name="T17" fmla="*/ 43 w 43"/>
                      <a:gd name="T18" fmla="*/ 28 h 28"/>
                    </a:gdLst>
                    <a:ahLst/>
                    <a:cxnLst>
                      <a:cxn ang="T10">
                        <a:pos x="T0" y="T1"/>
                      </a:cxn>
                      <a:cxn ang="T11">
                        <a:pos x="T2" y="T3"/>
                      </a:cxn>
                      <a:cxn ang="T12">
                        <a:pos x="T4" y="T5"/>
                      </a:cxn>
                      <a:cxn ang="T13">
                        <a:pos x="T6" y="T7"/>
                      </a:cxn>
                      <a:cxn ang="T14">
                        <a:pos x="T8" y="T9"/>
                      </a:cxn>
                    </a:cxnLst>
                    <a:rect l="T15" t="T16" r="T17" b="T18"/>
                    <a:pathLst>
                      <a:path w="43" h="28">
                        <a:moveTo>
                          <a:pt x="43" y="28"/>
                        </a:moveTo>
                        <a:lnTo>
                          <a:pt x="41" y="18"/>
                        </a:lnTo>
                        <a:lnTo>
                          <a:pt x="41" y="9"/>
                        </a:lnTo>
                        <a:lnTo>
                          <a:pt x="36" y="1"/>
                        </a:lnTo>
                        <a:lnTo>
                          <a:pt x="0"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sp>
                <p:nvSpPr>
                  <p:cNvPr id="164" name="Freeform 126"/>
                  <p:cNvSpPr>
                    <a:spLocks/>
                  </p:cNvSpPr>
                  <p:nvPr/>
                </p:nvSpPr>
                <p:spPr bwMode="auto">
                  <a:xfrm>
                    <a:off x="2423" y="2083"/>
                    <a:ext cx="90" cy="54"/>
                  </a:xfrm>
                  <a:custGeom>
                    <a:avLst/>
                    <a:gdLst>
                      <a:gd name="T0" fmla="*/ 43 w 90"/>
                      <a:gd name="T1" fmla="*/ 0 h 54"/>
                      <a:gd name="T2" fmla="*/ 11 w 90"/>
                      <a:gd name="T3" fmla="*/ 21 h 54"/>
                      <a:gd name="T4" fmla="*/ 4 w 90"/>
                      <a:gd name="T5" fmla="*/ 32 h 54"/>
                      <a:gd name="T6" fmla="*/ 0 w 90"/>
                      <a:gd name="T7" fmla="*/ 45 h 54"/>
                      <a:gd name="T8" fmla="*/ 0 w 90"/>
                      <a:gd name="T9" fmla="*/ 49 h 54"/>
                      <a:gd name="T10" fmla="*/ 4 w 90"/>
                      <a:gd name="T11" fmla="*/ 51 h 54"/>
                      <a:gd name="T12" fmla="*/ 49 w 90"/>
                      <a:gd name="T13" fmla="*/ 54 h 54"/>
                      <a:gd name="T14" fmla="*/ 54 w 90"/>
                      <a:gd name="T15" fmla="*/ 54 h 54"/>
                      <a:gd name="T16" fmla="*/ 60 w 90"/>
                      <a:gd name="T17" fmla="*/ 53 h 54"/>
                      <a:gd name="T18" fmla="*/ 90 w 90"/>
                      <a:gd name="T19" fmla="*/ 25 h 54"/>
                      <a:gd name="T20" fmla="*/ 90 w 90"/>
                      <a:gd name="T21" fmla="*/ 17 h 54"/>
                      <a:gd name="T22" fmla="*/ 83 w 90"/>
                      <a:gd name="T23" fmla="*/ 8 h 54"/>
                      <a:gd name="T24" fmla="*/ 77 w 90"/>
                      <a:gd name="T25" fmla="*/ 2 h 54"/>
                      <a:gd name="T26" fmla="*/ 43 w 9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0"/>
                      <a:gd name="T43" fmla="*/ 0 h 54"/>
                      <a:gd name="T44" fmla="*/ 90 w 90"/>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0" h="54">
                        <a:moveTo>
                          <a:pt x="43" y="0"/>
                        </a:moveTo>
                        <a:lnTo>
                          <a:pt x="11" y="21"/>
                        </a:lnTo>
                        <a:lnTo>
                          <a:pt x="4" y="32"/>
                        </a:lnTo>
                        <a:lnTo>
                          <a:pt x="0" y="45"/>
                        </a:lnTo>
                        <a:lnTo>
                          <a:pt x="0" y="49"/>
                        </a:lnTo>
                        <a:lnTo>
                          <a:pt x="4" y="51"/>
                        </a:lnTo>
                        <a:lnTo>
                          <a:pt x="49" y="54"/>
                        </a:lnTo>
                        <a:lnTo>
                          <a:pt x="54" y="54"/>
                        </a:lnTo>
                        <a:lnTo>
                          <a:pt x="60" y="53"/>
                        </a:lnTo>
                        <a:lnTo>
                          <a:pt x="90" y="25"/>
                        </a:lnTo>
                        <a:lnTo>
                          <a:pt x="90" y="17"/>
                        </a:lnTo>
                        <a:lnTo>
                          <a:pt x="83" y="8"/>
                        </a:lnTo>
                        <a:lnTo>
                          <a:pt x="77" y="2"/>
                        </a:lnTo>
                        <a:lnTo>
                          <a:pt x="43" y="0"/>
                        </a:lnTo>
                      </a:path>
                    </a:pathLst>
                  </a:custGeom>
                  <a:noFill/>
                  <a:ln w="12700">
                    <a:solidFill>
                      <a:srgbClr val="000000"/>
                    </a:solidFill>
                    <a:round/>
                    <a:headEnd/>
                    <a:tailEnd/>
                  </a:ln>
                </p:spPr>
                <p:txBody>
                  <a:bodyPr/>
                  <a:lstStyle/>
                  <a:p>
                    <a:pPr algn="ctr" eaLnBrk="0" fontAlgn="auto" hangingPunct="0">
                      <a:spcBef>
                        <a:spcPts val="0"/>
                      </a:spcBef>
                      <a:spcAft>
                        <a:spcPts val="0"/>
                      </a:spcAft>
                      <a:buFontTx/>
                      <a:buNone/>
                    </a:pPr>
                    <a:endParaRPr lang="zh-CN" altLang="en-US" sz="1400">
                      <a:solidFill>
                        <a:prstClr val="black"/>
                      </a:solidFill>
                      <a:latin typeface="微软雅黑" pitchFamily="34" charset="-122"/>
                      <a:ea typeface="微软雅黑" pitchFamily="34" charset="-122"/>
                      <a:cs typeface="+mn-cs"/>
                    </a:endParaRPr>
                  </a:p>
                </p:txBody>
              </p:sp>
            </p:grpSp>
          </p:grpSp>
        </p:grpSp>
        <p:grpSp>
          <p:nvGrpSpPr>
            <p:cNvPr id="151" name="Group 127"/>
            <p:cNvGrpSpPr>
              <a:grpSpLocks/>
            </p:cNvGrpSpPr>
            <p:nvPr/>
          </p:nvGrpSpPr>
          <p:grpSpPr bwMode="auto">
            <a:xfrm>
              <a:off x="1250" y="1832"/>
              <a:ext cx="276" cy="305"/>
              <a:chOff x="1093" y="1335"/>
              <a:chExt cx="447" cy="589"/>
            </a:xfrm>
          </p:grpSpPr>
          <p:pic>
            <p:nvPicPr>
              <p:cNvPr id="152" name="Picture 128" descr="icon_mainframe"/>
              <p:cNvPicPr>
                <a:picLocks noChangeAspect="1" noChangeArrowheads="1"/>
              </p:cNvPicPr>
              <p:nvPr/>
            </p:nvPicPr>
            <p:blipFill>
              <a:blip r:embed="rId3" cstate="screen"/>
              <a:srcRect/>
              <a:stretch>
                <a:fillRect/>
              </a:stretch>
            </p:blipFill>
            <p:spPr bwMode="gray">
              <a:xfrm>
                <a:off x="1198" y="1335"/>
                <a:ext cx="276" cy="371"/>
              </a:xfrm>
              <a:prstGeom prst="rect">
                <a:avLst/>
              </a:prstGeom>
              <a:noFill/>
              <a:ln w="9525">
                <a:noFill/>
                <a:miter lim="800000"/>
                <a:headEnd/>
                <a:tailEnd/>
              </a:ln>
            </p:spPr>
          </p:pic>
          <p:pic>
            <p:nvPicPr>
              <p:cNvPr id="153" name="Picture 129" descr="icon_portal"/>
              <p:cNvPicPr>
                <a:picLocks noChangeAspect="1" noChangeArrowheads="1"/>
              </p:cNvPicPr>
              <p:nvPr/>
            </p:nvPicPr>
            <p:blipFill>
              <a:blip r:embed="rId4" cstate="screen"/>
              <a:srcRect/>
              <a:stretch>
                <a:fillRect/>
              </a:stretch>
            </p:blipFill>
            <p:spPr bwMode="gray">
              <a:xfrm>
                <a:off x="1093" y="1517"/>
                <a:ext cx="276" cy="371"/>
              </a:xfrm>
              <a:prstGeom prst="rect">
                <a:avLst/>
              </a:prstGeom>
              <a:noFill/>
              <a:ln w="9525">
                <a:noFill/>
                <a:miter lim="800000"/>
                <a:headEnd/>
                <a:tailEnd/>
              </a:ln>
            </p:spPr>
          </p:pic>
          <p:pic>
            <p:nvPicPr>
              <p:cNvPr id="154" name="Picture 130" descr="icon_datasources"/>
              <p:cNvPicPr>
                <a:picLocks noChangeAspect="1" noChangeArrowheads="1"/>
              </p:cNvPicPr>
              <p:nvPr/>
            </p:nvPicPr>
            <p:blipFill>
              <a:blip r:embed="rId5" cstate="screen"/>
              <a:srcRect/>
              <a:stretch>
                <a:fillRect/>
              </a:stretch>
            </p:blipFill>
            <p:spPr bwMode="gray">
              <a:xfrm>
                <a:off x="1264" y="1553"/>
                <a:ext cx="276" cy="371"/>
              </a:xfrm>
              <a:prstGeom prst="rect">
                <a:avLst/>
              </a:prstGeom>
              <a:noFill/>
              <a:ln w="9525">
                <a:noFill/>
                <a:miter lim="800000"/>
                <a:headEnd/>
                <a:tailEnd/>
              </a:ln>
            </p:spPr>
          </p:pic>
        </p:grpSp>
      </p:grpSp>
      <p:pic>
        <p:nvPicPr>
          <p:cNvPr id="206" name="Picture 8"/>
          <p:cNvPicPr>
            <a:picLocks noChangeAspect="1" noChangeArrowheads="1"/>
          </p:cNvPicPr>
          <p:nvPr/>
        </p:nvPicPr>
        <p:blipFill>
          <a:blip r:embed="rId6" cstate="screen"/>
          <a:srcRect/>
          <a:stretch>
            <a:fillRect/>
          </a:stretch>
        </p:blipFill>
        <p:spPr bwMode="auto">
          <a:xfrm>
            <a:off x="913138" y="1463566"/>
            <a:ext cx="1431902" cy="768782"/>
          </a:xfrm>
          <a:prstGeom prst="rect">
            <a:avLst/>
          </a:prstGeom>
          <a:noFill/>
          <a:ln w="18415">
            <a:noFill/>
            <a:round/>
            <a:headEnd/>
            <a:tailEnd/>
          </a:ln>
        </p:spPr>
      </p:pic>
      <p:pic>
        <p:nvPicPr>
          <p:cNvPr id="207" name="Picture 2"/>
          <p:cNvPicPr>
            <a:picLocks noChangeAspect="1" noChangeArrowheads="1"/>
          </p:cNvPicPr>
          <p:nvPr/>
        </p:nvPicPr>
        <p:blipFill>
          <a:blip r:embed="rId7" cstate="screen"/>
          <a:srcRect/>
          <a:stretch>
            <a:fillRect/>
          </a:stretch>
        </p:blipFill>
        <p:spPr bwMode="auto">
          <a:xfrm>
            <a:off x="981019" y="1519712"/>
            <a:ext cx="1228815" cy="570044"/>
          </a:xfrm>
          <a:prstGeom prst="rect">
            <a:avLst/>
          </a:prstGeom>
          <a:noFill/>
          <a:ln w="9525">
            <a:noFill/>
            <a:miter lim="800000"/>
            <a:headEnd/>
            <a:tailEnd/>
          </a:ln>
        </p:spPr>
      </p:pic>
      <p:pic>
        <p:nvPicPr>
          <p:cNvPr id="208" name="Picture 2"/>
          <p:cNvPicPr>
            <a:picLocks noChangeAspect="1" noChangeArrowheads="1"/>
          </p:cNvPicPr>
          <p:nvPr/>
        </p:nvPicPr>
        <p:blipFill>
          <a:blip r:embed="rId8" cstate="screen"/>
          <a:srcRect/>
          <a:stretch>
            <a:fillRect/>
          </a:stretch>
        </p:blipFill>
        <p:spPr bwMode="auto">
          <a:xfrm>
            <a:off x="1012600" y="1552235"/>
            <a:ext cx="1213711" cy="516111"/>
          </a:xfrm>
          <a:prstGeom prst="rect">
            <a:avLst/>
          </a:prstGeom>
          <a:noFill/>
          <a:ln w="9525">
            <a:noFill/>
            <a:miter lim="800000"/>
            <a:headEnd/>
            <a:tailEnd/>
          </a:ln>
        </p:spPr>
      </p:pic>
      <p:pic>
        <p:nvPicPr>
          <p:cNvPr id="209" name="Picture 2"/>
          <p:cNvPicPr>
            <a:picLocks noChangeAspect="1" noChangeArrowheads="1"/>
          </p:cNvPicPr>
          <p:nvPr/>
        </p:nvPicPr>
        <p:blipFill>
          <a:blip r:embed="rId9" cstate="screen"/>
          <a:srcRect/>
          <a:stretch>
            <a:fillRect/>
          </a:stretch>
        </p:blipFill>
        <p:spPr bwMode="auto">
          <a:xfrm>
            <a:off x="1267011" y="1643719"/>
            <a:ext cx="665093" cy="292232"/>
          </a:xfrm>
          <a:prstGeom prst="rect">
            <a:avLst/>
          </a:prstGeom>
          <a:noFill/>
          <a:ln w="9525" algn="ctr">
            <a:noFill/>
            <a:miter lim="800000"/>
            <a:headEnd/>
            <a:tailEnd/>
          </a:ln>
        </p:spPr>
      </p:pic>
      <p:pic>
        <p:nvPicPr>
          <p:cNvPr id="210" name="Picture 1"/>
          <p:cNvPicPr>
            <a:picLocks noChangeAspect="1" noChangeArrowheads="1"/>
          </p:cNvPicPr>
          <p:nvPr/>
        </p:nvPicPr>
        <p:blipFill>
          <a:blip r:embed="rId10" cstate="screen"/>
          <a:srcRect/>
          <a:stretch>
            <a:fillRect/>
          </a:stretch>
        </p:blipFill>
        <p:spPr bwMode="auto">
          <a:xfrm>
            <a:off x="657700" y="2202211"/>
            <a:ext cx="1351282" cy="306141"/>
          </a:xfrm>
          <a:prstGeom prst="rect">
            <a:avLst/>
          </a:prstGeom>
          <a:noFill/>
          <a:ln w="9525">
            <a:noFill/>
            <a:miter lim="800000"/>
            <a:headEnd/>
            <a:tailEnd/>
          </a:ln>
          <a:effectLst/>
          <a:scene3d>
            <a:camera prst="perspectiveRelaxedModerately" fov="0">
              <a:rot lat="21000000" lon="0" rev="0"/>
            </a:camera>
            <a:lightRig rig="threePt" dir="t"/>
          </a:scene3d>
        </p:spPr>
      </p:pic>
      <p:sp>
        <p:nvSpPr>
          <p:cNvPr id="211" name="TextBox 6"/>
          <p:cNvSpPr txBox="1">
            <a:spLocks noChangeArrowheads="1"/>
          </p:cNvSpPr>
          <p:nvPr/>
        </p:nvSpPr>
        <p:spPr bwMode="auto">
          <a:xfrm>
            <a:off x="657701" y="2489399"/>
            <a:ext cx="1841237" cy="256503"/>
          </a:xfrm>
          <a:prstGeom prst="rect">
            <a:avLst/>
          </a:prstGeom>
          <a:noFill/>
          <a:ln w="9525">
            <a:noFill/>
            <a:miter lim="800000"/>
            <a:headEnd/>
            <a:tailEnd/>
          </a:ln>
        </p:spPr>
        <p:txBody>
          <a:bodyPr lIns="86384" tIns="43191" rIns="86384" bIns="43191">
            <a:spAutoFit/>
          </a:bodyPr>
          <a:lstStyle/>
          <a:p>
            <a:pPr algn="ctr" fontAlgn="auto">
              <a:spcBef>
                <a:spcPts val="0"/>
              </a:spcBef>
              <a:spcAft>
                <a:spcPts val="0"/>
              </a:spcAft>
              <a:buClr>
                <a:srgbClr val="FFFFFF"/>
              </a:buClr>
              <a:buSzPct val="60000"/>
              <a:buFont typeface="Wingdings" pitchFamily="2" charset="2"/>
              <a:buNone/>
            </a:pPr>
            <a:r>
              <a:rPr lang="zh-CN" altLang="en-US" sz="1100" dirty="0" smtClean="0">
                <a:solidFill>
                  <a:srgbClr val="000000"/>
                </a:solidFill>
                <a:latin typeface="微软雅黑" pitchFamily="34" charset="-122"/>
                <a:ea typeface="微软雅黑" pitchFamily="34" charset="-122"/>
                <a:cs typeface="+mn-cs"/>
              </a:rPr>
              <a:t>入驻企业</a:t>
            </a:r>
            <a:endParaRPr lang="en-US" altLang="zh-CN" sz="1100" dirty="0">
              <a:solidFill>
                <a:srgbClr val="000000"/>
              </a:solidFill>
              <a:latin typeface="微软雅黑" pitchFamily="34" charset="-122"/>
              <a:ea typeface="微软雅黑" pitchFamily="34" charset="-122"/>
              <a:cs typeface="+mn-cs"/>
            </a:endParaRPr>
          </a:p>
        </p:txBody>
      </p:sp>
      <p:sp>
        <p:nvSpPr>
          <p:cNvPr id="212" name="云形 211"/>
          <p:cNvSpPr/>
          <p:nvPr/>
        </p:nvSpPr>
        <p:spPr bwMode="auto">
          <a:xfrm>
            <a:off x="3968088" y="1382942"/>
            <a:ext cx="1601525" cy="922223"/>
          </a:xfrm>
          <a:prstGeom prst="cloud">
            <a:avLst/>
          </a:prstGeom>
          <a:solidFill>
            <a:srgbClr val="4F81BD">
              <a:lumMod val="40000"/>
              <a:lumOff val="60000"/>
            </a:srgbClr>
          </a:solidFill>
          <a:ln w="9525" cap="flat" cmpd="sng" algn="ctr">
            <a:noFill/>
            <a:prstDash val="solid"/>
            <a:round/>
            <a:headEnd type="none" w="med" len="med"/>
            <a:tailEnd type="none" w="med" len="med"/>
          </a:ln>
          <a:effectLst/>
        </p:spPr>
        <p:txBody>
          <a:bodyPr wrap="none" lIns="85023" tIns="44212" rIns="85023" bIns="44212" anchor="ctr"/>
          <a:lstStyle/>
          <a:p>
            <a:pPr marL="0" marR="0" lvl="0" indent="0" defTabSz="863416"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FFFFFF"/>
              </a:solidFill>
              <a:effectLst/>
              <a:uLnTx/>
              <a:uFillTx/>
              <a:latin typeface="微软雅黑" pitchFamily="34" charset="-122"/>
              <a:ea typeface="微软雅黑" pitchFamily="34" charset="-122"/>
              <a:cs typeface="+mn-cs"/>
            </a:endParaRPr>
          </a:p>
        </p:txBody>
      </p:sp>
      <p:sp>
        <p:nvSpPr>
          <p:cNvPr id="213" name="TextBox 13"/>
          <p:cNvSpPr txBox="1">
            <a:spLocks noChangeArrowheads="1"/>
          </p:cNvSpPr>
          <p:nvPr/>
        </p:nvSpPr>
        <p:spPr bwMode="auto">
          <a:xfrm>
            <a:off x="4229390" y="1980105"/>
            <a:ext cx="1695824" cy="256503"/>
          </a:xfrm>
          <a:prstGeom prst="rect">
            <a:avLst/>
          </a:prstGeom>
          <a:noFill/>
          <a:ln w="9525">
            <a:noFill/>
            <a:miter lim="800000"/>
            <a:headEnd/>
            <a:tailEnd/>
          </a:ln>
        </p:spPr>
        <p:txBody>
          <a:bodyPr wrap="square" lIns="86384" tIns="43191" rIns="86384" bIns="43191">
            <a:spAutoFit/>
          </a:bodyPr>
          <a:lstStyle/>
          <a:p>
            <a:pPr fontAlgn="auto">
              <a:spcBef>
                <a:spcPts val="0"/>
              </a:spcBef>
              <a:spcAft>
                <a:spcPts val="0"/>
              </a:spcAft>
              <a:buClr>
                <a:srgbClr val="FFFFFF"/>
              </a:buClr>
              <a:buSzPct val="60000"/>
              <a:buFont typeface="Wingdings" pitchFamily="2" charset="2"/>
              <a:buNone/>
            </a:pPr>
            <a:r>
              <a:rPr lang="zh-CN" altLang="en-US" sz="1100" dirty="0" smtClean="0">
                <a:solidFill>
                  <a:srgbClr val="000000"/>
                </a:solidFill>
                <a:latin typeface="微软雅黑" pitchFamily="34" charset="-122"/>
                <a:ea typeface="微软雅黑" pitchFamily="34" charset="-122"/>
                <a:cs typeface="+mn-cs"/>
              </a:rPr>
              <a:t>园区云服务中心</a:t>
            </a:r>
            <a:endParaRPr lang="en-US" altLang="zh-CN" sz="1100" dirty="0">
              <a:solidFill>
                <a:srgbClr val="000000"/>
              </a:solidFill>
              <a:latin typeface="微软雅黑" pitchFamily="34" charset="-122"/>
              <a:ea typeface="微软雅黑" pitchFamily="34" charset="-122"/>
              <a:cs typeface="+mn-cs"/>
            </a:endParaRPr>
          </a:p>
        </p:txBody>
      </p:sp>
      <p:grpSp>
        <p:nvGrpSpPr>
          <p:cNvPr id="214" name="Group 106"/>
          <p:cNvGrpSpPr>
            <a:grpSpLocks/>
          </p:cNvGrpSpPr>
          <p:nvPr/>
        </p:nvGrpSpPr>
        <p:grpSpPr bwMode="auto">
          <a:xfrm>
            <a:off x="4209019" y="1374509"/>
            <a:ext cx="1341970" cy="669204"/>
            <a:chOff x="3107" y="2144"/>
            <a:chExt cx="2557" cy="816"/>
          </a:xfrm>
        </p:grpSpPr>
        <p:sp>
          <p:nvSpPr>
            <p:cNvPr id="215" name="Oval 4"/>
            <p:cNvSpPr>
              <a:spLocks noChangeArrowheads="1"/>
            </p:cNvSpPr>
            <p:nvPr/>
          </p:nvSpPr>
          <p:spPr bwMode="gray">
            <a:xfrm>
              <a:off x="4542" y="2265"/>
              <a:ext cx="1122" cy="431"/>
            </a:xfrm>
            <a:prstGeom prst="ellipse">
              <a:avLst/>
            </a:prstGeom>
            <a:gradFill rotWithShape="1">
              <a:gsLst>
                <a:gs pos="0">
                  <a:sysClr val="windowText" lastClr="000000">
                    <a:alpha val="70000"/>
                  </a:sysClr>
                </a:gs>
                <a:gs pos="100000">
                  <a:sysClr val="windowText" lastClr="000000">
                    <a:gamma/>
                    <a:tint val="0"/>
                    <a:invGamma/>
                    <a:alpha val="0"/>
                  </a:sysClr>
                </a:gs>
              </a:gsLst>
              <a:path path="shape">
                <a:fillToRect l="50000" t="50000" r="50000" b="50000"/>
              </a:path>
            </a:gradFill>
            <a:ln w="9525" algn="ctr">
              <a:noFill/>
              <a:round/>
              <a:headEnd/>
              <a:tailEnd/>
            </a:ln>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grpSp>
          <p:nvGrpSpPr>
            <p:cNvPr id="216" name="Group 29"/>
            <p:cNvGrpSpPr>
              <a:grpSpLocks/>
            </p:cNvGrpSpPr>
            <p:nvPr/>
          </p:nvGrpSpPr>
          <p:grpSpPr bwMode="auto">
            <a:xfrm>
              <a:off x="3200" y="2503"/>
              <a:ext cx="496" cy="214"/>
              <a:chOff x="1245" y="3341"/>
              <a:chExt cx="658" cy="321"/>
            </a:xfrm>
          </p:grpSpPr>
          <p:grpSp>
            <p:nvGrpSpPr>
              <p:cNvPr id="222" name="Group 30"/>
              <p:cNvGrpSpPr>
                <a:grpSpLocks/>
              </p:cNvGrpSpPr>
              <p:nvPr/>
            </p:nvGrpSpPr>
            <p:grpSpPr bwMode="auto">
              <a:xfrm>
                <a:off x="1245" y="3506"/>
                <a:ext cx="658" cy="156"/>
                <a:chOff x="1245" y="3506"/>
                <a:chExt cx="658" cy="156"/>
              </a:xfrm>
            </p:grpSpPr>
            <p:pic>
              <p:nvPicPr>
                <p:cNvPr id="224" name="Picture 31" descr="excel"/>
                <p:cNvPicPr>
                  <a:picLocks noChangeAspect="1" noChangeArrowheads="1"/>
                </p:cNvPicPr>
                <p:nvPr/>
              </p:nvPicPr>
              <p:blipFill>
                <a:blip r:embed="rId11" cstate="screen"/>
                <a:srcRect/>
                <a:stretch>
                  <a:fillRect/>
                </a:stretch>
              </p:blipFill>
              <p:spPr bwMode="auto">
                <a:xfrm>
                  <a:off x="1421" y="3510"/>
                  <a:ext cx="137" cy="146"/>
                </a:xfrm>
                <a:prstGeom prst="rect">
                  <a:avLst/>
                </a:prstGeom>
                <a:noFill/>
                <a:ln w="9525">
                  <a:noFill/>
                  <a:miter lim="800000"/>
                  <a:headEnd/>
                  <a:tailEnd/>
                </a:ln>
              </p:spPr>
            </p:pic>
            <p:pic>
              <p:nvPicPr>
                <p:cNvPr id="225" name="Picture 32" descr="visio"/>
                <p:cNvPicPr>
                  <a:picLocks noChangeAspect="1" noChangeArrowheads="1"/>
                </p:cNvPicPr>
                <p:nvPr/>
              </p:nvPicPr>
              <p:blipFill>
                <a:blip r:embed="rId12" cstate="screen"/>
                <a:srcRect/>
                <a:stretch>
                  <a:fillRect/>
                </a:stretch>
              </p:blipFill>
              <p:spPr bwMode="auto">
                <a:xfrm>
                  <a:off x="1768" y="3512"/>
                  <a:ext cx="135" cy="135"/>
                </a:xfrm>
                <a:prstGeom prst="rect">
                  <a:avLst/>
                </a:prstGeom>
                <a:noFill/>
                <a:ln w="9525">
                  <a:noFill/>
                  <a:miter lim="800000"/>
                  <a:headEnd/>
                  <a:tailEnd/>
                </a:ln>
              </p:spPr>
            </p:pic>
            <p:pic>
              <p:nvPicPr>
                <p:cNvPr id="226" name="Picture 33" descr="word"/>
                <p:cNvPicPr>
                  <a:picLocks noChangeAspect="1" noChangeArrowheads="1"/>
                </p:cNvPicPr>
                <p:nvPr/>
              </p:nvPicPr>
              <p:blipFill>
                <a:blip r:embed="rId13" cstate="screen"/>
                <a:srcRect/>
                <a:stretch>
                  <a:fillRect/>
                </a:stretch>
              </p:blipFill>
              <p:spPr bwMode="auto">
                <a:xfrm>
                  <a:off x="1245" y="3507"/>
                  <a:ext cx="141" cy="146"/>
                </a:xfrm>
                <a:prstGeom prst="rect">
                  <a:avLst/>
                </a:prstGeom>
                <a:noFill/>
                <a:ln w="9525">
                  <a:noFill/>
                  <a:miter lim="800000"/>
                  <a:headEnd/>
                  <a:tailEnd/>
                </a:ln>
              </p:spPr>
            </p:pic>
            <p:pic>
              <p:nvPicPr>
                <p:cNvPr id="227" name="Picture 34" descr="pp"/>
                <p:cNvPicPr>
                  <a:picLocks noChangeAspect="1" noChangeArrowheads="1"/>
                </p:cNvPicPr>
                <p:nvPr/>
              </p:nvPicPr>
              <p:blipFill>
                <a:blip r:embed="rId14" cstate="screen"/>
                <a:srcRect/>
                <a:stretch>
                  <a:fillRect/>
                </a:stretch>
              </p:blipFill>
              <p:spPr bwMode="auto">
                <a:xfrm>
                  <a:off x="1581" y="3506"/>
                  <a:ext cx="157" cy="156"/>
                </a:xfrm>
                <a:prstGeom prst="rect">
                  <a:avLst/>
                </a:prstGeom>
                <a:noFill/>
                <a:ln w="9525">
                  <a:noFill/>
                  <a:miter lim="800000"/>
                  <a:headEnd/>
                  <a:tailEnd/>
                </a:ln>
              </p:spPr>
            </p:pic>
          </p:grpSp>
          <p:pic>
            <p:nvPicPr>
              <p:cNvPr id="223" name="Picture 40" descr="outlook"/>
              <p:cNvPicPr>
                <a:picLocks noChangeAspect="1" noChangeArrowheads="1"/>
              </p:cNvPicPr>
              <p:nvPr/>
            </p:nvPicPr>
            <p:blipFill>
              <a:blip r:embed="rId15" cstate="screen"/>
              <a:srcRect/>
              <a:stretch>
                <a:fillRect/>
              </a:stretch>
            </p:blipFill>
            <p:spPr bwMode="auto">
              <a:xfrm>
                <a:off x="1247" y="3341"/>
                <a:ext cx="142" cy="146"/>
              </a:xfrm>
              <a:prstGeom prst="rect">
                <a:avLst/>
              </a:prstGeom>
              <a:noFill/>
              <a:ln w="9525">
                <a:noFill/>
                <a:miter lim="800000"/>
                <a:headEnd/>
                <a:tailEnd/>
              </a:ln>
            </p:spPr>
          </p:pic>
        </p:grpSp>
        <p:pic>
          <p:nvPicPr>
            <p:cNvPr id="217" name="Picture 19" descr="C:\Program Files\Microsoft Resource DVD Artwork\DVD_ART\Artwork_Imagery\HARDWARE_IMAGERY\Photos - OEM Hardware\Server Computer\HP AlphaServer SC4.png"/>
            <p:cNvPicPr>
              <a:picLocks noChangeAspect="1" noChangeArrowheads="1"/>
            </p:cNvPicPr>
            <p:nvPr/>
          </p:nvPicPr>
          <p:blipFill>
            <a:blip r:embed="rId16" cstate="screen"/>
            <a:srcRect/>
            <a:stretch>
              <a:fillRect/>
            </a:stretch>
          </p:blipFill>
          <p:spPr bwMode="auto">
            <a:xfrm>
              <a:off x="3107" y="2144"/>
              <a:ext cx="2020" cy="816"/>
            </a:xfrm>
            <a:prstGeom prst="rect">
              <a:avLst/>
            </a:prstGeom>
            <a:noFill/>
            <a:ln w="9525">
              <a:noFill/>
              <a:miter lim="800000"/>
              <a:headEnd/>
              <a:tailEnd/>
            </a:ln>
          </p:spPr>
        </p:pic>
        <p:pic>
          <p:nvPicPr>
            <p:cNvPr id="218" name="Picture 4" descr="C:\Program Files\Microsoft Resource DVD Artwork\DVD_ART\Artwork_Imagery\HARDWARE_IMAGERY\Illustration - Misc Hardware\Windows Vista Illustration Icons\Windows Vista Start Button.png"/>
            <p:cNvPicPr>
              <a:picLocks noChangeAspect="1" noChangeArrowheads="1"/>
            </p:cNvPicPr>
            <p:nvPr/>
          </p:nvPicPr>
          <p:blipFill>
            <a:blip r:embed="rId17" cstate="screen"/>
            <a:srcRect/>
            <a:stretch>
              <a:fillRect/>
            </a:stretch>
          </p:blipFill>
          <p:spPr bwMode="auto">
            <a:xfrm>
              <a:off x="3506" y="2364"/>
              <a:ext cx="555" cy="293"/>
            </a:xfrm>
            <a:prstGeom prst="rect">
              <a:avLst/>
            </a:prstGeom>
            <a:noFill/>
            <a:ln w="9525">
              <a:noFill/>
              <a:miter lim="800000"/>
              <a:headEnd/>
              <a:tailEnd/>
            </a:ln>
          </p:spPr>
        </p:pic>
        <p:pic>
          <p:nvPicPr>
            <p:cNvPr id="219" name="Picture 4" descr="C:\Program Files\Microsoft Resource DVD Artwork\DVD_ART\Artwork_Imagery\HARDWARE_IMAGERY\Illustration - Misc Hardware\Windows Vista Illustration Icons\Windows Vista Start Button.png"/>
            <p:cNvPicPr>
              <a:picLocks noChangeAspect="1" noChangeArrowheads="1"/>
            </p:cNvPicPr>
            <p:nvPr/>
          </p:nvPicPr>
          <p:blipFill>
            <a:blip r:embed="rId17" cstate="screen"/>
            <a:srcRect/>
            <a:stretch>
              <a:fillRect/>
            </a:stretch>
          </p:blipFill>
          <p:spPr bwMode="auto">
            <a:xfrm>
              <a:off x="3808" y="2501"/>
              <a:ext cx="555" cy="293"/>
            </a:xfrm>
            <a:prstGeom prst="rect">
              <a:avLst/>
            </a:prstGeom>
            <a:noFill/>
            <a:ln w="9525">
              <a:noFill/>
              <a:miter lim="800000"/>
              <a:headEnd/>
              <a:tailEnd/>
            </a:ln>
          </p:spPr>
        </p:pic>
        <p:pic>
          <p:nvPicPr>
            <p:cNvPr id="220" name="Picture 4" descr="C:\Program Files\Microsoft Resource DVD Artwork\DVD_ART\Artwork_Imagery\HARDWARE_IMAGERY\Illustration - Misc Hardware\Windows Vista Illustration Icons\Windows Vista Start Button.png"/>
            <p:cNvPicPr>
              <a:picLocks noChangeAspect="1" noChangeArrowheads="1"/>
            </p:cNvPicPr>
            <p:nvPr/>
          </p:nvPicPr>
          <p:blipFill>
            <a:blip r:embed="rId17" cstate="screen"/>
            <a:srcRect/>
            <a:stretch>
              <a:fillRect/>
            </a:stretch>
          </p:blipFill>
          <p:spPr bwMode="auto">
            <a:xfrm>
              <a:off x="3883" y="2224"/>
              <a:ext cx="555" cy="293"/>
            </a:xfrm>
            <a:prstGeom prst="rect">
              <a:avLst/>
            </a:prstGeom>
            <a:noFill/>
            <a:ln w="9525">
              <a:noFill/>
              <a:miter lim="800000"/>
              <a:headEnd/>
              <a:tailEnd/>
            </a:ln>
          </p:spPr>
        </p:pic>
        <p:pic>
          <p:nvPicPr>
            <p:cNvPr id="221" name="Picture 4" descr="C:\Program Files\Microsoft Resource DVD Artwork\DVD_ART\Artwork_Imagery\HARDWARE_IMAGERY\Illustration - Misc Hardware\Windows Vista Illustration Icons\Windows Vista Start Button.png"/>
            <p:cNvPicPr>
              <a:picLocks noChangeAspect="1" noChangeArrowheads="1"/>
            </p:cNvPicPr>
            <p:nvPr/>
          </p:nvPicPr>
          <p:blipFill>
            <a:blip r:embed="rId17" cstate="screen"/>
            <a:srcRect/>
            <a:stretch>
              <a:fillRect/>
            </a:stretch>
          </p:blipFill>
          <p:spPr bwMode="auto">
            <a:xfrm>
              <a:off x="4183" y="2361"/>
              <a:ext cx="555" cy="293"/>
            </a:xfrm>
            <a:prstGeom prst="rect">
              <a:avLst/>
            </a:prstGeom>
            <a:noFill/>
            <a:ln w="9525">
              <a:noFill/>
              <a:miter lim="800000"/>
              <a:headEnd/>
              <a:tailEnd/>
            </a:ln>
          </p:spPr>
        </p:pic>
      </p:grpSp>
      <p:sp>
        <p:nvSpPr>
          <p:cNvPr id="228" name="矩形 29"/>
          <p:cNvSpPr/>
          <p:nvPr/>
        </p:nvSpPr>
        <p:spPr>
          <a:xfrm>
            <a:off x="519290" y="2979554"/>
            <a:ext cx="5130594" cy="643338"/>
          </a:xfrm>
          <a:prstGeom prst="rect">
            <a:avLst/>
          </a:prstGeom>
          <a:noFill/>
          <a:ln>
            <a:noFill/>
          </a:ln>
          <a:effectLst/>
        </p:spPr>
        <p:txBody>
          <a:bodyPr spcFirstLastPara="0" vert="horz" wrap="square" lIns="395927" tIns="270714" rIns="431920" bIns="92439" numCol="1" spcCol="1270" anchor="t" anchorCtr="0">
            <a:noAutofit/>
          </a:bodyPr>
          <a:lstStyle/>
          <a:p>
            <a:pPr marL="342836" marR="0" lvl="0" indent="-342836" defTabSz="914400" eaLnBrk="1" fontAlgn="auto" latinLnBrk="0" hangingPunct="1">
              <a:lnSpc>
                <a:spcPct val="100000"/>
              </a:lnSpc>
              <a:spcBef>
                <a:spcPct val="20000"/>
              </a:spcBef>
              <a:spcAft>
                <a:spcPts val="0"/>
              </a:spcAft>
              <a:buClr>
                <a:srgbClr val="005BAB"/>
              </a:buClr>
              <a:buSzPct val="80000"/>
              <a:buFont typeface="Wingdings" pitchFamily="2" charset="2"/>
              <a:buChar char="n"/>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rPr>
              <a:t>支持</a:t>
            </a:r>
            <a:r>
              <a:rPr kumimoji="0" lang="en-US" altLang="zh-CN"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rPr>
              <a:t>3D</a:t>
            </a: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rPr>
              <a:t>、动漫桌面云等应用</a:t>
            </a:r>
            <a:endParaRPr kumimoji="0" lang="en-US" altLang="zh-CN"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endParaRPr>
          </a:p>
          <a:p>
            <a:pPr marL="342836" marR="0" lvl="0" indent="-342836" defTabSz="914400" eaLnBrk="1" fontAlgn="auto" latinLnBrk="0" hangingPunct="1">
              <a:lnSpc>
                <a:spcPct val="100000"/>
              </a:lnSpc>
              <a:spcBef>
                <a:spcPct val="20000"/>
              </a:spcBef>
              <a:spcAft>
                <a:spcPts val="0"/>
              </a:spcAft>
              <a:buClr>
                <a:srgbClr val="005BAB"/>
              </a:buClr>
              <a:buSzPct val="80000"/>
              <a:buFont typeface="Wingdings" pitchFamily="2" charset="2"/>
              <a:buChar char="n"/>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rPr>
              <a:t>降低图形工作站等前期采购</a:t>
            </a:r>
            <a:endParaRPr kumimoji="0" lang="en-US" altLang="zh-CN"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endParaRPr>
          </a:p>
          <a:p>
            <a:pPr marL="342836" marR="0" lvl="0" indent="-342836" defTabSz="914400" eaLnBrk="1" fontAlgn="auto" latinLnBrk="0" hangingPunct="1">
              <a:lnSpc>
                <a:spcPct val="100000"/>
              </a:lnSpc>
              <a:spcBef>
                <a:spcPct val="20000"/>
              </a:spcBef>
              <a:spcAft>
                <a:spcPts val="0"/>
              </a:spcAft>
              <a:buClr>
                <a:srgbClr val="005BAB"/>
              </a:buClr>
              <a:buSzPct val="80000"/>
              <a:buFont typeface="Wingdings" pitchFamily="2" charset="2"/>
              <a:buChar char="n"/>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rPr>
              <a:t>系统更加安全，维护效率大幅提高</a:t>
            </a:r>
            <a:endParaRPr kumimoji="0" lang="zh-CN" altLang="en-US" sz="1100" b="0" i="0" u="none" strike="noStrike" kern="0" cap="none" spc="0" normalizeH="0" baseline="0" noProof="0" dirty="0" smtClean="0">
              <a:ln>
                <a:noFill/>
              </a:ln>
              <a:solidFill>
                <a:prstClr val="black">
                  <a:hueOff val="0"/>
                  <a:satOff val="0"/>
                  <a:lumOff val="0"/>
                  <a:alphaOff val="0"/>
                </a:prstClr>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0" cap="none" spc="0" normalizeH="0" baseline="0" noProof="0" dirty="0" smtClean="0">
              <a:ln>
                <a:noFill/>
              </a:ln>
              <a:solidFill>
                <a:prstClr val="black">
                  <a:hueOff val="0"/>
                  <a:satOff val="0"/>
                  <a:lumOff val="0"/>
                  <a:alphaOff val="0"/>
                </a:prstClr>
              </a:solidFill>
              <a:effectLst/>
              <a:uLnTx/>
              <a:uFillTx/>
              <a:latin typeface="微软雅黑" pitchFamily="34" charset="-122"/>
              <a:ea typeface="微软雅黑" pitchFamily="34" charset="-122"/>
              <a:cs typeface="+mn-cs"/>
            </a:endParaRPr>
          </a:p>
          <a:p>
            <a:pPr marL="342836" marR="0" lvl="0" indent="-342836" defTabSz="914400" eaLnBrk="1" fontAlgn="auto" latinLnBrk="0" hangingPunct="1">
              <a:lnSpc>
                <a:spcPct val="100000"/>
              </a:lnSpc>
              <a:spcBef>
                <a:spcPct val="20000"/>
              </a:spcBef>
              <a:spcAft>
                <a:spcPts val="0"/>
              </a:spcAft>
              <a:buClr>
                <a:srgbClr val="005BAB"/>
              </a:buClr>
              <a:buSzPct val="80000"/>
              <a:buFont typeface="Wingdings" pitchFamily="2" charset="2"/>
              <a:buChar char="n"/>
              <a:tabLst/>
              <a:defRPr/>
            </a:pP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Arial" pitchFamily="34" charset="0"/>
            </a:endParaRPr>
          </a:p>
        </p:txBody>
      </p:sp>
      <p:pic>
        <p:nvPicPr>
          <p:cNvPr id="229" name="Picture 2"/>
          <p:cNvPicPr>
            <a:picLocks noChangeAspect="1" noChangeArrowheads="1"/>
          </p:cNvPicPr>
          <p:nvPr/>
        </p:nvPicPr>
        <p:blipFill>
          <a:blip r:embed="rId18" cstate="screen"/>
          <a:srcRect/>
          <a:stretch>
            <a:fillRect/>
          </a:stretch>
        </p:blipFill>
        <p:spPr bwMode="auto">
          <a:xfrm>
            <a:off x="4270102" y="3936273"/>
            <a:ext cx="974516" cy="432112"/>
          </a:xfrm>
          <a:prstGeom prst="rect">
            <a:avLst/>
          </a:prstGeom>
          <a:noFill/>
          <a:ln w="9525">
            <a:noFill/>
            <a:miter lim="800000"/>
            <a:headEnd/>
            <a:tailEnd/>
          </a:ln>
        </p:spPr>
      </p:pic>
      <p:cxnSp>
        <p:nvCxnSpPr>
          <p:cNvPr id="230" name="Straight Arrow Connector 13"/>
          <p:cNvCxnSpPr>
            <a:stCxn id="229" idx="3"/>
          </p:cNvCxnSpPr>
          <p:nvPr/>
        </p:nvCxnSpPr>
        <p:spPr bwMode="auto">
          <a:xfrm>
            <a:off x="1946509" y="4152330"/>
            <a:ext cx="944998" cy="344161"/>
          </a:xfrm>
          <a:prstGeom prst="straightConnector1">
            <a:avLst/>
          </a:prstGeom>
          <a:solidFill>
            <a:srgbClr val="0095D3"/>
          </a:solidFill>
          <a:ln w="9525" cap="flat" cmpd="sng" algn="ctr">
            <a:noFill/>
            <a:prstDash val="solid"/>
            <a:round/>
            <a:headEnd type="none" w="med" len="med"/>
            <a:tailEnd type="arrow"/>
          </a:ln>
          <a:effectLst/>
        </p:spPr>
      </p:cxnSp>
      <p:cxnSp>
        <p:nvCxnSpPr>
          <p:cNvPr id="231" name="Straight Arrow Connector 15"/>
          <p:cNvCxnSpPr/>
          <p:nvPr/>
        </p:nvCxnSpPr>
        <p:spPr bwMode="auto">
          <a:xfrm>
            <a:off x="1780954" y="4128521"/>
            <a:ext cx="747455" cy="789"/>
          </a:xfrm>
          <a:prstGeom prst="straightConnector1">
            <a:avLst/>
          </a:prstGeom>
          <a:solidFill>
            <a:srgbClr val="0095D3"/>
          </a:solidFill>
          <a:ln w="25400" cap="flat" cmpd="sng" algn="ctr">
            <a:solidFill>
              <a:srgbClr val="D9541E"/>
            </a:solidFill>
            <a:prstDash val="solid"/>
            <a:round/>
            <a:headEnd type="none" w="med" len="med"/>
            <a:tailEnd type="arrow"/>
          </a:ln>
          <a:effectLst/>
        </p:spPr>
      </p:cxnSp>
      <p:cxnSp>
        <p:nvCxnSpPr>
          <p:cNvPr id="232" name="Straight Arrow Connector 18"/>
          <p:cNvCxnSpPr/>
          <p:nvPr/>
        </p:nvCxnSpPr>
        <p:spPr bwMode="auto">
          <a:xfrm>
            <a:off x="3266699" y="4129309"/>
            <a:ext cx="921420" cy="0"/>
          </a:xfrm>
          <a:prstGeom prst="straightConnector1">
            <a:avLst/>
          </a:prstGeom>
          <a:solidFill>
            <a:srgbClr val="0095D3"/>
          </a:solidFill>
          <a:ln w="25400" cap="flat" cmpd="sng" algn="ctr">
            <a:solidFill>
              <a:srgbClr val="D9541E"/>
            </a:solidFill>
            <a:prstDash val="solid"/>
            <a:round/>
            <a:headEnd type="none" w="med" len="med"/>
            <a:tailEnd type="arrow"/>
          </a:ln>
          <a:effectLst/>
        </p:spPr>
      </p:cxnSp>
      <p:cxnSp>
        <p:nvCxnSpPr>
          <p:cNvPr id="233" name="Straight Arrow Connector 22"/>
          <p:cNvCxnSpPr/>
          <p:nvPr/>
        </p:nvCxnSpPr>
        <p:spPr bwMode="auto">
          <a:xfrm rot="10800000">
            <a:off x="1553396" y="4436768"/>
            <a:ext cx="4134039" cy="209910"/>
          </a:xfrm>
          <a:prstGeom prst="straightConnector1">
            <a:avLst/>
          </a:prstGeom>
          <a:solidFill>
            <a:srgbClr val="0095D3"/>
          </a:solidFill>
          <a:ln w="9525" cap="flat" cmpd="sng" algn="ctr">
            <a:noFill/>
            <a:prstDash val="solid"/>
            <a:round/>
            <a:headEnd type="none" w="med" len="med"/>
            <a:tailEnd type="arrow"/>
          </a:ln>
          <a:effectLst/>
        </p:spPr>
      </p:cxnSp>
      <p:sp>
        <p:nvSpPr>
          <p:cNvPr id="234" name="TextBox 125"/>
          <p:cNvSpPr txBox="1"/>
          <p:nvPr/>
        </p:nvSpPr>
        <p:spPr>
          <a:xfrm>
            <a:off x="3840085" y="4469002"/>
            <a:ext cx="1847348" cy="261594"/>
          </a:xfrm>
          <a:prstGeom prst="rect">
            <a:avLst/>
          </a:prstGeom>
          <a:noFill/>
        </p:spPr>
        <p:txBody>
          <a:bodyPr wrap="square" lIns="91423" tIns="45712" rIns="91423" bIns="45712" rtlCol="0">
            <a:spAutoFit/>
          </a:bodyPr>
          <a:lstStyle/>
          <a:p>
            <a:pPr algn="ctr" defTabSz="914231" fontAlgn="auto">
              <a:spcBef>
                <a:spcPts val="0"/>
              </a:spcBef>
              <a:spcAft>
                <a:spcPts val="0"/>
              </a:spcAft>
              <a:buFontTx/>
              <a:buNone/>
              <a:defRPr/>
            </a:pPr>
            <a:r>
              <a:rPr lang="zh-CN" altLang="en-US" sz="1100" kern="0" dirty="0" smtClean="0">
                <a:solidFill>
                  <a:srgbClr val="333333"/>
                </a:solidFill>
                <a:latin typeface="微软雅黑" pitchFamily="34" charset="-122"/>
                <a:ea typeface="微软雅黑" pitchFamily="34" charset="-122"/>
                <a:cs typeface="+mn-cs"/>
              </a:rPr>
              <a:t>服务器＋</a:t>
            </a:r>
            <a:r>
              <a:rPr lang="en-US" altLang="zh-CN" sz="1100" kern="0" dirty="0" smtClean="0">
                <a:solidFill>
                  <a:srgbClr val="333333"/>
                </a:solidFill>
                <a:latin typeface="微软雅黑" pitchFamily="34" charset="-122"/>
                <a:ea typeface="微软雅黑" pitchFamily="34" charset="-122"/>
                <a:cs typeface="+mn-cs"/>
              </a:rPr>
              <a:t>ZXVE</a:t>
            </a:r>
            <a:r>
              <a:rPr lang="zh-CN" altLang="en-US" sz="1100" kern="0" dirty="0" smtClean="0">
                <a:solidFill>
                  <a:srgbClr val="333333"/>
                </a:solidFill>
                <a:latin typeface="微软雅黑" pitchFamily="34" charset="-122"/>
                <a:ea typeface="微软雅黑" pitchFamily="34" charset="-122"/>
                <a:cs typeface="+mn-cs"/>
              </a:rPr>
              <a:t>＋ 显卡</a:t>
            </a:r>
            <a:endParaRPr lang="en-US" sz="1100" kern="0" dirty="0" smtClean="0">
              <a:solidFill>
                <a:srgbClr val="333333"/>
              </a:solidFill>
              <a:latin typeface="微软雅黑" pitchFamily="34" charset="-122"/>
              <a:ea typeface="微软雅黑" pitchFamily="34" charset="-122"/>
              <a:cs typeface="+mn-cs"/>
            </a:endParaRPr>
          </a:p>
        </p:txBody>
      </p:sp>
      <p:pic>
        <p:nvPicPr>
          <p:cNvPr id="235" name="Picture 151" descr="ICON_VM_desktop_Q308"/>
          <p:cNvPicPr>
            <a:picLocks noChangeAspect="1" noChangeArrowheads="1"/>
          </p:cNvPicPr>
          <p:nvPr/>
        </p:nvPicPr>
        <p:blipFill>
          <a:blip r:embed="rId19" cstate="screen"/>
          <a:srcRect/>
          <a:stretch>
            <a:fillRect/>
          </a:stretch>
        </p:blipFill>
        <p:spPr bwMode="auto">
          <a:xfrm>
            <a:off x="2528407" y="3835656"/>
            <a:ext cx="738292" cy="633346"/>
          </a:xfrm>
          <a:prstGeom prst="rect">
            <a:avLst/>
          </a:prstGeom>
          <a:noFill/>
          <a:ln w="9525">
            <a:noFill/>
            <a:miter lim="800000"/>
            <a:headEnd/>
            <a:tailEnd/>
          </a:ln>
        </p:spPr>
      </p:pic>
      <p:pic>
        <p:nvPicPr>
          <p:cNvPr id="236" name="Picture 3"/>
          <p:cNvPicPr>
            <a:picLocks noChangeAspect="1" noChangeArrowheads="1"/>
          </p:cNvPicPr>
          <p:nvPr/>
        </p:nvPicPr>
        <p:blipFill>
          <a:blip r:embed="rId20" cstate="screen">
            <a:clrChange>
              <a:clrFrom>
                <a:srgbClr val="FFFFFF"/>
              </a:clrFrom>
              <a:clrTo>
                <a:srgbClr val="FFFFFF">
                  <a:alpha val="0"/>
                </a:srgbClr>
              </a:clrTo>
            </a:clrChange>
          </a:blip>
          <a:srcRect/>
          <a:stretch>
            <a:fillRect/>
          </a:stretch>
        </p:blipFill>
        <p:spPr bwMode="auto">
          <a:xfrm>
            <a:off x="1350507" y="3820429"/>
            <a:ext cx="596005" cy="663803"/>
          </a:xfrm>
          <a:prstGeom prst="rect">
            <a:avLst/>
          </a:prstGeom>
          <a:noFill/>
          <a:ln w="9525">
            <a:noFill/>
            <a:miter lim="800000"/>
            <a:headEnd/>
            <a:tailEnd/>
          </a:ln>
        </p:spPr>
      </p:pic>
      <p:sp>
        <p:nvSpPr>
          <p:cNvPr id="237" name="TextBox 128"/>
          <p:cNvSpPr txBox="1"/>
          <p:nvPr/>
        </p:nvSpPr>
        <p:spPr>
          <a:xfrm>
            <a:off x="2323969" y="4484230"/>
            <a:ext cx="1292358" cy="261594"/>
          </a:xfrm>
          <a:prstGeom prst="rect">
            <a:avLst/>
          </a:prstGeom>
          <a:noFill/>
        </p:spPr>
        <p:txBody>
          <a:bodyPr wrap="square" lIns="91423" tIns="45712" rIns="91423" bIns="45712" rtlCol="0">
            <a:spAutoFit/>
          </a:bodyPr>
          <a:lstStyle/>
          <a:p>
            <a:pPr defTabSz="914231" fontAlgn="auto">
              <a:spcBef>
                <a:spcPts val="0"/>
              </a:spcBef>
              <a:spcAft>
                <a:spcPts val="0"/>
              </a:spcAft>
              <a:buFontTx/>
              <a:buNone/>
              <a:defRPr/>
            </a:pPr>
            <a:r>
              <a:rPr lang="zh-CN" altLang="en-US" sz="1100" kern="0" dirty="0" smtClean="0">
                <a:solidFill>
                  <a:srgbClr val="333333"/>
                </a:solidFill>
                <a:latin typeface="微软雅黑" pitchFamily="34" charset="-122"/>
                <a:ea typeface="微软雅黑" pitchFamily="34" charset="-122"/>
                <a:cs typeface="+mn-cs"/>
              </a:rPr>
              <a:t>云桌面系统</a:t>
            </a:r>
            <a:endParaRPr lang="en-US" sz="1100" kern="0" dirty="0" smtClean="0">
              <a:solidFill>
                <a:srgbClr val="333333"/>
              </a:solidFill>
              <a:latin typeface="微软雅黑" pitchFamily="34" charset="-122"/>
              <a:ea typeface="微软雅黑" pitchFamily="34" charset="-122"/>
              <a:cs typeface="+mn-cs"/>
            </a:endParaRPr>
          </a:p>
        </p:txBody>
      </p:sp>
      <p:grpSp>
        <p:nvGrpSpPr>
          <p:cNvPr id="238" name="组合 24"/>
          <p:cNvGrpSpPr/>
          <p:nvPr/>
        </p:nvGrpSpPr>
        <p:grpSpPr>
          <a:xfrm>
            <a:off x="944124" y="3899365"/>
            <a:ext cx="441444" cy="503485"/>
            <a:chOff x="1027747" y="4678817"/>
            <a:chExt cx="655425" cy="1014380"/>
          </a:xfrm>
        </p:grpSpPr>
        <p:sp>
          <p:nvSpPr>
            <p:cNvPr id="239" name="Freeform 252"/>
            <p:cNvSpPr>
              <a:spLocks/>
            </p:cNvSpPr>
            <p:nvPr/>
          </p:nvSpPr>
          <p:spPr bwMode="ltGray">
            <a:xfrm>
              <a:off x="1130376" y="5434355"/>
              <a:ext cx="388357" cy="258842"/>
            </a:xfrm>
            <a:custGeom>
              <a:avLst/>
              <a:gdLst>
                <a:gd name="T0" fmla="*/ 25 w 333"/>
                <a:gd name="T1" fmla="*/ 43 h 222"/>
                <a:gd name="T2" fmla="*/ 11 w 333"/>
                <a:gd name="T3" fmla="*/ 54 h 222"/>
                <a:gd name="T4" fmla="*/ 2 w 333"/>
                <a:gd name="T5" fmla="*/ 71 h 222"/>
                <a:gd name="T6" fmla="*/ 0 w 333"/>
                <a:gd name="T7" fmla="*/ 78 h 222"/>
                <a:gd name="T8" fmla="*/ 2 w 333"/>
                <a:gd name="T9" fmla="*/ 110 h 222"/>
                <a:gd name="T10" fmla="*/ 15 w 333"/>
                <a:gd name="T11" fmla="*/ 129 h 222"/>
                <a:gd name="T12" fmla="*/ 150 w 333"/>
                <a:gd name="T13" fmla="*/ 208 h 222"/>
                <a:gd name="T14" fmla="*/ 172 w 333"/>
                <a:gd name="T15" fmla="*/ 217 h 222"/>
                <a:gd name="T16" fmla="*/ 197 w 333"/>
                <a:gd name="T17" fmla="*/ 222 h 222"/>
                <a:gd name="T18" fmla="*/ 223 w 333"/>
                <a:gd name="T19" fmla="*/ 220 h 222"/>
                <a:gd name="T20" fmla="*/ 248 w 333"/>
                <a:gd name="T21" fmla="*/ 213 h 222"/>
                <a:gd name="T22" fmla="*/ 309 w 333"/>
                <a:gd name="T23" fmla="*/ 178 h 222"/>
                <a:gd name="T24" fmla="*/ 327 w 333"/>
                <a:gd name="T25" fmla="*/ 161 h 222"/>
                <a:gd name="T26" fmla="*/ 333 w 333"/>
                <a:gd name="T27" fmla="*/ 142 h 222"/>
                <a:gd name="T28" fmla="*/ 331 w 333"/>
                <a:gd name="T29" fmla="*/ 110 h 222"/>
                <a:gd name="T30" fmla="*/ 320 w 333"/>
                <a:gd name="T31" fmla="*/ 91 h 222"/>
                <a:gd name="T32" fmla="*/ 185 w 333"/>
                <a:gd name="T33" fmla="*/ 12 h 222"/>
                <a:gd name="T34" fmla="*/ 160 w 333"/>
                <a:gd name="T35" fmla="*/ 3 h 222"/>
                <a:gd name="T36" fmla="*/ 131 w 333"/>
                <a:gd name="T37" fmla="*/ 0 h 222"/>
                <a:gd name="T38" fmla="*/ 103 w 333"/>
                <a:gd name="T39" fmla="*/ 3 h 222"/>
                <a:gd name="T40" fmla="*/ 78 w 333"/>
                <a:gd name="T41" fmla="*/ 12 h 222"/>
                <a:gd name="T42" fmla="*/ 78 w 333"/>
                <a:gd name="T43" fmla="*/ 12 h 222"/>
                <a:gd name="T44" fmla="*/ 34 w 333"/>
                <a:gd name="T45" fmla="*/ 122 h 222"/>
                <a:gd name="T46" fmla="*/ 22 w 333"/>
                <a:gd name="T47" fmla="*/ 112 h 222"/>
                <a:gd name="T48" fmla="*/ 18 w 333"/>
                <a:gd name="T49" fmla="*/ 101 h 222"/>
                <a:gd name="T50" fmla="*/ 18 w 333"/>
                <a:gd name="T51" fmla="*/ 76 h 222"/>
                <a:gd name="T52" fmla="*/ 22 w 333"/>
                <a:gd name="T53" fmla="*/ 66 h 222"/>
                <a:gd name="T54" fmla="*/ 34 w 333"/>
                <a:gd name="T55" fmla="*/ 57 h 222"/>
                <a:gd name="T56" fmla="*/ 96 w 333"/>
                <a:gd name="T57" fmla="*/ 22 h 222"/>
                <a:gd name="T58" fmla="*/ 119 w 333"/>
                <a:gd name="T59" fmla="*/ 18 h 222"/>
                <a:gd name="T60" fmla="*/ 142 w 333"/>
                <a:gd name="T61" fmla="*/ 18 h 222"/>
                <a:gd name="T62" fmla="*/ 166 w 333"/>
                <a:gd name="T63" fmla="*/ 22 h 222"/>
                <a:gd name="T64" fmla="*/ 301 w 333"/>
                <a:gd name="T65" fmla="*/ 98 h 222"/>
                <a:gd name="T66" fmla="*/ 312 w 333"/>
                <a:gd name="T67" fmla="*/ 109 h 222"/>
                <a:gd name="T68" fmla="*/ 317 w 333"/>
                <a:gd name="T69" fmla="*/ 120 h 222"/>
                <a:gd name="T70" fmla="*/ 315 w 333"/>
                <a:gd name="T71" fmla="*/ 148 h 222"/>
                <a:gd name="T72" fmla="*/ 308 w 333"/>
                <a:gd name="T73" fmla="*/ 159 h 222"/>
                <a:gd name="T74" fmla="*/ 248 w 333"/>
                <a:gd name="T75" fmla="*/ 194 h 222"/>
                <a:gd name="T76" fmla="*/ 230 w 333"/>
                <a:gd name="T77" fmla="*/ 201 h 222"/>
                <a:gd name="T78" fmla="*/ 210 w 333"/>
                <a:gd name="T79" fmla="*/ 204 h 222"/>
                <a:gd name="T80" fmla="*/ 188 w 333"/>
                <a:gd name="T81" fmla="*/ 202 h 222"/>
                <a:gd name="T82" fmla="*/ 167 w 333"/>
                <a:gd name="T83" fmla="*/ 198 h 222"/>
                <a:gd name="T84" fmla="*/ 78 w 333"/>
                <a:gd name="T85" fmla="*/ 1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3" h="222">
                  <a:moveTo>
                    <a:pt x="78" y="12"/>
                  </a:moveTo>
                  <a:lnTo>
                    <a:pt x="25" y="43"/>
                  </a:lnTo>
                  <a:lnTo>
                    <a:pt x="16" y="49"/>
                  </a:lnTo>
                  <a:lnTo>
                    <a:pt x="11" y="54"/>
                  </a:lnTo>
                  <a:lnTo>
                    <a:pt x="5" y="62"/>
                  </a:lnTo>
                  <a:lnTo>
                    <a:pt x="2" y="71"/>
                  </a:lnTo>
                  <a:lnTo>
                    <a:pt x="2" y="72"/>
                  </a:lnTo>
                  <a:lnTo>
                    <a:pt x="0" y="78"/>
                  </a:lnTo>
                  <a:lnTo>
                    <a:pt x="0" y="101"/>
                  </a:lnTo>
                  <a:lnTo>
                    <a:pt x="2" y="110"/>
                  </a:lnTo>
                  <a:lnTo>
                    <a:pt x="6" y="120"/>
                  </a:lnTo>
                  <a:lnTo>
                    <a:pt x="15" y="129"/>
                  </a:lnTo>
                  <a:lnTo>
                    <a:pt x="25" y="137"/>
                  </a:lnTo>
                  <a:lnTo>
                    <a:pt x="150" y="208"/>
                  </a:lnTo>
                  <a:lnTo>
                    <a:pt x="160" y="214"/>
                  </a:lnTo>
                  <a:lnTo>
                    <a:pt x="172" y="217"/>
                  </a:lnTo>
                  <a:lnTo>
                    <a:pt x="185" y="220"/>
                  </a:lnTo>
                  <a:lnTo>
                    <a:pt x="197" y="222"/>
                  </a:lnTo>
                  <a:lnTo>
                    <a:pt x="210" y="222"/>
                  </a:lnTo>
                  <a:lnTo>
                    <a:pt x="223" y="220"/>
                  </a:lnTo>
                  <a:lnTo>
                    <a:pt x="236" y="217"/>
                  </a:lnTo>
                  <a:lnTo>
                    <a:pt x="248" y="213"/>
                  </a:lnTo>
                  <a:lnTo>
                    <a:pt x="257" y="208"/>
                  </a:lnTo>
                  <a:lnTo>
                    <a:pt x="309" y="178"/>
                  </a:lnTo>
                  <a:lnTo>
                    <a:pt x="320" y="170"/>
                  </a:lnTo>
                  <a:lnTo>
                    <a:pt x="327" y="161"/>
                  </a:lnTo>
                  <a:lnTo>
                    <a:pt x="331" y="153"/>
                  </a:lnTo>
                  <a:lnTo>
                    <a:pt x="333" y="142"/>
                  </a:lnTo>
                  <a:lnTo>
                    <a:pt x="333" y="120"/>
                  </a:lnTo>
                  <a:lnTo>
                    <a:pt x="331" y="110"/>
                  </a:lnTo>
                  <a:lnTo>
                    <a:pt x="327" y="100"/>
                  </a:lnTo>
                  <a:lnTo>
                    <a:pt x="320" y="91"/>
                  </a:lnTo>
                  <a:lnTo>
                    <a:pt x="309" y="84"/>
                  </a:lnTo>
                  <a:lnTo>
                    <a:pt x="185" y="12"/>
                  </a:lnTo>
                  <a:lnTo>
                    <a:pt x="172" y="6"/>
                  </a:lnTo>
                  <a:lnTo>
                    <a:pt x="160" y="3"/>
                  </a:lnTo>
                  <a:lnTo>
                    <a:pt x="145" y="0"/>
                  </a:lnTo>
                  <a:lnTo>
                    <a:pt x="131" y="0"/>
                  </a:lnTo>
                  <a:lnTo>
                    <a:pt x="116" y="0"/>
                  </a:lnTo>
                  <a:lnTo>
                    <a:pt x="103" y="3"/>
                  </a:lnTo>
                  <a:lnTo>
                    <a:pt x="90" y="6"/>
                  </a:lnTo>
                  <a:lnTo>
                    <a:pt x="78" y="12"/>
                  </a:lnTo>
                  <a:lnTo>
                    <a:pt x="5" y="68"/>
                  </a:lnTo>
                  <a:lnTo>
                    <a:pt x="78" y="12"/>
                  </a:lnTo>
                  <a:lnTo>
                    <a:pt x="159" y="194"/>
                  </a:lnTo>
                  <a:lnTo>
                    <a:pt x="34" y="122"/>
                  </a:lnTo>
                  <a:lnTo>
                    <a:pt x="27" y="117"/>
                  </a:lnTo>
                  <a:lnTo>
                    <a:pt x="22" y="112"/>
                  </a:lnTo>
                  <a:lnTo>
                    <a:pt x="18" y="106"/>
                  </a:lnTo>
                  <a:lnTo>
                    <a:pt x="18" y="101"/>
                  </a:lnTo>
                  <a:lnTo>
                    <a:pt x="18" y="78"/>
                  </a:lnTo>
                  <a:lnTo>
                    <a:pt x="18" y="76"/>
                  </a:lnTo>
                  <a:lnTo>
                    <a:pt x="19" y="71"/>
                  </a:lnTo>
                  <a:lnTo>
                    <a:pt x="22" y="66"/>
                  </a:lnTo>
                  <a:lnTo>
                    <a:pt x="28" y="62"/>
                  </a:lnTo>
                  <a:lnTo>
                    <a:pt x="34" y="57"/>
                  </a:lnTo>
                  <a:lnTo>
                    <a:pt x="87" y="27"/>
                  </a:lnTo>
                  <a:lnTo>
                    <a:pt x="96" y="22"/>
                  </a:lnTo>
                  <a:lnTo>
                    <a:pt x="107" y="19"/>
                  </a:lnTo>
                  <a:lnTo>
                    <a:pt x="119" y="18"/>
                  </a:lnTo>
                  <a:lnTo>
                    <a:pt x="131" y="16"/>
                  </a:lnTo>
                  <a:lnTo>
                    <a:pt x="142" y="18"/>
                  </a:lnTo>
                  <a:lnTo>
                    <a:pt x="156" y="19"/>
                  </a:lnTo>
                  <a:lnTo>
                    <a:pt x="166" y="22"/>
                  </a:lnTo>
                  <a:lnTo>
                    <a:pt x="176" y="27"/>
                  </a:lnTo>
                  <a:lnTo>
                    <a:pt x="301" y="98"/>
                  </a:lnTo>
                  <a:lnTo>
                    <a:pt x="308" y="104"/>
                  </a:lnTo>
                  <a:lnTo>
                    <a:pt x="312" y="109"/>
                  </a:lnTo>
                  <a:lnTo>
                    <a:pt x="315" y="115"/>
                  </a:lnTo>
                  <a:lnTo>
                    <a:pt x="317" y="120"/>
                  </a:lnTo>
                  <a:lnTo>
                    <a:pt x="317" y="142"/>
                  </a:lnTo>
                  <a:lnTo>
                    <a:pt x="315" y="148"/>
                  </a:lnTo>
                  <a:lnTo>
                    <a:pt x="312" y="154"/>
                  </a:lnTo>
                  <a:lnTo>
                    <a:pt x="308" y="159"/>
                  </a:lnTo>
                  <a:lnTo>
                    <a:pt x="301" y="163"/>
                  </a:lnTo>
                  <a:lnTo>
                    <a:pt x="248" y="194"/>
                  </a:lnTo>
                  <a:lnTo>
                    <a:pt x="241" y="197"/>
                  </a:lnTo>
                  <a:lnTo>
                    <a:pt x="230" y="201"/>
                  </a:lnTo>
                  <a:lnTo>
                    <a:pt x="220" y="202"/>
                  </a:lnTo>
                  <a:lnTo>
                    <a:pt x="210" y="204"/>
                  </a:lnTo>
                  <a:lnTo>
                    <a:pt x="198" y="204"/>
                  </a:lnTo>
                  <a:lnTo>
                    <a:pt x="188" y="202"/>
                  </a:lnTo>
                  <a:lnTo>
                    <a:pt x="176" y="201"/>
                  </a:lnTo>
                  <a:lnTo>
                    <a:pt x="167" y="198"/>
                  </a:lnTo>
                  <a:lnTo>
                    <a:pt x="159" y="194"/>
                  </a:lnTo>
                  <a:lnTo>
                    <a:pt x="78" y="12"/>
                  </a:lnTo>
                  <a:close/>
                </a:path>
              </a:pathLst>
            </a:custGeom>
            <a:solidFill>
              <a:srgbClr val="52515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0" name="Freeform 253"/>
            <p:cNvSpPr>
              <a:spLocks/>
            </p:cNvSpPr>
            <p:nvPr/>
          </p:nvSpPr>
          <p:spPr bwMode="ltGray">
            <a:xfrm>
              <a:off x="1140872" y="5525300"/>
              <a:ext cx="369697" cy="157404"/>
            </a:xfrm>
            <a:custGeom>
              <a:avLst/>
              <a:gdLst>
                <a:gd name="T0" fmla="*/ 309 w 317"/>
                <a:gd name="T1" fmla="*/ 59 h 135"/>
                <a:gd name="T2" fmla="*/ 303 w 317"/>
                <a:gd name="T3" fmla="*/ 64 h 135"/>
                <a:gd name="T4" fmla="*/ 296 w 317"/>
                <a:gd name="T5" fmla="*/ 70 h 135"/>
                <a:gd name="T6" fmla="*/ 243 w 317"/>
                <a:gd name="T7" fmla="*/ 101 h 135"/>
                <a:gd name="T8" fmla="*/ 234 w 317"/>
                <a:gd name="T9" fmla="*/ 104 h 135"/>
                <a:gd name="T10" fmla="*/ 224 w 317"/>
                <a:gd name="T11" fmla="*/ 108 h 135"/>
                <a:gd name="T12" fmla="*/ 213 w 317"/>
                <a:gd name="T13" fmla="*/ 111 h 135"/>
                <a:gd name="T14" fmla="*/ 201 w 317"/>
                <a:gd name="T15" fmla="*/ 113 h 135"/>
                <a:gd name="T16" fmla="*/ 189 w 317"/>
                <a:gd name="T17" fmla="*/ 113 h 135"/>
                <a:gd name="T18" fmla="*/ 177 w 317"/>
                <a:gd name="T19" fmla="*/ 111 h 135"/>
                <a:gd name="T20" fmla="*/ 166 w 317"/>
                <a:gd name="T21" fmla="*/ 108 h 135"/>
                <a:gd name="T22" fmla="*/ 155 w 317"/>
                <a:gd name="T23" fmla="*/ 105 h 135"/>
                <a:gd name="T24" fmla="*/ 145 w 317"/>
                <a:gd name="T25" fmla="*/ 101 h 135"/>
                <a:gd name="T26" fmla="*/ 111 w 317"/>
                <a:gd name="T27" fmla="*/ 82 h 135"/>
                <a:gd name="T28" fmla="*/ 21 w 317"/>
                <a:gd name="T29" fmla="*/ 29 h 135"/>
                <a:gd name="T30" fmla="*/ 12 w 317"/>
                <a:gd name="T31" fmla="*/ 23 h 135"/>
                <a:gd name="T32" fmla="*/ 7 w 317"/>
                <a:gd name="T33" fmla="*/ 17 h 135"/>
                <a:gd name="T34" fmla="*/ 2 w 317"/>
                <a:gd name="T35" fmla="*/ 9 h 135"/>
                <a:gd name="T36" fmla="*/ 0 w 317"/>
                <a:gd name="T37" fmla="*/ 0 h 135"/>
                <a:gd name="T38" fmla="*/ 0 w 317"/>
                <a:gd name="T39" fmla="*/ 22 h 135"/>
                <a:gd name="T40" fmla="*/ 0 w 317"/>
                <a:gd name="T41" fmla="*/ 23 h 135"/>
                <a:gd name="T42" fmla="*/ 2 w 317"/>
                <a:gd name="T43" fmla="*/ 31 h 135"/>
                <a:gd name="T44" fmla="*/ 4 w 317"/>
                <a:gd name="T45" fmla="*/ 38 h 135"/>
                <a:gd name="T46" fmla="*/ 12 w 317"/>
                <a:gd name="T47" fmla="*/ 45 h 135"/>
                <a:gd name="T48" fmla="*/ 21 w 317"/>
                <a:gd name="T49" fmla="*/ 51 h 135"/>
                <a:gd name="T50" fmla="*/ 111 w 317"/>
                <a:gd name="T51" fmla="*/ 104 h 135"/>
                <a:gd name="T52" fmla="*/ 145 w 317"/>
                <a:gd name="T53" fmla="*/ 123 h 135"/>
                <a:gd name="T54" fmla="*/ 155 w 317"/>
                <a:gd name="T55" fmla="*/ 127 h 135"/>
                <a:gd name="T56" fmla="*/ 166 w 317"/>
                <a:gd name="T57" fmla="*/ 132 h 135"/>
                <a:gd name="T58" fmla="*/ 177 w 317"/>
                <a:gd name="T59" fmla="*/ 133 h 135"/>
                <a:gd name="T60" fmla="*/ 189 w 317"/>
                <a:gd name="T61" fmla="*/ 135 h 135"/>
                <a:gd name="T62" fmla="*/ 201 w 317"/>
                <a:gd name="T63" fmla="*/ 135 h 135"/>
                <a:gd name="T64" fmla="*/ 213 w 317"/>
                <a:gd name="T65" fmla="*/ 133 h 135"/>
                <a:gd name="T66" fmla="*/ 224 w 317"/>
                <a:gd name="T67" fmla="*/ 130 h 135"/>
                <a:gd name="T68" fmla="*/ 234 w 317"/>
                <a:gd name="T69" fmla="*/ 127 h 135"/>
                <a:gd name="T70" fmla="*/ 243 w 317"/>
                <a:gd name="T71" fmla="*/ 123 h 135"/>
                <a:gd name="T72" fmla="*/ 296 w 317"/>
                <a:gd name="T73" fmla="*/ 92 h 135"/>
                <a:gd name="T74" fmla="*/ 305 w 317"/>
                <a:gd name="T75" fmla="*/ 86 h 135"/>
                <a:gd name="T76" fmla="*/ 311 w 317"/>
                <a:gd name="T77" fmla="*/ 79 h 135"/>
                <a:gd name="T78" fmla="*/ 315 w 317"/>
                <a:gd name="T79" fmla="*/ 72 h 135"/>
                <a:gd name="T80" fmla="*/ 317 w 317"/>
                <a:gd name="T81" fmla="*/ 64 h 135"/>
                <a:gd name="T82" fmla="*/ 317 w 317"/>
                <a:gd name="T83" fmla="*/ 42 h 135"/>
                <a:gd name="T84" fmla="*/ 314 w 317"/>
                <a:gd name="T85" fmla="*/ 51 h 135"/>
                <a:gd name="T86" fmla="*/ 309 w 317"/>
                <a:gd name="T87" fmla="*/ 5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7" h="135">
                  <a:moveTo>
                    <a:pt x="309" y="59"/>
                  </a:moveTo>
                  <a:lnTo>
                    <a:pt x="303" y="64"/>
                  </a:lnTo>
                  <a:lnTo>
                    <a:pt x="296" y="70"/>
                  </a:lnTo>
                  <a:lnTo>
                    <a:pt x="243" y="101"/>
                  </a:lnTo>
                  <a:lnTo>
                    <a:pt x="234" y="104"/>
                  </a:lnTo>
                  <a:lnTo>
                    <a:pt x="224" y="108"/>
                  </a:lnTo>
                  <a:lnTo>
                    <a:pt x="213" y="111"/>
                  </a:lnTo>
                  <a:lnTo>
                    <a:pt x="201" y="113"/>
                  </a:lnTo>
                  <a:lnTo>
                    <a:pt x="189" y="113"/>
                  </a:lnTo>
                  <a:lnTo>
                    <a:pt x="177" y="111"/>
                  </a:lnTo>
                  <a:lnTo>
                    <a:pt x="166" y="108"/>
                  </a:lnTo>
                  <a:lnTo>
                    <a:pt x="155" y="105"/>
                  </a:lnTo>
                  <a:lnTo>
                    <a:pt x="145" y="101"/>
                  </a:lnTo>
                  <a:lnTo>
                    <a:pt x="111" y="82"/>
                  </a:lnTo>
                  <a:lnTo>
                    <a:pt x="21" y="29"/>
                  </a:lnTo>
                  <a:lnTo>
                    <a:pt x="12" y="23"/>
                  </a:lnTo>
                  <a:lnTo>
                    <a:pt x="7" y="17"/>
                  </a:lnTo>
                  <a:lnTo>
                    <a:pt x="2" y="9"/>
                  </a:lnTo>
                  <a:lnTo>
                    <a:pt x="0" y="0"/>
                  </a:lnTo>
                  <a:lnTo>
                    <a:pt x="0" y="22"/>
                  </a:lnTo>
                  <a:lnTo>
                    <a:pt x="0" y="23"/>
                  </a:lnTo>
                  <a:lnTo>
                    <a:pt x="2" y="31"/>
                  </a:lnTo>
                  <a:lnTo>
                    <a:pt x="4" y="38"/>
                  </a:lnTo>
                  <a:lnTo>
                    <a:pt x="12" y="45"/>
                  </a:lnTo>
                  <a:lnTo>
                    <a:pt x="21" y="51"/>
                  </a:lnTo>
                  <a:lnTo>
                    <a:pt x="111" y="104"/>
                  </a:lnTo>
                  <a:lnTo>
                    <a:pt x="145" y="123"/>
                  </a:lnTo>
                  <a:lnTo>
                    <a:pt x="155" y="127"/>
                  </a:lnTo>
                  <a:lnTo>
                    <a:pt x="166" y="132"/>
                  </a:lnTo>
                  <a:lnTo>
                    <a:pt x="177" y="133"/>
                  </a:lnTo>
                  <a:lnTo>
                    <a:pt x="189" y="135"/>
                  </a:lnTo>
                  <a:lnTo>
                    <a:pt x="201" y="135"/>
                  </a:lnTo>
                  <a:lnTo>
                    <a:pt x="213" y="133"/>
                  </a:lnTo>
                  <a:lnTo>
                    <a:pt x="224" y="130"/>
                  </a:lnTo>
                  <a:lnTo>
                    <a:pt x="234" y="127"/>
                  </a:lnTo>
                  <a:lnTo>
                    <a:pt x="243" y="123"/>
                  </a:lnTo>
                  <a:lnTo>
                    <a:pt x="296" y="92"/>
                  </a:lnTo>
                  <a:lnTo>
                    <a:pt x="305" y="86"/>
                  </a:lnTo>
                  <a:lnTo>
                    <a:pt x="311" y="79"/>
                  </a:lnTo>
                  <a:lnTo>
                    <a:pt x="315" y="72"/>
                  </a:lnTo>
                  <a:lnTo>
                    <a:pt x="317" y="64"/>
                  </a:lnTo>
                  <a:lnTo>
                    <a:pt x="317" y="42"/>
                  </a:lnTo>
                  <a:lnTo>
                    <a:pt x="314" y="51"/>
                  </a:lnTo>
                  <a:lnTo>
                    <a:pt x="309" y="59"/>
                  </a:lnTo>
                  <a:close/>
                </a:path>
              </a:pathLst>
            </a:custGeom>
            <a:solidFill>
              <a:srgbClr val="CCCCC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1" name="Freeform 254"/>
            <p:cNvSpPr>
              <a:spLocks/>
            </p:cNvSpPr>
            <p:nvPr/>
          </p:nvSpPr>
          <p:spPr bwMode="ltGray">
            <a:xfrm>
              <a:off x="1140872" y="5443683"/>
              <a:ext cx="369697" cy="213370"/>
            </a:xfrm>
            <a:custGeom>
              <a:avLst/>
              <a:gdLst>
                <a:gd name="T0" fmla="*/ 296 w 317"/>
                <a:gd name="T1" fmla="*/ 140 h 183"/>
                <a:gd name="T2" fmla="*/ 305 w 317"/>
                <a:gd name="T3" fmla="*/ 134 h 183"/>
                <a:gd name="T4" fmla="*/ 311 w 317"/>
                <a:gd name="T5" fmla="*/ 127 h 183"/>
                <a:gd name="T6" fmla="*/ 315 w 317"/>
                <a:gd name="T7" fmla="*/ 120 h 183"/>
                <a:gd name="T8" fmla="*/ 317 w 317"/>
                <a:gd name="T9" fmla="*/ 112 h 183"/>
                <a:gd name="T10" fmla="*/ 315 w 317"/>
                <a:gd name="T11" fmla="*/ 105 h 183"/>
                <a:gd name="T12" fmla="*/ 311 w 317"/>
                <a:gd name="T13" fmla="*/ 96 h 183"/>
                <a:gd name="T14" fmla="*/ 305 w 317"/>
                <a:gd name="T15" fmla="*/ 90 h 183"/>
                <a:gd name="T16" fmla="*/ 296 w 317"/>
                <a:gd name="T17" fmla="*/ 83 h 183"/>
                <a:gd name="T18" fmla="*/ 171 w 317"/>
                <a:gd name="T19" fmla="*/ 11 h 183"/>
                <a:gd name="T20" fmla="*/ 160 w 317"/>
                <a:gd name="T21" fmla="*/ 7 h 183"/>
                <a:gd name="T22" fmla="*/ 148 w 317"/>
                <a:gd name="T23" fmla="*/ 2 h 183"/>
                <a:gd name="T24" fmla="*/ 135 w 317"/>
                <a:gd name="T25" fmla="*/ 1 h 183"/>
                <a:gd name="T26" fmla="*/ 122 w 317"/>
                <a:gd name="T27" fmla="*/ 0 h 183"/>
                <a:gd name="T28" fmla="*/ 108 w 317"/>
                <a:gd name="T29" fmla="*/ 1 h 183"/>
                <a:gd name="T30" fmla="*/ 95 w 317"/>
                <a:gd name="T31" fmla="*/ 2 h 183"/>
                <a:gd name="T32" fmla="*/ 84 w 317"/>
                <a:gd name="T33" fmla="*/ 7 h 183"/>
                <a:gd name="T34" fmla="*/ 73 w 317"/>
                <a:gd name="T35" fmla="*/ 11 h 183"/>
                <a:gd name="T36" fmla="*/ 21 w 317"/>
                <a:gd name="T37" fmla="*/ 42 h 183"/>
                <a:gd name="T38" fmla="*/ 12 w 317"/>
                <a:gd name="T39" fmla="*/ 48 h 183"/>
                <a:gd name="T40" fmla="*/ 4 w 317"/>
                <a:gd name="T41" fmla="*/ 55 h 183"/>
                <a:gd name="T42" fmla="*/ 2 w 317"/>
                <a:gd name="T43" fmla="*/ 63 h 183"/>
                <a:gd name="T44" fmla="*/ 0 w 317"/>
                <a:gd name="T45" fmla="*/ 70 h 183"/>
                <a:gd name="T46" fmla="*/ 2 w 317"/>
                <a:gd name="T47" fmla="*/ 79 h 183"/>
                <a:gd name="T48" fmla="*/ 4 w 317"/>
                <a:gd name="T49" fmla="*/ 86 h 183"/>
                <a:gd name="T50" fmla="*/ 12 w 317"/>
                <a:gd name="T51" fmla="*/ 92 h 183"/>
                <a:gd name="T52" fmla="*/ 21 w 317"/>
                <a:gd name="T53" fmla="*/ 99 h 183"/>
                <a:gd name="T54" fmla="*/ 145 w 317"/>
                <a:gd name="T55" fmla="*/ 171 h 183"/>
                <a:gd name="T56" fmla="*/ 155 w 317"/>
                <a:gd name="T57" fmla="*/ 175 h 183"/>
                <a:gd name="T58" fmla="*/ 169 w 317"/>
                <a:gd name="T59" fmla="*/ 180 h 183"/>
                <a:gd name="T60" fmla="*/ 180 w 317"/>
                <a:gd name="T61" fmla="*/ 181 h 183"/>
                <a:gd name="T62" fmla="*/ 193 w 317"/>
                <a:gd name="T63" fmla="*/ 183 h 183"/>
                <a:gd name="T64" fmla="*/ 207 w 317"/>
                <a:gd name="T65" fmla="*/ 181 h 183"/>
                <a:gd name="T66" fmla="*/ 220 w 317"/>
                <a:gd name="T67" fmla="*/ 180 h 183"/>
                <a:gd name="T68" fmla="*/ 232 w 317"/>
                <a:gd name="T69" fmla="*/ 175 h 183"/>
                <a:gd name="T70" fmla="*/ 243 w 317"/>
                <a:gd name="T71" fmla="*/ 171 h 183"/>
                <a:gd name="T72" fmla="*/ 296 w 317"/>
                <a:gd name="T73" fmla="*/ 14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7" h="183">
                  <a:moveTo>
                    <a:pt x="296" y="140"/>
                  </a:moveTo>
                  <a:lnTo>
                    <a:pt x="305" y="134"/>
                  </a:lnTo>
                  <a:lnTo>
                    <a:pt x="311" y="127"/>
                  </a:lnTo>
                  <a:lnTo>
                    <a:pt x="315" y="120"/>
                  </a:lnTo>
                  <a:lnTo>
                    <a:pt x="317" y="112"/>
                  </a:lnTo>
                  <a:lnTo>
                    <a:pt x="315" y="105"/>
                  </a:lnTo>
                  <a:lnTo>
                    <a:pt x="311" y="96"/>
                  </a:lnTo>
                  <a:lnTo>
                    <a:pt x="305" y="90"/>
                  </a:lnTo>
                  <a:lnTo>
                    <a:pt x="296" y="83"/>
                  </a:lnTo>
                  <a:lnTo>
                    <a:pt x="171" y="11"/>
                  </a:lnTo>
                  <a:lnTo>
                    <a:pt x="160" y="7"/>
                  </a:lnTo>
                  <a:lnTo>
                    <a:pt x="148" y="2"/>
                  </a:lnTo>
                  <a:lnTo>
                    <a:pt x="135" y="1"/>
                  </a:lnTo>
                  <a:lnTo>
                    <a:pt x="122" y="0"/>
                  </a:lnTo>
                  <a:lnTo>
                    <a:pt x="108" y="1"/>
                  </a:lnTo>
                  <a:lnTo>
                    <a:pt x="95" y="2"/>
                  </a:lnTo>
                  <a:lnTo>
                    <a:pt x="84" y="7"/>
                  </a:lnTo>
                  <a:lnTo>
                    <a:pt x="73" y="11"/>
                  </a:lnTo>
                  <a:lnTo>
                    <a:pt x="21" y="42"/>
                  </a:lnTo>
                  <a:lnTo>
                    <a:pt x="12" y="48"/>
                  </a:lnTo>
                  <a:lnTo>
                    <a:pt x="4" y="55"/>
                  </a:lnTo>
                  <a:lnTo>
                    <a:pt x="2" y="63"/>
                  </a:lnTo>
                  <a:lnTo>
                    <a:pt x="0" y="70"/>
                  </a:lnTo>
                  <a:lnTo>
                    <a:pt x="2" y="79"/>
                  </a:lnTo>
                  <a:lnTo>
                    <a:pt x="4" y="86"/>
                  </a:lnTo>
                  <a:lnTo>
                    <a:pt x="12" y="92"/>
                  </a:lnTo>
                  <a:lnTo>
                    <a:pt x="21" y="99"/>
                  </a:lnTo>
                  <a:lnTo>
                    <a:pt x="145" y="171"/>
                  </a:lnTo>
                  <a:lnTo>
                    <a:pt x="155" y="175"/>
                  </a:lnTo>
                  <a:lnTo>
                    <a:pt x="169" y="180"/>
                  </a:lnTo>
                  <a:lnTo>
                    <a:pt x="180" y="181"/>
                  </a:lnTo>
                  <a:lnTo>
                    <a:pt x="193" y="183"/>
                  </a:lnTo>
                  <a:lnTo>
                    <a:pt x="207" y="181"/>
                  </a:lnTo>
                  <a:lnTo>
                    <a:pt x="220" y="180"/>
                  </a:lnTo>
                  <a:lnTo>
                    <a:pt x="232" y="175"/>
                  </a:lnTo>
                  <a:lnTo>
                    <a:pt x="243" y="171"/>
                  </a:lnTo>
                  <a:lnTo>
                    <a:pt x="296" y="140"/>
                  </a:lnTo>
                  <a:close/>
                </a:path>
              </a:pathLst>
            </a:custGeom>
            <a:solidFill>
              <a:srgbClr val="E3E3E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2" name="Freeform 255"/>
            <p:cNvSpPr>
              <a:spLocks/>
            </p:cNvSpPr>
            <p:nvPr/>
          </p:nvSpPr>
          <p:spPr bwMode="ltGray">
            <a:xfrm>
              <a:off x="1196851" y="5222152"/>
              <a:ext cx="285728" cy="394092"/>
            </a:xfrm>
            <a:custGeom>
              <a:avLst/>
              <a:gdLst>
                <a:gd name="T0" fmla="*/ 0 w 245"/>
                <a:gd name="T1" fmla="*/ 255 h 338"/>
                <a:gd name="T2" fmla="*/ 144 w 245"/>
                <a:gd name="T3" fmla="*/ 338 h 338"/>
                <a:gd name="T4" fmla="*/ 148 w 245"/>
                <a:gd name="T5" fmla="*/ 335 h 338"/>
                <a:gd name="T6" fmla="*/ 162 w 245"/>
                <a:gd name="T7" fmla="*/ 323 h 338"/>
                <a:gd name="T8" fmla="*/ 179 w 245"/>
                <a:gd name="T9" fmla="*/ 305 h 338"/>
                <a:gd name="T10" fmla="*/ 189 w 245"/>
                <a:gd name="T11" fmla="*/ 294 h 338"/>
                <a:gd name="T12" fmla="*/ 200 w 245"/>
                <a:gd name="T13" fmla="*/ 279 h 338"/>
                <a:gd name="T14" fmla="*/ 210 w 245"/>
                <a:gd name="T15" fmla="*/ 263 h 338"/>
                <a:gd name="T16" fmla="*/ 219 w 245"/>
                <a:gd name="T17" fmla="*/ 245 h 338"/>
                <a:gd name="T18" fmla="*/ 228 w 245"/>
                <a:gd name="T19" fmla="*/ 226 h 338"/>
                <a:gd name="T20" fmla="*/ 235 w 245"/>
                <a:gd name="T21" fmla="*/ 204 h 338"/>
                <a:gd name="T22" fmla="*/ 241 w 245"/>
                <a:gd name="T23" fmla="*/ 181 h 338"/>
                <a:gd name="T24" fmla="*/ 244 w 245"/>
                <a:gd name="T25" fmla="*/ 156 h 338"/>
                <a:gd name="T26" fmla="*/ 245 w 245"/>
                <a:gd name="T27" fmla="*/ 128 h 338"/>
                <a:gd name="T28" fmla="*/ 244 w 245"/>
                <a:gd name="T29" fmla="*/ 99 h 338"/>
                <a:gd name="T30" fmla="*/ 75 w 245"/>
                <a:gd name="T31" fmla="*/ 0 h 338"/>
                <a:gd name="T32" fmla="*/ 77 w 245"/>
                <a:gd name="T33" fmla="*/ 6 h 338"/>
                <a:gd name="T34" fmla="*/ 81 w 245"/>
                <a:gd name="T35" fmla="*/ 22 h 338"/>
                <a:gd name="T36" fmla="*/ 84 w 245"/>
                <a:gd name="T37" fmla="*/ 47 h 338"/>
                <a:gd name="T38" fmla="*/ 85 w 245"/>
                <a:gd name="T39" fmla="*/ 63 h 338"/>
                <a:gd name="T40" fmla="*/ 85 w 245"/>
                <a:gd name="T41" fmla="*/ 80 h 338"/>
                <a:gd name="T42" fmla="*/ 82 w 245"/>
                <a:gd name="T43" fmla="*/ 99 h 338"/>
                <a:gd name="T44" fmla="*/ 80 w 245"/>
                <a:gd name="T45" fmla="*/ 119 h 338"/>
                <a:gd name="T46" fmla="*/ 74 w 245"/>
                <a:gd name="T47" fmla="*/ 140 h 338"/>
                <a:gd name="T48" fmla="*/ 65 w 245"/>
                <a:gd name="T49" fmla="*/ 162 h 338"/>
                <a:gd name="T50" fmla="*/ 55 w 245"/>
                <a:gd name="T51" fmla="*/ 184 h 338"/>
                <a:gd name="T52" fmla="*/ 40 w 245"/>
                <a:gd name="T53" fmla="*/ 207 h 338"/>
                <a:gd name="T54" fmla="*/ 22 w 245"/>
                <a:gd name="T55" fmla="*/ 231 h 338"/>
                <a:gd name="T56" fmla="*/ 0 w 245"/>
                <a:gd name="T57" fmla="*/ 25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5" h="338">
                  <a:moveTo>
                    <a:pt x="0" y="255"/>
                  </a:moveTo>
                  <a:lnTo>
                    <a:pt x="144" y="338"/>
                  </a:lnTo>
                  <a:lnTo>
                    <a:pt x="148" y="335"/>
                  </a:lnTo>
                  <a:lnTo>
                    <a:pt x="162" y="323"/>
                  </a:lnTo>
                  <a:lnTo>
                    <a:pt x="179" y="305"/>
                  </a:lnTo>
                  <a:lnTo>
                    <a:pt x="189" y="294"/>
                  </a:lnTo>
                  <a:lnTo>
                    <a:pt x="200" y="279"/>
                  </a:lnTo>
                  <a:lnTo>
                    <a:pt x="210" y="263"/>
                  </a:lnTo>
                  <a:lnTo>
                    <a:pt x="219" y="245"/>
                  </a:lnTo>
                  <a:lnTo>
                    <a:pt x="228" y="226"/>
                  </a:lnTo>
                  <a:lnTo>
                    <a:pt x="235" y="204"/>
                  </a:lnTo>
                  <a:lnTo>
                    <a:pt x="241" y="181"/>
                  </a:lnTo>
                  <a:lnTo>
                    <a:pt x="244" y="156"/>
                  </a:lnTo>
                  <a:lnTo>
                    <a:pt x="245" y="128"/>
                  </a:lnTo>
                  <a:lnTo>
                    <a:pt x="244" y="99"/>
                  </a:lnTo>
                  <a:lnTo>
                    <a:pt x="75" y="0"/>
                  </a:lnTo>
                  <a:lnTo>
                    <a:pt x="77" y="6"/>
                  </a:lnTo>
                  <a:lnTo>
                    <a:pt x="81" y="22"/>
                  </a:lnTo>
                  <a:lnTo>
                    <a:pt x="84" y="47"/>
                  </a:lnTo>
                  <a:lnTo>
                    <a:pt x="85" y="63"/>
                  </a:lnTo>
                  <a:lnTo>
                    <a:pt x="85" y="80"/>
                  </a:lnTo>
                  <a:lnTo>
                    <a:pt x="82" y="99"/>
                  </a:lnTo>
                  <a:lnTo>
                    <a:pt x="80" y="119"/>
                  </a:lnTo>
                  <a:lnTo>
                    <a:pt x="74" y="140"/>
                  </a:lnTo>
                  <a:lnTo>
                    <a:pt x="65" y="162"/>
                  </a:lnTo>
                  <a:lnTo>
                    <a:pt x="55" y="184"/>
                  </a:lnTo>
                  <a:lnTo>
                    <a:pt x="40" y="207"/>
                  </a:lnTo>
                  <a:lnTo>
                    <a:pt x="22" y="231"/>
                  </a:lnTo>
                  <a:lnTo>
                    <a:pt x="0" y="255"/>
                  </a:lnTo>
                  <a:close/>
                </a:path>
              </a:pathLst>
            </a:custGeom>
            <a:solidFill>
              <a:srgbClr val="B3B3B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3" name="Freeform 256"/>
            <p:cNvSpPr>
              <a:spLocks/>
            </p:cNvSpPr>
            <p:nvPr/>
          </p:nvSpPr>
          <p:spPr bwMode="ltGray">
            <a:xfrm>
              <a:off x="1364789" y="5327088"/>
              <a:ext cx="136450" cy="289157"/>
            </a:xfrm>
            <a:custGeom>
              <a:avLst/>
              <a:gdLst>
                <a:gd name="T0" fmla="*/ 116 w 117"/>
                <a:gd name="T1" fmla="*/ 0 h 248"/>
                <a:gd name="T2" fmla="*/ 100 w 117"/>
                <a:gd name="T3" fmla="*/ 9 h 248"/>
                <a:gd name="T4" fmla="*/ 101 w 117"/>
                <a:gd name="T5" fmla="*/ 28 h 248"/>
                <a:gd name="T6" fmla="*/ 101 w 117"/>
                <a:gd name="T7" fmla="*/ 45 h 248"/>
                <a:gd name="T8" fmla="*/ 100 w 117"/>
                <a:gd name="T9" fmla="*/ 63 h 248"/>
                <a:gd name="T10" fmla="*/ 98 w 117"/>
                <a:gd name="T11" fmla="*/ 79 h 248"/>
                <a:gd name="T12" fmla="*/ 95 w 117"/>
                <a:gd name="T13" fmla="*/ 95 h 248"/>
                <a:gd name="T14" fmla="*/ 92 w 117"/>
                <a:gd name="T15" fmla="*/ 110 h 248"/>
                <a:gd name="T16" fmla="*/ 82 w 117"/>
                <a:gd name="T17" fmla="*/ 138 h 248"/>
                <a:gd name="T18" fmla="*/ 72 w 117"/>
                <a:gd name="T19" fmla="*/ 161 h 248"/>
                <a:gd name="T20" fmla="*/ 60 w 117"/>
                <a:gd name="T21" fmla="*/ 183 h 248"/>
                <a:gd name="T22" fmla="*/ 47 w 117"/>
                <a:gd name="T23" fmla="*/ 201 h 248"/>
                <a:gd name="T24" fmla="*/ 35 w 117"/>
                <a:gd name="T25" fmla="*/ 217 h 248"/>
                <a:gd name="T26" fmla="*/ 21 w 117"/>
                <a:gd name="T27" fmla="*/ 230 h 248"/>
                <a:gd name="T28" fmla="*/ 10 w 117"/>
                <a:gd name="T29" fmla="*/ 240 h 248"/>
                <a:gd name="T30" fmla="*/ 0 w 117"/>
                <a:gd name="T31" fmla="*/ 248 h 248"/>
                <a:gd name="T32" fmla="*/ 45 w 117"/>
                <a:gd name="T33" fmla="*/ 223 h 248"/>
                <a:gd name="T34" fmla="*/ 48 w 117"/>
                <a:gd name="T35" fmla="*/ 220 h 248"/>
                <a:gd name="T36" fmla="*/ 59 w 117"/>
                <a:gd name="T37" fmla="*/ 211 h 248"/>
                <a:gd name="T38" fmla="*/ 72 w 117"/>
                <a:gd name="T39" fmla="*/ 195 h 248"/>
                <a:gd name="T40" fmla="*/ 78 w 117"/>
                <a:gd name="T41" fmla="*/ 185 h 248"/>
                <a:gd name="T42" fmla="*/ 85 w 117"/>
                <a:gd name="T43" fmla="*/ 171 h 248"/>
                <a:gd name="T44" fmla="*/ 92 w 117"/>
                <a:gd name="T45" fmla="*/ 157 h 248"/>
                <a:gd name="T46" fmla="*/ 100 w 117"/>
                <a:gd name="T47" fmla="*/ 141 h 248"/>
                <a:gd name="T48" fmla="*/ 106 w 117"/>
                <a:gd name="T49" fmla="*/ 123 h 248"/>
                <a:gd name="T50" fmla="*/ 111 w 117"/>
                <a:gd name="T51" fmla="*/ 102 h 248"/>
                <a:gd name="T52" fmla="*/ 114 w 117"/>
                <a:gd name="T53" fmla="*/ 80 h 248"/>
                <a:gd name="T54" fmla="*/ 117 w 117"/>
                <a:gd name="T55" fmla="*/ 56 h 248"/>
                <a:gd name="T56" fmla="*/ 117 w 117"/>
                <a:gd name="T57" fmla="*/ 29 h 248"/>
                <a:gd name="T58" fmla="*/ 116 w 117"/>
                <a:gd name="T5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7" h="248">
                  <a:moveTo>
                    <a:pt x="116" y="0"/>
                  </a:moveTo>
                  <a:lnTo>
                    <a:pt x="100" y="9"/>
                  </a:lnTo>
                  <a:lnTo>
                    <a:pt x="101" y="28"/>
                  </a:lnTo>
                  <a:lnTo>
                    <a:pt x="101" y="45"/>
                  </a:lnTo>
                  <a:lnTo>
                    <a:pt x="100" y="63"/>
                  </a:lnTo>
                  <a:lnTo>
                    <a:pt x="98" y="79"/>
                  </a:lnTo>
                  <a:lnTo>
                    <a:pt x="95" y="95"/>
                  </a:lnTo>
                  <a:lnTo>
                    <a:pt x="92" y="110"/>
                  </a:lnTo>
                  <a:lnTo>
                    <a:pt x="82" y="138"/>
                  </a:lnTo>
                  <a:lnTo>
                    <a:pt x="72" y="161"/>
                  </a:lnTo>
                  <a:lnTo>
                    <a:pt x="60" y="183"/>
                  </a:lnTo>
                  <a:lnTo>
                    <a:pt x="47" y="201"/>
                  </a:lnTo>
                  <a:lnTo>
                    <a:pt x="35" y="217"/>
                  </a:lnTo>
                  <a:lnTo>
                    <a:pt x="21" y="230"/>
                  </a:lnTo>
                  <a:lnTo>
                    <a:pt x="10" y="240"/>
                  </a:lnTo>
                  <a:lnTo>
                    <a:pt x="0" y="248"/>
                  </a:lnTo>
                  <a:lnTo>
                    <a:pt x="45" y="223"/>
                  </a:lnTo>
                  <a:lnTo>
                    <a:pt x="48" y="220"/>
                  </a:lnTo>
                  <a:lnTo>
                    <a:pt x="59" y="211"/>
                  </a:lnTo>
                  <a:lnTo>
                    <a:pt x="72" y="195"/>
                  </a:lnTo>
                  <a:lnTo>
                    <a:pt x="78" y="185"/>
                  </a:lnTo>
                  <a:lnTo>
                    <a:pt x="85" y="171"/>
                  </a:lnTo>
                  <a:lnTo>
                    <a:pt x="92" y="157"/>
                  </a:lnTo>
                  <a:lnTo>
                    <a:pt x="100" y="141"/>
                  </a:lnTo>
                  <a:lnTo>
                    <a:pt x="106" y="123"/>
                  </a:lnTo>
                  <a:lnTo>
                    <a:pt x="111" y="102"/>
                  </a:lnTo>
                  <a:lnTo>
                    <a:pt x="114" y="80"/>
                  </a:lnTo>
                  <a:lnTo>
                    <a:pt x="117" y="56"/>
                  </a:lnTo>
                  <a:lnTo>
                    <a:pt x="117" y="29"/>
                  </a:lnTo>
                  <a:lnTo>
                    <a:pt x="116" y="0"/>
                  </a:lnTo>
                  <a:close/>
                </a:path>
              </a:pathLst>
            </a:custGeom>
            <a:solidFill>
              <a:srgbClr val="6666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4" name="Freeform 257"/>
            <p:cNvSpPr>
              <a:spLocks/>
            </p:cNvSpPr>
            <p:nvPr/>
          </p:nvSpPr>
          <p:spPr bwMode="ltGray">
            <a:xfrm>
              <a:off x="1027747" y="4678817"/>
              <a:ext cx="655425" cy="978235"/>
            </a:xfrm>
            <a:custGeom>
              <a:avLst/>
              <a:gdLst>
                <a:gd name="T0" fmla="*/ 5 w 562"/>
                <a:gd name="T1" fmla="*/ 15 h 839"/>
                <a:gd name="T2" fmla="*/ 2 w 562"/>
                <a:gd name="T3" fmla="*/ 18 h 839"/>
                <a:gd name="T4" fmla="*/ 0 w 562"/>
                <a:gd name="T5" fmla="*/ 22 h 839"/>
                <a:gd name="T6" fmla="*/ 0 w 562"/>
                <a:gd name="T7" fmla="*/ 538 h 839"/>
                <a:gd name="T8" fmla="*/ 2 w 562"/>
                <a:gd name="T9" fmla="*/ 543 h 839"/>
                <a:gd name="T10" fmla="*/ 5 w 562"/>
                <a:gd name="T11" fmla="*/ 546 h 839"/>
                <a:gd name="T12" fmla="*/ 512 w 562"/>
                <a:gd name="T13" fmla="*/ 839 h 839"/>
                <a:gd name="T14" fmla="*/ 516 w 562"/>
                <a:gd name="T15" fmla="*/ 839 h 839"/>
                <a:gd name="T16" fmla="*/ 521 w 562"/>
                <a:gd name="T17" fmla="*/ 839 h 839"/>
                <a:gd name="T18" fmla="*/ 528 w 562"/>
                <a:gd name="T19" fmla="*/ 834 h 839"/>
                <a:gd name="T20" fmla="*/ 535 w 562"/>
                <a:gd name="T21" fmla="*/ 827 h 839"/>
                <a:gd name="T22" fmla="*/ 548 w 562"/>
                <a:gd name="T23" fmla="*/ 812 h 839"/>
                <a:gd name="T24" fmla="*/ 559 w 562"/>
                <a:gd name="T25" fmla="*/ 798 h 839"/>
                <a:gd name="T26" fmla="*/ 562 w 562"/>
                <a:gd name="T27" fmla="*/ 793 h 839"/>
                <a:gd name="T28" fmla="*/ 562 w 562"/>
                <a:gd name="T29" fmla="*/ 789 h 839"/>
                <a:gd name="T30" fmla="*/ 562 w 562"/>
                <a:gd name="T31" fmla="*/ 295 h 839"/>
                <a:gd name="T32" fmla="*/ 562 w 562"/>
                <a:gd name="T33" fmla="*/ 291 h 839"/>
                <a:gd name="T34" fmla="*/ 557 w 562"/>
                <a:gd name="T35" fmla="*/ 286 h 839"/>
                <a:gd name="T36" fmla="*/ 66 w 562"/>
                <a:gd name="T37" fmla="*/ 3 h 839"/>
                <a:gd name="T38" fmla="*/ 59 w 562"/>
                <a:gd name="T39" fmla="*/ 0 h 839"/>
                <a:gd name="T40" fmla="*/ 50 w 562"/>
                <a:gd name="T41" fmla="*/ 0 h 839"/>
                <a:gd name="T42" fmla="*/ 41 w 562"/>
                <a:gd name="T43" fmla="*/ 0 h 839"/>
                <a:gd name="T44" fmla="*/ 33 w 562"/>
                <a:gd name="T45" fmla="*/ 3 h 839"/>
                <a:gd name="T46" fmla="*/ 16 w 562"/>
                <a:gd name="T47" fmla="*/ 9 h 839"/>
                <a:gd name="T48" fmla="*/ 5 w 562"/>
                <a:gd name="T49" fmla="*/ 15 h 839"/>
                <a:gd name="T50" fmla="*/ 58 w 562"/>
                <a:gd name="T51" fmla="*/ 18 h 839"/>
                <a:gd name="T52" fmla="*/ 545 w 562"/>
                <a:gd name="T53" fmla="*/ 299 h 839"/>
                <a:gd name="T54" fmla="*/ 545 w 562"/>
                <a:gd name="T55" fmla="*/ 787 h 839"/>
                <a:gd name="T56" fmla="*/ 541 w 562"/>
                <a:gd name="T57" fmla="*/ 793 h 839"/>
                <a:gd name="T58" fmla="*/ 535 w 562"/>
                <a:gd name="T59" fmla="*/ 802 h 839"/>
                <a:gd name="T60" fmla="*/ 526 w 562"/>
                <a:gd name="T61" fmla="*/ 812 h 839"/>
                <a:gd name="T62" fmla="*/ 516 w 562"/>
                <a:gd name="T63" fmla="*/ 820 h 839"/>
                <a:gd name="T64" fmla="*/ 18 w 562"/>
                <a:gd name="T65" fmla="*/ 532 h 839"/>
                <a:gd name="T66" fmla="*/ 18 w 562"/>
                <a:gd name="T67" fmla="*/ 28 h 839"/>
                <a:gd name="T68" fmla="*/ 30 w 562"/>
                <a:gd name="T69" fmla="*/ 22 h 839"/>
                <a:gd name="T70" fmla="*/ 41 w 562"/>
                <a:gd name="T71" fmla="*/ 19 h 839"/>
                <a:gd name="T72" fmla="*/ 50 w 562"/>
                <a:gd name="T73" fmla="*/ 17 h 839"/>
                <a:gd name="T74" fmla="*/ 55 w 562"/>
                <a:gd name="T75" fmla="*/ 17 h 839"/>
                <a:gd name="T76" fmla="*/ 58 w 562"/>
                <a:gd name="T77" fmla="*/ 18 h 839"/>
                <a:gd name="T78" fmla="*/ 5 w 562"/>
                <a:gd name="T79" fmla="*/ 15 h 839"/>
                <a:gd name="T80" fmla="*/ 545 w 562"/>
                <a:gd name="T81" fmla="*/ 787 h 839"/>
                <a:gd name="T82" fmla="*/ 545 w 562"/>
                <a:gd name="T83" fmla="*/ 789 h 839"/>
                <a:gd name="T84" fmla="*/ 545 w 562"/>
                <a:gd name="T85" fmla="*/ 787 h 839"/>
                <a:gd name="T86" fmla="*/ 5 w 562"/>
                <a:gd name="T87" fmla="*/ 15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2" h="839">
                  <a:moveTo>
                    <a:pt x="5" y="15"/>
                  </a:moveTo>
                  <a:lnTo>
                    <a:pt x="2" y="18"/>
                  </a:lnTo>
                  <a:lnTo>
                    <a:pt x="0" y="22"/>
                  </a:lnTo>
                  <a:lnTo>
                    <a:pt x="0" y="538"/>
                  </a:lnTo>
                  <a:lnTo>
                    <a:pt x="2" y="543"/>
                  </a:lnTo>
                  <a:lnTo>
                    <a:pt x="5" y="546"/>
                  </a:lnTo>
                  <a:lnTo>
                    <a:pt x="512" y="839"/>
                  </a:lnTo>
                  <a:lnTo>
                    <a:pt x="516" y="839"/>
                  </a:lnTo>
                  <a:lnTo>
                    <a:pt x="521" y="839"/>
                  </a:lnTo>
                  <a:lnTo>
                    <a:pt x="528" y="834"/>
                  </a:lnTo>
                  <a:lnTo>
                    <a:pt x="535" y="827"/>
                  </a:lnTo>
                  <a:lnTo>
                    <a:pt x="548" y="812"/>
                  </a:lnTo>
                  <a:lnTo>
                    <a:pt x="559" y="798"/>
                  </a:lnTo>
                  <a:lnTo>
                    <a:pt x="562" y="793"/>
                  </a:lnTo>
                  <a:lnTo>
                    <a:pt x="562" y="789"/>
                  </a:lnTo>
                  <a:lnTo>
                    <a:pt x="562" y="295"/>
                  </a:lnTo>
                  <a:lnTo>
                    <a:pt x="562" y="291"/>
                  </a:lnTo>
                  <a:lnTo>
                    <a:pt x="557" y="286"/>
                  </a:lnTo>
                  <a:lnTo>
                    <a:pt x="66" y="3"/>
                  </a:lnTo>
                  <a:lnTo>
                    <a:pt x="59" y="0"/>
                  </a:lnTo>
                  <a:lnTo>
                    <a:pt x="50" y="0"/>
                  </a:lnTo>
                  <a:lnTo>
                    <a:pt x="41" y="0"/>
                  </a:lnTo>
                  <a:lnTo>
                    <a:pt x="33" y="3"/>
                  </a:lnTo>
                  <a:lnTo>
                    <a:pt x="16" y="9"/>
                  </a:lnTo>
                  <a:lnTo>
                    <a:pt x="5" y="15"/>
                  </a:lnTo>
                  <a:lnTo>
                    <a:pt x="58" y="18"/>
                  </a:lnTo>
                  <a:lnTo>
                    <a:pt x="545" y="299"/>
                  </a:lnTo>
                  <a:lnTo>
                    <a:pt x="545" y="787"/>
                  </a:lnTo>
                  <a:lnTo>
                    <a:pt x="541" y="793"/>
                  </a:lnTo>
                  <a:lnTo>
                    <a:pt x="535" y="802"/>
                  </a:lnTo>
                  <a:lnTo>
                    <a:pt x="526" y="812"/>
                  </a:lnTo>
                  <a:lnTo>
                    <a:pt x="516" y="820"/>
                  </a:lnTo>
                  <a:lnTo>
                    <a:pt x="18" y="532"/>
                  </a:lnTo>
                  <a:lnTo>
                    <a:pt x="18" y="28"/>
                  </a:lnTo>
                  <a:lnTo>
                    <a:pt x="30" y="22"/>
                  </a:lnTo>
                  <a:lnTo>
                    <a:pt x="41" y="19"/>
                  </a:lnTo>
                  <a:lnTo>
                    <a:pt x="50" y="17"/>
                  </a:lnTo>
                  <a:lnTo>
                    <a:pt x="55" y="17"/>
                  </a:lnTo>
                  <a:lnTo>
                    <a:pt x="58" y="18"/>
                  </a:lnTo>
                  <a:lnTo>
                    <a:pt x="5" y="15"/>
                  </a:lnTo>
                  <a:lnTo>
                    <a:pt x="545" y="787"/>
                  </a:lnTo>
                  <a:lnTo>
                    <a:pt x="545" y="789"/>
                  </a:lnTo>
                  <a:lnTo>
                    <a:pt x="545" y="787"/>
                  </a:lnTo>
                  <a:lnTo>
                    <a:pt x="5" y="15"/>
                  </a:lnTo>
                  <a:close/>
                </a:path>
              </a:pathLst>
            </a:custGeom>
            <a:solidFill>
              <a:srgbClr val="52515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5" name="Freeform 258"/>
            <p:cNvSpPr>
              <a:spLocks/>
            </p:cNvSpPr>
            <p:nvPr/>
          </p:nvSpPr>
          <p:spPr bwMode="ltGray">
            <a:xfrm>
              <a:off x="1038243" y="4703302"/>
              <a:ext cx="591282" cy="940925"/>
            </a:xfrm>
            <a:custGeom>
              <a:avLst/>
              <a:gdLst>
                <a:gd name="T0" fmla="*/ 0 w 507"/>
                <a:gd name="T1" fmla="*/ 0 h 807"/>
                <a:gd name="T2" fmla="*/ 507 w 507"/>
                <a:gd name="T3" fmla="*/ 293 h 807"/>
                <a:gd name="T4" fmla="*/ 507 w 507"/>
                <a:gd name="T5" fmla="*/ 807 h 807"/>
                <a:gd name="T6" fmla="*/ 0 w 507"/>
                <a:gd name="T7" fmla="*/ 514 h 807"/>
                <a:gd name="T8" fmla="*/ 0 w 507"/>
                <a:gd name="T9" fmla="*/ 0 h 807"/>
              </a:gdLst>
              <a:ahLst/>
              <a:cxnLst>
                <a:cxn ang="0">
                  <a:pos x="T0" y="T1"/>
                </a:cxn>
                <a:cxn ang="0">
                  <a:pos x="T2" y="T3"/>
                </a:cxn>
                <a:cxn ang="0">
                  <a:pos x="T4" y="T5"/>
                </a:cxn>
                <a:cxn ang="0">
                  <a:pos x="T6" y="T7"/>
                </a:cxn>
                <a:cxn ang="0">
                  <a:pos x="T8" y="T9"/>
                </a:cxn>
              </a:cxnLst>
              <a:rect l="0" t="0" r="r" b="b"/>
              <a:pathLst>
                <a:path w="507" h="807">
                  <a:moveTo>
                    <a:pt x="0" y="0"/>
                  </a:moveTo>
                  <a:lnTo>
                    <a:pt x="507" y="293"/>
                  </a:lnTo>
                  <a:lnTo>
                    <a:pt x="507" y="807"/>
                  </a:lnTo>
                  <a:lnTo>
                    <a:pt x="0" y="514"/>
                  </a:lnTo>
                  <a:lnTo>
                    <a:pt x="0" y="0"/>
                  </a:lnTo>
                  <a:close/>
                </a:path>
              </a:pathLst>
            </a:custGeom>
            <a:solidFill>
              <a:srgbClr val="CCCCC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6" name="Freeform 259"/>
            <p:cNvSpPr>
              <a:spLocks/>
            </p:cNvSpPr>
            <p:nvPr/>
          </p:nvSpPr>
          <p:spPr bwMode="ltGray">
            <a:xfrm>
              <a:off x="1077895" y="4772093"/>
              <a:ext cx="515477" cy="811504"/>
            </a:xfrm>
            <a:custGeom>
              <a:avLst/>
              <a:gdLst>
                <a:gd name="T0" fmla="*/ 0 w 442"/>
                <a:gd name="T1" fmla="*/ 0 h 696"/>
                <a:gd name="T2" fmla="*/ 442 w 442"/>
                <a:gd name="T3" fmla="*/ 256 h 696"/>
                <a:gd name="T4" fmla="*/ 442 w 442"/>
                <a:gd name="T5" fmla="*/ 696 h 696"/>
                <a:gd name="T6" fmla="*/ 0 w 442"/>
                <a:gd name="T7" fmla="*/ 439 h 696"/>
                <a:gd name="T8" fmla="*/ 0 w 442"/>
                <a:gd name="T9" fmla="*/ 0 h 696"/>
              </a:gdLst>
              <a:ahLst/>
              <a:cxnLst>
                <a:cxn ang="0">
                  <a:pos x="T0" y="T1"/>
                </a:cxn>
                <a:cxn ang="0">
                  <a:pos x="T2" y="T3"/>
                </a:cxn>
                <a:cxn ang="0">
                  <a:pos x="T4" y="T5"/>
                </a:cxn>
                <a:cxn ang="0">
                  <a:pos x="T6" y="T7"/>
                </a:cxn>
                <a:cxn ang="0">
                  <a:pos x="T8" y="T9"/>
                </a:cxn>
              </a:cxnLst>
              <a:rect l="0" t="0" r="r" b="b"/>
              <a:pathLst>
                <a:path w="442" h="696">
                  <a:moveTo>
                    <a:pt x="0" y="0"/>
                  </a:moveTo>
                  <a:lnTo>
                    <a:pt x="442" y="256"/>
                  </a:lnTo>
                  <a:lnTo>
                    <a:pt x="442" y="696"/>
                  </a:lnTo>
                  <a:lnTo>
                    <a:pt x="0" y="439"/>
                  </a:lnTo>
                  <a:lnTo>
                    <a:pt x="0" y="0"/>
                  </a:lnTo>
                  <a:close/>
                </a:path>
              </a:pathLst>
            </a:custGeom>
            <a:solidFill>
              <a:srgbClr val="678BA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7" name="Freeform 260"/>
            <p:cNvSpPr>
              <a:spLocks/>
            </p:cNvSpPr>
            <p:nvPr/>
          </p:nvSpPr>
          <p:spPr bwMode="ltGray">
            <a:xfrm>
              <a:off x="1077895" y="4772093"/>
              <a:ext cx="515477" cy="811504"/>
            </a:xfrm>
            <a:custGeom>
              <a:avLst/>
              <a:gdLst>
                <a:gd name="T0" fmla="*/ 6 w 442"/>
                <a:gd name="T1" fmla="*/ 4 h 696"/>
                <a:gd name="T2" fmla="*/ 6 w 442"/>
                <a:gd name="T3" fmla="*/ 433 h 696"/>
                <a:gd name="T4" fmla="*/ 442 w 442"/>
                <a:gd name="T5" fmla="*/ 685 h 696"/>
                <a:gd name="T6" fmla="*/ 442 w 442"/>
                <a:gd name="T7" fmla="*/ 696 h 696"/>
                <a:gd name="T8" fmla="*/ 0 w 442"/>
                <a:gd name="T9" fmla="*/ 439 h 696"/>
                <a:gd name="T10" fmla="*/ 0 w 442"/>
                <a:gd name="T11" fmla="*/ 0 h 696"/>
                <a:gd name="T12" fmla="*/ 6 w 442"/>
                <a:gd name="T13" fmla="*/ 4 h 696"/>
              </a:gdLst>
              <a:ahLst/>
              <a:cxnLst>
                <a:cxn ang="0">
                  <a:pos x="T0" y="T1"/>
                </a:cxn>
                <a:cxn ang="0">
                  <a:pos x="T2" y="T3"/>
                </a:cxn>
                <a:cxn ang="0">
                  <a:pos x="T4" y="T5"/>
                </a:cxn>
                <a:cxn ang="0">
                  <a:pos x="T6" y="T7"/>
                </a:cxn>
                <a:cxn ang="0">
                  <a:pos x="T8" y="T9"/>
                </a:cxn>
                <a:cxn ang="0">
                  <a:pos x="T10" y="T11"/>
                </a:cxn>
                <a:cxn ang="0">
                  <a:pos x="T12" y="T13"/>
                </a:cxn>
              </a:cxnLst>
              <a:rect l="0" t="0" r="r" b="b"/>
              <a:pathLst>
                <a:path w="442" h="696">
                  <a:moveTo>
                    <a:pt x="6" y="4"/>
                  </a:moveTo>
                  <a:lnTo>
                    <a:pt x="6" y="433"/>
                  </a:lnTo>
                  <a:lnTo>
                    <a:pt x="442" y="685"/>
                  </a:lnTo>
                  <a:lnTo>
                    <a:pt x="442" y="696"/>
                  </a:lnTo>
                  <a:lnTo>
                    <a:pt x="0" y="439"/>
                  </a:lnTo>
                  <a:lnTo>
                    <a:pt x="0" y="0"/>
                  </a:lnTo>
                  <a:lnTo>
                    <a:pt x="6" y="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8" name="Freeform 261"/>
            <p:cNvSpPr>
              <a:spLocks/>
            </p:cNvSpPr>
            <p:nvPr/>
          </p:nvSpPr>
          <p:spPr bwMode="ltGray">
            <a:xfrm>
              <a:off x="1038243" y="4685813"/>
              <a:ext cx="634433" cy="359114"/>
            </a:xfrm>
            <a:custGeom>
              <a:avLst/>
              <a:gdLst>
                <a:gd name="T0" fmla="*/ 53 w 544"/>
                <a:gd name="T1" fmla="*/ 3 h 308"/>
                <a:gd name="T2" fmla="*/ 544 w 544"/>
                <a:gd name="T3" fmla="*/ 286 h 308"/>
                <a:gd name="T4" fmla="*/ 507 w 544"/>
                <a:gd name="T5" fmla="*/ 308 h 308"/>
                <a:gd name="T6" fmla="*/ 0 w 544"/>
                <a:gd name="T7" fmla="*/ 15 h 308"/>
                <a:gd name="T8" fmla="*/ 6 w 544"/>
                <a:gd name="T9" fmla="*/ 12 h 308"/>
                <a:gd name="T10" fmla="*/ 21 w 544"/>
                <a:gd name="T11" fmla="*/ 6 h 308"/>
                <a:gd name="T12" fmla="*/ 29 w 544"/>
                <a:gd name="T13" fmla="*/ 3 h 308"/>
                <a:gd name="T14" fmla="*/ 38 w 544"/>
                <a:gd name="T15" fmla="*/ 2 h 308"/>
                <a:gd name="T16" fmla="*/ 46 w 544"/>
                <a:gd name="T17" fmla="*/ 0 h 308"/>
                <a:gd name="T18" fmla="*/ 53 w 544"/>
                <a:gd name="T19" fmla="*/ 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4" h="308">
                  <a:moveTo>
                    <a:pt x="53" y="3"/>
                  </a:moveTo>
                  <a:lnTo>
                    <a:pt x="544" y="286"/>
                  </a:lnTo>
                  <a:lnTo>
                    <a:pt x="507" y="308"/>
                  </a:lnTo>
                  <a:lnTo>
                    <a:pt x="0" y="15"/>
                  </a:lnTo>
                  <a:lnTo>
                    <a:pt x="6" y="12"/>
                  </a:lnTo>
                  <a:lnTo>
                    <a:pt x="21" y="6"/>
                  </a:lnTo>
                  <a:lnTo>
                    <a:pt x="29" y="3"/>
                  </a:lnTo>
                  <a:lnTo>
                    <a:pt x="38" y="2"/>
                  </a:lnTo>
                  <a:lnTo>
                    <a:pt x="46" y="0"/>
                  </a:lnTo>
                  <a:lnTo>
                    <a:pt x="53" y="3"/>
                  </a:lnTo>
                  <a:close/>
                </a:path>
              </a:pathLst>
            </a:custGeom>
            <a:solidFill>
              <a:srgbClr val="E3E3E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sp>
          <p:nvSpPr>
            <p:cNvPr id="249" name="Freeform 262"/>
            <p:cNvSpPr>
              <a:spLocks/>
            </p:cNvSpPr>
            <p:nvPr/>
          </p:nvSpPr>
          <p:spPr bwMode="ltGray">
            <a:xfrm>
              <a:off x="1629525" y="5019276"/>
              <a:ext cx="43151" cy="624951"/>
            </a:xfrm>
            <a:custGeom>
              <a:avLst/>
              <a:gdLst>
                <a:gd name="T0" fmla="*/ 0 w 37"/>
                <a:gd name="T1" fmla="*/ 536 h 536"/>
                <a:gd name="T2" fmla="*/ 0 w 37"/>
                <a:gd name="T3" fmla="*/ 22 h 536"/>
                <a:gd name="T4" fmla="*/ 37 w 37"/>
                <a:gd name="T5" fmla="*/ 0 h 536"/>
                <a:gd name="T6" fmla="*/ 37 w 37"/>
                <a:gd name="T7" fmla="*/ 494 h 536"/>
                <a:gd name="T8" fmla="*/ 37 w 37"/>
                <a:gd name="T9" fmla="*/ 495 h 536"/>
                <a:gd name="T10" fmla="*/ 34 w 37"/>
                <a:gd name="T11" fmla="*/ 501 h 536"/>
                <a:gd name="T12" fmla="*/ 26 w 37"/>
                <a:gd name="T13" fmla="*/ 513 h 536"/>
                <a:gd name="T14" fmla="*/ 15 w 37"/>
                <a:gd name="T15" fmla="*/ 526 h 536"/>
                <a:gd name="T16" fmla="*/ 7 w 37"/>
                <a:gd name="T17" fmla="*/ 532 h 536"/>
                <a:gd name="T18" fmla="*/ 0 w 37"/>
                <a:gd name="T19" fmla="*/ 536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536">
                  <a:moveTo>
                    <a:pt x="0" y="536"/>
                  </a:moveTo>
                  <a:lnTo>
                    <a:pt x="0" y="22"/>
                  </a:lnTo>
                  <a:lnTo>
                    <a:pt x="37" y="0"/>
                  </a:lnTo>
                  <a:lnTo>
                    <a:pt x="37" y="494"/>
                  </a:lnTo>
                  <a:lnTo>
                    <a:pt x="37" y="495"/>
                  </a:lnTo>
                  <a:lnTo>
                    <a:pt x="34" y="501"/>
                  </a:lnTo>
                  <a:lnTo>
                    <a:pt x="26" y="513"/>
                  </a:lnTo>
                  <a:lnTo>
                    <a:pt x="15" y="526"/>
                  </a:lnTo>
                  <a:lnTo>
                    <a:pt x="7" y="532"/>
                  </a:lnTo>
                  <a:lnTo>
                    <a:pt x="0" y="536"/>
                  </a:lnTo>
                  <a:close/>
                </a:path>
              </a:pathLst>
            </a:custGeom>
            <a:solidFill>
              <a:srgbClr val="6666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31" fontAlgn="auto">
                <a:spcBef>
                  <a:spcPts val="0"/>
                </a:spcBef>
                <a:spcAft>
                  <a:spcPts val="0"/>
                </a:spcAft>
                <a:buFontTx/>
                <a:buNone/>
                <a:defRPr/>
              </a:pPr>
              <a:endParaRPr lang="en-US" sz="1400" kern="0" dirty="0">
                <a:solidFill>
                  <a:sysClr val="windowText" lastClr="000000"/>
                </a:solidFill>
                <a:latin typeface="微软雅黑" pitchFamily="34" charset="-122"/>
                <a:ea typeface="微软雅黑" pitchFamily="34" charset="-122"/>
                <a:cs typeface="+mn-cs"/>
              </a:endParaRPr>
            </a:p>
          </p:txBody>
        </p:sp>
      </p:grpSp>
      <p:sp>
        <p:nvSpPr>
          <p:cNvPr id="250" name="TextBox 141"/>
          <p:cNvSpPr txBox="1"/>
          <p:nvPr/>
        </p:nvSpPr>
        <p:spPr>
          <a:xfrm>
            <a:off x="755360" y="4496489"/>
            <a:ext cx="1040953" cy="261594"/>
          </a:xfrm>
          <a:prstGeom prst="rect">
            <a:avLst/>
          </a:prstGeom>
          <a:noFill/>
        </p:spPr>
        <p:txBody>
          <a:bodyPr wrap="square" lIns="91423" tIns="45712" rIns="91423" bIns="45712" rtlCol="0">
            <a:spAutoFit/>
          </a:bodyPr>
          <a:lstStyle/>
          <a:p>
            <a:pPr defTabSz="914231" fontAlgn="auto">
              <a:spcBef>
                <a:spcPts val="0"/>
              </a:spcBef>
              <a:spcAft>
                <a:spcPts val="0"/>
              </a:spcAft>
              <a:buFontTx/>
              <a:buNone/>
              <a:defRPr/>
            </a:pPr>
            <a:r>
              <a:rPr lang="zh-CN" altLang="en-US" sz="1100" kern="0" dirty="0" smtClean="0">
                <a:solidFill>
                  <a:srgbClr val="333333"/>
                </a:solidFill>
                <a:latin typeface="微软雅黑" pitchFamily="34" charset="-122"/>
                <a:ea typeface="微软雅黑" pitchFamily="34" charset="-122"/>
                <a:cs typeface="+mn-cs"/>
              </a:rPr>
              <a:t>瘦客户机</a:t>
            </a:r>
            <a:endParaRPr lang="en-US" sz="1100" kern="0" dirty="0" smtClean="0">
              <a:solidFill>
                <a:srgbClr val="333333"/>
              </a:solidFill>
              <a:latin typeface="微软雅黑" pitchFamily="34" charset="-122"/>
              <a:ea typeface="微软雅黑" pitchFamily="34" charset="-122"/>
              <a:cs typeface="+mn-cs"/>
            </a:endParaRPr>
          </a:p>
        </p:txBody>
      </p:sp>
      <p:cxnSp>
        <p:nvCxnSpPr>
          <p:cNvPr id="251" name="直接连接符 41"/>
          <p:cNvCxnSpPr/>
          <p:nvPr/>
        </p:nvCxnSpPr>
        <p:spPr>
          <a:xfrm>
            <a:off x="358233" y="2771557"/>
            <a:ext cx="5305603" cy="0"/>
          </a:xfrm>
          <a:prstGeom prst="line">
            <a:avLst/>
          </a:prstGeom>
          <a:noFill/>
          <a:ln w="25400" cap="flat" cmpd="sng" algn="ctr">
            <a:solidFill>
              <a:srgbClr val="4F81BD"/>
            </a:solidFill>
            <a:prstDash val="solid"/>
          </a:ln>
          <a:effectLst>
            <a:outerShdw blurRad="40000" dist="20000" dir="5400000" rotWithShape="0">
              <a:srgbClr val="000000">
                <a:alpha val="38000"/>
              </a:srgbClr>
            </a:outerShdw>
          </a:effectLst>
        </p:spPr>
      </p:cxnSp>
      <p:sp>
        <p:nvSpPr>
          <p:cNvPr id="252" name="TextBox 145"/>
          <p:cNvSpPr txBox="1"/>
          <p:nvPr/>
        </p:nvSpPr>
        <p:spPr>
          <a:xfrm>
            <a:off x="868519" y="2842496"/>
            <a:ext cx="1034104" cy="307777"/>
          </a:xfrm>
          <a:prstGeom prst="rect">
            <a:avLst/>
          </a:prstGeom>
          <a:solidFill>
            <a:srgbClr val="4F81B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3D</a:t>
            </a:r>
            <a:r>
              <a:rPr kumimoji="0" lang="zh-CN" altLang="en-US" sz="1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设计</a:t>
            </a:r>
          </a:p>
        </p:txBody>
      </p:sp>
      <p:sp>
        <p:nvSpPr>
          <p:cNvPr id="253" name="TextBox 146"/>
          <p:cNvSpPr txBox="1"/>
          <p:nvPr/>
        </p:nvSpPr>
        <p:spPr>
          <a:xfrm>
            <a:off x="868519" y="933311"/>
            <a:ext cx="1034104" cy="307777"/>
          </a:xfrm>
          <a:prstGeom prst="rect">
            <a:avLst/>
          </a:prstGeom>
          <a:solidFill>
            <a:srgbClr val="4F81B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办公</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三、园区运营管理平台</a:t>
            </a:r>
            <a:endParaRPr lang="zh-CN" altLang="en-US" b="1" dirty="0"/>
          </a:p>
        </p:txBody>
      </p:sp>
      <p:pic>
        <p:nvPicPr>
          <p:cNvPr id="41" name="Picture 1"/>
          <p:cNvPicPr>
            <a:picLocks noChangeAspect="1" noChangeArrowheads="1"/>
          </p:cNvPicPr>
          <p:nvPr/>
        </p:nvPicPr>
        <p:blipFill>
          <a:blip r:embed="rId2" cstate="print"/>
          <a:srcRect/>
          <a:stretch>
            <a:fillRect/>
          </a:stretch>
        </p:blipFill>
        <p:spPr bwMode="auto">
          <a:xfrm>
            <a:off x="3595534" y="4445455"/>
            <a:ext cx="2055932" cy="399872"/>
          </a:xfrm>
          <a:prstGeom prst="rect">
            <a:avLst/>
          </a:prstGeom>
          <a:noFill/>
          <a:ln w="9525">
            <a:noFill/>
            <a:miter lim="800000"/>
            <a:headEnd/>
            <a:tailEnd/>
          </a:ln>
        </p:spPr>
      </p:pic>
      <p:sp>
        <p:nvSpPr>
          <p:cNvPr id="42" name="TextBox 41"/>
          <p:cNvSpPr txBox="1"/>
          <p:nvPr/>
        </p:nvSpPr>
        <p:spPr>
          <a:xfrm>
            <a:off x="343406" y="668480"/>
            <a:ext cx="8385180" cy="652486"/>
          </a:xfrm>
          <a:prstGeom prst="rect">
            <a:avLst/>
          </a:prstGeom>
          <a:noFill/>
        </p:spPr>
        <p:txBody>
          <a:bodyPr wrap="square" rtlCol="0">
            <a:spAutoFit/>
          </a:bodyPr>
          <a:lstStyle/>
          <a:p>
            <a:pPr fontAlgn="auto">
              <a:lnSpc>
                <a:spcPct val="130000"/>
              </a:lnSpc>
              <a:spcBef>
                <a:spcPts val="0"/>
              </a:spcBef>
              <a:spcAft>
                <a:spcPts val="0"/>
              </a:spcAft>
              <a:buFontTx/>
              <a:buNone/>
            </a:pPr>
            <a:r>
              <a:rPr lang="zh-CN" altLang="en-US" sz="1400" b="1" spc="100" dirty="0" smtClean="0">
                <a:solidFill>
                  <a:prstClr val="black"/>
                </a:solidFill>
                <a:latin typeface="微软雅黑" pitchFamily="34" charset="-122"/>
                <a:ea typeface="微软雅黑" pitchFamily="34" charset="-122"/>
                <a:cs typeface="+mn-cs"/>
              </a:rPr>
              <a:t>通过</a:t>
            </a:r>
            <a:r>
              <a:rPr lang="zh-CN" altLang="en-US" sz="1400" b="1" spc="100" dirty="0" smtClean="0">
                <a:solidFill>
                  <a:srgbClr val="FF0000"/>
                </a:solidFill>
                <a:latin typeface="微软雅黑" pitchFamily="34" charset="-122"/>
                <a:ea typeface="微软雅黑" pitchFamily="34" charset="-122"/>
                <a:cs typeface="+mn-cs"/>
              </a:rPr>
              <a:t>运营管理平台</a:t>
            </a:r>
            <a:r>
              <a:rPr lang="zh-CN" altLang="en-US" sz="1400" b="1" spc="100" dirty="0" smtClean="0">
                <a:solidFill>
                  <a:prstClr val="black"/>
                </a:solidFill>
                <a:latin typeface="微软雅黑" pitchFamily="34" charset="-122"/>
                <a:ea typeface="微软雅黑" pitchFamily="34" charset="-122"/>
                <a:cs typeface="+mn-cs"/>
              </a:rPr>
              <a:t>集成园区视频监控及智能分析，门禁和访客管理、周界防卫、巡逻管理、电子公告、能耗管理、停车管理和应急调度指挥等业务，为园区物业和入驻企业提供全方位的管理服务</a:t>
            </a:r>
          </a:p>
        </p:txBody>
      </p:sp>
      <p:sp>
        <p:nvSpPr>
          <p:cNvPr id="43" name="AutoShape 10"/>
          <p:cNvSpPr>
            <a:spLocks noChangeArrowheads="1"/>
          </p:cNvSpPr>
          <p:nvPr/>
        </p:nvSpPr>
        <p:spPr bwMode="auto">
          <a:xfrm rot="10800000">
            <a:off x="3044106" y="1629030"/>
            <a:ext cx="3028950" cy="2080022"/>
          </a:xfrm>
          <a:prstGeom prst="triangle">
            <a:avLst>
              <a:gd name="adj" fmla="val 50000"/>
            </a:avLst>
          </a:prstGeom>
          <a:gradFill rotWithShape="1">
            <a:gsLst>
              <a:gs pos="0">
                <a:srgbClr val="1ABCEE"/>
              </a:gs>
              <a:gs pos="100000">
                <a:srgbClr val="CCECFF">
                  <a:alpha val="0"/>
                </a:srgbClr>
              </a:gs>
            </a:gsLst>
            <a:lin ang="5400000" scaled="1"/>
          </a:gradFill>
          <a:ln w="9525">
            <a:noFill/>
            <a:miter lim="800000"/>
            <a:headEnd/>
            <a:tailEnd/>
          </a:ln>
        </p:spPr>
        <p:txBody>
          <a:bodyPr wrap="none" lIns="91425" tIns="45711" rIns="91425" bIns="45711"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4" name="AutoShape 11"/>
          <p:cNvSpPr>
            <a:spLocks noChangeArrowheads="1"/>
          </p:cNvSpPr>
          <p:nvPr/>
        </p:nvSpPr>
        <p:spPr bwMode="auto">
          <a:xfrm rot="-7200000">
            <a:off x="4630747" y="1731763"/>
            <a:ext cx="2271713" cy="2773362"/>
          </a:xfrm>
          <a:prstGeom prst="triangle">
            <a:avLst>
              <a:gd name="adj" fmla="val 50000"/>
            </a:avLst>
          </a:prstGeom>
          <a:gradFill rotWithShape="1">
            <a:gsLst>
              <a:gs pos="0">
                <a:srgbClr val="347AF8"/>
              </a:gs>
              <a:gs pos="100000">
                <a:srgbClr val="CCECFF">
                  <a:alpha val="0"/>
                </a:srgbClr>
              </a:gs>
            </a:gsLst>
            <a:lin ang="5400000" scaled="1"/>
          </a:gradFill>
          <a:ln w="9525">
            <a:noFill/>
            <a:miter lim="800000"/>
            <a:headEnd/>
            <a:tailEnd/>
          </a:ln>
        </p:spPr>
        <p:txBody>
          <a:bodyPr wrap="none" lIns="91425" tIns="45711" rIns="91425" bIns="45711"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5" name="AutoShape 12"/>
          <p:cNvSpPr>
            <a:spLocks noChangeArrowheads="1"/>
          </p:cNvSpPr>
          <p:nvPr/>
        </p:nvSpPr>
        <p:spPr bwMode="auto">
          <a:xfrm rot="7200000" flipH="1">
            <a:off x="2217750" y="1731763"/>
            <a:ext cx="2271713" cy="2773362"/>
          </a:xfrm>
          <a:prstGeom prst="triangle">
            <a:avLst>
              <a:gd name="adj" fmla="val 50000"/>
            </a:avLst>
          </a:prstGeom>
          <a:gradFill rotWithShape="1">
            <a:gsLst>
              <a:gs pos="0">
                <a:srgbClr val="3FEDB7"/>
              </a:gs>
              <a:gs pos="100000">
                <a:srgbClr val="CCECFF">
                  <a:alpha val="0"/>
                </a:srgbClr>
              </a:gs>
            </a:gsLst>
            <a:lin ang="5400000" scaled="1"/>
          </a:gradFill>
          <a:ln w="9525">
            <a:noFill/>
            <a:miter lim="800000"/>
            <a:headEnd/>
            <a:tailEnd/>
          </a:ln>
        </p:spPr>
        <p:txBody>
          <a:bodyPr wrap="none" lIns="91425" tIns="45711" rIns="91425" bIns="45711"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6" name="Text Box 115"/>
          <p:cNvSpPr txBox="1">
            <a:spLocks noChangeArrowheads="1"/>
          </p:cNvSpPr>
          <p:nvPr/>
        </p:nvSpPr>
        <p:spPr bwMode="auto">
          <a:xfrm>
            <a:off x="3920429" y="1354934"/>
            <a:ext cx="1257861" cy="1213134"/>
          </a:xfrm>
          <a:prstGeom prst="rect">
            <a:avLst/>
          </a:prstGeom>
          <a:noFill/>
          <a:ln w="9525">
            <a:noFill/>
            <a:miter lim="800000"/>
            <a:headEnd/>
            <a:tailEnd/>
          </a:ln>
        </p:spPr>
        <p:txBody>
          <a:bodyPr wrap="square" lIns="91425" tIns="45711" rIns="91425" bIns="45711">
            <a:spAutoFit/>
          </a:bodyPr>
          <a:lstStyle/>
          <a:p>
            <a:pPr fontAlgn="auto">
              <a:spcBef>
                <a:spcPts val="0"/>
              </a:spcBef>
              <a:spcAft>
                <a:spcPts val="230"/>
              </a:spcAft>
              <a:buClr>
                <a:srgbClr val="000000"/>
              </a:buClr>
              <a:buSzPct val="100000"/>
              <a:buFontTx/>
              <a:buNone/>
            </a:pPr>
            <a:r>
              <a:rPr lang="zh-CN" altLang="en-US" sz="1200" b="1" dirty="0" smtClean="0">
                <a:solidFill>
                  <a:srgbClr val="0000FF"/>
                </a:solidFill>
                <a:latin typeface="微软雅黑" pitchFamily="34" charset="-122"/>
                <a:ea typeface="微软雅黑" pitchFamily="34" charset="-122"/>
                <a:cs typeface="+mn-cs"/>
              </a:rPr>
              <a:t>安防系统</a:t>
            </a:r>
            <a:endParaRPr lang="en-US" altLang="zh-CN" sz="1200" b="1" dirty="0" smtClean="0">
              <a:solidFill>
                <a:srgbClr val="0000FF"/>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智能视频监控</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巡更系统</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周界防越系统</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门禁系统</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消防联动系统</a:t>
            </a:r>
            <a:endParaRPr lang="en-US" altLang="zh-CN" sz="1050" dirty="0" smtClean="0">
              <a:solidFill>
                <a:prstClr val="black"/>
              </a:solidFill>
              <a:latin typeface="微软雅黑" pitchFamily="34" charset="-122"/>
              <a:ea typeface="微软雅黑" pitchFamily="34" charset="-122"/>
              <a:cs typeface="+mn-cs"/>
            </a:endParaRPr>
          </a:p>
        </p:txBody>
      </p:sp>
      <p:sp>
        <p:nvSpPr>
          <p:cNvPr id="47" name="Text Box 116"/>
          <p:cNvSpPr txBox="1">
            <a:spLocks noChangeArrowheads="1"/>
          </p:cNvSpPr>
          <p:nvPr/>
        </p:nvSpPr>
        <p:spPr bwMode="auto">
          <a:xfrm>
            <a:off x="1744744" y="3696205"/>
            <a:ext cx="1711055" cy="861756"/>
          </a:xfrm>
          <a:prstGeom prst="rect">
            <a:avLst/>
          </a:prstGeom>
          <a:noFill/>
          <a:ln w="9525">
            <a:noFill/>
            <a:miter lim="800000"/>
            <a:headEnd/>
            <a:tailEnd/>
          </a:ln>
        </p:spPr>
        <p:txBody>
          <a:bodyPr wrap="square" lIns="91425" tIns="45711" rIns="91425" bIns="45711">
            <a:spAutoFit/>
          </a:bodyPr>
          <a:lstStyle/>
          <a:p>
            <a:pPr indent="-132591" fontAlgn="auto">
              <a:spcBef>
                <a:spcPts val="0"/>
              </a:spcBef>
              <a:spcAft>
                <a:spcPts val="230"/>
              </a:spcAft>
              <a:buClr>
                <a:srgbClr val="000000"/>
              </a:buClr>
              <a:buSzPct val="100000"/>
              <a:buFontTx/>
              <a:buNone/>
            </a:pPr>
            <a:r>
              <a:rPr lang="en-US" altLang="zh-CN" sz="1200" b="1" dirty="0" smtClean="0">
                <a:solidFill>
                  <a:srgbClr val="0000FF"/>
                </a:solidFill>
                <a:latin typeface="微软雅黑" pitchFamily="34" charset="-122"/>
                <a:ea typeface="微软雅黑" pitchFamily="34" charset="-122"/>
                <a:cs typeface="+mn-cs"/>
              </a:rPr>
              <a:t>IT</a:t>
            </a:r>
            <a:r>
              <a:rPr lang="zh-CN" altLang="en-US" sz="1200" b="1" dirty="0" smtClean="0">
                <a:solidFill>
                  <a:srgbClr val="0000FF"/>
                </a:solidFill>
                <a:latin typeface="微软雅黑" pitchFamily="34" charset="-122"/>
                <a:ea typeface="微软雅黑" pitchFamily="34" charset="-122"/>
                <a:cs typeface="+mn-cs"/>
              </a:rPr>
              <a:t>基础设施</a:t>
            </a:r>
            <a:endParaRPr lang="en-US" altLang="zh-CN" sz="1200" b="1" dirty="0" smtClean="0">
              <a:solidFill>
                <a:srgbClr val="0000FF"/>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100" dirty="0" smtClean="0">
                <a:solidFill>
                  <a:prstClr val="black"/>
                </a:solidFill>
                <a:latin typeface="微软雅黑" pitchFamily="34" charset="-122"/>
                <a:ea typeface="微软雅黑" pitchFamily="34" charset="-122"/>
                <a:cs typeface="+mn-cs"/>
              </a:rPr>
              <a:t>固定宽带</a:t>
            </a:r>
            <a:endParaRPr lang="en-US" altLang="zh-CN" sz="110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100" dirty="0" smtClean="0">
                <a:solidFill>
                  <a:prstClr val="black"/>
                </a:solidFill>
                <a:latin typeface="微软雅黑" pitchFamily="34" charset="-122"/>
                <a:ea typeface="微软雅黑" pitchFamily="34" charset="-122"/>
                <a:cs typeface="+mn-cs"/>
              </a:rPr>
              <a:t>无线网络</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100" dirty="0" smtClean="0">
                <a:solidFill>
                  <a:prstClr val="black"/>
                </a:solidFill>
                <a:latin typeface="微软雅黑" pitchFamily="34" charset="-122"/>
                <a:ea typeface="微软雅黑" pitchFamily="34" charset="-122"/>
                <a:cs typeface="+mn-cs"/>
              </a:rPr>
              <a:t>云</a:t>
            </a:r>
            <a:r>
              <a:rPr lang="en-US" altLang="zh-CN" sz="1100" dirty="0" smtClean="0">
                <a:solidFill>
                  <a:prstClr val="black"/>
                </a:solidFill>
                <a:latin typeface="微软雅黑" pitchFamily="34" charset="-122"/>
                <a:ea typeface="微软雅黑" pitchFamily="34" charset="-122"/>
                <a:cs typeface="+mn-cs"/>
              </a:rPr>
              <a:t>IDC</a:t>
            </a:r>
            <a:r>
              <a:rPr lang="zh-CN" altLang="en-US" sz="1100" dirty="0" smtClean="0">
                <a:solidFill>
                  <a:prstClr val="black"/>
                </a:solidFill>
                <a:latin typeface="微软雅黑" pitchFamily="34" charset="-122"/>
                <a:ea typeface="微软雅黑" pitchFamily="34" charset="-122"/>
                <a:cs typeface="+mn-cs"/>
              </a:rPr>
              <a:t>平台</a:t>
            </a:r>
            <a:endParaRPr lang="en-US" altLang="zh-CN" sz="1100" dirty="0" smtClean="0">
              <a:solidFill>
                <a:prstClr val="black"/>
              </a:solidFill>
              <a:latin typeface="微软雅黑" pitchFamily="34" charset="-122"/>
              <a:ea typeface="微软雅黑" pitchFamily="34" charset="-122"/>
              <a:cs typeface="+mn-cs"/>
            </a:endParaRPr>
          </a:p>
        </p:txBody>
      </p:sp>
      <p:sp>
        <p:nvSpPr>
          <p:cNvPr id="48" name="Text Box 117"/>
          <p:cNvSpPr txBox="1">
            <a:spLocks noChangeArrowheads="1"/>
          </p:cNvSpPr>
          <p:nvPr/>
        </p:nvSpPr>
        <p:spPr bwMode="auto">
          <a:xfrm>
            <a:off x="1620983" y="2051877"/>
            <a:ext cx="2014502" cy="1492698"/>
          </a:xfrm>
          <a:prstGeom prst="rect">
            <a:avLst/>
          </a:prstGeom>
          <a:noFill/>
          <a:ln w="9525">
            <a:noFill/>
            <a:miter lim="800000"/>
            <a:headEnd/>
            <a:tailEnd/>
          </a:ln>
        </p:spPr>
        <p:txBody>
          <a:bodyPr wrap="square" lIns="91425" tIns="45711" rIns="91425" bIns="45711">
            <a:spAutoFit/>
          </a:bodyPr>
          <a:lstStyle/>
          <a:p>
            <a:pPr fontAlgn="auto">
              <a:spcBef>
                <a:spcPts val="0"/>
              </a:spcBef>
              <a:spcAft>
                <a:spcPts val="230"/>
              </a:spcAft>
              <a:buClr>
                <a:srgbClr val="000000"/>
              </a:buClr>
              <a:buSzPct val="100000"/>
              <a:buFontTx/>
              <a:buNone/>
            </a:pPr>
            <a:r>
              <a:rPr lang="zh-CN" altLang="en-US" sz="1200" b="1" dirty="0" smtClean="0">
                <a:solidFill>
                  <a:srgbClr val="0000FF"/>
                </a:solidFill>
                <a:latin typeface="微软雅黑" pitchFamily="34" charset="-122"/>
                <a:ea typeface="微软雅黑" pitchFamily="34" charset="-122"/>
                <a:cs typeface="+mn-cs"/>
              </a:rPr>
              <a:t>园区信息化管理平台</a:t>
            </a:r>
            <a:endParaRPr lang="en-US" altLang="zh-CN" sz="1200" b="1" dirty="0" smtClean="0">
              <a:solidFill>
                <a:srgbClr val="0000FF"/>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zh-CN" sz="1050" dirty="0" smtClean="0">
                <a:solidFill>
                  <a:prstClr val="black"/>
                </a:solidFill>
                <a:latin typeface="微软雅黑" pitchFamily="34" charset="-122"/>
                <a:ea typeface="微软雅黑" pitchFamily="34" charset="-122"/>
                <a:cs typeface="+mn-cs"/>
              </a:rPr>
              <a:t>通用办公</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zh-CN" sz="1050" dirty="0" smtClean="0">
                <a:solidFill>
                  <a:prstClr val="black"/>
                </a:solidFill>
                <a:latin typeface="微软雅黑" pitchFamily="34" charset="-122"/>
                <a:ea typeface="微软雅黑" pitchFamily="34" charset="-122"/>
                <a:cs typeface="+mn-cs"/>
              </a:rPr>
              <a:t>物业经营租赁</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企业</a:t>
            </a:r>
            <a:r>
              <a:rPr lang="zh-CN" altLang="zh-CN" sz="1050" dirty="0" smtClean="0">
                <a:solidFill>
                  <a:prstClr val="black"/>
                </a:solidFill>
                <a:latin typeface="微软雅黑" pitchFamily="34" charset="-122"/>
                <a:ea typeface="微软雅黑" pitchFamily="34" charset="-122"/>
                <a:cs typeface="+mn-cs"/>
              </a:rPr>
              <a:t>孵化、</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企业</a:t>
            </a:r>
            <a:r>
              <a:rPr lang="zh-CN" altLang="zh-CN" sz="1050" dirty="0" smtClean="0">
                <a:solidFill>
                  <a:prstClr val="black"/>
                </a:solidFill>
                <a:latin typeface="微软雅黑" pitchFamily="34" charset="-122"/>
                <a:ea typeface="微软雅黑" pitchFamily="34" charset="-122"/>
                <a:cs typeface="+mn-cs"/>
              </a:rPr>
              <a:t>投资</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zh-CN" sz="1050" dirty="0" smtClean="0">
                <a:solidFill>
                  <a:prstClr val="black"/>
                </a:solidFill>
                <a:latin typeface="微软雅黑" pitchFamily="34" charset="-122"/>
                <a:ea typeface="微软雅黑" pitchFamily="34" charset="-122"/>
                <a:cs typeface="+mn-cs"/>
              </a:rPr>
              <a:t>企业评估</a:t>
            </a:r>
            <a:endParaRPr lang="en-US" altLang="zh-CN" sz="1050" dirty="0" smtClean="0">
              <a:solidFill>
                <a:prstClr val="black"/>
              </a:solidFill>
              <a:latin typeface="微软雅黑" pitchFamily="34" charset="-122"/>
              <a:ea typeface="微软雅黑" pitchFamily="34" charset="-122"/>
              <a:cs typeface="+mn-cs"/>
            </a:endParaRPr>
          </a:p>
          <a:p>
            <a:pPr fontAlgn="auto" latinLnBrk="1">
              <a:lnSpc>
                <a:spcPct val="150000"/>
              </a:lnSpc>
              <a:spcBef>
                <a:spcPts val="0"/>
              </a:spcBef>
              <a:spcAft>
                <a:spcPts val="0"/>
              </a:spcAft>
              <a:buFontTx/>
              <a:buNone/>
            </a:pPr>
            <a:endParaRPr kumimoji="1" lang="ko-KR" altLang="en-US" sz="1100" dirty="0">
              <a:solidFill>
                <a:prstClr val="black"/>
              </a:solidFill>
              <a:latin typeface="微软雅黑" pitchFamily="34" charset="-122"/>
              <a:ea typeface="HY견고딕"/>
              <a:cs typeface="HY견고딕"/>
            </a:endParaRPr>
          </a:p>
        </p:txBody>
      </p:sp>
      <p:sp>
        <p:nvSpPr>
          <p:cNvPr id="49" name="Text Box 118"/>
          <p:cNvSpPr txBox="1">
            <a:spLocks noChangeArrowheads="1"/>
          </p:cNvSpPr>
          <p:nvPr/>
        </p:nvSpPr>
        <p:spPr bwMode="auto">
          <a:xfrm>
            <a:off x="6027628" y="3734537"/>
            <a:ext cx="1383282" cy="838673"/>
          </a:xfrm>
          <a:prstGeom prst="rect">
            <a:avLst/>
          </a:prstGeom>
          <a:noFill/>
          <a:ln w="9525">
            <a:noFill/>
            <a:miter lim="800000"/>
            <a:headEnd/>
            <a:tailEnd/>
          </a:ln>
        </p:spPr>
        <p:txBody>
          <a:bodyPr wrap="square" lIns="91425" tIns="45711" rIns="91425" bIns="45711">
            <a:spAutoFit/>
          </a:bodyPr>
          <a:lstStyle/>
          <a:p>
            <a:pPr fontAlgn="auto">
              <a:spcBef>
                <a:spcPts val="0"/>
              </a:spcBef>
              <a:spcAft>
                <a:spcPts val="230"/>
              </a:spcAft>
              <a:buClr>
                <a:srgbClr val="000000"/>
              </a:buClr>
              <a:buSzPct val="100000"/>
              <a:buFontTx/>
              <a:buNone/>
            </a:pPr>
            <a:r>
              <a:rPr lang="zh-CN" altLang="en-US" sz="1200" b="1" dirty="0" smtClean="0">
                <a:solidFill>
                  <a:srgbClr val="0000FF"/>
                </a:solidFill>
                <a:latin typeface="微软雅黑" pitchFamily="34" charset="-122"/>
                <a:ea typeface="微软雅黑" pitchFamily="34" charset="-122"/>
                <a:cs typeface="+mn-cs"/>
              </a:rPr>
              <a:t>港口物流服务</a:t>
            </a:r>
            <a:endParaRPr lang="en-US" altLang="zh-CN" sz="1200" b="1" dirty="0" smtClean="0">
              <a:solidFill>
                <a:srgbClr val="0000FF"/>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健康小屋</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远程虚拟银行</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en-US" altLang="zh-CN" sz="1050" dirty="0" smtClean="0">
                <a:solidFill>
                  <a:prstClr val="black"/>
                </a:solidFill>
                <a:latin typeface="微软雅黑" pitchFamily="34" charset="-122"/>
                <a:ea typeface="微软雅黑" pitchFamily="34" charset="-122"/>
                <a:cs typeface="+mn-cs"/>
              </a:rPr>
              <a:t>IPTV</a:t>
            </a:r>
          </a:p>
        </p:txBody>
      </p:sp>
      <p:sp>
        <p:nvSpPr>
          <p:cNvPr id="50" name="Text Box 119"/>
          <p:cNvSpPr txBox="1">
            <a:spLocks noChangeArrowheads="1"/>
          </p:cNvSpPr>
          <p:nvPr/>
        </p:nvSpPr>
        <p:spPr bwMode="auto">
          <a:xfrm>
            <a:off x="5999373" y="2060890"/>
            <a:ext cx="1530517" cy="1213134"/>
          </a:xfrm>
          <a:prstGeom prst="rect">
            <a:avLst/>
          </a:prstGeom>
          <a:noFill/>
          <a:ln w="9525">
            <a:noFill/>
            <a:miter lim="800000"/>
            <a:headEnd/>
            <a:tailEnd/>
          </a:ln>
        </p:spPr>
        <p:txBody>
          <a:bodyPr wrap="none" lIns="91425" tIns="45711" rIns="91425" bIns="45711">
            <a:spAutoFit/>
          </a:bodyPr>
          <a:lstStyle/>
          <a:p>
            <a:pPr fontAlgn="auto">
              <a:spcBef>
                <a:spcPts val="0"/>
              </a:spcBef>
              <a:spcAft>
                <a:spcPts val="230"/>
              </a:spcAft>
              <a:buClr>
                <a:srgbClr val="000000"/>
              </a:buClr>
              <a:buSzPct val="100000"/>
              <a:buFontTx/>
              <a:buNone/>
            </a:pPr>
            <a:r>
              <a:rPr lang="zh-CN" altLang="en-US" sz="1200" b="1" dirty="0" smtClean="0">
                <a:solidFill>
                  <a:srgbClr val="0000FF"/>
                </a:solidFill>
                <a:latin typeface="微软雅黑" pitchFamily="34" charset="-122"/>
                <a:ea typeface="微软雅黑" pitchFamily="34" charset="-122"/>
                <a:cs typeface="+mn-cs"/>
              </a:rPr>
              <a:t>物业管理</a:t>
            </a:r>
            <a:endParaRPr lang="en-US" altLang="zh-CN" sz="1200" b="1" dirty="0" smtClean="0">
              <a:solidFill>
                <a:srgbClr val="0000FF"/>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停车场控制系统</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环境控制系统</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物业管理基础系统</a:t>
            </a:r>
            <a:endParaRPr lang="en-US" altLang="zh-CN" sz="1050" dirty="0" smtClean="0">
              <a:solidFill>
                <a:prstClr val="black"/>
              </a:solidFill>
              <a:latin typeface="微软雅黑" pitchFamily="34" charset="-122"/>
              <a:ea typeface="微软雅黑" pitchFamily="34" charset="-122"/>
              <a:cs typeface="+mn-cs"/>
            </a:endParaRP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楼宇自动化系统</a:t>
            </a:r>
            <a:r>
              <a:rPr lang="en-US" altLang="zh-CN" sz="1050" dirty="0" smtClean="0">
                <a:solidFill>
                  <a:prstClr val="black"/>
                </a:solidFill>
                <a:latin typeface="微软雅黑" pitchFamily="34" charset="-122"/>
                <a:ea typeface="微软雅黑" pitchFamily="34" charset="-122"/>
                <a:cs typeface="+mn-cs"/>
              </a:rPr>
              <a:t>(BA)</a:t>
            </a:r>
          </a:p>
          <a:p>
            <a:pPr marL="132591" indent="-132591" fontAlgn="auto">
              <a:spcBef>
                <a:spcPts val="0"/>
              </a:spcBef>
              <a:spcAft>
                <a:spcPts val="230"/>
              </a:spcAft>
              <a:buClr>
                <a:srgbClr val="000000"/>
              </a:buClr>
              <a:buSzPct val="80000"/>
              <a:buFont typeface="Wingdings" pitchFamily="2" charset="2"/>
              <a:buChar char="Ø"/>
            </a:pPr>
            <a:r>
              <a:rPr lang="zh-CN" altLang="en-US" sz="1050" dirty="0" smtClean="0">
                <a:solidFill>
                  <a:prstClr val="black"/>
                </a:solidFill>
                <a:latin typeface="微软雅黑" pitchFamily="34" charset="-122"/>
                <a:ea typeface="微软雅黑" pitchFamily="34" charset="-122"/>
                <a:cs typeface="+mn-cs"/>
              </a:rPr>
              <a:t>园区一卡通</a:t>
            </a:r>
            <a:endParaRPr kumimoji="1" lang="en-US" altLang="ko-KR" sz="1100" dirty="0">
              <a:solidFill>
                <a:prstClr val="black"/>
              </a:solidFill>
              <a:latin typeface="微软雅黑" pitchFamily="34" charset="-122"/>
              <a:ea typeface="微软雅黑" pitchFamily="34" charset="-122"/>
              <a:cs typeface="HY견고딕"/>
            </a:endParaRPr>
          </a:p>
        </p:txBody>
      </p:sp>
      <p:grpSp>
        <p:nvGrpSpPr>
          <p:cNvPr id="51" name="组合 39"/>
          <p:cNvGrpSpPr/>
          <p:nvPr/>
        </p:nvGrpSpPr>
        <p:grpSpPr>
          <a:xfrm>
            <a:off x="3008328" y="2477896"/>
            <a:ext cx="3014789" cy="2064288"/>
            <a:chOff x="3008324" y="2487834"/>
            <a:chExt cx="3095625" cy="2321719"/>
          </a:xfrm>
        </p:grpSpPr>
        <p:sp>
          <p:nvSpPr>
            <p:cNvPr id="52" name="Oval 19"/>
            <p:cNvSpPr>
              <a:spLocks noChangeArrowheads="1"/>
            </p:cNvSpPr>
            <p:nvPr/>
          </p:nvSpPr>
          <p:spPr bwMode="auto">
            <a:xfrm>
              <a:off x="3008324" y="2487834"/>
              <a:ext cx="3095625" cy="2321719"/>
            </a:xfrm>
            <a:prstGeom prst="ellipse">
              <a:avLst/>
            </a:prstGeom>
            <a:solidFill>
              <a:sysClr val="window" lastClr="FFFFFF">
                <a:alpha val="25098"/>
              </a:sysClr>
            </a:solidFill>
            <a:ln w="12700">
              <a:solidFill>
                <a:sysClr val="window" lastClr="FFFFFF"/>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3" name="Oval 20"/>
            <p:cNvSpPr>
              <a:spLocks noChangeArrowheads="1"/>
            </p:cNvSpPr>
            <p:nvPr/>
          </p:nvSpPr>
          <p:spPr bwMode="auto">
            <a:xfrm>
              <a:off x="3135313" y="2583077"/>
              <a:ext cx="2843212" cy="2132409"/>
            </a:xfrm>
            <a:prstGeom prst="ellipse">
              <a:avLst/>
            </a:prstGeom>
            <a:solidFill>
              <a:srgbClr val="99CCFF">
                <a:alpha val="50195"/>
              </a:srgbClr>
            </a:solidFill>
            <a:ln w="57150">
              <a:solidFill>
                <a:srgbClr val="99CCFF"/>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4" name="Arc 38"/>
            <p:cNvSpPr>
              <a:spLocks/>
            </p:cNvSpPr>
            <p:nvPr/>
          </p:nvSpPr>
          <p:spPr bwMode="auto">
            <a:xfrm rot="-2700000">
              <a:off x="3934158" y="2533685"/>
              <a:ext cx="1208088" cy="945431"/>
            </a:xfrm>
            <a:custGeom>
              <a:avLst/>
              <a:gdLst>
                <a:gd name="T0" fmla="*/ 1228943515 w 20772"/>
                <a:gd name="T1" fmla="*/ 0 h 20677"/>
                <a:gd name="T2" fmla="*/ 2147483647 w 20772"/>
                <a:gd name="T3" fmla="*/ 2147483647 h 20677"/>
                <a:gd name="T4" fmla="*/ 0 w 20772"/>
                <a:gd name="T5" fmla="*/ 2147483647 h 20677"/>
                <a:gd name="T6" fmla="*/ 0 60000 65536"/>
                <a:gd name="T7" fmla="*/ 0 60000 65536"/>
                <a:gd name="T8" fmla="*/ 0 60000 65536"/>
                <a:gd name="T9" fmla="*/ 0 w 20772"/>
                <a:gd name="T10" fmla="*/ 0 h 20677"/>
                <a:gd name="T11" fmla="*/ 20772 w 20772"/>
                <a:gd name="T12" fmla="*/ 20677 h 20677"/>
              </a:gdLst>
              <a:ahLst/>
              <a:cxnLst>
                <a:cxn ang="T6">
                  <a:pos x="T0" y="T1"/>
                </a:cxn>
                <a:cxn ang="T7">
                  <a:pos x="T2" y="T3"/>
                </a:cxn>
                <a:cxn ang="T8">
                  <a:pos x="T4" y="T5"/>
                </a:cxn>
              </a:cxnLst>
              <a:rect l="T9" t="T10" r="T11" b="T12"/>
              <a:pathLst>
                <a:path w="20772" h="20677" fill="none" extrusionOk="0">
                  <a:moveTo>
                    <a:pt x="6246" y="0"/>
                  </a:moveTo>
                  <a:cubicBezTo>
                    <a:pt x="13283" y="2126"/>
                    <a:pt x="18756" y="7684"/>
                    <a:pt x="20772" y="14753"/>
                  </a:cubicBezTo>
                </a:path>
                <a:path w="20772" h="20677" stroke="0" extrusionOk="0">
                  <a:moveTo>
                    <a:pt x="6246" y="0"/>
                  </a:moveTo>
                  <a:cubicBezTo>
                    <a:pt x="13283" y="2126"/>
                    <a:pt x="18756" y="7684"/>
                    <a:pt x="20772" y="14753"/>
                  </a:cubicBezTo>
                  <a:lnTo>
                    <a:pt x="0" y="20677"/>
                  </a:lnTo>
                  <a:close/>
                </a:path>
              </a:pathLst>
            </a:custGeom>
            <a:gradFill rotWithShape="1">
              <a:gsLst>
                <a:gs pos="0">
                  <a:srgbClr val="1C93E4"/>
                </a:gs>
                <a:gs pos="100000">
                  <a:srgbClr val="69B8E9"/>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5" name="Arc 39"/>
            <p:cNvSpPr>
              <a:spLocks/>
            </p:cNvSpPr>
            <p:nvPr/>
          </p:nvSpPr>
          <p:spPr bwMode="auto">
            <a:xfrm rot="884024">
              <a:off x="4687889" y="2886692"/>
              <a:ext cx="1200150" cy="897731"/>
            </a:xfrm>
            <a:custGeom>
              <a:avLst/>
              <a:gdLst>
                <a:gd name="T0" fmla="*/ 1253001700 w 20646"/>
                <a:gd name="T1" fmla="*/ 0 h 20637"/>
                <a:gd name="T2" fmla="*/ 2147483647 w 20646"/>
                <a:gd name="T3" fmla="*/ 2147483647 h 20637"/>
                <a:gd name="T4" fmla="*/ 0 w 20646"/>
                <a:gd name="T5" fmla="*/ 2147483647 h 20637"/>
                <a:gd name="T6" fmla="*/ 0 60000 65536"/>
                <a:gd name="T7" fmla="*/ 0 60000 65536"/>
                <a:gd name="T8" fmla="*/ 0 60000 65536"/>
                <a:gd name="T9" fmla="*/ 0 w 20646"/>
                <a:gd name="T10" fmla="*/ 0 h 20637"/>
                <a:gd name="T11" fmla="*/ 20646 w 20646"/>
                <a:gd name="T12" fmla="*/ 20637 h 20637"/>
              </a:gdLst>
              <a:ahLst/>
              <a:cxnLst>
                <a:cxn ang="T6">
                  <a:pos x="T0" y="T1"/>
                </a:cxn>
                <a:cxn ang="T7">
                  <a:pos x="T2" y="T3"/>
                </a:cxn>
                <a:cxn ang="T8">
                  <a:pos x="T4" y="T5"/>
                </a:cxn>
              </a:cxnLst>
              <a:rect l="T9" t="T10" r="T11" b="T12"/>
              <a:pathLst>
                <a:path w="20646" h="20637" fill="none" extrusionOk="0">
                  <a:moveTo>
                    <a:pt x="6378" y="0"/>
                  </a:moveTo>
                  <a:cubicBezTo>
                    <a:pt x="13205" y="2110"/>
                    <a:pt x="18546" y="7460"/>
                    <a:pt x="20646" y="14289"/>
                  </a:cubicBezTo>
                </a:path>
                <a:path w="20646" h="20637" stroke="0" extrusionOk="0">
                  <a:moveTo>
                    <a:pt x="6378" y="0"/>
                  </a:moveTo>
                  <a:cubicBezTo>
                    <a:pt x="13205" y="2110"/>
                    <a:pt x="18546" y="7460"/>
                    <a:pt x="20646" y="14289"/>
                  </a:cubicBezTo>
                  <a:lnTo>
                    <a:pt x="0" y="20637"/>
                  </a:lnTo>
                  <a:close/>
                </a:path>
              </a:pathLst>
            </a:custGeom>
            <a:gradFill rotWithShape="1">
              <a:gsLst>
                <a:gs pos="0">
                  <a:srgbClr val="2648A6"/>
                </a:gs>
                <a:gs pos="100000">
                  <a:srgbClr val="446AD4"/>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6" name="Arc 40"/>
            <p:cNvSpPr>
              <a:spLocks/>
            </p:cNvSpPr>
            <p:nvPr/>
          </p:nvSpPr>
          <p:spPr bwMode="auto">
            <a:xfrm rot="4500000">
              <a:off x="4860142" y="3365720"/>
              <a:ext cx="900113" cy="1216025"/>
            </a:xfrm>
            <a:custGeom>
              <a:avLst/>
              <a:gdLst>
                <a:gd name="T0" fmla="*/ 1050043728 w 20690"/>
                <a:gd name="T1" fmla="*/ 0 h 20919"/>
                <a:gd name="T2" fmla="*/ 2147483647 w 20690"/>
                <a:gd name="T3" fmla="*/ 2147483647 h 20919"/>
                <a:gd name="T4" fmla="*/ 0 w 20690"/>
                <a:gd name="T5" fmla="*/ 2147483647 h 20919"/>
                <a:gd name="T6" fmla="*/ 0 60000 65536"/>
                <a:gd name="T7" fmla="*/ 0 60000 65536"/>
                <a:gd name="T8" fmla="*/ 0 60000 65536"/>
                <a:gd name="T9" fmla="*/ 0 w 20690"/>
                <a:gd name="T10" fmla="*/ 0 h 20919"/>
                <a:gd name="T11" fmla="*/ 20690 w 20690"/>
                <a:gd name="T12" fmla="*/ 20919 h 20919"/>
              </a:gdLst>
              <a:ahLst/>
              <a:cxnLst>
                <a:cxn ang="T6">
                  <a:pos x="T0" y="T1"/>
                </a:cxn>
                <a:cxn ang="T7">
                  <a:pos x="T2" y="T3"/>
                </a:cxn>
                <a:cxn ang="T8">
                  <a:pos x="T4" y="T5"/>
                </a:cxn>
              </a:cxnLst>
              <a:rect l="T9" t="T10" r="T11" b="T12"/>
              <a:pathLst>
                <a:path w="20690" h="20919" fill="none" extrusionOk="0">
                  <a:moveTo>
                    <a:pt x="5380" y="-1"/>
                  </a:moveTo>
                  <a:cubicBezTo>
                    <a:pt x="12709" y="1884"/>
                    <a:pt x="18517" y="7467"/>
                    <a:pt x="20690" y="14716"/>
                  </a:cubicBezTo>
                </a:path>
                <a:path w="20690" h="20919" stroke="0" extrusionOk="0">
                  <a:moveTo>
                    <a:pt x="5380" y="-1"/>
                  </a:moveTo>
                  <a:cubicBezTo>
                    <a:pt x="12709" y="1884"/>
                    <a:pt x="18517" y="7467"/>
                    <a:pt x="20690" y="14716"/>
                  </a:cubicBezTo>
                  <a:lnTo>
                    <a:pt x="0" y="20919"/>
                  </a:lnTo>
                  <a:close/>
                </a:path>
              </a:pathLst>
            </a:custGeom>
            <a:gradFill rotWithShape="1">
              <a:gsLst>
                <a:gs pos="0">
                  <a:srgbClr val="3C3C90"/>
                </a:gs>
                <a:gs pos="100000">
                  <a:srgbClr val="336699"/>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7" name="Arc 41"/>
            <p:cNvSpPr>
              <a:spLocks/>
            </p:cNvSpPr>
            <p:nvPr/>
          </p:nvSpPr>
          <p:spPr bwMode="auto">
            <a:xfrm rot="20724172" flipH="1">
              <a:off x="3217867" y="2881923"/>
              <a:ext cx="1203325" cy="902494"/>
            </a:xfrm>
            <a:custGeom>
              <a:avLst/>
              <a:gdLst>
                <a:gd name="T0" fmla="*/ 1185437880 w 20704"/>
                <a:gd name="T1" fmla="*/ 0 h 20739"/>
                <a:gd name="T2" fmla="*/ 2147483647 w 20704"/>
                <a:gd name="T3" fmla="*/ 2147483647 h 20739"/>
                <a:gd name="T4" fmla="*/ 0 w 20704"/>
                <a:gd name="T5" fmla="*/ 2147483647 h 20739"/>
                <a:gd name="T6" fmla="*/ 0 60000 65536"/>
                <a:gd name="T7" fmla="*/ 0 60000 65536"/>
                <a:gd name="T8" fmla="*/ 0 60000 65536"/>
                <a:gd name="T9" fmla="*/ 0 w 20704"/>
                <a:gd name="T10" fmla="*/ 0 h 20739"/>
                <a:gd name="T11" fmla="*/ 20704 w 20704"/>
                <a:gd name="T12" fmla="*/ 20739 h 20739"/>
              </a:gdLst>
              <a:ahLst/>
              <a:cxnLst>
                <a:cxn ang="T6">
                  <a:pos x="T0" y="T1"/>
                </a:cxn>
                <a:cxn ang="T7">
                  <a:pos x="T2" y="T3"/>
                </a:cxn>
                <a:cxn ang="T8">
                  <a:pos x="T4" y="T5"/>
                </a:cxn>
              </a:cxnLst>
              <a:rect l="T9" t="T10" r="T11" b="T12"/>
              <a:pathLst>
                <a:path w="20704" h="20739" fill="none" extrusionOk="0">
                  <a:moveTo>
                    <a:pt x="6037" y="0"/>
                  </a:moveTo>
                  <a:cubicBezTo>
                    <a:pt x="13087" y="2052"/>
                    <a:pt x="18611" y="7545"/>
                    <a:pt x="20704" y="14582"/>
                  </a:cubicBezTo>
                </a:path>
                <a:path w="20704" h="20739" stroke="0" extrusionOk="0">
                  <a:moveTo>
                    <a:pt x="6037" y="0"/>
                  </a:moveTo>
                  <a:cubicBezTo>
                    <a:pt x="13087" y="2052"/>
                    <a:pt x="18611" y="7545"/>
                    <a:pt x="20704" y="14582"/>
                  </a:cubicBezTo>
                  <a:lnTo>
                    <a:pt x="0" y="20739"/>
                  </a:lnTo>
                  <a:close/>
                </a:path>
              </a:pathLst>
            </a:custGeom>
            <a:gradFill rotWithShape="1">
              <a:gsLst>
                <a:gs pos="0">
                  <a:srgbClr val="296540"/>
                </a:gs>
                <a:gs pos="100000">
                  <a:srgbClr val="3D9983"/>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8" name="Arc 42"/>
            <p:cNvSpPr>
              <a:spLocks/>
            </p:cNvSpPr>
            <p:nvPr/>
          </p:nvSpPr>
          <p:spPr bwMode="auto">
            <a:xfrm rot="17100000" flipH="1">
              <a:off x="3378995" y="3366905"/>
              <a:ext cx="895350" cy="1211262"/>
            </a:xfrm>
            <a:custGeom>
              <a:avLst/>
              <a:gdLst>
                <a:gd name="T0" fmla="*/ 1099646205 w 20584"/>
                <a:gd name="T1" fmla="*/ 0 h 20851"/>
                <a:gd name="T2" fmla="*/ 2147483647 w 20584"/>
                <a:gd name="T3" fmla="*/ 2147483647 h 20851"/>
                <a:gd name="T4" fmla="*/ 0 w 20584"/>
                <a:gd name="T5" fmla="*/ 2147483647 h 20851"/>
                <a:gd name="T6" fmla="*/ 0 60000 65536"/>
                <a:gd name="T7" fmla="*/ 0 60000 65536"/>
                <a:gd name="T8" fmla="*/ 0 60000 65536"/>
                <a:gd name="T9" fmla="*/ 0 w 20584"/>
                <a:gd name="T10" fmla="*/ 0 h 20851"/>
                <a:gd name="T11" fmla="*/ 20584 w 20584"/>
                <a:gd name="T12" fmla="*/ 20851 h 20851"/>
              </a:gdLst>
              <a:ahLst/>
              <a:cxnLst>
                <a:cxn ang="T6">
                  <a:pos x="T0" y="T1"/>
                </a:cxn>
                <a:cxn ang="T7">
                  <a:pos x="T2" y="T3"/>
                </a:cxn>
                <a:cxn ang="T8">
                  <a:pos x="T4" y="T5"/>
                </a:cxn>
              </a:cxnLst>
              <a:rect l="T9" t="T10" r="T11" b="T12"/>
              <a:pathLst>
                <a:path w="20584" h="20851" fill="none" extrusionOk="0">
                  <a:moveTo>
                    <a:pt x="5637" y="-1"/>
                  </a:moveTo>
                  <a:cubicBezTo>
                    <a:pt x="12728" y="1916"/>
                    <a:pt x="18358" y="7305"/>
                    <a:pt x="20584" y="14305"/>
                  </a:cubicBezTo>
                </a:path>
                <a:path w="20584" h="20851" stroke="0" extrusionOk="0">
                  <a:moveTo>
                    <a:pt x="5637" y="-1"/>
                  </a:moveTo>
                  <a:cubicBezTo>
                    <a:pt x="12728" y="1916"/>
                    <a:pt x="18358" y="7305"/>
                    <a:pt x="20584" y="14305"/>
                  </a:cubicBezTo>
                  <a:lnTo>
                    <a:pt x="0" y="20851"/>
                  </a:lnTo>
                  <a:close/>
                </a:path>
              </a:pathLst>
            </a:custGeom>
            <a:gradFill rotWithShape="1">
              <a:gsLst>
                <a:gs pos="0">
                  <a:srgbClr val="57902C"/>
                </a:gs>
                <a:gs pos="100000">
                  <a:srgbClr val="90C94B"/>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9" name="Arc 43"/>
            <p:cNvSpPr>
              <a:spLocks/>
            </p:cNvSpPr>
            <p:nvPr/>
          </p:nvSpPr>
          <p:spPr bwMode="auto">
            <a:xfrm rot="-2700000">
              <a:off x="4143375" y="2909310"/>
              <a:ext cx="831850" cy="621506"/>
            </a:xfrm>
            <a:custGeom>
              <a:avLst/>
              <a:gdLst>
                <a:gd name="T0" fmla="*/ 394485989 w 20757"/>
                <a:gd name="T1" fmla="*/ 0 h 20712"/>
                <a:gd name="T2" fmla="*/ 1335997806 w 20757"/>
                <a:gd name="T3" fmla="*/ 943834223 h 20712"/>
                <a:gd name="T4" fmla="*/ 0 w 20757"/>
                <a:gd name="T5" fmla="*/ 1326503326 h 20712"/>
                <a:gd name="T6" fmla="*/ 0 60000 65536"/>
                <a:gd name="T7" fmla="*/ 0 60000 65536"/>
                <a:gd name="T8" fmla="*/ 0 60000 65536"/>
                <a:gd name="T9" fmla="*/ 0 w 20757"/>
                <a:gd name="T10" fmla="*/ 0 h 20712"/>
                <a:gd name="T11" fmla="*/ 20757 w 20757"/>
                <a:gd name="T12" fmla="*/ 20712 h 20712"/>
              </a:gdLst>
              <a:ahLst/>
              <a:cxnLst>
                <a:cxn ang="T6">
                  <a:pos x="T0" y="T1"/>
                </a:cxn>
                <a:cxn ang="T7">
                  <a:pos x="T2" y="T3"/>
                </a:cxn>
                <a:cxn ang="T8">
                  <a:pos x="T4" y="T5"/>
                </a:cxn>
              </a:cxnLst>
              <a:rect l="T9" t="T10" r="T11" b="T12"/>
              <a:pathLst>
                <a:path w="20757" h="20712" fill="none" extrusionOk="0">
                  <a:moveTo>
                    <a:pt x="6129" y="-1"/>
                  </a:moveTo>
                  <a:cubicBezTo>
                    <a:pt x="13201" y="2092"/>
                    <a:pt x="18716" y="7649"/>
                    <a:pt x="20757" y="14736"/>
                  </a:cubicBezTo>
                </a:path>
                <a:path w="20757" h="20712" stroke="0" extrusionOk="0">
                  <a:moveTo>
                    <a:pt x="6129" y="-1"/>
                  </a:moveTo>
                  <a:cubicBezTo>
                    <a:pt x="13201" y="2092"/>
                    <a:pt x="18716" y="7649"/>
                    <a:pt x="20757" y="14736"/>
                  </a:cubicBezTo>
                  <a:lnTo>
                    <a:pt x="0" y="20712"/>
                  </a:lnTo>
                  <a:close/>
                </a:path>
              </a:pathLst>
            </a:custGeom>
            <a:gradFill rotWithShape="1">
              <a:gsLst>
                <a:gs pos="0">
                  <a:srgbClr val="136AA5"/>
                </a:gs>
                <a:gs pos="100000">
                  <a:srgbClr val="69B8E9"/>
                </a:gs>
              </a:gsLst>
              <a:lin ang="5400000" scaled="1"/>
            </a:gradFill>
            <a:ln w="3175">
              <a:solidFill>
                <a:srgbClr val="C0C0C0"/>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0" name="Arc 44"/>
            <p:cNvSpPr>
              <a:spLocks/>
            </p:cNvSpPr>
            <p:nvPr/>
          </p:nvSpPr>
          <p:spPr bwMode="auto">
            <a:xfrm rot="884024">
              <a:off x="4651375" y="3121244"/>
              <a:ext cx="827088" cy="622697"/>
            </a:xfrm>
            <a:custGeom>
              <a:avLst/>
              <a:gdLst>
                <a:gd name="T0" fmla="*/ 387991774 w 20590"/>
                <a:gd name="T1" fmla="*/ 0 h 20754"/>
                <a:gd name="T2" fmla="*/ 1334572623 w 20590"/>
                <a:gd name="T3" fmla="*/ 910735224 h 20754"/>
                <a:gd name="T4" fmla="*/ 0 w 20590"/>
                <a:gd name="T5" fmla="*/ 1328744820 h 20754"/>
                <a:gd name="T6" fmla="*/ 0 60000 65536"/>
                <a:gd name="T7" fmla="*/ 0 60000 65536"/>
                <a:gd name="T8" fmla="*/ 0 60000 65536"/>
                <a:gd name="T9" fmla="*/ 0 w 20590"/>
                <a:gd name="T10" fmla="*/ 0 h 20754"/>
                <a:gd name="T11" fmla="*/ 20590 w 20590"/>
                <a:gd name="T12" fmla="*/ 20754 h 20754"/>
              </a:gdLst>
              <a:ahLst/>
              <a:cxnLst>
                <a:cxn ang="T6">
                  <a:pos x="T0" y="T1"/>
                </a:cxn>
                <a:cxn ang="T7">
                  <a:pos x="T2" y="T3"/>
                </a:cxn>
                <a:cxn ang="T8">
                  <a:pos x="T4" y="T5"/>
                </a:cxn>
              </a:cxnLst>
              <a:rect l="T9" t="T10" r="T11" b="T12"/>
              <a:pathLst>
                <a:path w="20590" h="20754" fill="none" extrusionOk="0">
                  <a:moveTo>
                    <a:pt x="5985" y="0"/>
                  </a:moveTo>
                  <a:cubicBezTo>
                    <a:pt x="12926" y="2001"/>
                    <a:pt x="18406" y="7339"/>
                    <a:pt x="20589" y="14225"/>
                  </a:cubicBezTo>
                </a:path>
                <a:path w="20590" h="20754" stroke="0" extrusionOk="0">
                  <a:moveTo>
                    <a:pt x="5985" y="0"/>
                  </a:moveTo>
                  <a:cubicBezTo>
                    <a:pt x="12926" y="2001"/>
                    <a:pt x="18406" y="7339"/>
                    <a:pt x="20589" y="14225"/>
                  </a:cubicBezTo>
                  <a:lnTo>
                    <a:pt x="0" y="20754"/>
                  </a:lnTo>
                  <a:close/>
                </a:path>
              </a:pathLst>
            </a:custGeom>
            <a:gradFill rotWithShape="1">
              <a:gsLst>
                <a:gs pos="0">
                  <a:srgbClr val="1C357A"/>
                </a:gs>
                <a:gs pos="100000">
                  <a:srgbClr val="446AD4"/>
                </a:gs>
              </a:gsLst>
              <a:lin ang="5400000" scaled="1"/>
            </a:gradFill>
            <a:ln w="3175">
              <a:solidFill>
                <a:srgbClr val="C0C0C0"/>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1" name="Arc 45"/>
            <p:cNvSpPr>
              <a:spLocks/>
            </p:cNvSpPr>
            <p:nvPr/>
          </p:nvSpPr>
          <p:spPr bwMode="auto">
            <a:xfrm rot="4500000">
              <a:off x="4766872" y="3456599"/>
              <a:ext cx="621506" cy="836612"/>
            </a:xfrm>
            <a:custGeom>
              <a:avLst/>
              <a:gdLst>
                <a:gd name="T0" fmla="*/ 357893870 w 20718"/>
                <a:gd name="T1" fmla="*/ 0 h 20863"/>
                <a:gd name="T2" fmla="*/ 1325735188 w 20718"/>
                <a:gd name="T3" fmla="*/ 951309974 h 20863"/>
                <a:gd name="T4" fmla="*/ 0 w 20718"/>
                <a:gd name="T5" fmla="*/ 1345297898 h 20863"/>
                <a:gd name="T6" fmla="*/ 0 60000 65536"/>
                <a:gd name="T7" fmla="*/ 0 60000 65536"/>
                <a:gd name="T8" fmla="*/ 0 60000 65536"/>
                <a:gd name="T9" fmla="*/ 0 w 20718"/>
                <a:gd name="T10" fmla="*/ 0 h 20863"/>
                <a:gd name="T11" fmla="*/ 20718 w 20718"/>
                <a:gd name="T12" fmla="*/ 20863 h 20863"/>
              </a:gdLst>
              <a:ahLst/>
              <a:cxnLst>
                <a:cxn ang="T6">
                  <a:pos x="T0" y="T1"/>
                </a:cxn>
                <a:cxn ang="T7">
                  <a:pos x="T2" y="T3"/>
                </a:cxn>
                <a:cxn ang="T8">
                  <a:pos x="T4" y="T5"/>
                </a:cxn>
              </a:cxnLst>
              <a:rect l="T9" t="T10" r="T11" b="T12"/>
              <a:pathLst>
                <a:path w="20718" h="20863" fill="none" extrusionOk="0">
                  <a:moveTo>
                    <a:pt x="5593" y="-1"/>
                  </a:moveTo>
                  <a:cubicBezTo>
                    <a:pt x="12859" y="1947"/>
                    <a:pt x="18589" y="7536"/>
                    <a:pt x="20717" y="14753"/>
                  </a:cubicBezTo>
                </a:path>
                <a:path w="20718" h="20863" stroke="0" extrusionOk="0">
                  <a:moveTo>
                    <a:pt x="5593" y="-1"/>
                  </a:moveTo>
                  <a:cubicBezTo>
                    <a:pt x="12859" y="1947"/>
                    <a:pt x="18589" y="7536"/>
                    <a:pt x="20717" y="14753"/>
                  </a:cubicBezTo>
                  <a:lnTo>
                    <a:pt x="0" y="20863"/>
                  </a:lnTo>
                  <a:close/>
                </a:path>
              </a:pathLst>
            </a:custGeom>
            <a:gradFill rotWithShape="1">
              <a:gsLst>
                <a:gs pos="0">
                  <a:srgbClr val="2E2E70"/>
                </a:gs>
                <a:gs pos="100000">
                  <a:srgbClr val="336699"/>
                </a:gs>
              </a:gsLst>
              <a:lin ang="5400000" scaled="1"/>
            </a:gradFill>
            <a:ln w="3175">
              <a:solidFill>
                <a:srgbClr val="C0C0C0"/>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2" name="Arc 46"/>
            <p:cNvSpPr>
              <a:spLocks/>
            </p:cNvSpPr>
            <p:nvPr/>
          </p:nvSpPr>
          <p:spPr bwMode="auto">
            <a:xfrm rot="20724172" flipH="1">
              <a:off x="3640151" y="3126002"/>
              <a:ext cx="827087" cy="619125"/>
            </a:xfrm>
            <a:custGeom>
              <a:avLst/>
              <a:gdLst>
                <a:gd name="T0" fmla="*/ 410013209 w 20600"/>
                <a:gd name="T1" fmla="*/ 0 h 20650"/>
                <a:gd name="T2" fmla="*/ 1333272411 w 20600"/>
                <a:gd name="T3" fmla="*/ 904211343 h 20650"/>
                <a:gd name="T4" fmla="*/ 0 w 20600"/>
                <a:gd name="T5" fmla="*/ 1319200789 h 20650"/>
                <a:gd name="T6" fmla="*/ 0 60000 65536"/>
                <a:gd name="T7" fmla="*/ 0 60000 65536"/>
                <a:gd name="T8" fmla="*/ 0 60000 65536"/>
                <a:gd name="T9" fmla="*/ 0 w 20600"/>
                <a:gd name="T10" fmla="*/ 0 h 20650"/>
                <a:gd name="T11" fmla="*/ 20600 w 20600"/>
                <a:gd name="T12" fmla="*/ 20650 h 20650"/>
              </a:gdLst>
              <a:ahLst/>
              <a:cxnLst>
                <a:cxn ang="T6">
                  <a:pos x="T0" y="T1"/>
                </a:cxn>
                <a:cxn ang="T7">
                  <a:pos x="T2" y="T3"/>
                </a:cxn>
                <a:cxn ang="T8">
                  <a:pos x="T4" y="T5"/>
                </a:cxn>
              </a:cxnLst>
              <a:rect l="T9" t="T10" r="T11" b="T12"/>
              <a:pathLst>
                <a:path w="20600" h="20650" fill="none" extrusionOk="0">
                  <a:moveTo>
                    <a:pt x="6335" y="-1"/>
                  </a:moveTo>
                  <a:cubicBezTo>
                    <a:pt x="13128" y="2084"/>
                    <a:pt x="18462" y="7376"/>
                    <a:pt x="20600" y="14153"/>
                  </a:cubicBezTo>
                </a:path>
                <a:path w="20600" h="20650" stroke="0" extrusionOk="0">
                  <a:moveTo>
                    <a:pt x="6335" y="-1"/>
                  </a:moveTo>
                  <a:cubicBezTo>
                    <a:pt x="13128" y="2084"/>
                    <a:pt x="18462" y="7376"/>
                    <a:pt x="20600" y="14153"/>
                  </a:cubicBezTo>
                  <a:lnTo>
                    <a:pt x="0" y="20650"/>
                  </a:lnTo>
                  <a:close/>
                </a:path>
              </a:pathLst>
            </a:custGeom>
            <a:gradFill rotWithShape="1">
              <a:gsLst>
                <a:gs pos="0">
                  <a:srgbClr val="163622"/>
                </a:gs>
                <a:gs pos="100000">
                  <a:srgbClr val="3D9983"/>
                </a:gs>
              </a:gsLst>
              <a:lin ang="5400000" scaled="1"/>
            </a:gradFill>
            <a:ln w="3175">
              <a:solidFill>
                <a:srgbClr val="C0C0C0"/>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3" name="Arc 47"/>
            <p:cNvSpPr>
              <a:spLocks/>
            </p:cNvSpPr>
            <p:nvPr/>
          </p:nvSpPr>
          <p:spPr bwMode="auto">
            <a:xfrm rot="17100000" flipH="1">
              <a:off x="3742538" y="3456995"/>
              <a:ext cx="619125" cy="833438"/>
            </a:xfrm>
            <a:custGeom>
              <a:avLst/>
              <a:gdLst>
                <a:gd name="T0" fmla="*/ 366979438 w 20653"/>
                <a:gd name="T1" fmla="*/ 0 h 20821"/>
                <a:gd name="T2" fmla="*/ 1318817949 w 20653"/>
                <a:gd name="T3" fmla="*/ 929742911 h 20821"/>
                <a:gd name="T4" fmla="*/ 0 w 20653"/>
                <a:gd name="T5" fmla="*/ 1335415593 h 20821"/>
                <a:gd name="T6" fmla="*/ 0 60000 65536"/>
                <a:gd name="T7" fmla="*/ 0 60000 65536"/>
                <a:gd name="T8" fmla="*/ 0 60000 65536"/>
                <a:gd name="T9" fmla="*/ 0 w 20653"/>
                <a:gd name="T10" fmla="*/ 0 h 20821"/>
                <a:gd name="T11" fmla="*/ 20653 w 20653"/>
                <a:gd name="T12" fmla="*/ 20821 h 20821"/>
              </a:gdLst>
              <a:ahLst/>
              <a:cxnLst>
                <a:cxn ang="T6">
                  <a:pos x="T0" y="T1"/>
                </a:cxn>
                <a:cxn ang="T7">
                  <a:pos x="T2" y="T3"/>
                </a:cxn>
                <a:cxn ang="T8">
                  <a:pos x="T4" y="T5"/>
                </a:cxn>
              </a:cxnLst>
              <a:rect l="T9" t="T10" r="T11" b="T12"/>
              <a:pathLst>
                <a:path w="20653" h="20821" fill="none" extrusionOk="0">
                  <a:moveTo>
                    <a:pt x="5747" y="-1"/>
                  </a:moveTo>
                  <a:cubicBezTo>
                    <a:pt x="12867" y="1965"/>
                    <a:pt x="18490" y="7432"/>
                    <a:pt x="20653" y="14495"/>
                  </a:cubicBezTo>
                </a:path>
                <a:path w="20653" h="20821" stroke="0" extrusionOk="0">
                  <a:moveTo>
                    <a:pt x="5747" y="-1"/>
                  </a:moveTo>
                  <a:cubicBezTo>
                    <a:pt x="12867" y="1965"/>
                    <a:pt x="18490" y="7432"/>
                    <a:pt x="20653" y="14495"/>
                  </a:cubicBezTo>
                  <a:lnTo>
                    <a:pt x="0" y="20821"/>
                  </a:lnTo>
                  <a:close/>
                </a:path>
              </a:pathLst>
            </a:custGeom>
            <a:gradFill rotWithShape="1">
              <a:gsLst>
                <a:gs pos="0">
                  <a:srgbClr val="426D21"/>
                </a:gs>
                <a:gs pos="100000">
                  <a:srgbClr val="90C94B"/>
                </a:gs>
              </a:gsLst>
              <a:lin ang="5400000" scaled="1"/>
            </a:gradFill>
            <a:ln w="3175">
              <a:solidFill>
                <a:srgbClr val="C0C0C0"/>
              </a:solid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4" name="Oval 48"/>
            <p:cNvSpPr>
              <a:spLocks noChangeArrowheads="1"/>
            </p:cNvSpPr>
            <p:nvPr/>
          </p:nvSpPr>
          <p:spPr bwMode="auto">
            <a:xfrm>
              <a:off x="3887800" y="3134342"/>
              <a:ext cx="1368425" cy="1026319"/>
            </a:xfrm>
            <a:prstGeom prst="ellipse">
              <a:avLst/>
            </a:prstGeom>
            <a:gradFill rotWithShape="1">
              <a:gsLst>
                <a:gs pos="0">
                  <a:srgbClr val="BDE6FF"/>
                </a:gs>
                <a:gs pos="100000">
                  <a:srgbClr val="CCECFF"/>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5" name="Oval 49"/>
            <p:cNvSpPr>
              <a:spLocks noChangeArrowheads="1"/>
            </p:cNvSpPr>
            <p:nvPr/>
          </p:nvSpPr>
          <p:spPr bwMode="auto">
            <a:xfrm>
              <a:off x="3959237" y="3197443"/>
              <a:ext cx="1223963" cy="915590"/>
            </a:xfrm>
            <a:prstGeom prst="ellipse">
              <a:avLst/>
            </a:prstGeom>
            <a:gradFill rotWithShape="0">
              <a:gsLst>
                <a:gs pos="0">
                  <a:srgbClr val="A1BAD3">
                    <a:alpha val="64998"/>
                  </a:srgbClr>
                </a:gs>
                <a:gs pos="100000">
                  <a:srgbClr val="E4EBF2">
                    <a:alpha val="62999"/>
                  </a:srgbClr>
                </a:gs>
              </a:gsLst>
              <a:lin ang="5400000" scaled="1"/>
            </a:gradFill>
            <a:ln w="9525">
              <a:noFill/>
              <a:round/>
              <a:headEnd/>
              <a:tailEnd/>
            </a:ln>
          </p:spPr>
          <p:txBody>
            <a:bodyPr wrap="none" lIns="91425" tIns="45711" rIns="91425" bIns="45711"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1" lang="zh-CN" altLang="zh-CN" sz="16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HY견고딕"/>
              </a:endParaRPr>
            </a:p>
          </p:txBody>
        </p:sp>
        <p:sp>
          <p:nvSpPr>
            <p:cNvPr id="66" name="AutoShape 52"/>
            <p:cNvSpPr>
              <a:spLocks noChangeAspect="1" noChangeArrowheads="1"/>
            </p:cNvSpPr>
            <p:nvPr/>
          </p:nvSpPr>
          <p:spPr bwMode="auto">
            <a:xfrm>
              <a:off x="3960827" y="3198629"/>
              <a:ext cx="1220787" cy="915591"/>
            </a:xfrm>
            <a:custGeom>
              <a:avLst/>
              <a:gdLst>
                <a:gd name="T0" fmla="*/ 1949765235 w 21600"/>
                <a:gd name="T1" fmla="*/ 0 h 21600"/>
                <a:gd name="T2" fmla="*/ 571027660 w 21600"/>
                <a:gd name="T3" fmla="*/ 571028580 h 21600"/>
                <a:gd name="T4" fmla="*/ 0 w 21600"/>
                <a:gd name="T5" fmla="*/ 1949768641 h 21600"/>
                <a:gd name="T6" fmla="*/ 571027660 w 21600"/>
                <a:gd name="T7" fmla="*/ 2147483647 h 21600"/>
                <a:gd name="T8" fmla="*/ 1949765235 w 21600"/>
                <a:gd name="T9" fmla="*/ 2147483647 h 21600"/>
                <a:gd name="T10" fmla="*/ 2147483647 w 21600"/>
                <a:gd name="T11" fmla="*/ 2147483647 h 21600"/>
                <a:gd name="T12" fmla="*/ 2147483647 w 21600"/>
                <a:gd name="T13" fmla="*/ 1949768641 h 21600"/>
                <a:gd name="T14" fmla="*/ 2147483647 w 21600"/>
                <a:gd name="T15" fmla="*/ 571028580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51" y="10800"/>
                  </a:moveTo>
                  <a:cubicBezTo>
                    <a:pt x="451" y="16516"/>
                    <a:pt x="5084" y="21149"/>
                    <a:pt x="10800" y="21149"/>
                  </a:cubicBezTo>
                  <a:cubicBezTo>
                    <a:pt x="16516" y="21149"/>
                    <a:pt x="21149" y="16516"/>
                    <a:pt x="21149" y="10800"/>
                  </a:cubicBezTo>
                  <a:cubicBezTo>
                    <a:pt x="21149" y="5084"/>
                    <a:pt x="16516" y="451"/>
                    <a:pt x="10800" y="451"/>
                  </a:cubicBezTo>
                  <a:cubicBezTo>
                    <a:pt x="5084" y="451"/>
                    <a:pt x="451" y="5084"/>
                    <a:pt x="451" y="10800"/>
                  </a:cubicBezTo>
                  <a:close/>
                </a:path>
              </a:pathLst>
            </a:custGeom>
            <a:gradFill rotWithShape="1">
              <a:gsLst>
                <a:gs pos="0">
                  <a:srgbClr val="CCECFF">
                    <a:alpha val="0"/>
                  </a:srgbClr>
                </a:gs>
                <a:gs pos="100000">
                  <a:srgbClr val="068ECC"/>
                </a:gs>
              </a:gsLst>
              <a:lin ang="5400000" scaled="1"/>
            </a:gradFill>
            <a:ln w="9525">
              <a:noFill/>
              <a:round/>
              <a:headEnd/>
              <a:tailEnd/>
            </a:ln>
          </p:spPr>
          <p:txBody>
            <a:bodyPr wrap="none" lIns="91425" tIns="45711" rIns="91425" bIns="45711"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pic>
          <p:nvPicPr>
            <p:cNvPr id="67" name="Picture 105" descr="02章_05-1"/>
            <p:cNvPicPr>
              <a:picLocks noChangeAspect="1" noChangeArrowheads="1"/>
            </p:cNvPicPr>
            <p:nvPr/>
          </p:nvPicPr>
          <p:blipFill>
            <a:blip r:embed="rId3" cstate="print"/>
            <a:srcRect/>
            <a:stretch>
              <a:fillRect/>
            </a:stretch>
          </p:blipFill>
          <p:spPr bwMode="auto">
            <a:xfrm>
              <a:off x="3708405" y="3872524"/>
              <a:ext cx="188913" cy="136922"/>
            </a:xfrm>
            <a:prstGeom prst="rect">
              <a:avLst/>
            </a:prstGeom>
            <a:noFill/>
            <a:ln w="9525">
              <a:noFill/>
              <a:miter lim="800000"/>
              <a:headEnd/>
              <a:tailEnd/>
            </a:ln>
          </p:spPr>
        </p:pic>
        <p:pic>
          <p:nvPicPr>
            <p:cNvPr id="68" name="Picture 106" descr="02章_05-1"/>
            <p:cNvPicPr>
              <a:picLocks noChangeAspect="1" noChangeArrowheads="1"/>
            </p:cNvPicPr>
            <p:nvPr/>
          </p:nvPicPr>
          <p:blipFill>
            <a:blip r:embed="rId3" cstate="print"/>
            <a:srcRect/>
            <a:stretch>
              <a:fillRect/>
            </a:stretch>
          </p:blipFill>
          <p:spPr bwMode="auto">
            <a:xfrm>
              <a:off x="3735388" y="3224824"/>
              <a:ext cx="188912" cy="136922"/>
            </a:xfrm>
            <a:prstGeom prst="rect">
              <a:avLst/>
            </a:prstGeom>
            <a:noFill/>
            <a:ln w="9525">
              <a:noFill/>
              <a:miter lim="800000"/>
              <a:headEnd/>
              <a:tailEnd/>
            </a:ln>
          </p:spPr>
        </p:pic>
        <p:pic>
          <p:nvPicPr>
            <p:cNvPr id="69" name="Picture 107" descr="02章_05-1"/>
            <p:cNvPicPr>
              <a:picLocks noChangeAspect="1" noChangeArrowheads="1"/>
            </p:cNvPicPr>
            <p:nvPr/>
          </p:nvPicPr>
          <p:blipFill>
            <a:blip r:embed="rId3" cstate="print"/>
            <a:srcRect/>
            <a:stretch>
              <a:fillRect/>
            </a:stretch>
          </p:blipFill>
          <p:spPr bwMode="auto">
            <a:xfrm>
              <a:off x="4476762" y="2954552"/>
              <a:ext cx="188913" cy="136922"/>
            </a:xfrm>
            <a:prstGeom prst="rect">
              <a:avLst/>
            </a:prstGeom>
            <a:noFill/>
            <a:ln w="9525">
              <a:noFill/>
              <a:miter lim="800000"/>
              <a:headEnd/>
              <a:tailEnd/>
            </a:ln>
          </p:spPr>
        </p:pic>
        <p:pic>
          <p:nvPicPr>
            <p:cNvPr id="70" name="Picture 108" descr="02章_05-1"/>
            <p:cNvPicPr>
              <a:picLocks noChangeAspect="1" noChangeArrowheads="1"/>
            </p:cNvPicPr>
            <p:nvPr/>
          </p:nvPicPr>
          <p:blipFill>
            <a:blip r:embed="rId3" cstate="print"/>
            <a:srcRect/>
            <a:stretch>
              <a:fillRect/>
            </a:stretch>
          </p:blipFill>
          <p:spPr bwMode="auto">
            <a:xfrm>
              <a:off x="5219713" y="3278401"/>
              <a:ext cx="188913" cy="136922"/>
            </a:xfrm>
            <a:prstGeom prst="rect">
              <a:avLst/>
            </a:prstGeom>
            <a:noFill/>
            <a:ln w="9525">
              <a:noFill/>
              <a:miter lim="800000"/>
              <a:headEnd/>
              <a:tailEnd/>
            </a:ln>
          </p:spPr>
        </p:pic>
        <p:pic>
          <p:nvPicPr>
            <p:cNvPr id="71" name="Picture 109" descr="02章_05-1"/>
            <p:cNvPicPr>
              <a:picLocks noChangeAspect="1" noChangeArrowheads="1"/>
            </p:cNvPicPr>
            <p:nvPr/>
          </p:nvPicPr>
          <p:blipFill>
            <a:blip r:embed="rId3" cstate="print"/>
            <a:srcRect/>
            <a:stretch>
              <a:fillRect/>
            </a:stretch>
          </p:blipFill>
          <p:spPr bwMode="auto">
            <a:xfrm>
              <a:off x="5219713" y="3872524"/>
              <a:ext cx="188913" cy="136922"/>
            </a:xfrm>
            <a:prstGeom prst="rect">
              <a:avLst/>
            </a:prstGeom>
            <a:noFill/>
            <a:ln w="9525">
              <a:noFill/>
              <a:miter lim="800000"/>
              <a:headEnd/>
              <a:tailEnd/>
            </a:ln>
          </p:spPr>
        </p:pic>
        <p:sp>
          <p:nvSpPr>
            <p:cNvPr id="72" name="AutoShape 120"/>
            <p:cNvSpPr>
              <a:spLocks noChangeArrowheads="1"/>
            </p:cNvSpPr>
            <p:nvPr/>
          </p:nvSpPr>
          <p:spPr bwMode="auto">
            <a:xfrm>
              <a:off x="4268802" y="2711667"/>
              <a:ext cx="604837" cy="229790"/>
            </a:xfrm>
            <a:prstGeom prst="roundRect">
              <a:avLst>
                <a:gd name="adj" fmla="val 50000"/>
              </a:avLst>
            </a:prstGeom>
            <a:noFill/>
            <a:ln w="12700">
              <a:noFill/>
              <a:round/>
              <a:headEnd/>
              <a:tailEnd/>
            </a:ln>
          </p:spPr>
          <p:txBody>
            <a:bodyPr wrap="none" lIns="91425" tIns="45711" rIns="91425" bIns="4571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cs typeface="+mn-cs"/>
                </a:rPr>
                <a:t>3</a:t>
              </a:r>
            </a:p>
          </p:txBody>
        </p:sp>
        <p:sp>
          <p:nvSpPr>
            <p:cNvPr id="73" name="AutoShape 121"/>
            <p:cNvSpPr>
              <a:spLocks noChangeArrowheads="1"/>
            </p:cNvSpPr>
            <p:nvPr/>
          </p:nvSpPr>
          <p:spPr bwMode="auto">
            <a:xfrm>
              <a:off x="3311525" y="3899916"/>
              <a:ext cx="604838" cy="230981"/>
            </a:xfrm>
            <a:prstGeom prst="roundRect">
              <a:avLst>
                <a:gd name="adj" fmla="val 50000"/>
              </a:avLst>
            </a:prstGeom>
            <a:noFill/>
            <a:ln w="12700">
              <a:noFill/>
              <a:round/>
              <a:headEnd/>
              <a:tailEnd/>
            </a:ln>
          </p:spPr>
          <p:txBody>
            <a:bodyPr wrap="none" lIns="91425" tIns="45711" rIns="91425" bIns="4571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cs typeface="+mn-cs"/>
                </a:rPr>
                <a:t>1</a:t>
              </a:r>
            </a:p>
          </p:txBody>
        </p:sp>
        <p:sp>
          <p:nvSpPr>
            <p:cNvPr id="74" name="AutoShape 122"/>
            <p:cNvSpPr>
              <a:spLocks noChangeArrowheads="1"/>
            </p:cNvSpPr>
            <p:nvPr/>
          </p:nvSpPr>
          <p:spPr bwMode="auto">
            <a:xfrm>
              <a:off x="5256219" y="3899908"/>
              <a:ext cx="604837" cy="229790"/>
            </a:xfrm>
            <a:prstGeom prst="roundRect">
              <a:avLst>
                <a:gd name="adj" fmla="val 50000"/>
              </a:avLst>
            </a:prstGeom>
            <a:noFill/>
            <a:ln w="12700">
              <a:noFill/>
              <a:round/>
              <a:headEnd/>
              <a:tailEnd/>
            </a:ln>
          </p:spPr>
          <p:txBody>
            <a:bodyPr wrap="none" lIns="91425" tIns="45711" rIns="91425" bIns="4571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cs typeface="+mn-cs"/>
                </a:rPr>
                <a:t>5</a:t>
              </a:r>
            </a:p>
          </p:txBody>
        </p:sp>
        <p:sp>
          <p:nvSpPr>
            <p:cNvPr id="75" name="AutoShape 123"/>
            <p:cNvSpPr>
              <a:spLocks noChangeArrowheads="1"/>
            </p:cNvSpPr>
            <p:nvPr/>
          </p:nvSpPr>
          <p:spPr bwMode="auto">
            <a:xfrm>
              <a:off x="5256219" y="3197440"/>
              <a:ext cx="604837" cy="229790"/>
            </a:xfrm>
            <a:prstGeom prst="roundRect">
              <a:avLst>
                <a:gd name="adj" fmla="val 50000"/>
              </a:avLst>
            </a:prstGeom>
            <a:noFill/>
            <a:ln w="12700">
              <a:noFill/>
              <a:round/>
              <a:headEnd/>
              <a:tailEnd/>
            </a:ln>
          </p:spPr>
          <p:txBody>
            <a:bodyPr wrap="none" lIns="91425" tIns="45711" rIns="91425" bIns="4571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cs typeface="+mn-cs"/>
                </a:rPr>
                <a:t>4</a:t>
              </a:r>
            </a:p>
          </p:txBody>
        </p:sp>
        <p:sp>
          <p:nvSpPr>
            <p:cNvPr id="76" name="AutoShape 124"/>
            <p:cNvSpPr>
              <a:spLocks noChangeArrowheads="1"/>
            </p:cNvSpPr>
            <p:nvPr/>
          </p:nvSpPr>
          <p:spPr bwMode="auto">
            <a:xfrm>
              <a:off x="3282950" y="3197440"/>
              <a:ext cx="604838" cy="229790"/>
            </a:xfrm>
            <a:prstGeom prst="roundRect">
              <a:avLst>
                <a:gd name="adj" fmla="val 50000"/>
              </a:avLst>
            </a:prstGeom>
            <a:noFill/>
            <a:ln w="12700">
              <a:noFill/>
              <a:round/>
              <a:headEnd/>
              <a:tailEnd/>
            </a:ln>
          </p:spPr>
          <p:txBody>
            <a:bodyPr wrap="none" lIns="91425" tIns="45711" rIns="91425" bIns="4571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cs typeface="+mn-cs"/>
                </a:rPr>
                <a:t>2</a:t>
              </a:r>
            </a:p>
          </p:txBody>
        </p:sp>
        <p:sp>
          <p:nvSpPr>
            <p:cNvPr id="77" name="Text Box 125"/>
            <p:cNvSpPr txBox="1">
              <a:spLocks noChangeArrowheads="1"/>
            </p:cNvSpPr>
            <p:nvPr/>
          </p:nvSpPr>
          <p:spPr bwMode="auto">
            <a:xfrm>
              <a:off x="4136179" y="3280993"/>
              <a:ext cx="908616" cy="726913"/>
            </a:xfrm>
            <a:prstGeom prst="rect">
              <a:avLst/>
            </a:prstGeom>
            <a:noFill/>
            <a:ln w="9525">
              <a:noFill/>
              <a:miter lim="800000"/>
              <a:headEnd/>
              <a:tailEnd/>
            </a:ln>
          </p:spPr>
          <p:txBody>
            <a:bodyPr wrap="square" lIns="91425" tIns="45711" rIns="91425" bIns="45711">
              <a:spAutoFit/>
            </a:bodyPr>
            <a:lstStyle/>
            <a:p>
              <a:pPr marL="0" marR="0" lvl="0" indent="0" algn="ctr" defTabSz="914400" eaLnBrk="1" fontAlgn="auto" latinLnBrk="1" hangingPunct="1">
                <a:lnSpc>
                  <a:spcPct val="100000"/>
                </a:lnSpc>
                <a:spcBef>
                  <a:spcPts val="0"/>
                </a:spcBef>
                <a:spcAft>
                  <a:spcPts val="0"/>
                </a:spcAft>
                <a:buClrTx/>
                <a:buSzTx/>
                <a:buFontTx/>
                <a:buNone/>
                <a:tabLst/>
                <a:defRPr/>
              </a:pPr>
              <a:r>
                <a:rPr kumimoji="1" lang="zh-CN" altLang="en-US" sz="1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HY견고딕"/>
                </a:rPr>
                <a:t>智慧</a:t>
              </a:r>
              <a:endParaRPr kumimoji="1" lang="en-US" altLang="zh-CN" sz="1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HY견고딕"/>
              </a:endParaRPr>
            </a:p>
            <a:p>
              <a:pPr marL="0" marR="0" lvl="0" indent="0" algn="ctr" defTabSz="914400" eaLnBrk="1" fontAlgn="auto" latinLnBrk="1" hangingPunct="1">
                <a:lnSpc>
                  <a:spcPct val="100000"/>
                </a:lnSpc>
                <a:spcBef>
                  <a:spcPts val="0"/>
                </a:spcBef>
                <a:spcAft>
                  <a:spcPts val="0"/>
                </a:spcAft>
                <a:buClrTx/>
                <a:buSzTx/>
                <a:buFontTx/>
                <a:buNone/>
                <a:tabLst/>
                <a:defRPr/>
              </a:pPr>
              <a:r>
                <a:rPr kumimoji="1" lang="zh-CN" altLang="en-US" sz="18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HY견고딕"/>
                </a:rPr>
                <a:t>园区</a:t>
              </a:r>
              <a:endParaRPr kumimoji="1" lang="ko-KR" altLang="en-US" sz="1800" b="1" i="0" u="none" strike="noStrike" kern="0" cap="none" spc="0" normalizeH="0" baseline="0" noProof="0" dirty="0" smtClean="0">
                <a:ln>
                  <a:noFill/>
                </a:ln>
                <a:solidFill>
                  <a:prstClr val="black"/>
                </a:solidFill>
                <a:effectLst/>
                <a:uLnTx/>
                <a:uFillTx/>
                <a:latin typeface="微软雅黑" pitchFamily="34" charset="-122"/>
                <a:ea typeface="HY견고딕"/>
                <a:cs typeface="HY견고딕"/>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四、基础应用</a:t>
            </a:r>
            <a:r>
              <a:rPr lang="en-US" altLang="zh-CN" b="1" dirty="0" smtClean="0"/>
              <a:t>-GIS(1/3)</a:t>
            </a:r>
            <a:endParaRPr lang="zh-CN" altLang="en-US" b="1" dirty="0"/>
          </a:p>
        </p:txBody>
      </p:sp>
      <p:sp>
        <p:nvSpPr>
          <p:cNvPr id="3" name="Text Box 113"/>
          <p:cNvSpPr txBox="1">
            <a:spLocks noChangeArrowheads="1"/>
          </p:cNvSpPr>
          <p:nvPr/>
        </p:nvSpPr>
        <p:spPr bwMode="auto">
          <a:xfrm>
            <a:off x="4368764" y="1596942"/>
            <a:ext cx="1679575" cy="307777"/>
          </a:xfrm>
          <a:prstGeom prst="rect">
            <a:avLst/>
          </a:prstGeom>
          <a:solidFill>
            <a:srgbClr val="0070C0"/>
          </a:solidFill>
          <a:ln w="12700">
            <a:noFill/>
            <a:miter lim="800000"/>
            <a:headEnd/>
            <a:tailEnd/>
          </a:ln>
          <a:effectLst>
            <a:outerShdw blurRad="50800" dist="38100" dir="2700000" algn="tl" rotWithShape="0">
              <a:prstClr val="black">
                <a:alpha val="40000"/>
              </a:prstClr>
            </a:outerShdw>
          </a:effectLst>
        </p:spPr>
        <p:txBody>
          <a:bodyPr>
            <a:spAutoFit/>
          </a:bodyPr>
          <a:lstStyle/>
          <a:p>
            <a:pPr algn="ctr" fontAlgn="auto">
              <a:spcBef>
                <a:spcPct val="50000"/>
              </a:spcBef>
              <a:spcAft>
                <a:spcPts val="0"/>
              </a:spcAft>
              <a:buFontTx/>
              <a:buNone/>
              <a:defRPr/>
            </a:pPr>
            <a:r>
              <a:rPr lang="zh-CN" altLang="en-US" sz="1400" b="1" kern="0" dirty="0">
                <a:solidFill>
                  <a:prstClr val="white"/>
                </a:solidFill>
                <a:latin typeface="微软雅黑" pitchFamily="34" charset="-122"/>
                <a:ea typeface="微软雅黑" pitchFamily="34" charset="-122"/>
                <a:cs typeface="+mn-cs"/>
              </a:rPr>
              <a:t>图层设置</a:t>
            </a:r>
          </a:p>
        </p:txBody>
      </p:sp>
      <p:sp>
        <p:nvSpPr>
          <p:cNvPr id="5" name="矩形 3"/>
          <p:cNvSpPr>
            <a:spLocks noChangeArrowheads="1"/>
          </p:cNvSpPr>
          <p:nvPr/>
        </p:nvSpPr>
        <p:spPr bwMode="auto">
          <a:xfrm>
            <a:off x="395288" y="615559"/>
            <a:ext cx="8424862" cy="877163"/>
          </a:xfrm>
          <a:prstGeom prst="rect">
            <a:avLst/>
          </a:prstGeom>
          <a:noFill/>
          <a:ln w="9525">
            <a:noFill/>
            <a:miter lim="800000"/>
            <a:headEnd/>
            <a:tailEnd/>
          </a:ln>
        </p:spPr>
        <p:txBody>
          <a:bodyPr>
            <a:spAutoFit/>
          </a:bodyPr>
          <a:lstStyle/>
          <a:p>
            <a:pPr fontAlgn="auto">
              <a:lnSpc>
                <a:spcPct val="150000"/>
              </a:lnSpc>
              <a:spcBef>
                <a:spcPts val="0"/>
              </a:spcBef>
              <a:spcAft>
                <a:spcPts val="0"/>
              </a:spcAft>
              <a:buFontTx/>
              <a:buNone/>
            </a:pPr>
            <a:r>
              <a:rPr lang="zh-CN" altLang="en-US" b="1" dirty="0">
                <a:solidFill>
                  <a:srgbClr val="FF0000"/>
                </a:solidFill>
                <a:latin typeface="微软雅黑" pitchFamily="34" charset="-122"/>
                <a:ea typeface="微软雅黑" pitchFamily="34" charset="-122"/>
              </a:rPr>
              <a:t>一张图管理模式</a:t>
            </a:r>
            <a:r>
              <a:rPr lang="zh-CN" altLang="en-US" sz="1600" b="1" dirty="0">
                <a:solidFill>
                  <a:prstClr val="black"/>
                </a:solidFill>
                <a:latin typeface="微软雅黑" pitchFamily="34" charset="-122"/>
                <a:ea typeface="微软雅黑" pitchFamily="34" charset="-122"/>
              </a:rPr>
              <a:t>：</a:t>
            </a:r>
            <a:r>
              <a:rPr lang="zh-CN" altLang="en-US" sz="1600" dirty="0">
                <a:solidFill>
                  <a:prstClr val="black"/>
                </a:solidFill>
                <a:latin typeface="微软雅黑" pitchFamily="34" charset="-122"/>
                <a:ea typeface="微软雅黑" pitchFamily="34" charset="-122"/>
              </a:rPr>
              <a:t>将园区内所有可管理对象数字化并纳入地理信息系统，实现基于</a:t>
            </a:r>
            <a:r>
              <a:rPr lang="en-US" altLang="zh-CN" sz="1600" dirty="0">
                <a:solidFill>
                  <a:prstClr val="black"/>
                </a:solidFill>
                <a:latin typeface="微软雅黑" pitchFamily="34" charset="-122"/>
                <a:ea typeface="微软雅黑" pitchFamily="34" charset="-122"/>
              </a:rPr>
              <a:t>GIS</a:t>
            </a:r>
            <a:r>
              <a:rPr lang="zh-CN" altLang="en-US" sz="1600" dirty="0">
                <a:solidFill>
                  <a:prstClr val="black"/>
                </a:solidFill>
                <a:latin typeface="微软雅黑" pitchFamily="34" charset="-122"/>
                <a:ea typeface="微软雅黑" pitchFamily="34" charset="-122"/>
              </a:rPr>
              <a:t>的“一张图”信息资源整合与共享，地上地下的空间数据统一管理</a:t>
            </a:r>
          </a:p>
        </p:txBody>
      </p:sp>
      <p:pic>
        <p:nvPicPr>
          <p:cNvPr id="6" name="Picture 4"/>
          <p:cNvPicPr>
            <a:picLocks noChangeAspect="1" noChangeArrowheads="1"/>
          </p:cNvPicPr>
          <p:nvPr/>
        </p:nvPicPr>
        <p:blipFill>
          <a:blip r:embed="rId2" cstate="print"/>
          <a:srcRect/>
          <a:stretch>
            <a:fillRect/>
          </a:stretch>
        </p:blipFill>
        <p:spPr bwMode="auto">
          <a:xfrm>
            <a:off x="395288" y="1498644"/>
            <a:ext cx="2663825" cy="3240881"/>
          </a:xfrm>
          <a:prstGeom prst="rect">
            <a:avLst/>
          </a:prstGeom>
          <a:noFill/>
          <a:ln w="9525">
            <a:noFill/>
            <a:miter lim="800000"/>
            <a:headEnd/>
            <a:tailEnd/>
          </a:ln>
        </p:spPr>
      </p:pic>
      <p:sp>
        <p:nvSpPr>
          <p:cNvPr id="7" name="矩形 26"/>
          <p:cNvSpPr>
            <a:spLocks noChangeArrowheads="1"/>
          </p:cNvSpPr>
          <p:nvPr/>
        </p:nvSpPr>
        <p:spPr bwMode="auto">
          <a:xfrm>
            <a:off x="4602296" y="1967690"/>
            <a:ext cx="1212511" cy="1738938"/>
          </a:xfrm>
          <a:prstGeom prst="rect">
            <a:avLst/>
          </a:prstGeom>
          <a:noFill/>
          <a:ln w="9525">
            <a:noFill/>
            <a:miter lim="800000"/>
            <a:headEnd/>
            <a:tailEnd/>
          </a:ln>
        </p:spPr>
        <p:txBody>
          <a:bodyPr wrap="none">
            <a:spAutoFit/>
          </a:bodyPr>
          <a:lstStyle/>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环境监测</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视频监控</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市政设施</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交通设施</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园区道路</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建筑物</a:t>
            </a:r>
            <a:endParaRPr lang="en-US" altLang="zh-CN" sz="1100" dirty="0" smtClean="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0"/>
              </a:spcAft>
              <a:buClr>
                <a:srgbClr val="00B0F0"/>
              </a:buClr>
              <a:buFont typeface="Arial" pitchFamily="34" charset="0"/>
              <a:buChar char="•"/>
            </a:pPr>
            <a:r>
              <a:rPr lang="zh-CN" altLang="en-US" sz="1100" dirty="0" smtClean="0">
                <a:solidFill>
                  <a:prstClr val="black"/>
                </a:solidFill>
                <a:latin typeface="微软雅黑" pitchFamily="34" charset="-122"/>
                <a:ea typeface="微软雅黑" pitchFamily="34" charset="-122"/>
                <a:cs typeface="+mn-cs"/>
              </a:rPr>
              <a:t>地下管网资源</a:t>
            </a:r>
          </a:p>
        </p:txBody>
      </p:sp>
      <p:sp>
        <p:nvSpPr>
          <p:cNvPr id="8" name="矩形 32"/>
          <p:cNvSpPr>
            <a:spLocks noChangeArrowheads="1"/>
          </p:cNvSpPr>
          <p:nvPr/>
        </p:nvSpPr>
        <p:spPr bwMode="auto">
          <a:xfrm>
            <a:off x="6687687" y="1967690"/>
            <a:ext cx="1653265" cy="1738938"/>
          </a:xfrm>
          <a:prstGeom prst="rect">
            <a:avLst/>
          </a:prstGeom>
          <a:noFill/>
          <a:ln w="9525">
            <a:noFill/>
            <a:miter lim="800000"/>
            <a:headEnd/>
            <a:tailEnd/>
          </a:ln>
        </p:spPr>
        <p:txBody>
          <a:bodyPr wrap="square">
            <a:spAutoFit/>
          </a:bodyPr>
          <a:lstStyle/>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三维显示</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逻辑图层</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数据管理</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三维空间分析</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地图操纵</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二维三维一体化</a:t>
            </a:r>
          </a:p>
          <a:p>
            <a:pPr marL="179388" indent="-179388" defTabSz="917575" fontAlgn="auto">
              <a:spcBef>
                <a:spcPts val="600"/>
              </a:spcBef>
              <a:spcAft>
                <a:spcPts val="0"/>
              </a:spcAft>
              <a:buClr>
                <a:srgbClr val="00B0F0"/>
              </a:buClr>
              <a:buFont typeface="Arial" pitchFamily="34" charset="0"/>
              <a:buChar char="•"/>
            </a:pPr>
            <a:r>
              <a:rPr lang="zh-CN" altLang="en-US" sz="1100" dirty="0">
                <a:solidFill>
                  <a:prstClr val="black"/>
                </a:solidFill>
                <a:latin typeface="微软雅黑" pitchFamily="34" charset="-122"/>
                <a:ea typeface="微软雅黑" pitchFamily="34" charset="-122"/>
                <a:cs typeface="+mn-cs"/>
              </a:rPr>
              <a:t>系统集成与数据整合</a:t>
            </a:r>
          </a:p>
        </p:txBody>
      </p:sp>
      <p:sp>
        <p:nvSpPr>
          <p:cNvPr id="9" name="Text Box 113"/>
          <p:cNvSpPr txBox="1">
            <a:spLocks noChangeArrowheads="1"/>
          </p:cNvSpPr>
          <p:nvPr/>
        </p:nvSpPr>
        <p:spPr bwMode="auto">
          <a:xfrm>
            <a:off x="6675325" y="1604086"/>
            <a:ext cx="1677988" cy="307777"/>
          </a:xfrm>
          <a:prstGeom prst="rect">
            <a:avLst/>
          </a:prstGeom>
          <a:solidFill>
            <a:srgbClr val="0070C0"/>
          </a:solidFill>
          <a:ln w="12700">
            <a:noFill/>
            <a:miter lim="800000"/>
            <a:headEnd/>
            <a:tailEnd/>
          </a:ln>
          <a:effectLst>
            <a:outerShdw blurRad="50800" dist="38100" dir="2700000" algn="tl" rotWithShape="0">
              <a:prstClr val="black">
                <a:alpha val="40000"/>
              </a:prstClr>
            </a:outerShdw>
          </a:effectLst>
        </p:spPr>
        <p:txBody>
          <a:bodyPr>
            <a:spAutoFit/>
          </a:bodyPr>
          <a:lstStyle/>
          <a:p>
            <a:pPr algn="ctr" fontAlgn="auto">
              <a:spcBef>
                <a:spcPct val="50000"/>
              </a:spcBef>
              <a:spcAft>
                <a:spcPts val="0"/>
              </a:spcAft>
              <a:buFontTx/>
              <a:buNone/>
              <a:defRPr/>
            </a:pPr>
            <a:r>
              <a:rPr lang="zh-CN" altLang="en-US" sz="1400" b="1" kern="0" dirty="0">
                <a:solidFill>
                  <a:prstClr val="white"/>
                </a:solidFill>
                <a:latin typeface="微软雅黑" pitchFamily="34" charset="-122"/>
                <a:ea typeface="微软雅黑" pitchFamily="34" charset="-122"/>
                <a:cs typeface="+mn-cs"/>
              </a:rPr>
              <a:t>主要功能</a:t>
            </a:r>
          </a:p>
        </p:txBody>
      </p:sp>
      <p:pic>
        <p:nvPicPr>
          <p:cNvPr id="10" name="图片 36"/>
          <p:cNvPicPr>
            <a:picLocks noChangeAspect="1" noChangeArrowheads="1"/>
          </p:cNvPicPr>
          <p:nvPr/>
        </p:nvPicPr>
        <p:blipFill>
          <a:blip r:embed="rId3" cstate="print"/>
          <a:srcRect/>
          <a:stretch>
            <a:fillRect/>
          </a:stretch>
        </p:blipFill>
        <p:spPr bwMode="auto">
          <a:xfrm>
            <a:off x="4284663" y="3818647"/>
            <a:ext cx="1847777" cy="917972"/>
          </a:xfrm>
          <a:prstGeom prst="rect">
            <a:avLst/>
          </a:prstGeom>
          <a:noFill/>
          <a:ln w="9525">
            <a:noFill/>
            <a:miter lim="800000"/>
            <a:headEnd/>
            <a:tailEnd/>
          </a:ln>
        </p:spPr>
      </p:pic>
      <p:pic>
        <p:nvPicPr>
          <p:cNvPr id="11" name="图片 37"/>
          <p:cNvPicPr>
            <a:picLocks noChangeAspect="1" noChangeArrowheads="1"/>
          </p:cNvPicPr>
          <p:nvPr/>
        </p:nvPicPr>
        <p:blipFill>
          <a:blip r:embed="rId4" cstate="print"/>
          <a:srcRect/>
          <a:stretch>
            <a:fillRect/>
          </a:stretch>
        </p:blipFill>
        <p:spPr bwMode="auto">
          <a:xfrm>
            <a:off x="6592755" y="3804359"/>
            <a:ext cx="1843128" cy="918000"/>
          </a:xfrm>
          <a:prstGeom prst="rect">
            <a:avLst/>
          </a:prstGeom>
          <a:noFill/>
          <a:ln w="9525">
            <a:noFill/>
            <a:miter lim="800000"/>
            <a:headEnd/>
            <a:tailEnd/>
          </a:ln>
        </p:spPr>
      </p:pic>
      <p:pic>
        <p:nvPicPr>
          <p:cNvPr id="12" name="Picture 16"/>
          <p:cNvPicPr>
            <a:picLocks noChangeAspect="1" noChangeArrowheads="1"/>
          </p:cNvPicPr>
          <p:nvPr/>
        </p:nvPicPr>
        <p:blipFill>
          <a:blip r:embed="rId5" cstate="screen"/>
          <a:srcRect/>
          <a:stretch>
            <a:fillRect/>
          </a:stretch>
        </p:blipFill>
        <p:spPr bwMode="auto">
          <a:xfrm rot="10800000">
            <a:off x="3137981" y="2712449"/>
            <a:ext cx="870580" cy="8132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-GIS(2/3)</a:t>
            </a:r>
            <a:endParaRPr lang="zh-CN" altLang="en-US" b="1" dirty="0"/>
          </a:p>
        </p:txBody>
      </p:sp>
      <p:sp>
        <p:nvSpPr>
          <p:cNvPr id="3" name="矩形 3"/>
          <p:cNvSpPr>
            <a:spLocks noChangeArrowheads="1"/>
          </p:cNvSpPr>
          <p:nvPr/>
        </p:nvSpPr>
        <p:spPr bwMode="auto">
          <a:xfrm>
            <a:off x="395288" y="605619"/>
            <a:ext cx="8424862" cy="692497"/>
          </a:xfrm>
          <a:prstGeom prst="rect">
            <a:avLst/>
          </a:prstGeom>
          <a:noFill/>
          <a:ln w="9525">
            <a:noFill/>
            <a:miter lim="800000"/>
            <a:headEnd/>
            <a:tailEnd/>
          </a:ln>
        </p:spPr>
        <p:txBody>
          <a:bodyPr>
            <a:spAutoFit/>
          </a:bodyPr>
          <a:lstStyle/>
          <a:p>
            <a:pPr fontAlgn="auto">
              <a:lnSpc>
                <a:spcPct val="150000"/>
              </a:lnSpc>
              <a:spcBef>
                <a:spcPts val="0"/>
              </a:spcBef>
              <a:spcAft>
                <a:spcPts val="0"/>
              </a:spcAft>
              <a:buFontTx/>
              <a:buNone/>
            </a:pPr>
            <a:r>
              <a:rPr lang="zh-CN" altLang="en-US" sz="1400" b="1" dirty="0">
                <a:solidFill>
                  <a:srgbClr val="FF0000"/>
                </a:solidFill>
                <a:latin typeface="微软雅黑" pitchFamily="34" charset="-122"/>
                <a:ea typeface="微软雅黑" pitchFamily="34" charset="-122"/>
              </a:rPr>
              <a:t>应用集成</a:t>
            </a:r>
            <a:r>
              <a:rPr lang="zh-CN" altLang="en-US" sz="1200" b="1" dirty="0">
                <a:solidFill>
                  <a:prstClr val="black"/>
                </a:solidFill>
                <a:latin typeface="微软雅黑" pitchFamily="34" charset="-122"/>
                <a:ea typeface="微软雅黑" pitchFamily="34" charset="-122"/>
              </a:rPr>
              <a:t>：</a:t>
            </a:r>
            <a:r>
              <a:rPr lang="zh-CN" altLang="en-US" sz="1200" dirty="0">
                <a:solidFill>
                  <a:prstClr val="black"/>
                </a:solidFill>
                <a:latin typeface="微软雅黑" pitchFamily="34" charset="-122"/>
                <a:ea typeface="微软雅黑" pitchFamily="34" charset="-122"/>
              </a:rPr>
              <a:t>地理信息系统（</a:t>
            </a:r>
            <a:r>
              <a:rPr lang="en-US" altLang="zh-CN" sz="1200" dirty="0">
                <a:solidFill>
                  <a:prstClr val="black"/>
                </a:solidFill>
                <a:latin typeface="微软雅黑" pitchFamily="34" charset="-122"/>
                <a:ea typeface="微软雅黑" pitchFamily="34" charset="-122"/>
              </a:rPr>
              <a:t>GIS</a:t>
            </a:r>
            <a:r>
              <a:rPr lang="zh-CN" altLang="en-US" sz="1200" dirty="0">
                <a:solidFill>
                  <a:prstClr val="black"/>
                </a:solidFill>
                <a:latin typeface="微软雅黑" pitchFamily="34" charset="-122"/>
                <a:ea typeface="微软雅黑" pitchFamily="34" charset="-122"/>
              </a:rPr>
              <a:t>）是智慧化系统的集成平台，它提供统一标准的对外接口，为不同应用子系统提供地图能力，并实现异构系统间的集成和数据共享</a:t>
            </a:r>
          </a:p>
        </p:txBody>
      </p:sp>
      <p:pic>
        <p:nvPicPr>
          <p:cNvPr id="5" name="Picture 7" descr="17"/>
          <p:cNvPicPr>
            <a:picLocks noChangeAspect="1" noChangeArrowheads="1"/>
          </p:cNvPicPr>
          <p:nvPr/>
        </p:nvPicPr>
        <p:blipFill>
          <a:blip r:embed="rId2" cstate="print">
            <a:lum contrast="18000"/>
          </a:blip>
          <a:srcRect/>
          <a:stretch>
            <a:fillRect/>
          </a:stretch>
        </p:blipFill>
        <p:spPr bwMode="auto">
          <a:xfrm>
            <a:off x="6011869" y="3479007"/>
            <a:ext cx="2808287" cy="1198960"/>
          </a:xfrm>
          <a:prstGeom prst="rect">
            <a:avLst/>
          </a:prstGeom>
          <a:noFill/>
          <a:ln w="9525">
            <a:noFill/>
            <a:miter lim="800000"/>
            <a:headEnd/>
            <a:tailEnd/>
          </a:ln>
        </p:spPr>
      </p:pic>
      <p:pic>
        <p:nvPicPr>
          <p:cNvPr id="6" name="Picture 8" descr="12"/>
          <p:cNvPicPr>
            <a:picLocks noChangeAspect="1" noChangeArrowheads="1"/>
          </p:cNvPicPr>
          <p:nvPr/>
        </p:nvPicPr>
        <p:blipFill>
          <a:blip r:embed="rId3" cstate="print">
            <a:lum contrast="18000"/>
          </a:blip>
          <a:srcRect/>
          <a:stretch>
            <a:fillRect/>
          </a:stretch>
        </p:blipFill>
        <p:spPr bwMode="auto">
          <a:xfrm>
            <a:off x="3203590" y="3479008"/>
            <a:ext cx="2663825" cy="1168004"/>
          </a:xfrm>
          <a:prstGeom prst="rect">
            <a:avLst/>
          </a:prstGeom>
          <a:noFill/>
          <a:ln w="9525">
            <a:noFill/>
            <a:miter lim="800000"/>
            <a:headEnd/>
            <a:tailEnd/>
          </a:ln>
        </p:spPr>
      </p:pic>
      <p:pic>
        <p:nvPicPr>
          <p:cNvPr id="7" name="Picture 11" descr="15"/>
          <p:cNvPicPr>
            <a:picLocks noChangeAspect="1" noChangeArrowheads="1"/>
          </p:cNvPicPr>
          <p:nvPr/>
        </p:nvPicPr>
        <p:blipFill>
          <a:blip r:embed="rId4" cstate="print">
            <a:lum contrast="18000"/>
          </a:blip>
          <a:srcRect/>
          <a:stretch>
            <a:fillRect/>
          </a:stretch>
        </p:blipFill>
        <p:spPr bwMode="auto">
          <a:xfrm>
            <a:off x="3205163" y="1734486"/>
            <a:ext cx="2698750" cy="1169194"/>
          </a:xfrm>
          <a:prstGeom prst="rect">
            <a:avLst/>
          </a:prstGeom>
          <a:noFill/>
          <a:ln w="9525">
            <a:noFill/>
            <a:miter lim="800000"/>
            <a:headEnd/>
            <a:tailEnd/>
          </a:ln>
        </p:spPr>
      </p:pic>
      <p:pic>
        <p:nvPicPr>
          <p:cNvPr id="8" name="Picture 12" descr="16"/>
          <p:cNvPicPr>
            <a:picLocks noChangeAspect="1" noChangeArrowheads="1"/>
          </p:cNvPicPr>
          <p:nvPr/>
        </p:nvPicPr>
        <p:blipFill>
          <a:blip r:embed="rId5" cstate="print">
            <a:lum contrast="18000"/>
          </a:blip>
          <a:srcRect/>
          <a:stretch>
            <a:fillRect/>
          </a:stretch>
        </p:blipFill>
        <p:spPr bwMode="auto">
          <a:xfrm>
            <a:off x="325449" y="1733300"/>
            <a:ext cx="2763837" cy="1166813"/>
          </a:xfrm>
          <a:prstGeom prst="rect">
            <a:avLst/>
          </a:prstGeom>
          <a:noFill/>
          <a:ln w="9525">
            <a:noFill/>
            <a:miter lim="800000"/>
            <a:headEnd/>
            <a:tailEnd/>
          </a:ln>
        </p:spPr>
      </p:pic>
      <p:sp>
        <p:nvSpPr>
          <p:cNvPr id="9" name="Text Box 5"/>
          <p:cNvSpPr txBox="1">
            <a:spLocks noChangeArrowheads="1"/>
          </p:cNvSpPr>
          <p:nvPr/>
        </p:nvSpPr>
        <p:spPr bwMode="auto">
          <a:xfrm>
            <a:off x="3130550" y="3227633"/>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a:solidFill>
                  <a:prstClr val="black"/>
                </a:solidFill>
                <a:latin typeface="微软雅黑" pitchFamily="34" charset="-122"/>
                <a:ea typeface="微软雅黑" pitchFamily="34" charset="-122"/>
                <a:cs typeface="+mn-cs"/>
              </a:rPr>
              <a:t>土地规划</a:t>
            </a:r>
          </a:p>
        </p:txBody>
      </p:sp>
      <p:pic>
        <p:nvPicPr>
          <p:cNvPr id="10" name="Picture 9" descr="13"/>
          <p:cNvPicPr>
            <a:picLocks noChangeAspect="1" noChangeArrowheads="1"/>
          </p:cNvPicPr>
          <p:nvPr/>
        </p:nvPicPr>
        <p:blipFill>
          <a:blip r:embed="rId6" cstate="print">
            <a:lum contrast="18000"/>
          </a:blip>
          <a:srcRect/>
          <a:stretch>
            <a:fillRect/>
          </a:stretch>
        </p:blipFill>
        <p:spPr bwMode="auto">
          <a:xfrm>
            <a:off x="6011869" y="1735682"/>
            <a:ext cx="2808287" cy="1172765"/>
          </a:xfrm>
          <a:prstGeom prst="rect">
            <a:avLst/>
          </a:prstGeom>
          <a:noFill/>
          <a:ln w="9525">
            <a:noFill/>
            <a:miter lim="800000"/>
            <a:headEnd/>
            <a:tailEnd/>
          </a:ln>
        </p:spPr>
      </p:pic>
      <p:sp>
        <p:nvSpPr>
          <p:cNvPr id="11" name="Text Box 5"/>
          <p:cNvSpPr txBox="1">
            <a:spLocks noChangeArrowheads="1"/>
          </p:cNvSpPr>
          <p:nvPr/>
        </p:nvSpPr>
        <p:spPr bwMode="auto">
          <a:xfrm>
            <a:off x="5940425" y="1490254"/>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a:solidFill>
                  <a:prstClr val="black"/>
                </a:solidFill>
                <a:latin typeface="微软雅黑" pitchFamily="34" charset="-122"/>
                <a:ea typeface="微软雅黑" pitchFamily="34" charset="-122"/>
                <a:cs typeface="+mn-cs"/>
              </a:rPr>
              <a:t>环境监控</a:t>
            </a:r>
          </a:p>
        </p:txBody>
      </p:sp>
      <p:pic>
        <p:nvPicPr>
          <p:cNvPr id="12" name="Picture 10" descr="14"/>
          <p:cNvPicPr>
            <a:picLocks noChangeAspect="1" noChangeArrowheads="1"/>
          </p:cNvPicPr>
          <p:nvPr/>
        </p:nvPicPr>
        <p:blipFill>
          <a:blip r:embed="rId7" cstate="print">
            <a:lum contrast="18000"/>
          </a:blip>
          <a:srcRect/>
          <a:stretch>
            <a:fillRect/>
          </a:stretch>
        </p:blipFill>
        <p:spPr bwMode="auto">
          <a:xfrm>
            <a:off x="325452" y="3449248"/>
            <a:ext cx="2733675" cy="1175147"/>
          </a:xfrm>
          <a:prstGeom prst="rect">
            <a:avLst/>
          </a:prstGeom>
          <a:noFill/>
          <a:ln w="9525">
            <a:noFill/>
            <a:miter lim="800000"/>
            <a:headEnd/>
            <a:tailEnd/>
          </a:ln>
        </p:spPr>
      </p:pic>
      <p:sp>
        <p:nvSpPr>
          <p:cNvPr id="13" name="Text Box 5"/>
          <p:cNvSpPr txBox="1">
            <a:spLocks noChangeArrowheads="1"/>
          </p:cNvSpPr>
          <p:nvPr/>
        </p:nvSpPr>
        <p:spPr bwMode="auto">
          <a:xfrm>
            <a:off x="250825" y="3184769"/>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a:solidFill>
                  <a:prstClr val="black"/>
                </a:solidFill>
                <a:latin typeface="微软雅黑" pitchFamily="34" charset="-122"/>
                <a:ea typeface="微软雅黑" pitchFamily="34" charset="-122"/>
                <a:cs typeface="+mn-cs"/>
              </a:rPr>
              <a:t>道路管理</a:t>
            </a:r>
          </a:p>
        </p:txBody>
      </p:sp>
      <p:sp>
        <p:nvSpPr>
          <p:cNvPr id="14" name="Text Box 5"/>
          <p:cNvSpPr txBox="1">
            <a:spLocks noChangeArrowheads="1"/>
          </p:cNvSpPr>
          <p:nvPr/>
        </p:nvSpPr>
        <p:spPr bwMode="auto">
          <a:xfrm>
            <a:off x="3130550" y="1496207"/>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a:solidFill>
                  <a:prstClr val="black"/>
                </a:solidFill>
                <a:latin typeface="微软雅黑" pitchFamily="34" charset="-122"/>
                <a:ea typeface="微软雅黑" pitchFamily="34" charset="-122"/>
                <a:cs typeface="+mn-cs"/>
              </a:rPr>
              <a:t>视频监控</a:t>
            </a:r>
          </a:p>
        </p:txBody>
      </p:sp>
      <p:sp>
        <p:nvSpPr>
          <p:cNvPr id="15" name="Text Box 5"/>
          <p:cNvSpPr txBox="1">
            <a:spLocks noChangeArrowheads="1"/>
          </p:cNvSpPr>
          <p:nvPr/>
        </p:nvSpPr>
        <p:spPr bwMode="auto">
          <a:xfrm>
            <a:off x="5940425" y="3238349"/>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a:solidFill>
                  <a:prstClr val="black"/>
                </a:solidFill>
                <a:latin typeface="微软雅黑" pitchFamily="34" charset="-122"/>
                <a:ea typeface="微软雅黑" pitchFamily="34" charset="-122"/>
                <a:cs typeface="+mn-cs"/>
              </a:rPr>
              <a:t>招商引资</a:t>
            </a:r>
          </a:p>
        </p:txBody>
      </p:sp>
      <p:sp>
        <p:nvSpPr>
          <p:cNvPr id="16" name="Text Box 5"/>
          <p:cNvSpPr txBox="1">
            <a:spLocks noChangeArrowheads="1"/>
          </p:cNvSpPr>
          <p:nvPr/>
        </p:nvSpPr>
        <p:spPr bwMode="auto">
          <a:xfrm>
            <a:off x="250825" y="1468823"/>
            <a:ext cx="1441450" cy="200055"/>
          </a:xfrm>
          <a:prstGeom prst="rect">
            <a:avLst/>
          </a:prstGeom>
          <a:noFill/>
          <a:ln w="9525">
            <a:noFill/>
            <a:miter lim="800000"/>
            <a:headEnd/>
            <a:tailEnd/>
          </a:ln>
        </p:spPr>
        <p:txBody>
          <a:bodyPr>
            <a:spAutoFit/>
          </a:bodyPr>
          <a:lstStyle/>
          <a:p>
            <a:pPr fontAlgn="auto">
              <a:lnSpc>
                <a:spcPct val="50000"/>
              </a:lnSpc>
              <a:spcBef>
                <a:spcPct val="50000"/>
              </a:spcBef>
              <a:spcAft>
                <a:spcPts val="0"/>
              </a:spcAft>
              <a:buFontTx/>
              <a:buNone/>
            </a:pPr>
            <a:r>
              <a:rPr lang="zh-CN" altLang="en-US" sz="1400" b="1" dirty="0">
                <a:solidFill>
                  <a:prstClr val="black"/>
                </a:solidFill>
                <a:latin typeface="微软雅黑" pitchFamily="34" charset="-122"/>
                <a:ea typeface="微软雅黑" pitchFamily="34" charset="-122"/>
                <a:cs typeface="+mn-cs"/>
              </a:rPr>
              <a:t>园区管理</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-GIS(3/3)</a:t>
            </a:r>
            <a:endParaRPr lang="zh-CN" altLang="en-US" b="1" dirty="0"/>
          </a:p>
        </p:txBody>
      </p:sp>
      <p:pic>
        <p:nvPicPr>
          <p:cNvPr id="3" name="Picture 4"/>
          <p:cNvPicPr>
            <a:picLocks noChangeAspect="1" noChangeArrowheads="1"/>
          </p:cNvPicPr>
          <p:nvPr/>
        </p:nvPicPr>
        <p:blipFill>
          <a:blip r:embed="rId2" cstate="print"/>
          <a:srcRect/>
          <a:stretch>
            <a:fillRect/>
          </a:stretch>
        </p:blipFill>
        <p:spPr bwMode="auto">
          <a:xfrm>
            <a:off x="472730" y="3489729"/>
            <a:ext cx="1871883" cy="1403747"/>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4687543" y="3577831"/>
            <a:ext cx="2015083" cy="1315640"/>
          </a:xfrm>
          <a:prstGeom prst="rect">
            <a:avLst/>
          </a:prstGeom>
          <a:noFill/>
          <a:ln w="9525">
            <a:noFill/>
            <a:miter lim="800000"/>
            <a:headEnd/>
            <a:tailEnd/>
          </a:ln>
        </p:spPr>
      </p:pic>
      <p:sp>
        <p:nvSpPr>
          <p:cNvPr id="6" name="TextBox 18"/>
          <p:cNvSpPr txBox="1">
            <a:spLocks noChangeArrowheads="1"/>
          </p:cNvSpPr>
          <p:nvPr/>
        </p:nvSpPr>
        <p:spPr bwMode="auto">
          <a:xfrm>
            <a:off x="250825" y="610486"/>
            <a:ext cx="8929688" cy="659861"/>
          </a:xfrm>
          <a:prstGeom prst="rect">
            <a:avLst/>
          </a:prstGeom>
          <a:noFill/>
          <a:ln w="9525">
            <a:noFill/>
            <a:miter lim="800000"/>
            <a:headEnd/>
            <a:tailEnd/>
          </a:ln>
        </p:spPr>
        <p:txBody>
          <a:bodyPr>
            <a:spAutoFit/>
          </a:bodyPr>
          <a:lstStyle/>
          <a:p>
            <a:pPr fontAlgn="auto">
              <a:lnSpc>
                <a:spcPct val="150000"/>
              </a:lnSpc>
              <a:spcBef>
                <a:spcPts val="0"/>
              </a:spcBef>
              <a:spcAft>
                <a:spcPts val="0"/>
              </a:spcAft>
              <a:buFontTx/>
              <a:buNone/>
            </a:pPr>
            <a:r>
              <a:rPr lang="zh-CN" altLang="en-US" sz="1400" b="1" dirty="0">
                <a:solidFill>
                  <a:srgbClr val="FF0000"/>
                </a:solidFill>
                <a:latin typeface="微软雅黑" pitchFamily="34" charset="-122"/>
                <a:ea typeface="微软雅黑" pitchFamily="34" charset="-122"/>
                <a:cs typeface="+mn-cs"/>
              </a:rPr>
              <a:t>空间分析</a:t>
            </a:r>
            <a:r>
              <a:rPr lang="zh-CN" altLang="en-US" sz="1200" dirty="0">
                <a:solidFill>
                  <a:prstClr val="black"/>
                </a:solidFill>
                <a:latin typeface="微软雅黑" pitchFamily="34" charset="-122"/>
                <a:ea typeface="微软雅黑" pitchFamily="34" charset="-122"/>
                <a:cs typeface="+mn-cs"/>
              </a:rPr>
              <a:t>：在</a:t>
            </a:r>
            <a:r>
              <a:rPr lang="en-US" altLang="zh-CN" sz="1200" dirty="0">
                <a:solidFill>
                  <a:prstClr val="black"/>
                </a:solidFill>
                <a:latin typeface="微软雅黑" pitchFamily="34" charset="-122"/>
                <a:ea typeface="微软雅黑" pitchFamily="34" charset="-122"/>
                <a:cs typeface="+mn-cs"/>
              </a:rPr>
              <a:t>3D</a:t>
            </a:r>
            <a:r>
              <a:rPr lang="zh-CN" altLang="en-US" sz="1200" dirty="0">
                <a:solidFill>
                  <a:prstClr val="black"/>
                </a:solidFill>
                <a:latin typeface="微软雅黑" pitchFamily="34" charset="-122"/>
                <a:ea typeface="微软雅黑" pitchFamily="34" charset="-122"/>
                <a:cs typeface="+mn-cs"/>
              </a:rPr>
              <a:t>场景中，运用地理信息技术的空间分析功能去解决实际问题，包括空间查询、空间定位、空间关系查询等；地下管线管理是三维空间分析功能的突出应用</a:t>
            </a:r>
          </a:p>
        </p:txBody>
      </p:sp>
      <p:sp>
        <p:nvSpPr>
          <p:cNvPr id="7" name="TextBox 21"/>
          <p:cNvSpPr txBox="1">
            <a:spLocks noChangeArrowheads="1"/>
          </p:cNvSpPr>
          <p:nvPr/>
        </p:nvSpPr>
        <p:spPr bwMode="auto">
          <a:xfrm>
            <a:off x="4687539" y="1351157"/>
            <a:ext cx="1943100" cy="307777"/>
          </a:xfrm>
          <a:prstGeom prst="rect">
            <a:avLst/>
          </a:prstGeom>
          <a:noFill/>
          <a:ln w="9525">
            <a:noFill/>
            <a:miter lim="800000"/>
            <a:headEnd/>
            <a:tailEnd/>
          </a:ln>
        </p:spPr>
        <p:txBody>
          <a:bodyPr>
            <a:spAutoFit/>
          </a:bodyPr>
          <a:lstStyle/>
          <a:p>
            <a:pPr marL="273050" indent="-273050" fontAlgn="auto">
              <a:spcBef>
                <a:spcPts val="0"/>
              </a:spcBef>
              <a:spcAft>
                <a:spcPts val="0"/>
              </a:spcAft>
              <a:buClr>
                <a:srgbClr val="00B0F0"/>
              </a:buClr>
              <a:buFontTx/>
              <a:buNone/>
            </a:pPr>
            <a:r>
              <a:rPr lang="zh-CN" altLang="en-US" sz="1400" b="1" dirty="0">
                <a:solidFill>
                  <a:prstClr val="black"/>
                </a:solidFill>
                <a:latin typeface="微软雅黑" pitchFamily="34" charset="-122"/>
                <a:ea typeface="微软雅黑" pitchFamily="34" charset="-122"/>
                <a:cs typeface="+mn-cs"/>
              </a:rPr>
              <a:t>管线净距离分析</a:t>
            </a:r>
          </a:p>
        </p:txBody>
      </p:sp>
      <p:sp>
        <p:nvSpPr>
          <p:cNvPr id="8" name="TextBox 22"/>
          <p:cNvSpPr txBox="1">
            <a:spLocks noChangeArrowheads="1"/>
          </p:cNvSpPr>
          <p:nvPr/>
        </p:nvSpPr>
        <p:spPr bwMode="auto">
          <a:xfrm>
            <a:off x="472727" y="3187565"/>
            <a:ext cx="1981200" cy="307777"/>
          </a:xfrm>
          <a:prstGeom prst="rect">
            <a:avLst/>
          </a:prstGeom>
          <a:noFill/>
          <a:ln w="9525">
            <a:noFill/>
            <a:miter lim="800000"/>
            <a:headEnd/>
            <a:tailEnd/>
          </a:ln>
        </p:spPr>
        <p:txBody>
          <a:bodyPr>
            <a:spAutoFit/>
          </a:bodyPr>
          <a:lstStyle/>
          <a:p>
            <a:pPr marL="273050" indent="-273050" fontAlgn="auto">
              <a:spcBef>
                <a:spcPts val="0"/>
              </a:spcBef>
              <a:spcAft>
                <a:spcPts val="0"/>
              </a:spcAft>
              <a:buClr>
                <a:srgbClr val="00B0F0"/>
              </a:buClr>
              <a:buFontTx/>
              <a:buNone/>
            </a:pPr>
            <a:r>
              <a:rPr lang="zh-CN" altLang="en-US" sz="1400" b="1">
                <a:solidFill>
                  <a:prstClr val="black"/>
                </a:solidFill>
                <a:latin typeface="微软雅黑" pitchFamily="34" charset="-122"/>
                <a:ea typeface="微软雅黑" pitchFamily="34" charset="-122"/>
                <a:cs typeface="+mn-cs"/>
              </a:rPr>
              <a:t>横截</a:t>
            </a:r>
            <a:r>
              <a:rPr lang="en-US" altLang="zh-CN" sz="1400" b="1">
                <a:solidFill>
                  <a:prstClr val="black"/>
                </a:solidFill>
                <a:latin typeface="微软雅黑" pitchFamily="34" charset="-122"/>
                <a:ea typeface="微软雅黑" pitchFamily="34" charset="-122"/>
                <a:cs typeface="+mn-cs"/>
              </a:rPr>
              <a:t>/</a:t>
            </a:r>
            <a:r>
              <a:rPr lang="zh-CN" altLang="en-US" sz="1400" b="1">
                <a:solidFill>
                  <a:prstClr val="black"/>
                </a:solidFill>
                <a:latin typeface="微软雅黑" pitchFamily="34" charset="-122"/>
                <a:ea typeface="微软雅黑" pitchFamily="34" charset="-122"/>
                <a:cs typeface="+mn-cs"/>
              </a:rPr>
              <a:t>纵剖</a:t>
            </a:r>
          </a:p>
        </p:txBody>
      </p:sp>
      <p:sp>
        <p:nvSpPr>
          <p:cNvPr id="9" name="TextBox 23"/>
          <p:cNvSpPr txBox="1">
            <a:spLocks noChangeArrowheads="1"/>
          </p:cNvSpPr>
          <p:nvPr/>
        </p:nvSpPr>
        <p:spPr bwMode="auto">
          <a:xfrm>
            <a:off x="4687539" y="3187565"/>
            <a:ext cx="1536700" cy="307777"/>
          </a:xfrm>
          <a:prstGeom prst="rect">
            <a:avLst/>
          </a:prstGeom>
          <a:noFill/>
          <a:ln w="9525">
            <a:noFill/>
            <a:miter lim="800000"/>
            <a:headEnd/>
            <a:tailEnd/>
          </a:ln>
        </p:spPr>
        <p:txBody>
          <a:bodyPr>
            <a:spAutoFit/>
          </a:bodyPr>
          <a:lstStyle/>
          <a:p>
            <a:pPr marL="273050" indent="-273050" fontAlgn="auto">
              <a:spcBef>
                <a:spcPts val="0"/>
              </a:spcBef>
              <a:spcAft>
                <a:spcPts val="0"/>
              </a:spcAft>
              <a:buClr>
                <a:srgbClr val="00B0F0"/>
              </a:buClr>
              <a:buFontTx/>
              <a:buNone/>
            </a:pPr>
            <a:r>
              <a:rPr lang="zh-CN" altLang="en-US" sz="1400" b="1" dirty="0">
                <a:solidFill>
                  <a:prstClr val="black"/>
                </a:solidFill>
                <a:latin typeface="微软雅黑" pitchFamily="34" charset="-122"/>
                <a:ea typeface="微软雅黑" pitchFamily="34" charset="-122"/>
                <a:cs typeface="+mn-cs"/>
              </a:rPr>
              <a:t>透视分析</a:t>
            </a:r>
          </a:p>
        </p:txBody>
      </p:sp>
      <p:sp>
        <p:nvSpPr>
          <p:cNvPr id="10" name="矩形 9"/>
          <p:cNvSpPr/>
          <p:nvPr/>
        </p:nvSpPr>
        <p:spPr bwMode="auto">
          <a:xfrm>
            <a:off x="6725550" y="1648861"/>
            <a:ext cx="1950906" cy="1500188"/>
          </a:xfrm>
          <a:prstGeom prst="rect">
            <a:avLst/>
          </a:prstGeom>
          <a:noFill/>
          <a:ln w="28575" cap="flat" cmpd="sng" algn="ctr">
            <a:noFill/>
            <a:prstDash val="dash"/>
            <a:round/>
            <a:headEnd type="none" w="med" len="med"/>
            <a:tailEnd type="none" w="med" len="med"/>
          </a:ln>
          <a:effectLst/>
          <a:extLst>
            <a:ext uri="{AF507438-7753-43E0-B8FC-AC1667EBCBE1}"/>
          </a:extLst>
        </p:spPr>
        <p:txBody>
          <a:bodyPr anchor="ctr"/>
          <a:lstStyle/>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空间位置、属性查询</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点定位、面定位</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空间关系查询：邻接、包含、相交、覆盖</a:t>
            </a:r>
            <a:endParaRPr lang="en-US" altLang="zh-CN" sz="1200" kern="0" dirty="0">
              <a:solidFill>
                <a:prstClr val="black"/>
              </a:solidFill>
              <a:latin typeface="微软雅黑" pitchFamily="34" charset="-122"/>
              <a:ea typeface="微软雅黑" pitchFamily="34" charset="-122"/>
              <a:cs typeface="+mn-cs"/>
            </a:endParaRPr>
          </a:p>
        </p:txBody>
      </p:sp>
      <p:sp>
        <p:nvSpPr>
          <p:cNvPr id="11" name="矩形 10"/>
          <p:cNvSpPr/>
          <p:nvPr/>
        </p:nvSpPr>
        <p:spPr bwMode="auto">
          <a:xfrm>
            <a:off x="2377320" y="3543307"/>
            <a:ext cx="1928813" cy="1350169"/>
          </a:xfrm>
          <a:prstGeom prst="rect">
            <a:avLst/>
          </a:prstGeom>
          <a:noFill/>
          <a:ln w="28575" cap="flat" cmpd="sng" algn="ctr">
            <a:noFill/>
            <a:prstDash val="dash"/>
            <a:round/>
            <a:headEnd type="none" w="med" len="med"/>
            <a:tailEnd type="none" w="med" len="med"/>
          </a:ln>
          <a:effectLst/>
          <a:extLst>
            <a:ext uri="{AF507438-7753-43E0-B8FC-AC1667EBCBE1}"/>
          </a:extLst>
        </p:spPr>
        <p:txBody>
          <a:bodyPr anchor="ctr"/>
          <a:lstStyle/>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横截</a:t>
            </a:r>
            <a:r>
              <a:rPr lang="en-US" altLang="zh-CN" sz="1200" kern="0" dirty="0">
                <a:solidFill>
                  <a:prstClr val="black"/>
                </a:solidFill>
                <a:latin typeface="微软雅黑" pitchFamily="34" charset="-122"/>
                <a:ea typeface="微软雅黑" pitchFamily="34" charset="-122"/>
                <a:cs typeface="+mn-cs"/>
              </a:rPr>
              <a:t>/</a:t>
            </a:r>
            <a:r>
              <a:rPr lang="zh-CN" altLang="en-US" sz="1200" kern="0" dirty="0">
                <a:solidFill>
                  <a:prstClr val="black"/>
                </a:solidFill>
                <a:latin typeface="微软雅黑" pitchFamily="34" charset="-122"/>
                <a:ea typeface="微软雅黑" pitchFamily="34" charset="-122"/>
                <a:cs typeface="+mn-cs"/>
              </a:rPr>
              <a:t>纵剖面分析</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连通性分析</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碰撞，爆管分析</a:t>
            </a:r>
            <a:endParaRPr lang="en-US" altLang="zh-CN" sz="1200" kern="0" dirty="0">
              <a:solidFill>
                <a:prstClr val="black"/>
              </a:solidFill>
              <a:latin typeface="微软雅黑" pitchFamily="34" charset="-122"/>
              <a:ea typeface="微软雅黑" pitchFamily="34" charset="-122"/>
              <a:cs typeface="+mn-cs"/>
            </a:endParaRPr>
          </a:p>
        </p:txBody>
      </p:sp>
      <p:sp>
        <p:nvSpPr>
          <p:cNvPr id="12" name="矩形 11"/>
          <p:cNvSpPr/>
          <p:nvPr/>
        </p:nvSpPr>
        <p:spPr bwMode="auto">
          <a:xfrm>
            <a:off x="6725550" y="3588545"/>
            <a:ext cx="1963738" cy="1285875"/>
          </a:xfrm>
          <a:prstGeom prst="rect">
            <a:avLst/>
          </a:prstGeom>
          <a:solidFill>
            <a:srgbClr val="FFFFFF"/>
          </a:solidFill>
          <a:ln w="28575" cap="flat" cmpd="sng" algn="ctr">
            <a:noFill/>
            <a:prstDash val="dash"/>
            <a:round/>
            <a:headEnd type="none" w="med" len="med"/>
            <a:tailEnd type="none" w="med" len="med"/>
          </a:ln>
          <a:effectLst/>
          <a:extLst>
            <a:ext uri="{AF507438-7753-43E0-B8FC-AC1667EBCBE1}"/>
          </a:extLst>
        </p:spPr>
        <p:txBody>
          <a:bodyPr anchor="ctr"/>
          <a:lstStyle/>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从一个点向某方向看的视线通畅分析</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园区建设、景观设计和重大事件安保</a:t>
            </a:r>
            <a:endParaRPr lang="en-US" altLang="zh-CN" sz="1200" kern="0" dirty="0">
              <a:solidFill>
                <a:prstClr val="black"/>
              </a:solidFill>
              <a:latin typeface="微软雅黑" pitchFamily="34" charset="-122"/>
              <a:ea typeface="微软雅黑" pitchFamily="34" charset="-122"/>
              <a:cs typeface="+mn-cs"/>
            </a:endParaRPr>
          </a:p>
        </p:txBody>
      </p:sp>
      <p:sp>
        <p:nvSpPr>
          <p:cNvPr id="13" name="TextBox 28"/>
          <p:cNvSpPr txBox="1">
            <a:spLocks noChangeArrowheads="1"/>
          </p:cNvSpPr>
          <p:nvPr/>
        </p:nvSpPr>
        <p:spPr bwMode="auto">
          <a:xfrm>
            <a:off x="472727" y="1351157"/>
            <a:ext cx="2125662" cy="307777"/>
          </a:xfrm>
          <a:prstGeom prst="rect">
            <a:avLst/>
          </a:prstGeom>
          <a:noFill/>
          <a:ln w="9525">
            <a:noFill/>
            <a:miter lim="800000"/>
            <a:headEnd/>
            <a:tailEnd/>
          </a:ln>
        </p:spPr>
        <p:txBody>
          <a:bodyPr>
            <a:spAutoFit/>
          </a:bodyPr>
          <a:lstStyle/>
          <a:p>
            <a:pPr marL="273050" indent="-273050" fontAlgn="auto">
              <a:spcBef>
                <a:spcPts val="0"/>
              </a:spcBef>
              <a:spcAft>
                <a:spcPts val="0"/>
              </a:spcAft>
              <a:buClr>
                <a:srgbClr val="00B0F0"/>
              </a:buClr>
              <a:buFontTx/>
              <a:buNone/>
            </a:pPr>
            <a:r>
              <a:rPr lang="zh-CN" altLang="en-US" sz="1400" b="1" dirty="0">
                <a:solidFill>
                  <a:prstClr val="black"/>
                </a:solidFill>
                <a:latin typeface="微软雅黑" pitchFamily="34" charset="-122"/>
                <a:ea typeface="微软雅黑" pitchFamily="34" charset="-122"/>
                <a:cs typeface="+mn-cs"/>
              </a:rPr>
              <a:t>地下管网三维建库</a:t>
            </a:r>
          </a:p>
        </p:txBody>
      </p:sp>
      <p:sp>
        <p:nvSpPr>
          <p:cNvPr id="14" name="矩形 13"/>
          <p:cNvSpPr/>
          <p:nvPr/>
        </p:nvSpPr>
        <p:spPr bwMode="auto">
          <a:xfrm>
            <a:off x="2377316" y="1648861"/>
            <a:ext cx="2000250" cy="1500188"/>
          </a:xfrm>
          <a:prstGeom prst="rect">
            <a:avLst/>
          </a:prstGeom>
          <a:noFill/>
          <a:ln w="28575" cap="flat" cmpd="sng" algn="ctr">
            <a:noFill/>
            <a:prstDash val="dash"/>
            <a:round/>
            <a:headEnd type="none" w="med" len="med"/>
            <a:tailEnd type="none" w="med" len="med"/>
          </a:ln>
          <a:effectLst/>
          <a:extLst>
            <a:ext uri="{AF507438-7753-43E0-B8FC-AC1667EBCBE1}"/>
          </a:extLst>
        </p:spPr>
        <p:txBody>
          <a:bodyPr anchor="ctr"/>
          <a:lstStyle/>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地图中标识管线</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管线属性：管孔、内流物、流向、运营商、建设年代等</a:t>
            </a:r>
            <a:endParaRPr lang="en-US" altLang="zh-CN" sz="1200" kern="0" dirty="0">
              <a:solidFill>
                <a:prstClr val="black"/>
              </a:solidFill>
              <a:latin typeface="微软雅黑" pitchFamily="34" charset="-122"/>
              <a:ea typeface="微软雅黑" pitchFamily="34" charset="-122"/>
              <a:cs typeface="+mn-cs"/>
            </a:endParaRPr>
          </a:p>
          <a:p>
            <a:pPr marL="179388" indent="-179388" defTabSz="917575" fontAlgn="auto">
              <a:spcBef>
                <a:spcPts val="600"/>
              </a:spcBef>
              <a:spcAft>
                <a:spcPts val="600"/>
              </a:spcAft>
              <a:buClr>
                <a:srgbClr val="00B0F0"/>
              </a:buClr>
              <a:buFont typeface="Wingdings" pitchFamily="2" charset="2"/>
              <a:buChar char="n"/>
              <a:defRPr/>
            </a:pPr>
            <a:r>
              <a:rPr lang="zh-CN" altLang="en-US" sz="1200" kern="0" dirty="0">
                <a:solidFill>
                  <a:prstClr val="black"/>
                </a:solidFill>
                <a:latin typeface="微软雅黑" pitchFamily="34" charset="-122"/>
                <a:ea typeface="微软雅黑" pitchFamily="34" charset="-122"/>
                <a:cs typeface="+mn-cs"/>
              </a:rPr>
              <a:t>显示运行状态（堵塞、畅通、流速）</a:t>
            </a:r>
            <a:endParaRPr lang="en-US" altLang="zh-CN" sz="1200" kern="0" dirty="0">
              <a:solidFill>
                <a:prstClr val="black"/>
              </a:solidFill>
              <a:latin typeface="微软雅黑" pitchFamily="34" charset="-122"/>
              <a:ea typeface="微软雅黑" pitchFamily="34" charset="-122"/>
              <a:cs typeface="+mn-cs"/>
            </a:endParaRPr>
          </a:p>
        </p:txBody>
      </p:sp>
      <p:pic>
        <p:nvPicPr>
          <p:cNvPr id="15" name="Picture 4"/>
          <p:cNvPicPr>
            <a:picLocks noChangeAspect="1" noChangeArrowheads="1"/>
          </p:cNvPicPr>
          <p:nvPr/>
        </p:nvPicPr>
        <p:blipFill>
          <a:blip r:embed="rId4" cstate="print"/>
          <a:srcRect/>
          <a:stretch>
            <a:fillRect/>
          </a:stretch>
        </p:blipFill>
        <p:spPr bwMode="auto">
          <a:xfrm>
            <a:off x="472727" y="1654823"/>
            <a:ext cx="1885950" cy="1458515"/>
          </a:xfrm>
          <a:prstGeom prst="rect">
            <a:avLst/>
          </a:prstGeom>
          <a:noFill/>
          <a:ln w="9525">
            <a:noFill/>
            <a:miter lim="800000"/>
            <a:headEnd/>
            <a:tailEnd/>
          </a:ln>
        </p:spPr>
      </p:pic>
      <p:pic>
        <p:nvPicPr>
          <p:cNvPr id="16" name="Picture 19"/>
          <p:cNvPicPr>
            <a:picLocks noChangeAspect="1" noChangeArrowheads="1"/>
          </p:cNvPicPr>
          <p:nvPr/>
        </p:nvPicPr>
        <p:blipFill>
          <a:blip r:embed="rId5" cstate="print"/>
          <a:srcRect/>
          <a:stretch>
            <a:fillRect/>
          </a:stretch>
        </p:blipFill>
        <p:spPr bwMode="auto">
          <a:xfrm>
            <a:off x="4687539" y="1642911"/>
            <a:ext cx="2032098" cy="151209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471686" cy="529552"/>
          </a:xfrm>
        </p:spPr>
        <p:txBody>
          <a:bodyPr/>
          <a:lstStyle/>
          <a:p>
            <a:r>
              <a:rPr lang="zh-CN" altLang="en-US" b="1" dirty="0" smtClean="0"/>
              <a:t>产业园区在我国经济发展中，占据了越来越重要的地位</a:t>
            </a:r>
            <a:endParaRPr lang="zh-CN" altLang="en-US" b="1" dirty="0"/>
          </a:p>
        </p:txBody>
      </p:sp>
      <p:graphicFrame>
        <p:nvGraphicFramePr>
          <p:cNvPr id="3" name="内容占位符 5"/>
          <p:cNvGraphicFramePr>
            <a:graphicFrameLocks noGrp="1"/>
          </p:cNvGraphicFramePr>
          <p:nvPr>
            <p:ph sz="half" idx="4294967295"/>
          </p:nvPr>
        </p:nvGraphicFramePr>
        <p:xfrm>
          <a:off x="4679950" y="1200150"/>
          <a:ext cx="4170363" cy="3189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内容占位符 4"/>
          <p:cNvGraphicFramePr>
            <a:graphicFrameLocks noGrp="1"/>
          </p:cNvGraphicFramePr>
          <p:nvPr>
            <p:ph sz="half" idx="1"/>
          </p:nvPr>
        </p:nvGraphicFramePr>
        <p:xfrm>
          <a:off x="358775" y="1200150"/>
          <a:ext cx="4168775" cy="3189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视频监控</a:t>
            </a:r>
            <a:r>
              <a:rPr lang="en-US" altLang="zh-CN" b="1" dirty="0" smtClean="0"/>
              <a:t>(1/2)</a:t>
            </a:r>
            <a:endParaRPr lang="zh-CN" altLang="en-US" b="1" dirty="0"/>
          </a:p>
        </p:txBody>
      </p:sp>
      <p:sp>
        <p:nvSpPr>
          <p:cNvPr id="31" name="矩形 30"/>
          <p:cNvSpPr/>
          <p:nvPr/>
        </p:nvSpPr>
        <p:spPr>
          <a:xfrm>
            <a:off x="6503842" y="1682707"/>
            <a:ext cx="2448272" cy="2761253"/>
          </a:xfrm>
          <a:prstGeom prst="rect">
            <a:avLst/>
          </a:prstGeom>
          <a:solidFill>
            <a:srgbClr val="CCFFCC"/>
          </a:solidFill>
          <a:ln w="3175"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微软雅黑" pitchFamily="34" charset="-122"/>
              <a:ea typeface="微软雅黑" pitchFamily="34" charset="-122"/>
              <a:cs typeface="+mn-cs"/>
            </a:endParaRPr>
          </a:p>
        </p:txBody>
      </p:sp>
      <p:sp>
        <p:nvSpPr>
          <p:cNvPr id="32" name="圆角矩形 31"/>
          <p:cNvSpPr/>
          <p:nvPr/>
        </p:nvSpPr>
        <p:spPr bwMode="auto">
          <a:xfrm>
            <a:off x="279400" y="1676207"/>
            <a:ext cx="744538" cy="647700"/>
          </a:xfrm>
          <a:prstGeom prst="roundRect">
            <a:avLst/>
          </a:prstGeom>
          <a:solidFill>
            <a:srgbClr val="EEECE1">
              <a:lumMod val="90000"/>
            </a:srgbClr>
          </a:solidFill>
          <a:ln w="9525" cap="flat" cmpd="sng" algn="ctr">
            <a:noFill/>
            <a:prstDash val="solid"/>
            <a:round/>
            <a:headEnd type="none" w="med" len="med"/>
            <a:tailEnd type="none" w="med" len="med"/>
          </a:ln>
          <a:effectLst/>
        </p:spPr>
        <p:txBody>
          <a:bodyPr anchor="ctr"/>
          <a:lstStyle/>
          <a:p>
            <a:pPr algn="ctr" fontAlgn="auto">
              <a:spcBef>
                <a:spcPts val="0"/>
              </a:spcBef>
              <a:spcAft>
                <a:spcPts val="0"/>
              </a:spcAft>
              <a:buFontTx/>
              <a:buNone/>
              <a:defRPr/>
            </a:pPr>
            <a:r>
              <a:rPr lang="zh-CN" altLang="en-US" sz="1400" b="1" kern="0" dirty="0">
                <a:solidFill>
                  <a:srgbClr val="000066"/>
                </a:solidFill>
                <a:latin typeface="微软雅黑" pitchFamily="34" charset="-122"/>
                <a:ea typeface="微软雅黑" pitchFamily="34" charset="-122"/>
                <a:cs typeface="+mn-cs"/>
              </a:rPr>
              <a:t>视频监控</a:t>
            </a:r>
            <a:endParaRPr lang="en-US" altLang="zh-CN" sz="1400" b="1" kern="0" dirty="0">
              <a:solidFill>
                <a:srgbClr val="000066"/>
              </a:solidFill>
              <a:latin typeface="微软雅黑" pitchFamily="34" charset="-122"/>
              <a:ea typeface="微软雅黑" pitchFamily="34" charset="-122"/>
              <a:cs typeface="+mn-cs"/>
            </a:endParaRPr>
          </a:p>
        </p:txBody>
      </p:sp>
      <p:sp>
        <p:nvSpPr>
          <p:cNvPr id="33" name="Text Box 13"/>
          <p:cNvSpPr txBox="1">
            <a:spLocks noChangeArrowheads="1"/>
          </p:cNvSpPr>
          <p:nvPr/>
        </p:nvSpPr>
        <p:spPr bwMode="auto">
          <a:xfrm>
            <a:off x="977911" y="1538394"/>
            <a:ext cx="1548000" cy="861770"/>
          </a:xfrm>
          <a:prstGeom prst="rect">
            <a:avLst/>
          </a:prstGeom>
          <a:noFill/>
          <a:ln w="9525">
            <a:noFill/>
            <a:miter lim="800000"/>
            <a:headEnd/>
            <a:tailEnd/>
          </a:ln>
        </p:spPr>
        <p:txBody>
          <a:bodyPr lIns="91437" tIns="45718" rIns="91437" bIns="45718">
            <a:spAutoFit/>
          </a:bodyPr>
          <a:lstStyle/>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实时视频浏览</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视频存储回放</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报警联动</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语音对讲与广播 </a:t>
            </a:r>
          </a:p>
        </p:txBody>
      </p:sp>
      <p:sp>
        <p:nvSpPr>
          <p:cNvPr id="34" name="圆角矩形 33"/>
          <p:cNvSpPr/>
          <p:nvPr/>
        </p:nvSpPr>
        <p:spPr bwMode="auto">
          <a:xfrm>
            <a:off x="279400" y="2837871"/>
            <a:ext cx="744538" cy="647700"/>
          </a:xfrm>
          <a:prstGeom prst="roundRect">
            <a:avLst/>
          </a:prstGeom>
          <a:solidFill>
            <a:srgbClr val="EEECE1">
              <a:lumMod val="90000"/>
            </a:srgbClr>
          </a:solidFill>
          <a:ln w="9525" cap="flat" cmpd="sng" algn="ctr">
            <a:noFill/>
            <a:prstDash val="solid"/>
            <a:round/>
            <a:headEnd type="none" w="med" len="med"/>
            <a:tailEnd type="none" w="med" len="med"/>
          </a:ln>
          <a:effectLst/>
        </p:spPr>
        <p:txBody>
          <a:bodyPr anchor="ctr"/>
          <a:lstStyle/>
          <a:p>
            <a:pPr algn="ctr" fontAlgn="auto">
              <a:spcBef>
                <a:spcPts val="0"/>
              </a:spcBef>
              <a:spcAft>
                <a:spcPts val="0"/>
              </a:spcAft>
              <a:buFontTx/>
              <a:buNone/>
              <a:defRPr/>
            </a:pPr>
            <a:r>
              <a:rPr lang="zh-CN" altLang="en-US" sz="1400" b="1" kern="0" dirty="0">
                <a:solidFill>
                  <a:srgbClr val="000066"/>
                </a:solidFill>
                <a:latin typeface="微软雅黑" pitchFamily="34" charset="-122"/>
                <a:ea typeface="微软雅黑" pitchFamily="34" charset="-122"/>
                <a:cs typeface="+mn-cs"/>
              </a:rPr>
              <a:t>现场监控</a:t>
            </a:r>
          </a:p>
        </p:txBody>
      </p:sp>
      <p:sp>
        <p:nvSpPr>
          <p:cNvPr id="35" name="Text Box 13"/>
          <p:cNvSpPr txBox="1">
            <a:spLocks noChangeArrowheads="1"/>
          </p:cNvSpPr>
          <p:nvPr/>
        </p:nvSpPr>
        <p:spPr bwMode="auto">
          <a:xfrm>
            <a:off x="977911" y="2589774"/>
            <a:ext cx="1548000" cy="1066955"/>
          </a:xfrm>
          <a:prstGeom prst="rect">
            <a:avLst/>
          </a:prstGeom>
          <a:noFill/>
          <a:ln w="9525">
            <a:noFill/>
            <a:miter lim="800000"/>
            <a:headEnd/>
            <a:tailEnd/>
          </a:ln>
        </p:spPr>
        <p:txBody>
          <a:bodyPr lIns="91437" tIns="45718" rIns="91437" bIns="45718">
            <a:spAutoFit/>
          </a:bodyPr>
          <a:lstStyle/>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土地使用状态管理</a:t>
            </a:r>
            <a:endParaRPr lang="en-US" altLang="zh-CN" sz="1000" dirty="0">
              <a:solidFill>
                <a:srgbClr val="000000"/>
              </a:solidFill>
              <a:latin typeface="微软雅黑" pitchFamily="34" charset="-122"/>
              <a:ea typeface="微软雅黑" pitchFamily="34" charset="-122"/>
              <a:cs typeface="+mn-cs"/>
            </a:endParaRP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施工现场视频监控</a:t>
            </a:r>
            <a:endParaRPr lang="en-US" altLang="zh-CN" sz="1000" dirty="0">
              <a:solidFill>
                <a:srgbClr val="000000"/>
              </a:solidFill>
              <a:latin typeface="微软雅黑" pitchFamily="34" charset="-122"/>
              <a:ea typeface="微软雅黑" pitchFamily="34" charset="-122"/>
              <a:cs typeface="+mn-cs"/>
            </a:endParaRP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现场历史演变</a:t>
            </a:r>
            <a:endParaRPr lang="en-US" altLang="zh-CN" sz="1000" dirty="0">
              <a:solidFill>
                <a:srgbClr val="000000"/>
              </a:solidFill>
              <a:latin typeface="微软雅黑" pitchFamily="34" charset="-122"/>
              <a:ea typeface="微软雅黑" pitchFamily="34" charset="-122"/>
              <a:cs typeface="+mn-cs"/>
            </a:endParaRP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人员进出监控</a:t>
            </a:r>
            <a:endParaRPr lang="en-US" altLang="zh-CN" sz="1000" dirty="0">
              <a:solidFill>
                <a:srgbClr val="000000"/>
              </a:solidFill>
              <a:latin typeface="微软雅黑" pitchFamily="34" charset="-122"/>
              <a:ea typeface="微软雅黑" pitchFamily="34" charset="-122"/>
              <a:cs typeface="+mn-cs"/>
            </a:endParaRP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车辆进出监控</a:t>
            </a:r>
            <a:endParaRPr lang="en-US" altLang="zh-CN" sz="1000" dirty="0">
              <a:solidFill>
                <a:srgbClr val="000000"/>
              </a:solidFill>
              <a:latin typeface="微软雅黑" pitchFamily="34" charset="-122"/>
              <a:ea typeface="微软雅黑" pitchFamily="34" charset="-122"/>
              <a:cs typeface="+mn-cs"/>
            </a:endParaRPr>
          </a:p>
        </p:txBody>
      </p:sp>
      <p:sp>
        <p:nvSpPr>
          <p:cNvPr id="36" name="圆角矩形 35"/>
          <p:cNvSpPr/>
          <p:nvPr/>
        </p:nvSpPr>
        <p:spPr bwMode="auto">
          <a:xfrm>
            <a:off x="279400" y="4007117"/>
            <a:ext cx="744538" cy="647700"/>
          </a:xfrm>
          <a:prstGeom prst="roundRect">
            <a:avLst/>
          </a:prstGeom>
          <a:solidFill>
            <a:srgbClr val="EEECE1">
              <a:lumMod val="90000"/>
            </a:srgbClr>
          </a:solidFill>
          <a:ln w="9525" cap="flat" cmpd="sng" algn="ctr">
            <a:noFill/>
            <a:prstDash val="solid"/>
            <a:round/>
            <a:headEnd type="none" w="med" len="med"/>
            <a:tailEnd type="none" w="med" len="med"/>
          </a:ln>
          <a:effectLst/>
        </p:spPr>
        <p:txBody>
          <a:bodyPr anchor="ctr"/>
          <a:lstStyle/>
          <a:p>
            <a:pPr algn="ctr" fontAlgn="auto">
              <a:spcBef>
                <a:spcPts val="0"/>
              </a:spcBef>
              <a:spcAft>
                <a:spcPts val="0"/>
              </a:spcAft>
              <a:buFontTx/>
              <a:buNone/>
              <a:defRPr/>
            </a:pPr>
            <a:r>
              <a:rPr lang="zh-CN" altLang="en-US" sz="1400" b="1" kern="0" dirty="0">
                <a:solidFill>
                  <a:srgbClr val="000066"/>
                </a:solidFill>
                <a:latin typeface="微软雅黑" pitchFamily="34" charset="-122"/>
                <a:ea typeface="微软雅黑" pitchFamily="34" charset="-122"/>
                <a:cs typeface="+mn-cs"/>
              </a:rPr>
              <a:t>智能应用</a:t>
            </a:r>
          </a:p>
        </p:txBody>
      </p:sp>
      <p:sp>
        <p:nvSpPr>
          <p:cNvPr id="37" name="Text Box 13"/>
          <p:cNvSpPr txBox="1">
            <a:spLocks noChangeArrowheads="1"/>
          </p:cNvSpPr>
          <p:nvPr/>
        </p:nvSpPr>
        <p:spPr bwMode="auto">
          <a:xfrm>
            <a:off x="977911" y="3759020"/>
            <a:ext cx="1548000" cy="1066955"/>
          </a:xfrm>
          <a:prstGeom prst="rect">
            <a:avLst/>
          </a:prstGeom>
          <a:noFill/>
          <a:ln w="9525">
            <a:noFill/>
            <a:miter lim="800000"/>
            <a:headEnd/>
            <a:tailEnd/>
          </a:ln>
        </p:spPr>
        <p:txBody>
          <a:bodyPr lIns="91437" tIns="45718" rIns="91437" bIns="45718">
            <a:spAutoFit/>
          </a:bodyPr>
          <a:lstStyle/>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非法入侵检测</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区域边界检测</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可遗留物检测</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 人</a:t>
            </a:r>
            <a:r>
              <a:rPr lang="en-US" altLang="zh-CN" sz="1000" dirty="0">
                <a:solidFill>
                  <a:srgbClr val="000000"/>
                </a:solidFill>
                <a:latin typeface="微软雅黑" pitchFamily="34" charset="-122"/>
                <a:ea typeface="微软雅黑" pitchFamily="34" charset="-122"/>
                <a:cs typeface="+mn-cs"/>
              </a:rPr>
              <a:t>/</a:t>
            </a:r>
            <a:r>
              <a:rPr lang="zh-CN" altLang="en-US" sz="1000" dirty="0">
                <a:solidFill>
                  <a:srgbClr val="000000"/>
                </a:solidFill>
                <a:latin typeface="微软雅黑" pitchFamily="34" charset="-122"/>
                <a:ea typeface="微软雅黑" pitchFamily="34" charset="-122"/>
                <a:cs typeface="+mn-cs"/>
              </a:rPr>
              <a:t>车流量检测</a:t>
            </a:r>
          </a:p>
          <a:p>
            <a:pPr marL="88900" indent="-88900" fontAlgn="auto">
              <a:spcBef>
                <a:spcPts val="0"/>
              </a:spcBef>
              <a:spcAft>
                <a:spcPts val="400"/>
              </a:spcAft>
              <a:buFont typeface="Arial" pitchFamily="34" charset="0"/>
              <a:buChar char="•"/>
            </a:pPr>
            <a:r>
              <a:rPr lang="zh-CN" altLang="en-US" sz="1000" dirty="0">
                <a:solidFill>
                  <a:srgbClr val="000000"/>
                </a:solidFill>
                <a:latin typeface="微软雅黑" pitchFamily="34" charset="-122"/>
                <a:ea typeface="微软雅黑" pitchFamily="34" charset="-122"/>
                <a:cs typeface="+mn-cs"/>
              </a:rPr>
              <a:t>目标人像识别</a:t>
            </a:r>
          </a:p>
        </p:txBody>
      </p:sp>
      <p:grpSp>
        <p:nvGrpSpPr>
          <p:cNvPr id="38" name="组合 10"/>
          <p:cNvGrpSpPr>
            <a:grpSpLocks/>
          </p:cNvGrpSpPr>
          <p:nvPr/>
        </p:nvGrpSpPr>
        <p:grpSpPr bwMode="auto">
          <a:xfrm>
            <a:off x="3065467" y="2519476"/>
            <a:ext cx="1512887" cy="993756"/>
            <a:chOff x="3182853" y="3140968"/>
            <a:chExt cx="1329238" cy="1117957"/>
          </a:xfrm>
        </p:grpSpPr>
        <p:sp>
          <p:nvSpPr>
            <p:cNvPr id="39" name="TextBox 28"/>
            <p:cNvSpPr txBox="1">
              <a:spLocks noChangeArrowheads="1"/>
            </p:cNvSpPr>
            <p:nvPr/>
          </p:nvSpPr>
          <p:spPr bwMode="auto">
            <a:xfrm>
              <a:off x="3203774" y="3947306"/>
              <a:ext cx="1308317" cy="311619"/>
            </a:xfrm>
            <a:prstGeom prst="rect">
              <a:avLst/>
            </a:prstGeom>
            <a:noFill/>
            <a:ln>
              <a:noFill/>
            </a:ln>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fontAlgn="auto" hangingPunct="1">
                <a:spcBef>
                  <a:spcPts val="0"/>
                </a:spcBef>
                <a:spcAft>
                  <a:spcPts val="0"/>
                </a:spcAft>
                <a:buFontTx/>
                <a:buNone/>
                <a:defRPr/>
              </a:pPr>
              <a:r>
                <a:rPr lang="zh-CN" altLang="en-US" sz="1200" kern="0" dirty="0" smtClean="0">
                  <a:solidFill>
                    <a:sysClr val="windowText" lastClr="000000"/>
                  </a:solidFill>
                  <a:latin typeface="微软雅黑" pitchFamily="34" charset="-122"/>
                  <a:ea typeface="微软雅黑" pitchFamily="34" charset="-122"/>
                  <a:cs typeface="+mn-cs"/>
                </a:rPr>
                <a:t>工地视频监控</a:t>
              </a:r>
              <a:endParaRPr lang="zh-CN" altLang="en-US" sz="1200" kern="0" dirty="0">
                <a:solidFill>
                  <a:sysClr val="windowText" lastClr="000000"/>
                </a:solidFill>
                <a:latin typeface="微软雅黑" pitchFamily="34" charset="-122"/>
                <a:ea typeface="微软雅黑" pitchFamily="34" charset="-122"/>
                <a:cs typeface="+mn-cs"/>
              </a:endParaRPr>
            </a:p>
          </p:txBody>
        </p:sp>
        <p:pic>
          <p:nvPicPr>
            <p:cNvPr id="40" name="Picture 4"/>
            <p:cNvPicPr>
              <a:picLocks noChangeAspect="1" noChangeArrowheads="1"/>
            </p:cNvPicPr>
            <p:nvPr/>
          </p:nvPicPr>
          <p:blipFill>
            <a:blip r:embed="rId2" cstate="print"/>
            <a:srcRect/>
            <a:stretch>
              <a:fillRect/>
            </a:stretch>
          </p:blipFill>
          <p:spPr bwMode="auto">
            <a:xfrm>
              <a:off x="3182853" y="3140968"/>
              <a:ext cx="1245131" cy="808207"/>
            </a:xfrm>
            <a:prstGeom prst="rect">
              <a:avLst/>
            </a:prstGeom>
            <a:noFill/>
            <a:ln w="9525">
              <a:noFill/>
              <a:miter lim="800000"/>
              <a:headEnd/>
              <a:tailEnd/>
            </a:ln>
          </p:spPr>
        </p:pic>
      </p:grpSp>
      <p:sp>
        <p:nvSpPr>
          <p:cNvPr id="41" name="矩形 40"/>
          <p:cNvSpPr>
            <a:spLocks noChangeArrowheads="1"/>
          </p:cNvSpPr>
          <p:nvPr/>
        </p:nvSpPr>
        <p:spPr bwMode="auto">
          <a:xfrm>
            <a:off x="6536581" y="1704206"/>
            <a:ext cx="2418579" cy="784830"/>
          </a:xfrm>
          <a:prstGeom prst="rect">
            <a:avLst/>
          </a:prstGeom>
          <a:noFill/>
          <a:ln w="9525">
            <a:noFill/>
            <a:miter lim="800000"/>
            <a:headEnd/>
            <a:tailEnd/>
          </a:ln>
        </p:spPr>
        <p:txBody>
          <a:bodyPr wrap="square">
            <a:spAutoFit/>
          </a:bodyPr>
          <a:lstStyle/>
          <a:p>
            <a:pPr fontAlgn="auto">
              <a:lnSpc>
                <a:spcPct val="125000"/>
              </a:lnSpc>
              <a:spcBef>
                <a:spcPts val="0"/>
              </a:spcBef>
              <a:spcAft>
                <a:spcPts val="0"/>
              </a:spcAft>
              <a:buFont typeface="Arial" pitchFamily="34" charset="0"/>
              <a:buChar char="•"/>
            </a:pPr>
            <a:r>
              <a:rPr lang="zh-CN" altLang="en-US" sz="1200" b="1" dirty="0">
                <a:solidFill>
                  <a:srgbClr val="FF0000"/>
                </a:solidFill>
                <a:latin typeface="微软雅黑" pitchFamily="34" charset="-122"/>
                <a:ea typeface="微软雅黑" pitchFamily="34" charset="-122"/>
                <a:cs typeface="+mn-cs"/>
              </a:rPr>
              <a:t>智能应用</a:t>
            </a:r>
            <a:r>
              <a:rPr lang="zh-CN" altLang="en-US" sz="1200" dirty="0">
                <a:solidFill>
                  <a:prstClr val="black"/>
                </a:solidFill>
                <a:latin typeface="微软雅黑" pitchFamily="34" charset="-122"/>
                <a:ea typeface="微软雅黑" pitchFamily="34" charset="-122"/>
                <a:cs typeface="+mn-cs"/>
              </a:rPr>
              <a:t>：多手段、多纬度的构建园区安防体系，包括区域边界检测、遗留物检测和人像识别</a:t>
            </a:r>
            <a:endParaRPr lang="zh-CN" altLang="en-US" sz="1200" b="1" dirty="0">
              <a:solidFill>
                <a:srgbClr val="FF0000"/>
              </a:solidFill>
              <a:latin typeface="微软雅黑" pitchFamily="34" charset="-122"/>
              <a:ea typeface="微软雅黑" pitchFamily="34" charset="-122"/>
              <a:cs typeface="+mn-cs"/>
            </a:endParaRPr>
          </a:p>
        </p:txBody>
      </p:sp>
      <p:sp>
        <p:nvSpPr>
          <p:cNvPr id="42" name="矩形 41"/>
          <p:cNvSpPr>
            <a:spLocks noChangeArrowheads="1"/>
          </p:cNvSpPr>
          <p:nvPr/>
        </p:nvSpPr>
        <p:spPr bwMode="auto">
          <a:xfrm>
            <a:off x="6536581" y="2573657"/>
            <a:ext cx="2418579" cy="553998"/>
          </a:xfrm>
          <a:prstGeom prst="rect">
            <a:avLst/>
          </a:prstGeom>
          <a:noFill/>
          <a:ln w="9525">
            <a:noFill/>
            <a:miter lim="800000"/>
            <a:headEnd/>
            <a:tailEnd/>
          </a:ln>
        </p:spPr>
        <p:txBody>
          <a:bodyPr wrap="square">
            <a:spAutoFit/>
          </a:bodyPr>
          <a:lstStyle/>
          <a:p>
            <a:pPr fontAlgn="auto">
              <a:lnSpc>
                <a:spcPct val="125000"/>
              </a:lnSpc>
              <a:spcBef>
                <a:spcPts val="0"/>
              </a:spcBef>
              <a:spcAft>
                <a:spcPts val="0"/>
              </a:spcAft>
              <a:buFont typeface="Arial" pitchFamily="34" charset="0"/>
              <a:buChar char="•"/>
            </a:pPr>
            <a:r>
              <a:rPr lang="zh-CN" altLang="en-US" sz="1200" b="1" dirty="0">
                <a:solidFill>
                  <a:srgbClr val="FF0000"/>
                </a:solidFill>
                <a:latin typeface="微软雅黑" pitchFamily="34" charset="-122"/>
                <a:ea typeface="微软雅黑" pitchFamily="34" charset="-122"/>
                <a:cs typeface="+mn-cs"/>
              </a:rPr>
              <a:t>直观展现</a:t>
            </a:r>
            <a:r>
              <a:rPr lang="zh-CN" altLang="en-US" sz="1200" dirty="0">
                <a:solidFill>
                  <a:prstClr val="black"/>
                </a:solidFill>
                <a:latin typeface="微软雅黑" pitchFamily="34" charset="-122"/>
                <a:ea typeface="微软雅黑" pitchFamily="34" charset="-122"/>
                <a:cs typeface="+mn-cs"/>
              </a:rPr>
              <a:t>：所有管理信息都与</a:t>
            </a:r>
            <a:r>
              <a:rPr lang="en-US" altLang="zh-CN" sz="1200" dirty="0">
                <a:solidFill>
                  <a:prstClr val="black"/>
                </a:solidFill>
                <a:latin typeface="微软雅黑" pitchFamily="34" charset="-122"/>
                <a:ea typeface="微软雅黑" pitchFamily="34" charset="-122"/>
                <a:cs typeface="+mn-cs"/>
              </a:rPr>
              <a:t>GIS</a:t>
            </a:r>
            <a:r>
              <a:rPr lang="zh-CN" altLang="en-US" sz="1200" dirty="0">
                <a:solidFill>
                  <a:prstClr val="black"/>
                </a:solidFill>
                <a:latin typeface="微软雅黑" pitchFamily="34" charset="-122"/>
                <a:ea typeface="微软雅黑" pitchFamily="34" charset="-122"/>
                <a:cs typeface="+mn-cs"/>
              </a:rPr>
              <a:t>平台关联</a:t>
            </a:r>
          </a:p>
        </p:txBody>
      </p:sp>
      <p:sp>
        <p:nvSpPr>
          <p:cNvPr id="43" name="矩形 42"/>
          <p:cNvSpPr>
            <a:spLocks noChangeArrowheads="1"/>
          </p:cNvSpPr>
          <p:nvPr/>
        </p:nvSpPr>
        <p:spPr bwMode="auto">
          <a:xfrm>
            <a:off x="6536581" y="3212276"/>
            <a:ext cx="2418579" cy="553998"/>
          </a:xfrm>
          <a:prstGeom prst="rect">
            <a:avLst/>
          </a:prstGeom>
          <a:noFill/>
          <a:ln w="9525">
            <a:noFill/>
            <a:miter lim="800000"/>
            <a:headEnd/>
            <a:tailEnd/>
          </a:ln>
        </p:spPr>
        <p:txBody>
          <a:bodyPr wrap="square">
            <a:spAutoFit/>
          </a:bodyPr>
          <a:lstStyle/>
          <a:p>
            <a:pPr fontAlgn="auto">
              <a:lnSpc>
                <a:spcPct val="125000"/>
              </a:lnSpc>
              <a:spcBef>
                <a:spcPts val="0"/>
              </a:spcBef>
              <a:spcAft>
                <a:spcPts val="0"/>
              </a:spcAft>
              <a:buFont typeface="Arial" pitchFamily="34" charset="0"/>
              <a:buChar char="•"/>
            </a:pPr>
            <a:r>
              <a:rPr lang="zh-CN" altLang="en-US" sz="1200" b="1" dirty="0">
                <a:solidFill>
                  <a:srgbClr val="FF0000"/>
                </a:solidFill>
                <a:latin typeface="微软雅黑" pitchFamily="34" charset="-122"/>
                <a:ea typeface="微软雅黑" pitchFamily="34" charset="-122"/>
                <a:cs typeface="+mn-cs"/>
              </a:rPr>
              <a:t>现场实景</a:t>
            </a:r>
            <a:r>
              <a:rPr lang="zh-CN" altLang="en-US" sz="1200" dirty="0">
                <a:solidFill>
                  <a:prstClr val="black"/>
                </a:solidFill>
                <a:latin typeface="微软雅黑" pitchFamily="34" charset="-122"/>
                <a:ea typeface="微软雅黑" pitchFamily="34" charset="-122"/>
                <a:cs typeface="+mn-cs"/>
              </a:rPr>
              <a:t>：视频画面成为项目管理者最理想的辅助管理工具</a:t>
            </a:r>
          </a:p>
        </p:txBody>
      </p:sp>
      <p:sp>
        <p:nvSpPr>
          <p:cNvPr id="44" name="矩形 43"/>
          <p:cNvSpPr>
            <a:spLocks noChangeArrowheads="1"/>
          </p:cNvSpPr>
          <p:nvPr/>
        </p:nvSpPr>
        <p:spPr bwMode="auto">
          <a:xfrm>
            <a:off x="6536581" y="3850896"/>
            <a:ext cx="2418579" cy="553998"/>
          </a:xfrm>
          <a:prstGeom prst="rect">
            <a:avLst/>
          </a:prstGeom>
          <a:noFill/>
          <a:ln w="9525">
            <a:noFill/>
            <a:miter lim="800000"/>
            <a:headEnd/>
            <a:tailEnd/>
          </a:ln>
        </p:spPr>
        <p:txBody>
          <a:bodyPr wrap="square">
            <a:spAutoFit/>
          </a:bodyPr>
          <a:lstStyle/>
          <a:p>
            <a:pPr fontAlgn="auto">
              <a:lnSpc>
                <a:spcPct val="125000"/>
              </a:lnSpc>
              <a:spcBef>
                <a:spcPts val="0"/>
              </a:spcBef>
              <a:spcAft>
                <a:spcPts val="0"/>
              </a:spcAft>
              <a:buFont typeface="Arial" pitchFamily="34" charset="0"/>
              <a:buChar char="•"/>
            </a:pPr>
            <a:r>
              <a:rPr lang="zh-CN" altLang="en-US" sz="1200" b="1">
                <a:solidFill>
                  <a:srgbClr val="FF0000"/>
                </a:solidFill>
                <a:latin typeface="微软雅黑" pitchFamily="34" charset="-122"/>
                <a:ea typeface="微软雅黑" pitchFamily="34" charset="-122"/>
                <a:cs typeface="+mn-cs"/>
              </a:rPr>
              <a:t>历史记录</a:t>
            </a:r>
            <a:r>
              <a:rPr lang="zh-CN" altLang="en-US" sz="1200">
                <a:solidFill>
                  <a:prstClr val="black"/>
                </a:solidFill>
                <a:latin typeface="微软雅黑" pitchFamily="34" charset="-122"/>
                <a:ea typeface="微软雅黑" pitchFamily="34" charset="-122"/>
                <a:cs typeface="+mn-cs"/>
              </a:rPr>
              <a:t>：直观、清晰的全景图片记录项目细节管理的全过程</a:t>
            </a:r>
          </a:p>
        </p:txBody>
      </p:sp>
      <p:sp>
        <p:nvSpPr>
          <p:cNvPr id="45" name="TextBox 44"/>
          <p:cNvSpPr txBox="1">
            <a:spLocks noChangeArrowheads="1"/>
          </p:cNvSpPr>
          <p:nvPr/>
        </p:nvSpPr>
        <p:spPr bwMode="auto">
          <a:xfrm>
            <a:off x="250838" y="616856"/>
            <a:ext cx="8397875" cy="646331"/>
          </a:xfrm>
          <a:prstGeom prst="rect">
            <a:avLst/>
          </a:prstGeom>
          <a:noFill/>
          <a:ln w="9525">
            <a:noFill/>
            <a:miter lim="800000"/>
            <a:headEnd/>
            <a:tailEnd/>
          </a:ln>
        </p:spPr>
        <p:txBody>
          <a:bodyPr>
            <a:spAutoFit/>
          </a:bodyPr>
          <a:lstStyle/>
          <a:p>
            <a:pPr fontAlgn="auto">
              <a:lnSpc>
                <a:spcPct val="150000"/>
              </a:lnSpc>
              <a:spcBef>
                <a:spcPts val="0"/>
              </a:spcBef>
              <a:spcAft>
                <a:spcPts val="0"/>
              </a:spcAft>
              <a:buFontTx/>
              <a:buNone/>
            </a:pPr>
            <a:r>
              <a:rPr lang="zh-CN" altLang="en-US" sz="1200" b="1" dirty="0">
                <a:solidFill>
                  <a:srgbClr val="000000"/>
                </a:solidFill>
                <a:latin typeface="微软雅黑" pitchFamily="34" charset="-122"/>
                <a:ea typeface="微软雅黑" pitchFamily="34" charset="-122"/>
                <a:cs typeface="+mn-cs"/>
              </a:rPr>
              <a:t>基于宽带网的视频远程监控、传输、存储、管理的系统，为园区管理决策者提供直观快速掌握园区状态的管理和安防工具。它结合了</a:t>
            </a:r>
            <a:r>
              <a:rPr lang="en-US" altLang="zh-CN" sz="1200" b="1" dirty="0">
                <a:solidFill>
                  <a:srgbClr val="000000"/>
                </a:solidFill>
                <a:latin typeface="微软雅黑" pitchFamily="34" charset="-122"/>
                <a:ea typeface="微软雅黑" pitchFamily="34" charset="-122"/>
                <a:cs typeface="+mn-cs"/>
              </a:rPr>
              <a:t>GIS</a:t>
            </a:r>
            <a:r>
              <a:rPr lang="zh-CN" altLang="en-US" sz="1200" b="1" dirty="0">
                <a:solidFill>
                  <a:srgbClr val="000000"/>
                </a:solidFill>
                <a:latin typeface="微软雅黑" pitchFamily="34" charset="-122"/>
                <a:ea typeface="微软雅黑" pitchFamily="34" charset="-122"/>
                <a:cs typeface="+mn-cs"/>
              </a:rPr>
              <a:t>地图能力、可以帮助园区管理者快速的掌握园区实时情况和建设进展（宏观）和现场实时状况（微观）</a:t>
            </a:r>
          </a:p>
        </p:txBody>
      </p:sp>
      <p:grpSp>
        <p:nvGrpSpPr>
          <p:cNvPr id="46" name="组合 18"/>
          <p:cNvGrpSpPr>
            <a:grpSpLocks/>
          </p:cNvGrpSpPr>
          <p:nvPr/>
        </p:nvGrpSpPr>
        <p:grpSpPr bwMode="auto">
          <a:xfrm>
            <a:off x="2987675" y="1538395"/>
            <a:ext cx="1695450" cy="1033255"/>
            <a:chOff x="124841" y="1196752"/>
            <a:chExt cx="2859495" cy="1756703"/>
          </a:xfrm>
        </p:grpSpPr>
        <p:pic>
          <p:nvPicPr>
            <p:cNvPr id="47" name="Picture 14" descr="越过警戒线"/>
            <p:cNvPicPr>
              <a:picLocks noChangeAspect="1" noChangeArrowheads="1"/>
            </p:cNvPicPr>
            <p:nvPr/>
          </p:nvPicPr>
          <p:blipFill>
            <a:blip r:embed="rId3" cstate="print"/>
            <a:srcRect/>
            <a:stretch>
              <a:fillRect/>
            </a:stretch>
          </p:blipFill>
          <p:spPr bwMode="auto">
            <a:xfrm>
              <a:off x="256737" y="1196752"/>
              <a:ext cx="2435226" cy="1354204"/>
            </a:xfrm>
            <a:prstGeom prst="rect">
              <a:avLst/>
            </a:prstGeom>
            <a:noFill/>
            <a:ln w="9525">
              <a:noFill/>
              <a:miter lim="800000"/>
              <a:headEnd/>
              <a:tailEnd/>
            </a:ln>
          </p:spPr>
        </p:pic>
        <p:sp>
          <p:nvSpPr>
            <p:cNvPr id="48" name="Rectangle 15"/>
            <p:cNvSpPr>
              <a:spLocks noChangeArrowheads="1"/>
            </p:cNvSpPr>
            <p:nvPr/>
          </p:nvSpPr>
          <p:spPr bwMode="auto">
            <a:xfrm>
              <a:off x="124841" y="2482511"/>
              <a:ext cx="2859495" cy="470944"/>
            </a:xfrm>
            <a:prstGeom prst="rect">
              <a:avLst/>
            </a:prstGeom>
            <a:noFill/>
            <a:ln w="3175">
              <a:noFill/>
              <a:prstDash val="dash"/>
              <a:miter lim="800000"/>
              <a:headEnd/>
              <a:tailEnd/>
            </a:ln>
          </p:spPr>
          <p:txBody>
            <a:bodyPr anchor="ctr">
              <a:spAutoFit/>
            </a:bodyPr>
            <a:lstStyle/>
            <a:p>
              <a:pPr algn="ctr" fontAlgn="auto">
                <a:spcBef>
                  <a:spcPts val="0"/>
                </a:spcBef>
                <a:spcAft>
                  <a:spcPts val="0"/>
                </a:spcAft>
                <a:buFontTx/>
                <a:buNone/>
                <a:tabLst>
                  <a:tab pos="342900" algn="l"/>
                </a:tabLst>
              </a:pPr>
              <a:r>
                <a:rPr kumimoji="1" lang="zh-CN" altLang="en-US" sz="1200" dirty="0">
                  <a:solidFill>
                    <a:prstClr val="black"/>
                  </a:solidFill>
                  <a:latin typeface="微软雅黑" pitchFamily="34" charset="-122"/>
                  <a:ea typeface="微软雅黑" pitchFamily="34" charset="-122"/>
                  <a:cs typeface="Times New Roman" pitchFamily="18" charset="0"/>
                </a:rPr>
                <a:t>园区非法入侵监控</a:t>
              </a:r>
            </a:p>
          </p:txBody>
        </p:sp>
      </p:grpSp>
      <p:grpSp>
        <p:nvGrpSpPr>
          <p:cNvPr id="49" name="组合 21"/>
          <p:cNvGrpSpPr>
            <a:grpSpLocks/>
          </p:cNvGrpSpPr>
          <p:nvPr/>
        </p:nvGrpSpPr>
        <p:grpSpPr bwMode="auto">
          <a:xfrm>
            <a:off x="4745038" y="1538401"/>
            <a:ext cx="1566862" cy="1030876"/>
            <a:chOff x="7020272" y="4404286"/>
            <a:chExt cx="1968670" cy="1673943"/>
          </a:xfrm>
        </p:grpSpPr>
        <p:grpSp>
          <p:nvGrpSpPr>
            <p:cNvPr id="50" name="组合 32"/>
            <p:cNvGrpSpPr>
              <a:grpSpLocks/>
            </p:cNvGrpSpPr>
            <p:nvPr/>
          </p:nvGrpSpPr>
          <p:grpSpPr bwMode="auto">
            <a:xfrm>
              <a:off x="7020272" y="4404286"/>
              <a:ext cx="1968670" cy="1296145"/>
              <a:chOff x="6732240" y="5013175"/>
              <a:chExt cx="1968670" cy="1033462"/>
            </a:xfrm>
          </p:grpSpPr>
          <p:pic>
            <p:nvPicPr>
              <p:cNvPr id="52" name="Picture 18" descr="face01"/>
              <p:cNvPicPr>
                <a:picLocks noChangeAspect="1" noChangeArrowheads="1"/>
              </p:cNvPicPr>
              <p:nvPr/>
            </p:nvPicPr>
            <p:blipFill>
              <a:blip r:embed="rId4" cstate="print"/>
              <a:srcRect/>
              <a:stretch>
                <a:fillRect/>
              </a:stretch>
            </p:blipFill>
            <p:spPr bwMode="auto">
              <a:xfrm>
                <a:off x="6732240" y="5013175"/>
                <a:ext cx="1968670" cy="1033462"/>
              </a:xfrm>
              <a:prstGeom prst="rect">
                <a:avLst/>
              </a:prstGeom>
              <a:noFill/>
              <a:ln w="9525">
                <a:noFill/>
                <a:miter lim="800000"/>
                <a:headEnd/>
                <a:tailEnd/>
              </a:ln>
            </p:spPr>
          </p:pic>
          <p:pic>
            <p:nvPicPr>
              <p:cNvPr id="53" name="Picture 13" descr="未命名"/>
              <p:cNvPicPr>
                <a:picLocks noChangeAspect="1" noChangeArrowheads="1"/>
              </p:cNvPicPr>
              <p:nvPr/>
            </p:nvPicPr>
            <p:blipFill>
              <a:blip r:embed="rId5" cstate="print"/>
              <a:srcRect/>
              <a:stretch>
                <a:fillRect/>
              </a:stretch>
            </p:blipFill>
            <p:spPr bwMode="auto">
              <a:xfrm>
                <a:off x="7312563" y="5148112"/>
                <a:ext cx="823398" cy="811213"/>
              </a:xfrm>
              <a:prstGeom prst="rect">
                <a:avLst/>
              </a:prstGeom>
              <a:noFill/>
              <a:ln w="9525">
                <a:noFill/>
                <a:miter lim="800000"/>
                <a:headEnd/>
                <a:tailEnd/>
              </a:ln>
            </p:spPr>
          </p:pic>
        </p:grpSp>
        <p:sp>
          <p:nvSpPr>
            <p:cNvPr id="51" name="Rectangle 20"/>
            <p:cNvSpPr>
              <a:spLocks noChangeArrowheads="1"/>
            </p:cNvSpPr>
            <p:nvPr/>
          </p:nvSpPr>
          <p:spPr bwMode="auto">
            <a:xfrm>
              <a:off x="7257629" y="5628436"/>
              <a:ext cx="1731313" cy="449793"/>
            </a:xfrm>
            <a:prstGeom prst="rect">
              <a:avLst/>
            </a:prstGeom>
            <a:noFill/>
            <a:ln w="3175">
              <a:noFill/>
              <a:prstDash val="dash"/>
              <a:miter lim="800000"/>
              <a:headEnd/>
              <a:tailEnd/>
            </a:ln>
          </p:spPr>
          <p:txBody>
            <a:bodyPr anchor="ctr">
              <a:spAutoFit/>
            </a:bodyPr>
            <a:lstStyle/>
            <a:p>
              <a:pPr fontAlgn="auto">
                <a:spcBef>
                  <a:spcPts val="0"/>
                </a:spcBef>
                <a:spcAft>
                  <a:spcPts val="0"/>
                </a:spcAft>
                <a:buFontTx/>
                <a:buNone/>
                <a:tabLst>
                  <a:tab pos="342900" algn="l"/>
                </a:tabLst>
              </a:pPr>
              <a:r>
                <a:rPr kumimoji="1" lang="zh-CN" altLang="en-US" sz="1200" dirty="0">
                  <a:solidFill>
                    <a:prstClr val="black"/>
                  </a:solidFill>
                  <a:latin typeface="微软雅黑" pitchFamily="34" charset="-122"/>
                  <a:ea typeface="微软雅黑" pitchFamily="34" charset="-122"/>
                  <a:cs typeface="Times New Roman" pitchFamily="18" charset="0"/>
                </a:rPr>
                <a:t>目标人像识别</a:t>
              </a:r>
            </a:p>
          </p:txBody>
        </p:sp>
      </p:grpSp>
      <p:grpSp>
        <p:nvGrpSpPr>
          <p:cNvPr id="54" name="组合 26"/>
          <p:cNvGrpSpPr>
            <a:grpSpLocks/>
          </p:cNvGrpSpPr>
          <p:nvPr/>
        </p:nvGrpSpPr>
        <p:grpSpPr bwMode="auto">
          <a:xfrm>
            <a:off x="4745038" y="2500423"/>
            <a:ext cx="1566862" cy="1010424"/>
            <a:chOff x="196848" y="4991373"/>
            <a:chExt cx="1948507" cy="1849911"/>
          </a:xfrm>
        </p:grpSpPr>
        <p:pic>
          <p:nvPicPr>
            <p:cNvPr id="55" name="Picture 12"/>
            <p:cNvPicPr>
              <a:picLocks noChangeAspect="1" noChangeArrowheads="1"/>
            </p:cNvPicPr>
            <p:nvPr/>
          </p:nvPicPr>
          <p:blipFill>
            <a:blip r:embed="rId6" cstate="print"/>
            <a:srcRect/>
            <a:stretch>
              <a:fillRect/>
            </a:stretch>
          </p:blipFill>
          <p:spPr bwMode="auto">
            <a:xfrm>
              <a:off x="196849" y="4991373"/>
              <a:ext cx="1948506" cy="1366739"/>
            </a:xfrm>
            <a:prstGeom prst="rect">
              <a:avLst/>
            </a:prstGeom>
            <a:noFill/>
            <a:ln w="9525">
              <a:noFill/>
              <a:miter lim="800000"/>
              <a:headEnd/>
              <a:tailEnd/>
            </a:ln>
          </p:spPr>
        </p:pic>
        <p:sp>
          <p:nvSpPr>
            <p:cNvPr id="56" name="Rectangle 13"/>
            <p:cNvSpPr>
              <a:spLocks noChangeArrowheads="1"/>
            </p:cNvSpPr>
            <p:nvPr/>
          </p:nvSpPr>
          <p:spPr bwMode="auto">
            <a:xfrm>
              <a:off x="196848" y="6334147"/>
              <a:ext cx="1948507" cy="507137"/>
            </a:xfrm>
            <a:prstGeom prst="rect">
              <a:avLst/>
            </a:prstGeom>
            <a:noFill/>
            <a:ln w="9525">
              <a:noFill/>
              <a:miter lim="800000"/>
              <a:headEnd/>
              <a:tailEnd/>
            </a:ln>
            <a:effectLst>
              <a:prstShdw prst="shdw17" dist="17961" dir="2700000">
                <a:srgbClr val="4F81BD">
                  <a:gamma/>
                  <a:shade val="60000"/>
                  <a:invGamma/>
                </a:srgbClr>
              </a:prst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de-DE" sz="12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可疑遗留物检测</a:t>
              </a:r>
              <a:endParaRPr kumimoji="0" lang="zh-CN" altLang="en-US" sz="12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grpSp>
      <p:pic>
        <p:nvPicPr>
          <p:cNvPr id="57" name="Picture 5"/>
          <p:cNvPicPr>
            <a:picLocks noChangeAspect="1" noChangeArrowheads="1"/>
          </p:cNvPicPr>
          <p:nvPr/>
        </p:nvPicPr>
        <p:blipFill>
          <a:blip r:embed="rId7" cstate="print"/>
          <a:srcRect/>
          <a:stretch>
            <a:fillRect/>
          </a:stretch>
        </p:blipFill>
        <p:spPr bwMode="auto">
          <a:xfrm>
            <a:off x="2843228" y="3482692"/>
            <a:ext cx="3468687" cy="13692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视频监控</a:t>
            </a:r>
            <a:r>
              <a:rPr lang="en-US" altLang="zh-CN" b="1" dirty="0" smtClean="0"/>
              <a:t>(2/2)</a:t>
            </a:r>
            <a:endParaRPr lang="zh-CN" altLang="en-US" b="1" dirty="0"/>
          </a:p>
        </p:txBody>
      </p:sp>
      <p:sp>
        <p:nvSpPr>
          <p:cNvPr id="18" name="圆角矩形 17"/>
          <p:cNvSpPr/>
          <p:nvPr/>
        </p:nvSpPr>
        <p:spPr>
          <a:xfrm>
            <a:off x="204583" y="965080"/>
            <a:ext cx="2747341" cy="971550"/>
          </a:xfrm>
          <a:prstGeom prst="roundRect">
            <a:avLst>
              <a:gd name="adj" fmla="val 10302"/>
            </a:avLst>
          </a:prstGeom>
          <a:noFill/>
          <a:ln w="25400" cap="flat" cmpd="sng" algn="ctr">
            <a:solidFill>
              <a:srgbClr val="1F497D">
                <a:lumMod val="60000"/>
                <a:lumOff val="40000"/>
              </a:srgbClr>
            </a:solidFill>
            <a:prstDash val="dash"/>
          </a:ln>
          <a:effectLst/>
        </p:spPr>
        <p:txBody>
          <a:bodyPr anchor="ctr"/>
          <a:lstStyle/>
          <a:p>
            <a:pPr marL="0" marR="0" lvl="0" indent="0" defTabSz="914400" eaLnBrk="1" fontAlgn="auto" latinLnBrk="0" hangingPunct="1">
              <a:lnSpc>
                <a:spcPct val="150000"/>
              </a:lnSpc>
              <a:spcBef>
                <a:spcPts val="0"/>
              </a:spcBef>
              <a:spcAft>
                <a:spcPts val="0"/>
              </a:spcAft>
              <a:buClr>
                <a:srgbClr val="C00000"/>
              </a:buClr>
              <a:buSzTx/>
              <a:buFont typeface="Wingdings" pitchFamily="2" charset="2"/>
              <a:buChar char="n"/>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严格监控并记录进出园区的人员和车辆</a:t>
            </a:r>
            <a:endPar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50000"/>
              </a:lnSpc>
              <a:spcBef>
                <a:spcPts val="0"/>
              </a:spcBef>
              <a:spcAft>
                <a:spcPts val="0"/>
              </a:spcAft>
              <a:buClr>
                <a:srgbClr val="C00000"/>
              </a:buClr>
              <a:buSzTx/>
              <a:buFont typeface="Wingdings" pitchFamily="2" charset="2"/>
              <a:buChar char="n"/>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园区内部摄像头全覆盖</a:t>
            </a:r>
            <a:endPar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50000"/>
              </a:lnSpc>
              <a:spcBef>
                <a:spcPts val="0"/>
              </a:spcBef>
              <a:spcAft>
                <a:spcPts val="0"/>
              </a:spcAft>
              <a:buClr>
                <a:srgbClr val="C00000"/>
              </a:buClr>
              <a:buSzTx/>
              <a:buFont typeface="Wingdings" pitchFamily="2" charset="2"/>
              <a:buChar char="n"/>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重点区域专属摄像头</a:t>
            </a:r>
            <a:r>
              <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24</a:t>
            </a: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小时监控</a:t>
            </a:r>
          </a:p>
        </p:txBody>
      </p:sp>
      <p:sp>
        <p:nvSpPr>
          <p:cNvPr id="19" name="矩形 26"/>
          <p:cNvSpPr>
            <a:spLocks noChangeArrowheads="1"/>
          </p:cNvSpPr>
          <p:nvPr/>
        </p:nvSpPr>
        <p:spPr bwMode="auto">
          <a:xfrm>
            <a:off x="297763" y="772199"/>
            <a:ext cx="902811" cy="307777"/>
          </a:xfrm>
          <a:prstGeom prst="rect">
            <a:avLst/>
          </a:prstGeom>
          <a:solidFill>
            <a:sysClr val="window" lastClr="FFFFFF"/>
          </a:solid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部署原则</a:t>
            </a:r>
            <a:endParaRPr kumimoji="0" lang="zh-CN" altLang="en-US" sz="1400" b="0" i="0" u="none" strike="noStrike" kern="0" cap="none" spc="0" normalizeH="0" baseline="0" noProof="0" dirty="0" smtClean="0">
              <a:ln>
                <a:noFill/>
              </a:ln>
              <a:solidFill>
                <a:prstClr val="black"/>
              </a:solidFill>
              <a:effectLst/>
              <a:uLnTx/>
              <a:uFillTx/>
              <a:ea typeface="宋体"/>
              <a:cs typeface="+mn-cs"/>
            </a:endParaRPr>
          </a:p>
        </p:txBody>
      </p:sp>
      <p:graphicFrame>
        <p:nvGraphicFramePr>
          <p:cNvPr id="20" name="Object 2"/>
          <p:cNvGraphicFramePr>
            <a:graphicFrameLocks noChangeAspect="1"/>
          </p:cNvGraphicFramePr>
          <p:nvPr/>
        </p:nvGraphicFramePr>
        <p:xfrm>
          <a:off x="221012" y="2050638"/>
          <a:ext cx="2740853" cy="1317082"/>
        </p:xfrm>
        <a:graphic>
          <a:graphicData uri="http://schemas.openxmlformats.org/presentationml/2006/ole">
            <p:oleObj spid="_x0000_s8196" name="Visio" r:id="rId3" imgW="8233618" imgH="5846030" progId="">
              <p:embed/>
            </p:oleObj>
          </a:graphicData>
        </a:graphic>
      </p:graphicFrame>
      <p:sp>
        <p:nvSpPr>
          <p:cNvPr id="21" name="圆角矩形 20"/>
          <p:cNvSpPr/>
          <p:nvPr/>
        </p:nvSpPr>
        <p:spPr>
          <a:xfrm>
            <a:off x="3207025" y="669233"/>
            <a:ext cx="2001080" cy="384317"/>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出入道路卡口</a:t>
            </a:r>
          </a:p>
        </p:txBody>
      </p:sp>
      <p:sp>
        <p:nvSpPr>
          <p:cNvPr id="22" name="TextBox 15"/>
          <p:cNvSpPr txBox="1">
            <a:spLocks noChangeArrowheads="1"/>
          </p:cNvSpPr>
          <p:nvPr/>
        </p:nvSpPr>
        <p:spPr bwMode="auto">
          <a:xfrm>
            <a:off x="3218219" y="1080675"/>
            <a:ext cx="3526886" cy="824200"/>
          </a:xfrm>
          <a:prstGeom prst="rect">
            <a:avLst/>
          </a:prstGeom>
          <a:noFill/>
          <a:ln w="9525">
            <a:noFill/>
            <a:miter lim="800000"/>
            <a:headEnd/>
            <a:tailEnd/>
          </a:ln>
        </p:spPr>
        <p:txBody>
          <a:bodyPr wrap="square">
            <a:noAutofit/>
          </a:bodyPr>
          <a:lstStyle/>
          <a:p>
            <a:pPr fontAlgn="auto">
              <a:lnSpc>
                <a:spcPct val="150000"/>
              </a:lnSpc>
              <a:spcBef>
                <a:spcPts val="0"/>
              </a:spcBef>
              <a:spcAft>
                <a:spcPts val="0"/>
              </a:spcAft>
              <a:buClr>
                <a:srgbClr val="C00000"/>
              </a:buClr>
              <a:buFontTx/>
              <a:buNone/>
            </a:pPr>
            <a:r>
              <a:rPr lang="zh-CN" altLang="en-US" sz="1100" dirty="0">
                <a:solidFill>
                  <a:prstClr val="black"/>
                </a:solidFill>
                <a:latin typeface="微软雅黑" pitchFamily="34" charset="-122"/>
                <a:ea typeface="微软雅黑" pitchFamily="34" charset="-122"/>
                <a:cs typeface="+mn-cs"/>
              </a:rPr>
              <a:t>监控园区进出道路卡口，</a:t>
            </a:r>
            <a:r>
              <a:rPr lang="zh-CN" altLang="zh-CN" sz="1100" dirty="0">
                <a:solidFill>
                  <a:prstClr val="black"/>
                </a:solidFill>
                <a:latin typeface="微软雅黑" pitchFamily="34" charset="-122"/>
                <a:ea typeface="微软雅黑" pitchFamily="34" charset="-122"/>
                <a:cs typeface="+mn-cs"/>
              </a:rPr>
              <a:t>对进出园区的车辆主要特征（包括车牌号码、车身颜色、车身特征、驾驶员以及副驾驶等）进行</a:t>
            </a:r>
            <a:r>
              <a:rPr lang="en-US" altLang="zh-CN" sz="1100" dirty="0">
                <a:solidFill>
                  <a:prstClr val="black"/>
                </a:solidFill>
                <a:latin typeface="微软雅黑" pitchFamily="34" charset="-122"/>
                <a:ea typeface="微软雅黑" pitchFamily="34" charset="-122"/>
                <a:cs typeface="+mn-cs"/>
              </a:rPr>
              <a:t>24</a:t>
            </a:r>
            <a:r>
              <a:rPr lang="zh-CN" altLang="zh-CN" sz="1100" dirty="0">
                <a:solidFill>
                  <a:prstClr val="black"/>
                </a:solidFill>
                <a:latin typeface="微软雅黑" pitchFamily="34" charset="-122"/>
                <a:ea typeface="微软雅黑" pitchFamily="34" charset="-122"/>
                <a:cs typeface="+mn-cs"/>
              </a:rPr>
              <a:t>小时</a:t>
            </a:r>
            <a:r>
              <a:rPr lang="zh-CN" altLang="zh-CN" sz="1100" dirty="0" smtClean="0">
                <a:solidFill>
                  <a:prstClr val="black"/>
                </a:solidFill>
                <a:latin typeface="微软雅黑" pitchFamily="34" charset="-122"/>
                <a:ea typeface="微软雅黑" pitchFamily="34" charset="-122"/>
                <a:cs typeface="+mn-cs"/>
              </a:rPr>
              <a:t>抓拍</a:t>
            </a:r>
            <a:endParaRPr lang="en-US" altLang="zh-CN" sz="1100" dirty="0">
              <a:solidFill>
                <a:prstClr val="black"/>
              </a:solidFill>
              <a:latin typeface="微软雅黑" pitchFamily="34" charset="-122"/>
              <a:ea typeface="微软雅黑" pitchFamily="34" charset="-122"/>
              <a:cs typeface="+mn-cs"/>
            </a:endParaRPr>
          </a:p>
        </p:txBody>
      </p:sp>
      <p:graphicFrame>
        <p:nvGraphicFramePr>
          <p:cNvPr id="23" name="Object 3"/>
          <p:cNvGraphicFramePr>
            <a:graphicFrameLocks noChangeAspect="1"/>
          </p:cNvGraphicFramePr>
          <p:nvPr/>
        </p:nvGraphicFramePr>
        <p:xfrm>
          <a:off x="6864990" y="766419"/>
          <a:ext cx="2107081" cy="1221409"/>
        </p:xfrm>
        <a:graphic>
          <a:graphicData uri="http://schemas.openxmlformats.org/presentationml/2006/ole">
            <p:oleObj spid="_x0000_s8197" name="Visio" r:id="rId4" imgW="6947954" imgH="5878724" progId="">
              <p:embed/>
            </p:oleObj>
          </a:graphicData>
        </a:graphic>
      </p:graphicFrame>
      <p:sp>
        <p:nvSpPr>
          <p:cNvPr id="24" name="圆角矩形 23"/>
          <p:cNvSpPr/>
          <p:nvPr/>
        </p:nvSpPr>
        <p:spPr>
          <a:xfrm>
            <a:off x="3207025" y="2001077"/>
            <a:ext cx="2001080" cy="384317"/>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道路及交叉路口</a:t>
            </a:r>
          </a:p>
        </p:txBody>
      </p:sp>
      <p:sp>
        <p:nvSpPr>
          <p:cNvPr id="25" name="TextBox 15"/>
          <p:cNvSpPr txBox="1">
            <a:spLocks noChangeArrowheads="1"/>
          </p:cNvSpPr>
          <p:nvPr/>
        </p:nvSpPr>
        <p:spPr bwMode="auto">
          <a:xfrm>
            <a:off x="3218219" y="2412520"/>
            <a:ext cx="3526886" cy="887273"/>
          </a:xfrm>
          <a:prstGeom prst="rect">
            <a:avLst/>
          </a:prstGeom>
          <a:noFill/>
          <a:ln w="9525">
            <a:noFill/>
            <a:miter lim="800000"/>
            <a:headEnd/>
            <a:tailEnd/>
          </a:ln>
        </p:spPr>
        <p:txBody>
          <a:bodyPr wrap="square">
            <a:noAutofit/>
          </a:bodyPr>
          <a:lstStyle/>
          <a:p>
            <a:pPr fontAlgn="auto">
              <a:lnSpc>
                <a:spcPct val="150000"/>
              </a:lnSpc>
              <a:spcBef>
                <a:spcPts val="0"/>
              </a:spcBef>
              <a:spcAft>
                <a:spcPts val="0"/>
              </a:spcAft>
              <a:buClr>
                <a:srgbClr val="C00000"/>
              </a:buClr>
              <a:buFontTx/>
              <a:buNone/>
            </a:pPr>
            <a:r>
              <a:rPr lang="zh-CN" altLang="en-US" sz="1100" dirty="0" smtClean="0">
                <a:solidFill>
                  <a:prstClr val="black"/>
                </a:solidFill>
                <a:latin typeface="微软雅黑" pitchFamily="34" charset="-122"/>
                <a:ea typeface="微软雅黑" pitchFamily="34" charset="-122"/>
                <a:cs typeface="+mn-cs"/>
              </a:rPr>
              <a:t>覆盖园区全境，实现对路口车辆、人员的</a:t>
            </a:r>
            <a:r>
              <a:rPr lang="en-US" altLang="zh-CN" sz="1100" dirty="0" smtClean="0">
                <a:solidFill>
                  <a:prstClr val="black"/>
                </a:solidFill>
                <a:latin typeface="微软雅黑" pitchFamily="34" charset="-122"/>
                <a:ea typeface="微软雅黑" pitchFamily="34" charset="-122"/>
                <a:cs typeface="+mn-cs"/>
              </a:rPr>
              <a:t>24</a:t>
            </a:r>
            <a:r>
              <a:rPr lang="zh-CN" altLang="en-US" sz="1100" dirty="0" smtClean="0">
                <a:solidFill>
                  <a:prstClr val="black"/>
                </a:solidFill>
                <a:latin typeface="微软雅黑" pitchFamily="34" charset="-122"/>
                <a:ea typeface="微软雅黑" pitchFamily="34" charset="-122"/>
                <a:cs typeface="+mn-cs"/>
              </a:rPr>
              <a:t>小时不间断视频监控和录像，快速云台和可变焦镜头，可快速调整镜头方向，放大焦距进行局部监控</a:t>
            </a:r>
            <a:endParaRPr lang="en-US" altLang="zh-CN" sz="1100" dirty="0">
              <a:solidFill>
                <a:prstClr val="black"/>
              </a:solidFill>
              <a:latin typeface="微软雅黑" pitchFamily="34" charset="-122"/>
              <a:ea typeface="微软雅黑" pitchFamily="34" charset="-122"/>
              <a:cs typeface="+mn-cs"/>
            </a:endParaRPr>
          </a:p>
        </p:txBody>
      </p:sp>
      <p:pic>
        <p:nvPicPr>
          <p:cNvPr id="26" name="Picture 4"/>
          <p:cNvPicPr>
            <a:picLocks noChangeAspect="1" noChangeArrowheads="1"/>
          </p:cNvPicPr>
          <p:nvPr/>
        </p:nvPicPr>
        <p:blipFill>
          <a:blip r:embed="rId5" cstate="print"/>
          <a:srcRect/>
          <a:stretch>
            <a:fillRect/>
          </a:stretch>
        </p:blipFill>
        <p:spPr bwMode="auto">
          <a:xfrm>
            <a:off x="6892344" y="2067340"/>
            <a:ext cx="2072699" cy="1063488"/>
          </a:xfrm>
          <a:prstGeom prst="rect">
            <a:avLst/>
          </a:prstGeom>
          <a:noFill/>
          <a:ln w="9525">
            <a:noFill/>
            <a:miter lim="800000"/>
            <a:headEnd/>
            <a:tailEnd/>
          </a:ln>
        </p:spPr>
      </p:pic>
      <p:sp>
        <p:nvSpPr>
          <p:cNvPr id="27" name="圆角矩形 26"/>
          <p:cNvSpPr/>
          <p:nvPr/>
        </p:nvSpPr>
        <p:spPr>
          <a:xfrm>
            <a:off x="3207025" y="3412433"/>
            <a:ext cx="2001080" cy="384317"/>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治安重点监控区域</a:t>
            </a:r>
          </a:p>
        </p:txBody>
      </p:sp>
      <p:sp>
        <p:nvSpPr>
          <p:cNvPr id="28" name="TextBox 15"/>
          <p:cNvSpPr txBox="1">
            <a:spLocks noChangeArrowheads="1"/>
          </p:cNvSpPr>
          <p:nvPr/>
        </p:nvSpPr>
        <p:spPr bwMode="auto">
          <a:xfrm>
            <a:off x="3218219" y="3823876"/>
            <a:ext cx="3526886" cy="887273"/>
          </a:xfrm>
          <a:prstGeom prst="rect">
            <a:avLst/>
          </a:prstGeom>
          <a:noFill/>
          <a:ln w="9525">
            <a:noFill/>
            <a:miter lim="800000"/>
            <a:headEnd/>
            <a:tailEnd/>
          </a:ln>
        </p:spPr>
        <p:txBody>
          <a:bodyPr wrap="square">
            <a:noAutofit/>
          </a:bodyPr>
          <a:lstStyle/>
          <a:p>
            <a:pPr marL="0" lvl="4" fontAlgn="auto">
              <a:lnSpc>
                <a:spcPct val="150000"/>
              </a:lnSpc>
              <a:spcBef>
                <a:spcPts val="0"/>
              </a:spcBef>
              <a:spcAft>
                <a:spcPts val="0"/>
              </a:spcAft>
              <a:buFontTx/>
              <a:buNone/>
            </a:pPr>
            <a:r>
              <a:rPr lang="zh-CN" altLang="en-US" sz="1100" dirty="0" smtClean="0">
                <a:solidFill>
                  <a:prstClr val="black"/>
                </a:solidFill>
                <a:latin typeface="微软雅黑" pitchFamily="34" charset="-122"/>
                <a:ea typeface="微软雅黑" pitchFamily="34" charset="-122"/>
                <a:cs typeface="+mn-cs"/>
              </a:rPr>
              <a:t>针对园区内的公共区域、广场、学校、医院、市场、文化娱乐场所、施工现场等重点治安防范区域，设置红外快速球形摄像机。特定地点实现智能报警、边界防范、人脸识别</a:t>
            </a:r>
            <a:endParaRPr lang="en-US" altLang="zh-CN" sz="1100" dirty="0" smtClean="0">
              <a:solidFill>
                <a:prstClr val="black"/>
              </a:solidFill>
              <a:latin typeface="微软雅黑" pitchFamily="34" charset="-122"/>
              <a:ea typeface="微软雅黑" pitchFamily="34" charset="-122"/>
              <a:cs typeface="+mn-cs"/>
            </a:endParaRPr>
          </a:p>
        </p:txBody>
      </p:sp>
      <p:pic>
        <p:nvPicPr>
          <p:cNvPr id="29" name="Picture 4"/>
          <p:cNvPicPr>
            <a:picLocks noChangeAspect="1" noChangeArrowheads="1"/>
          </p:cNvPicPr>
          <p:nvPr/>
        </p:nvPicPr>
        <p:blipFill>
          <a:blip r:embed="rId6" cstate="print"/>
          <a:srcRect/>
          <a:stretch>
            <a:fillRect/>
          </a:stretch>
        </p:blipFill>
        <p:spPr bwMode="auto">
          <a:xfrm>
            <a:off x="6917639" y="3480769"/>
            <a:ext cx="2015101" cy="1075154"/>
          </a:xfrm>
          <a:prstGeom prst="rect">
            <a:avLst/>
          </a:prstGeom>
          <a:noFill/>
          <a:ln w="9525">
            <a:noFill/>
            <a:miter lim="800000"/>
            <a:headEnd/>
            <a:tailEnd/>
          </a:ln>
        </p:spPr>
      </p:pic>
      <p:pic>
        <p:nvPicPr>
          <p:cNvPr id="30" name="Picture 1"/>
          <p:cNvPicPr>
            <a:picLocks noChangeAspect="1" noChangeArrowheads="1"/>
          </p:cNvPicPr>
          <p:nvPr/>
        </p:nvPicPr>
        <p:blipFill>
          <a:blip r:embed="rId7" cstate="print"/>
          <a:srcRect/>
          <a:stretch>
            <a:fillRect/>
          </a:stretch>
        </p:blipFill>
        <p:spPr bwMode="auto">
          <a:xfrm>
            <a:off x="1699744" y="3366576"/>
            <a:ext cx="1212423" cy="1165668"/>
          </a:xfrm>
          <a:prstGeom prst="rect">
            <a:avLst/>
          </a:prstGeom>
          <a:noFill/>
          <a:ln w="9525">
            <a:noFill/>
            <a:miter lim="800000"/>
            <a:headEnd/>
            <a:tailEnd/>
          </a:ln>
        </p:spPr>
      </p:pic>
      <p:pic>
        <p:nvPicPr>
          <p:cNvPr id="31" name="Picture 2"/>
          <p:cNvPicPr>
            <a:picLocks noChangeAspect="1" noChangeArrowheads="1"/>
          </p:cNvPicPr>
          <p:nvPr/>
        </p:nvPicPr>
        <p:blipFill>
          <a:blip r:embed="rId8" cstate="print"/>
          <a:srcRect/>
          <a:stretch>
            <a:fillRect/>
          </a:stretch>
        </p:blipFill>
        <p:spPr bwMode="auto">
          <a:xfrm>
            <a:off x="193955" y="3377448"/>
            <a:ext cx="1217405" cy="1164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环境监测</a:t>
            </a:r>
            <a:r>
              <a:rPr lang="en-US" altLang="zh-CN" b="1" dirty="0" smtClean="0"/>
              <a:t>(1/2)</a:t>
            </a:r>
            <a:endParaRPr lang="zh-CN" altLang="en-US" b="1" dirty="0"/>
          </a:p>
        </p:txBody>
      </p:sp>
      <p:graphicFrame>
        <p:nvGraphicFramePr>
          <p:cNvPr id="233" name="Object 4"/>
          <p:cNvGraphicFramePr>
            <a:graphicFrameLocks noChangeAspect="1"/>
          </p:cNvGraphicFramePr>
          <p:nvPr/>
        </p:nvGraphicFramePr>
        <p:xfrm>
          <a:off x="5349890" y="3015861"/>
          <a:ext cx="2709863" cy="467915"/>
        </p:xfrm>
        <a:graphic>
          <a:graphicData uri="http://schemas.openxmlformats.org/presentationml/2006/ole">
            <p:oleObj spid="_x0000_s9222" name="Visio" r:id="rId3" imgW="3398215" imgH="656234" progId="">
              <p:embed/>
            </p:oleObj>
          </a:graphicData>
        </a:graphic>
      </p:graphicFrame>
      <p:sp>
        <p:nvSpPr>
          <p:cNvPr id="234" name="矩形 1"/>
          <p:cNvSpPr>
            <a:spLocks noChangeArrowheads="1"/>
          </p:cNvSpPr>
          <p:nvPr/>
        </p:nvSpPr>
        <p:spPr bwMode="auto">
          <a:xfrm>
            <a:off x="324893" y="625552"/>
            <a:ext cx="8478837" cy="738664"/>
          </a:xfrm>
          <a:prstGeom prst="rect">
            <a:avLst/>
          </a:prstGeom>
          <a:noFill/>
          <a:ln w="9525">
            <a:noFill/>
            <a:miter lim="800000"/>
            <a:headEnd/>
            <a:tailEnd/>
          </a:ln>
        </p:spPr>
        <p:txBody>
          <a:bodyPr>
            <a:spAutoFit/>
          </a:bodyPr>
          <a:lstStyle/>
          <a:p>
            <a:pPr fontAlgn="auto">
              <a:lnSpc>
                <a:spcPct val="150000"/>
              </a:lnSpc>
              <a:spcBef>
                <a:spcPts val="0"/>
              </a:spcBef>
              <a:spcAft>
                <a:spcPts val="0"/>
              </a:spcAft>
              <a:buFontTx/>
              <a:buNone/>
            </a:pPr>
            <a:r>
              <a:rPr lang="zh-CN" altLang="en-US" sz="1400" b="1" dirty="0">
                <a:solidFill>
                  <a:prstClr val="black"/>
                </a:solidFill>
                <a:latin typeface="微软雅黑" pitchFamily="34" charset="-122"/>
                <a:ea typeface="微软雅黑" pitchFamily="34" charset="-122"/>
                <a:cs typeface="+mn-cs"/>
              </a:rPr>
              <a:t>基于物联网传感和无线传输技术，对园区内的空气质量、水源质量以及环境噪声进行动态采集和实时监测，便于园区管理者了解园区环境动态，创造舒适的园区生活和商务环境</a:t>
            </a:r>
          </a:p>
        </p:txBody>
      </p:sp>
      <p:graphicFrame>
        <p:nvGraphicFramePr>
          <p:cNvPr id="235" name="Object 1"/>
          <p:cNvGraphicFramePr>
            <a:graphicFrameLocks noChangeAspect="1"/>
          </p:cNvGraphicFramePr>
          <p:nvPr/>
        </p:nvGraphicFramePr>
        <p:xfrm>
          <a:off x="3065467" y="2541992"/>
          <a:ext cx="1798637" cy="873919"/>
        </p:xfrm>
        <a:graphic>
          <a:graphicData uri="http://schemas.openxmlformats.org/presentationml/2006/ole">
            <p:oleObj spid="_x0000_s9223" name="Visio" r:id="rId4" imgW="1931822" imgH="1049426" progId="">
              <p:embed/>
            </p:oleObj>
          </a:graphicData>
        </a:graphic>
      </p:graphicFrame>
      <p:grpSp>
        <p:nvGrpSpPr>
          <p:cNvPr id="236" name="Group 116"/>
          <p:cNvGrpSpPr>
            <a:grpSpLocks noChangeAspect="1"/>
          </p:cNvGrpSpPr>
          <p:nvPr/>
        </p:nvGrpSpPr>
        <p:grpSpPr bwMode="auto">
          <a:xfrm>
            <a:off x="2701925" y="1600207"/>
            <a:ext cx="1081088" cy="912019"/>
            <a:chOff x="2994" y="1164"/>
            <a:chExt cx="1055" cy="994"/>
          </a:xfrm>
        </p:grpSpPr>
        <p:sp>
          <p:nvSpPr>
            <p:cNvPr id="237" name="Freeform 77"/>
            <p:cNvSpPr>
              <a:spLocks/>
            </p:cNvSpPr>
            <p:nvPr/>
          </p:nvSpPr>
          <p:spPr bwMode="auto">
            <a:xfrm>
              <a:off x="3449" y="1860"/>
              <a:ext cx="482" cy="283"/>
            </a:xfrm>
            <a:custGeom>
              <a:avLst/>
              <a:gdLst>
                <a:gd name="T0" fmla="*/ 480 w 481"/>
                <a:gd name="T1" fmla="*/ 0 h 284"/>
                <a:gd name="T2" fmla="*/ 480 w 481"/>
                <a:gd name="T3" fmla="*/ 155 h 284"/>
                <a:gd name="T4" fmla="*/ 0 w 481"/>
                <a:gd name="T5" fmla="*/ 283 h 284"/>
                <a:gd name="T6" fmla="*/ 0 w 481"/>
                <a:gd name="T7" fmla="*/ 127 h 284"/>
                <a:gd name="T8" fmla="*/ 480 w 481"/>
                <a:gd name="T9" fmla="*/ 0 h 284"/>
                <a:gd name="T10" fmla="*/ 0 60000 65536"/>
                <a:gd name="T11" fmla="*/ 0 60000 65536"/>
                <a:gd name="T12" fmla="*/ 0 60000 65536"/>
                <a:gd name="T13" fmla="*/ 0 60000 65536"/>
                <a:gd name="T14" fmla="*/ 0 60000 65536"/>
                <a:gd name="T15" fmla="*/ 0 w 481"/>
                <a:gd name="T16" fmla="*/ 0 h 284"/>
                <a:gd name="T17" fmla="*/ 481 w 481"/>
                <a:gd name="T18" fmla="*/ 284 h 284"/>
              </a:gdLst>
              <a:ahLst/>
              <a:cxnLst>
                <a:cxn ang="T10">
                  <a:pos x="T0" y="T1"/>
                </a:cxn>
                <a:cxn ang="T11">
                  <a:pos x="T2" y="T3"/>
                </a:cxn>
                <a:cxn ang="T12">
                  <a:pos x="T4" y="T5"/>
                </a:cxn>
                <a:cxn ang="T13">
                  <a:pos x="T6" y="T7"/>
                </a:cxn>
                <a:cxn ang="T14">
                  <a:pos x="T8" y="T9"/>
                </a:cxn>
              </a:cxnLst>
              <a:rect l="T15" t="T16" r="T17" b="T18"/>
              <a:pathLst>
                <a:path w="481" h="284">
                  <a:moveTo>
                    <a:pt x="480" y="0"/>
                  </a:moveTo>
                  <a:lnTo>
                    <a:pt x="480" y="155"/>
                  </a:lnTo>
                  <a:lnTo>
                    <a:pt x="0" y="283"/>
                  </a:lnTo>
                  <a:lnTo>
                    <a:pt x="0" y="127"/>
                  </a:lnTo>
                  <a:lnTo>
                    <a:pt x="480" y="0"/>
                  </a:lnTo>
                </a:path>
              </a:pathLst>
            </a:custGeom>
            <a:solidFill>
              <a:srgbClr val="CCE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38" name="Freeform 78"/>
            <p:cNvSpPr>
              <a:spLocks/>
            </p:cNvSpPr>
            <p:nvPr/>
          </p:nvSpPr>
          <p:spPr bwMode="auto">
            <a:xfrm>
              <a:off x="3302" y="1773"/>
              <a:ext cx="629" cy="218"/>
            </a:xfrm>
            <a:custGeom>
              <a:avLst/>
              <a:gdLst>
                <a:gd name="T0" fmla="*/ 479 w 629"/>
                <a:gd name="T1" fmla="*/ 0 h 217"/>
                <a:gd name="T2" fmla="*/ 628 w 629"/>
                <a:gd name="T3" fmla="*/ 87 h 217"/>
                <a:gd name="T4" fmla="*/ 148 w 629"/>
                <a:gd name="T5" fmla="*/ 216 h 217"/>
                <a:gd name="T6" fmla="*/ 46 w 629"/>
                <a:gd name="T7" fmla="*/ 186 h 217"/>
                <a:gd name="T8" fmla="*/ 0 w 629"/>
                <a:gd name="T9" fmla="*/ 127 h 217"/>
                <a:gd name="T10" fmla="*/ 202 w 629"/>
                <a:gd name="T11" fmla="*/ 27 h 217"/>
                <a:gd name="T12" fmla="*/ 479 w 629"/>
                <a:gd name="T13" fmla="*/ 0 h 217"/>
                <a:gd name="T14" fmla="*/ 0 60000 65536"/>
                <a:gd name="T15" fmla="*/ 0 60000 65536"/>
                <a:gd name="T16" fmla="*/ 0 60000 65536"/>
                <a:gd name="T17" fmla="*/ 0 60000 65536"/>
                <a:gd name="T18" fmla="*/ 0 60000 65536"/>
                <a:gd name="T19" fmla="*/ 0 60000 65536"/>
                <a:gd name="T20" fmla="*/ 0 60000 65536"/>
                <a:gd name="T21" fmla="*/ 0 w 629"/>
                <a:gd name="T22" fmla="*/ 0 h 217"/>
                <a:gd name="T23" fmla="*/ 629 w 629"/>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9" h="217">
                  <a:moveTo>
                    <a:pt x="479" y="0"/>
                  </a:moveTo>
                  <a:lnTo>
                    <a:pt x="628" y="87"/>
                  </a:lnTo>
                  <a:lnTo>
                    <a:pt x="148" y="216"/>
                  </a:lnTo>
                  <a:lnTo>
                    <a:pt x="46" y="186"/>
                  </a:lnTo>
                  <a:lnTo>
                    <a:pt x="0" y="127"/>
                  </a:lnTo>
                  <a:lnTo>
                    <a:pt x="202" y="27"/>
                  </a:lnTo>
                  <a:lnTo>
                    <a:pt x="479" y="0"/>
                  </a:lnTo>
                </a:path>
              </a:pathLst>
            </a:custGeom>
            <a:solidFill>
              <a:srgbClr val="99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39" name="Freeform 79"/>
            <p:cNvSpPr>
              <a:spLocks/>
            </p:cNvSpPr>
            <p:nvPr/>
          </p:nvSpPr>
          <p:spPr bwMode="auto">
            <a:xfrm>
              <a:off x="2997" y="1440"/>
              <a:ext cx="787" cy="305"/>
            </a:xfrm>
            <a:custGeom>
              <a:avLst/>
              <a:gdLst>
                <a:gd name="T0" fmla="*/ 479 w 787"/>
                <a:gd name="T1" fmla="*/ 0 h 305"/>
                <a:gd name="T2" fmla="*/ 786 w 787"/>
                <a:gd name="T3" fmla="*/ 174 h 305"/>
                <a:gd name="T4" fmla="*/ 534 w 787"/>
                <a:gd name="T5" fmla="*/ 288 h 305"/>
                <a:gd name="T6" fmla="*/ 306 w 787"/>
                <a:gd name="T7" fmla="*/ 304 h 305"/>
                <a:gd name="T8" fmla="*/ 0 w 787"/>
                <a:gd name="T9" fmla="*/ 127 h 305"/>
                <a:gd name="T10" fmla="*/ 479 w 787"/>
                <a:gd name="T11" fmla="*/ 0 h 305"/>
                <a:gd name="T12" fmla="*/ 0 60000 65536"/>
                <a:gd name="T13" fmla="*/ 0 60000 65536"/>
                <a:gd name="T14" fmla="*/ 0 60000 65536"/>
                <a:gd name="T15" fmla="*/ 0 60000 65536"/>
                <a:gd name="T16" fmla="*/ 0 60000 65536"/>
                <a:gd name="T17" fmla="*/ 0 60000 65536"/>
                <a:gd name="T18" fmla="*/ 0 w 787"/>
                <a:gd name="T19" fmla="*/ 0 h 305"/>
                <a:gd name="T20" fmla="*/ 787 w 787"/>
                <a:gd name="T21" fmla="*/ 305 h 305"/>
              </a:gdLst>
              <a:ahLst/>
              <a:cxnLst>
                <a:cxn ang="T12">
                  <a:pos x="T0" y="T1"/>
                </a:cxn>
                <a:cxn ang="T13">
                  <a:pos x="T2" y="T3"/>
                </a:cxn>
                <a:cxn ang="T14">
                  <a:pos x="T4" y="T5"/>
                </a:cxn>
                <a:cxn ang="T15">
                  <a:pos x="T6" y="T7"/>
                </a:cxn>
                <a:cxn ang="T16">
                  <a:pos x="T8" y="T9"/>
                </a:cxn>
                <a:cxn ang="T17">
                  <a:pos x="T10" y="T11"/>
                </a:cxn>
              </a:cxnLst>
              <a:rect l="T18" t="T19" r="T20" b="T21"/>
              <a:pathLst>
                <a:path w="787" h="305">
                  <a:moveTo>
                    <a:pt x="479" y="0"/>
                  </a:moveTo>
                  <a:lnTo>
                    <a:pt x="786" y="174"/>
                  </a:lnTo>
                  <a:lnTo>
                    <a:pt x="534" y="288"/>
                  </a:lnTo>
                  <a:lnTo>
                    <a:pt x="306" y="304"/>
                  </a:lnTo>
                  <a:lnTo>
                    <a:pt x="0" y="127"/>
                  </a:lnTo>
                  <a:lnTo>
                    <a:pt x="479" y="0"/>
                  </a:lnTo>
                </a:path>
              </a:pathLst>
            </a:custGeom>
            <a:solidFill>
              <a:srgbClr val="99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0" name="Freeform 80"/>
            <p:cNvSpPr>
              <a:spLocks/>
            </p:cNvSpPr>
            <p:nvPr/>
          </p:nvSpPr>
          <p:spPr bwMode="auto">
            <a:xfrm>
              <a:off x="3776" y="1937"/>
              <a:ext cx="271" cy="221"/>
            </a:xfrm>
            <a:custGeom>
              <a:avLst/>
              <a:gdLst>
                <a:gd name="T0" fmla="*/ 270 w 271"/>
                <a:gd name="T1" fmla="*/ 0 h 220"/>
                <a:gd name="T2" fmla="*/ 270 w 271"/>
                <a:gd name="T3" fmla="*/ 156 h 220"/>
                <a:gd name="T4" fmla="*/ 30 w 271"/>
                <a:gd name="T5" fmla="*/ 219 h 220"/>
                <a:gd name="T6" fmla="*/ 0 w 271"/>
                <a:gd name="T7" fmla="*/ 134 h 220"/>
                <a:gd name="T8" fmla="*/ 30 w 271"/>
                <a:gd name="T9" fmla="*/ 63 h 220"/>
                <a:gd name="T10" fmla="*/ 270 w 271"/>
                <a:gd name="T11" fmla="*/ 0 h 220"/>
                <a:gd name="T12" fmla="*/ 0 60000 65536"/>
                <a:gd name="T13" fmla="*/ 0 60000 65536"/>
                <a:gd name="T14" fmla="*/ 0 60000 65536"/>
                <a:gd name="T15" fmla="*/ 0 60000 65536"/>
                <a:gd name="T16" fmla="*/ 0 60000 65536"/>
                <a:gd name="T17" fmla="*/ 0 60000 65536"/>
                <a:gd name="T18" fmla="*/ 0 w 271"/>
                <a:gd name="T19" fmla="*/ 0 h 220"/>
                <a:gd name="T20" fmla="*/ 271 w 271"/>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271" h="220">
                  <a:moveTo>
                    <a:pt x="270" y="0"/>
                  </a:moveTo>
                  <a:lnTo>
                    <a:pt x="270" y="156"/>
                  </a:lnTo>
                  <a:lnTo>
                    <a:pt x="30" y="219"/>
                  </a:lnTo>
                  <a:lnTo>
                    <a:pt x="0" y="134"/>
                  </a:lnTo>
                  <a:lnTo>
                    <a:pt x="30" y="63"/>
                  </a:lnTo>
                  <a:lnTo>
                    <a:pt x="270" y="0"/>
                  </a:lnTo>
                </a:path>
              </a:pathLst>
            </a:custGeom>
            <a:solidFill>
              <a:srgbClr val="CCE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1" name="Freeform 81"/>
            <p:cNvSpPr>
              <a:spLocks/>
            </p:cNvSpPr>
            <p:nvPr/>
          </p:nvSpPr>
          <p:spPr bwMode="auto">
            <a:xfrm>
              <a:off x="3685" y="1923"/>
              <a:ext cx="121" cy="234"/>
            </a:xfrm>
            <a:custGeom>
              <a:avLst/>
              <a:gdLst>
                <a:gd name="T0" fmla="*/ 0 w 121"/>
                <a:gd name="T1" fmla="*/ 0 h 234"/>
                <a:gd name="T2" fmla="*/ 0 w 121"/>
                <a:gd name="T3" fmla="*/ 154 h 234"/>
                <a:gd name="T4" fmla="*/ 120 w 121"/>
                <a:gd name="T5" fmla="*/ 233 h 234"/>
                <a:gd name="T6" fmla="*/ 120 w 121"/>
                <a:gd name="T7" fmla="*/ 78 h 234"/>
                <a:gd name="T8" fmla="*/ 0 w 121"/>
                <a:gd name="T9" fmla="*/ 0 h 234"/>
                <a:gd name="T10" fmla="*/ 0 60000 65536"/>
                <a:gd name="T11" fmla="*/ 0 60000 65536"/>
                <a:gd name="T12" fmla="*/ 0 60000 65536"/>
                <a:gd name="T13" fmla="*/ 0 60000 65536"/>
                <a:gd name="T14" fmla="*/ 0 60000 65536"/>
                <a:gd name="T15" fmla="*/ 0 w 121"/>
                <a:gd name="T16" fmla="*/ 0 h 234"/>
                <a:gd name="T17" fmla="*/ 121 w 121"/>
                <a:gd name="T18" fmla="*/ 234 h 234"/>
              </a:gdLst>
              <a:ahLst/>
              <a:cxnLst>
                <a:cxn ang="T10">
                  <a:pos x="T0" y="T1"/>
                </a:cxn>
                <a:cxn ang="T11">
                  <a:pos x="T2" y="T3"/>
                </a:cxn>
                <a:cxn ang="T12">
                  <a:pos x="T4" y="T5"/>
                </a:cxn>
                <a:cxn ang="T13">
                  <a:pos x="T6" y="T7"/>
                </a:cxn>
                <a:cxn ang="T14">
                  <a:pos x="T8" y="T9"/>
                </a:cxn>
              </a:cxnLst>
              <a:rect l="T15" t="T16" r="T17" b="T18"/>
              <a:pathLst>
                <a:path w="121" h="234">
                  <a:moveTo>
                    <a:pt x="0" y="0"/>
                  </a:moveTo>
                  <a:lnTo>
                    <a:pt x="0" y="154"/>
                  </a:lnTo>
                  <a:lnTo>
                    <a:pt x="120" y="233"/>
                  </a:lnTo>
                  <a:lnTo>
                    <a:pt x="120" y="78"/>
                  </a:lnTo>
                  <a:lnTo>
                    <a:pt x="0" y="0"/>
                  </a:lnTo>
                </a:path>
              </a:pathLst>
            </a:custGeom>
            <a:solidFill>
              <a:srgbClr val="3399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2" name="Freeform 82"/>
            <p:cNvSpPr>
              <a:spLocks/>
            </p:cNvSpPr>
            <p:nvPr/>
          </p:nvSpPr>
          <p:spPr bwMode="auto">
            <a:xfrm>
              <a:off x="3685" y="1860"/>
              <a:ext cx="364" cy="144"/>
            </a:xfrm>
            <a:custGeom>
              <a:avLst/>
              <a:gdLst>
                <a:gd name="T0" fmla="*/ 244 w 364"/>
                <a:gd name="T1" fmla="*/ 0 h 144"/>
                <a:gd name="T2" fmla="*/ 363 w 364"/>
                <a:gd name="T3" fmla="*/ 82 h 144"/>
                <a:gd name="T4" fmla="*/ 122 w 364"/>
                <a:gd name="T5" fmla="*/ 143 h 144"/>
                <a:gd name="T6" fmla="*/ 0 w 364"/>
                <a:gd name="T7" fmla="*/ 62 h 144"/>
                <a:gd name="T8" fmla="*/ 244 w 364"/>
                <a:gd name="T9" fmla="*/ 0 h 144"/>
                <a:gd name="T10" fmla="*/ 0 60000 65536"/>
                <a:gd name="T11" fmla="*/ 0 60000 65536"/>
                <a:gd name="T12" fmla="*/ 0 60000 65536"/>
                <a:gd name="T13" fmla="*/ 0 60000 65536"/>
                <a:gd name="T14" fmla="*/ 0 60000 65536"/>
                <a:gd name="T15" fmla="*/ 0 w 364"/>
                <a:gd name="T16" fmla="*/ 0 h 144"/>
                <a:gd name="T17" fmla="*/ 364 w 364"/>
                <a:gd name="T18" fmla="*/ 144 h 144"/>
              </a:gdLst>
              <a:ahLst/>
              <a:cxnLst>
                <a:cxn ang="T10">
                  <a:pos x="T0" y="T1"/>
                </a:cxn>
                <a:cxn ang="T11">
                  <a:pos x="T2" y="T3"/>
                </a:cxn>
                <a:cxn ang="T12">
                  <a:pos x="T4" y="T5"/>
                </a:cxn>
                <a:cxn ang="T13">
                  <a:pos x="T6" y="T7"/>
                </a:cxn>
                <a:cxn ang="T14">
                  <a:pos x="T8" y="T9"/>
                </a:cxn>
              </a:cxnLst>
              <a:rect l="T15" t="T16" r="T17" b="T18"/>
              <a:pathLst>
                <a:path w="364" h="144">
                  <a:moveTo>
                    <a:pt x="244" y="0"/>
                  </a:moveTo>
                  <a:lnTo>
                    <a:pt x="363" y="82"/>
                  </a:lnTo>
                  <a:lnTo>
                    <a:pt x="122" y="143"/>
                  </a:lnTo>
                  <a:lnTo>
                    <a:pt x="0" y="62"/>
                  </a:lnTo>
                  <a:lnTo>
                    <a:pt x="244" y="0"/>
                  </a:lnTo>
                </a:path>
              </a:pathLst>
            </a:custGeom>
            <a:solidFill>
              <a:srgbClr val="99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3" name="Freeform 83"/>
            <p:cNvSpPr>
              <a:spLocks/>
            </p:cNvSpPr>
            <p:nvPr/>
          </p:nvSpPr>
          <p:spPr bwMode="auto">
            <a:xfrm>
              <a:off x="3508" y="2002"/>
              <a:ext cx="43" cy="62"/>
            </a:xfrm>
            <a:custGeom>
              <a:avLst/>
              <a:gdLst>
                <a:gd name="T0" fmla="*/ 42 w 43"/>
                <a:gd name="T1" fmla="*/ 49 h 62"/>
                <a:gd name="T2" fmla="*/ 42 w 43"/>
                <a:gd name="T3" fmla="*/ 0 h 62"/>
                <a:gd name="T4" fmla="*/ 0 w 43"/>
                <a:gd name="T5" fmla="*/ 11 h 62"/>
                <a:gd name="T6" fmla="*/ 0 w 43"/>
                <a:gd name="T7" fmla="*/ 61 h 62"/>
                <a:gd name="T8" fmla="*/ 42 w 43"/>
                <a:gd name="T9" fmla="*/ 49 h 62"/>
                <a:gd name="T10" fmla="*/ 0 60000 65536"/>
                <a:gd name="T11" fmla="*/ 0 60000 65536"/>
                <a:gd name="T12" fmla="*/ 0 60000 65536"/>
                <a:gd name="T13" fmla="*/ 0 60000 65536"/>
                <a:gd name="T14" fmla="*/ 0 60000 65536"/>
                <a:gd name="T15" fmla="*/ 0 w 43"/>
                <a:gd name="T16" fmla="*/ 0 h 62"/>
                <a:gd name="T17" fmla="*/ 43 w 43"/>
                <a:gd name="T18" fmla="*/ 62 h 62"/>
              </a:gdLst>
              <a:ahLst/>
              <a:cxnLst>
                <a:cxn ang="T10">
                  <a:pos x="T0" y="T1"/>
                </a:cxn>
                <a:cxn ang="T11">
                  <a:pos x="T2" y="T3"/>
                </a:cxn>
                <a:cxn ang="T12">
                  <a:pos x="T4" y="T5"/>
                </a:cxn>
                <a:cxn ang="T13">
                  <a:pos x="T6" y="T7"/>
                </a:cxn>
                <a:cxn ang="T14">
                  <a:pos x="T8" y="T9"/>
                </a:cxn>
              </a:cxnLst>
              <a:rect l="T15" t="T16" r="T17" b="T18"/>
              <a:pathLst>
                <a:path w="43" h="62">
                  <a:moveTo>
                    <a:pt x="42" y="49"/>
                  </a:moveTo>
                  <a:lnTo>
                    <a:pt x="42" y="0"/>
                  </a:lnTo>
                  <a:lnTo>
                    <a:pt x="0" y="11"/>
                  </a:lnTo>
                  <a:lnTo>
                    <a:pt x="0" y="61"/>
                  </a:lnTo>
                  <a:lnTo>
                    <a:pt x="42" y="49"/>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4" name="Freeform 84"/>
            <p:cNvSpPr>
              <a:spLocks/>
            </p:cNvSpPr>
            <p:nvPr/>
          </p:nvSpPr>
          <p:spPr bwMode="auto">
            <a:xfrm>
              <a:off x="3583" y="1979"/>
              <a:ext cx="43" cy="64"/>
            </a:xfrm>
            <a:custGeom>
              <a:avLst/>
              <a:gdLst>
                <a:gd name="T0" fmla="*/ 42 w 43"/>
                <a:gd name="T1" fmla="*/ 50 h 63"/>
                <a:gd name="T2" fmla="*/ 42 w 43"/>
                <a:gd name="T3" fmla="*/ 0 h 63"/>
                <a:gd name="T4" fmla="*/ 0 w 43"/>
                <a:gd name="T5" fmla="*/ 11 h 63"/>
                <a:gd name="T6" fmla="*/ 0 w 43"/>
                <a:gd name="T7" fmla="*/ 62 h 63"/>
                <a:gd name="T8" fmla="*/ 42 w 43"/>
                <a:gd name="T9" fmla="*/ 50 h 63"/>
                <a:gd name="T10" fmla="*/ 0 60000 65536"/>
                <a:gd name="T11" fmla="*/ 0 60000 65536"/>
                <a:gd name="T12" fmla="*/ 0 60000 65536"/>
                <a:gd name="T13" fmla="*/ 0 60000 65536"/>
                <a:gd name="T14" fmla="*/ 0 60000 65536"/>
                <a:gd name="T15" fmla="*/ 0 w 43"/>
                <a:gd name="T16" fmla="*/ 0 h 63"/>
                <a:gd name="T17" fmla="*/ 43 w 43"/>
                <a:gd name="T18" fmla="*/ 63 h 63"/>
              </a:gdLst>
              <a:ahLst/>
              <a:cxnLst>
                <a:cxn ang="T10">
                  <a:pos x="T0" y="T1"/>
                </a:cxn>
                <a:cxn ang="T11">
                  <a:pos x="T2" y="T3"/>
                </a:cxn>
                <a:cxn ang="T12">
                  <a:pos x="T4" y="T5"/>
                </a:cxn>
                <a:cxn ang="T13">
                  <a:pos x="T6" y="T7"/>
                </a:cxn>
                <a:cxn ang="T14">
                  <a:pos x="T8" y="T9"/>
                </a:cxn>
              </a:cxnLst>
              <a:rect l="T15" t="T16" r="T17" b="T18"/>
              <a:pathLst>
                <a:path w="43" h="63">
                  <a:moveTo>
                    <a:pt x="42" y="50"/>
                  </a:moveTo>
                  <a:lnTo>
                    <a:pt x="42" y="0"/>
                  </a:lnTo>
                  <a:lnTo>
                    <a:pt x="0" y="11"/>
                  </a:lnTo>
                  <a:lnTo>
                    <a:pt x="0" y="62"/>
                  </a:lnTo>
                  <a:lnTo>
                    <a:pt x="42"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5" name="Freeform 85"/>
            <p:cNvSpPr>
              <a:spLocks/>
            </p:cNvSpPr>
            <p:nvPr/>
          </p:nvSpPr>
          <p:spPr bwMode="auto">
            <a:xfrm>
              <a:off x="3871" y="2024"/>
              <a:ext cx="43" cy="62"/>
            </a:xfrm>
            <a:custGeom>
              <a:avLst/>
              <a:gdLst>
                <a:gd name="T0" fmla="*/ 42 w 43"/>
                <a:gd name="T1" fmla="*/ 50 h 63"/>
                <a:gd name="T2" fmla="*/ 42 w 43"/>
                <a:gd name="T3" fmla="*/ 0 h 63"/>
                <a:gd name="T4" fmla="*/ 0 w 43"/>
                <a:gd name="T5" fmla="*/ 11 h 63"/>
                <a:gd name="T6" fmla="*/ 0 w 43"/>
                <a:gd name="T7" fmla="*/ 62 h 63"/>
                <a:gd name="T8" fmla="*/ 42 w 43"/>
                <a:gd name="T9" fmla="*/ 50 h 63"/>
                <a:gd name="T10" fmla="*/ 0 60000 65536"/>
                <a:gd name="T11" fmla="*/ 0 60000 65536"/>
                <a:gd name="T12" fmla="*/ 0 60000 65536"/>
                <a:gd name="T13" fmla="*/ 0 60000 65536"/>
                <a:gd name="T14" fmla="*/ 0 60000 65536"/>
                <a:gd name="T15" fmla="*/ 0 w 43"/>
                <a:gd name="T16" fmla="*/ 0 h 63"/>
                <a:gd name="T17" fmla="*/ 43 w 43"/>
                <a:gd name="T18" fmla="*/ 63 h 63"/>
              </a:gdLst>
              <a:ahLst/>
              <a:cxnLst>
                <a:cxn ang="T10">
                  <a:pos x="T0" y="T1"/>
                </a:cxn>
                <a:cxn ang="T11">
                  <a:pos x="T2" y="T3"/>
                </a:cxn>
                <a:cxn ang="T12">
                  <a:pos x="T4" y="T5"/>
                </a:cxn>
                <a:cxn ang="T13">
                  <a:pos x="T6" y="T7"/>
                </a:cxn>
                <a:cxn ang="T14">
                  <a:pos x="T8" y="T9"/>
                </a:cxn>
              </a:cxnLst>
              <a:rect l="T15" t="T16" r="T17" b="T18"/>
              <a:pathLst>
                <a:path w="43" h="63">
                  <a:moveTo>
                    <a:pt x="42" y="50"/>
                  </a:moveTo>
                  <a:lnTo>
                    <a:pt x="42" y="0"/>
                  </a:lnTo>
                  <a:lnTo>
                    <a:pt x="0" y="11"/>
                  </a:lnTo>
                  <a:lnTo>
                    <a:pt x="0" y="62"/>
                  </a:lnTo>
                  <a:lnTo>
                    <a:pt x="42"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6" name="Freeform 86"/>
            <p:cNvSpPr>
              <a:spLocks/>
            </p:cNvSpPr>
            <p:nvPr/>
          </p:nvSpPr>
          <p:spPr bwMode="auto">
            <a:xfrm>
              <a:off x="3947" y="2002"/>
              <a:ext cx="42" cy="62"/>
            </a:xfrm>
            <a:custGeom>
              <a:avLst/>
              <a:gdLst>
                <a:gd name="T0" fmla="*/ 42 w 43"/>
                <a:gd name="T1" fmla="*/ 49 h 62"/>
                <a:gd name="T2" fmla="*/ 42 w 43"/>
                <a:gd name="T3" fmla="*/ 0 h 62"/>
                <a:gd name="T4" fmla="*/ 0 w 43"/>
                <a:gd name="T5" fmla="*/ 11 h 62"/>
                <a:gd name="T6" fmla="*/ 0 w 43"/>
                <a:gd name="T7" fmla="*/ 61 h 62"/>
                <a:gd name="T8" fmla="*/ 42 w 43"/>
                <a:gd name="T9" fmla="*/ 49 h 62"/>
                <a:gd name="T10" fmla="*/ 0 60000 65536"/>
                <a:gd name="T11" fmla="*/ 0 60000 65536"/>
                <a:gd name="T12" fmla="*/ 0 60000 65536"/>
                <a:gd name="T13" fmla="*/ 0 60000 65536"/>
                <a:gd name="T14" fmla="*/ 0 60000 65536"/>
                <a:gd name="T15" fmla="*/ 0 w 43"/>
                <a:gd name="T16" fmla="*/ 0 h 62"/>
                <a:gd name="T17" fmla="*/ 43 w 43"/>
                <a:gd name="T18" fmla="*/ 62 h 62"/>
              </a:gdLst>
              <a:ahLst/>
              <a:cxnLst>
                <a:cxn ang="T10">
                  <a:pos x="T0" y="T1"/>
                </a:cxn>
                <a:cxn ang="T11">
                  <a:pos x="T2" y="T3"/>
                </a:cxn>
                <a:cxn ang="T12">
                  <a:pos x="T4" y="T5"/>
                </a:cxn>
                <a:cxn ang="T13">
                  <a:pos x="T6" y="T7"/>
                </a:cxn>
                <a:cxn ang="T14">
                  <a:pos x="T8" y="T9"/>
                </a:cxn>
              </a:cxnLst>
              <a:rect l="T15" t="T16" r="T17" b="T18"/>
              <a:pathLst>
                <a:path w="43" h="62">
                  <a:moveTo>
                    <a:pt x="42" y="49"/>
                  </a:moveTo>
                  <a:lnTo>
                    <a:pt x="42" y="0"/>
                  </a:lnTo>
                  <a:lnTo>
                    <a:pt x="0" y="11"/>
                  </a:lnTo>
                  <a:lnTo>
                    <a:pt x="0" y="61"/>
                  </a:lnTo>
                  <a:lnTo>
                    <a:pt x="42" y="49"/>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7" name="Freeform 87"/>
            <p:cNvSpPr>
              <a:spLocks/>
            </p:cNvSpPr>
            <p:nvPr/>
          </p:nvSpPr>
          <p:spPr bwMode="auto">
            <a:xfrm>
              <a:off x="3721" y="2000"/>
              <a:ext cx="43" cy="73"/>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8" name="Freeform 88"/>
            <p:cNvSpPr>
              <a:spLocks/>
            </p:cNvSpPr>
            <p:nvPr/>
          </p:nvSpPr>
          <p:spPr bwMode="auto">
            <a:xfrm>
              <a:off x="3341" y="1202"/>
              <a:ext cx="56" cy="175"/>
            </a:xfrm>
            <a:custGeom>
              <a:avLst/>
              <a:gdLst>
                <a:gd name="T0" fmla="*/ 20 w 56"/>
                <a:gd name="T1" fmla="*/ 174 h 175"/>
                <a:gd name="T2" fmla="*/ 20 w 56"/>
                <a:gd name="T3" fmla="*/ 171 h 175"/>
                <a:gd name="T4" fmla="*/ 19 w 56"/>
                <a:gd name="T5" fmla="*/ 167 h 175"/>
                <a:gd name="T6" fmla="*/ 19 w 56"/>
                <a:gd name="T7" fmla="*/ 160 h 175"/>
                <a:gd name="T8" fmla="*/ 17 w 56"/>
                <a:gd name="T9" fmla="*/ 152 h 175"/>
                <a:gd name="T10" fmla="*/ 17 w 56"/>
                <a:gd name="T11" fmla="*/ 141 h 175"/>
                <a:gd name="T12" fmla="*/ 20 w 56"/>
                <a:gd name="T13" fmla="*/ 131 h 175"/>
                <a:gd name="T14" fmla="*/ 22 w 56"/>
                <a:gd name="T15" fmla="*/ 121 h 175"/>
                <a:gd name="T16" fmla="*/ 26 w 56"/>
                <a:gd name="T17" fmla="*/ 112 h 175"/>
                <a:gd name="T18" fmla="*/ 31 w 56"/>
                <a:gd name="T19" fmla="*/ 104 h 175"/>
                <a:gd name="T20" fmla="*/ 35 w 56"/>
                <a:gd name="T21" fmla="*/ 96 h 175"/>
                <a:gd name="T22" fmla="*/ 41 w 56"/>
                <a:gd name="T23" fmla="*/ 90 h 175"/>
                <a:gd name="T24" fmla="*/ 45 w 56"/>
                <a:gd name="T25" fmla="*/ 84 h 175"/>
                <a:gd name="T26" fmla="*/ 49 w 56"/>
                <a:gd name="T27" fmla="*/ 77 h 175"/>
                <a:gd name="T28" fmla="*/ 52 w 56"/>
                <a:gd name="T29" fmla="*/ 69 h 175"/>
                <a:gd name="T30" fmla="*/ 55 w 56"/>
                <a:gd name="T31" fmla="*/ 61 h 175"/>
                <a:gd name="T32" fmla="*/ 55 w 56"/>
                <a:gd name="T33" fmla="*/ 52 h 175"/>
                <a:gd name="T34" fmla="*/ 55 w 56"/>
                <a:gd name="T35" fmla="*/ 41 h 175"/>
                <a:gd name="T36" fmla="*/ 52 w 56"/>
                <a:gd name="T37" fmla="*/ 32 h 175"/>
                <a:gd name="T38" fmla="*/ 50 w 56"/>
                <a:gd name="T39" fmla="*/ 23 h 175"/>
                <a:gd name="T40" fmla="*/ 46 w 56"/>
                <a:gd name="T41" fmla="*/ 16 h 175"/>
                <a:gd name="T42" fmla="*/ 42 w 56"/>
                <a:gd name="T43" fmla="*/ 10 h 175"/>
                <a:gd name="T44" fmla="*/ 37 w 56"/>
                <a:gd name="T45" fmla="*/ 5 h 175"/>
                <a:gd name="T46" fmla="*/ 31 w 56"/>
                <a:gd name="T47" fmla="*/ 2 h 175"/>
                <a:gd name="T48" fmla="*/ 26 w 56"/>
                <a:gd name="T49" fmla="*/ 0 h 175"/>
                <a:gd name="T50" fmla="*/ 20 w 56"/>
                <a:gd name="T51" fmla="*/ 0 h 175"/>
                <a:gd name="T52" fmla="*/ 13 w 56"/>
                <a:gd name="T53" fmla="*/ 2 h 175"/>
                <a:gd name="T54" fmla="*/ 8 w 56"/>
                <a:gd name="T55" fmla="*/ 6 h 175"/>
                <a:gd name="T56" fmla="*/ 4 w 56"/>
                <a:gd name="T57" fmla="*/ 10 h 175"/>
                <a:gd name="T58" fmla="*/ 1 w 56"/>
                <a:gd name="T59" fmla="*/ 15 h 175"/>
                <a:gd name="T60" fmla="*/ 1 w 56"/>
                <a:gd name="T61" fmla="*/ 20 h 175"/>
                <a:gd name="T62" fmla="*/ 2 w 56"/>
                <a:gd name="T63" fmla="*/ 25 h 175"/>
                <a:gd name="T64" fmla="*/ 7 w 56"/>
                <a:gd name="T65" fmla="*/ 28 h 175"/>
                <a:gd name="T66" fmla="*/ 14 w 56"/>
                <a:gd name="T67" fmla="*/ 31 h 175"/>
                <a:gd name="T68" fmla="*/ 22 w 56"/>
                <a:gd name="T69" fmla="*/ 33 h 175"/>
                <a:gd name="T70" fmla="*/ 28 w 56"/>
                <a:gd name="T71" fmla="*/ 36 h 175"/>
                <a:gd name="T72" fmla="*/ 33 w 56"/>
                <a:gd name="T73" fmla="*/ 38 h 175"/>
                <a:gd name="T74" fmla="*/ 38 w 56"/>
                <a:gd name="T75" fmla="*/ 40 h 175"/>
                <a:gd name="T76" fmla="*/ 39 w 56"/>
                <a:gd name="T77" fmla="*/ 43 h 175"/>
                <a:gd name="T78" fmla="*/ 38 w 56"/>
                <a:gd name="T79" fmla="*/ 47 h 175"/>
                <a:gd name="T80" fmla="*/ 33 w 56"/>
                <a:gd name="T81" fmla="*/ 52 h 175"/>
                <a:gd name="T82" fmla="*/ 27 w 56"/>
                <a:gd name="T83" fmla="*/ 57 h 175"/>
                <a:gd name="T84" fmla="*/ 20 w 56"/>
                <a:gd name="T85" fmla="*/ 63 h 175"/>
                <a:gd name="T86" fmla="*/ 12 w 56"/>
                <a:gd name="T87" fmla="*/ 70 h 175"/>
                <a:gd name="T88" fmla="*/ 6 w 56"/>
                <a:gd name="T89" fmla="*/ 78 h 175"/>
                <a:gd name="T90" fmla="*/ 2 w 56"/>
                <a:gd name="T91" fmla="*/ 86 h 175"/>
                <a:gd name="T92" fmla="*/ 0 w 56"/>
                <a:gd name="T93" fmla="*/ 95 h 175"/>
                <a:gd name="T94" fmla="*/ 0 w 56"/>
                <a:gd name="T95" fmla="*/ 105 h 175"/>
                <a:gd name="T96" fmla="*/ 5 w 56"/>
                <a:gd name="T97" fmla="*/ 114 h 175"/>
                <a:gd name="T98" fmla="*/ 11 w 56"/>
                <a:gd name="T99" fmla="*/ 125 h 175"/>
                <a:gd name="T100" fmla="*/ 15 w 56"/>
                <a:gd name="T101" fmla="*/ 134 h 175"/>
                <a:gd name="T102" fmla="*/ 19 w 56"/>
                <a:gd name="T103" fmla="*/ 143 h 175"/>
                <a:gd name="T104" fmla="*/ 21 w 56"/>
                <a:gd name="T105" fmla="*/ 151 h 175"/>
                <a:gd name="T106" fmla="*/ 22 w 56"/>
                <a:gd name="T107" fmla="*/ 158 h 175"/>
                <a:gd name="T108" fmla="*/ 22 w 56"/>
                <a:gd name="T109" fmla="*/ 163 h 175"/>
                <a:gd name="T110" fmla="*/ 23 w 56"/>
                <a:gd name="T111" fmla="*/ 167 h 175"/>
                <a:gd name="T112" fmla="*/ 23 w 56"/>
                <a:gd name="T113" fmla="*/ 168 h 175"/>
                <a:gd name="T114" fmla="*/ 20 w 56"/>
                <a:gd name="T115" fmla="*/ 174 h 1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6"/>
                <a:gd name="T175" fmla="*/ 0 h 175"/>
                <a:gd name="T176" fmla="*/ 56 w 56"/>
                <a:gd name="T177" fmla="*/ 175 h 1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6" h="175">
                  <a:moveTo>
                    <a:pt x="20" y="174"/>
                  </a:moveTo>
                  <a:lnTo>
                    <a:pt x="20" y="171"/>
                  </a:lnTo>
                  <a:lnTo>
                    <a:pt x="19" y="167"/>
                  </a:lnTo>
                  <a:lnTo>
                    <a:pt x="19" y="160"/>
                  </a:lnTo>
                  <a:lnTo>
                    <a:pt x="17" y="152"/>
                  </a:lnTo>
                  <a:lnTo>
                    <a:pt x="17" y="141"/>
                  </a:lnTo>
                  <a:lnTo>
                    <a:pt x="20" y="131"/>
                  </a:lnTo>
                  <a:lnTo>
                    <a:pt x="22" y="121"/>
                  </a:lnTo>
                  <a:lnTo>
                    <a:pt x="26" y="112"/>
                  </a:lnTo>
                  <a:lnTo>
                    <a:pt x="31" y="104"/>
                  </a:lnTo>
                  <a:lnTo>
                    <a:pt x="35" y="96"/>
                  </a:lnTo>
                  <a:lnTo>
                    <a:pt x="41" y="90"/>
                  </a:lnTo>
                  <a:lnTo>
                    <a:pt x="45" y="84"/>
                  </a:lnTo>
                  <a:lnTo>
                    <a:pt x="49" y="77"/>
                  </a:lnTo>
                  <a:lnTo>
                    <a:pt x="52" y="69"/>
                  </a:lnTo>
                  <a:lnTo>
                    <a:pt x="55" y="61"/>
                  </a:lnTo>
                  <a:lnTo>
                    <a:pt x="55" y="52"/>
                  </a:lnTo>
                  <a:lnTo>
                    <a:pt x="55" y="41"/>
                  </a:lnTo>
                  <a:lnTo>
                    <a:pt x="52" y="32"/>
                  </a:lnTo>
                  <a:lnTo>
                    <a:pt x="50" y="23"/>
                  </a:lnTo>
                  <a:lnTo>
                    <a:pt x="46" y="16"/>
                  </a:lnTo>
                  <a:lnTo>
                    <a:pt x="42" y="10"/>
                  </a:lnTo>
                  <a:lnTo>
                    <a:pt x="37" y="5"/>
                  </a:lnTo>
                  <a:lnTo>
                    <a:pt x="31" y="2"/>
                  </a:lnTo>
                  <a:lnTo>
                    <a:pt x="26" y="0"/>
                  </a:lnTo>
                  <a:lnTo>
                    <a:pt x="20" y="0"/>
                  </a:lnTo>
                  <a:lnTo>
                    <a:pt x="13" y="2"/>
                  </a:lnTo>
                  <a:lnTo>
                    <a:pt x="8" y="6"/>
                  </a:lnTo>
                  <a:lnTo>
                    <a:pt x="4" y="10"/>
                  </a:lnTo>
                  <a:lnTo>
                    <a:pt x="1" y="15"/>
                  </a:lnTo>
                  <a:lnTo>
                    <a:pt x="1" y="20"/>
                  </a:lnTo>
                  <a:lnTo>
                    <a:pt x="2" y="25"/>
                  </a:lnTo>
                  <a:lnTo>
                    <a:pt x="7" y="28"/>
                  </a:lnTo>
                  <a:lnTo>
                    <a:pt x="14" y="31"/>
                  </a:lnTo>
                  <a:lnTo>
                    <a:pt x="22" y="33"/>
                  </a:lnTo>
                  <a:lnTo>
                    <a:pt x="28" y="36"/>
                  </a:lnTo>
                  <a:lnTo>
                    <a:pt x="33" y="38"/>
                  </a:lnTo>
                  <a:lnTo>
                    <a:pt x="38" y="40"/>
                  </a:lnTo>
                  <a:lnTo>
                    <a:pt x="39" y="43"/>
                  </a:lnTo>
                  <a:lnTo>
                    <a:pt x="38" y="47"/>
                  </a:lnTo>
                  <a:lnTo>
                    <a:pt x="33" y="52"/>
                  </a:lnTo>
                  <a:lnTo>
                    <a:pt x="27" y="57"/>
                  </a:lnTo>
                  <a:lnTo>
                    <a:pt x="20" y="63"/>
                  </a:lnTo>
                  <a:lnTo>
                    <a:pt x="12" y="70"/>
                  </a:lnTo>
                  <a:lnTo>
                    <a:pt x="6" y="78"/>
                  </a:lnTo>
                  <a:lnTo>
                    <a:pt x="2" y="86"/>
                  </a:lnTo>
                  <a:lnTo>
                    <a:pt x="0" y="95"/>
                  </a:lnTo>
                  <a:lnTo>
                    <a:pt x="0" y="105"/>
                  </a:lnTo>
                  <a:lnTo>
                    <a:pt x="5" y="114"/>
                  </a:lnTo>
                  <a:lnTo>
                    <a:pt x="11" y="125"/>
                  </a:lnTo>
                  <a:lnTo>
                    <a:pt x="15" y="134"/>
                  </a:lnTo>
                  <a:lnTo>
                    <a:pt x="19" y="143"/>
                  </a:lnTo>
                  <a:lnTo>
                    <a:pt x="21" y="151"/>
                  </a:lnTo>
                  <a:lnTo>
                    <a:pt x="22" y="158"/>
                  </a:lnTo>
                  <a:lnTo>
                    <a:pt x="22" y="163"/>
                  </a:lnTo>
                  <a:lnTo>
                    <a:pt x="23" y="167"/>
                  </a:lnTo>
                  <a:lnTo>
                    <a:pt x="23" y="168"/>
                  </a:lnTo>
                  <a:lnTo>
                    <a:pt x="20" y="174"/>
                  </a:lnTo>
                </a:path>
              </a:pathLst>
            </a:custGeom>
            <a:solidFill>
              <a:srgbClr val="CBCBCB"/>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9" name="Freeform 89"/>
            <p:cNvSpPr>
              <a:spLocks/>
            </p:cNvSpPr>
            <p:nvPr/>
          </p:nvSpPr>
          <p:spPr bwMode="auto">
            <a:xfrm>
              <a:off x="3329" y="1376"/>
              <a:ext cx="70" cy="193"/>
            </a:xfrm>
            <a:custGeom>
              <a:avLst/>
              <a:gdLst>
                <a:gd name="T0" fmla="*/ 59 w 71"/>
                <a:gd name="T1" fmla="*/ 0 h 194"/>
                <a:gd name="T2" fmla="*/ 11 w 71"/>
                <a:gd name="T3" fmla="*/ 0 h 194"/>
                <a:gd name="T4" fmla="*/ 0 w 71"/>
                <a:gd name="T5" fmla="*/ 176 h 194"/>
                <a:gd name="T6" fmla="*/ 1 w 71"/>
                <a:gd name="T7" fmla="*/ 176 h 194"/>
                <a:gd name="T8" fmla="*/ 1 w 71"/>
                <a:gd name="T9" fmla="*/ 176 h 194"/>
                <a:gd name="T10" fmla="*/ 1 w 71"/>
                <a:gd name="T11" fmla="*/ 176 h 194"/>
                <a:gd name="T12" fmla="*/ 1 w 71"/>
                <a:gd name="T13" fmla="*/ 176 h 194"/>
                <a:gd name="T14" fmla="*/ 1 w 71"/>
                <a:gd name="T15" fmla="*/ 176 h 194"/>
                <a:gd name="T16" fmla="*/ 1 w 71"/>
                <a:gd name="T17" fmla="*/ 176 h 194"/>
                <a:gd name="T18" fmla="*/ 1 w 71"/>
                <a:gd name="T19" fmla="*/ 177 h 194"/>
                <a:gd name="T20" fmla="*/ 1 w 71"/>
                <a:gd name="T21" fmla="*/ 177 h 194"/>
                <a:gd name="T22" fmla="*/ 1 w 71"/>
                <a:gd name="T23" fmla="*/ 179 h 194"/>
                <a:gd name="T24" fmla="*/ 3 w 71"/>
                <a:gd name="T25" fmla="*/ 182 h 194"/>
                <a:gd name="T26" fmla="*/ 6 w 71"/>
                <a:gd name="T27" fmla="*/ 184 h 194"/>
                <a:gd name="T28" fmla="*/ 10 w 71"/>
                <a:gd name="T29" fmla="*/ 187 h 194"/>
                <a:gd name="T30" fmla="*/ 15 w 71"/>
                <a:gd name="T31" fmla="*/ 189 h 194"/>
                <a:gd name="T32" fmla="*/ 21 w 71"/>
                <a:gd name="T33" fmla="*/ 191 h 194"/>
                <a:gd name="T34" fmla="*/ 28 w 71"/>
                <a:gd name="T35" fmla="*/ 193 h 194"/>
                <a:gd name="T36" fmla="*/ 35 w 71"/>
                <a:gd name="T37" fmla="*/ 193 h 194"/>
                <a:gd name="T38" fmla="*/ 41 w 71"/>
                <a:gd name="T39" fmla="*/ 193 h 194"/>
                <a:gd name="T40" fmla="*/ 49 w 71"/>
                <a:gd name="T41" fmla="*/ 191 h 194"/>
                <a:gd name="T42" fmla="*/ 54 w 71"/>
                <a:gd name="T43" fmla="*/ 189 h 194"/>
                <a:gd name="T44" fmla="*/ 59 w 71"/>
                <a:gd name="T45" fmla="*/ 187 h 194"/>
                <a:gd name="T46" fmla="*/ 63 w 71"/>
                <a:gd name="T47" fmla="*/ 184 h 194"/>
                <a:gd name="T48" fmla="*/ 66 w 71"/>
                <a:gd name="T49" fmla="*/ 182 h 194"/>
                <a:gd name="T50" fmla="*/ 68 w 71"/>
                <a:gd name="T51" fmla="*/ 179 h 194"/>
                <a:gd name="T52" fmla="*/ 70 w 71"/>
                <a:gd name="T53" fmla="*/ 177 h 194"/>
                <a:gd name="T54" fmla="*/ 70 w 71"/>
                <a:gd name="T55" fmla="*/ 177 h 194"/>
                <a:gd name="T56" fmla="*/ 70 w 71"/>
                <a:gd name="T57" fmla="*/ 176 h 194"/>
                <a:gd name="T58" fmla="*/ 70 w 71"/>
                <a:gd name="T59" fmla="*/ 176 h 194"/>
                <a:gd name="T60" fmla="*/ 70 w 71"/>
                <a:gd name="T61" fmla="*/ 176 h 194"/>
                <a:gd name="T62" fmla="*/ 70 w 71"/>
                <a:gd name="T63" fmla="*/ 176 h 194"/>
                <a:gd name="T64" fmla="*/ 70 w 71"/>
                <a:gd name="T65" fmla="*/ 176 h 194"/>
                <a:gd name="T66" fmla="*/ 70 w 71"/>
                <a:gd name="T67" fmla="*/ 176 h 194"/>
                <a:gd name="T68" fmla="*/ 70 w 71"/>
                <a:gd name="T69" fmla="*/ 176 h 194"/>
                <a:gd name="T70" fmla="*/ 59 w 71"/>
                <a:gd name="T71" fmla="*/ 0 h 1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1"/>
                <a:gd name="T109" fmla="*/ 0 h 194"/>
                <a:gd name="T110" fmla="*/ 71 w 71"/>
                <a:gd name="T111" fmla="*/ 194 h 1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1" h="194">
                  <a:moveTo>
                    <a:pt x="59" y="0"/>
                  </a:moveTo>
                  <a:lnTo>
                    <a:pt x="11" y="0"/>
                  </a:lnTo>
                  <a:lnTo>
                    <a:pt x="0" y="176"/>
                  </a:lnTo>
                  <a:lnTo>
                    <a:pt x="1" y="176"/>
                  </a:lnTo>
                  <a:lnTo>
                    <a:pt x="1" y="177"/>
                  </a:lnTo>
                  <a:lnTo>
                    <a:pt x="1" y="179"/>
                  </a:lnTo>
                  <a:lnTo>
                    <a:pt x="3" y="182"/>
                  </a:lnTo>
                  <a:lnTo>
                    <a:pt x="6" y="184"/>
                  </a:lnTo>
                  <a:lnTo>
                    <a:pt x="10" y="187"/>
                  </a:lnTo>
                  <a:lnTo>
                    <a:pt x="15" y="189"/>
                  </a:lnTo>
                  <a:lnTo>
                    <a:pt x="21" y="191"/>
                  </a:lnTo>
                  <a:lnTo>
                    <a:pt x="28" y="193"/>
                  </a:lnTo>
                  <a:lnTo>
                    <a:pt x="35" y="193"/>
                  </a:lnTo>
                  <a:lnTo>
                    <a:pt x="41" y="193"/>
                  </a:lnTo>
                  <a:lnTo>
                    <a:pt x="49" y="191"/>
                  </a:lnTo>
                  <a:lnTo>
                    <a:pt x="54" y="189"/>
                  </a:lnTo>
                  <a:lnTo>
                    <a:pt x="59" y="187"/>
                  </a:lnTo>
                  <a:lnTo>
                    <a:pt x="63" y="184"/>
                  </a:lnTo>
                  <a:lnTo>
                    <a:pt x="66" y="182"/>
                  </a:lnTo>
                  <a:lnTo>
                    <a:pt x="68" y="179"/>
                  </a:lnTo>
                  <a:lnTo>
                    <a:pt x="70" y="177"/>
                  </a:lnTo>
                  <a:lnTo>
                    <a:pt x="70" y="176"/>
                  </a:lnTo>
                  <a:lnTo>
                    <a:pt x="59"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0" name="Freeform 90"/>
            <p:cNvSpPr>
              <a:spLocks/>
            </p:cNvSpPr>
            <p:nvPr/>
          </p:nvSpPr>
          <p:spPr bwMode="auto">
            <a:xfrm>
              <a:off x="3339" y="1365"/>
              <a:ext cx="50" cy="22"/>
            </a:xfrm>
            <a:custGeom>
              <a:avLst/>
              <a:gdLst>
                <a:gd name="T0" fmla="*/ 24 w 50"/>
                <a:gd name="T1" fmla="*/ 21 h 22"/>
                <a:gd name="T2" fmla="*/ 28 w 50"/>
                <a:gd name="T3" fmla="*/ 19 h 22"/>
                <a:gd name="T4" fmla="*/ 34 w 50"/>
                <a:gd name="T5" fmla="*/ 19 h 22"/>
                <a:gd name="T6" fmla="*/ 38 w 50"/>
                <a:gd name="T7" fmla="*/ 18 h 22"/>
                <a:gd name="T8" fmla="*/ 41 w 50"/>
                <a:gd name="T9" fmla="*/ 17 h 22"/>
                <a:gd name="T10" fmla="*/ 44 w 50"/>
                <a:gd name="T11" fmla="*/ 15 h 22"/>
                <a:gd name="T12" fmla="*/ 46 w 50"/>
                <a:gd name="T13" fmla="*/ 14 h 22"/>
                <a:gd name="T14" fmla="*/ 47 w 50"/>
                <a:gd name="T15" fmla="*/ 12 h 22"/>
                <a:gd name="T16" fmla="*/ 49 w 50"/>
                <a:gd name="T17" fmla="*/ 10 h 22"/>
                <a:gd name="T18" fmla="*/ 47 w 50"/>
                <a:gd name="T19" fmla="*/ 8 h 22"/>
                <a:gd name="T20" fmla="*/ 46 w 50"/>
                <a:gd name="T21" fmla="*/ 6 h 22"/>
                <a:gd name="T22" fmla="*/ 44 w 50"/>
                <a:gd name="T23" fmla="*/ 4 h 22"/>
                <a:gd name="T24" fmla="*/ 41 w 50"/>
                <a:gd name="T25" fmla="*/ 3 h 22"/>
                <a:gd name="T26" fmla="*/ 38 w 50"/>
                <a:gd name="T27" fmla="*/ 2 h 22"/>
                <a:gd name="T28" fmla="*/ 34 w 50"/>
                <a:gd name="T29" fmla="*/ 1 h 22"/>
                <a:gd name="T30" fmla="*/ 28 w 50"/>
                <a:gd name="T31" fmla="*/ 0 h 22"/>
                <a:gd name="T32" fmla="*/ 24 w 50"/>
                <a:gd name="T33" fmla="*/ 0 h 22"/>
                <a:gd name="T34" fmla="*/ 19 w 50"/>
                <a:gd name="T35" fmla="*/ 0 h 22"/>
                <a:gd name="T36" fmla="*/ 14 w 50"/>
                <a:gd name="T37" fmla="*/ 1 h 22"/>
                <a:gd name="T38" fmla="*/ 10 w 50"/>
                <a:gd name="T39" fmla="*/ 2 h 22"/>
                <a:gd name="T40" fmla="*/ 7 w 50"/>
                <a:gd name="T41" fmla="*/ 3 h 22"/>
                <a:gd name="T42" fmla="*/ 4 w 50"/>
                <a:gd name="T43" fmla="*/ 4 h 22"/>
                <a:gd name="T44" fmla="*/ 2 w 50"/>
                <a:gd name="T45" fmla="*/ 6 h 22"/>
                <a:gd name="T46" fmla="*/ 0 w 50"/>
                <a:gd name="T47" fmla="*/ 8 h 22"/>
                <a:gd name="T48" fmla="*/ 0 w 50"/>
                <a:gd name="T49" fmla="*/ 10 h 22"/>
                <a:gd name="T50" fmla="*/ 0 w 50"/>
                <a:gd name="T51" fmla="*/ 12 h 22"/>
                <a:gd name="T52" fmla="*/ 2 w 50"/>
                <a:gd name="T53" fmla="*/ 14 h 22"/>
                <a:gd name="T54" fmla="*/ 4 w 50"/>
                <a:gd name="T55" fmla="*/ 15 h 22"/>
                <a:gd name="T56" fmla="*/ 7 w 50"/>
                <a:gd name="T57" fmla="*/ 17 h 22"/>
                <a:gd name="T58" fmla="*/ 10 w 50"/>
                <a:gd name="T59" fmla="*/ 18 h 22"/>
                <a:gd name="T60" fmla="*/ 14 w 50"/>
                <a:gd name="T61" fmla="*/ 19 h 22"/>
                <a:gd name="T62" fmla="*/ 19 w 50"/>
                <a:gd name="T63" fmla="*/ 19 h 22"/>
                <a:gd name="T64" fmla="*/ 24 w 50"/>
                <a:gd name="T65" fmla="*/ 21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0"/>
                <a:gd name="T100" fmla="*/ 0 h 22"/>
                <a:gd name="T101" fmla="*/ 50 w 50"/>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0" h="22">
                  <a:moveTo>
                    <a:pt x="24" y="21"/>
                  </a:moveTo>
                  <a:lnTo>
                    <a:pt x="28" y="19"/>
                  </a:lnTo>
                  <a:lnTo>
                    <a:pt x="34" y="19"/>
                  </a:lnTo>
                  <a:lnTo>
                    <a:pt x="38" y="18"/>
                  </a:lnTo>
                  <a:lnTo>
                    <a:pt x="41" y="17"/>
                  </a:lnTo>
                  <a:lnTo>
                    <a:pt x="44" y="15"/>
                  </a:lnTo>
                  <a:lnTo>
                    <a:pt x="46" y="14"/>
                  </a:lnTo>
                  <a:lnTo>
                    <a:pt x="47" y="12"/>
                  </a:lnTo>
                  <a:lnTo>
                    <a:pt x="49" y="10"/>
                  </a:lnTo>
                  <a:lnTo>
                    <a:pt x="47" y="8"/>
                  </a:lnTo>
                  <a:lnTo>
                    <a:pt x="46" y="6"/>
                  </a:lnTo>
                  <a:lnTo>
                    <a:pt x="44" y="4"/>
                  </a:lnTo>
                  <a:lnTo>
                    <a:pt x="41" y="3"/>
                  </a:lnTo>
                  <a:lnTo>
                    <a:pt x="38" y="2"/>
                  </a:lnTo>
                  <a:lnTo>
                    <a:pt x="34" y="1"/>
                  </a:lnTo>
                  <a:lnTo>
                    <a:pt x="28" y="0"/>
                  </a:lnTo>
                  <a:lnTo>
                    <a:pt x="24" y="0"/>
                  </a:lnTo>
                  <a:lnTo>
                    <a:pt x="19" y="0"/>
                  </a:lnTo>
                  <a:lnTo>
                    <a:pt x="14" y="1"/>
                  </a:lnTo>
                  <a:lnTo>
                    <a:pt x="10" y="2"/>
                  </a:lnTo>
                  <a:lnTo>
                    <a:pt x="7" y="3"/>
                  </a:lnTo>
                  <a:lnTo>
                    <a:pt x="4" y="4"/>
                  </a:lnTo>
                  <a:lnTo>
                    <a:pt x="2" y="6"/>
                  </a:lnTo>
                  <a:lnTo>
                    <a:pt x="0" y="8"/>
                  </a:lnTo>
                  <a:lnTo>
                    <a:pt x="0" y="10"/>
                  </a:lnTo>
                  <a:lnTo>
                    <a:pt x="0" y="12"/>
                  </a:lnTo>
                  <a:lnTo>
                    <a:pt x="2" y="14"/>
                  </a:lnTo>
                  <a:lnTo>
                    <a:pt x="4" y="15"/>
                  </a:lnTo>
                  <a:lnTo>
                    <a:pt x="7" y="17"/>
                  </a:lnTo>
                  <a:lnTo>
                    <a:pt x="10" y="18"/>
                  </a:lnTo>
                  <a:lnTo>
                    <a:pt x="14" y="19"/>
                  </a:lnTo>
                  <a:lnTo>
                    <a:pt x="19" y="19"/>
                  </a:lnTo>
                  <a:lnTo>
                    <a:pt x="24" y="2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1" name="Freeform 91"/>
            <p:cNvSpPr>
              <a:spLocks/>
            </p:cNvSpPr>
            <p:nvPr/>
          </p:nvSpPr>
          <p:spPr bwMode="auto">
            <a:xfrm>
              <a:off x="3484" y="1338"/>
              <a:ext cx="70" cy="193"/>
            </a:xfrm>
            <a:custGeom>
              <a:avLst/>
              <a:gdLst>
                <a:gd name="T0" fmla="*/ 58 w 71"/>
                <a:gd name="T1" fmla="*/ 0 h 193"/>
                <a:gd name="T2" fmla="*/ 11 w 71"/>
                <a:gd name="T3" fmla="*/ 0 h 193"/>
                <a:gd name="T4" fmla="*/ 0 w 71"/>
                <a:gd name="T5" fmla="*/ 175 h 193"/>
                <a:gd name="T6" fmla="*/ 1 w 71"/>
                <a:gd name="T7" fmla="*/ 175 h 193"/>
                <a:gd name="T8" fmla="*/ 0 w 71"/>
                <a:gd name="T9" fmla="*/ 175 h 193"/>
                <a:gd name="T10" fmla="*/ 0 w 71"/>
                <a:gd name="T11" fmla="*/ 175 h 193"/>
                <a:gd name="T12" fmla="*/ 0 w 71"/>
                <a:gd name="T13" fmla="*/ 176 h 193"/>
                <a:gd name="T14" fmla="*/ 0 w 71"/>
                <a:gd name="T15" fmla="*/ 176 h 193"/>
                <a:gd name="T16" fmla="*/ 0 w 71"/>
                <a:gd name="T17" fmla="*/ 176 h 193"/>
                <a:gd name="T18" fmla="*/ 0 w 71"/>
                <a:gd name="T19" fmla="*/ 176 h 193"/>
                <a:gd name="T20" fmla="*/ 0 w 71"/>
                <a:gd name="T21" fmla="*/ 176 h 193"/>
                <a:gd name="T22" fmla="*/ 1 w 71"/>
                <a:gd name="T23" fmla="*/ 179 h 193"/>
                <a:gd name="T24" fmla="*/ 3 w 71"/>
                <a:gd name="T25" fmla="*/ 181 h 193"/>
                <a:gd name="T26" fmla="*/ 6 w 71"/>
                <a:gd name="T27" fmla="*/ 184 h 193"/>
                <a:gd name="T28" fmla="*/ 10 w 71"/>
                <a:gd name="T29" fmla="*/ 186 h 193"/>
                <a:gd name="T30" fmla="*/ 15 w 71"/>
                <a:gd name="T31" fmla="*/ 188 h 193"/>
                <a:gd name="T32" fmla="*/ 21 w 71"/>
                <a:gd name="T33" fmla="*/ 190 h 193"/>
                <a:gd name="T34" fmla="*/ 28 w 71"/>
                <a:gd name="T35" fmla="*/ 192 h 193"/>
                <a:gd name="T36" fmla="*/ 34 w 71"/>
                <a:gd name="T37" fmla="*/ 192 h 193"/>
                <a:gd name="T38" fmla="*/ 41 w 71"/>
                <a:gd name="T39" fmla="*/ 192 h 193"/>
                <a:gd name="T40" fmla="*/ 48 w 71"/>
                <a:gd name="T41" fmla="*/ 190 h 193"/>
                <a:gd name="T42" fmla="*/ 54 w 71"/>
                <a:gd name="T43" fmla="*/ 188 h 193"/>
                <a:gd name="T44" fmla="*/ 59 w 71"/>
                <a:gd name="T45" fmla="*/ 186 h 193"/>
                <a:gd name="T46" fmla="*/ 63 w 71"/>
                <a:gd name="T47" fmla="*/ 184 h 193"/>
                <a:gd name="T48" fmla="*/ 66 w 71"/>
                <a:gd name="T49" fmla="*/ 181 h 193"/>
                <a:gd name="T50" fmla="*/ 68 w 71"/>
                <a:gd name="T51" fmla="*/ 179 h 193"/>
                <a:gd name="T52" fmla="*/ 70 w 71"/>
                <a:gd name="T53" fmla="*/ 176 h 193"/>
                <a:gd name="T54" fmla="*/ 68 w 71"/>
                <a:gd name="T55" fmla="*/ 176 h 193"/>
                <a:gd name="T56" fmla="*/ 68 w 71"/>
                <a:gd name="T57" fmla="*/ 176 h 193"/>
                <a:gd name="T58" fmla="*/ 68 w 71"/>
                <a:gd name="T59" fmla="*/ 176 h 193"/>
                <a:gd name="T60" fmla="*/ 68 w 71"/>
                <a:gd name="T61" fmla="*/ 176 h 193"/>
                <a:gd name="T62" fmla="*/ 68 w 71"/>
                <a:gd name="T63" fmla="*/ 175 h 193"/>
                <a:gd name="T64" fmla="*/ 68 w 71"/>
                <a:gd name="T65" fmla="*/ 175 h 193"/>
                <a:gd name="T66" fmla="*/ 68 w 71"/>
                <a:gd name="T67" fmla="*/ 175 h 193"/>
                <a:gd name="T68" fmla="*/ 70 w 71"/>
                <a:gd name="T69" fmla="*/ 175 h 193"/>
                <a:gd name="T70" fmla="*/ 58 w 71"/>
                <a:gd name="T71" fmla="*/ 0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1"/>
                <a:gd name="T109" fmla="*/ 0 h 193"/>
                <a:gd name="T110" fmla="*/ 71 w 71"/>
                <a:gd name="T111" fmla="*/ 193 h 19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1" h="193">
                  <a:moveTo>
                    <a:pt x="58" y="0"/>
                  </a:moveTo>
                  <a:lnTo>
                    <a:pt x="11" y="0"/>
                  </a:lnTo>
                  <a:lnTo>
                    <a:pt x="0" y="175"/>
                  </a:lnTo>
                  <a:lnTo>
                    <a:pt x="1" y="175"/>
                  </a:lnTo>
                  <a:lnTo>
                    <a:pt x="0" y="175"/>
                  </a:lnTo>
                  <a:lnTo>
                    <a:pt x="0" y="176"/>
                  </a:lnTo>
                  <a:lnTo>
                    <a:pt x="1" y="179"/>
                  </a:lnTo>
                  <a:lnTo>
                    <a:pt x="3" y="181"/>
                  </a:lnTo>
                  <a:lnTo>
                    <a:pt x="6" y="184"/>
                  </a:lnTo>
                  <a:lnTo>
                    <a:pt x="10" y="186"/>
                  </a:lnTo>
                  <a:lnTo>
                    <a:pt x="15" y="188"/>
                  </a:lnTo>
                  <a:lnTo>
                    <a:pt x="21" y="190"/>
                  </a:lnTo>
                  <a:lnTo>
                    <a:pt x="28" y="192"/>
                  </a:lnTo>
                  <a:lnTo>
                    <a:pt x="34" y="192"/>
                  </a:lnTo>
                  <a:lnTo>
                    <a:pt x="41" y="192"/>
                  </a:lnTo>
                  <a:lnTo>
                    <a:pt x="48" y="190"/>
                  </a:lnTo>
                  <a:lnTo>
                    <a:pt x="54" y="188"/>
                  </a:lnTo>
                  <a:lnTo>
                    <a:pt x="59" y="186"/>
                  </a:lnTo>
                  <a:lnTo>
                    <a:pt x="63" y="184"/>
                  </a:lnTo>
                  <a:lnTo>
                    <a:pt x="66" y="181"/>
                  </a:lnTo>
                  <a:lnTo>
                    <a:pt x="68" y="179"/>
                  </a:lnTo>
                  <a:lnTo>
                    <a:pt x="70" y="176"/>
                  </a:lnTo>
                  <a:lnTo>
                    <a:pt x="68" y="176"/>
                  </a:lnTo>
                  <a:lnTo>
                    <a:pt x="68" y="175"/>
                  </a:lnTo>
                  <a:lnTo>
                    <a:pt x="70" y="175"/>
                  </a:lnTo>
                  <a:lnTo>
                    <a:pt x="58"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2" name="Freeform 92"/>
            <p:cNvSpPr>
              <a:spLocks/>
            </p:cNvSpPr>
            <p:nvPr/>
          </p:nvSpPr>
          <p:spPr bwMode="auto">
            <a:xfrm>
              <a:off x="3494" y="1328"/>
              <a:ext cx="48" cy="22"/>
            </a:xfrm>
            <a:custGeom>
              <a:avLst/>
              <a:gdLst>
                <a:gd name="T0" fmla="*/ 22 w 48"/>
                <a:gd name="T1" fmla="*/ 21 h 22"/>
                <a:gd name="T2" fmla="*/ 28 w 48"/>
                <a:gd name="T3" fmla="*/ 21 h 22"/>
                <a:gd name="T4" fmla="*/ 32 w 48"/>
                <a:gd name="T5" fmla="*/ 19 h 22"/>
                <a:gd name="T6" fmla="*/ 36 w 48"/>
                <a:gd name="T7" fmla="*/ 18 h 22"/>
                <a:gd name="T8" fmla="*/ 40 w 48"/>
                <a:gd name="T9" fmla="*/ 17 h 22"/>
                <a:gd name="T10" fmla="*/ 42 w 48"/>
                <a:gd name="T11" fmla="*/ 16 h 22"/>
                <a:gd name="T12" fmla="*/ 45 w 48"/>
                <a:gd name="T13" fmla="*/ 14 h 22"/>
                <a:gd name="T14" fmla="*/ 47 w 48"/>
                <a:gd name="T15" fmla="*/ 12 h 22"/>
                <a:gd name="T16" fmla="*/ 47 w 48"/>
                <a:gd name="T17" fmla="*/ 10 h 22"/>
                <a:gd name="T18" fmla="*/ 47 w 48"/>
                <a:gd name="T19" fmla="*/ 8 h 22"/>
                <a:gd name="T20" fmla="*/ 45 w 48"/>
                <a:gd name="T21" fmla="*/ 6 h 22"/>
                <a:gd name="T22" fmla="*/ 42 w 48"/>
                <a:gd name="T23" fmla="*/ 5 h 22"/>
                <a:gd name="T24" fmla="*/ 40 w 48"/>
                <a:gd name="T25" fmla="*/ 3 h 22"/>
                <a:gd name="T26" fmla="*/ 36 w 48"/>
                <a:gd name="T27" fmla="*/ 2 h 22"/>
                <a:gd name="T28" fmla="*/ 32 w 48"/>
                <a:gd name="T29" fmla="*/ 1 h 22"/>
                <a:gd name="T30" fmla="*/ 28 w 48"/>
                <a:gd name="T31" fmla="*/ 0 h 22"/>
                <a:gd name="T32" fmla="*/ 22 w 48"/>
                <a:gd name="T33" fmla="*/ 0 h 22"/>
                <a:gd name="T34" fmla="*/ 18 w 48"/>
                <a:gd name="T35" fmla="*/ 0 h 22"/>
                <a:gd name="T36" fmla="*/ 14 w 48"/>
                <a:gd name="T37" fmla="*/ 1 h 22"/>
                <a:gd name="T38" fmla="*/ 10 w 48"/>
                <a:gd name="T39" fmla="*/ 2 h 22"/>
                <a:gd name="T40" fmla="*/ 6 w 48"/>
                <a:gd name="T41" fmla="*/ 3 h 22"/>
                <a:gd name="T42" fmla="*/ 3 w 48"/>
                <a:gd name="T43" fmla="*/ 5 h 22"/>
                <a:gd name="T44" fmla="*/ 1 w 48"/>
                <a:gd name="T45" fmla="*/ 6 h 22"/>
                <a:gd name="T46" fmla="*/ 0 w 48"/>
                <a:gd name="T47" fmla="*/ 8 h 22"/>
                <a:gd name="T48" fmla="*/ 0 w 48"/>
                <a:gd name="T49" fmla="*/ 10 h 22"/>
                <a:gd name="T50" fmla="*/ 0 w 48"/>
                <a:gd name="T51" fmla="*/ 12 h 22"/>
                <a:gd name="T52" fmla="*/ 1 w 48"/>
                <a:gd name="T53" fmla="*/ 14 h 22"/>
                <a:gd name="T54" fmla="*/ 3 w 48"/>
                <a:gd name="T55" fmla="*/ 16 h 22"/>
                <a:gd name="T56" fmla="*/ 6 w 48"/>
                <a:gd name="T57" fmla="*/ 17 h 22"/>
                <a:gd name="T58" fmla="*/ 10 w 48"/>
                <a:gd name="T59" fmla="*/ 18 h 22"/>
                <a:gd name="T60" fmla="*/ 14 w 48"/>
                <a:gd name="T61" fmla="*/ 19 h 22"/>
                <a:gd name="T62" fmla="*/ 18 w 48"/>
                <a:gd name="T63" fmla="*/ 21 h 22"/>
                <a:gd name="T64" fmla="*/ 22 w 48"/>
                <a:gd name="T65" fmla="*/ 21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8"/>
                <a:gd name="T100" fmla="*/ 0 h 22"/>
                <a:gd name="T101" fmla="*/ 48 w 48"/>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8" h="22">
                  <a:moveTo>
                    <a:pt x="22" y="21"/>
                  </a:moveTo>
                  <a:lnTo>
                    <a:pt x="28" y="21"/>
                  </a:lnTo>
                  <a:lnTo>
                    <a:pt x="32" y="19"/>
                  </a:lnTo>
                  <a:lnTo>
                    <a:pt x="36" y="18"/>
                  </a:lnTo>
                  <a:lnTo>
                    <a:pt x="40" y="17"/>
                  </a:lnTo>
                  <a:lnTo>
                    <a:pt x="42" y="16"/>
                  </a:lnTo>
                  <a:lnTo>
                    <a:pt x="45" y="14"/>
                  </a:lnTo>
                  <a:lnTo>
                    <a:pt x="47" y="12"/>
                  </a:lnTo>
                  <a:lnTo>
                    <a:pt x="47" y="10"/>
                  </a:lnTo>
                  <a:lnTo>
                    <a:pt x="47" y="8"/>
                  </a:lnTo>
                  <a:lnTo>
                    <a:pt x="45" y="6"/>
                  </a:lnTo>
                  <a:lnTo>
                    <a:pt x="42" y="5"/>
                  </a:lnTo>
                  <a:lnTo>
                    <a:pt x="40" y="3"/>
                  </a:lnTo>
                  <a:lnTo>
                    <a:pt x="36" y="2"/>
                  </a:lnTo>
                  <a:lnTo>
                    <a:pt x="32" y="1"/>
                  </a:lnTo>
                  <a:lnTo>
                    <a:pt x="28" y="0"/>
                  </a:lnTo>
                  <a:lnTo>
                    <a:pt x="22" y="0"/>
                  </a:lnTo>
                  <a:lnTo>
                    <a:pt x="18" y="0"/>
                  </a:lnTo>
                  <a:lnTo>
                    <a:pt x="14" y="1"/>
                  </a:lnTo>
                  <a:lnTo>
                    <a:pt x="10" y="2"/>
                  </a:lnTo>
                  <a:lnTo>
                    <a:pt x="6" y="3"/>
                  </a:lnTo>
                  <a:lnTo>
                    <a:pt x="3" y="5"/>
                  </a:lnTo>
                  <a:lnTo>
                    <a:pt x="1" y="6"/>
                  </a:lnTo>
                  <a:lnTo>
                    <a:pt x="0" y="8"/>
                  </a:lnTo>
                  <a:lnTo>
                    <a:pt x="0" y="10"/>
                  </a:lnTo>
                  <a:lnTo>
                    <a:pt x="0" y="12"/>
                  </a:lnTo>
                  <a:lnTo>
                    <a:pt x="1" y="14"/>
                  </a:lnTo>
                  <a:lnTo>
                    <a:pt x="3" y="16"/>
                  </a:lnTo>
                  <a:lnTo>
                    <a:pt x="6" y="17"/>
                  </a:lnTo>
                  <a:lnTo>
                    <a:pt x="10" y="18"/>
                  </a:lnTo>
                  <a:lnTo>
                    <a:pt x="14" y="19"/>
                  </a:lnTo>
                  <a:lnTo>
                    <a:pt x="18" y="21"/>
                  </a:lnTo>
                  <a:lnTo>
                    <a:pt x="22" y="2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3" name="Freeform 93"/>
            <p:cNvSpPr>
              <a:spLocks/>
            </p:cNvSpPr>
            <p:nvPr/>
          </p:nvSpPr>
          <p:spPr bwMode="auto">
            <a:xfrm>
              <a:off x="3494" y="1164"/>
              <a:ext cx="57" cy="176"/>
            </a:xfrm>
            <a:custGeom>
              <a:avLst/>
              <a:gdLst>
                <a:gd name="T0" fmla="*/ 21 w 57"/>
                <a:gd name="T1" fmla="*/ 175 h 176"/>
                <a:gd name="T2" fmla="*/ 20 w 57"/>
                <a:gd name="T3" fmla="*/ 173 h 176"/>
                <a:gd name="T4" fmla="*/ 20 w 57"/>
                <a:gd name="T5" fmla="*/ 168 h 176"/>
                <a:gd name="T6" fmla="*/ 19 w 57"/>
                <a:gd name="T7" fmla="*/ 161 h 176"/>
                <a:gd name="T8" fmla="*/ 19 w 57"/>
                <a:gd name="T9" fmla="*/ 152 h 176"/>
                <a:gd name="T10" fmla="*/ 19 w 57"/>
                <a:gd name="T11" fmla="*/ 143 h 176"/>
                <a:gd name="T12" fmla="*/ 20 w 57"/>
                <a:gd name="T13" fmla="*/ 133 h 176"/>
                <a:gd name="T14" fmla="*/ 23 w 57"/>
                <a:gd name="T15" fmla="*/ 122 h 176"/>
                <a:gd name="T16" fmla="*/ 27 w 57"/>
                <a:gd name="T17" fmla="*/ 113 h 176"/>
                <a:gd name="T18" fmla="*/ 31 w 57"/>
                <a:gd name="T19" fmla="*/ 104 h 176"/>
                <a:gd name="T20" fmla="*/ 36 w 57"/>
                <a:gd name="T21" fmla="*/ 97 h 176"/>
                <a:gd name="T22" fmla="*/ 42 w 57"/>
                <a:gd name="T23" fmla="*/ 91 h 176"/>
                <a:gd name="T24" fmla="*/ 46 w 57"/>
                <a:gd name="T25" fmla="*/ 84 h 176"/>
                <a:gd name="T26" fmla="*/ 50 w 57"/>
                <a:gd name="T27" fmla="*/ 78 h 176"/>
                <a:gd name="T28" fmla="*/ 52 w 57"/>
                <a:gd name="T29" fmla="*/ 71 h 176"/>
                <a:gd name="T30" fmla="*/ 54 w 57"/>
                <a:gd name="T31" fmla="*/ 62 h 176"/>
                <a:gd name="T32" fmla="*/ 56 w 57"/>
                <a:gd name="T33" fmla="*/ 52 h 176"/>
                <a:gd name="T34" fmla="*/ 54 w 57"/>
                <a:gd name="T35" fmla="*/ 41 h 176"/>
                <a:gd name="T36" fmla="*/ 53 w 57"/>
                <a:gd name="T37" fmla="*/ 32 h 176"/>
                <a:gd name="T38" fmla="*/ 50 w 57"/>
                <a:gd name="T39" fmla="*/ 24 h 176"/>
                <a:gd name="T40" fmla="*/ 47 w 57"/>
                <a:gd name="T41" fmla="*/ 16 h 176"/>
                <a:gd name="T42" fmla="*/ 43 w 57"/>
                <a:gd name="T43" fmla="*/ 10 h 176"/>
                <a:gd name="T44" fmla="*/ 38 w 57"/>
                <a:gd name="T45" fmla="*/ 5 h 176"/>
                <a:gd name="T46" fmla="*/ 32 w 57"/>
                <a:gd name="T47" fmla="*/ 2 h 176"/>
                <a:gd name="T48" fmla="*/ 27 w 57"/>
                <a:gd name="T49" fmla="*/ 0 h 176"/>
                <a:gd name="T50" fmla="*/ 21 w 57"/>
                <a:gd name="T51" fmla="*/ 0 h 176"/>
                <a:gd name="T52" fmla="*/ 14 w 57"/>
                <a:gd name="T53" fmla="*/ 2 h 176"/>
                <a:gd name="T54" fmla="*/ 9 w 57"/>
                <a:gd name="T55" fmla="*/ 6 h 176"/>
                <a:gd name="T56" fmla="*/ 5 w 57"/>
                <a:gd name="T57" fmla="*/ 10 h 176"/>
                <a:gd name="T58" fmla="*/ 2 w 57"/>
                <a:gd name="T59" fmla="*/ 15 h 176"/>
                <a:gd name="T60" fmla="*/ 1 w 57"/>
                <a:gd name="T61" fmla="*/ 20 h 176"/>
                <a:gd name="T62" fmla="*/ 3 w 57"/>
                <a:gd name="T63" fmla="*/ 25 h 176"/>
                <a:gd name="T64" fmla="*/ 8 w 57"/>
                <a:gd name="T65" fmla="*/ 29 h 176"/>
                <a:gd name="T66" fmla="*/ 15 w 57"/>
                <a:gd name="T67" fmla="*/ 31 h 176"/>
                <a:gd name="T68" fmla="*/ 22 w 57"/>
                <a:gd name="T69" fmla="*/ 34 h 176"/>
                <a:gd name="T70" fmla="*/ 29 w 57"/>
                <a:gd name="T71" fmla="*/ 36 h 176"/>
                <a:gd name="T72" fmla="*/ 34 w 57"/>
                <a:gd name="T73" fmla="*/ 38 h 176"/>
                <a:gd name="T74" fmla="*/ 38 w 57"/>
                <a:gd name="T75" fmla="*/ 41 h 176"/>
                <a:gd name="T76" fmla="*/ 40 w 57"/>
                <a:gd name="T77" fmla="*/ 45 h 176"/>
                <a:gd name="T78" fmla="*/ 39 w 57"/>
                <a:gd name="T79" fmla="*/ 48 h 176"/>
                <a:gd name="T80" fmla="*/ 34 w 57"/>
                <a:gd name="T81" fmla="*/ 52 h 176"/>
                <a:gd name="T82" fmla="*/ 28 w 57"/>
                <a:gd name="T83" fmla="*/ 57 h 176"/>
                <a:gd name="T84" fmla="*/ 21 w 57"/>
                <a:gd name="T85" fmla="*/ 63 h 176"/>
                <a:gd name="T86" fmla="*/ 13 w 57"/>
                <a:gd name="T87" fmla="*/ 71 h 176"/>
                <a:gd name="T88" fmla="*/ 7 w 57"/>
                <a:gd name="T89" fmla="*/ 79 h 176"/>
                <a:gd name="T90" fmla="*/ 3 w 57"/>
                <a:gd name="T91" fmla="*/ 88 h 176"/>
                <a:gd name="T92" fmla="*/ 0 w 57"/>
                <a:gd name="T93" fmla="*/ 96 h 176"/>
                <a:gd name="T94" fmla="*/ 1 w 57"/>
                <a:gd name="T95" fmla="*/ 105 h 176"/>
                <a:gd name="T96" fmla="*/ 6 w 57"/>
                <a:gd name="T97" fmla="*/ 115 h 176"/>
                <a:gd name="T98" fmla="*/ 11 w 57"/>
                <a:gd name="T99" fmla="*/ 125 h 176"/>
                <a:gd name="T100" fmla="*/ 15 w 57"/>
                <a:gd name="T101" fmla="*/ 135 h 176"/>
                <a:gd name="T102" fmla="*/ 19 w 57"/>
                <a:gd name="T103" fmla="*/ 144 h 176"/>
                <a:gd name="T104" fmla="*/ 21 w 57"/>
                <a:gd name="T105" fmla="*/ 152 h 176"/>
                <a:gd name="T106" fmla="*/ 23 w 57"/>
                <a:gd name="T107" fmla="*/ 159 h 176"/>
                <a:gd name="T108" fmla="*/ 23 w 57"/>
                <a:gd name="T109" fmla="*/ 165 h 176"/>
                <a:gd name="T110" fmla="*/ 23 w 57"/>
                <a:gd name="T111" fmla="*/ 168 h 176"/>
                <a:gd name="T112" fmla="*/ 23 w 57"/>
                <a:gd name="T113" fmla="*/ 169 h 176"/>
                <a:gd name="T114" fmla="*/ 21 w 57"/>
                <a:gd name="T115" fmla="*/ 175 h 1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
                <a:gd name="T175" fmla="*/ 0 h 176"/>
                <a:gd name="T176" fmla="*/ 57 w 57"/>
                <a:gd name="T177" fmla="*/ 176 h 1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 h="176">
                  <a:moveTo>
                    <a:pt x="21" y="175"/>
                  </a:moveTo>
                  <a:lnTo>
                    <a:pt x="20" y="173"/>
                  </a:lnTo>
                  <a:lnTo>
                    <a:pt x="20" y="168"/>
                  </a:lnTo>
                  <a:lnTo>
                    <a:pt x="19" y="161"/>
                  </a:lnTo>
                  <a:lnTo>
                    <a:pt x="19" y="152"/>
                  </a:lnTo>
                  <a:lnTo>
                    <a:pt x="19" y="143"/>
                  </a:lnTo>
                  <a:lnTo>
                    <a:pt x="20" y="133"/>
                  </a:lnTo>
                  <a:lnTo>
                    <a:pt x="23" y="122"/>
                  </a:lnTo>
                  <a:lnTo>
                    <a:pt x="27" y="113"/>
                  </a:lnTo>
                  <a:lnTo>
                    <a:pt x="31" y="104"/>
                  </a:lnTo>
                  <a:lnTo>
                    <a:pt x="36" y="97"/>
                  </a:lnTo>
                  <a:lnTo>
                    <a:pt x="42" y="91"/>
                  </a:lnTo>
                  <a:lnTo>
                    <a:pt x="46" y="84"/>
                  </a:lnTo>
                  <a:lnTo>
                    <a:pt x="50" y="78"/>
                  </a:lnTo>
                  <a:lnTo>
                    <a:pt x="52" y="71"/>
                  </a:lnTo>
                  <a:lnTo>
                    <a:pt x="54" y="62"/>
                  </a:lnTo>
                  <a:lnTo>
                    <a:pt x="56" y="52"/>
                  </a:lnTo>
                  <a:lnTo>
                    <a:pt x="54" y="41"/>
                  </a:lnTo>
                  <a:lnTo>
                    <a:pt x="53" y="32"/>
                  </a:lnTo>
                  <a:lnTo>
                    <a:pt x="50" y="24"/>
                  </a:lnTo>
                  <a:lnTo>
                    <a:pt x="47" y="16"/>
                  </a:lnTo>
                  <a:lnTo>
                    <a:pt x="43" y="10"/>
                  </a:lnTo>
                  <a:lnTo>
                    <a:pt x="38" y="5"/>
                  </a:lnTo>
                  <a:lnTo>
                    <a:pt x="32" y="2"/>
                  </a:lnTo>
                  <a:lnTo>
                    <a:pt x="27" y="0"/>
                  </a:lnTo>
                  <a:lnTo>
                    <a:pt x="21" y="0"/>
                  </a:lnTo>
                  <a:lnTo>
                    <a:pt x="14" y="2"/>
                  </a:lnTo>
                  <a:lnTo>
                    <a:pt x="9" y="6"/>
                  </a:lnTo>
                  <a:lnTo>
                    <a:pt x="5" y="10"/>
                  </a:lnTo>
                  <a:lnTo>
                    <a:pt x="2" y="15"/>
                  </a:lnTo>
                  <a:lnTo>
                    <a:pt x="1" y="20"/>
                  </a:lnTo>
                  <a:lnTo>
                    <a:pt x="3" y="25"/>
                  </a:lnTo>
                  <a:lnTo>
                    <a:pt x="8" y="29"/>
                  </a:lnTo>
                  <a:lnTo>
                    <a:pt x="15" y="31"/>
                  </a:lnTo>
                  <a:lnTo>
                    <a:pt x="22" y="34"/>
                  </a:lnTo>
                  <a:lnTo>
                    <a:pt x="29" y="36"/>
                  </a:lnTo>
                  <a:lnTo>
                    <a:pt x="34" y="38"/>
                  </a:lnTo>
                  <a:lnTo>
                    <a:pt x="38" y="41"/>
                  </a:lnTo>
                  <a:lnTo>
                    <a:pt x="40" y="45"/>
                  </a:lnTo>
                  <a:lnTo>
                    <a:pt x="39" y="48"/>
                  </a:lnTo>
                  <a:lnTo>
                    <a:pt x="34" y="52"/>
                  </a:lnTo>
                  <a:lnTo>
                    <a:pt x="28" y="57"/>
                  </a:lnTo>
                  <a:lnTo>
                    <a:pt x="21" y="63"/>
                  </a:lnTo>
                  <a:lnTo>
                    <a:pt x="13" y="71"/>
                  </a:lnTo>
                  <a:lnTo>
                    <a:pt x="7" y="79"/>
                  </a:lnTo>
                  <a:lnTo>
                    <a:pt x="3" y="88"/>
                  </a:lnTo>
                  <a:lnTo>
                    <a:pt x="0" y="96"/>
                  </a:lnTo>
                  <a:lnTo>
                    <a:pt x="1" y="105"/>
                  </a:lnTo>
                  <a:lnTo>
                    <a:pt x="6" y="115"/>
                  </a:lnTo>
                  <a:lnTo>
                    <a:pt x="11" y="125"/>
                  </a:lnTo>
                  <a:lnTo>
                    <a:pt x="15" y="135"/>
                  </a:lnTo>
                  <a:lnTo>
                    <a:pt x="19" y="144"/>
                  </a:lnTo>
                  <a:lnTo>
                    <a:pt x="21" y="152"/>
                  </a:lnTo>
                  <a:lnTo>
                    <a:pt x="23" y="159"/>
                  </a:lnTo>
                  <a:lnTo>
                    <a:pt x="23" y="165"/>
                  </a:lnTo>
                  <a:lnTo>
                    <a:pt x="23" y="168"/>
                  </a:lnTo>
                  <a:lnTo>
                    <a:pt x="23" y="169"/>
                  </a:lnTo>
                  <a:lnTo>
                    <a:pt x="21" y="175"/>
                  </a:lnTo>
                </a:path>
              </a:pathLst>
            </a:custGeom>
            <a:solidFill>
              <a:srgbClr val="CBCBCB"/>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4" name="Freeform 94"/>
            <p:cNvSpPr>
              <a:spLocks/>
            </p:cNvSpPr>
            <p:nvPr/>
          </p:nvSpPr>
          <p:spPr bwMode="auto">
            <a:xfrm>
              <a:off x="3442" y="1286"/>
              <a:ext cx="56" cy="176"/>
            </a:xfrm>
            <a:custGeom>
              <a:avLst/>
              <a:gdLst>
                <a:gd name="T0" fmla="*/ 19 w 56"/>
                <a:gd name="T1" fmla="*/ 175 h 176"/>
                <a:gd name="T2" fmla="*/ 19 w 56"/>
                <a:gd name="T3" fmla="*/ 172 h 176"/>
                <a:gd name="T4" fmla="*/ 18 w 56"/>
                <a:gd name="T5" fmla="*/ 168 h 176"/>
                <a:gd name="T6" fmla="*/ 18 w 56"/>
                <a:gd name="T7" fmla="*/ 161 h 176"/>
                <a:gd name="T8" fmla="*/ 18 w 56"/>
                <a:gd name="T9" fmla="*/ 152 h 176"/>
                <a:gd name="T10" fmla="*/ 18 w 56"/>
                <a:gd name="T11" fmla="*/ 142 h 176"/>
                <a:gd name="T12" fmla="*/ 19 w 56"/>
                <a:gd name="T13" fmla="*/ 132 h 176"/>
                <a:gd name="T14" fmla="*/ 21 w 56"/>
                <a:gd name="T15" fmla="*/ 122 h 176"/>
                <a:gd name="T16" fmla="*/ 25 w 56"/>
                <a:gd name="T17" fmla="*/ 112 h 176"/>
                <a:gd name="T18" fmla="*/ 31 w 56"/>
                <a:gd name="T19" fmla="*/ 104 h 176"/>
                <a:gd name="T20" fmla="*/ 36 w 56"/>
                <a:gd name="T21" fmla="*/ 97 h 176"/>
                <a:gd name="T22" fmla="*/ 40 w 56"/>
                <a:gd name="T23" fmla="*/ 91 h 176"/>
                <a:gd name="T24" fmla="*/ 45 w 56"/>
                <a:gd name="T25" fmla="*/ 84 h 176"/>
                <a:gd name="T26" fmla="*/ 48 w 56"/>
                <a:gd name="T27" fmla="*/ 77 h 176"/>
                <a:gd name="T28" fmla="*/ 51 w 56"/>
                <a:gd name="T29" fmla="*/ 70 h 176"/>
                <a:gd name="T30" fmla="*/ 53 w 56"/>
                <a:gd name="T31" fmla="*/ 61 h 176"/>
                <a:gd name="T32" fmla="*/ 55 w 56"/>
                <a:gd name="T33" fmla="*/ 52 h 176"/>
                <a:gd name="T34" fmla="*/ 53 w 56"/>
                <a:gd name="T35" fmla="*/ 41 h 176"/>
                <a:gd name="T36" fmla="*/ 52 w 56"/>
                <a:gd name="T37" fmla="*/ 32 h 176"/>
                <a:gd name="T38" fmla="*/ 49 w 56"/>
                <a:gd name="T39" fmla="*/ 24 h 176"/>
                <a:gd name="T40" fmla="*/ 46 w 56"/>
                <a:gd name="T41" fmla="*/ 16 h 176"/>
                <a:gd name="T42" fmla="*/ 41 w 56"/>
                <a:gd name="T43" fmla="*/ 10 h 176"/>
                <a:gd name="T44" fmla="*/ 37 w 56"/>
                <a:gd name="T45" fmla="*/ 5 h 176"/>
                <a:gd name="T46" fmla="*/ 32 w 56"/>
                <a:gd name="T47" fmla="*/ 2 h 176"/>
                <a:gd name="T48" fmla="*/ 25 w 56"/>
                <a:gd name="T49" fmla="*/ 0 h 176"/>
                <a:gd name="T50" fmla="*/ 19 w 56"/>
                <a:gd name="T51" fmla="*/ 0 h 176"/>
                <a:gd name="T52" fmla="*/ 14 w 56"/>
                <a:gd name="T53" fmla="*/ 2 h 176"/>
                <a:gd name="T54" fmla="*/ 8 w 56"/>
                <a:gd name="T55" fmla="*/ 6 h 176"/>
                <a:gd name="T56" fmla="*/ 4 w 56"/>
                <a:gd name="T57" fmla="*/ 10 h 176"/>
                <a:gd name="T58" fmla="*/ 2 w 56"/>
                <a:gd name="T59" fmla="*/ 15 h 176"/>
                <a:gd name="T60" fmla="*/ 1 w 56"/>
                <a:gd name="T61" fmla="*/ 20 h 176"/>
                <a:gd name="T62" fmla="*/ 3 w 56"/>
                <a:gd name="T63" fmla="*/ 25 h 176"/>
                <a:gd name="T64" fmla="*/ 8 w 56"/>
                <a:gd name="T65" fmla="*/ 28 h 176"/>
                <a:gd name="T66" fmla="*/ 14 w 56"/>
                <a:gd name="T67" fmla="*/ 31 h 176"/>
                <a:gd name="T68" fmla="*/ 21 w 56"/>
                <a:gd name="T69" fmla="*/ 33 h 176"/>
                <a:gd name="T70" fmla="*/ 28 w 56"/>
                <a:gd name="T71" fmla="*/ 36 h 176"/>
                <a:gd name="T72" fmla="*/ 33 w 56"/>
                <a:gd name="T73" fmla="*/ 38 h 176"/>
                <a:gd name="T74" fmla="*/ 37 w 56"/>
                <a:gd name="T75" fmla="*/ 40 h 176"/>
                <a:gd name="T76" fmla="*/ 39 w 56"/>
                <a:gd name="T77" fmla="*/ 44 h 176"/>
                <a:gd name="T78" fmla="*/ 38 w 56"/>
                <a:gd name="T79" fmla="*/ 48 h 176"/>
                <a:gd name="T80" fmla="*/ 34 w 56"/>
                <a:gd name="T81" fmla="*/ 52 h 176"/>
                <a:gd name="T82" fmla="*/ 26 w 56"/>
                <a:gd name="T83" fmla="*/ 57 h 176"/>
                <a:gd name="T84" fmla="*/ 19 w 56"/>
                <a:gd name="T85" fmla="*/ 63 h 176"/>
                <a:gd name="T86" fmla="*/ 13 w 56"/>
                <a:gd name="T87" fmla="*/ 71 h 176"/>
                <a:gd name="T88" fmla="*/ 7 w 56"/>
                <a:gd name="T89" fmla="*/ 78 h 176"/>
                <a:gd name="T90" fmla="*/ 2 w 56"/>
                <a:gd name="T91" fmla="*/ 86 h 176"/>
                <a:gd name="T92" fmla="*/ 0 w 56"/>
                <a:gd name="T93" fmla="*/ 96 h 176"/>
                <a:gd name="T94" fmla="*/ 1 w 56"/>
                <a:gd name="T95" fmla="*/ 105 h 176"/>
                <a:gd name="T96" fmla="*/ 5 w 56"/>
                <a:gd name="T97" fmla="*/ 115 h 176"/>
                <a:gd name="T98" fmla="*/ 11 w 56"/>
                <a:gd name="T99" fmla="*/ 124 h 176"/>
                <a:gd name="T100" fmla="*/ 15 w 56"/>
                <a:gd name="T101" fmla="*/ 135 h 176"/>
                <a:gd name="T102" fmla="*/ 18 w 56"/>
                <a:gd name="T103" fmla="*/ 143 h 176"/>
                <a:gd name="T104" fmla="*/ 20 w 56"/>
                <a:gd name="T105" fmla="*/ 151 h 176"/>
                <a:gd name="T106" fmla="*/ 21 w 56"/>
                <a:gd name="T107" fmla="*/ 159 h 176"/>
                <a:gd name="T108" fmla="*/ 22 w 56"/>
                <a:gd name="T109" fmla="*/ 164 h 176"/>
                <a:gd name="T110" fmla="*/ 22 w 56"/>
                <a:gd name="T111" fmla="*/ 168 h 176"/>
                <a:gd name="T112" fmla="*/ 22 w 56"/>
                <a:gd name="T113" fmla="*/ 169 h 176"/>
                <a:gd name="T114" fmla="*/ 19 w 56"/>
                <a:gd name="T115" fmla="*/ 175 h 1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6"/>
                <a:gd name="T175" fmla="*/ 0 h 176"/>
                <a:gd name="T176" fmla="*/ 56 w 56"/>
                <a:gd name="T177" fmla="*/ 176 h 1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6" h="176">
                  <a:moveTo>
                    <a:pt x="19" y="175"/>
                  </a:moveTo>
                  <a:lnTo>
                    <a:pt x="19" y="172"/>
                  </a:lnTo>
                  <a:lnTo>
                    <a:pt x="18" y="168"/>
                  </a:lnTo>
                  <a:lnTo>
                    <a:pt x="18" y="161"/>
                  </a:lnTo>
                  <a:lnTo>
                    <a:pt x="18" y="152"/>
                  </a:lnTo>
                  <a:lnTo>
                    <a:pt x="18" y="142"/>
                  </a:lnTo>
                  <a:lnTo>
                    <a:pt x="19" y="132"/>
                  </a:lnTo>
                  <a:lnTo>
                    <a:pt x="21" y="122"/>
                  </a:lnTo>
                  <a:lnTo>
                    <a:pt x="25" y="112"/>
                  </a:lnTo>
                  <a:lnTo>
                    <a:pt x="31" y="104"/>
                  </a:lnTo>
                  <a:lnTo>
                    <a:pt x="36" y="97"/>
                  </a:lnTo>
                  <a:lnTo>
                    <a:pt x="40" y="91"/>
                  </a:lnTo>
                  <a:lnTo>
                    <a:pt x="45" y="84"/>
                  </a:lnTo>
                  <a:lnTo>
                    <a:pt x="48" y="77"/>
                  </a:lnTo>
                  <a:lnTo>
                    <a:pt x="51" y="70"/>
                  </a:lnTo>
                  <a:lnTo>
                    <a:pt x="53" y="61"/>
                  </a:lnTo>
                  <a:lnTo>
                    <a:pt x="55" y="52"/>
                  </a:lnTo>
                  <a:lnTo>
                    <a:pt x="53" y="41"/>
                  </a:lnTo>
                  <a:lnTo>
                    <a:pt x="52" y="32"/>
                  </a:lnTo>
                  <a:lnTo>
                    <a:pt x="49" y="24"/>
                  </a:lnTo>
                  <a:lnTo>
                    <a:pt x="46" y="16"/>
                  </a:lnTo>
                  <a:lnTo>
                    <a:pt x="41" y="10"/>
                  </a:lnTo>
                  <a:lnTo>
                    <a:pt x="37" y="5"/>
                  </a:lnTo>
                  <a:lnTo>
                    <a:pt x="32" y="2"/>
                  </a:lnTo>
                  <a:lnTo>
                    <a:pt x="25" y="0"/>
                  </a:lnTo>
                  <a:lnTo>
                    <a:pt x="19" y="0"/>
                  </a:lnTo>
                  <a:lnTo>
                    <a:pt x="14" y="2"/>
                  </a:lnTo>
                  <a:lnTo>
                    <a:pt x="8" y="6"/>
                  </a:lnTo>
                  <a:lnTo>
                    <a:pt x="4" y="10"/>
                  </a:lnTo>
                  <a:lnTo>
                    <a:pt x="2" y="15"/>
                  </a:lnTo>
                  <a:lnTo>
                    <a:pt x="1" y="20"/>
                  </a:lnTo>
                  <a:lnTo>
                    <a:pt x="3" y="25"/>
                  </a:lnTo>
                  <a:lnTo>
                    <a:pt x="8" y="28"/>
                  </a:lnTo>
                  <a:lnTo>
                    <a:pt x="14" y="31"/>
                  </a:lnTo>
                  <a:lnTo>
                    <a:pt x="21" y="33"/>
                  </a:lnTo>
                  <a:lnTo>
                    <a:pt x="28" y="36"/>
                  </a:lnTo>
                  <a:lnTo>
                    <a:pt x="33" y="38"/>
                  </a:lnTo>
                  <a:lnTo>
                    <a:pt x="37" y="40"/>
                  </a:lnTo>
                  <a:lnTo>
                    <a:pt x="39" y="44"/>
                  </a:lnTo>
                  <a:lnTo>
                    <a:pt x="38" y="48"/>
                  </a:lnTo>
                  <a:lnTo>
                    <a:pt x="34" y="52"/>
                  </a:lnTo>
                  <a:lnTo>
                    <a:pt x="26" y="57"/>
                  </a:lnTo>
                  <a:lnTo>
                    <a:pt x="19" y="63"/>
                  </a:lnTo>
                  <a:lnTo>
                    <a:pt x="13" y="71"/>
                  </a:lnTo>
                  <a:lnTo>
                    <a:pt x="7" y="78"/>
                  </a:lnTo>
                  <a:lnTo>
                    <a:pt x="2" y="86"/>
                  </a:lnTo>
                  <a:lnTo>
                    <a:pt x="0" y="96"/>
                  </a:lnTo>
                  <a:lnTo>
                    <a:pt x="1" y="105"/>
                  </a:lnTo>
                  <a:lnTo>
                    <a:pt x="5" y="115"/>
                  </a:lnTo>
                  <a:lnTo>
                    <a:pt x="11" y="124"/>
                  </a:lnTo>
                  <a:lnTo>
                    <a:pt x="15" y="135"/>
                  </a:lnTo>
                  <a:lnTo>
                    <a:pt x="18" y="143"/>
                  </a:lnTo>
                  <a:lnTo>
                    <a:pt x="20" y="151"/>
                  </a:lnTo>
                  <a:lnTo>
                    <a:pt x="21" y="159"/>
                  </a:lnTo>
                  <a:lnTo>
                    <a:pt x="22" y="164"/>
                  </a:lnTo>
                  <a:lnTo>
                    <a:pt x="22" y="168"/>
                  </a:lnTo>
                  <a:lnTo>
                    <a:pt x="22" y="169"/>
                  </a:lnTo>
                  <a:lnTo>
                    <a:pt x="19" y="175"/>
                  </a:lnTo>
                </a:path>
              </a:pathLst>
            </a:custGeom>
            <a:solidFill>
              <a:srgbClr val="CBCBCB"/>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5" name="Freeform 95"/>
            <p:cNvSpPr>
              <a:spLocks/>
            </p:cNvSpPr>
            <p:nvPr/>
          </p:nvSpPr>
          <p:spPr bwMode="auto">
            <a:xfrm>
              <a:off x="3428" y="1460"/>
              <a:ext cx="70" cy="195"/>
            </a:xfrm>
            <a:custGeom>
              <a:avLst/>
              <a:gdLst>
                <a:gd name="T0" fmla="*/ 58 w 70"/>
                <a:gd name="T1" fmla="*/ 0 h 194"/>
                <a:gd name="T2" fmla="*/ 10 w 70"/>
                <a:gd name="T3" fmla="*/ 0 h 194"/>
                <a:gd name="T4" fmla="*/ 0 w 70"/>
                <a:gd name="T5" fmla="*/ 176 h 194"/>
                <a:gd name="T6" fmla="*/ 0 w 70"/>
                <a:gd name="T7" fmla="*/ 176 h 194"/>
                <a:gd name="T8" fmla="*/ 0 w 70"/>
                <a:gd name="T9" fmla="*/ 176 h 194"/>
                <a:gd name="T10" fmla="*/ 0 w 70"/>
                <a:gd name="T11" fmla="*/ 176 h 194"/>
                <a:gd name="T12" fmla="*/ 0 w 70"/>
                <a:gd name="T13" fmla="*/ 176 h 194"/>
                <a:gd name="T14" fmla="*/ 0 w 70"/>
                <a:gd name="T15" fmla="*/ 176 h 194"/>
                <a:gd name="T16" fmla="*/ 0 w 70"/>
                <a:gd name="T17" fmla="*/ 176 h 194"/>
                <a:gd name="T18" fmla="*/ 0 w 70"/>
                <a:gd name="T19" fmla="*/ 176 h 194"/>
                <a:gd name="T20" fmla="*/ 0 w 70"/>
                <a:gd name="T21" fmla="*/ 177 h 194"/>
                <a:gd name="T22" fmla="*/ 1 w 70"/>
                <a:gd name="T23" fmla="*/ 179 h 194"/>
                <a:gd name="T24" fmla="*/ 3 w 70"/>
                <a:gd name="T25" fmla="*/ 182 h 194"/>
                <a:gd name="T26" fmla="*/ 6 w 70"/>
                <a:gd name="T27" fmla="*/ 184 h 194"/>
                <a:gd name="T28" fmla="*/ 10 w 70"/>
                <a:gd name="T29" fmla="*/ 187 h 194"/>
                <a:gd name="T30" fmla="*/ 15 w 70"/>
                <a:gd name="T31" fmla="*/ 189 h 194"/>
                <a:gd name="T32" fmla="*/ 20 w 70"/>
                <a:gd name="T33" fmla="*/ 191 h 194"/>
                <a:gd name="T34" fmla="*/ 27 w 70"/>
                <a:gd name="T35" fmla="*/ 193 h 194"/>
                <a:gd name="T36" fmla="*/ 34 w 70"/>
                <a:gd name="T37" fmla="*/ 193 h 194"/>
                <a:gd name="T38" fmla="*/ 41 w 70"/>
                <a:gd name="T39" fmla="*/ 193 h 194"/>
                <a:gd name="T40" fmla="*/ 48 w 70"/>
                <a:gd name="T41" fmla="*/ 191 h 194"/>
                <a:gd name="T42" fmla="*/ 54 w 70"/>
                <a:gd name="T43" fmla="*/ 189 h 194"/>
                <a:gd name="T44" fmla="*/ 58 w 70"/>
                <a:gd name="T45" fmla="*/ 187 h 194"/>
                <a:gd name="T46" fmla="*/ 62 w 70"/>
                <a:gd name="T47" fmla="*/ 184 h 194"/>
                <a:gd name="T48" fmla="*/ 65 w 70"/>
                <a:gd name="T49" fmla="*/ 182 h 194"/>
                <a:gd name="T50" fmla="*/ 67 w 70"/>
                <a:gd name="T51" fmla="*/ 179 h 194"/>
                <a:gd name="T52" fmla="*/ 69 w 70"/>
                <a:gd name="T53" fmla="*/ 177 h 194"/>
                <a:gd name="T54" fmla="*/ 69 w 70"/>
                <a:gd name="T55" fmla="*/ 176 h 194"/>
                <a:gd name="T56" fmla="*/ 69 w 70"/>
                <a:gd name="T57" fmla="*/ 176 h 194"/>
                <a:gd name="T58" fmla="*/ 69 w 70"/>
                <a:gd name="T59" fmla="*/ 176 h 194"/>
                <a:gd name="T60" fmla="*/ 69 w 70"/>
                <a:gd name="T61" fmla="*/ 176 h 194"/>
                <a:gd name="T62" fmla="*/ 69 w 70"/>
                <a:gd name="T63" fmla="*/ 176 h 194"/>
                <a:gd name="T64" fmla="*/ 69 w 70"/>
                <a:gd name="T65" fmla="*/ 176 h 194"/>
                <a:gd name="T66" fmla="*/ 69 w 70"/>
                <a:gd name="T67" fmla="*/ 176 h 194"/>
                <a:gd name="T68" fmla="*/ 69 w 70"/>
                <a:gd name="T69" fmla="*/ 176 h 194"/>
                <a:gd name="T70" fmla="*/ 58 w 70"/>
                <a:gd name="T71" fmla="*/ 0 h 1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0"/>
                <a:gd name="T109" fmla="*/ 0 h 194"/>
                <a:gd name="T110" fmla="*/ 70 w 70"/>
                <a:gd name="T111" fmla="*/ 194 h 1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0" h="194">
                  <a:moveTo>
                    <a:pt x="58" y="0"/>
                  </a:moveTo>
                  <a:lnTo>
                    <a:pt x="10" y="0"/>
                  </a:lnTo>
                  <a:lnTo>
                    <a:pt x="0" y="176"/>
                  </a:lnTo>
                  <a:lnTo>
                    <a:pt x="0" y="177"/>
                  </a:lnTo>
                  <a:lnTo>
                    <a:pt x="1" y="179"/>
                  </a:lnTo>
                  <a:lnTo>
                    <a:pt x="3" y="182"/>
                  </a:lnTo>
                  <a:lnTo>
                    <a:pt x="6" y="184"/>
                  </a:lnTo>
                  <a:lnTo>
                    <a:pt x="10" y="187"/>
                  </a:lnTo>
                  <a:lnTo>
                    <a:pt x="15" y="189"/>
                  </a:lnTo>
                  <a:lnTo>
                    <a:pt x="20" y="191"/>
                  </a:lnTo>
                  <a:lnTo>
                    <a:pt x="27" y="193"/>
                  </a:lnTo>
                  <a:lnTo>
                    <a:pt x="34" y="193"/>
                  </a:lnTo>
                  <a:lnTo>
                    <a:pt x="41" y="193"/>
                  </a:lnTo>
                  <a:lnTo>
                    <a:pt x="48" y="191"/>
                  </a:lnTo>
                  <a:lnTo>
                    <a:pt x="54" y="189"/>
                  </a:lnTo>
                  <a:lnTo>
                    <a:pt x="58" y="187"/>
                  </a:lnTo>
                  <a:lnTo>
                    <a:pt x="62" y="184"/>
                  </a:lnTo>
                  <a:lnTo>
                    <a:pt x="65" y="182"/>
                  </a:lnTo>
                  <a:lnTo>
                    <a:pt x="67" y="179"/>
                  </a:lnTo>
                  <a:lnTo>
                    <a:pt x="69" y="177"/>
                  </a:lnTo>
                  <a:lnTo>
                    <a:pt x="69" y="176"/>
                  </a:lnTo>
                  <a:lnTo>
                    <a:pt x="58"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6" name="Freeform 96"/>
            <p:cNvSpPr>
              <a:spLocks/>
            </p:cNvSpPr>
            <p:nvPr/>
          </p:nvSpPr>
          <p:spPr bwMode="auto">
            <a:xfrm>
              <a:off x="3439" y="1449"/>
              <a:ext cx="50" cy="22"/>
            </a:xfrm>
            <a:custGeom>
              <a:avLst/>
              <a:gdLst>
                <a:gd name="T0" fmla="*/ 24 w 49"/>
                <a:gd name="T1" fmla="*/ 21 h 22"/>
                <a:gd name="T2" fmla="*/ 29 w 49"/>
                <a:gd name="T3" fmla="*/ 19 h 22"/>
                <a:gd name="T4" fmla="*/ 33 w 49"/>
                <a:gd name="T5" fmla="*/ 19 h 22"/>
                <a:gd name="T6" fmla="*/ 37 w 49"/>
                <a:gd name="T7" fmla="*/ 18 h 22"/>
                <a:gd name="T8" fmla="*/ 40 w 49"/>
                <a:gd name="T9" fmla="*/ 17 h 22"/>
                <a:gd name="T10" fmla="*/ 43 w 49"/>
                <a:gd name="T11" fmla="*/ 15 h 22"/>
                <a:gd name="T12" fmla="*/ 45 w 49"/>
                <a:gd name="T13" fmla="*/ 14 h 22"/>
                <a:gd name="T14" fmla="*/ 48 w 49"/>
                <a:gd name="T15" fmla="*/ 12 h 22"/>
                <a:gd name="T16" fmla="*/ 48 w 49"/>
                <a:gd name="T17" fmla="*/ 10 h 22"/>
                <a:gd name="T18" fmla="*/ 48 w 49"/>
                <a:gd name="T19" fmla="*/ 8 h 22"/>
                <a:gd name="T20" fmla="*/ 45 w 49"/>
                <a:gd name="T21" fmla="*/ 6 h 22"/>
                <a:gd name="T22" fmla="*/ 43 w 49"/>
                <a:gd name="T23" fmla="*/ 4 h 22"/>
                <a:gd name="T24" fmla="*/ 40 w 49"/>
                <a:gd name="T25" fmla="*/ 3 h 22"/>
                <a:gd name="T26" fmla="*/ 37 w 49"/>
                <a:gd name="T27" fmla="*/ 2 h 22"/>
                <a:gd name="T28" fmla="*/ 33 w 49"/>
                <a:gd name="T29" fmla="*/ 1 h 22"/>
                <a:gd name="T30" fmla="*/ 29 w 49"/>
                <a:gd name="T31" fmla="*/ 0 h 22"/>
                <a:gd name="T32" fmla="*/ 24 w 49"/>
                <a:gd name="T33" fmla="*/ 0 h 22"/>
                <a:gd name="T34" fmla="*/ 18 w 49"/>
                <a:gd name="T35" fmla="*/ 0 h 22"/>
                <a:gd name="T36" fmla="*/ 14 w 49"/>
                <a:gd name="T37" fmla="*/ 1 h 22"/>
                <a:gd name="T38" fmla="*/ 10 w 49"/>
                <a:gd name="T39" fmla="*/ 2 h 22"/>
                <a:gd name="T40" fmla="*/ 7 w 49"/>
                <a:gd name="T41" fmla="*/ 3 h 22"/>
                <a:gd name="T42" fmla="*/ 4 w 49"/>
                <a:gd name="T43" fmla="*/ 4 h 22"/>
                <a:gd name="T44" fmla="*/ 2 w 49"/>
                <a:gd name="T45" fmla="*/ 6 h 22"/>
                <a:gd name="T46" fmla="*/ 1 w 49"/>
                <a:gd name="T47" fmla="*/ 8 h 22"/>
                <a:gd name="T48" fmla="*/ 0 w 49"/>
                <a:gd name="T49" fmla="*/ 10 h 22"/>
                <a:gd name="T50" fmla="*/ 1 w 49"/>
                <a:gd name="T51" fmla="*/ 12 h 22"/>
                <a:gd name="T52" fmla="*/ 2 w 49"/>
                <a:gd name="T53" fmla="*/ 14 h 22"/>
                <a:gd name="T54" fmla="*/ 4 w 49"/>
                <a:gd name="T55" fmla="*/ 15 h 22"/>
                <a:gd name="T56" fmla="*/ 7 w 49"/>
                <a:gd name="T57" fmla="*/ 17 h 22"/>
                <a:gd name="T58" fmla="*/ 10 w 49"/>
                <a:gd name="T59" fmla="*/ 18 h 22"/>
                <a:gd name="T60" fmla="*/ 14 w 49"/>
                <a:gd name="T61" fmla="*/ 19 h 22"/>
                <a:gd name="T62" fmla="*/ 18 w 49"/>
                <a:gd name="T63" fmla="*/ 19 h 22"/>
                <a:gd name="T64" fmla="*/ 24 w 49"/>
                <a:gd name="T65" fmla="*/ 21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22"/>
                <a:gd name="T101" fmla="*/ 49 w 49"/>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22">
                  <a:moveTo>
                    <a:pt x="24" y="21"/>
                  </a:moveTo>
                  <a:lnTo>
                    <a:pt x="29" y="19"/>
                  </a:lnTo>
                  <a:lnTo>
                    <a:pt x="33" y="19"/>
                  </a:lnTo>
                  <a:lnTo>
                    <a:pt x="37" y="18"/>
                  </a:lnTo>
                  <a:lnTo>
                    <a:pt x="40" y="17"/>
                  </a:lnTo>
                  <a:lnTo>
                    <a:pt x="43" y="15"/>
                  </a:lnTo>
                  <a:lnTo>
                    <a:pt x="45" y="14"/>
                  </a:lnTo>
                  <a:lnTo>
                    <a:pt x="48" y="12"/>
                  </a:lnTo>
                  <a:lnTo>
                    <a:pt x="48" y="10"/>
                  </a:lnTo>
                  <a:lnTo>
                    <a:pt x="48" y="8"/>
                  </a:lnTo>
                  <a:lnTo>
                    <a:pt x="45" y="6"/>
                  </a:lnTo>
                  <a:lnTo>
                    <a:pt x="43" y="4"/>
                  </a:lnTo>
                  <a:lnTo>
                    <a:pt x="40" y="3"/>
                  </a:lnTo>
                  <a:lnTo>
                    <a:pt x="37" y="2"/>
                  </a:lnTo>
                  <a:lnTo>
                    <a:pt x="33" y="1"/>
                  </a:lnTo>
                  <a:lnTo>
                    <a:pt x="29" y="0"/>
                  </a:lnTo>
                  <a:lnTo>
                    <a:pt x="24" y="0"/>
                  </a:lnTo>
                  <a:lnTo>
                    <a:pt x="18" y="0"/>
                  </a:lnTo>
                  <a:lnTo>
                    <a:pt x="14" y="1"/>
                  </a:lnTo>
                  <a:lnTo>
                    <a:pt x="10" y="2"/>
                  </a:lnTo>
                  <a:lnTo>
                    <a:pt x="7" y="3"/>
                  </a:lnTo>
                  <a:lnTo>
                    <a:pt x="4" y="4"/>
                  </a:lnTo>
                  <a:lnTo>
                    <a:pt x="2" y="6"/>
                  </a:lnTo>
                  <a:lnTo>
                    <a:pt x="1" y="8"/>
                  </a:lnTo>
                  <a:lnTo>
                    <a:pt x="0" y="10"/>
                  </a:lnTo>
                  <a:lnTo>
                    <a:pt x="1" y="12"/>
                  </a:lnTo>
                  <a:lnTo>
                    <a:pt x="2" y="14"/>
                  </a:lnTo>
                  <a:lnTo>
                    <a:pt x="4" y="15"/>
                  </a:lnTo>
                  <a:lnTo>
                    <a:pt x="7" y="17"/>
                  </a:lnTo>
                  <a:lnTo>
                    <a:pt x="10" y="18"/>
                  </a:lnTo>
                  <a:lnTo>
                    <a:pt x="14" y="19"/>
                  </a:lnTo>
                  <a:lnTo>
                    <a:pt x="18" y="19"/>
                  </a:lnTo>
                  <a:lnTo>
                    <a:pt x="24" y="2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7" name="Freeform 97"/>
            <p:cNvSpPr>
              <a:spLocks/>
            </p:cNvSpPr>
            <p:nvPr/>
          </p:nvSpPr>
          <p:spPr bwMode="auto">
            <a:xfrm>
              <a:off x="3583" y="1422"/>
              <a:ext cx="70" cy="193"/>
            </a:xfrm>
            <a:custGeom>
              <a:avLst/>
              <a:gdLst>
                <a:gd name="T0" fmla="*/ 59 w 71"/>
                <a:gd name="T1" fmla="*/ 0 h 194"/>
                <a:gd name="T2" fmla="*/ 11 w 71"/>
                <a:gd name="T3" fmla="*/ 0 h 194"/>
                <a:gd name="T4" fmla="*/ 0 w 71"/>
                <a:gd name="T5" fmla="*/ 176 h 194"/>
                <a:gd name="T6" fmla="*/ 1 w 71"/>
                <a:gd name="T7" fmla="*/ 176 h 194"/>
                <a:gd name="T8" fmla="*/ 1 w 71"/>
                <a:gd name="T9" fmla="*/ 176 h 194"/>
                <a:gd name="T10" fmla="*/ 1 w 71"/>
                <a:gd name="T11" fmla="*/ 176 h 194"/>
                <a:gd name="T12" fmla="*/ 1 w 71"/>
                <a:gd name="T13" fmla="*/ 176 h 194"/>
                <a:gd name="T14" fmla="*/ 1 w 71"/>
                <a:gd name="T15" fmla="*/ 177 h 194"/>
                <a:gd name="T16" fmla="*/ 1 w 71"/>
                <a:gd name="T17" fmla="*/ 177 h 194"/>
                <a:gd name="T18" fmla="*/ 1 w 71"/>
                <a:gd name="T19" fmla="*/ 177 h 194"/>
                <a:gd name="T20" fmla="*/ 1 w 71"/>
                <a:gd name="T21" fmla="*/ 177 h 194"/>
                <a:gd name="T22" fmla="*/ 1 w 71"/>
                <a:gd name="T23" fmla="*/ 179 h 194"/>
                <a:gd name="T24" fmla="*/ 3 w 71"/>
                <a:gd name="T25" fmla="*/ 182 h 194"/>
                <a:gd name="T26" fmla="*/ 6 w 71"/>
                <a:gd name="T27" fmla="*/ 185 h 194"/>
                <a:gd name="T28" fmla="*/ 10 w 71"/>
                <a:gd name="T29" fmla="*/ 187 h 194"/>
                <a:gd name="T30" fmla="*/ 15 w 71"/>
                <a:gd name="T31" fmla="*/ 189 h 194"/>
                <a:gd name="T32" fmla="*/ 21 w 71"/>
                <a:gd name="T33" fmla="*/ 191 h 194"/>
                <a:gd name="T34" fmla="*/ 28 w 71"/>
                <a:gd name="T35" fmla="*/ 193 h 194"/>
                <a:gd name="T36" fmla="*/ 35 w 71"/>
                <a:gd name="T37" fmla="*/ 193 h 194"/>
                <a:gd name="T38" fmla="*/ 41 w 71"/>
                <a:gd name="T39" fmla="*/ 193 h 194"/>
                <a:gd name="T40" fmla="*/ 49 w 71"/>
                <a:gd name="T41" fmla="*/ 191 h 194"/>
                <a:gd name="T42" fmla="*/ 54 w 71"/>
                <a:gd name="T43" fmla="*/ 189 h 194"/>
                <a:gd name="T44" fmla="*/ 59 w 71"/>
                <a:gd name="T45" fmla="*/ 187 h 194"/>
                <a:gd name="T46" fmla="*/ 63 w 71"/>
                <a:gd name="T47" fmla="*/ 185 h 194"/>
                <a:gd name="T48" fmla="*/ 66 w 71"/>
                <a:gd name="T49" fmla="*/ 182 h 194"/>
                <a:gd name="T50" fmla="*/ 68 w 71"/>
                <a:gd name="T51" fmla="*/ 179 h 194"/>
                <a:gd name="T52" fmla="*/ 70 w 71"/>
                <a:gd name="T53" fmla="*/ 177 h 194"/>
                <a:gd name="T54" fmla="*/ 70 w 71"/>
                <a:gd name="T55" fmla="*/ 177 h 194"/>
                <a:gd name="T56" fmla="*/ 70 w 71"/>
                <a:gd name="T57" fmla="*/ 177 h 194"/>
                <a:gd name="T58" fmla="*/ 70 w 71"/>
                <a:gd name="T59" fmla="*/ 177 h 194"/>
                <a:gd name="T60" fmla="*/ 70 w 71"/>
                <a:gd name="T61" fmla="*/ 176 h 194"/>
                <a:gd name="T62" fmla="*/ 70 w 71"/>
                <a:gd name="T63" fmla="*/ 176 h 194"/>
                <a:gd name="T64" fmla="*/ 70 w 71"/>
                <a:gd name="T65" fmla="*/ 176 h 194"/>
                <a:gd name="T66" fmla="*/ 70 w 71"/>
                <a:gd name="T67" fmla="*/ 176 h 194"/>
                <a:gd name="T68" fmla="*/ 70 w 71"/>
                <a:gd name="T69" fmla="*/ 176 h 194"/>
                <a:gd name="T70" fmla="*/ 59 w 71"/>
                <a:gd name="T71" fmla="*/ 0 h 1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1"/>
                <a:gd name="T109" fmla="*/ 0 h 194"/>
                <a:gd name="T110" fmla="*/ 71 w 71"/>
                <a:gd name="T111" fmla="*/ 194 h 1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1" h="194">
                  <a:moveTo>
                    <a:pt x="59" y="0"/>
                  </a:moveTo>
                  <a:lnTo>
                    <a:pt x="11" y="0"/>
                  </a:lnTo>
                  <a:lnTo>
                    <a:pt x="0" y="176"/>
                  </a:lnTo>
                  <a:lnTo>
                    <a:pt x="1" y="176"/>
                  </a:lnTo>
                  <a:lnTo>
                    <a:pt x="1" y="177"/>
                  </a:lnTo>
                  <a:lnTo>
                    <a:pt x="1" y="179"/>
                  </a:lnTo>
                  <a:lnTo>
                    <a:pt x="3" y="182"/>
                  </a:lnTo>
                  <a:lnTo>
                    <a:pt x="6" y="185"/>
                  </a:lnTo>
                  <a:lnTo>
                    <a:pt x="10" y="187"/>
                  </a:lnTo>
                  <a:lnTo>
                    <a:pt x="15" y="189"/>
                  </a:lnTo>
                  <a:lnTo>
                    <a:pt x="21" y="191"/>
                  </a:lnTo>
                  <a:lnTo>
                    <a:pt x="28" y="193"/>
                  </a:lnTo>
                  <a:lnTo>
                    <a:pt x="35" y="193"/>
                  </a:lnTo>
                  <a:lnTo>
                    <a:pt x="41" y="193"/>
                  </a:lnTo>
                  <a:lnTo>
                    <a:pt x="49" y="191"/>
                  </a:lnTo>
                  <a:lnTo>
                    <a:pt x="54" y="189"/>
                  </a:lnTo>
                  <a:lnTo>
                    <a:pt x="59" y="187"/>
                  </a:lnTo>
                  <a:lnTo>
                    <a:pt x="63" y="185"/>
                  </a:lnTo>
                  <a:lnTo>
                    <a:pt x="66" y="182"/>
                  </a:lnTo>
                  <a:lnTo>
                    <a:pt x="68" y="179"/>
                  </a:lnTo>
                  <a:lnTo>
                    <a:pt x="70" y="177"/>
                  </a:lnTo>
                  <a:lnTo>
                    <a:pt x="70" y="176"/>
                  </a:lnTo>
                  <a:lnTo>
                    <a:pt x="59"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8" name="Freeform 98"/>
            <p:cNvSpPr>
              <a:spLocks/>
            </p:cNvSpPr>
            <p:nvPr/>
          </p:nvSpPr>
          <p:spPr bwMode="auto">
            <a:xfrm>
              <a:off x="3594" y="1412"/>
              <a:ext cx="50" cy="22"/>
            </a:xfrm>
            <a:custGeom>
              <a:avLst/>
              <a:gdLst>
                <a:gd name="T0" fmla="*/ 24 w 49"/>
                <a:gd name="T1" fmla="*/ 21 h 22"/>
                <a:gd name="T2" fmla="*/ 28 w 49"/>
                <a:gd name="T3" fmla="*/ 21 h 22"/>
                <a:gd name="T4" fmla="*/ 33 w 49"/>
                <a:gd name="T5" fmla="*/ 19 h 22"/>
                <a:gd name="T6" fmla="*/ 37 w 49"/>
                <a:gd name="T7" fmla="*/ 18 h 22"/>
                <a:gd name="T8" fmla="*/ 40 w 49"/>
                <a:gd name="T9" fmla="*/ 17 h 22"/>
                <a:gd name="T10" fmla="*/ 43 w 49"/>
                <a:gd name="T11" fmla="*/ 16 h 22"/>
                <a:gd name="T12" fmla="*/ 45 w 49"/>
                <a:gd name="T13" fmla="*/ 14 h 22"/>
                <a:gd name="T14" fmla="*/ 46 w 49"/>
                <a:gd name="T15" fmla="*/ 12 h 22"/>
                <a:gd name="T16" fmla="*/ 48 w 49"/>
                <a:gd name="T17" fmla="*/ 10 h 22"/>
                <a:gd name="T18" fmla="*/ 46 w 49"/>
                <a:gd name="T19" fmla="*/ 8 h 22"/>
                <a:gd name="T20" fmla="*/ 45 w 49"/>
                <a:gd name="T21" fmla="*/ 6 h 22"/>
                <a:gd name="T22" fmla="*/ 43 w 49"/>
                <a:gd name="T23" fmla="*/ 5 h 22"/>
                <a:gd name="T24" fmla="*/ 40 w 49"/>
                <a:gd name="T25" fmla="*/ 3 h 22"/>
                <a:gd name="T26" fmla="*/ 37 w 49"/>
                <a:gd name="T27" fmla="*/ 2 h 22"/>
                <a:gd name="T28" fmla="*/ 33 w 49"/>
                <a:gd name="T29" fmla="*/ 1 h 22"/>
                <a:gd name="T30" fmla="*/ 28 w 49"/>
                <a:gd name="T31" fmla="*/ 0 h 22"/>
                <a:gd name="T32" fmla="*/ 24 w 49"/>
                <a:gd name="T33" fmla="*/ 0 h 22"/>
                <a:gd name="T34" fmla="*/ 18 w 49"/>
                <a:gd name="T35" fmla="*/ 0 h 22"/>
                <a:gd name="T36" fmla="*/ 14 w 49"/>
                <a:gd name="T37" fmla="*/ 1 h 22"/>
                <a:gd name="T38" fmla="*/ 10 w 49"/>
                <a:gd name="T39" fmla="*/ 2 h 22"/>
                <a:gd name="T40" fmla="*/ 6 w 49"/>
                <a:gd name="T41" fmla="*/ 3 h 22"/>
                <a:gd name="T42" fmla="*/ 4 w 49"/>
                <a:gd name="T43" fmla="*/ 5 h 22"/>
                <a:gd name="T44" fmla="*/ 2 w 49"/>
                <a:gd name="T45" fmla="*/ 6 h 22"/>
                <a:gd name="T46" fmla="*/ 0 w 49"/>
                <a:gd name="T47" fmla="*/ 8 h 22"/>
                <a:gd name="T48" fmla="*/ 0 w 49"/>
                <a:gd name="T49" fmla="*/ 10 h 22"/>
                <a:gd name="T50" fmla="*/ 0 w 49"/>
                <a:gd name="T51" fmla="*/ 12 h 22"/>
                <a:gd name="T52" fmla="*/ 2 w 49"/>
                <a:gd name="T53" fmla="*/ 14 h 22"/>
                <a:gd name="T54" fmla="*/ 4 w 49"/>
                <a:gd name="T55" fmla="*/ 16 h 22"/>
                <a:gd name="T56" fmla="*/ 6 w 49"/>
                <a:gd name="T57" fmla="*/ 17 h 22"/>
                <a:gd name="T58" fmla="*/ 10 w 49"/>
                <a:gd name="T59" fmla="*/ 18 h 22"/>
                <a:gd name="T60" fmla="*/ 14 w 49"/>
                <a:gd name="T61" fmla="*/ 19 h 22"/>
                <a:gd name="T62" fmla="*/ 18 w 49"/>
                <a:gd name="T63" fmla="*/ 21 h 22"/>
                <a:gd name="T64" fmla="*/ 24 w 49"/>
                <a:gd name="T65" fmla="*/ 21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22"/>
                <a:gd name="T101" fmla="*/ 49 w 49"/>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22">
                  <a:moveTo>
                    <a:pt x="24" y="21"/>
                  </a:moveTo>
                  <a:lnTo>
                    <a:pt x="28" y="21"/>
                  </a:lnTo>
                  <a:lnTo>
                    <a:pt x="33" y="19"/>
                  </a:lnTo>
                  <a:lnTo>
                    <a:pt x="37" y="18"/>
                  </a:lnTo>
                  <a:lnTo>
                    <a:pt x="40" y="17"/>
                  </a:lnTo>
                  <a:lnTo>
                    <a:pt x="43" y="16"/>
                  </a:lnTo>
                  <a:lnTo>
                    <a:pt x="45" y="14"/>
                  </a:lnTo>
                  <a:lnTo>
                    <a:pt x="46" y="12"/>
                  </a:lnTo>
                  <a:lnTo>
                    <a:pt x="48" y="10"/>
                  </a:lnTo>
                  <a:lnTo>
                    <a:pt x="46" y="8"/>
                  </a:lnTo>
                  <a:lnTo>
                    <a:pt x="45" y="6"/>
                  </a:lnTo>
                  <a:lnTo>
                    <a:pt x="43" y="5"/>
                  </a:lnTo>
                  <a:lnTo>
                    <a:pt x="40" y="3"/>
                  </a:lnTo>
                  <a:lnTo>
                    <a:pt x="37" y="2"/>
                  </a:lnTo>
                  <a:lnTo>
                    <a:pt x="33" y="1"/>
                  </a:lnTo>
                  <a:lnTo>
                    <a:pt x="28" y="0"/>
                  </a:lnTo>
                  <a:lnTo>
                    <a:pt x="24" y="0"/>
                  </a:lnTo>
                  <a:lnTo>
                    <a:pt x="18" y="0"/>
                  </a:lnTo>
                  <a:lnTo>
                    <a:pt x="14" y="1"/>
                  </a:lnTo>
                  <a:lnTo>
                    <a:pt x="10" y="2"/>
                  </a:lnTo>
                  <a:lnTo>
                    <a:pt x="6" y="3"/>
                  </a:lnTo>
                  <a:lnTo>
                    <a:pt x="4" y="5"/>
                  </a:lnTo>
                  <a:lnTo>
                    <a:pt x="2" y="6"/>
                  </a:lnTo>
                  <a:lnTo>
                    <a:pt x="0" y="8"/>
                  </a:lnTo>
                  <a:lnTo>
                    <a:pt x="0" y="10"/>
                  </a:lnTo>
                  <a:lnTo>
                    <a:pt x="0" y="12"/>
                  </a:lnTo>
                  <a:lnTo>
                    <a:pt x="2" y="14"/>
                  </a:lnTo>
                  <a:lnTo>
                    <a:pt x="4" y="16"/>
                  </a:lnTo>
                  <a:lnTo>
                    <a:pt x="6" y="17"/>
                  </a:lnTo>
                  <a:lnTo>
                    <a:pt x="10" y="18"/>
                  </a:lnTo>
                  <a:lnTo>
                    <a:pt x="14" y="19"/>
                  </a:lnTo>
                  <a:lnTo>
                    <a:pt x="18" y="21"/>
                  </a:lnTo>
                  <a:lnTo>
                    <a:pt x="24" y="2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59" name="Freeform 99"/>
            <p:cNvSpPr>
              <a:spLocks/>
            </p:cNvSpPr>
            <p:nvPr/>
          </p:nvSpPr>
          <p:spPr bwMode="auto">
            <a:xfrm>
              <a:off x="3597" y="1250"/>
              <a:ext cx="54" cy="174"/>
            </a:xfrm>
            <a:custGeom>
              <a:avLst/>
              <a:gdLst>
                <a:gd name="T0" fmla="*/ 19 w 55"/>
                <a:gd name="T1" fmla="*/ 174 h 175"/>
                <a:gd name="T2" fmla="*/ 19 w 55"/>
                <a:gd name="T3" fmla="*/ 172 h 175"/>
                <a:gd name="T4" fmla="*/ 18 w 55"/>
                <a:gd name="T5" fmla="*/ 167 h 175"/>
                <a:gd name="T6" fmla="*/ 17 w 55"/>
                <a:gd name="T7" fmla="*/ 160 h 175"/>
                <a:gd name="T8" fmla="*/ 17 w 55"/>
                <a:gd name="T9" fmla="*/ 152 h 175"/>
                <a:gd name="T10" fmla="*/ 17 w 55"/>
                <a:gd name="T11" fmla="*/ 142 h 175"/>
                <a:gd name="T12" fmla="*/ 19 w 55"/>
                <a:gd name="T13" fmla="*/ 132 h 175"/>
                <a:gd name="T14" fmla="*/ 21 w 55"/>
                <a:gd name="T15" fmla="*/ 121 h 175"/>
                <a:gd name="T16" fmla="*/ 25 w 55"/>
                <a:gd name="T17" fmla="*/ 112 h 175"/>
                <a:gd name="T18" fmla="*/ 31 w 55"/>
                <a:gd name="T19" fmla="*/ 104 h 175"/>
                <a:gd name="T20" fmla="*/ 35 w 55"/>
                <a:gd name="T21" fmla="*/ 96 h 175"/>
                <a:gd name="T22" fmla="*/ 40 w 55"/>
                <a:gd name="T23" fmla="*/ 90 h 175"/>
                <a:gd name="T24" fmla="*/ 44 w 55"/>
                <a:gd name="T25" fmla="*/ 84 h 175"/>
                <a:gd name="T26" fmla="*/ 48 w 55"/>
                <a:gd name="T27" fmla="*/ 78 h 175"/>
                <a:gd name="T28" fmla="*/ 51 w 55"/>
                <a:gd name="T29" fmla="*/ 70 h 175"/>
                <a:gd name="T30" fmla="*/ 54 w 55"/>
                <a:gd name="T31" fmla="*/ 62 h 175"/>
                <a:gd name="T32" fmla="*/ 54 w 55"/>
                <a:gd name="T33" fmla="*/ 52 h 175"/>
                <a:gd name="T34" fmla="*/ 54 w 55"/>
                <a:gd name="T35" fmla="*/ 41 h 175"/>
                <a:gd name="T36" fmla="*/ 51 w 55"/>
                <a:gd name="T37" fmla="*/ 32 h 175"/>
                <a:gd name="T38" fmla="*/ 49 w 55"/>
                <a:gd name="T39" fmla="*/ 23 h 175"/>
                <a:gd name="T40" fmla="*/ 45 w 55"/>
                <a:gd name="T41" fmla="*/ 16 h 175"/>
                <a:gd name="T42" fmla="*/ 41 w 55"/>
                <a:gd name="T43" fmla="*/ 10 h 175"/>
                <a:gd name="T44" fmla="*/ 36 w 55"/>
                <a:gd name="T45" fmla="*/ 5 h 175"/>
                <a:gd name="T46" fmla="*/ 31 w 55"/>
                <a:gd name="T47" fmla="*/ 2 h 175"/>
                <a:gd name="T48" fmla="*/ 25 w 55"/>
                <a:gd name="T49" fmla="*/ 0 h 175"/>
                <a:gd name="T50" fmla="*/ 19 w 55"/>
                <a:gd name="T51" fmla="*/ 0 h 175"/>
                <a:gd name="T52" fmla="*/ 13 w 55"/>
                <a:gd name="T53" fmla="*/ 2 h 175"/>
                <a:gd name="T54" fmla="*/ 8 w 55"/>
                <a:gd name="T55" fmla="*/ 6 h 175"/>
                <a:gd name="T56" fmla="*/ 4 w 55"/>
                <a:gd name="T57" fmla="*/ 10 h 175"/>
                <a:gd name="T58" fmla="*/ 1 w 55"/>
                <a:gd name="T59" fmla="*/ 15 h 175"/>
                <a:gd name="T60" fmla="*/ 0 w 55"/>
                <a:gd name="T61" fmla="*/ 20 h 175"/>
                <a:gd name="T62" fmla="*/ 2 w 55"/>
                <a:gd name="T63" fmla="*/ 25 h 175"/>
                <a:gd name="T64" fmla="*/ 7 w 55"/>
                <a:gd name="T65" fmla="*/ 29 h 175"/>
                <a:gd name="T66" fmla="*/ 14 w 55"/>
                <a:gd name="T67" fmla="*/ 31 h 175"/>
                <a:gd name="T68" fmla="*/ 21 w 55"/>
                <a:gd name="T69" fmla="*/ 34 h 175"/>
                <a:gd name="T70" fmla="*/ 28 w 55"/>
                <a:gd name="T71" fmla="*/ 36 h 175"/>
                <a:gd name="T72" fmla="*/ 33 w 55"/>
                <a:gd name="T73" fmla="*/ 38 h 175"/>
                <a:gd name="T74" fmla="*/ 37 w 55"/>
                <a:gd name="T75" fmla="*/ 41 h 175"/>
                <a:gd name="T76" fmla="*/ 38 w 55"/>
                <a:gd name="T77" fmla="*/ 43 h 175"/>
                <a:gd name="T78" fmla="*/ 37 w 55"/>
                <a:gd name="T79" fmla="*/ 47 h 175"/>
                <a:gd name="T80" fmla="*/ 33 w 55"/>
                <a:gd name="T81" fmla="*/ 52 h 175"/>
                <a:gd name="T82" fmla="*/ 27 w 55"/>
                <a:gd name="T83" fmla="*/ 57 h 175"/>
                <a:gd name="T84" fmla="*/ 19 w 55"/>
                <a:gd name="T85" fmla="*/ 63 h 175"/>
                <a:gd name="T86" fmla="*/ 12 w 55"/>
                <a:gd name="T87" fmla="*/ 70 h 175"/>
                <a:gd name="T88" fmla="*/ 6 w 55"/>
                <a:gd name="T89" fmla="*/ 79 h 175"/>
                <a:gd name="T90" fmla="*/ 2 w 55"/>
                <a:gd name="T91" fmla="*/ 87 h 175"/>
                <a:gd name="T92" fmla="*/ 0 w 55"/>
                <a:gd name="T93" fmla="*/ 95 h 175"/>
                <a:gd name="T94" fmla="*/ 0 w 55"/>
                <a:gd name="T95" fmla="*/ 105 h 175"/>
                <a:gd name="T96" fmla="*/ 5 w 55"/>
                <a:gd name="T97" fmla="*/ 114 h 175"/>
                <a:gd name="T98" fmla="*/ 10 w 55"/>
                <a:gd name="T99" fmla="*/ 125 h 175"/>
                <a:gd name="T100" fmla="*/ 15 w 55"/>
                <a:gd name="T101" fmla="*/ 134 h 175"/>
                <a:gd name="T102" fmla="*/ 18 w 55"/>
                <a:gd name="T103" fmla="*/ 143 h 175"/>
                <a:gd name="T104" fmla="*/ 20 w 55"/>
                <a:gd name="T105" fmla="*/ 152 h 175"/>
                <a:gd name="T106" fmla="*/ 21 w 55"/>
                <a:gd name="T107" fmla="*/ 158 h 175"/>
                <a:gd name="T108" fmla="*/ 21 w 55"/>
                <a:gd name="T109" fmla="*/ 164 h 175"/>
                <a:gd name="T110" fmla="*/ 21 w 55"/>
                <a:gd name="T111" fmla="*/ 167 h 175"/>
                <a:gd name="T112" fmla="*/ 21 w 55"/>
                <a:gd name="T113" fmla="*/ 168 h 175"/>
                <a:gd name="T114" fmla="*/ 19 w 55"/>
                <a:gd name="T115" fmla="*/ 174 h 1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
                <a:gd name="T175" fmla="*/ 0 h 175"/>
                <a:gd name="T176" fmla="*/ 55 w 55"/>
                <a:gd name="T177" fmla="*/ 175 h 1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 h="175">
                  <a:moveTo>
                    <a:pt x="19" y="174"/>
                  </a:moveTo>
                  <a:lnTo>
                    <a:pt x="19" y="172"/>
                  </a:lnTo>
                  <a:lnTo>
                    <a:pt x="18" y="167"/>
                  </a:lnTo>
                  <a:lnTo>
                    <a:pt x="17" y="160"/>
                  </a:lnTo>
                  <a:lnTo>
                    <a:pt x="17" y="152"/>
                  </a:lnTo>
                  <a:lnTo>
                    <a:pt x="17" y="142"/>
                  </a:lnTo>
                  <a:lnTo>
                    <a:pt x="19" y="132"/>
                  </a:lnTo>
                  <a:lnTo>
                    <a:pt x="21" y="121"/>
                  </a:lnTo>
                  <a:lnTo>
                    <a:pt x="25" y="112"/>
                  </a:lnTo>
                  <a:lnTo>
                    <a:pt x="31" y="104"/>
                  </a:lnTo>
                  <a:lnTo>
                    <a:pt x="35" y="96"/>
                  </a:lnTo>
                  <a:lnTo>
                    <a:pt x="40" y="90"/>
                  </a:lnTo>
                  <a:lnTo>
                    <a:pt x="44" y="84"/>
                  </a:lnTo>
                  <a:lnTo>
                    <a:pt x="48" y="78"/>
                  </a:lnTo>
                  <a:lnTo>
                    <a:pt x="51" y="70"/>
                  </a:lnTo>
                  <a:lnTo>
                    <a:pt x="54" y="62"/>
                  </a:lnTo>
                  <a:lnTo>
                    <a:pt x="54" y="52"/>
                  </a:lnTo>
                  <a:lnTo>
                    <a:pt x="54" y="41"/>
                  </a:lnTo>
                  <a:lnTo>
                    <a:pt x="51" y="32"/>
                  </a:lnTo>
                  <a:lnTo>
                    <a:pt x="49" y="23"/>
                  </a:lnTo>
                  <a:lnTo>
                    <a:pt x="45" y="16"/>
                  </a:lnTo>
                  <a:lnTo>
                    <a:pt x="41" y="10"/>
                  </a:lnTo>
                  <a:lnTo>
                    <a:pt x="36" y="5"/>
                  </a:lnTo>
                  <a:lnTo>
                    <a:pt x="31" y="2"/>
                  </a:lnTo>
                  <a:lnTo>
                    <a:pt x="25" y="0"/>
                  </a:lnTo>
                  <a:lnTo>
                    <a:pt x="19" y="0"/>
                  </a:lnTo>
                  <a:lnTo>
                    <a:pt x="13" y="2"/>
                  </a:lnTo>
                  <a:lnTo>
                    <a:pt x="8" y="6"/>
                  </a:lnTo>
                  <a:lnTo>
                    <a:pt x="4" y="10"/>
                  </a:lnTo>
                  <a:lnTo>
                    <a:pt x="1" y="15"/>
                  </a:lnTo>
                  <a:lnTo>
                    <a:pt x="0" y="20"/>
                  </a:lnTo>
                  <a:lnTo>
                    <a:pt x="2" y="25"/>
                  </a:lnTo>
                  <a:lnTo>
                    <a:pt x="7" y="29"/>
                  </a:lnTo>
                  <a:lnTo>
                    <a:pt x="14" y="31"/>
                  </a:lnTo>
                  <a:lnTo>
                    <a:pt x="21" y="34"/>
                  </a:lnTo>
                  <a:lnTo>
                    <a:pt x="28" y="36"/>
                  </a:lnTo>
                  <a:lnTo>
                    <a:pt x="33" y="38"/>
                  </a:lnTo>
                  <a:lnTo>
                    <a:pt x="37" y="41"/>
                  </a:lnTo>
                  <a:lnTo>
                    <a:pt x="38" y="43"/>
                  </a:lnTo>
                  <a:lnTo>
                    <a:pt x="37" y="47"/>
                  </a:lnTo>
                  <a:lnTo>
                    <a:pt x="33" y="52"/>
                  </a:lnTo>
                  <a:lnTo>
                    <a:pt x="27" y="57"/>
                  </a:lnTo>
                  <a:lnTo>
                    <a:pt x="19" y="63"/>
                  </a:lnTo>
                  <a:lnTo>
                    <a:pt x="12" y="70"/>
                  </a:lnTo>
                  <a:lnTo>
                    <a:pt x="6" y="79"/>
                  </a:lnTo>
                  <a:lnTo>
                    <a:pt x="2" y="87"/>
                  </a:lnTo>
                  <a:lnTo>
                    <a:pt x="0" y="95"/>
                  </a:lnTo>
                  <a:lnTo>
                    <a:pt x="0" y="105"/>
                  </a:lnTo>
                  <a:lnTo>
                    <a:pt x="5" y="114"/>
                  </a:lnTo>
                  <a:lnTo>
                    <a:pt x="10" y="125"/>
                  </a:lnTo>
                  <a:lnTo>
                    <a:pt x="15" y="134"/>
                  </a:lnTo>
                  <a:lnTo>
                    <a:pt x="18" y="143"/>
                  </a:lnTo>
                  <a:lnTo>
                    <a:pt x="20" y="152"/>
                  </a:lnTo>
                  <a:lnTo>
                    <a:pt x="21" y="158"/>
                  </a:lnTo>
                  <a:lnTo>
                    <a:pt x="21" y="164"/>
                  </a:lnTo>
                  <a:lnTo>
                    <a:pt x="21" y="167"/>
                  </a:lnTo>
                  <a:lnTo>
                    <a:pt x="21" y="168"/>
                  </a:lnTo>
                  <a:lnTo>
                    <a:pt x="19" y="174"/>
                  </a:lnTo>
                </a:path>
              </a:pathLst>
            </a:custGeom>
            <a:solidFill>
              <a:srgbClr val="CBCBCB"/>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0" name="Freeform 100"/>
            <p:cNvSpPr>
              <a:spLocks/>
            </p:cNvSpPr>
            <p:nvPr/>
          </p:nvSpPr>
          <p:spPr bwMode="auto">
            <a:xfrm>
              <a:off x="3282" y="1612"/>
              <a:ext cx="502" cy="291"/>
            </a:xfrm>
            <a:custGeom>
              <a:avLst/>
              <a:gdLst>
                <a:gd name="T0" fmla="*/ 501 w 502"/>
                <a:gd name="T1" fmla="*/ 0 h 290"/>
                <a:gd name="T2" fmla="*/ 501 w 502"/>
                <a:gd name="T3" fmla="*/ 161 h 290"/>
                <a:gd name="T4" fmla="*/ 21 w 502"/>
                <a:gd name="T5" fmla="*/ 289 h 290"/>
                <a:gd name="T6" fmla="*/ 0 w 502"/>
                <a:gd name="T7" fmla="*/ 199 h 290"/>
                <a:gd name="T8" fmla="*/ 0 w 502"/>
                <a:gd name="T9" fmla="*/ 131 h 290"/>
                <a:gd name="T10" fmla="*/ 21 w 502"/>
                <a:gd name="T11" fmla="*/ 128 h 290"/>
                <a:gd name="T12" fmla="*/ 501 w 502"/>
                <a:gd name="T13" fmla="*/ 0 h 290"/>
                <a:gd name="T14" fmla="*/ 0 60000 65536"/>
                <a:gd name="T15" fmla="*/ 0 60000 65536"/>
                <a:gd name="T16" fmla="*/ 0 60000 65536"/>
                <a:gd name="T17" fmla="*/ 0 60000 65536"/>
                <a:gd name="T18" fmla="*/ 0 60000 65536"/>
                <a:gd name="T19" fmla="*/ 0 60000 65536"/>
                <a:gd name="T20" fmla="*/ 0 60000 65536"/>
                <a:gd name="T21" fmla="*/ 0 w 502"/>
                <a:gd name="T22" fmla="*/ 0 h 290"/>
                <a:gd name="T23" fmla="*/ 502 w 502"/>
                <a:gd name="T24" fmla="*/ 290 h 2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2" h="290">
                  <a:moveTo>
                    <a:pt x="501" y="0"/>
                  </a:moveTo>
                  <a:lnTo>
                    <a:pt x="501" y="161"/>
                  </a:lnTo>
                  <a:lnTo>
                    <a:pt x="21" y="289"/>
                  </a:lnTo>
                  <a:lnTo>
                    <a:pt x="0" y="199"/>
                  </a:lnTo>
                  <a:lnTo>
                    <a:pt x="0" y="131"/>
                  </a:lnTo>
                  <a:lnTo>
                    <a:pt x="21" y="128"/>
                  </a:lnTo>
                  <a:lnTo>
                    <a:pt x="501" y="0"/>
                  </a:lnTo>
                </a:path>
              </a:pathLst>
            </a:custGeom>
            <a:solidFill>
              <a:srgbClr val="CCE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1" name="Freeform 101"/>
            <p:cNvSpPr>
              <a:spLocks/>
            </p:cNvSpPr>
            <p:nvPr/>
          </p:nvSpPr>
          <p:spPr bwMode="auto">
            <a:xfrm>
              <a:off x="3357" y="1770"/>
              <a:ext cx="42" cy="64"/>
            </a:xfrm>
            <a:custGeom>
              <a:avLst/>
              <a:gdLst>
                <a:gd name="T0" fmla="*/ 42 w 43"/>
                <a:gd name="T1" fmla="*/ 50 h 63"/>
                <a:gd name="T2" fmla="*/ 42 w 43"/>
                <a:gd name="T3" fmla="*/ 0 h 63"/>
                <a:gd name="T4" fmla="*/ 0 w 43"/>
                <a:gd name="T5" fmla="*/ 11 h 63"/>
                <a:gd name="T6" fmla="*/ 0 w 43"/>
                <a:gd name="T7" fmla="*/ 62 h 63"/>
                <a:gd name="T8" fmla="*/ 42 w 43"/>
                <a:gd name="T9" fmla="*/ 50 h 63"/>
                <a:gd name="T10" fmla="*/ 0 60000 65536"/>
                <a:gd name="T11" fmla="*/ 0 60000 65536"/>
                <a:gd name="T12" fmla="*/ 0 60000 65536"/>
                <a:gd name="T13" fmla="*/ 0 60000 65536"/>
                <a:gd name="T14" fmla="*/ 0 60000 65536"/>
                <a:gd name="T15" fmla="*/ 0 w 43"/>
                <a:gd name="T16" fmla="*/ 0 h 63"/>
                <a:gd name="T17" fmla="*/ 43 w 43"/>
                <a:gd name="T18" fmla="*/ 63 h 63"/>
              </a:gdLst>
              <a:ahLst/>
              <a:cxnLst>
                <a:cxn ang="T10">
                  <a:pos x="T0" y="T1"/>
                </a:cxn>
                <a:cxn ang="T11">
                  <a:pos x="T2" y="T3"/>
                </a:cxn>
                <a:cxn ang="T12">
                  <a:pos x="T4" y="T5"/>
                </a:cxn>
                <a:cxn ang="T13">
                  <a:pos x="T6" y="T7"/>
                </a:cxn>
                <a:cxn ang="T14">
                  <a:pos x="T8" y="T9"/>
                </a:cxn>
              </a:cxnLst>
              <a:rect l="T15" t="T16" r="T17" b="T18"/>
              <a:pathLst>
                <a:path w="43" h="63">
                  <a:moveTo>
                    <a:pt x="42" y="50"/>
                  </a:moveTo>
                  <a:lnTo>
                    <a:pt x="42" y="0"/>
                  </a:lnTo>
                  <a:lnTo>
                    <a:pt x="0" y="11"/>
                  </a:lnTo>
                  <a:lnTo>
                    <a:pt x="0" y="62"/>
                  </a:lnTo>
                  <a:lnTo>
                    <a:pt x="42"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2" name="Freeform 102"/>
            <p:cNvSpPr>
              <a:spLocks/>
            </p:cNvSpPr>
            <p:nvPr/>
          </p:nvSpPr>
          <p:spPr bwMode="auto">
            <a:xfrm>
              <a:off x="3432" y="1748"/>
              <a:ext cx="42" cy="62"/>
            </a:xfrm>
            <a:custGeom>
              <a:avLst/>
              <a:gdLst>
                <a:gd name="T0" fmla="*/ 41 w 42"/>
                <a:gd name="T1" fmla="*/ 50 h 62"/>
                <a:gd name="T2" fmla="*/ 41 w 42"/>
                <a:gd name="T3" fmla="*/ 0 h 62"/>
                <a:gd name="T4" fmla="*/ 0 w 42"/>
                <a:gd name="T5" fmla="*/ 11 h 62"/>
                <a:gd name="T6" fmla="*/ 0 w 42"/>
                <a:gd name="T7" fmla="*/ 61 h 62"/>
                <a:gd name="T8" fmla="*/ 41 w 42"/>
                <a:gd name="T9" fmla="*/ 50 h 62"/>
                <a:gd name="T10" fmla="*/ 0 60000 65536"/>
                <a:gd name="T11" fmla="*/ 0 60000 65536"/>
                <a:gd name="T12" fmla="*/ 0 60000 65536"/>
                <a:gd name="T13" fmla="*/ 0 60000 65536"/>
                <a:gd name="T14" fmla="*/ 0 60000 65536"/>
                <a:gd name="T15" fmla="*/ 0 w 42"/>
                <a:gd name="T16" fmla="*/ 0 h 62"/>
                <a:gd name="T17" fmla="*/ 42 w 42"/>
                <a:gd name="T18" fmla="*/ 62 h 62"/>
              </a:gdLst>
              <a:ahLst/>
              <a:cxnLst>
                <a:cxn ang="T10">
                  <a:pos x="T0" y="T1"/>
                </a:cxn>
                <a:cxn ang="T11">
                  <a:pos x="T2" y="T3"/>
                </a:cxn>
                <a:cxn ang="T12">
                  <a:pos x="T4" y="T5"/>
                </a:cxn>
                <a:cxn ang="T13">
                  <a:pos x="T6" y="T7"/>
                </a:cxn>
                <a:cxn ang="T14">
                  <a:pos x="T8" y="T9"/>
                </a:cxn>
              </a:cxnLst>
              <a:rect l="T15" t="T16" r="T17" b="T18"/>
              <a:pathLst>
                <a:path w="42" h="62">
                  <a:moveTo>
                    <a:pt x="41" y="50"/>
                  </a:moveTo>
                  <a:lnTo>
                    <a:pt x="41" y="0"/>
                  </a:lnTo>
                  <a:lnTo>
                    <a:pt x="0" y="11"/>
                  </a:lnTo>
                  <a:lnTo>
                    <a:pt x="0" y="61"/>
                  </a:lnTo>
                  <a:lnTo>
                    <a:pt x="41"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3" name="Freeform 103"/>
            <p:cNvSpPr>
              <a:spLocks/>
            </p:cNvSpPr>
            <p:nvPr/>
          </p:nvSpPr>
          <p:spPr bwMode="auto">
            <a:xfrm>
              <a:off x="3601" y="1701"/>
              <a:ext cx="43" cy="61"/>
            </a:xfrm>
            <a:custGeom>
              <a:avLst/>
              <a:gdLst>
                <a:gd name="T0" fmla="*/ 42 w 43"/>
                <a:gd name="T1" fmla="*/ 48 h 61"/>
                <a:gd name="T2" fmla="*/ 42 w 43"/>
                <a:gd name="T3" fmla="*/ 0 h 61"/>
                <a:gd name="T4" fmla="*/ 0 w 43"/>
                <a:gd name="T5" fmla="*/ 10 h 61"/>
                <a:gd name="T6" fmla="*/ 0 w 43"/>
                <a:gd name="T7" fmla="*/ 60 h 61"/>
                <a:gd name="T8" fmla="*/ 42 w 43"/>
                <a:gd name="T9" fmla="*/ 48 h 61"/>
                <a:gd name="T10" fmla="*/ 0 60000 65536"/>
                <a:gd name="T11" fmla="*/ 0 60000 65536"/>
                <a:gd name="T12" fmla="*/ 0 60000 65536"/>
                <a:gd name="T13" fmla="*/ 0 60000 65536"/>
                <a:gd name="T14" fmla="*/ 0 60000 65536"/>
                <a:gd name="T15" fmla="*/ 0 w 43"/>
                <a:gd name="T16" fmla="*/ 0 h 61"/>
                <a:gd name="T17" fmla="*/ 43 w 43"/>
                <a:gd name="T18" fmla="*/ 61 h 61"/>
              </a:gdLst>
              <a:ahLst/>
              <a:cxnLst>
                <a:cxn ang="T10">
                  <a:pos x="T0" y="T1"/>
                </a:cxn>
                <a:cxn ang="T11">
                  <a:pos x="T2" y="T3"/>
                </a:cxn>
                <a:cxn ang="T12">
                  <a:pos x="T4" y="T5"/>
                </a:cxn>
                <a:cxn ang="T13">
                  <a:pos x="T6" y="T7"/>
                </a:cxn>
                <a:cxn ang="T14">
                  <a:pos x="T8" y="T9"/>
                </a:cxn>
              </a:cxnLst>
              <a:rect l="T15" t="T16" r="T17" b="T18"/>
              <a:pathLst>
                <a:path w="43" h="61">
                  <a:moveTo>
                    <a:pt x="42" y="48"/>
                  </a:moveTo>
                  <a:lnTo>
                    <a:pt x="42" y="0"/>
                  </a:lnTo>
                  <a:lnTo>
                    <a:pt x="0" y="10"/>
                  </a:lnTo>
                  <a:lnTo>
                    <a:pt x="0" y="60"/>
                  </a:lnTo>
                  <a:lnTo>
                    <a:pt x="42" y="48"/>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4" name="Freeform 104"/>
            <p:cNvSpPr>
              <a:spLocks/>
            </p:cNvSpPr>
            <p:nvPr/>
          </p:nvSpPr>
          <p:spPr bwMode="auto">
            <a:xfrm>
              <a:off x="3676" y="1678"/>
              <a:ext cx="42" cy="64"/>
            </a:xfrm>
            <a:custGeom>
              <a:avLst/>
              <a:gdLst>
                <a:gd name="T0" fmla="*/ 42 w 43"/>
                <a:gd name="T1" fmla="*/ 50 h 63"/>
                <a:gd name="T2" fmla="*/ 42 w 43"/>
                <a:gd name="T3" fmla="*/ 0 h 63"/>
                <a:gd name="T4" fmla="*/ 0 w 43"/>
                <a:gd name="T5" fmla="*/ 11 h 63"/>
                <a:gd name="T6" fmla="*/ 0 w 43"/>
                <a:gd name="T7" fmla="*/ 62 h 63"/>
                <a:gd name="T8" fmla="*/ 42 w 43"/>
                <a:gd name="T9" fmla="*/ 50 h 63"/>
                <a:gd name="T10" fmla="*/ 0 60000 65536"/>
                <a:gd name="T11" fmla="*/ 0 60000 65536"/>
                <a:gd name="T12" fmla="*/ 0 60000 65536"/>
                <a:gd name="T13" fmla="*/ 0 60000 65536"/>
                <a:gd name="T14" fmla="*/ 0 60000 65536"/>
                <a:gd name="T15" fmla="*/ 0 w 43"/>
                <a:gd name="T16" fmla="*/ 0 h 63"/>
                <a:gd name="T17" fmla="*/ 43 w 43"/>
                <a:gd name="T18" fmla="*/ 63 h 63"/>
              </a:gdLst>
              <a:ahLst/>
              <a:cxnLst>
                <a:cxn ang="T10">
                  <a:pos x="T0" y="T1"/>
                </a:cxn>
                <a:cxn ang="T11">
                  <a:pos x="T2" y="T3"/>
                </a:cxn>
                <a:cxn ang="T12">
                  <a:pos x="T4" y="T5"/>
                </a:cxn>
                <a:cxn ang="T13">
                  <a:pos x="T6" y="T7"/>
                </a:cxn>
                <a:cxn ang="T14">
                  <a:pos x="T8" y="T9"/>
                </a:cxn>
              </a:cxnLst>
              <a:rect l="T15" t="T16" r="T17" b="T18"/>
              <a:pathLst>
                <a:path w="43" h="63">
                  <a:moveTo>
                    <a:pt x="42" y="50"/>
                  </a:moveTo>
                  <a:lnTo>
                    <a:pt x="42" y="0"/>
                  </a:lnTo>
                  <a:lnTo>
                    <a:pt x="0" y="11"/>
                  </a:lnTo>
                  <a:lnTo>
                    <a:pt x="0" y="62"/>
                  </a:lnTo>
                  <a:lnTo>
                    <a:pt x="42"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5" name="Freeform 105"/>
            <p:cNvSpPr>
              <a:spLocks/>
            </p:cNvSpPr>
            <p:nvPr/>
          </p:nvSpPr>
          <p:spPr bwMode="auto">
            <a:xfrm>
              <a:off x="2994" y="1723"/>
              <a:ext cx="457" cy="419"/>
            </a:xfrm>
            <a:custGeom>
              <a:avLst/>
              <a:gdLst>
                <a:gd name="T0" fmla="*/ 0 w 457"/>
                <a:gd name="T1" fmla="*/ 0 h 420"/>
                <a:gd name="T2" fmla="*/ 0 w 457"/>
                <a:gd name="T3" fmla="*/ 155 h 420"/>
                <a:gd name="T4" fmla="*/ 456 w 457"/>
                <a:gd name="T5" fmla="*/ 419 h 420"/>
                <a:gd name="T6" fmla="*/ 456 w 457"/>
                <a:gd name="T7" fmla="*/ 263 h 420"/>
                <a:gd name="T8" fmla="*/ 0 w 457"/>
                <a:gd name="T9" fmla="*/ 0 h 420"/>
                <a:gd name="T10" fmla="*/ 0 60000 65536"/>
                <a:gd name="T11" fmla="*/ 0 60000 65536"/>
                <a:gd name="T12" fmla="*/ 0 60000 65536"/>
                <a:gd name="T13" fmla="*/ 0 60000 65536"/>
                <a:gd name="T14" fmla="*/ 0 60000 65536"/>
                <a:gd name="T15" fmla="*/ 0 w 457"/>
                <a:gd name="T16" fmla="*/ 0 h 420"/>
                <a:gd name="T17" fmla="*/ 457 w 457"/>
                <a:gd name="T18" fmla="*/ 420 h 420"/>
              </a:gdLst>
              <a:ahLst/>
              <a:cxnLst>
                <a:cxn ang="T10">
                  <a:pos x="T0" y="T1"/>
                </a:cxn>
                <a:cxn ang="T11">
                  <a:pos x="T2" y="T3"/>
                </a:cxn>
                <a:cxn ang="T12">
                  <a:pos x="T4" y="T5"/>
                </a:cxn>
                <a:cxn ang="T13">
                  <a:pos x="T6" y="T7"/>
                </a:cxn>
                <a:cxn ang="T14">
                  <a:pos x="T8" y="T9"/>
                </a:cxn>
              </a:cxnLst>
              <a:rect l="T15" t="T16" r="T17" b="T18"/>
              <a:pathLst>
                <a:path w="457" h="420">
                  <a:moveTo>
                    <a:pt x="0" y="0"/>
                  </a:moveTo>
                  <a:lnTo>
                    <a:pt x="0" y="155"/>
                  </a:lnTo>
                  <a:lnTo>
                    <a:pt x="456" y="419"/>
                  </a:lnTo>
                  <a:lnTo>
                    <a:pt x="456" y="263"/>
                  </a:lnTo>
                  <a:lnTo>
                    <a:pt x="0" y="0"/>
                  </a:lnTo>
                </a:path>
              </a:pathLst>
            </a:custGeom>
            <a:solidFill>
              <a:srgbClr val="3399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6" name="Freeform 106"/>
            <p:cNvSpPr>
              <a:spLocks/>
            </p:cNvSpPr>
            <p:nvPr/>
          </p:nvSpPr>
          <p:spPr bwMode="auto">
            <a:xfrm>
              <a:off x="2994" y="1566"/>
              <a:ext cx="308" cy="350"/>
            </a:xfrm>
            <a:custGeom>
              <a:avLst/>
              <a:gdLst>
                <a:gd name="T0" fmla="*/ 0 w 309"/>
                <a:gd name="T1" fmla="*/ 0 h 350"/>
                <a:gd name="T2" fmla="*/ 0 w 309"/>
                <a:gd name="T3" fmla="*/ 157 h 350"/>
                <a:gd name="T4" fmla="*/ 308 w 309"/>
                <a:gd name="T5" fmla="*/ 349 h 350"/>
                <a:gd name="T6" fmla="*/ 306 w 309"/>
                <a:gd name="T7" fmla="*/ 174 h 350"/>
                <a:gd name="T8" fmla="*/ 0 w 309"/>
                <a:gd name="T9" fmla="*/ 0 h 350"/>
                <a:gd name="T10" fmla="*/ 0 60000 65536"/>
                <a:gd name="T11" fmla="*/ 0 60000 65536"/>
                <a:gd name="T12" fmla="*/ 0 60000 65536"/>
                <a:gd name="T13" fmla="*/ 0 60000 65536"/>
                <a:gd name="T14" fmla="*/ 0 60000 65536"/>
                <a:gd name="T15" fmla="*/ 0 w 309"/>
                <a:gd name="T16" fmla="*/ 0 h 350"/>
                <a:gd name="T17" fmla="*/ 309 w 309"/>
                <a:gd name="T18" fmla="*/ 350 h 350"/>
              </a:gdLst>
              <a:ahLst/>
              <a:cxnLst>
                <a:cxn ang="T10">
                  <a:pos x="T0" y="T1"/>
                </a:cxn>
                <a:cxn ang="T11">
                  <a:pos x="T2" y="T3"/>
                </a:cxn>
                <a:cxn ang="T12">
                  <a:pos x="T4" y="T5"/>
                </a:cxn>
                <a:cxn ang="T13">
                  <a:pos x="T6" y="T7"/>
                </a:cxn>
                <a:cxn ang="T14">
                  <a:pos x="T8" y="T9"/>
                </a:cxn>
              </a:cxnLst>
              <a:rect l="T15" t="T16" r="T17" b="T18"/>
              <a:pathLst>
                <a:path w="309" h="350">
                  <a:moveTo>
                    <a:pt x="0" y="0"/>
                  </a:moveTo>
                  <a:lnTo>
                    <a:pt x="0" y="157"/>
                  </a:lnTo>
                  <a:lnTo>
                    <a:pt x="308" y="349"/>
                  </a:lnTo>
                  <a:lnTo>
                    <a:pt x="306" y="174"/>
                  </a:lnTo>
                  <a:lnTo>
                    <a:pt x="0" y="0"/>
                  </a:lnTo>
                </a:path>
              </a:pathLst>
            </a:custGeom>
            <a:solidFill>
              <a:srgbClr val="3399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7" name="Freeform 107"/>
            <p:cNvSpPr>
              <a:spLocks/>
            </p:cNvSpPr>
            <p:nvPr/>
          </p:nvSpPr>
          <p:spPr bwMode="auto">
            <a:xfrm>
              <a:off x="3369" y="1979"/>
              <a:ext cx="43" cy="73"/>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8" name="Freeform 108"/>
            <p:cNvSpPr>
              <a:spLocks/>
            </p:cNvSpPr>
            <p:nvPr/>
          </p:nvSpPr>
          <p:spPr bwMode="auto">
            <a:xfrm>
              <a:off x="3154" y="1874"/>
              <a:ext cx="91" cy="149"/>
            </a:xfrm>
            <a:custGeom>
              <a:avLst/>
              <a:gdLst>
                <a:gd name="T0" fmla="*/ 0 w 91"/>
                <a:gd name="T1" fmla="*/ 97 h 149"/>
                <a:gd name="T2" fmla="*/ 0 w 91"/>
                <a:gd name="T3" fmla="*/ 0 h 149"/>
                <a:gd name="T4" fmla="*/ 90 w 91"/>
                <a:gd name="T5" fmla="*/ 50 h 149"/>
                <a:gd name="T6" fmla="*/ 90 w 91"/>
                <a:gd name="T7" fmla="*/ 148 h 149"/>
                <a:gd name="T8" fmla="*/ 0 w 91"/>
                <a:gd name="T9" fmla="*/ 97 h 149"/>
                <a:gd name="T10" fmla="*/ 0 60000 65536"/>
                <a:gd name="T11" fmla="*/ 0 60000 65536"/>
                <a:gd name="T12" fmla="*/ 0 60000 65536"/>
                <a:gd name="T13" fmla="*/ 0 60000 65536"/>
                <a:gd name="T14" fmla="*/ 0 60000 65536"/>
                <a:gd name="T15" fmla="*/ 0 w 91"/>
                <a:gd name="T16" fmla="*/ 0 h 149"/>
                <a:gd name="T17" fmla="*/ 91 w 91"/>
                <a:gd name="T18" fmla="*/ 149 h 149"/>
              </a:gdLst>
              <a:ahLst/>
              <a:cxnLst>
                <a:cxn ang="T10">
                  <a:pos x="T0" y="T1"/>
                </a:cxn>
                <a:cxn ang="T11">
                  <a:pos x="T2" y="T3"/>
                </a:cxn>
                <a:cxn ang="T12">
                  <a:pos x="T4" y="T5"/>
                </a:cxn>
                <a:cxn ang="T13">
                  <a:pos x="T6" y="T7"/>
                </a:cxn>
                <a:cxn ang="T14">
                  <a:pos x="T8" y="T9"/>
                </a:cxn>
              </a:cxnLst>
              <a:rect l="T15" t="T16" r="T17" b="T18"/>
              <a:pathLst>
                <a:path w="91" h="149">
                  <a:moveTo>
                    <a:pt x="0" y="97"/>
                  </a:moveTo>
                  <a:lnTo>
                    <a:pt x="0" y="0"/>
                  </a:lnTo>
                  <a:lnTo>
                    <a:pt x="90" y="50"/>
                  </a:lnTo>
                  <a:lnTo>
                    <a:pt x="90" y="148"/>
                  </a:lnTo>
                  <a:lnTo>
                    <a:pt x="0" y="97"/>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69" name="Freeform 109"/>
            <p:cNvSpPr>
              <a:spLocks/>
            </p:cNvSpPr>
            <p:nvPr/>
          </p:nvSpPr>
          <p:spPr bwMode="auto">
            <a:xfrm>
              <a:off x="3295" y="1934"/>
              <a:ext cx="42" cy="74"/>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0" name="Freeform 110"/>
            <p:cNvSpPr>
              <a:spLocks/>
            </p:cNvSpPr>
            <p:nvPr/>
          </p:nvSpPr>
          <p:spPr bwMode="auto">
            <a:xfrm>
              <a:off x="3082" y="1812"/>
              <a:ext cx="43" cy="73"/>
            </a:xfrm>
            <a:custGeom>
              <a:avLst/>
              <a:gdLst>
                <a:gd name="T0" fmla="*/ 0 w 43"/>
                <a:gd name="T1" fmla="*/ 49 h 73"/>
                <a:gd name="T2" fmla="*/ 0 w 43"/>
                <a:gd name="T3" fmla="*/ 0 h 73"/>
                <a:gd name="T4" fmla="*/ 42 w 43"/>
                <a:gd name="T5" fmla="*/ 21 h 73"/>
                <a:gd name="T6" fmla="*/ 42 w 43"/>
                <a:gd name="T7" fmla="*/ 72 h 73"/>
                <a:gd name="T8" fmla="*/ 0 w 43"/>
                <a:gd name="T9" fmla="*/ 49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49"/>
                  </a:moveTo>
                  <a:lnTo>
                    <a:pt x="0" y="0"/>
                  </a:lnTo>
                  <a:lnTo>
                    <a:pt x="42" y="21"/>
                  </a:lnTo>
                  <a:lnTo>
                    <a:pt x="42" y="72"/>
                  </a:lnTo>
                  <a:lnTo>
                    <a:pt x="0" y="49"/>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1" name="Freeform 111"/>
            <p:cNvSpPr>
              <a:spLocks/>
            </p:cNvSpPr>
            <p:nvPr/>
          </p:nvSpPr>
          <p:spPr bwMode="auto">
            <a:xfrm>
              <a:off x="3016" y="1771"/>
              <a:ext cx="42" cy="73"/>
            </a:xfrm>
            <a:custGeom>
              <a:avLst/>
              <a:gdLst>
                <a:gd name="T0" fmla="*/ 0 w 43"/>
                <a:gd name="T1" fmla="*/ 49 h 73"/>
                <a:gd name="T2" fmla="*/ 0 w 43"/>
                <a:gd name="T3" fmla="*/ 0 h 73"/>
                <a:gd name="T4" fmla="*/ 42 w 43"/>
                <a:gd name="T5" fmla="*/ 21 h 73"/>
                <a:gd name="T6" fmla="*/ 42 w 43"/>
                <a:gd name="T7" fmla="*/ 72 h 73"/>
                <a:gd name="T8" fmla="*/ 0 w 43"/>
                <a:gd name="T9" fmla="*/ 49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49"/>
                  </a:moveTo>
                  <a:lnTo>
                    <a:pt x="0" y="0"/>
                  </a:lnTo>
                  <a:lnTo>
                    <a:pt x="42" y="21"/>
                  </a:lnTo>
                  <a:lnTo>
                    <a:pt x="42" y="72"/>
                  </a:lnTo>
                  <a:lnTo>
                    <a:pt x="0" y="49"/>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2" name="Freeform 112"/>
            <p:cNvSpPr>
              <a:spLocks/>
            </p:cNvSpPr>
            <p:nvPr/>
          </p:nvSpPr>
          <p:spPr bwMode="auto">
            <a:xfrm>
              <a:off x="3082" y="1658"/>
              <a:ext cx="43" cy="73"/>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3" name="Freeform 113"/>
            <p:cNvSpPr>
              <a:spLocks/>
            </p:cNvSpPr>
            <p:nvPr/>
          </p:nvSpPr>
          <p:spPr bwMode="auto">
            <a:xfrm>
              <a:off x="3016" y="1618"/>
              <a:ext cx="42" cy="73"/>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4" name="Freeform 114"/>
            <p:cNvSpPr>
              <a:spLocks/>
            </p:cNvSpPr>
            <p:nvPr/>
          </p:nvSpPr>
          <p:spPr bwMode="auto">
            <a:xfrm>
              <a:off x="3226" y="1743"/>
              <a:ext cx="43" cy="73"/>
            </a:xfrm>
            <a:custGeom>
              <a:avLst/>
              <a:gdLst>
                <a:gd name="T0" fmla="*/ 0 w 43"/>
                <a:gd name="T1" fmla="*/ 50 h 73"/>
                <a:gd name="T2" fmla="*/ 0 w 43"/>
                <a:gd name="T3" fmla="*/ 0 h 73"/>
                <a:gd name="T4" fmla="*/ 42 w 43"/>
                <a:gd name="T5" fmla="*/ 22 h 73"/>
                <a:gd name="T6" fmla="*/ 42 w 43"/>
                <a:gd name="T7" fmla="*/ 72 h 73"/>
                <a:gd name="T8" fmla="*/ 0 w 43"/>
                <a:gd name="T9" fmla="*/ 50 h 73"/>
                <a:gd name="T10" fmla="*/ 0 60000 65536"/>
                <a:gd name="T11" fmla="*/ 0 60000 65536"/>
                <a:gd name="T12" fmla="*/ 0 60000 65536"/>
                <a:gd name="T13" fmla="*/ 0 60000 65536"/>
                <a:gd name="T14" fmla="*/ 0 60000 65536"/>
                <a:gd name="T15" fmla="*/ 0 w 43"/>
                <a:gd name="T16" fmla="*/ 0 h 73"/>
                <a:gd name="T17" fmla="*/ 43 w 43"/>
                <a:gd name="T18" fmla="*/ 73 h 73"/>
              </a:gdLst>
              <a:ahLst/>
              <a:cxnLst>
                <a:cxn ang="T10">
                  <a:pos x="T0" y="T1"/>
                </a:cxn>
                <a:cxn ang="T11">
                  <a:pos x="T2" y="T3"/>
                </a:cxn>
                <a:cxn ang="T12">
                  <a:pos x="T4" y="T5"/>
                </a:cxn>
                <a:cxn ang="T13">
                  <a:pos x="T6" y="T7"/>
                </a:cxn>
                <a:cxn ang="T14">
                  <a:pos x="T8" y="T9"/>
                </a:cxn>
              </a:cxnLst>
              <a:rect l="T15" t="T16" r="T17" b="T18"/>
              <a:pathLst>
                <a:path w="43" h="73">
                  <a:moveTo>
                    <a:pt x="0" y="50"/>
                  </a:moveTo>
                  <a:lnTo>
                    <a:pt x="0" y="0"/>
                  </a:lnTo>
                  <a:lnTo>
                    <a:pt x="42" y="22"/>
                  </a:lnTo>
                  <a:lnTo>
                    <a:pt x="42" y="72"/>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5" name="Freeform 115"/>
            <p:cNvSpPr>
              <a:spLocks/>
            </p:cNvSpPr>
            <p:nvPr/>
          </p:nvSpPr>
          <p:spPr bwMode="auto">
            <a:xfrm>
              <a:off x="3152" y="1699"/>
              <a:ext cx="43" cy="74"/>
            </a:xfrm>
            <a:custGeom>
              <a:avLst/>
              <a:gdLst>
                <a:gd name="T0" fmla="*/ 0 w 43"/>
                <a:gd name="T1" fmla="*/ 50 h 74"/>
                <a:gd name="T2" fmla="*/ 0 w 43"/>
                <a:gd name="T3" fmla="*/ 0 h 74"/>
                <a:gd name="T4" fmla="*/ 42 w 43"/>
                <a:gd name="T5" fmla="*/ 22 h 74"/>
                <a:gd name="T6" fmla="*/ 42 w 43"/>
                <a:gd name="T7" fmla="*/ 73 h 74"/>
                <a:gd name="T8" fmla="*/ 0 w 43"/>
                <a:gd name="T9" fmla="*/ 50 h 74"/>
                <a:gd name="T10" fmla="*/ 0 60000 65536"/>
                <a:gd name="T11" fmla="*/ 0 60000 65536"/>
                <a:gd name="T12" fmla="*/ 0 60000 65536"/>
                <a:gd name="T13" fmla="*/ 0 60000 65536"/>
                <a:gd name="T14" fmla="*/ 0 60000 65536"/>
                <a:gd name="T15" fmla="*/ 0 w 43"/>
                <a:gd name="T16" fmla="*/ 0 h 74"/>
                <a:gd name="T17" fmla="*/ 43 w 43"/>
                <a:gd name="T18" fmla="*/ 74 h 74"/>
              </a:gdLst>
              <a:ahLst/>
              <a:cxnLst>
                <a:cxn ang="T10">
                  <a:pos x="T0" y="T1"/>
                </a:cxn>
                <a:cxn ang="T11">
                  <a:pos x="T2" y="T3"/>
                </a:cxn>
                <a:cxn ang="T12">
                  <a:pos x="T4" y="T5"/>
                </a:cxn>
                <a:cxn ang="T13">
                  <a:pos x="T6" y="T7"/>
                </a:cxn>
                <a:cxn ang="T14">
                  <a:pos x="T8" y="T9"/>
                </a:cxn>
              </a:cxnLst>
              <a:rect l="T15" t="T16" r="T17" b="T18"/>
              <a:pathLst>
                <a:path w="43" h="74">
                  <a:moveTo>
                    <a:pt x="0" y="50"/>
                  </a:moveTo>
                  <a:lnTo>
                    <a:pt x="0" y="0"/>
                  </a:lnTo>
                  <a:lnTo>
                    <a:pt x="42" y="22"/>
                  </a:lnTo>
                  <a:lnTo>
                    <a:pt x="42" y="73"/>
                  </a:lnTo>
                  <a:lnTo>
                    <a:pt x="0" y="5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pic>
        <p:nvPicPr>
          <p:cNvPr id="276" name="Picture 6" descr="bbba"/>
          <p:cNvPicPr>
            <a:picLocks noChangeAspect="1" noChangeArrowheads="1"/>
          </p:cNvPicPr>
          <p:nvPr/>
        </p:nvPicPr>
        <p:blipFill>
          <a:blip r:embed="rId5" cstate="print">
            <a:clrChange>
              <a:clrFrom>
                <a:srgbClr val="000000"/>
              </a:clrFrom>
              <a:clrTo>
                <a:srgbClr val="000000">
                  <a:alpha val="0"/>
                </a:srgbClr>
              </a:clrTo>
            </a:clrChange>
          </a:blip>
          <a:srcRect/>
          <a:stretch>
            <a:fillRect/>
          </a:stretch>
        </p:blipFill>
        <p:spPr bwMode="auto">
          <a:xfrm>
            <a:off x="2419350" y="3574264"/>
            <a:ext cx="4025900" cy="808435"/>
          </a:xfrm>
          <a:prstGeom prst="rect">
            <a:avLst/>
          </a:prstGeom>
          <a:noFill/>
          <a:ln w="9525">
            <a:noFill/>
            <a:miter lim="800000"/>
            <a:headEnd/>
            <a:tailEnd/>
          </a:ln>
        </p:spPr>
      </p:pic>
      <p:grpSp>
        <p:nvGrpSpPr>
          <p:cNvPr id="277" name="Group 31"/>
          <p:cNvGrpSpPr>
            <a:grpSpLocks/>
          </p:cNvGrpSpPr>
          <p:nvPr/>
        </p:nvGrpSpPr>
        <p:grpSpPr bwMode="auto">
          <a:xfrm>
            <a:off x="3036894" y="3573073"/>
            <a:ext cx="898525" cy="607219"/>
            <a:chOff x="697" y="1244"/>
            <a:chExt cx="877" cy="661"/>
          </a:xfrm>
        </p:grpSpPr>
        <p:sp>
          <p:nvSpPr>
            <p:cNvPr id="278" name="Freeform 6"/>
            <p:cNvSpPr>
              <a:spLocks/>
            </p:cNvSpPr>
            <p:nvPr/>
          </p:nvSpPr>
          <p:spPr bwMode="auto">
            <a:xfrm>
              <a:off x="719" y="1340"/>
              <a:ext cx="832" cy="491"/>
            </a:xfrm>
            <a:custGeom>
              <a:avLst/>
              <a:gdLst>
                <a:gd name="T0" fmla="*/ 416 w 832"/>
                <a:gd name="T1" fmla="*/ 0 h 491"/>
                <a:gd name="T2" fmla="*/ 331 w 832"/>
                <a:gd name="T3" fmla="*/ 3 h 491"/>
                <a:gd name="T4" fmla="*/ 253 w 832"/>
                <a:gd name="T5" fmla="*/ 8 h 491"/>
                <a:gd name="T6" fmla="*/ 183 w 832"/>
                <a:gd name="T7" fmla="*/ 18 h 491"/>
                <a:gd name="T8" fmla="*/ 120 w 832"/>
                <a:gd name="T9" fmla="*/ 32 h 491"/>
                <a:gd name="T10" fmla="*/ 70 w 832"/>
                <a:gd name="T11" fmla="*/ 47 h 491"/>
                <a:gd name="T12" fmla="*/ 32 w 832"/>
                <a:gd name="T13" fmla="*/ 66 h 491"/>
                <a:gd name="T14" fmla="*/ 8 w 832"/>
                <a:gd name="T15" fmla="*/ 86 h 491"/>
                <a:gd name="T16" fmla="*/ 0 w 832"/>
                <a:gd name="T17" fmla="*/ 108 h 491"/>
                <a:gd name="T18" fmla="*/ 0 w 832"/>
                <a:gd name="T19" fmla="*/ 382 h 491"/>
                <a:gd name="T20" fmla="*/ 8 w 832"/>
                <a:gd name="T21" fmla="*/ 404 h 491"/>
                <a:gd name="T22" fmla="*/ 32 w 832"/>
                <a:gd name="T23" fmla="*/ 425 h 491"/>
                <a:gd name="T24" fmla="*/ 70 w 832"/>
                <a:gd name="T25" fmla="*/ 444 h 491"/>
                <a:gd name="T26" fmla="*/ 120 w 832"/>
                <a:gd name="T27" fmla="*/ 459 h 491"/>
                <a:gd name="T28" fmla="*/ 183 w 832"/>
                <a:gd name="T29" fmla="*/ 472 h 491"/>
                <a:gd name="T30" fmla="*/ 253 w 832"/>
                <a:gd name="T31" fmla="*/ 481 h 491"/>
                <a:gd name="T32" fmla="*/ 331 w 832"/>
                <a:gd name="T33" fmla="*/ 488 h 491"/>
                <a:gd name="T34" fmla="*/ 416 w 832"/>
                <a:gd name="T35" fmla="*/ 490 h 491"/>
                <a:gd name="T36" fmla="*/ 499 w 832"/>
                <a:gd name="T37" fmla="*/ 488 h 491"/>
                <a:gd name="T38" fmla="*/ 577 w 832"/>
                <a:gd name="T39" fmla="*/ 481 h 491"/>
                <a:gd name="T40" fmla="*/ 647 w 832"/>
                <a:gd name="T41" fmla="*/ 472 h 491"/>
                <a:gd name="T42" fmla="*/ 710 w 832"/>
                <a:gd name="T43" fmla="*/ 459 h 491"/>
                <a:gd name="T44" fmla="*/ 760 w 832"/>
                <a:gd name="T45" fmla="*/ 444 h 491"/>
                <a:gd name="T46" fmla="*/ 798 w 832"/>
                <a:gd name="T47" fmla="*/ 425 h 491"/>
                <a:gd name="T48" fmla="*/ 822 w 832"/>
                <a:gd name="T49" fmla="*/ 404 h 491"/>
                <a:gd name="T50" fmla="*/ 831 w 832"/>
                <a:gd name="T51" fmla="*/ 382 h 491"/>
                <a:gd name="T52" fmla="*/ 831 w 832"/>
                <a:gd name="T53" fmla="*/ 108 h 491"/>
                <a:gd name="T54" fmla="*/ 822 w 832"/>
                <a:gd name="T55" fmla="*/ 86 h 491"/>
                <a:gd name="T56" fmla="*/ 798 w 832"/>
                <a:gd name="T57" fmla="*/ 66 h 491"/>
                <a:gd name="T58" fmla="*/ 760 w 832"/>
                <a:gd name="T59" fmla="*/ 47 h 491"/>
                <a:gd name="T60" fmla="*/ 710 w 832"/>
                <a:gd name="T61" fmla="*/ 32 h 491"/>
                <a:gd name="T62" fmla="*/ 647 w 832"/>
                <a:gd name="T63" fmla="*/ 18 h 491"/>
                <a:gd name="T64" fmla="*/ 577 w 832"/>
                <a:gd name="T65" fmla="*/ 8 h 491"/>
                <a:gd name="T66" fmla="*/ 499 w 832"/>
                <a:gd name="T67" fmla="*/ 3 h 491"/>
                <a:gd name="T68" fmla="*/ 416 w 832"/>
                <a:gd name="T69" fmla="*/ 0 h 4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2"/>
                <a:gd name="T106" fmla="*/ 0 h 491"/>
                <a:gd name="T107" fmla="*/ 832 w 832"/>
                <a:gd name="T108" fmla="*/ 491 h 49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2" h="491">
                  <a:moveTo>
                    <a:pt x="416" y="0"/>
                  </a:moveTo>
                  <a:lnTo>
                    <a:pt x="331" y="3"/>
                  </a:lnTo>
                  <a:lnTo>
                    <a:pt x="253" y="8"/>
                  </a:lnTo>
                  <a:lnTo>
                    <a:pt x="183" y="18"/>
                  </a:lnTo>
                  <a:lnTo>
                    <a:pt x="120" y="32"/>
                  </a:lnTo>
                  <a:lnTo>
                    <a:pt x="70" y="47"/>
                  </a:lnTo>
                  <a:lnTo>
                    <a:pt x="32" y="66"/>
                  </a:lnTo>
                  <a:lnTo>
                    <a:pt x="8" y="86"/>
                  </a:lnTo>
                  <a:lnTo>
                    <a:pt x="0" y="108"/>
                  </a:lnTo>
                  <a:lnTo>
                    <a:pt x="0" y="382"/>
                  </a:lnTo>
                  <a:lnTo>
                    <a:pt x="8" y="404"/>
                  </a:lnTo>
                  <a:lnTo>
                    <a:pt x="32" y="425"/>
                  </a:lnTo>
                  <a:lnTo>
                    <a:pt x="70" y="444"/>
                  </a:lnTo>
                  <a:lnTo>
                    <a:pt x="120" y="459"/>
                  </a:lnTo>
                  <a:lnTo>
                    <a:pt x="183" y="472"/>
                  </a:lnTo>
                  <a:lnTo>
                    <a:pt x="253" y="481"/>
                  </a:lnTo>
                  <a:lnTo>
                    <a:pt x="331" y="488"/>
                  </a:lnTo>
                  <a:lnTo>
                    <a:pt x="416" y="490"/>
                  </a:lnTo>
                  <a:lnTo>
                    <a:pt x="499" y="488"/>
                  </a:lnTo>
                  <a:lnTo>
                    <a:pt x="577" y="481"/>
                  </a:lnTo>
                  <a:lnTo>
                    <a:pt x="647" y="472"/>
                  </a:lnTo>
                  <a:lnTo>
                    <a:pt x="710" y="459"/>
                  </a:lnTo>
                  <a:lnTo>
                    <a:pt x="760" y="444"/>
                  </a:lnTo>
                  <a:lnTo>
                    <a:pt x="798" y="425"/>
                  </a:lnTo>
                  <a:lnTo>
                    <a:pt x="822" y="404"/>
                  </a:lnTo>
                  <a:lnTo>
                    <a:pt x="831" y="382"/>
                  </a:lnTo>
                  <a:lnTo>
                    <a:pt x="831" y="108"/>
                  </a:lnTo>
                  <a:lnTo>
                    <a:pt x="822" y="86"/>
                  </a:lnTo>
                  <a:lnTo>
                    <a:pt x="798" y="66"/>
                  </a:lnTo>
                  <a:lnTo>
                    <a:pt x="760" y="47"/>
                  </a:lnTo>
                  <a:lnTo>
                    <a:pt x="710" y="32"/>
                  </a:lnTo>
                  <a:lnTo>
                    <a:pt x="647" y="18"/>
                  </a:lnTo>
                  <a:lnTo>
                    <a:pt x="577" y="8"/>
                  </a:lnTo>
                  <a:lnTo>
                    <a:pt x="499" y="3"/>
                  </a:lnTo>
                  <a:lnTo>
                    <a:pt x="416" y="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9" name="Freeform 7"/>
            <p:cNvSpPr>
              <a:spLocks/>
            </p:cNvSpPr>
            <p:nvPr/>
          </p:nvSpPr>
          <p:spPr bwMode="auto">
            <a:xfrm>
              <a:off x="719" y="1422"/>
              <a:ext cx="832" cy="483"/>
            </a:xfrm>
            <a:custGeom>
              <a:avLst/>
              <a:gdLst>
                <a:gd name="T0" fmla="*/ 416 w 832"/>
                <a:gd name="T1" fmla="*/ 0 h 484"/>
                <a:gd name="T2" fmla="*/ 331 w 832"/>
                <a:gd name="T3" fmla="*/ 3 h 484"/>
                <a:gd name="T4" fmla="*/ 253 w 832"/>
                <a:gd name="T5" fmla="*/ 17 h 484"/>
                <a:gd name="T6" fmla="*/ 183 w 832"/>
                <a:gd name="T7" fmla="*/ 35 h 484"/>
                <a:gd name="T8" fmla="*/ 120 w 832"/>
                <a:gd name="T9" fmla="*/ 58 h 484"/>
                <a:gd name="T10" fmla="*/ 70 w 832"/>
                <a:gd name="T11" fmla="*/ 85 h 484"/>
                <a:gd name="T12" fmla="*/ 32 w 832"/>
                <a:gd name="T13" fmla="*/ 112 h 484"/>
                <a:gd name="T14" fmla="*/ 8 w 832"/>
                <a:gd name="T15" fmla="*/ 138 h 484"/>
                <a:gd name="T16" fmla="*/ 0 w 832"/>
                <a:gd name="T17" fmla="*/ 162 h 484"/>
                <a:gd name="T18" fmla="*/ 0 w 832"/>
                <a:gd name="T19" fmla="*/ 375 h 484"/>
                <a:gd name="T20" fmla="*/ 8 w 832"/>
                <a:gd name="T21" fmla="*/ 397 h 484"/>
                <a:gd name="T22" fmla="*/ 32 w 832"/>
                <a:gd name="T23" fmla="*/ 418 h 484"/>
                <a:gd name="T24" fmla="*/ 70 w 832"/>
                <a:gd name="T25" fmla="*/ 435 h 484"/>
                <a:gd name="T26" fmla="*/ 120 w 832"/>
                <a:gd name="T27" fmla="*/ 452 h 484"/>
                <a:gd name="T28" fmla="*/ 183 w 832"/>
                <a:gd name="T29" fmla="*/ 465 h 484"/>
                <a:gd name="T30" fmla="*/ 253 w 832"/>
                <a:gd name="T31" fmla="*/ 474 h 484"/>
                <a:gd name="T32" fmla="*/ 331 w 832"/>
                <a:gd name="T33" fmla="*/ 481 h 484"/>
                <a:gd name="T34" fmla="*/ 416 w 832"/>
                <a:gd name="T35" fmla="*/ 483 h 484"/>
                <a:gd name="T36" fmla="*/ 499 w 832"/>
                <a:gd name="T37" fmla="*/ 481 h 484"/>
                <a:gd name="T38" fmla="*/ 577 w 832"/>
                <a:gd name="T39" fmla="*/ 474 h 484"/>
                <a:gd name="T40" fmla="*/ 647 w 832"/>
                <a:gd name="T41" fmla="*/ 465 h 484"/>
                <a:gd name="T42" fmla="*/ 710 w 832"/>
                <a:gd name="T43" fmla="*/ 452 h 484"/>
                <a:gd name="T44" fmla="*/ 760 w 832"/>
                <a:gd name="T45" fmla="*/ 435 h 484"/>
                <a:gd name="T46" fmla="*/ 798 w 832"/>
                <a:gd name="T47" fmla="*/ 418 h 484"/>
                <a:gd name="T48" fmla="*/ 822 w 832"/>
                <a:gd name="T49" fmla="*/ 397 h 484"/>
                <a:gd name="T50" fmla="*/ 831 w 832"/>
                <a:gd name="T51" fmla="*/ 375 h 484"/>
                <a:gd name="T52" fmla="*/ 831 w 832"/>
                <a:gd name="T53" fmla="*/ 162 h 484"/>
                <a:gd name="T54" fmla="*/ 822 w 832"/>
                <a:gd name="T55" fmla="*/ 138 h 484"/>
                <a:gd name="T56" fmla="*/ 798 w 832"/>
                <a:gd name="T57" fmla="*/ 112 h 484"/>
                <a:gd name="T58" fmla="*/ 760 w 832"/>
                <a:gd name="T59" fmla="*/ 85 h 484"/>
                <a:gd name="T60" fmla="*/ 710 w 832"/>
                <a:gd name="T61" fmla="*/ 58 h 484"/>
                <a:gd name="T62" fmla="*/ 647 w 832"/>
                <a:gd name="T63" fmla="*/ 35 h 484"/>
                <a:gd name="T64" fmla="*/ 577 w 832"/>
                <a:gd name="T65" fmla="*/ 17 h 484"/>
                <a:gd name="T66" fmla="*/ 499 w 832"/>
                <a:gd name="T67" fmla="*/ 3 h 484"/>
                <a:gd name="T68" fmla="*/ 416 w 832"/>
                <a:gd name="T69" fmla="*/ 0 h 4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2"/>
                <a:gd name="T106" fmla="*/ 0 h 484"/>
                <a:gd name="T107" fmla="*/ 832 w 832"/>
                <a:gd name="T108" fmla="*/ 484 h 48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2" h="484">
                  <a:moveTo>
                    <a:pt x="416" y="0"/>
                  </a:moveTo>
                  <a:lnTo>
                    <a:pt x="331" y="3"/>
                  </a:lnTo>
                  <a:lnTo>
                    <a:pt x="253" y="17"/>
                  </a:lnTo>
                  <a:lnTo>
                    <a:pt x="183" y="35"/>
                  </a:lnTo>
                  <a:lnTo>
                    <a:pt x="120" y="58"/>
                  </a:lnTo>
                  <a:lnTo>
                    <a:pt x="70" y="85"/>
                  </a:lnTo>
                  <a:lnTo>
                    <a:pt x="32" y="112"/>
                  </a:lnTo>
                  <a:lnTo>
                    <a:pt x="8" y="138"/>
                  </a:lnTo>
                  <a:lnTo>
                    <a:pt x="0" y="162"/>
                  </a:lnTo>
                  <a:lnTo>
                    <a:pt x="0" y="375"/>
                  </a:lnTo>
                  <a:lnTo>
                    <a:pt x="8" y="397"/>
                  </a:lnTo>
                  <a:lnTo>
                    <a:pt x="32" y="418"/>
                  </a:lnTo>
                  <a:lnTo>
                    <a:pt x="70" y="435"/>
                  </a:lnTo>
                  <a:lnTo>
                    <a:pt x="120" y="452"/>
                  </a:lnTo>
                  <a:lnTo>
                    <a:pt x="183" y="465"/>
                  </a:lnTo>
                  <a:lnTo>
                    <a:pt x="253" y="474"/>
                  </a:lnTo>
                  <a:lnTo>
                    <a:pt x="331" y="481"/>
                  </a:lnTo>
                  <a:lnTo>
                    <a:pt x="416" y="483"/>
                  </a:lnTo>
                  <a:lnTo>
                    <a:pt x="499" y="481"/>
                  </a:lnTo>
                  <a:lnTo>
                    <a:pt x="577" y="474"/>
                  </a:lnTo>
                  <a:lnTo>
                    <a:pt x="647" y="465"/>
                  </a:lnTo>
                  <a:lnTo>
                    <a:pt x="710" y="452"/>
                  </a:lnTo>
                  <a:lnTo>
                    <a:pt x="760" y="435"/>
                  </a:lnTo>
                  <a:lnTo>
                    <a:pt x="798" y="418"/>
                  </a:lnTo>
                  <a:lnTo>
                    <a:pt x="822" y="397"/>
                  </a:lnTo>
                  <a:lnTo>
                    <a:pt x="831" y="375"/>
                  </a:lnTo>
                  <a:lnTo>
                    <a:pt x="831" y="162"/>
                  </a:lnTo>
                  <a:lnTo>
                    <a:pt x="822" y="138"/>
                  </a:lnTo>
                  <a:lnTo>
                    <a:pt x="798" y="112"/>
                  </a:lnTo>
                  <a:lnTo>
                    <a:pt x="760" y="85"/>
                  </a:lnTo>
                  <a:lnTo>
                    <a:pt x="710" y="58"/>
                  </a:lnTo>
                  <a:lnTo>
                    <a:pt x="647" y="35"/>
                  </a:lnTo>
                  <a:lnTo>
                    <a:pt x="577" y="17"/>
                  </a:lnTo>
                  <a:lnTo>
                    <a:pt x="499" y="3"/>
                  </a:lnTo>
                  <a:lnTo>
                    <a:pt x="416" y="0"/>
                  </a:lnTo>
                </a:path>
              </a:pathLst>
            </a:custGeom>
            <a:solidFill>
              <a:srgbClr val="0099C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0" name="Freeform 8"/>
            <p:cNvSpPr>
              <a:spLocks/>
            </p:cNvSpPr>
            <p:nvPr/>
          </p:nvSpPr>
          <p:spPr bwMode="auto">
            <a:xfrm>
              <a:off x="697" y="1340"/>
              <a:ext cx="877" cy="218"/>
            </a:xfrm>
            <a:custGeom>
              <a:avLst/>
              <a:gdLst>
                <a:gd name="T0" fmla="*/ 350 w 877"/>
                <a:gd name="T1" fmla="*/ 1 h 218"/>
                <a:gd name="T2" fmla="*/ 193 w 877"/>
                <a:gd name="T3" fmla="*/ 18 h 218"/>
                <a:gd name="T4" fmla="*/ 76 w 877"/>
                <a:gd name="T5" fmla="*/ 49 h 218"/>
                <a:gd name="T6" fmla="*/ 10 w 877"/>
                <a:gd name="T7" fmla="*/ 90 h 218"/>
                <a:gd name="T8" fmla="*/ 5 w 877"/>
                <a:gd name="T9" fmla="*/ 129 h 218"/>
                <a:gd name="T10" fmla="*/ 43 w 877"/>
                <a:gd name="T11" fmla="*/ 162 h 218"/>
                <a:gd name="T12" fmla="*/ 110 w 877"/>
                <a:gd name="T13" fmla="*/ 189 h 218"/>
                <a:gd name="T14" fmla="*/ 205 w 877"/>
                <a:gd name="T15" fmla="*/ 210 h 218"/>
                <a:gd name="T16" fmla="*/ 264 w 877"/>
                <a:gd name="T17" fmla="*/ 217 h 218"/>
                <a:gd name="T18" fmla="*/ 278 w 877"/>
                <a:gd name="T19" fmla="*/ 210 h 218"/>
                <a:gd name="T20" fmla="*/ 295 w 877"/>
                <a:gd name="T21" fmla="*/ 199 h 218"/>
                <a:gd name="T22" fmla="*/ 309 w 877"/>
                <a:gd name="T23" fmla="*/ 187 h 218"/>
                <a:gd name="T24" fmla="*/ 279 w 877"/>
                <a:gd name="T25" fmla="*/ 175 h 218"/>
                <a:gd name="T26" fmla="*/ 217 w 877"/>
                <a:gd name="T27" fmla="*/ 160 h 218"/>
                <a:gd name="T28" fmla="*/ 165 w 877"/>
                <a:gd name="T29" fmla="*/ 140 h 218"/>
                <a:gd name="T30" fmla="*/ 136 w 877"/>
                <a:gd name="T31" fmla="*/ 117 h 218"/>
                <a:gd name="T32" fmla="*/ 138 w 877"/>
                <a:gd name="T33" fmla="*/ 92 h 218"/>
                <a:gd name="T34" fmla="*/ 184 w 877"/>
                <a:gd name="T35" fmla="*/ 63 h 218"/>
                <a:gd name="T36" fmla="*/ 266 w 877"/>
                <a:gd name="T37" fmla="*/ 41 h 218"/>
                <a:gd name="T38" fmla="*/ 376 w 877"/>
                <a:gd name="T39" fmla="*/ 29 h 218"/>
                <a:gd name="T40" fmla="*/ 499 w 877"/>
                <a:gd name="T41" fmla="*/ 29 h 218"/>
                <a:gd name="T42" fmla="*/ 609 w 877"/>
                <a:gd name="T43" fmla="*/ 41 h 218"/>
                <a:gd name="T44" fmla="*/ 691 w 877"/>
                <a:gd name="T45" fmla="*/ 63 h 218"/>
                <a:gd name="T46" fmla="*/ 737 w 877"/>
                <a:gd name="T47" fmla="*/ 92 h 218"/>
                <a:gd name="T48" fmla="*/ 739 w 877"/>
                <a:gd name="T49" fmla="*/ 117 h 218"/>
                <a:gd name="T50" fmla="*/ 710 w 877"/>
                <a:gd name="T51" fmla="*/ 140 h 218"/>
                <a:gd name="T52" fmla="*/ 660 w 877"/>
                <a:gd name="T53" fmla="*/ 160 h 218"/>
                <a:gd name="T54" fmla="*/ 596 w 877"/>
                <a:gd name="T55" fmla="*/ 175 h 218"/>
                <a:gd name="T56" fmla="*/ 566 w 877"/>
                <a:gd name="T57" fmla="*/ 187 h 218"/>
                <a:gd name="T58" fmla="*/ 580 w 877"/>
                <a:gd name="T59" fmla="*/ 199 h 218"/>
                <a:gd name="T60" fmla="*/ 597 w 877"/>
                <a:gd name="T61" fmla="*/ 210 h 218"/>
                <a:gd name="T62" fmla="*/ 611 w 877"/>
                <a:gd name="T63" fmla="*/ 217 h 218"/>
                <a:gd name="T64" fmla="*/ 670 w 877"/>
                <a:gd name="T65" fmla="*/ 210 h 218"/>
                <a:gd name="T66" fmla="*/ 765 w 877"/>
                <a:gd name="T67" fmla="*/ 189 h 218"/>
                <a:gd name="T68" fmla="*/ 832 w 877"/>
                <a:gd name="T69" fmla="*/ 162 h 218"/>
                <a:gd name="T70" fmla="*/ 870 w 877"/>
                <a:gd name="T71" fmla="*/ 129 h 218"/>
                <a:gd name="T72" fmla="*/ 865 w 877"/>
                <a:gd name="T73" fmla="*/ 90 h 218"/>
                <a:gd name="T74" fmla="*/ 799 w 877"/>
                <a:gd name="T75" fmla="*/ 49 h 218"/>
                <a:gd name="T76" fmla="*/ 682 w 877"/>
                <a:gd name="T77" fmla="*/ 18 h 218"/>
                <a:gd name="T78" fmla="*/ 526 w 877"/>
                <a:gd name="T79" fmla="*/ 1 h 2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77"/>
                <a:gd name="T121" fmla="*/ 0 h 218"/>
                <a:gd name="T122" fmla="*/ 877 w 877"/>
                <a:gd name="T123" fmla="*/ 218 h 21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77" h="218">
                  <a:moveTo>
                    <a:pt x="438" y="0"/>
                  </a:moveTo>
                  <a:lnTo>
                    <a:pt x="350" y="1"/>
                  </a:lnTo>
                  <a:lnTo>
                    <a:pt x="267" y="8"/>
                  </a:lnTo>
                  <a:lnTo>
                    <a:pt x="193" y="18"/>
                  </a:lnTo>
                  <a:lnTo>
                    <a:pt x="129" y="32"/>
                  </a:lnTo>
                  <a:lnTo>
                    <a:pt x="76" y="49"/>
                  </a:lnTo>
                  <a:lnTo>
                    <a:pt x="34" y="70"/>
                  </a:lnTo>
                  <a:lnTo>
                    <a:pt x="10" y="90"/>
                  </a:lnTo>
                  <a:lnTo>
                    <a:pt x="0" y="114"/>
                  </a:lnTo>
                  <a:lnTo>
                    <a:pt x="5" y="129"/>
                  </a:lnTo>
                  <a:lnTo>
                    <a:pt x="19" y="146"/>
                  </a:lnTo>
                  <a:lnTo>
                    <a:pt x="43" y="162"/>
                  </a:lnTo>
                  <a:lnTo>
                    <a:pt x="72" y="175"/>
                  </a:lnTo>
                  <a:lnTo>
                    <a:pt x="110" y="189"/>
                  </a:lnTo>
                  <a:lnTo>
                    <a:pt x="155" y="199"/>
                  </a:lnTo>
                  <a:lnTo>
                    <a:pt x="205" y="210"/>
                  </a:lnTo>
                  <a:lnTo>
                    <a:pt x="260" y="217"/>
                  </a:lnTo>
                  <a:lnTo>
                    <a:pt x="264" y="217"/>
                  </a:lnTo>
                  <a:lnTo>
                    <a:pt x="269" y="215"/>
                  </a:lnTo>
                  <a:lnTo>
                    <a:pt x="278" y="210"/>
                  </a:lnTo>
                  <a:lnTo>
                    <a:pt x="286" y="206"/>
                  </a:lnTo>
                  <a:lnTo>
                    <a:pt x="295" y="199"/>
                  </a:lnTo>
                  <a:lnTo>
                    <a:pt x="304" y="194"/>
                  </a:lnTo>
                  <a:lnTo>
                    <a:pt x="309" y="187"/>
                  </a:lnTo>
                  <a:lnTo>
                    <a:pt x="312" y="182"/>
                  </a:lnTo>
                  <a:lnTo>
                    <a:pt x="279" y="175"/>
                  </a:lnTo>
                  <a:lnTo>
                    <a:pt x="247" y="169"/>
                  </a:lnTo>
                  <a:lnTo>
                    <a:pt x="217" y="160"/>
                  </a:lnTo>
                  <a:lnTo>
                    <a:pt x="190" y="150"/>
                  </a:lnTo>
                  <a:lnTo>
                    <a:pt x="165" y="140"/>
                  </a:lnTo>
                  <a:lnTo>
                    <a:pt x="148" y="129"/>
                  </a:lnTo>
                  <a:lnTo>
                    <a:pt x="136" y="117"/>
                  </a:lnTo>
                  <a:lnTo>
                    <a:pt x="131" y="107"/>
                  </a:lnTo>
                  <a:lnTo>
                    <a:pt x="138" y="92"/>
                  </a:lnTo>
                  <a:lnTo>
                    <a:pt x="155" y="76"/>
                  </a:lnTo>
                  <a:lnTo>
                    <a:pt x="184" y="63"/>
                  </a:lnTo>
                  <a:lnTo>
                    <a:pt x="221" y="51"/>
                  </a:lnTo>
                  <a:lnTo>
                    <a:pt x="266" y="41"/>
                  </a:lnTo>
                  <a:lnTo>
                    <a:pt x="319" y="34"/>
                  </a:lnTo>
                  <a:lnTo>
                    <a:pt x="376" y="29"/>
                  </a:lnTo>
                  <a:lnTo>
                    <a:pt x="438" y="27"/>
                  </a:lnTo>
                  <a:lnTo>
                    <a:pt x="499" y="29"/>
                  </a:lnTo>
                  <a:lnTo>
                    <a:pt x="556" y="34"/>
                  </a:lnTo>
                  <a:lnTo>
                    <a:pt x="609" y="41"/>
                  </a:lnTo>
                  <a:lnTo>
                    <a:pt x="654" y="51"/>
                  </a:lnTo>
                  <a:lnTo>
                    <a:pt x="691" y="63"/>
                  </a:lnTo>
                  <a:lnTo>
                    <a:pt x="720" y="76"/>
                  </a:lnTo>
                  <a:lnTo>
                    <a:pt x="737" y="92"/>
                  </a:lnTo>
                  <a:lnTo>
                    <a:pt x="744" y="107"/>
                  </a:lnTo>
                  <a:lnTo>
                    <a:pt x="739" y="117"/>
                  </a:lnTo>
                  <a:lnTo>
                    <a:pt x="729" y="129"/>
                  </a:lnTo>
                  <a:lnTo>
                    <a:pt x="710" y="140"/>
                  </a:lnTo>
                  <a:lnTo>
                    <a:pt x="687" y="150"/>
                  </a:lnTo>
                  <a:lnTo>
                    <a:pt x="660" y="160"/>
                  </a:lnTo>
                  <a:lnTo>
                    <a:pt x="628" y="169"/>
                  </a:lnTo>
                  <a:lnTo>
                    <a:pt x="596" y="175"/>
                  </a:lnTo>
                  <a:lnTo>
                    <a:pt x="563" y="182"/>
                  </a:lnTo>
                  <a:lnTo>
                    <a:pt x="566" y="187"/>
                  </a:lnTo>
                  <a:lnTo>
                    <a:pt x="573" y="194"/>
                  </a:lnTo>
                  <a:lnTo>
                    <a:pt x="580" y="199"/>
                  </a:lnTo>
                  <a:lnTo>
                    <a:pt x="589" y="206"/>
                  </a:lnTo>
                  <a:lnTo>
                    <a:pt x="597" y="210"/>
                  </a:lnTo>
                  <a:lnTo>
                    <a:pt x="604" y="215"/>
                  </a:lnTo>
                  <a:lnTo>
                    <a:pt x="611" y="217"/>
                  </a:lnTo>
                  <a:lnTo>
                    <a:pt x="615" y="217"/>
                  </a:lnTo>
                  <a:lnTo>
                    <a:pt x="670" y="210"/>
                  </a:lnTo>
                  <a:lnTo>
                    <a:pt x="720" y="199"/>
                  </a:lnTo>
                  <a:lnTo>
                    <a:pt x="765" y="189"/>
                  </a:lnTo>
                  <a:lnTo>
                    <a:pt x="803" y="175"/>
                  </a:lnTo>
                  <a:lnTo>
                    <a:pt x="832" y="162"/>
                  </a:lnTo>
                  <a:lnTo>
                    <a:pt x="856" y="146"/>
                  </a:lnTo>
                  <a:lnTo>
                    <a:pt x="870" y="129"/>
                  </a:lnTo>
                  <a:lnTo>
                    <a:pt x="876" y="114"/>
                  </a:lnTo>
                  <a:lnTo>
                    <a:pt x="865" y="90"/>
                  </a:lnTo>
                  <a:lnTo>
                    <a:pt x="841" y="70"/>
                  </a:lnTo>
                  <a:lnTo>
                    <a:pt x="799" y="49"/>
                  </a:lnTo>
                  <a:lnTo>
                    <a:pt x="746" y="32"/>
                  </a:lnTo>
                  <a:lnTo>
                    <a:pt x="682" y="18"/>
                  </a:lnTo>
                  <a:lnTo>
                    <a:pt x="608" y="8"/>
                  </a:lnTo>
                  <a:lnTo>
                    <a:pt x="526" y="1"/>
                  </a:lnTo>
                  <a:lnTo>
                    <a:pt x="438" y="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1" name="Freeform 9"/>
            <p:cNvSpPr>
              <a:spLocks/>
            </p:cNvSpPr>
            <p:nvPr/>
          </p:nvSpPr>
          <p:spPr bwMode="auto">
            <a:xfrm>
              <a:off x="866" y="1384"/>
              <a:ext cx="132" cy="51"/>
            </a:xfrm>
            <a:custGeom>
              <a:avLst/>
              <a:gdLst>
                <a:gd name="T0" fmla="*/ 20 w 132"/>
                <a:gd name="T1" fmla="*/ 50 h 51"/>
                <a:gd name="T2" fmla="*/ 131 w 132"/>
                <a:gd name="T3" fmla="*/ 21 h 51"/>
                <a:gd name="T4" fmla="*/ 99 w 132"/>
                <a:gd name="T5" fmla="*/ 0 h 51"/>
                <a:gd name="T6" fmla="*/ 0 w 132"/>
                <a:gd name="T7" fmla="*/ 23 h 51"/>
                <a:gd name="T8" fmla="*/ 20 w 132"/>
                <a:gd name="T9" fmla="*/ 50 h 51"/>
                <a:gd name="T10" fmla="*/ 0 60000 65536"/>
                <a:gd name="T11" fmla="*/ 0 60000 65536"/>
                <a:gd name="T12" fmla="*/ 0 60000 65536"/>
                <a:gd name="T13" fmla="*/ 0 60000 65536"/>
                <a:gd name="T14" fmla="*/ 0 60000 65536"/>
                <a:gd name="T15" fmla="*/ 0 w 132"/>
                <a:gd name="T16" fmla="*/ 0 h 51"/>
                <a:gd name="T17" fmla="*/ 132 w 132"/>
                <a:gd name="T18" fmla="*/ 51 h 51"/>
              </a:gdLst>
              <a:ahLst/>
              <a:cxnLst>
                <a:cxn ang="T10">
                  <a:pos x="T0" y="T1"/>
                </a:cxn>
                <a:cxn ang="T11">
                  <a:pos x="T2" y="T3"/>
                </a:cxn>
                <a:cxn ang="T12">
                  <a:pos x="T4" y="T5"/>
                </a:cxn>
                <a:cxn ang="T13">
                  <a:pos x="T6" y="T7"/>
                </a:cxn>
                <a:cxn ang="T14">
                  <a:pos x="T8" y="T9"/>
                </a:cxn>
              </a:cxnLst>
              <a:rect l="T15" t="T16" r="T17" b="T18"/>
              <a:pathLst>
                <a:path w="132" h="51">
                  <a:moveTo>
                    <a:pt x="20" y="50"/>
                  </a:moveTo>
                  <a:lnTo>
                    <a:pt x="131" y="21"/>
                  </a:lnTo>
                  <a:lnTo>
                    <a:pt x="99" y="0"/>
                  </a:lnTo>
                  <a:lnTo>
                    <a:pt x="0" y="23"/>
                  </a:lnTo>
                  <a:lnTo>
                    <a:pt x="20" y="5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2" name="Freeform 10"/>
            <p:cNvSpPr>
              <a:spLocks/>
            </p:cNvSpPr>
            <p:nvPr/>
          </p:nvSpPr>
          <p:spPr bwMode="auto">
            <a:xfrm>
              <a:off x="864" y="1380"/>
              <a:ext cx="130" cy="52"/>
            </a:xfrm>
            <a:custGeom>
              <a:avLst/>
              <a:gdLst>
                <a:gd name="T0" fmla="*/ 19 w 131"/>
                <a:gd name="T1" fmla="*/ 51 h 52"/>
                <a:gd name="T2" fmla="*/ 130 w 131"/>
                <a:gd name="T3" fmla="*/ 21 h 52"/>
                <a:gd name="T4" fmla="*/ 100 w 131"/>
                <a:gd name="T5" fmla="*/ 0 h 52"/>
                <a:gd name="T6" fmla="*/ 0 w 131"/>
                <a:gd name="T7" fmla="*/ 24 h 52"/>
                <a:gd name="T8" fmla="*/ 19 w 131"/>
                <a:gd name="T9" fmla="*/ 51 h 52"/>
                <a:gd name="T10" fmla="*/ 0 60000 65536"/>
                <a:gd name="T11" fmla="*/ 0 60000 65536"/>
                <a:gd name="T12" fmla="*/ 0 60000 65536"/>
                <a:gd name="T13" fmla="*/ 0 60000 65536"/>
                <a:gd name="T14" fmla="*/ 0 60000 65536"/>
                <a:gd name="T15" fmla="*/ 0 w 131"/>
                <a:gd name="T16" fmla="*/ 0 h 52"/>
                <a:gd name="T17" fmla="*/ 131 w 131"/>
                <a:gd name="T18" fmla="*/ 52 h 52"/>
              </a:gdLst>
              <a:ahLst/>
              <a:cxnLst>
                <a:cxn ang="T10">
                  <a:pos x="T0" y="T1"/>
                </a:cxn>
                <a:cxn ang="T11">
                  <a:pos x="T2" y="T3"/>
                </a:cxn>
                <a:cxn ang="T12">
                  <a:pos x="T4" y="T5"/>
                </a:cxn>
                <a:cxn ang="T13">
                  <a:pos x="T6" y="T7"/>
                </a:cxn>
                <a:cxn ang="T14">
                  <a:pos x="T8" y="T9"/>
                </a:cxn>
              </a:cxnLst>
              <a:rect l="T15" t="T16" r="T17" b="T18"/>
              <a:pathLst>
                <a:path w="131" h="52">
                  <a:moveTo>
                    <a:pt x="19" y="51"/>
                  </a:moveTo>
                  <a:lnTo>
                    <a:pt x="130" y="21"/>
                  </a:lnTo>
                  <a:lnTo>
                    <a:pt x="100" y="0"/>
                  </a:lnTo>
                  <a:lnTo>
                    <a:pt x="0" y="24"/>
                  </a:lnTo>
                  <a:lnTo>
                    <a:pt x="19" y="51"/>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3" name="Freeform 11"/>
            <p:cNvSpPr>
              <a:spLocks/>
            </p:cNvSpPr>
            <p:nvPr/>
          </p:nvSpPr>
          <p:spPr bwMode="auto">
            <a:xfrm>
              <a:off x="697" y="1442"/>
              <a:ext cx="877" cy="408"/>
            </a:xfrm>
            <a:custGeom>
              <a:avLst/>
              <a:gdLst>
                <a:gd name="T0" fmla="*/ 615 w 877"/>
                <a:gd name="T1" fmla="*/ 103 h 408"/>
                <a:gd name="T2" fmla="*/ 615 w 877"/>
                <a:gd name="T3" fmla="*/ 175 h 408"/>
                <a:gd name="T4" fmla="*/ 615 w 877"/>
                <a:gd name="T5" fmla="*/ 182 h 408"/>
                <a:gd name="T6" fmla="*/ 613 w 877"/>
                <a:gd name="T7" fmla="*/ 189 h 408"/>
                <a:gd name="T8" fmla="*/ 608 w 877"/>
                <a:gd name="T9" fmla="*/ 195 h 408"/>
                <a:gd name="T10" fmla="*/ 594 w 877"/>
                <a:gd name="T11" fmla="*/ 200 h 408"/>
                <a:gd name="T12" fmla="*/ 573 w 877"/>
                <a:gd name="T13" fmla="*/ 204 h 408"/>
                <a:gd name="T14" fmla="*/ 542 w 877"/>
                <a:gd name="T15" fmla="*/ 207 h 408"/>
                <a:gd name="T16" fmla="*/ 497 w 877"/>
                <a:gd name="T17" fmla="*/ 209 h 408"/>
                <a:gd name="T18" fmla="*/ 438 w 877"/>
                <a:gd name="T19" fmla="*/ 209 h 408"/>
                <a:gd name="T20" fmla="*/ 380 w 877"/>
                <a:gd name="T21" fmla="*/ 209 h 408"/>
                <a:gd name="T22" fmla="*/ 336 w 877"/>
                <a:gd name="T23" fmla="*/ 207 h 408"/>
                <a:gd name="T24" fmla="*/ 304 w 877"/>
                <a:gd name="T25" fmla="*/ 204 h 408"/>
                <a:gd name="T26" fmla="*/ 283 w 877"/>
                <a:gd name="T27" fmla="*/ 200 h 408"/>
                <a:gd name="T28" fmla="*/ 269 w 877"/>
                <a:gd name="T29" fmla="*/ 195 h 408"/>
                <a:gd name="T30" fmla="*/ 262 w 877"/>
                <a:gd name="T31" fmla="*/ 189 h 408"/>
                <a:gd name="T32" fmla="*/ 260 w 877"/>
                <a:gd name="T33" fmla="*/ 182 h 408"/>
                <a:gd name="T34" fmla="*/ 260 w 877"/>
                <a:gd name="T35" fmla="*/ 175 h 408"/>
                <a:gd name="T36" fmla="*/ 260 w 877"/>
                <a:gd name="T37" fmla="*/ 103 h 408"/>
                <a:gd name="T38" fmla="*/ 205 w 877"/>
                <a:gd name="T39" fmla="*/ 95 h 408"/>
                <a:gd name="T40" fmla="*/ 155 w 877"/>
                <a:gd name="T41" fmla="*/ 86 h 408"/>
                <a:gd name="T42" fmla="*/ 110 w 877"/>
                <a:gd name="T43" fmla="*/ 74 h 408"/>
                <a:gd name="T44" fmla="*/ 72 w 877"/>
                <a:gd name="T45" fmla="*/ 63 h 408"/>
                <a:gd name="T46" fmla="*/ 43 w 877"/>
                <a:gd name="T47" fmla="*/ 49 h 408"/>
                <a:gd name="T48" fmla="*/ 19 w 877"/>
                <a:gd name="T49" fmla="*/ 34 h 408"/>
                <a:gd name="T50" fmla="*/ 5 w 877"/>
                <a:gd name="T51" fmla="*/ 17 h 408"/>
                <a:gd name="T52" fmla="*/ 0 w 877"/>
                <a:gd name="T53" fmla="*/ 0 h 408"/>
                <a:gd name="T54" fmla="*/ 0 w 877"/>
                <a:gd name="T55" fmla="*/ 292 h 408"/>
                <a:gd name="T56" fmla="*/ 10 w 877"/>
                <a:gd name="T57" fmla="*/ 316 h 408"/>
                <a:gd name="T58" fmla="*/ 34 w 877"/>
                <a:gd name="T59" fmla="*/ 337 h 408"/>
                <a:gd name="T60" fmla="*/ 76 w 877"/>
                <a:gd name="T61" fmla="*/ 355 h 408"/>
                <a:gd name="T62" fmla="*/ 129 w 877"/>
                <a:gd name="T63" fmla="*/ 372 h 408"/>
                <a:gd name="T64" fmla="*/ 193 w 877"/>
                <a:gd name="T65" fmla="*/ 386 h 408"/>
                <a:gd name="T66" fmla="*/ 267 w 877"/>
                <a:gd name="T67" fmla="*/ 398 h 408"/>
                <a:gd name="T68" fmla="*/ 350 w 877"/>
                <a:gd name="T69" fmla="*/ 403 h 408"/>
                <a:gd name="T70" fmla="*/ 438 w 877"/>
                <a:gd name="T71" fmla="*/ 407 h 408"/>
                <a:gd name="T72" fmla="*/ 526 w 877"/>
                <a:gd name="T73" fmla="*/ 403 h 408"/>
                <a:gd name="T74" fmla="*/ 608 w 877"/>
                <a:gd name="T75" fmla="*/ 398 h 408"/>
                <a:gd name="T76" fmla="*/ 682 w 877"/>
                <a:gd name="T77" fmla="*/ 386 h 408"/>
                <a:gd name="T78" fmla="*/ 746 w 877"/>
                <a:gd name="T79" fmla="*/ 372 h 408"/>
                <a:gd name="T80" fmla="*/ 799 w 877"/>
                <a:gd name="T81" fmla="*/ 355 h 408"/>
                <a:gd name="T82" fmla="*/ 841 w 877"/>
                <a:gd name="T83" fmla="*/ 337 h 408"/>
                <a:gd name="T84" fmla="*/ 865 w 877"/>
                <a:gd name="T85" fmla="*/ 316 h 408"/>
                <a:gd name="T86" fmla="*/ 876 w 877"/>
                <a:gd name="T87" fmla="*/ 292 h 408"/>
                <a:gd name="T88" fmla="*/ 876 w 877"/>
                <a:gd name="T89" fmla="*/ 0 h 408"/>
                <a:gd name="T90" fmla="*/ 870 w 877"/>
                <a:gd name="T91" fmla="*/ 17 h 408"/>
                <a:gd name="T92" fmla="*/ 856 w 877"/>
                <a:gd name="T93" fmla="*/ 34 h 408"/>
                <a:gd name="T94" fmla="*/ 832 w 877"/>
                <a:gd name="T95" fmla="*/ 49 h 408"/>
                <a:gd name="T96" fmla="*/ 803 w 877"/>
                <a:gd name="T97" fmla="*/ 63 h 408"/>
                <a:gd name="T98" fmla="*/ 765 w 877"/>
                <a:gd name="T99" fmla="*/ 74 h 408"/>
                <a:gd name="T100" fmla="*/ 720 w 877"/>
                <a:gd name="T101" fmla="*/ 86 h 408"/>
                <a:gd name="T102" fmla="*/ 670 w 877"/>
                <a:gd name="T103" fmla="*/ 95 h 408"/>
                <a:gd name="T104" fmla="*/ 615 w 877"/>
                <a:gd name="T105" fmla="*/ 103 h 4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77"/>
                <a:gd name="T160" fmla="*/ 0 h 408"/>
                <a:gd name="T161" fmla="*/ 877 w 877"/>
                <a:gd name="T162" fmla="*/ 408 h 4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77" h="408">
                  <a:moveTo>
                    <a:pt x="615" y="103"/>
                  </a:moveTo>
                  <a:lnTo>
                    <a:pt x="615" y="175"/>
                  </a:lnTo>
                  <a:lnTo>
                    <a:pt x="615" y="182"/>
                  </a:lnTo>
                  <a:lnTo>
                    <a:pt x="613" y="189"/>
                  </a:lnTo>
                  <a:lnTo>
                    <a:pt x="608" y="195"/>
                  </a:lnTo>
                  <a:lnTo>
                    <a:pt x="594" y="200"/>
                  </a:lnTo>
                  <a:lnTo>
                    <a:pt x="573" y="204"/>
                  </a:lnTo>
                  <a:lnTo>
                    <a:pt x="542" y="207"/>
                  </a:lnTo>
                  <a:lnTo>
                    <a:pt x="497" y="209"/>
                  </a:lnTo>
                  <a:lnTo>
                    <a:pt x="438" y="209"/>
                  </a:lnTo>
                  <a:lnTo>
                    <a:pt x="380" y="209"/>
                  </a:lnTo>
                  <a:lnTo>
                    <a:pt x="336" y="207"/>
                  </a:lnTo>
                  <a:lnTo>
                    <a:pt x="304" y="204"/>
                  </a:lnTo>
                  <a:lnTo>
                    <a:pt x="283" y="200"/>
                  </a:lnTo>
                  <a:lnTo>
                    <a:pt x="269" y="195"/>
                  </a:lnTo>
                  <a:lnTo>
                    <a:pt x="262" y="189"/>
                  </a:lnTo>
                  <a:lnTo>
                    <a:pt x="260" y="182"/>
                  </a:lnTo>
                  <a:lnTo>
                    <a:pt x="260" y="175"/>
                  </a:lnTo>
                  <a:lnTo>
                    <a:pt x="260" y="103"/>
                  </a:lnTo>
                  <a:lnTo>
                    <a:pt x="205" y="95"/>
                  </a:lnTo>
                  <a:lnTo>
                    <a:pt x="155" y="86"/>
                  </a:lnTo>
                  <a:lnTo>
                    <a:pt x="110" y="74"/>
                  </a:lnTo>
                  <a:lnTo>
                    <a:pt x="72" y="63"/>
                  </a:lnTo>
                  <a:lnTo>
                    <a:pt x="43" y="49"/>
                  </a:lnTo>
                  <a:lnTo>
                    <a:pt x="19" y="34"/>
                  </a:lnTo>
                  <a:lnTo>
                    <a:pt x="5" y="17"/>
                  </a:lnTo>
                  <a:lnTo>
                    <a:pt x="0" y="0"/>
                  </a:lnTo>
                  <a:lnTo>
                    <a:pt x="0" y="292"/>
                  </a:lnTo>
                  <a:lnTo>
                    <a:pt x="10" y="316"/>
                  </a:lnTo>
                  <a:lnTo>
                    <a:pt x="34" y="337"/>
                  </a:lnTo>
                  <a:lnTo>
                    <a:pt x="76" y="355"/>
                  </a:lnTo>
                  <a:lnTo>
                    <a:pt x="129" y="372"/>
                  </a:lnTo>
                  <a:lnTo>
                    <a:pt x="193" y="386"/>
                  </a:lnTo>
                  <a:lnTo>
                    <a:pt x="267" y="398"/>
                  </a:lnTo>
                  <a:lnTo>
                    <a:pt x="350" y="403"/>
                  </a:lnTo>
                  <a:lnTo>
                    <a:pt x="438" y="407"/>
                  </a:lnTo>
                  <a:lnTo>
                    <a:pt x="526" y="403"/>
                  </a:lnTo>
                  <a:lnTo>
                    <a:pt x="608" y="398"/>
                  </a:lnTo>
                  <a:lnTo>
                    <a:pt x="682" y="386"/>
                  </a:lnTo>
                  <a:lnTo>
                    <a:pt x="746" y="372"/>
                  </a:lnTo>
                  <a:lnTo>
                    <a:pt x="799" y="355"/>
                  </a:lnTo>
                  <a:lnTo>
                    <a:pt x="841" y="337"/>
                  </a:lnTo>
                  <a:lnTo>
                    <a:pt x="865" y="316"/>
                  </a:lnTo>
                  <a:lnTo>
                    <a:pt x="876" y="292"/>
                  </a:lnTo>
                  <a:lnTo>
                    <a:pt x="876" y="0"/>
                  </a:lnTo>
                  <a:lnTo>
                    <a:pt x="870" y="17"/>
                  </a:lnTo>
                  <a:lnTo>
                    <a:pt x="856" y="34"/>
                  </a:lnTo>
                  <a:lnTo>
                    <a:pt x="832" y="49"/>
                  </a:lnTo>
                  <a:lnTo>
                    <a:pt x="803" y="63"/>
                  </a:lnTo>
                  <a:lnTo>
                    <a:pt x="765" y="74"/>
                  </a:lnTo>
                  <a:lnTo>
                    <a:pt x="720" y="86"/>
                  </a:lnTo>
                  <a:lnTo>
                    <a:pt x="670" y="95"/>
                  </a:lnTo>
                  <a:lnTo>
                    <a:pt x="615" y="103"/>
                  </a:lnTo>
                </a:path>
              </a:pathLst>
            </a:custGeom>
            <a:solidFill>
              <a:srgbClr val="00CCC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4" name="Freeform 12"/>
            <p:cNvSpPr>
              <a:spLocks/>
            </p:cNvSpPr>
            <p:nvPr/>
          </p:nvSpPr>
          <p:spPr bwMode="auto">
            <a:xfrm>
              <a:off x="697" y="1320"/>
              <a:ext cx="877" cy="228"/>
            </a:xfrm>
            <a:custGeom>
              <a:avLst/>
              <a:gdLst>
                <a:gd name="T0" fmla="*/ 350 w 877"/>
                <a:gd name="T1" fmla="*/ 3 h 228"/>
                <a:gd name="T2" fmla="*/ 193 w 877"/>
                <a:gd name="T3" fmla="*/ 23 h 228"/>
                <a:gd name="T4" fmla="*/ 76 w 877"/>
                <a:gd name="T5" fmla="*/ 56 h 228"/>
                <a:gd name="T6" fmla="*/ 10 w 877"/>
                <a:gd name="T7" fmla="*/ 100 h 228"/>
                <a:gd name="T8" fmla="*/ 5 w 877"/>
                <a:gd name="T9" fmla="*/ 139 h 228"/>
                <a:gd name="T10" fmla="*/ 43 w 877"/>
                <a:gd name="T11" fmla="*/ 172 h 228"/>
                <a:gd name="T12" fmla="*/ 110 w 877"/>
                <a:gd name="T13" fmla="*/ 197 h 228"/>
                <a:gd name="T14" fmla="*/ 205 w 877"/>
                <a:gd name="T15" fmla="*/ 218 h 228"/>
                <a:gd name="T16" fmla="*/ 264 w 877"/>
                <a:gd name="T17" fmla="*/ 227 h 228"/>
                <a:gd name="T18" fmla="*/ 278 w 877"/>
                <a:gd name="T19" fmla="*/ 220 h 228"/>
                <a:gd name="T20" fmla="*/ 295 w 877"/>
                <a:gd name="T21" fmla="*/ 209 h 228"/>
                <a:gd name="T22" fmla="*/ 309 w 877"/>
                <a:gd name="T23" fmla="*/ 197 h 228"/>
                <a:gd name="T24" fmla="*/ 279 w 877"/>
                <a:gd name="T25" fmla="*/ 186 h 228"/>
                <a:gd name="T26" fmla="*/ 217 w 877"/>
                <a:gd name="T27" fmla="*/ 168 h 228"/>
                <a:gd name="T28" fmla="*/ 165 w 877"/>
                <a:gd name="T29" fmla="*/ 150 h 228"/>
                <a:gd name="T30" fmla="*/ 136 w 877"/>
                <a:gd name="T31" fmla="*/ 128 h 228"/>
                <a:gd name="T32" fmla="*/ 138 w 877"/>
                <a:gd name="T33" fmla="*/ 100 h 228"/>
                <a:gd name="T34" fmla="*/ 184 w 877"/>
                <a:gd name="T35" fmla="*/ 73 h 228"/>
                <a:gd name="T36" fmla="*/ 266 w 877"/>
                <a:gd name="T37" fmla="*/ 51 h 228"/>
                <a:gd name="T38" fmla="*/ 376 w 877"/>
                <a:gd name="T39" fmla="*/ 39 h 228"/>
                <a:gd name="T40" fmla="*/ 499 w 877"/>
                <a:gd name="T41" fmla="*/ 39 h 228"/>
                <a:gd name="T42" fmla="*/ 609 w 877"/>
                <a:gd name="T43" fmla="*/ 51 h 228"/>
                <a:gd name="T44" fmla="*/ 691 w 877"/>
                <a:gd name="T45" fmla="*/ 73 h 228"/>
                <a:gd name="T46" fmla="*/ 737 w 877"/>
                <a:gd name="T47" fmla="*/ 100 h 228"/>
                <a:gd name="T48" fmla="*/ 739 w 877"/>
                <a:gd name="T49" fmla="*/ 128 h 228"/>
                <a:gd name="T50" fmla="*/ 710 w 877"/>
                <a:gd name="T51" fmla="*/ 150 h 228"/>
                <a:gd name="T52" fmla="*/ 660 w 877"/>
                <a:gd name="T53" fmla="*/ 168 h 228"/>
                <a:gd name="T54" fmla="*/ 596 w 877"/>
                <a:gd name="T55" fmla="*/ 186 h 228"/>
                <a:gd name="T56" fmla="*/ 566 w 877"/>
                <a:gd name="T57" fmla="*/ 197 h 228"/>
                <a:gd name="T58" fmla="*/ 580 w 877"/>
                <a:gd name="T59" fmla="*/ 209 h 228"/>
                <a:gd name="T60" fmla="*/ 597 w 877"/>
                <a:gd name="T61" fmla="*/ 220 h 228"/>
                <a:gd name="T62" fmla="*/ 611 w 877"/>
                <a:gd name="T63" fmla="*/ 227 h 228"/>
                <a:gd name="T64" fmla="*/ 670 w 877"/>
                <a:gd name="T65" fmla="*/ 218 h 228"/>
                <a:gd name="T66" fmla="*/ 765 w 877"/>
                <a:gd name="T67" fmla="*/ 197 h 228"/>
                <a:gd name="T68" fmla="*/ 832 w 877"/>
                <a:gd name="T69" fmla="*/ 172 h 228"/>
                <a:gd name="T70" fmla="*/ 870 w 877"/>
                <a:gd name="T71" fmla="*/ 139 h 228"/>
                <a:gd name="T72" fmla="*/ 865 w 877"/>
                <a:gd name="T73" fmla="*/ 100 h 228"/>
                <a:gd name="T74" fmla="*/ 799 w 877"/>
                <a:gd name="T75" fmla="*/ 56 h 228"/>
                <a:gd name="T76" fmla="*/ 682 w 877"/>
                <a:gd name="T77" fmla="*/ 23 h 228"/>
                <a:gd name="T78" fmla="*/ 526 w 877"/>
                <a:gd name="T79" fmla="*/ 3 h 2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77"/>
                <a:gd name="T121" fmla="*/ 0 h 228"/>
                <a:gd name="T122" fmla="*/ 877 w 877"/>
                <a:gd name="T123" fmla="*/ 228 h 2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77" h="228">
                  <a:moveTo>
                    <a:pt x="438" y="0"/>
                  </a:moveTo>
                  <a:lnTo>
                    <a:pt x="350" y="3"/>
                  </a:lnTo>
                  <a:lnTo>
                    <a:pt x="267" y="11"/>
                  </a:lnTo>
                  <a:lnTo>
                    <a:pt x="193" y="23"/>
                  </a:lnTo>
                  <a:lnTo>
                    <a:pt x="129" y="39"/>
                  </a:lnTo>
                  <a:lnTo>
                    <a:pt x="76" y="56"/>
                  </a:lnTo>
                  <a:lnTo>
                    <a:pt x="34" y="78"/>
                  </a:lnTo>
                  <a:lnTo>
                    <a:pt x="10" y="100"/>
                  </a:lnTo>
                  <a:lnTo>
                    <a:pt x="0" y="122"/>
                  </a:lnTo>
                  <a:lnTo>
                    <a:pt x="5" y="139"/>
                  </a:lnTo>
                  <a:lnTo>
                    <a:pt x="19" y="157"/>
                  </a:lnTo>
                  <a:lnTo>
                    <a:pt x="43" y="172"/>
                  </a:lnTo>
                  <a:lnTo>
                    <a:pt x="72" y="186"/>
                  </a:lnTo>
                  <a:lnTo>
                    <a:pt x="110" y="197"/>
                  </a:lnTo>
                  <a:lnTo>
                    <a:pt x="155" y="209"/>
                  </a:lnTo>
                  <a:lnTo>
                    <a:pt x="205" y="218"/>
                  </a:lnTo>
                  <a:lnTo>
                    <a:pt x="260" y="227"/>
                  </a:lnTo>
                  <a:lnTo>
                    <a:pt x="264" y="227"/>
                  </a:lnTo>
                  <a:lnTo>
                    <a:pt x="269" y="223"/>
                  </a:lnTo>
                  <a:lnTo>
                    <a:pt x="278" y="220"/>
                  </a:lnTo>
                  <a:lnTo>
                    <a:pt x="286" y="215"/>
                  </a:lnTo>
                  <a:lnTo>
                    <a:pt x="295" y="209"/>
                  </a:lnTo>
                  <a:lnTo>
                    <a:pt x="304" y="204"/>
                  </a:lnTo>
                  <a:lnTo>
                    <a:pt x="309" y="197"/>
                  </a:lnTo>
                  <a:lnTo>
                    <a:pt x="312" y="191"/>
                  </a:lnTo>
                  <a:lnTo>
                    <a:pt x="279" y="186"/>
                  </a:lnTo>
                  <a:lnTo>
                    <a:pt x="247" y="177"/>
                  </a:lnTo>
                  <a:lnTo>
                    <a:pt x="217" y="168"/>
                  </a:lnTo>
                  <a:lnTo>
                    <a:pt x="190" y="160"/>
                  </a:lnTo>
                  <a:lnTo>
                    <a:pt x="165" y="150"/>
                  </a:lnTo>
                  <a:lnTo>
                    <a:pt x="148" y="138"/>
                  </a:lnTo>
                  <a:lnTo>
                    <a:pt x="136" y="128"/>
                  </a:lnTo>
                  <a:lnTo>
                    <a:pt x="131" y="117"/>
                  </a:lnTo>
                  <a:lnTo>
                    <a:pt x="138" y="100"/>
                  </a:lnTo>
                  <a:lnTo>
                    <a:pt x="155" y="85"/>
                  </a:lnTo>
                  <a:lnTo>
                    <a:pt x="184" y="73"/>
                  </a:lnTo>
                  <a:lnTo>
                    <a:pt x="221" y="61"/>
                  </a:lnTo>
                  <a:lnTo>
                    <a:pt x="266" y="51"/>
                  </a:lnTo>
                  <a:lnTo>
                    <a:pt x="319" y="44"/>
                  </a:lnTo>
                  <a:lnTo>
                    <a:pt x="376" y="39"/>
                  </a:lnTo>
                  <a:lnTo>
                    <a:pt x="438" y="37"/>
                  </a:lnTo>
                  <a:lnTo>
                    <a:pt x="499" y="39"/>
                  </a:lnTo>
                  <a:lnTo>
                    <a:pt x="556" y="44"/>
                  </a:lnTo>
                  <a:lnTo>
                    <a:pt x="609" y="51"/>
                  </a:lnTo>
                  <a:lnTo>
                    <a:pt x="654" y="61"/>
                  </a:lnTo>
                  <a:lnTo>
                    <a:pt x="691" y="73"/>
                  </a:lnTo>
                  <a:lnTo>
                    <a:pt x="720" y="85"/>
                  </a:lnTo>
                  <a:lnTo>
                    <a:pt x="737" y="100"/>
                  </a:lnTo>
                  <a:lnTo>
                    <a:pt x="744" y="117"/>
                  </a:lnTo>
                  <a:lnTo>
                    <a:pt x="739" y="128"/>
                  </a:lnTo>
                  <a:lnTo>
                    <a:pt x="729" y="138"/>
                  </a:lnTo>
                  <a:lnTo>
                    <a:pt x="710" y="150"/>
                  </a:lnTo>
                  <a:lnTo>
                    <a:pt x="687" y="160"/>
                  </a:lnTo>
                  <a:lnTo>
                    <a:pt x="660" y="168"/>
                  </a:lnTo>
                  <a:lnTo>
                    <a:pt x="628" y="177"/>
                  </a:lnTo>
                  <a:lnTo>
                    <a:pt x="596" y="186"/>
                  </a:lnTo>
                  <a:lnTo>
                    <a:pt x="563" y="191"/>
                  </a:lnTo>
                  <a:lnTo>
                    <a:pt x="566" y="197"/>
                  </a:lnTo>
                  <a:lnTo>
                    <a:pt x="573" y="203"/>
                  </a:lnTo>
                  <a:lnTo>
                    <a:pt x="580" y="209"/>
                  </a:lnTo>
                  <a:lnTo>
                    <a:pt x="589" y="215"/>
                  </a:lnTo>
                  <a:lnTo>
                    <a:pt x="597" y="220"/>
                  </a:lnTo>
                  <a:lnTo>
                    <a:pt x="604" y="223"/>
                  </a:lnTo>
                  <a:lnTo>
                    <a:pt x="611" y="227"/>
                  </a:lnTo>
                  <a:lnTo>
                    <a:pt x="615" y="227"/>
                  </a:lnTo>
                  <a:lnTo>
                    <a:pt x="670" y="218"/>
                  </a:lnTo>
                  <a:lnTo>
                    <a:pt x="720" y="209"/>
                  </a:lnTo>
                  <a:lnTo>
                    <a:pt x="765" y="197"/>
                  </a:lnTo>
                  <a:lnTo>
                    <a:pt x="803" y="186"/>
                  </a:lnTo>
                  <a:lnTo>
                    <a:pt x="832" y="172"/>
                  </a:lnTo>
                  <a:lnTo>
                    <a:pt x="856" y="157"/>
                  </a:lnTo>
                  <a:lnTo>
                    <a:pt x="870" y="139"/>
                  </a:lnTo>
                  <a:lnTo>
                    <a:pt x="876" y="122"/>
                  </a:lnTo>
                  <a:lnTo>
                    <a:pt x="865" y="100"/>
                  </a:lnTo>
                  <a:lnTo>
                    <a:pt x="841" y="78"/>
                  </a:lnTo>
                  <a:lnTo>
                    <a:pt x="799" y="56"/>
                  </a:lnTo>
                  <a:lnTo>
                    <a:pt x="746" y="39"/>
                  </a:lnTo>
                  <a:lnTo>
                    <a:pt x="682" y="23"/>
                  </a:lnTo>
                  <a:lnTo>
                    <a:pt x="608" y="11"/>
                  </a:lnTo>
                  <a:lnTo>
                    <a:pt x="526" y="3"/>
                  </a:lnTo>
                  <a:lnTo>
                    <a:pt x="438" y="0"/>
                  </a:lnTo>
                </a:path>
              </a:pathLst>
            </a:custGeom>
            <a:solidFill>
              <a:srgbClr val="C6E7F4"/>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5" name="Freeform 13"/>
            <p:cNvSpPr>
              <a:spLocks/>
            </p:cNvSpPr>
            <p:nvPr/>
          </p:nvSpPr>
          <p:spPr bwMode="auto">
            <a:xfrm>
              <a:off x="829" y="1333"/>
              <a:ext cx="153" cy="79"/>
            </a:xfrm>
            <a:custGeom>
              <a:avLst/>
              <a:gdLst>
                <a:gd name="T0" fmla="*/ 45 w 154"/>
                <a:gd name="T1" fmla="*/ 78 h 79"/>
                <a:gd name="T2" fmla="*/ 153 w 154"/>
                <a:gd name="T3" fmla="*/ 50 h 79"/>
                <a:gd name="T4" fmla="*/ 153 w 154"/>
                <a:gd name="T5" fmla="*/ 36 h 79"/>
                <a:gd name="T6" fmla="*/ 85 w 154"/>
                <a:gd name="T7" fmla="*/ 0 h 79"/>
                <a:gd name="T8" fmla="*/ 0 w 154"/>
                <a:gd name="T9" fmla="*/ 13 h 79"/>
                <a:gd name="T10" fmla="*/ 0 w 154"/>
                <a:gd name="T11" fmla="*/ 20 h 79"/>
                <a:gd name="T12" fmla="*/ 45 w 154"/>
                <a:gd name="T13" fmla="*/ 78 h 79"/>
                <a:gd name="T14" fmla="*/ 0 60000 65536"/>
                <a:gd name="T15" fmla="*/ 0 60000 65536"/>
                <a:gd name="T16" fmla="*/ 0 60000 65536"/>
                <a:gd name="T17" fmla="*/ 0 60000 65536"/>
                <a:gd name="T18" fmla="*/ 0 60000 65536"/>
                <a:gd name="T19" fmla="*/ 0 60000 65536"/>
                <a:gd name="T20" fmla="*/ 0 60000 65536"/>
                <a:gd name="T21" fmla="*/ 0 w 154"/>
                <a:gd name="T22" fmla="*/ 0 h 79"/>
                <a:gd name="T23" fmla="*/ 154 w 154"/>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 h="79">
                  <a:moveTo>
                    <a:pt x="45" y="78"/>
                  </a:moveTo>
                  <a:lnTo>
                    <a:pt x="153" y="50"/>
                  </a:lnTo>
                  <a:lnTo>
                    <a:pt x="153" y="36"/>
                  </a:lnTo>
                  <a:lnTo>
                    <a:pt x="85" y="0"/>
                  </a:lnTo>
                  <a:lnTo>
                    <a:pt x="0" y="13"/>
                  </a:lnTo>
                  <a:lnTo>
                    <a:pt x="0" y="20"/>
                  </a:lnTo>
                  <a:lnTo>
                    <a:pt x="45" y="78"/>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6" name="Freeform 14"/>
            <p:cNvSpPr>
              <a:spLocks/>
            </p:cNvSpPr>
            <p:nvPr/>
          </p:nvSpPr>
          <p:spPr bwMode="auto">
            <a:xfrm>
              <a:off x="826" y="1304"/>
              <a:ext cx="158" cy="100"/>
            </a:xfrm>
            <a:custGeom>
              <a:avLst/>
              <a:gdLst>
                <a:gd name="T0" fmla="*/ 48 w 158"/>
                <a:gd name="T1" fmla="*/ 99 h 100"/>
                <a:gd name="T2" fmla="*/ 157 w 158"/>
                <a:gd name="T3" fmla="*/ 71 h 100"/>
                <a:gd name="T4" fmla="*/ 157 w 158"/>
                <a:gd name="T5" fmla="*/ 39 h 100"/>
                <a:gd name="T6" fmla="*/ 81 w 158"/>
                <a:gd name="T7" fmla="*/ 0 h 100"/>
                <a:gd name="T8" fmla="*/ 0 w 158"/>
                <a:gd name="T9" fmla="*/ 17 h 100"/>
                <a:gd name="T10" fmla="*/ 0 w 158"/>
                <a:gd name="T11" fmla="*/ 42 h 100"/>
                <a:gd name="T12" fmla="*/ 48 w 158"/>
                <a:gd name="T13" fmla="*/ 99 h 100"/>
                <a:gd name="T14" fmla="*/ 0 60000 65536"/>
                <a:gd name="T15" fmla="*/ 0 60000 65536"/>
                <a:gd name="T16" fmla="*/ 0 60000 65536"/>
                <a:gd name="T17" fmla="*/ 0 60000 65536"/>
                <a:gd name="T18" fmla="*/ 0 60000 65536"/>
                <a:gd name="T19" fmla="*/ 0 60000 65536"/>
                <a:gd name="T20" fmla="*/ 0 60000 65536"/>
                <a:gd name="T21" fmla="*/ 0 w 158"/>
                <a:gd name="T22" fmla="*/ 0 h 100"/>
                <a:gd name="T23" fmla="*/ 158 w 158"/>
                <a:gd name="T24" fmla="*/ 100 h 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100">
                  <a:moveTo>
                    <a:pt x="48" y="99"/>
                  </a:moveTo>
                  <a:lnTo>
                    <a:pt x="157" y="71"/>
                  </a:lnTo>
                  <a:lnTo>
                    <a:pt x="157" y="39"/>
                  </a:lnTo>
                  <a:lnTo>
                    <a:pt x="81" y="0"/>
                  </a:lnTo>
                  <a:lnTo>
                    <a:pt x="0" y="17"/>
                  </a:lnTo>
                  <a:lnTo>
                    <a:pt x="0" y="42"/>
                  </a:lnTo>
                  <a:lnTo>
                    <a:pt x="48" y="99"/>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7" name="Freeform 15"/>
            <p:cNvSpPr>
              <a:spLocks/>
            </p:cNvSpPr>
            <p:nvPr/>
          </p:nvSpPr>
          <p:spPr bwMode="auto">
            <a:xfrm>
              <a:off x="835" y="1249"/>
              <a:ext cx="138" cy="111"/>
            </a:xfrm>
            <a:custGeom>
              <a:avLst/>
              <a:gdLst>
                <a:gd name="T0" fmla="*/ 36 w 138"/>
                <a:gd name="T1" fmla="*/ 111 h 112"/>
                <a:gd name="T2" fmla="*/ 137 w 138"/>
                <a:gd name="T3" fmla="*/ 90 h 112"/>
                <a:gd name="T4" fmla="*/ 130 w 138"/>
                <a:gd name="T5" fmla="*/ 5 h 112"/>
                <a:gd name="T6" fmla="*/ 124 w 138"/>
                <a:gd name="T7" fmla="*/ 0 h 112"/>
                <a:gd name="T8" fmla="*/ 34 w 138"/>
                <a:gd name="T9" fmla="*/ 3 h 112"/>
                <a:gd name="T10" fmla="*/ 13 w 138"/>
                <a:gd name="T11" fmla="*/ 11 h 112"/>
                <a:gd name="T12" fmla="*/ 0 w 138"/>
                <a:gd name="T13" fmla="*/ 18 h 112"/>
                <a:gd name="T14" fmla="*/ 0 w 138"/>
                <a:gd name="T15" fmla="*/ 75 h 112"/>
                <a:gd name="T16" fmla="*/ 36 w 138"/>
                <a:gd name="T17" fmla="*/ 111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
                <a:gd name="T28" fmla="*/ 0 h 112"/>
                <a:gd name="T29" fmla="*/ 138 w 138"/>
                <a:gd name="T30" fmla="*/ 112 h 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 h="112">
                  <a:moveTo>
                    <a:pt x="36" y="111"/>
                  </a:moveTo>
                  <a:lnTo>
                    <a:pt x="137" y="90"/>
                  </a:lnTo>
                  <a:lnTo>
                    <a:pt x="130" y="5"/>
                  </a:lnTo>
                  <a:lnTo>
                    <a:pt x="124" y="0"/>
                  </a:lnTo>
                  <a:lnTo>
                    <a:pt x="34" y="3"/>
                  </a:lnTo>
                  <a:lnTo>
                    <a:pt x="13" y="11"/>
                  </a:lnTo>
                  <a:lnTo>
                    <a:pt x="0" y="18"/>
                  </a:lnTo>
                  <a:lnTo>
                    <a:pt x="0" y="75"/>
                  </a:lnTo>
                  <a:lnTo>
                    <a:pt x="36" y="11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8" name="Freeform 16"/>
            <p:cNvSpPr>
              <a:spLocks/>
            </p:cNvSpPr>
            <p:nvPr/>
          </p:nvSpPr>
          <p:spPr bwMode="auto">
            <a:xfrm>
              <a:off x="826" y="1324"/>
              <a:ext cx="51" cy="79"/>
            </a:xfrm>
            <a:custGeom>
              <a:avLst/>
              <a:gdLst>
                <a:gd name="T0" fmla="*/ 0 w 50"/>
                <a:gd name="T1" fmla="*/ 25 h 79"/>
                <a:gd name="T2" fmla="*/ 0 w 50"/>
                <a:gd name="T3" fmla="*/ 0 h 79"/>
                <a:gd name="T4" fmla="*/ 49 w 50"/>
                <a:gd name="T5" fmla="*/ 39 h 79"/>
                <a:gd name="T6" fmla="*/ 49 w 50"/>
                <a:gd name="T7" fmla="*/ 78 h 79"/>
                <a:gd name="T8" fmla="*/ 0 w 50"/>
                <a:gd name="T9" fmla="*/ 25 h 79"/>
                <a:gd name="T10" fmla="*/ 0 60000 65536"/>
                <a:gd name="T11" fmla="*/ 0 60000 65536"/>
                <a:gd name="T12" fmla="*/ 0 60000 65536"/>
                <a:gd name="T13" fmla="*/ 0 60000 65536"/>
                <a:gd name="T14" fmla="*/ 0 60000 65536"/>
                <a:gd name="T15" fmla="*/ 0 w 50"/>
                <a:gd name="T16" fmla="*/ 0 h 79"/>
                <a:gd name="T17" fmla="*/ 50 w 50"/>
                <a:gd name="T18" fmla="*/ 79 h 79"/>
              </a:gdLst>
              <a:ahLst/>
              <a:cxnLst>
                <a:cxn ang="T10">
                  <a:pos x="T0" y="T1"/>
                </a:cxn>
                <a:cxn ang="T11">
                  <a:pos x="T2" y="T3"/>
                </a:cxn>
                <a:cxn ang="T12">
                  <a:pos x="T4" y="T5"/>
                </a:cxn>
                <a:cxn ang="T13">
                  <a:pos x="T6" y="T7"/>
                </a:cxn>
                <a:cxn ang="T14">
                  <a:pos x="T8" y="T9"/>
                </a:cxn>
              </a:cxnLst>
              <a:rect l="T15" t="T16" r="T17" b="T18"/>
              <a:pathLst>
                <a:path w="50" h="79">
                  <a:moveTo>
                    <a:pt x="0" y="25"/>
                  </a:moveTo>
                  <a:lnTo>
                    <a:pt x="0" y="0"/>
                  </a:lnTo>
                  <a:lnTo>
                    <a:pt x="49" y="39"/>
                  </a:lnTo>
                  <a:lnTo>
                    <a:pt x="49" y="78"/>
                  </a:lnTo>
                  <a:lnTo>
                    <a:pt x="0" y="25"/>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9" name="Freeform 17"/>
            <p:cNvSpPr>
              <a:spLocks/>
            </p:cNvSpPr>
            <p:nvPr/>
          </p:nvSpPr>
          <p:spPr bwMode="auto">
            <a:xfrm>
              <a:off x="833" y="1244"/>
              <a:ext cx="141" cy="111"/>
            </a:xfrm>
            <a:custGeom>
              <a:avLst/>
              <a:gdLst>
                <a:gd name="T0" fmla="*/ 19 w 142"/>
                <a:gd name="T1" fmla="*/ 89 h 112"/>
                <a:gd name="T2" fmla="*/ 38 w 142"/>
                <a:gd name="T3" fmla="*/ 111 h 112"/>
                <a:gd name="T4" fmla="*/ 141 w 142"/>
                <a:gd name="T5" fmla="*/ 90 h 112"/>
                <a:gd name="T6" fmla="*/ 134 w 142"/>
                <a:gd name="T7" fmla="*/ 6 h 112"/>
                <a:gd name="T8" fmla="*/ 128 w 142"/>
                <a:gd name="T9" fmla="*/ 0 h 112"/>
                <a:gd name="T10" fmla="*/ 38 w 142"/>
                <a:gd name="T11" fmla="*/ 3 h 112"/>
                <a:gd name="T12" fmla="*/ 17 w 142"/>
                <a:gd name="T13" fmla="*/ 11 h 112"/>
                <a:gd name="T14" fmla="*/ 3 w 142"/>
                <a:gd name="T15" fmla="*/ 13 h 112"/>
                <a:gd name="T16" fmla="*/ 0 w 142"/>
                <a:gd name="T17" fmla="*/ 15 h 112"/>
                <a:gd name="T18" fmla="*/ 0 w 142"/>
                <a:gd name="T19" fmla="*/ 79 h 112"/>
                <a:gd name="T20" fmla="*/ 19 w 142"/>
                <a:gd name="T21" fmla="*/ 89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2"/>
                <a:gd name="T34" fmla="*/ 0 h 112"/>
                <a:gd name="T35" fmla="*/ 142 w 142"/>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2" h="112">
                  <a:moveTo>
                    <a:pt x="19" y="89"/>
                  </a:moveTo>
                  <a:lnTo>
                    <a:pt x="38" y="111"/>
                  </a:lnTo>
                  <a:lnTo>
                    <a:pt x="141" y="90"/>
                  </a:lnTo>
                  <a:lnTo>
                    <a:pt x="134" y="6"/>
                  </a:lnTo>
                  <a:lnTo>
                    <a:pt x="128" y="0"/>
                  </a:lnTo>
                  <a:lnTo>
                    <a:pt x="38" y="3"/>
                  </a:lnTo>
                  <a:lnTo>
                    <a:pt x="17" y="11"/>
                  </a:lnTo>
                  <a:lnTo>
                    <a:pt x="3" y="13"/>
                  </a:lnTo>
                  <a:lnTo>
                    <a:pt x="0" y="15"/>
                  </a:lnTo>
                  <a:lnTo>
                    <a:pt x="0" y="79"/>
                  </a:lnTo>
                  <a:lnTo>
                    <a:pt x="19" y="89"/>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0" name="Freeform 18"/>
            <p:cNvSpPr>
              <a:spLocks/>
            </p:cNvSpPr>
            <p:nvPr/>
          </p:nvSpPr>
          <p:spPr bwMode="auto">
            <a:xfrm>
              <a:off x="836" y="1257"/>
              <a:ext cx="28" cy="76"/>
            </a:xfrm>
            <a:custGeom>
              <a:avLst/>
              <a:gdLst>
                <a:gd name="T0" fmla="*/ 0 w 29"/>
                <a:gd name="T1" fmla="*/ 62 h 77"/>
                <a:gd name="T2" fmla="*/ 0 w 29"/>
                <a:gd name="T3" fmla="*/ 1 h 77"/>
                <a:gd name="T4" fmla="*/ 25 w 29"/>
                <a:gd name="T5" fmla="*/ 0 h 77"/>
                <a:gd name="T6" fmla="*/ 28 w 29"/>
                <a:gd name="T7" fmla="*/ 76 h 77"/>
                <a:gd name="T8" fmla="*/ 0 w 29"/>
                <a:gd name="T9" fmla="*/ 62 h 77"/>
                <a:gd name="T10" fmla="*/ 0 60000 65536"/>
                <a:gd name="T11" fmla="*/ 0 60000 65536"/>
                <a:gd name="T12" fmla="*/ 0 60000 65536"/>
                <a:gd name="T13" fmla="*/ 0 60000 65536"/>
                <a:gd name="T14" fmla="*/ 0 60000 65536"/>
                <a:gd name="T15" fmla="*/ 0 w 29"/>
                <a:gd name="T16" fmla="*/ 0 h 77"/>
                <a:gd name="T17" fmla="*/ 29 w 29"/>
                <a:gd name="T18" fmla="*/ 77 h 77"/>
              </a:gdLst>
              <a:ahLst/>
              <a:cxnLst>
                <a:cxn ang="T10">
                  <a:pos x="T0" y="T1"/>
                </a:cxn>
                <a:cxn ang="T11">
                  <a:pos x="T2" y="T3"/>
                </a:cxn>
                <a:cxn ang="T12">
                  <a:pos x="T4" y="T5"/>
                </a:cxn>
                <a:cxn ang="T13">
                  <a:pos x="T6" y="T7"/>
                </a:cxn>
                <a:cxn ang="T14">
                  <a:pos x="T8" y="T9"/>
                </a:cxn>
              </a:cxnLst>
              <a:rect l="T15" t="T16" r="T17" b="T18"/>
              <a:pathLst>
                <a:path w="29" h="77">
                  <a:moveTo>
                    <a:pt x="0" y="62"/>
                  </a:moveTo>
                  <a:lnTo>
                    <a:pt x="0" y="1"/>
                  </a:lnTo>
                  <a:lnTo>
                    <a:pt x="25" y="0"/>
                  </a:lnTo>
                  <a:lnTo>
                    <a:pt x="28" y="76"/>
                  </a:lnTo>
                  <a:lnTo>
                    <a:pt x="0" y="62"/>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1" name="Freeform 19"/>
            <p:cNvSpPr>
              <a:spLocks/>
            </p:cNvSpPr>
            <p:nvPr/>
          </p:nvSpPr>
          <p:spPr bwMode="auto">
            <a:xfrm>
              <a:off x="857" y="1252"/>
              <a:ext cx="29" cy="101"/>
            </a:xfrm>
            <a:custGeom>
              <a:avLst/>
              <a:gdLst>
                <a:gd name="T0" fmla="*/ 0 w 29"/>
                <a:gd name="T1" fmla="*/ 84 h 101"/>
                <a:gd name="T2" fmla="*/ 28 w 29"/>
                <a:gd name="T3" fmla="*/ 100 h 101"/>
                <a:gd name="T4" fmla="*/ 22 w 29"/>
                <a:gd name="T5" fmla="*/ 0 h 101"/>
                <a:gd name="T6" fmla="*/ 0 w 29"/>
                <a:gd name="T7" fmla="*/ 3 h 101"/>
                <a:gd name="T8" fmla="*/ 0 w 29"/>
                <a:gd name="T9" fmla="*/ 84 h 101"/>
                <a:gd name="T10" fmla="*/ 0 60000 65536"/>
                <a:gd name="T11" fmla="*/ 0 60000 65536"/>
                <a:gd name="T12" fmla="*/ 0 60000 65536"/>
                <a:gd name="T13" fmla="*/ 0 60000 65536"/>
                <a:gd name="T14" fmla="*/ 0 60000 65536"/>
                <a:gd name="T15" fmla="*/ 0 w 29"/>
                <a:gd name="T16" fmla="*/ 0 h 101"/>
                <a:gd name="T17" fmla="*/ 29 w 29"/>
                <a:gd name="T18" fmla="*/ 101 h 101"/>
              </a:gdLst>
              <a:ahLst/>
              <a:cxnLst>
                <a:cxn ang="T10">
                  <a:pos x="T0" y="T1"/>
                </a:cxn>
                <a:cxn ang="T11">
                  <a:pos x="T2" y="T3"/>
                </a:cxn>
                <a:cxn ang="T12">
                  <a:pos x="T4" y="T5"/>
                </a:cxn>
                <a:cxn ang="T13">
                  <a:pos x="T6" y="T7"/>
                </a:cxn>
                <a:cxn ang="T14">
                  <a:pos x="T8" y="T9"/>
                </a:cxn>
              </a:cxnLst>
              <a:rect l="T15" t="T16" r="T17" b="T18"/>
              <a:pathLst>
                <a:path w="29" h="101">
                  <a:moveTo>
                    <a:pt x="0" y="84"/>
                  </a:moveTo>
                  <a:lnTo>
                    <a:pt x="28" y="100"/>
                  </a:lnTo>
                  <a:lnTo>
                    <a:pt x="22" y="0"/>
                  </a:lnTo>
                  <a:lnTo>
                    <a:pt x="0" y="3"/>
                  </a:lnTo>
                  <a:lnTo>
                    <a:pt x="0" y="84"/>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2" name="Line 20"/>
            <p:cNvSpPr>
              <a:spLocks noChangeShapeType="1"/>
            </p:cNvSpPr>
            <p:nvPr/>
          </p:nvSpPr>
          <p:spPr bwMode="auto">
            <a:xfrm flipV="1">
              <a:off x="881" y="1349"/>
              <a:ext cx="90" cy="18"/>
            </a:xfrm>
            <a:prstGeom prst="line">
              <a:avLst/>
            </a:prstGeom>
            <a:noFill/>
            <a:ln>
              <a:noFill/>
            </a:ln>
            <a:extLst>
              <a:ext uri="{909E8E84-426E-40DD-AFC4-6F175D3DCCD1}"/>
              <a:ext uri="{91240B29-F687-4F45-9708-019B960494DF}"/>
            </a:extLst>
          </p:spPr>
          <p:txBody>
            <a:bodyPr wrap="none" anchor="ct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3" name="Freeform 21"/>
            <p:cNvSpPr>
              <a:spLocks/>
            </p:cNvSpPr>
            <p:nvPr/>
          </p:nvSpPr>
          <p:spPr bwMode="auto">
            <a:xfrm>
              <a:off x="888" y="1254"/>
              <a:ext cx="73" cy="84"/>
            </a:xfrm>
            <a:custGeom>
              <a:avLst/>
              <a:gdLst>
                <a:gd name="T0" fmla="*/ 73 w 74"/>
                <a:gd name="T1" fmla="*/ 70 h 85"/>
                <a:gd name="T2" fmla="*/ 1 w 74"/>
                <a:gd name="T3" fmla="*/ 84 h 85"/>
                <a:gd name="T4" fmla="*/ 0 w 74"/>
                <a:gd name="T5" fmla="*/ 3 h 85"/>
                <a:gd name="T6" fmla="*/ 67 w 74"/>
                <a:gd name="T7" fmla="*/ 0 h 85"/>
                <a:gd name="T8" fmla="*/ 73 w 74"/>
                <a:gd name="T9" fmla="*/ 70 h 85"/>
                <a:gd name="T10" fmla="*/ 0 60000 65536"/>
                <a:gd name="T11" fmla="*/ 0 60000 65536"/>
                <a:gd name="T12" fmla="*/ 0 60000 65536"/>
                <a:gd name="T13" fmla="*/ 0 60000 65536"/>
                <a:gd name="T14" fmla="*/ 0 60000 65536"/>
                <a:gd name="T15" fmla="*/ 0 w 74"/>
                <a:gd name="T16" fmla="*/ 0 h 85"/>
                <a:gd name="T17" fmla="*/ 74 w 74"/>
                <a:gd name="T18" fmla="*/ 85 h 85"/>
              </a:gdLst>
              <a:ahLst/>
              <a:cxnLst>
                <a:cxn ang="T10">
                  <a:pos x="T0" y="T1"/>
                </a:cxn>
                <a:cxn ang="T11">
                  <a:pos x="T2" y="T3"/>
                </a:cxn>
                <a:cxn ang="T12">
                  <a:pos x="T4" y="T5"/>
                </a:cxn>
                <a:cxn ang="T13">
                  <a:pos x="T6" y="T7"/>
                </a:cxn>
                <a:cxn ang="T14">
                  <a:pos x="T8" y="T9"/>
                </a:cxn>
              </a:cxnLst>
              <a:rect l="T15" t="T16" r="T17" b="T18"/>
              <a:pathLst>
                <a:path w="74" h="85">
                  <a:moveTo>
                    <a:pt x="73" y="70"/>
                  </a:moveTo>
                  <a:lnTo>
                    <a:pt x="1" y="84"/>
                  </a:lnTo>
                  <a:lnTo>
                    <a:pt x="0" y="3"/>
                  </a:lnTo>
                  <a:lnTo>
                    <a:pt x="67" y="0"/>
                  </a:lnTo>
                  <a:lnTo>
                    <a:pt x="73" y="70"/>
                  </a:lnTo>
                </a:path>
              </a:pathLst>
            </a:custGeom>
            <a:solidFill>
              <a:sysClr val="window" lastClr="FFFF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4" name="Freeform 22"/>
            <p:cNvSpPr>
              <a:spLocks/>
            </p:cNvSpPr>
            <p:nvPr/>
          </p:nvSpPr>
          <p:spPr bwMode="auto">
            <a:xfrm>
              <a:off x="1301" y="1445"/>
              <a:ext cx="29" cy="75"/>
            </a:xfrm>
            <a:custGeom>
              <a:avLst/>
              <a:gdLst>
                <a:gd name="T0" fmla="*/ 0 w 29"/>
                <a:gd name="T1" fmla="*/ 74 h 75"/>
                <a:gd name="T2" fmla="*/ 0 w 29"/>
                <a:gd name="T3" fmla="*/ 72 h 75"/>
                <a:gd name="T4" fmla="*/ 1 w 29"/>
                <a:gd name="T5" fmla="*/ 67 h 75"/>
                <a:gd name="T6" fmla="*/ 3 w 29"/>
                <a:gd name="T7" fmla="*/ 60 h 75"/>
                <a:gd name="T8" fmla="*/ 3 w 29"/>
                <a:gd name="T9" fmla="*/ 51 h 75"/>
                <a:gd name="T10" fmla="*/ 6 w 29"/>
                <a:gd name="T11" fmla="*/ 41 h 75"/>
                <a:gd name="T12" fmla="*/ 8 w 29"/>
                <a:gd name="T13" fmla="*/ 32 h 75"/>
                <a:gd name="T14" fmla="*/ 13 w 29"/>
                <a:gd name="T15" fmla="*/ 24 h 75"/>
                <a:gd name="T16" fmla="*/ 16 w 29"/>
                <a:gd name="T17" fmla="*/ 17 h 75"/>
                <a:gd name="T18" fmla="*/ 19 w 29"/>
                <a:gd name="T19" fmla="*/ 12 h 75"/>
                <a:gd name="T20" fmla="*/ 23 w 29"/>
                <a:gd name="T21" fmla="*/ 8 h 75"/>
                <a:gd name="T22" fmla="*/ 24 w 29"/>
                <a:gd name="T23" fmla="*/ 5 h 75"/>
                <a:gd name="T24" fmla="*/ 26 w 29"/>
                <a:gd name="T25" fmla="*/ 3 h 75"/>
                <a:gd name="T26" fmla="*/ 28 w 29"/>
                <a:gd name="T27" fmla="*/ 1 h 75"/>
                <a:gd name="T28" fmla="*/ 28 w 29"/>
                <a:gd name="T29" fmla="*/ 0 h 75"/>
                <a:gd name="T30" fmla="*/ 28 w 29"/>
                <a:gd name="T31" fmla="*/ 0 h 75"/>
                <a:gd name="T32" fmla="*/ 28 w 29"/>
                <a:gd name="T33" fmla="*/ 0 h 75"/>
                <a:gd name="T34" fmla="*/ 28 w 29"/>
                <a:gd name="T35" fmla="*/ 1 h 75"/>
                <a:gd name="T36" fmla="*/ 28 w 29"/>
                <a:gd name="T37" fmla="*/ 3 h 75"/>
                <a:gd name="T38" fmla="*/ 28 w 29"/>
                <a:gd name="T39" fmla="*/ 6 h 75"/>
                <a:gd name="T40" fmla="*/ 26 w 29"/>
                <a:gd name="T41" fmla="*/ 10 h 75"/>
                <a:gd name="T42" fmla="*/ 26 w 29"/>
                <a:gd name="T43" fmla="*/ 13 h 75"/>
                <a:gd name="T44" fmla="*/ 24 w 29"/>
                <a:gd name="T45" fmla="*/ 18 h 75"/>
                <a:gd name="T46" fmla="*/ 23 w 29"/>
                <a:gd name="T47" fmla="*/ 22 h 75"/>
                <a:gd name="T48" fmla="*/ 21 w 29"/>
                <a:gd name="T49" fmla="*/ 25 h 75"/>
                <a:gd name="T50" fmla="*/ 19 w 29"/>
                <a:gd name="T51" fmla="*/ 29 h 75"/>
                <a:gd name="T52" fmla="*/ 16 w 29"/>
                <a:gd name="T53" fmla="*/ 36 h 75"/>
                <a:gd name="T54" fmla="*/ 13 w 29"/>
                <a:gd name="T55" fmla="*/ 44 h 75"/>
                <a:gd name="T56" fmla="*/ 9 w 29"/>
                <a:gd name="T57" fmla="*/ 53 h 75"/>
                <a:gd name="T58" fmla="*/ 6 w 29"/>
                <a:gd name="T59" fmla="*/ 60 h 75"/>
                <a:gd name="T60" fmla="*/ 3 w 29"/>
                <a:gd name="T61" fmla="*/ 68 h 75"/>
                <a:gd name="T62" fmla="*/ 1 w 29"/>
                <a:gd name="T63" fmla="*/ 72 h 75"/>
                <a:gd name="T64" fmla="*/ 0 w 29"/>
                <a:gd name="T65" fmla="*/ 74 h 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9"/>
                <a:gd name="T100" fmla="*/ 0 h 75"/>
                <a:gd name="T101" fmla="*/ 29 w 29"/>
                <a:gd name="T102" fmla="*/ 75 h 7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9" h="75">
                  <a:moveTo>
                    <a:pt x="0" y="74"/>
                  </a:moveTo>
                  <a:lnTo>
                    <a:pt x="0" y="72"/>
                  </a:lnTo>
                  <a:lnTo>
                    <a:pt x="1" y="67"/>
                  </a:lnTo>
                  <a:lnTo>
                    <a:pt x="3" y="60"/>
                  </a:lnTo>
                  <a:lnTo>
                    <a:pt x="3" y="51"/>
                  </a:lnTo>
                  <a:lnTo>
                    <a:pt x="6" y="41"/>
                  </a:lnTo>
                  <a:lnTo>
                    <a:pt x="8" y="32"/>
                  </a:lnTo>
                  <a:lnTo>
                    <a:pt x="13" y="24"/>
                  </a:lnTo>
                  <a:lnTo>
                    <a:pt x="16" y="17"/>
                  </a:lnTo>
                  <a:lnTo>
                    <a:pt x="19" y="12"/>
                  </a:lnTo>
                  <a:lnTo>
                    <a:pt x="23" y="8"/>
                  </a:lnTo>
                  <a:lnTo>
                    <a:pt x="24" y="5"/>
                  </a:lnTo>
                  <a:lnTo>
                    <a:pt x="26" y="3"/>
                  </a:lnTo>
                  <a:lnTo>
                    <a:pt x="28" y="1"/>
                  </a:lnTo>
                  <a:lnTo>
                    <a:pt x="28" y="0"/>
                  </a:lnTo>
                  <a:lnTo>
                    <a:pt x="28" y="1"/>
                  </a:lnTo>
                  <a:lnTo>
                    <a:pt x="28" y="3"/>
                  </a:lnTo>
                  <a:lnTo>
                    <a:pt x="28" y="6"/>
                  </a:lnTo>
                  <a:lnTo>
                    <a:pt x="26" y="10"/>
                  </a:lnTo>
                  <a:lnTo>
                    <a:pt x="26" y="13"/>
                  </a:lnTo>
                  <a:lnTo>
                    <a:pt x="24" y="18"/>
                  </a:lnTo>
                  <a:lnTo>
                    <a:pt x="23" y="22"/>
                  </a:lnTo>
                  <a:lnTo>
                    <a:pt x="21" y="25"/>
                  </a:lnTo>
                  <a:lnTo>
                    <a:pt x="19" y="29"/>
                  </a:lnTo>
                  <a:lnTo>
                    <a:pt x="16" y="36"/>
                  </a:lnTo>
                  <a:lnTo>
                    <a:pt x="13" y="44"/>
                  </a:lnTo>
                  <a:lnTo>
                    <a:pt x="9" y="53"/>
                  </a:lnTo>
                  <a:lnTo>
                    <a:pt x="6" y="60"/>
                  </a:lnTo>
                  <a:lnTo>
                    <a:pt x="3" y="68"/>
                  </a:lnTo>
                  <a:lnTo>
                    <a:pt x="1" y="72"/>
                  </a:lnTo>
                  <a:lnTo>
                    <a:pt x="0" y="74"/>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5" name="Freeform 23"/>
            <p:cNvSpPr>
              <a:spLocks/>
            </p:cNvSpPr>
            <p:nvPr/>
          </p:nvSpPr>
          <p:spPr bwMode="auto">
            <a:xfrm>
              <a:off x="1286" y="1507"/>
              <a:ext cx="34" cy="27"/>
            </a:xfrm>
            <a:custGeom>
              <a:avLst/>
              <a:gdLst>
                <a:gd name="T0" fmla="*/ 15 w 34"/>
                <a:gd name="T1" fmla="*/ 26 h 27"/>
                <a:gd name="T2" fmla="*/ 19 w 34"/>
                <a:gd name="T3" fmla="*/ 26 h 27"/>
                <a:gd name="T4" fmla="*/ 22 w 34"/>
                <a:gd name="T5" fmla="*/ 26 h 27"/>
                <a:gd name="T6" fmla="*/ 26 w 34"/>
                <a:gd name="T7" fmla="*/ 26 h 27"/>
                <a:gd name="T8" fmla="*/ 27 w 34"/>
                <a:gd name="T9" fmla="*/ 24 h 27"/>
                <a:gd name="T10" fmla="*/ 31 w 34"/>
                <a:gd name="T11" fmla="*/ 24 h 27"/>
                <a:gd name="T12" fmla="*/ 31 w 34"/>
                <a:gd name="T13" fmla="*/ 22 h 27"/>
                <a:gd name="T14" fmla="*/ 33 w 34"/>
                <a:gd name="T15" fmla="*/ 22 h 27"/>
                <a:gd name="T16" fmla="*/ 33 w 34"/>
                <a:gd name="T17" fmla="*/ 20 h 27"/>
                <a:gd name="T18" fmla="*/ 33 w 34"/>
                <a:gd name="T19" fmla="*/ 19 h 27"/>
                <a:gd name="T20" fmla="*/ 31 w 34"/>
                <a:gd name="T21" fmla="*/ 15 h 27"/>
                <a:gd name="T22" fmla="*/ 31 w 34"/>
                <a:gd name="T23" fmla="*/ 12 h 27"/>
                <a:gd name="T24" fmla="*/ 27 w 34"/>
                <a:gd name="T25" fmla="*/ 8 h 27"/>
                <a:gd name="T26" fmla="*/ 26 w 34"/>
                <a:gd name="T27" fmla="*/ 5 h 27"/>
                <a:gd name="T28" fmla="*/ 22 w 34"/>
                <a:gd name="T29" fmla="*/ 3 h 27"/>
                <a:gd name="T30" fmla="*/ 19 w 34"/>
                <a:gd name="T31" fmla="*/ 0 h 27"/>
                <a:gd name="T32" fmla="*/ 15 w 34"/>
                <a:gd name="T33" fmla="*/ 0 h 27"/>
                <a:gd name="T34" fmla="*/ 12 w 34"/>
                <a:gd name="T35" fmla="*/ 0 h 27"/>
                <a:gd name="T36" fmla="*/ 10 w 34"/>
                <a:gd name="T37" fmla="*/ 3 h 27"/>
                <a:gd name="T38" fmla="*/ 6 w 34"/>
                <a:gd name="T39" fmla="*/ 5 h 27"/>
                <a:gd name="T40" fmla="*/ 3 w 34"/>
                <a:gd name="T41" fmla="*/ 8 h 27"/>
                <a:gd name="T42" fmla="*/ 1 w 34"/>
                <a:gd name="T43" fmla="*/ 12 h 27"/>
                <a:gd name="T44" fmla="*/ 0 w 34"/>
                <a:gd name="T45" fmla="*/ 15 h 27"/>
                <a:gd name="T46" fmla="*/ 0 w 34"/>
                <a:gd name="T47" fmla="*/ 19 h 27"/>
                <a:gd name="T48" fmla="*/ 0 w 34"/>
                <a:gd name="T49" fmla="*/ 20 h 27"/>
                <a:gd name="T50" fmla="*/ 0 w 34"/>
                <a:gd name="T51" fmla="*/ 22 h 27"/>
                <a:gd name="T52" fmla="*/ 0 w 34"/>
                <a:gd name="T53" fmla="*/ 22 h 27"/>
                <a:gd name="T54" fmla="*/ 1 w 34"/>
                <a:gd name="T55" fmla="*/ 24 h 27"/>
                <a:gd name="T56" fmla="*/ 3 w 34"/>
                <a:gd name="T57" fmla="*/ 24 h 27"/>
                <a:gd name="T58" fmla="*/ 6 w 34"/>
                <a:gd name="T59" fmla="*/ 26 h 27"/>
                <a:gd name="T60" fmla="*/ 10 w 34"/>
                <a:gd name="T61" fmla="*/ 26 h 27"/>
                <a:gd name="T62" fmla="*/ 12 w 34"/>
                <a:gd name="T63" fmla="*/ 26 h 27"/>
                <a:gd name="T64" fmla="*/ 15 w 34"/>
                <a:gd name="T65" fmla="*/ 26 h 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
                <a:gd name="T100" fmla="*/ 0 h 27"/>
                <a:gd name="T101" fmla="*/ 34 w 34"/>
                <a:gd name="T102" fmla="*/ 27 h 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 h="27">
                  <a:moveTo>
                    <a:pt x="15" y="26"/>
                  </a:moveTo>
                  <a:lnTo>
                    <a:pt x="19" y="26"/>
                  </a:lnTo>
                  <a:lnTo>
                    <a:pt x="22" y="26"/>
                  </a:lnTo>
                  <a:lnTo>
                    <a:pt x="26" y="26"/>
                  </a:lnTo>
                  <a:lnTo>
                    <a:pt x="27" y="24"/>
                  </a:lnTo>
                  <a:lnTo>
                    <a:pt x="31" y="24"/>
                  </a:lnTo>
                  <a:lnTo>
                    <a:pt x="31" y="22"/>
                  </a:lnTo>
                  <a:lnTo>
                    <a:pt x="33" y="22"/>
                  </a:lnTo>
                  <a:lnTo>
                    <a:pt x="33" y="20"/>
                  </a:lnTo>
                  <a:lnTo>
                    <a:pt x="33" y="19"/>
                  </a:lnTo>
                  <a:lnTo>
                    <a:pt x="31" y="15"/>
                  </a:lnTo>
                  <a:lnTo>
                    <a:pt x="31" y="12"/>
                  </a:lnTo>
                  <a:lnTo>
                    <a:pt x="27" y="8"/>
                  </a:lnTo>
                  <a:lnTo>
                    <a:pt x="26" y="5"/>
                  </a:lnTo>
                  <a:lnTo>
                    <a:pt x="22" y="3"/>
                  </a:lnTo>
                  <a:lnTo>
                    <a:pt x="19" y="0"/>
                  </a:lnTo>
                  <a:lnTo>
                    <a:pt x="15" y="0"/>
                  </a:lnTo>
                  <a:lnTo>
                    <a:pt x="12" y="0"/>
                  </a:lnTo>
                  <a:lnTo>
                    <a:pt x="10" y="3"/>
                  </a:lnTo>
                  <a:lnTo>
                    <a:pt x="6" y="5"/>
                  </a:lnTo>
                  <a:lnTo>
                    <a:pt x="3" y="8"/>
                  </a:lnTo>
                  <a:lnTo>
                    <a:pt x="1" y="12"/>
                  </a:lnTo>
                  <a:lnTo>
                    <a:pt x="0" y="15"/>
                  </a:lnTo>
                  <a:lnTo>
                    <a:pt x="0" y="19"/>
                  </a:lnTo>
                  <a:lnTo>
                    <a:pt x="0" y="20"/>
                  </a:lnTo>
                  <a:lnTo>
                    <a:pt x="0" y="22"/>
                  </a:lnTo>
                  <a:lnTo>
                    <a:pt x="1" y="24"/>
                  </a:lnTo>
                  <a:lnTo>
                    <a:pt x="3" y="24"/>
                  </a:lnTo>
                  <a:lnTo>
                    <a:pt x="6" y="26"/>
                  </a:lnTo>
                  <a:lnTo>
                    <a:pt x="10" y="26"/>
                  </a:lnTo>
                  <a:lnTo>
                    <a:pt x="12" y="26"/>
                  </a:lnTo>
                  <a:lnTo>
                    <a:pt x="15" y="26"/>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6" name="Freeform 24"/>
            <p:cNvSpPr>
              <a:spLocks/>
            </p:cNvSpPr>
            <p:nvPr/>
          </p:nvSpPr>
          <p:spPr bwMode="auto">
            <a:xfrm>
              <a:off x="1287" y="1510"/>
              <a:ext cx="29" cy="30"/>
            </a:xfrm>
            <a:custGeom>
              <a:avLst/>
              <a:gdLst>
                <a:gd name="T0" fmla="*/ 28 w 29"/>
                <a:gd name="T1" fmla="*/ 0 h 29"/>
                <a:gd name="T2" fmla="*/ 22 w 29"/>
                <a:gd name="T3" fmla="*/ 0 h 29"/>
                <a:gd name="T4" fmla="*/ 22 w 29"/>
                <a:gd name="T5" fmla="*/ 3 h 29"/>
                <a:gd name="T6" fmla="*/ 16 w 29"/>
                <a:gd name="T7" fmla="*/ 6 h 29"/>
                <a:gd name="T8" fmla="*/ 16 w 29"/>
                <a:gd name="T9" fmla="*/ 9 h 29"/>
                <a:gd name="T10" fmla="*/ 11 w 29"/>
                <a:gd name="T11" fmla="*/ 12 h 29"/>
                <a:gd name="T12" fmla="*/ 5 w 29"/>
                <a:gd name="T13" fmla="*/ 15 h 29"/>
                <a:gd name="T14" fmla="*/ 5 w 29"/>
                <a:gd name="T15" fmla="*/ 18 h 29"/>
                <a:gd name="T16" fmla="*/ 5 w 29"/>
                <a:gd name="T17" fmla="*/ 21 h 29"/>
                <a:gd name="T18" fmla="*/ 0 w 29"/>
                <a:gd name="T19" fmla="*/ 21 h 29"/>
                <a:gd name="T20" fmla="*/ 0 w 29"/>
                <a:gd name="T21" fmla="*/ 24 h 29"/>
                <a:gd name="T22" fmla="*/ 0 w 29"/>
                <a:gd name="T23" fmla="*/ 24 h 29"/>
                <a:gd name="T24" fmla="*/ 5 w 29"/>
                <a:gd name="T25" fmla="*/ 28 h 29"/>
                <a:gd name="T26" fmla="*/ 5 w 29"/>
                <a:gd name="T27" fmla="*/ 28 h 29"/>
                <a:gd name="T28" fmla="*/ 5 w 29"/>
                <a:gd name="T29" fmla="*/ 28 h 29"/>
                <a:gd name="T30" fmla="*/ 5 w 29"/>
                <a:gd name="T31" fmla="*/ 28 h 29"/>
                <a:gd name="T32" fmla="*/ 5 w 29"/>
                <a:gd name="T33" fmla="*/ 28 h 29"/>
                <a:gd name="T34" fmla="*/ 16 w 29"/>
                <a:gd name="T35" fmla="*/ 28 h 29"/>
                <a:gd name="T36" fmla="*/ 28 w 29"/>
                <a:gd name="T37" fmla="*/ 3 h 29"/>
                <a:gd name="T38" fmla="*/ 28 w 29"/>
                <a:gd name="T39" fmla="*/ 0 h 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
                <a:gd name="T61" fmla="*/ 0 h 29"/>
                <a:gd name="T62" fmla="*/ 29 w 29"/>
                <a:gd name="T63" fmla="*/ 29 h 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 h="29">
                  <a:moveTo>
                    <a:pt x="28" y="0"/>
                  </a:moveTo>
                  <a:lnTo>
                    <a:pt x="22" y="0"/>
                  </a:lnTo>
                  <a:lnTo>
                    <a:pt x="22" y="3"/>
                  </a:lnTo>
                  <a:lnTo>
                    <a:pt x="16" y="6"/>
                  </a:lnTo>
                  <a:lnTo>
                    <a:pt x="16" y="9"/>
                  </a:lnTo>
                  <a:lnTo>
                    <a:pt x="11" y="12"/>
                  </a:lnTo>
                  <a:lnTo>
                    <a:pt x="5" y="15"/>
                  </a:lnTo>
                  <a:lnTo>
                    <a:pt x="5" y="18"/>
                  </a:lnTo>
                  <a:lnTo>
                    <a:pt x="5" y="21"/>
                  </a:lnTo>
                  <a:lnTo>
                    <a:pt x="0" y="21"/>
                  </a:lnTo>
                  <a:lnTo>
                    <a:pt x="0" y="24"/>
                  </a:lnTo>
                  <a:lnTo>
                    <a:pt x="5" y="28"/>
                  </a:lnTo>
                  <a:lnTo>
                    <a:pt x="16" y="28"/>
                  </a:lnTo>
                  <a:lnTo>
                    <a:pt x="28" y="3"/>
                  </a:lnTo>
                  <a:lnTo>
                    <a:pt x="28" y="0"/>
                  </a:lnTo>
                </a:path>
              </a:pathLst>
            </a:custGeom>
            <a:solidFill>
              <a:srgbClr val="FFFF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7" name="Freeform 25"/>
            <p:cNvSpPr>
              <a:spLocks/>
            </p:cNvSpPr>
            <p:nvPr/>
          </p:nvSpPr>
          <p:spPr bwMode="auto">
            <a:xfrm>
              <a:off x="1314" y="1457"/>
              <a:ext cx="28" cy="27"/>
            </a:xfrm>
            <a:custGeom>
              <a:avLst/>
              <a:gdLst>
                <a:gd name="T0" fmla="*/ 28 w 29"/>
                <a:gd name="T1" fmla="*/ 0 h 28"/>
                <a:gd name="T2" fmla="*/ 28 w 29"/>
                <a:gd name="T3" fmla="*/ 0 h 28"/>
                <a:gd name="T4" fmla="*/ 28 w 29"/>
                <a:gd name="T5" fmla="*/ 0 h 28"/>
                <a:gd name="T6" fmla="*/ 24 w 29"/>
                <a:gd name="T7" fmla="*/ 2 h 28"/>
                <a:gd name="T8" fmla="*/ 20 w 29"/>
                <a:gd name="T9" fmla="*/ 4 h 28"/>
                <a:gd name="T10" fmla="*/ 16 w 29"/>
                <a:gd name="T11" fmla="*/ 6 h 28"/>
                <a:gd name="T12" fmla="*/ 12 w 29"/>
                <a:gd name="T13" fmla="*/ 9 h 28"/>
                <a:gd name="T14" fmla="*/ 12 w 29"/>
                <a:gd name="T15" fmla="*/ 11 h 28"/>
                <a:gd name="T16" fmla="*/ 8 w 29"/>
                <a:gd name="T17" fmla="*/ 13 h 28"/>
                <a:gd name="T18" fmla="*/ 8 w 29"/>
                <a:gd name="T19" fmla="*/ 15 h 28"/>
                <a:gd name="T20" fmla="*/ 4 w 29"/>
                <a:gd name="T21" fmla="*/ 18 h 28"/>
                <a:gd name="T22" fmla="*/ 4 w 29"/>
                <a:gd name="T23" fmla="*/ 20 h 28"/>
                <a:gd name="T24" fmla="*/ 0 w 29"/>
                <a:gd name="T25" fmla="*/ 22 h 28"/>
                <a:gd name="T26" fmla="*/ 0 w 29"/>
                <a:gd name="T27" fmla="*/ 24 h 28"/>
                <a:gd name="T28" fmla="*/ 0 w 29"/>
                <a:gd name="T29" fmla="*/ 27 h 28"/>
                <a:gd name="T30" fmla="*/ 0 w 29"/>
                <a:gd name="T31" fmla="*/ 27 h 28"/>
                <a:gd name="T32" fmla="*/ 0 w 29"/>
                <a:gd name="T33" fmla="*/ 27 h 28"/>
                <a:gd name="T34" fmla="*/ 12 w 29"/>
                <a:gd name="T35" fmla="*/ 11 h 28"/>
                <a:gd name="T36" fmla="*/ 28 w 29"/>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
                <a:gd name="T58" fmla="*/ 0 h 28"/>
                <a:gd name="T59" fmla="*/ 29 w 29"/>
                <a:gd name="T60" fmla="*/ 28 h 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 h="28">
                  <a:moveTo>
                    <a:pt x="28" y="0"/>
                  </a:moveTo>
                  <a:lnTo>
                    <a:pt x="28" y="0"/>
                  </a:lnTo>
                  <a:lnTo>
                    <a:pt x="24" y="2"/>
                  </a:lnTo>
                  <a:lnTo>
                    <a:pt x="20" y="4"/>
                  </a:lnTo>
                  <a:lnTo>
                    <a:pt x="16" y="6"/>
                  </a:lnTo>
                  <a:lnTo>
                    <a:pt x="12" y="9"/>
                  </a:lnTo>
                  <a:lnTo>
                    <a:pt x="12" y="11"/>
                  </a:lnTo>
                  <a:lnTo>
                    <a:pt x="8" y="13"/>
                  </a:lnTo>
                  <a:lnTo>
                    <a:pt x="8" y="15"/>
                  </a:lnTo>
                  <a:lnTo>
                    <a:pt x="4" y="18"/>
                  </a:lnTo>
                  <a:lnTo>
                    <a:pt x="4" y="20"/>
                  </a:lnTo>
                  <a:lnTo>
                    <a:pt x="0" y="22"/>
                  </a:lnTo>
                  <a:lnTo>
                    <a:pt x="0" y="24"/>
                  </a:lnTo>
                  <a:lnTo>
                    <a:pt x="0" y="27"/>
                  </a:lnTo>
                  <a:lnTo>
                    <a:pt x="12" y="11"/>
                  </a:lnTo>
                  <a:lnTo>
                    <a:pt x="28" y="0"/>
                  </a:lnTo>
                </a:path>
              </a:pathLst>
            </a:custGeom>
            <a:solidFill>
              <a:srgbClr val="FFFF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8" name="Freeform 26"/>
            <p:cNvSpPr>
              <a:spLocks/>
            </p:cNvSpPr>
            <p:nvPr/>
          </p:nvSpPr>
          <p:spPr bwMode="auto">
            <a:xfrm>
              <a:off x="956" y="1573"/>
              <a:ext cx="358" cy="89"/>
            </a:xfrm>
            <a:custGeom>
              <a:avLst/>
              <a:gdLst>
                <a:gd name="T0" fmla="*/ 0 w 357"/>
                <a:gd name="T1" fmla="*/ 55 h 89"/>
                <a:gd name="T2" fmla="*/ 0 w 357"/>
                <a:gd name="T3" fmla="*/ 57 h 89"/>
                <a:gd name="T4" fmla="*/ 0 w 357"/>
                <a:gd name="T5" fmla="*/ 62 h 89"/>
                <a:gd name="T6" fmla="*/ 3 w 357"/>
                <a:gd name="T7" fmla="*/ 67 h 89"/>
                <a:gd name="T8" fmla="*/ 13 w 357"/>
                <a:gd name="T9" fmla="*/ 72 h 89"/>
                <a:gd name="T10" fmla="*/ 32 w 357"/>
                <a:gd name="T11" fmla="*/ 79 h 89"/>
                <a:gd name="T12" fmla="*/ 63 w 357"/>
                <a:gd name="T13" fmla="*/ 84 h 89"/>
                <a:gd name="T14" fmla="*/ 110 w 357"/>
                <a:gd name="T15" fmla="*/ 88 h 89"/>
                <a:gd name="T16" fmla="*/ 174 w 357"/>
                <a:gd name="T17" fmla="*/ 88 h 89"/>
                <a:gd name="T18" fmla="*/ 238 w 357"/>
                <a:gd name="T19" fmla="*/ 86 h 89"/>
                <a:gd name="T20" fmla="*/ 285 w 357"/>
                <a:gd name="T21" fmla="*/ 82 h 89"/>
                <a:gd name="T22" fmla="*/ 317 w 357"/>
                <a:gd name="T23" fmla="*/ 77 h 89"/>
                <a:gd name="T24" fmla="*/ 338 w 357"/>
                <a:gd name="T25" fmla="*/ 72 h 89"/>
                <a:gd name="T26" fmla="*/ 349 w 357"/>
                <a:gd name="T27" fmla="*/ 67 h 89"/>
                <a:gd name="T28" fmla="*/ 354 w 357"/>
                <a:gd name="T29" fmla="*/ 62 h 89"/>
                <a:gd name="T30" fmla="*/ 356 w 357"/>
                <a:gd name="T31" fmla="*/ 59 h 89"/>
                <a:gd name="T32" fmla="*/ 356 w 357"/>
                <a:gd name="T33" fmla="*/ 57 h 89"/>
                <a:gd name="T34" fmla="*/ 298 w 357"/>
                <a:gd name="T35" fmla="*/ 1 h 89"/>
                <a:gd name="T36" fmla="*/ 297 w 357"/>
                <a:gd name="T37" fmla="*/ 1 h 89"/>
                <a:gd name="T38" fmla="*/ 290 w 357"/>
                <a:gd name="T39" fmla="*/ 3 h 89"/>
                <a:gd name="T40" fmla="*/ 279 w 357"/>
                <a:gd name="T41" fmla="*/ 5 h 89"/>
                <a:gd name="T42" fmla="*/ 264 w 357"/>
                <a:gd name="T43" fmla="*/ 6 h 89"/>
                <a:gd name="T44" fmla="*/ 247 w 357"/>
                <a:gd name="T45" fmla="*/ 10 h 89"/>
                <a:gd name="T46" fmla="*/ 224 w 357"/>
                <a:gd name="T47" fmla="*/ 11 h 89"/>
                <a:gd name="T48" fmla="*/ 198 w 357"/>
                <a:gd name="T49" fmla="*/ 13 h 89"/>
                <a:gd name="T50" fmla="*/ 171 w 357"/>
                <a:gd name="T51" fmla="*/ 13 h 89"/>
                <a:gd name="T52" fmla="*/ 145 w 357"/>
                <a:gd name="T53" fmla="*/ 13 h 89"/>
                <a:gd name="T54" fmla="*/ 124 w 357"/>
                <a:gd name="T55" fmla="*/ 11 h 89"/>
                <a:gd name="T56" fmla="*/ 103 w 357"/>
                <a:gd name="T57" fmla="*/ 10 h 89"/>
                <a:gd name="T58" fmla="*/ 88 w 357"/>
                <a:gd name="T59" fmla="*/ 6 h 89"/>
                <a:gd name="T60" fmla="*/ 74 w 357"/>
                <a:gd name="T61" fmla="*/ 5 h 89"/>
                <a:gd name="T62" fmla="*/ 65 w 357"/>
                <a:gd name="T63" fmla="*/ 1 h 89"/>
                <a:gd name="T64" fmla="*/ 58 w 357"/>
                <a:gd name="T65" fmla="*/ 0 h 89"/>
                <a:gd name="T66" fmla="*/ 57 w 357"/>
                <a:gd name="T67" fmla="*/ 0 h 89"/>
                <a:gd name="T68" fmla="*/ 0 w 357"/>
                <a:gd name="T69" fmla="*/ 55 h 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7"/>
                <a:gd name="T106" fmla="*/ 0 h 89"/>
                <a:gd name="T107" fmla="*/ 357 w 357"/>
                <a:gd name="T108" fmla="*/ 89 h 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7" h="89">
                  <a:moveTo>
                    <a:pt x="0" y="55"/>
                  </a:moveTo>
                  <a:lnTo>
                    <a:pt x="0" y="57"/>
                  </a:lnTo>
                  <a:lnTo>
                    <a:pt x="0" y="62"/>
                  </a:lnTo>
                  <a:lnTo>
                    <a:pt x="3" y="67"/>
                  </a:lnTo>
                  <a:lnTo>
                    <a:pt x="13" y="72"/>
                  </a:lnTo>
                  <a:lnTo>
                    <a:pt x="32" y="79"/>
                  </a:lnTo>
                  <a:lnTo>
                    <a:pt x="63" y="84"/>
                  </a:lnTo>
                  <a:lnTo>
                    <a:pt x="110" y="88"/>
                  </a:lnTo>
                  <a:lnTo>
                    <a:pt x="174" y="88"/>
                  </a:lnTo>
                  <a:lnTo>
                    <a:pt x="238" y="86"/>
                  </a:lnTo>
                  <a:lnTo>
                    <a:pt x="285" y="82"/>
                  </a:lnTo>
                  <a:lnTo>
                    <a:pt x="317" y="77"/>
                  </a:lnTo>
                  <a:lnTo>
                    <a:pt x="338" y="72"/>
                  </a:lnTo>
                  <a:lnTo>
                    <a:pt x="349" y="67"/>
                  </a:lnTo>
                  <a:lnTo>
                    <a:pt x="354" y="62"/>
                  </a:lnTo>
                  <a:lnTo>
                    <a:pt x="356" y="59"/>
                  </a:lnTo>
                  <a:lnTo>
                    <a:pt x="356" y="57"/>
                  </a:lnTo>
                  <a:lnTo>
                    <a:pt x="298" y="1"/>
                  </a:lnTo>
                  <a:lnTo>
                    <a:pt x="297" y="1"/>
                  </a:lnTo>
                  <a:lnTo>
                    <a:pt x="290" y="3"/>
                  </a:lnTo>
                  <a:lnTo>
                    <a:pt x="279" y="5"/>
                  </a:lnTo>
                  <a:lnTo>
                    <a:pt x="264" y="6"/>
                  </a:lnTo>
                  <a:lnTo>
                    <a:pt x="247" y="10"/>
                  </a:lnTo>
                  <a:lnTo>
                    <a:pt x="224" y="11"/>
                  </a:lnTo>
                  <a:lnTo>
                    <a:pt x="198" y="13"/>
                  </a:lnTo>
                  <a:lnTo>
                    <a:pt x="171" y="13"/>
                  </a:lnTo>
                  <a:lnTo>
                    <a:pt x="145" y="13"/>
                  </a:lnTo>
                  <a:lnTo>
                    <a:pt x="124" y="11"/>
                  </a:lnTo>
                  <a:lnTo>
                    <a:pt x="103" y="10"/>
                  </a:lnTo>
                  <a:lnTo>
                    <a:pt x="88" y="6"/>
                  </a:lnTo>
                  <a:lnTo>
                    <a:pt x="74" y="5"/>
                  </a:lnTo>
                  <a:lnTo>
                    <a:pt x="65" y="1"/>
                  </a:lnTo>
                  <a:lnTo>
                    <a:pt x="58" y="0"/>
                  </a:lnTo>
                  <a:lnTo>
                    <a:pt x="57" y="0"/>
                  </a:lnTo>
                  <a:lnTo>
                    <a:pt x="0" y="55"/>
                  </a:lnTo>
                </a:path>
              </a:pathLst>
            </a:custGeom>
            <a:solidFill>
              <a:srgbClr val="C6E7F4"/>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99" name="Freeform 27"/>
            <p:cNvSpPr>
              <a:spLocks/>
            </p:cNvSpPr>
            <p:nvPr/>
          </p:nvSpPr>
          <p:spPr bwMode="auto">
            <a:xfrm>
              <a:off x="1015" y="1345"/>
              <a:ext cx="243" cy="272"/>
            </a:xfrm>
            <a:custGeom>
              <a:avLst/>
              <a:gdLst>
                <a:gd name="T0" fmla="*/ 216 w 243"/>
                <a:gd name="T1" fmla="*/ 248 h 272"/>
                <a:gd name="T2" fmla="*/ 231 w 243"/>
                <a:gd name="T3" fmla="*/ 236 h 272"/>
                <a:gd name="T4" fmla="*/ 242 w 243"/>
                <a:gd name="T5" fmla="*/ 221 h 272"/>
                <a:gd name="T6" fmla="*/ 235 w 243"/>
                <a:gd name="T7" fmla="*/ 187 h 272"/>
                <a:gd name="T8" fmla="*/ 217 w 243"/>
                <a:gd name="T9" fmla="*/ 141 h 272"/>
                <a:gd name="T10" fmla="*/ 200 w 243"/>
                <a:gd name="T11" fmla="*/ 115 h 272"/>
                <a:gd name="T12" fmla="*/ 178 w 243"/>
                <a:gd name="T13" fmla="*/ 109 h 272"/>
                <a:gd name="T14" fmla="*/ 159 w 243"/>
                <a:gd name="T15" fmla="*/ 107 h 272"/>
                <a:gd name="T16" fmla="*/ 152 w 243"/>
                <a:gd name="T17" fmla="*/ 102 h 272"/>
                <a:gd name="T18" fmla="*/ 148 w 243"/>
                <a:gd name="T19" fmla="*/ 90 h 272"/>
                <a:gd name="T20" fmla="*/ 152 w 243"/>
                <a:gd name="T21" fmla="*/ 76 h 272"/>
                <a:gd name="T22" fmla="*/ 159 w 243"/>
                <a:gd name="T23" fmla="*/ 63 h 272"/>
                <a:gd name="T24" fmla="*/ 160 w 243"/>
                <a:gd name="T25" fmla="*/ 44 h 272"/>
                <a:gd name="T26" fmla="*/ 153 w 243"/>
                <a:gd name="T27" fmla="*/ 18 h 272"/>
                <a:gd name="T28" fmla="*/ 140 w 243"/>
                <a:gd name="T29" fmla="*/ 1 h 272"/>
                <a:gd name="T30" fmla="*/ 122 w 243"/>
                <a:gd name="T31" fmla="*/ 0 h 272"/>
                <a:gd name="T32" fmla="*/ 98 w 243"/>
                <a:gd name="T33" fmla="*/ 5 h 272"/>
                <a:gd name="T34" fmla="*/ 89 w 243"/>
                <a:gd name="T35" fmla="*/ 22 h 272"/>
                <a:gd name="T36" fmla="*/ 88 w 243"/>
                <a:gd name="T37" fmla="*/ 44 h 272"/>
                <a:gd name="T38" fmla="*/ 88 w 243"/>
                <a:gd name="T39" fmla="*/ 63 h 272"/>
                <a:gd name="T40" fmla="*/ 93 w 243"/>
                <a:gd name="T41" fmla="*/ 78 h 272"/>
                <a:gd name="T42" fmla="*/ 100 w 243"/>
                <a:gd name="T43" fmla="*/ 90 h 272"/>
                <a:gd name="T44" fmla="*/ 98 w 243"/>
                <a:gd name="T45" fmla="*/ 100 h 272"/>
                <a:gd name="T46" fmla="*/ 95 w 243"/>
                <a:gd name="T47" fmla="*/ 107 h 272"/>
                <a:gd name="T48" fmla="*/ 88 w 243"/>
                <a:gd name="T49" fmla="*/ 107 h 272"/>
                <a:gd name="T50" fmla="*/ 62 w 243"/>
                <a:gd name="T51" fmla="*/ 107 h 272"/>
                <a:gd name="T52" fmla="*/ 46 w 243"/>
                <a:gd name="T53" fmla="*/ 115 h 272"/>
                <a:gd name="T54" fmla="*/ 31 w 243"/>
                <a:gd name="T55" fmla="*/ 155 h 272"/>
                <a:gd name="T56" fmla="*/ 6 w 243"/>
                <a:gd name="T57" fmla="*/ 206 h 272"/>
                <a:gd name="T58" fmla="*/ 1 w 243"/>
                <a:gd name="T59" fmla="*/ 231 h 272"/>
                <a:gd name="T60" fmla="*/ 27 w 243"/>
                <a:gd name="T61" fmla="*/ 245 h 272"/>
                <a:gd name="T62" fmla="*/ 55 w 243"/>
                <a:gd name="T63" fmla="*/ 255 h 272"/>
                <a:gd name="T64" fmla="*/ 79 w 243"/>
                <a:gd name="T65" fmla="*/ 267 h 272"/>
                <a:gd name="T66" fmla="*/ 93 w 243"/>
                <a:gd name="T67" fmla="*/ 267 h 272"/>
                <a:gd name="T68" fmla="*/ 108 w 243"/>
                <a:gd name="T69" fmla="*/ 265 h 272"/>
                <a:gd name="T70" fmla="*/ 114 w 243"/>
                <a:gd name="T71" fmla="*/ 260 h 272"/>
                <a:gd name="T72" fmla="*/ 112 w 243"/>
                <a:gd name="T73" fmla="*/ 253 h 272"/>
                <a:gd name="T74" fmla="*/ 110 w 243"/>
                <a:gd name="T75" fmla="*/ 248 h 272"/>
                <a:gd name="T76" fmla="*/ 114 w 243"/>
                <a:gd name="T77" fmla="*/ 250 h 272"/>
                <a:gd name="T78" fmla="*/ 122 w 243"/>
                <a:gd name="T79" fmla="*/ 250 h 272"/>
                <a:gd name="T80" fmla="*/ 129 w 243"/>
                <a:gd name="T81" fmla="*/ 248 h 272"/>
                <a:gd name="T82" fmla="*/ 127 w 243"/>
                <a:gd name="T83" fmla="*/ 252 h 272"/>
                <a:gd name="T84" fmla="*/ 124 w 243"/>
                <a:gd name="T85" fmla="*/ 257 h 272"/>
                <a:gd name="T86" fmla="*/ 127 w 243"/>
                <a:gd name="T87" fmla="*/ 264 h 272"/>
                <a:gd name="T88" fmla="*/ 136 w 243"/>
                <a:gd name="T89" fmla="*/ 269 h 272"/>
                <a:gd name="T90" fmla="*/ 145 w 243"/>
                <a:gd name="T91" fmla="*/ 271 h 272"/>
                <a:gd name="T92" fmla="*/ 176 w 243"/>
                <a:gd name="T93" fmla="*/ 257 h 272"/>
                <a:gd name="T94" fmla="*/ 205 w 243"/>
                <a:gd name="T95" fmla="*/ 252 h 2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
                <a:gd name="T145" fmla="*/ 0 h 272"/>
                <a:gd name="T146" fmla="*/ 243 w 243"/>
                <a:gd name="T147" fmla="*/ 272 h 2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 h="272">
                  <a:moveTo>
                    <a:pt x="212" y="252"/>
                  </a:moveTo>
                  <a:lnTo>
                    <a:pt x="214" y="250"/>
                  </a:lnTo>
                  <a:lnTo>
                    <a:pt x="216" y="248"/>
                  </a:lnTo>
                  <a:lnTo>
                    <a:pt x="221" y="245"/>
                  </a:lnTo>
                  <a:lnTo>
                    <a:pt x="226" y="242"/>
                  </a:lnTo>
                  <a:lnTo>
                    <a:pt x="231" y="236"/>
                  </a:lnTo>
                  <a:lnTo>
                    <a:pt x="236" y="231"/>
                  </a:lnTo>
                  <a:lnTo>
                    <a:pt x="240" y="226"/>
                  </a:lnTo>
                  <a:lnTo>
                    <a:pt x="242" y="221"/>
                  </a:lnTo>
                  <a:lnTo>
                    <a:pt x="240" y="213"/>
                  </a:lnTo>
                  <a:lnTo>
                    <a:pt x="238" y="202"/>
                  </a:lnTo>
                  <a:lnTo>
                    <a:pt x="235" y="187"/>
                  </a:lnTo>
                  <a:lnTo>
                    <a:pt x="229" y="172"/>
                  </a:lnTo>
                  <a:lnTo>
                    <a:pt x="222" y="155"/>
                  </a:lnTo>
                  <a:lnTo>
                    <a:pt x="217" y="141"/>
                  </a:lnTo>
                  <a:lnTo>
                    <a:pt x="210" y="129"/>
                  </a:lnTo>
                  <a:lnTo>
                    <a:pt x="205" y="121"/>
                  </a:lnTo>
                  <a:lnTo>
                    <a:pt x="200" y="115"/>
                  </a:lnTo>
                  <a:lnTo>
                    <a:pt x="193" y="112"/>
                  </a:lnTo>
                  <a:lnTo>
                    <a:pt x="184" y="110"/>
                  </a:lnTo>
                  <a:lnTo>
                    <a:pt x="178" y="109"/>
                  </a:lnTo>
                  <a:lnTo>
                    <a:pt x="169" y="109"/>
                  </a:lnTo>
                  <a:lnTo>
                    <a:pt x="162" y="107"/>
                  </a:lnTo>
                  <a:lnTo>
                    <a:pt x="159" y="107"/>
                  </a:lnTo>
                  <a:lnTo>
                    <a:pt x="155" y="105"/>
                  </a:lnTo>
                  <a:lnTo>
                    <a:pt x="153" y="103"/>
                  </a:lnTo>
                  <a:lnTo>
                    <a:pt x="152" y="102"/>
                  </a:lnTo>
                  <a:lnTo>
                    <a:pt x="150" y="98"/>
                  </a:lnTo>
                  <a:lnTo>
                    <a:pt x="150" y="93"/>
                  </a:lnTo>
                  <a:lnTo>
                    <a:pt x="148" y="90"/>
                  </a:lnTo>
                  <a:lnTo>
                    <a:pt x="150" y="85"/>
                  </a:lnTo>
                  <a:lnTo>
                    <a:pt x="150" y="81"/>
                  </a:lnTo>
                  <a:lnTo>
                    <a:pt x="152" y="76"/>
                  </a:lnTo>
                  <a:lnTo>
                    <a:pt x="155" y="73"/>
                  </a:lnTo>
                  <a:lnTo>
                    <a:pt x="157" y="68"/>
                  </a:lnTo>
                  <a:lnTo>
                    <a:pt x="159" y="63"/>
                  </a:lnTo>
                  <a:lnTo>
                    <a:pt x="160" y="57"/>
                  </a:lnTo>
                  <a:lnTo>
                    <a:pt x="160" y="51"/>
                  </a:lnTo>
                  <a:lnTo>
                    <a:pt x="160" y="44"/>
                  </a:lnTo>
                  <a:lnTo>
                    <a:pt x="160" y="37"/>
                  </a:lnTo>
                  <a:lnTo>
                    <a:pt x="157" y="28"/>
                  </a:lnTo>
                  <a:lnTo>
                    <a:pt x="153" y="18"/>
                  </a:lnTo>
                  <a:lnTo>
                    <a:pt x="150" y="11"/>
                  </a:lnTo>
                  <a:lnTo>
                    <a:pt x="145" y="6"/>
                  </a:lnTo>
                  <a:lnTo>
                    <a:pt x="140" y="1"/>
                  </a:lnTo>
                  <a:lnTo>
                    <a:pt x="134" y="0"/>
                  </a:lnTo>
                  <a:lnTo>
                    <a:pt x="129" y="0"/>
                  </a:lnTo>
                  <a:lnTo>
                    <a:pt x="122" y="0"/>
                  </a:lnTo>
                  <a:lnTo>
                    <a:pt x="115" y="0"/>
                  </a:lnTo>
                  <a:lnTo>
                    <a:pt x="105" y="1"/>
                  </a:lnTo>
                  <a:lnTo>
                    <a:pt x="98" y="5"/>
                  </a:lnTo>
                  <a:lnTo>
                    <a:pt x="95" y="10"/>
                  </a:lnTo>
                  <a:lnTo>
                    <a:pt x="91" y="15"/>
                  </a:lnTo>
                  <a:lnTo>
                    <a:pt x="89" y="22"/>
                  </a:lnTo>
                  <a:lnTo>
                    <a:pt x="88" y="28"/>
                  </a:lnTo>
                  <a:lnTo>
                    <a:pt x="88" y="35"/>
                  </a:lnTo>
                  <a:lnTo>
                    <a:pt x="88" y="44"/>
                  </a:lnTo>
                  <a:lnTo>
                    <a:pt x="88" y="51"/>
                  </a:lnTo>
                  <a:lnTo>
                    <a:pt x="88" y="57"/>
                  </a:lnTo>
                  <a:lnTo>
                    <a:pt x="88" y="63"/>
                  </a:lnTo>
                  <a:lnTo>
                    <a:pt x="89" y="68"/>
                  </a:lnTo>
                  <a:lnTo>
                    <a:pt x="89" y="73"/>
                  </a:lnTo>
                  <a:lnTo>
                    <a:pt x="93" y="78"/>
                  </a:lnTo>
                  <a:lnTo>
                    <a:pt x="95" y="83"/>
                  </a:lnTo>
                  <a:lnTo>
                    <a:pt x="100" y="88"/>
                  </a:lnTo>
                  <a:lnTo>
                    <a:pt x="100" y="90"/>
                  </a:lnTo>
                  <a:lnTo>
                    <a:pt x="100" y="93"/>
                  </a:lnTo>
                  <a:lnTo>
                    <a:pt x="100" y="97"/>
                  </a:lnTo>
                  <a:lnTo>
                    <a:pt x="98" y="100"/>
                  </a:lnTo>
                  <a:lnTo>
                    <a:pt x="96" y="102"/>
                  </a:lnTo>
                  <a:lnTo>
                    <a:pt x="96" y="105"/>
                  </a:lnTo>
                  <a:lnTo>
                    <a:pt x="95" y="107"/>
                  </a:lnTo>
                  <a:lnTo>
                    <a:pt x="93" y="107"/>
                  </a:lnTo>
                  <a:lnTo>
                    <a:pt x="88" y="107"/>
                  </a:lnTo>
                  <a:lnTo>
                    <a:pt x="79" y="105"/>
                  </a:lnTo>
                  <a:lnTo>
                    <a:pt x="70" y="105"/>
                  </a:lnTo>
                  <a:lnTo>
                    <a:pt x="62" y="107"/>
                  </a:lnTo>
                  <a:lnTo>
                    <a:pt x="55" y="109"/>
                  </a:lnTo>
                  <a:lnTo>
                    <a:pt x="50" y="110"/>
                  </a:lnTo>
                  <a:lnTo>
                    <a:pt x="46" y="115"/>
                  </a:lnTo>
                  <a:lnTo>
                    <a:pt x="43" y="124"/>
                  </a:lnTo>
                  <a:lnTo>
                    <a:pt x="38" y="138"/>
                  </a:lnTo>
                  <a:lnTo>
                    <a:pt x="31" y="155"/>
                  </a:lnTo>
                  <a:lnTo>
                    <a:pt x="22" y="172"/>
                  </a:lnTo>
                  <a:lnTo>
                    <a:pt x="13" y="190"/>
                  </a:lnTo>
                  <a:lnTo>
                    <a:pt x="6" y="206"/>
                  </a:lnTo>
                  <a:lnTo>
                    <a:pt x="1" y="219"/>
                  </a:lnTo>
                  <a:lnTo>
                    <a:pt x="0" y="226"/>
                  </a:lnTo>
                  <a:lnTo>
                    <a:pt x="1" y="231"/>
                  </a:lnTo>
                  <a:lnTo>
                    <a:pt x="8" y="236"/>
                  </a:lnTo>
                  <a:lnTo>
                    <a:pt x="17" y="242"/>
                  </a:lnTo>
                  <a:lnTo>
                    <a:pt x="27" y="245"/>
                  </a:lnTo>
                  <a:lnTo>
                    <a:pt x="39" y="250"/>
                  </a:lnTo>
                  <a:lnTo>
                    <a:pt x="48" y="253"/>
                  </a:lnTo>
                  <a:lnTo>
                    <a:pt x="55" y="255"/>
                  </a:lnTo>
                  <a:lnTo>
                    <a:pt x="58" y="255"/>
                  </a:lnTo>
                  <a:lnTo>
                    <a:pt x="77" y="267"/>
                  </a:lnTo>
                  <a:lnTo>
                    <a:pt x="79" y="267"/>
                  </a:lnTo>
                  <a:lnTo>
                    <a:pt x="82" y="267"/>
                  </a:lnTo>
                  <a:lnTo>
                    <a:pt x="88" y="267"/>
                  </a:lnTo>
                  <a:lnTo>
                    <a:pt x="93" y="267"/>
                  </a:lnTo>
                  <a:lnTo>
                    <a:pt x="100" y="267"/>
                  </a:lnTo>
                  <a:lnTo>
                    <a:pt x="105" y="267"/>
                  </a:lnTo>
                  <a:lnTo>
                    <a:pt x="108" y="265"/>
                  </a:lnTo>
                  <a:lnTo>
                    <a:pt x="112" y="264"/>
                  </a:lnTo>
                  <a:lnTo>
                    <a:pt x="114" y="262"/>
                  </a:lnTo>
                  <a:lnTo>
                    <a:pt x="114" y="260"/>
                  </a:lnTo>
                  <a:lnTo>
                    <a:pt x="114" y="259"/>
                  </a:lnTo>
                  <a:lnTo>
                    <a:pt x="112" y="255"/>
                  </a:lnTo>
                  <a:lnTo>
                    <a:pt x="112" y="253"/>
                  </a:lnTo>
                  <a:lnTo>
                    <a:pt x="110" y="252"/>
                  </a:lnTo>
                  <a:lnTo>
                    <a:pt x="110" y="250"/>
                  </a:lnTo>
                  <a:lnTo>
                    <a:pt x="110" y="248"/>
                  </a:lnTo>
                  <a:lnTo>
                    <a:pt x="110" y="250"/>
                  </a:lnTo>
                  <a:lnTo>
                    <a:pt x="112" y="250"/>
                  </a:lnTo>
                  <a:lnTo>
                    <a:pt x="114" y="250"/>
                  </a:lnTo>
                  <a:lnTo>
                    <a:pt x="117" y="250"/>
                  </a:lnTo>
                  <a:lnTo>
                    <a:pt x="119" y="250"/>
                  </a:lnTo>
                  <a:lnTo>
                    <a:pt x="122" y="250"/>
                  </a:lnTo>
                  <a:lnTo>
                    <a:pt x="126" y="250"/>
                  </a:lnTo>
                  <a:lnTo>
                    <a:pt x="127" y="248"/>
                  </a:lnTo>
                  <a:lnTo>
                    <a:pt x="129" y="248"/>
                  </a:lnTo>
                  <a:lnTo>
                    <a:pt x="129" y="250"/>
                  </a:lnTo>
                  <a:lnTo>
                    <a:pt x="127" y="252"/>
                  </a:lnTo>
                  <a:lnTo>
                    <a:pt x="126" y="253"/>
                  </a:lnTo>
                  <a:lnTo>
                    <a:pt x="124" y="255"/>
                  </a:lnTo>
                  <a:lnTo>
                    <a:pt x="124" y="257"/>
                  </a:lnTo>
                  <a:lnTo>
                    <a:pt x="124" y="259"/>
                  </a:lnTo>
                  <a:lnTo>
                    <a:pt x="124" y="260"/>
                  </a:lnTo>
                  <a:lnTo>
                    <a:pt x="127" y="264"/>
                  </a:lnTo>
                  <a:lnTo>
                    <a:pt x="129" y="265"/>
                  </a:lnTo>
                  <a:lnTo>
                    <a:pt x="133" y="267"/>
                  </a:lnTo>
                  <a:lnTo>
                    <a:pt x="136" y="269"/>
                  </a:lnTo>
                  <a:lnTo>
                    <a:pt x="140" y="271"/>
                  </a:lnTo>
                  <a:lnTo>
                    <a:pt x="143" y="271"/>
                  </a:lnTo>
                  <a:lnTo>
                    <a:pt x="145" y="271"/>
                  </a:lnTo>
                  <a:lnTo>
                    <a:pt x="155" y="265"/>
                  </a:lnTo>
                  <a:lnTo>
                    <a:pt x="165" y="260"/>
                  </a:lnTo>
                  <a:lnTo>
                    <a:pt x="176" y="257"/>
                  </a:lnTo>
                  <a:lnTo>
                    <a:pt x="188" y="255"/>
                  </a:lnTo>
                  <a:lnTo>
                    <a:pt x="197" y="253"/>
                  </a:lnTo>
                  <a:lnTo>
                    <a:pt x="205" y="252"/>
                  </a:lnTo>
                  <a:lnTo>
                    <a:pt x="210" y="252"/>
                  </a:lnTo>
                  <a:lnTo>
                    <a:pt x="212" y="25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0" name="Freeform 28"/>
            <p:cNvSpPr>
              <a:spLocks/>
            </p:cNvSpPr>
            <p:nvPr/>
          </p:nvSpPr>
          <p:spPr bwMode="auto">
            <a:xfrm>
              <a:off x="1015" y="1340"/>
              <a:ext cx="234" cy="272"/>
            </a:xfrm>
            <a:custGeom>
              <a:avLst/>
              <a:gdLst>
                <a:gd name="T0" fmla="*/ 208 w 234"/>
                <a:gd name="T1" fmla="*/ 248 h 272"/>
                <a:gd name="T2" fmla="*/ 224 w 234"/>
                <a:gd name="T3" fmla="*/ 236 h 272"/>
                <a:gd name="T4" fmla="*/ 233 w 234"/>
                <a:gd name="T5" fmla="*/ 221 h 272"/>
                <a:gd name="T6" fmla="*/ 226 w 234"/>
                <a:gd name="T7" fmla="*/ 187 h 272"/>
                <a:gd name="T8" fmla="*/ 208 w 234"/>
                <a:gd name="T9" fmla="*/ 141 h 272"/>
                <a:gd name="T10" fmla="*/ 193 w 234"/>
                <a:gd name="T11" fmla="*/ 115 h 272"/>
                <a:gd name="T12" fmla="*/ 169 w 234"/>
                <a:gd name="T13" fmla="*/ 109 h 272"/>
                <a:gd name="T14" fmla="*/ 150 w 234"/>
                <a:gd name="T15" fmla="*/ 107 h 272"/>
                <a:gd name="T16" fmla="*/ 144 w 234"/>
                <a:gd name="T17" fmla="*/ 102 h 272"/>
                <a:gd name="T18" fmla="*/ 141 w 234"/>
                <a:gd name="T19" fmla="*/ 90 h 272"/>
                <a:gd name="T20" fmla="*/ 144 w 234"/>
                <a:gd name="T21" fmla="*/ 76 h 272"/>
                <a:gd name="T22" fmla="*/ 151 w 234"/>
                <a:gd name="T23" fmla="*/ 63 h 272"/>
                <a:gd name="T24" fmla="*/ 153 w 234"/>
                <a:gd name="T25" fmla="*/ 44 h 272"/>
                <a:gd name="T26" fmla="*/ 146 w 234"/>
                <a:gd name="T27" fmla="*/ 18 h 272"/>
                <a:gd name="T28" fmla="*/ 132 w 234"/>
                <a:gd name="T29" fmla="*/ 3 h 272"/>
                <a:gd name="T30" fmla="*/ 113 w 234"/>
                <a:gd name="T31" fmla="*/ 0 h 272"/>
                <a:gd name="T32" fmla="*/ 94 w 234"/>
                <a:gd name="T33" fmla="*/ 3 h 272"/>
                <a:gd name="T34" fmla="*/ 82 w 234"/>
                <a:gd name="T35" fmla="*/ 20 h 272"/>
                <a:gd name="T36" fmla="*/ 81 w 234"/>
                <a:gd name="T37" fmla="*/ 44 h 272"/>
                <a:gd name="T38" fmla="*/ 81 w 234"/>
                <a:gd name="T39" fmla="*/ 63 h 272"/>
                <a:gd name="T40" fmla="*/ 84 w 234"/>
                <a:gd name="T41" fmla="*/ 78 h 272"/>
                <a:gd name="T42" fmla="*/ 93 w 234"/>
                <a:gd name="T43" fmla="*/ 92 h 272"/>
                <a:gd name="T44" fmla="*/ 91 w 234"/>
                <a:gd name="T45" fmla="*/ 100 h 272"/>
                <a:gd name="T46" fmla="*/ 88 w 234"/>
                <a:gd name="T47" fmla="*/ 107 h 272"/>
                <a:gd name="T48" fmla="*/ 79 w 234"/>
                <a:gd name="T49" fmla="*/ 107 h 272"/>
                <a:gd name="T50" fmla="*/ 55 w 234"/>
                <a:gd name="T51" fmla="*/ 107 h 272"/>
                <a:gd name="T52" fmla="*/ 39 w 234"/>
                <a:gd name="T53" fmla="*/ 115 h 272"/>
                <a:gd name="T54" fmla="*/ 25 w 234"/>
                <a:gd name="T55" fmla="*/ 155 h 272"/>
                <a:gd name="T56" fmla="*/ 5 w 234"/>
                <a:gd name="T57" fmla="*/ 206 h 272"/>
                <a:gd name="T58" fmla="*/ 1 w 234"/>
                <a:gd name="T59" fmla="*/ 231 h 272"/>
                <a:gd name="T60" fmla="*/ 31 w 234"/>
                <a:gd name="T61" fmla="*/ 247 h 272"/>
                <a:gd name="T62" fmla="*/ 60 w 234"/>
                <a:gd name="T63" fmla="*/ 257 h 272"/>
                <a:gd name="T64" fmla="*/ 72 w 234"/>
                <a:gd name="T65" fmla="*/ 269 h 272"/>
                <a:gd name="T66" fmla="*/ 86 w 234"/>
                <a:gd name="T67" fmla="*/ 267 h 272"/>
                <a:gd name="T68" fmla="*/ 101 w 234"/>
                <a:gd name="T69" fmla="*/ 265 h 272"/>
                <a:gd name="T70" fmla="*/ 107 w 234"/>
                <a:gd name="T71" fmla="*/ 260 h 272"/>
                <a:gd name="T72" fmla="*/ 103 w 234"/>
                <a:gd name="T73" fmla="*/ 253 h 272"/>
                <a:gd name="T74" fmla="*/ 101 w 234"/>
                <a:gd name="T75" fmla="*/ 250 h 272"/>
                <a:gd name="T76" fmla="*/ 107 w 234"/>
                <a:gd name="T77" fmla="*/ 250 h 272"/>
                <a:gd name="T78" fmla="*/ 115 w 234"/>
                <a:gd name="T79" fmla="*/ 250 h 272"/>
                <a:gd name="T80" fmla="*/ 120 w 234"/>
                <a:gd name="T81" fmla="*/ 248 h 272"/>
                <a:gd name="T82" fmla="*/ 119 w 234"/>
                <a:gd name="T83" fmla="*/ 252 h 272"/>
                <a:gd name="T84" fmla="*/ 115 w 234"/>
                <a:gd name="T85" fmla="*/ 257 h 272"/>
                <a:gd name="T86" fmla="*/ 119 w 234"/>
                <a:gd name="T87" fmla="*/ 264 h 272"/>
                <a:gd name="T88" fmla="*/ 129 w 234"/>
                <a:gd name="T89" fmla="*/ 269 h 272"/>
                <a:gd name="T90" fmla="*/ 138 w 234"/>
                <a:gd name="T91" fmla="*/ 271 h 272"/>
                <a:gd name="T92" fmla="*/ 169 w 234"/>
                <a:gd name="T93" fmla="*/ 257 h 272"/>
                <a:gd name="T94" fmla="*/ 196 w 234"/>
                <a:gd name="T95" fmla="*/ 252 h 2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4"/>
                <a:gd name="T145" fmla="*/ 0 h 272"/>
                <a:gd name="T146" fmla="*/ 234 w 234"/>
                <a:gd name="T147" fmla="*/ 272 h 2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4" h="272">
                  <a:moveTo>
                    <a:pt x="205" y="252"/>
                  </a:moveTo>
                  <a:lnTo>
                    <a:pt x="205" y="252"/>
                  </a:lnTo>
                  <a:lnTo>
                    <a:pt x="208" y="248"/>
                  </a:lnTo>
                  <a:lnTo>
                    <a:pt x="214" y="245"/>
                  </a:lnTo>
                  <a:lnTo>
                    <a:pt x="219" y="242"/>
                  </a:lnTo>
                  <a:lnTo>
                    <a:pt x="224" y="236"/>
                  </a:lnTo>
                  <a:lnTo>
                    <a:pt x="227" y="231"/>
                  </a:lnTo>
                  <a:lnTo>
                    <a:pt x="231" y="226"/>
                  </a:lnTo>
                  <a:lnTo>
                    <a:pt x="233" y="221"/>
                  </a:lnTo>
                  <a:lnTo>
                    <a:pt x="233" y="213"/>
                  </a:lnTo>
                  <a:lnTo>
                    <a:pt x="231" y="202"/>
                  </a:lnTo>
                  <a:lnTo>
                    <a:pt x="226" y="187"/>
                  </a:lnTo>
                  <a:lnTo>
                    <a:pt x="220" y="172"/>
                  </a:lnTo>
                  <a:lnTo>
                    <a:pt x="215" y="155"/>
                  </a:lnTo>
                  <a:lnTo>
                    <a:pt x="208" y="141"/>
                  </a:lnTo>
                  <a:lnTo>
                    <a:pt x="203" y="129"/>
                  </a:lnTo>
                  <a:lnTo>
                    <a:pt x="198" y="121"/>
                  </a:lnTo>
                  <a:lnTo>
                    <a:pt x="193" y="115"/>
                  </a:lnTo>
                  <a:lnTo>
                    <a:pt x="184" y="114"/>
                  </a:lnTo>
                  <a:lnTo>
                    <a:pt x="177" y="110"/>
                  </a:lnTo>
                  <a:lnTo>
                    <a:pt x="169" y="109"/>
                  </a:lnTo>
                  <a:lnTo>
                    <a:pt x="162" y="109"/>
                  </a:lnTo>
                  <a:lnTo>
                    <a:pt x="155" y="107"/>
                  </a:lnTo>
                  <a:lnTo>
                    <a:pt x="150" y="107"/>
                  </a:lnTo>
                  <a:lnTo>
                    <a:pt x="148" y="105"/>
                  </a:lnTo>
                  <a:lnTo>
                    <a:pt x="146" y="103"/>
                  </a:lnTo>
                  <a:lnTo>
                    <a:pt x="144" y="102"/>
                  </a:lnTo>
                  <a:lnTo>
                    <a:pt x="143" y="98"/>
                  </a:lnTo>
                  <a:lnTo>
                    <a:pt x="141" y="95"/>
                  </a:lnTo>
                  <a:lnTo>
                    <a:pt x="141" y="90"/>
                  </a:lnTo>
                  <a:lnTo>
                    <a:pt x="141" y="85"/>
                  </a:lnTo>
                  <a:lnTo>
                    <a:pt x="143" y="81"/>
                  </a:lnTo>
                  <a:lnTo>
                    <a:pt x="144" y="76"/>
                  </a:lnTo>
                  <a:lnTo>
                    <a:pt x="148" y="73"/>
                  </a:lnTo>
                  <a:lnTo>
                    <a:pt x="150" y="68"/>
                  </a:lnTo>
                  <a:lnTo>
                    <a:pt x="151" y="63"/>
                  </a:lnTo>
                  <a:lnTo>
                    <a:pt x="153" y="57"/>
                  </a:lnTo>
                  <a:lnTo>
                    <a:pt x="153" y="51"/>
                  </a:lnTo>
                  <a:lnTo>
                    <a:pt x="153" y="44"/>
                  </a:lnTo>
                  <a:lnTo>
                    <a:pt x="151" y="37"/>
                  </a:lnTo>
                  <a:lnTo>
                    <a:pt x="150" y="28"/>
                  </a:lnTo>
                  <a:lnTo>
                    <a:pt x="146" y="18"/>
                  </a:lnTo>
                  <a:lnTo>
                    <a:pt x="143" y="11"/>
                  </a:lnTo>
                  <a:lnTo>
                    <a:pt x="138" y="6"/>
                  </a:lnTo>
                  <a:lnTo>
                    <a:pt x="132" y="3"/>
                  </a:lnTo>
                  <a:lnTo>
                    <a:pt x="127" y="1"/>
                  </a:lnTo>
                  <a:lnTo>
                    <a:pt x="120" y="0"/>
                  </a:lnTo>
                  <a:lnTo>
                    <a:pt x="113" y="0"/>
                  </a:lnTo>
                  <a:lnTo>
                    <a:pt x="107" y="0"/>
                  </a:lnTo>
                  <a:lnTo>
                    <a:pt x="100" y="1"/>
                  </a:lnTo>
                  <a:lnTo>
                    <a:pt x="94" y="3"/>
                  </a:lnTo>
                  <a:lnTo>
                    <a:pt x="89" y="8"/>
                  </a:lnTo>
                  <a:lnTo>
                    <a:pt x="86" y="13"/>
                  </a:lnTo>
                  <a:lnTo>
                    <a:pt x="82" y="20"/>
                  </a:lnTo>
                  <a:lnTo>
                    <a:pt x="82" y="27"/>
                  </a:lnTo>
                  <a:lnTo>
                    <a:pt x="81" y="35"/>
                  </a:lnTo>
                  <a:lnTo>
                    <a:pt x="81" y="44"/>
                  </a:lnTo>
                  <a:lnTo>
                    <a:pt x="81" y="51"/>
                  </a:lnTo>
                  <a:lnTo>
                    <a:pt x="81" y="57"/>
                  </a:lnTo>
                  <a:lnTo>
                    <a:pt x="81" y="63"/>
                  </a:lnTo>
                  <a:lnTo>
                    <a:pt x="81" y="68"/>
                  </a:lnTo>
                  <a:lnTo>
                    <a:pt x="82" y="73"/>
                  </a:lnTo>
                  <a:lnTo>
                    <a:pt x="84" y="78"/>
                  </a:lnTo>
                  <a:lnTo>
                    <a:pt x="88" y="83"/>
                  </a:lnTo>
                  <a:lnTo>
                    <a:pt x="91" y="88"/>
                  </a:lnTo>
                  <a:lnTo>
                    <a:pt x="93" y="92"/>
                  </a:lnTo>
                  <a:lnTo>
                    <a:pt x="93" y="93"/>
                  </a:lnTo>
                  <a:lnTo>
                    <a:pt x="93" y="97"/>
                  </a:lnTo>
                  <a:lnTo>
                    <a:pt x="91" y="100"/>
                  </a:lnTo>
                  <a:lnTo>
                    <a:pt x="89" y="102"/>
                  </a:lnTo>
                  <a:lnTo>
                    <a:pt x="88" y="105"/>
                  </a:lnTo>
                  <a:lnTo>
                    <a:pt x="88" y="107"/>
                  </a:lnTo>
                  <a:lnTo>
                    <a:pt x="86" y="107"/>
                  </a:lnTo>
                  <a:lnTo>
                    <a:pt x="84" y="107"/>
                  </a:lnTo>
                  <a:lnTo>
                    <a:pt x="79" y="107"/>
                  </a:lnTo>
                  <a:lnTo>
                    <a:pt x="72" y="105"/>
                  </a:lnTo>
                  <a:lnTo>
                    <a:pt x="63" y="105"/>
                  </a:lnTo>
                  <a:lnTo>
                    <a:pt x="55" y="107"/>
                  </a:lnTo>
                  <a:lnTo>
                    <a:pt x="48" y="109"/>
                  </a:lnTo>
                  <a:lnTo>
                    <a:pt x="41" y="110"/>
                  </a:lnTo>
                  <a:lnTo>
                    <a:pt x="39" y="115"/>
                  </a:lnTo>
                  <a:lnTo>
                    <a:pt x="36" y="124"/>
                  </a:lnTo>
                  <a:lnTo>
                    <a:pt x="31" y="138"/>
                  </a:lnTo>
                  <a:lnTo>
                    <a:pt x="25" y="155"/>
                  </a:lnTo>
                  <a:lnTo>
                    <a:pt x="18" y="172"/>
                  </a:lnTo>
                  <a:lnTo>
                    <a:pt x="12" y="190"/>
                  </a:lnTo>
                  <a:lnTo>
                    <a:pt x="5" y="206"/>
                  </a:lnTo>
                  <a:lnTo>
                    <a:pt x="1" y="219"/>
                  </a:lnTo>
                  <a:lnTo>
                    <a:pt x="0" y="226"/>
                  </a:lnTo>
                  <a:lnTo>
                    <a:pt x="1" y="231"/>
                  </a:lnTo>
                  <a:lnTo>
                    <a:pt x="8" y="236"/>
                  </a:lnTo>
                  <a:lnTo>
                    <a:pt x="18" y="242"/>
                  </a:lnTo>
                  <a:lnTo>
                    <a:pt x="31" y="247"/>
                  </a:lnTo>
                  <a:lnTo>
                    <a:pt x="43" y="252"/>
                  </a:lnTo>
                  <a:lnTo>
                    <a:pt x="53" y="255"/>
                  </a:lnTo>
                  <a:lnTo>
                    <a:pt x="60" y="257"/>
                  </a:lnTo>
                  <a:lnTo>
                    <a:pt x="62" y="259"/>
                  </a:lnTo>
                  <a:lnTo>
                    <a:pt x="70" y="269"/>
                  </a:lnTo>
                  <a:lnTo>
                    <a:pt x="72" y="269"/>
                  </a:lnTo>
                  <a:lnTo>
                    <a:pt x="75" y="269"/>
                  </a:lnTo>
                  <a:lnTo>
                    <a:pt x="79" y="267"/>
                  </a:lnTo>
                  <a:lnTo>
                    <a:pt x="86" y="267"/>
                  </a:lnTo>
                  <a:lnTo>
                    <a:pt x="91" y="267"/>
                  </a:lnTo>
                  <a:lnTo>
                    <a:pt x="96" y="267"/>
                  </a:lnTo>
                  <a:lnTo>
                    <a:pt x="101" y="265"/>
                  </a:lnTo>
                  <a:lnTo>
                    <a:pt x="105" y="264"/>
                  </a:lnTo>
                  <a:lnTo>
                    <a:pt x="105" y="262"/>
                  </a:lnTo>
                  <a:lnTo>
                    <a:pt x="107" y="260"/>
                  </a:lnTo>
                  <a:lnTo>
                    <a:pt x="105" y="259"/>
                  </a:lnTo>
                  <a:lnTo>
                    <a:pt x="105" y="255"/>
                  </a:lnTo>
                  <a:lnTo>
                    <a:pt x="103" y="253"/>
                  </a:lnTo>
                  <a:lnTo>
                    <a:pt x="103" y="252"/>
                  </a:lnTo>
                  <a:lnTo>
                    <a:pt x="101" y="250"/>
                  </a:lnTo>
                  <a:lnTo>
                    <a:pt x="103" y="250"/>
                  </a:lnTo>
                  <a:lnTo>
                    <a:pt x="107" y="250"/>
                  </a:lnTo>
                  <a:lnTo>
                    <a:pt x="108" y="250"/>
                  </a:lnTo>
                  <a:lnTo>
                    <a:pt x="112" y="250"/>
                  </a:lnTo>
                  <a:lnTo>
                    <a:pt x="115" y="250"/>
                  </a:lnTo>
                  <a:lnTo>
                    <a:pt x="117" y="250"/>
                  </a:lnTo>
                  <a:lnTo>
                    <a:pt x="119" y="250"/>
                  </a:lnTo>
                  <a:lnTo>
                    <a:pt x="120" y="248"/>
                  </a:lnTo>
                  <a:lnTo>
                    <a:pt x="122" y="250"/>
                  </a:lnTo>
                  <a:lnTo>
                    <a:pt x="120" y="252"/>
                  </a:lnTo>
                  <a:lnTo>
                    <a:pt x="119" y="252"/>
                  </a:lnTo>
                  <a:lnTo>
                    <a:pt x="119" y="253"/>
                  </a:lnTo>
                  <a:lnTo>
                    <a:pt x="117" y="255"/>
                  </a:lnTo>
                  <a:lnTo>
                    <a:pt x="115" y="257"/>
                  </a:lnTo>
                  <a:lnTo>
                    <a:pt x="115" y="259"/>
                  </a:lnTo>
                  <a:lnTo>
                    <a:pt x="117" y="260"/>
                  </a:lnTo>
                  <a:lnTo>
                    <a:pt x="119" y="264"/>
                  </a:lnTo>
                  <a:lnTo>
                    <a:pt x="122" y="265"/>
                  </a:lnTo>
                  <a:lnTo>
                    <a:pt x="125" y="267"/>
                  </a:lnTo>
                  <a:lnTo>
                    <a:pt x="129" y="269"/>
                  </a:lnTo>
                  <a:lnTo>
                    <a:pt x="132" y="271"/>
                  </a:lnTo>
                  <a:lnTo>
                    <a:pt x="134" y="271"/>
                  </a:lnTo>
                  <a:lnTo>
                    <a:pt x="138" y="271"/>
                  </a:lnTo>
                  <a:lnTo>
                    <a:pt x="146" y="265"/>
                  </a:lnTo>
                  <a:lnTo>
                    <a:pt x="158" y="260"/>
                  </a:lnTo>
                  <a:lnTo>
                    <a:pt x="169" y="257"/>
                  </a:lnTo>
                  <a:lnTo>
                    <a:pt x="179" y="255"/>
                  </a:lnTo>
                  <a:lnTo>
                    <a:pt x="189" y="253"/>
                  </a:lnTo>
                  <a:lnTo>
                    <a:pt x="196" y="252"/>
                  </a:lnTo>
                  <a:lnTo>
                    <a:pt x="201" y="252"/>
                  </a:lnTo>
                  <a:lnTo>
                    <a:pt x="205" y="252"/>
                  </a:lnTo>
                </a:path>
              </a:pathLst>
            </a:custGeom>
            <a:solidFill>
              <a:srgbClr val="C0504D"/>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1" name="Freeform 29"/>
            <p:cNvSpPr>
              <a:spLocks/>
            </p:cNvSpPr>
            <p:nvPr/>
          </p:nvSpPr>
          <p:spPr bwMode="auto">
            <a:xfrm>
              <a:off x="956" y="1510"/>
              <a:ext cx="59" cy="121"/>
            </a:xfrm>
            <a:custGeom>
              <a:avLst/>
              <a:gdLst>
                <a:gd name="T0" fmla="*/ 1 w 58"/>
                <a:gd name="T1" fmla="*/ 35 h 120"/>
                <a:gd name="T2" fmla="*/ 53 w 58"/>
                <a:gd name="T3" fmla="*/ 0 h 120"/>
                <a:gd name="T4" fmla="*/ 57 w 58"/>
                <a:gd name="T5" fmla="*/ 62 h 120"/>
                <a:gd name="T6" fmla="*/ 0 w 58"/>
                <a:gd name="T7" fmla="*/ 119 h 120"/>
                <a:gd name="T8" fmla="*/ 1 w 58"/>
                <a:gd name="T9" fmla="*/ 35 h 120"/>
                <a:gd name="T10" fmla="*/ 0 60000 65536"/>
                <a:gd name="T11" fmla="*/ 0 60000 65536"/>
                <a:gd name="T12" fmla="*/ 0 60000 65536"/>
                <a:gd name="T13" fmla="*/ 0 60000 65536"/>
                <a:gd name="T14" fmla="*/ 0 60000 65536"/>
                <a:gd name="T15" fmla="*/ 0 w 58"/>
                <a:gd name="T16" fmla="*/ 0 h 120"/>
                <a:gd name="T17" fmla="*/ 58 w 58"/>
                <a:gd name="T18" fmla="*/ 120 h 120"/>
              </a:gdLst>
              <a:ahLst/>
              <a:cxnLst>
                <a:cxn ang="T10">
                  <a:pos x="T0" y="T1"/>
                </a:cxn>
                <a:cxn ang="T11">
                  <a:pos x="T2" y="T3"/>
                </a:cxn>
                <a:cxn ang="T12">
                  <a:pos x="T4" y="T5"/>
                </a:cxn>
                <a:cxn ang="T13">
                  <a:pos x="T6" y="T7"/>
                </a:cxn>
                <a:cxn ang="T14">
                  <a:pos x="T8" y="T9"/>
                </a:cxn>
              </a:cxnLst>
              <a:rect l="T15" t="T16" r="T17" b="T18"/>
              <a:pathLst>
                <a:path w="58" h="120">
                  <a:moveTo>
                    <a:pt x="1" y="35"/>
                  </a:moveTo>
                  <a:lnTo>
                    <a:pt x="53" y="0"/>
                  </a:lnTo>
                  <a:lnTo>
                    <a:pt x="57" y="62"/>
                  </a:lnTo>
                  <a:lnTo>
                    <a:pt x="0" y="119"/>
                  </a:lnTo>
                  <a:lnTo>
                    <a:pt x="1" y="35"/>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2" name="Freeform 30"/>
            <p:cNvSpPr>
              <a:spLocks/>
            </p:cNvSpPr>
            <p:nvPr/>
          </p:nvSpPr>
          <p:spPr bwMode="auto">
            <a:xfrm>
              <a:off x="1253" y="1512"/>
              <a:ext cx="60" cy="119"/>
            </a:xfrm>
            <a:custGeom>
              <a:avLst/>
              <a:gdLst>
                <a:gd name="T0" fmla="*/ 58 w 59"/>
                <a:gd name="T1" fmla="*/ 35 h 120"/>
                <a:gd name="T2" fmla="*/ 3 w 59"/>
                <a:gd name="T3" fmla="*/ 0 h 120"/>
                <a:gd name="T4" fmla="*/ 0 w 59"/>
                <a:gd name="T5" fmla="*/ 62 h 120"/>
                <a:gd name="T6" fmla="*/ 58 w 59"/>
                <a:gd name="T7" fmla="*/ 119 h 120"/>
                <a:gd name="T8" fmla="*/ 58 w 59"/>
                <a:gd name="T9" fmla="*/ 35 h 120"/>
                <a:gd name="T10" fmla="*/ 0 60000 65536"/>
                <a:gd name="T11" fmla="*/ 0 60000 65536"/>
                <a:gd name="T12" fmla="*/ 0 60000 65536"/>
                <a:gd name="T13" fmla="*/ 0 60000 65536"/>
                <a:gd name="T14" fmla="*/ 0 60000 65536"/>
                <a:gd name="T15" fmla="*/ 0 w 59"/>
                <a:gd name="T16" fmla="*/ 0 h 120"/>
                <a:gd name="T17" fmla="*/ 59 w 59"/>
                <a:gd name="T18" fmla="*/ 120 h 120"/>
              </a:gdLst>
              <a:ahLst/>
              <a:cxnLst>
                <a:cxn ang="T10">
                  <a:pos x="T0" y="T1"/>
                </a:cxn>
                <a:cxn ang="T11">
                  <a:pos x="T2" y="T3"/>
                </a:cxn>
                <a:cxn ang="T12">
                  <a:pos x="T4" y="T5"/>
                </a:cxn>
                <a:cxn ang="T13">
                  <a:pos x="T6" y="T7"/>
                </a:cxn>
                <a:cxn ang="T14">
                  <a:pos x="T8" y="T9"/>
                </a:cxn>
              </a:cxnLst>
              <a:rect l="T15" t="T16" r="T17" b="T18"/>
              <a:pathLst>
                <a:path w="59" h="120">
                  <a:moveTo>
                    <a:pt x="58" y="35"/>
                  </a:moveTo>
                  <a:lnTo>
                    <a:pt x="3" y="0"/>
                  </a:lnTo>
                  <a:lnTo>
                    <a:pt x="0" y="62"/>
                  </a:lnTo>
                  <a:lnTo>
                    <a:pt x="58" y="119"/>
                  </a:lnTo>
                  <a:lnTo>
                    <a:pt x="58" y="35"/>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grpSp>
        <p:nvGrpSpPr>
          <p:cNvPr id="303" name="Group 28"/>
          <p:cNvGrpSpPr>
            <a:grpSpLocks/>
          </p:cNvGrpSpPr>
          <p:nvPr/>
        </p:nvGrpSpPr>
        <p:grpSpPr bwMode="auto">
          <a:xfrm>
            <a:off x="6296025" y="2324100"/>
            <a:ext cx="647700" cy="552450"/>
            <a:chOff x="4127" y="1127"/>
            <a:chExt cx="906" cy="894"/>
          </a:xfrm>
        </p:grpSpPr>
        <p:sp>
          <p:nvSpPr>
            <p:cNvPr id="304" name="Freeform 4"/>
            <p:cNvSpPr>
              <a:spLocks/>
            </p:cNvSpPr>
            <p:nvPr/>
          </p:nvSpPr>
          <p:spPr bwMode="auto">
            <a:xfrm>
              <a:off x="4400" y="1158"/>
              <a:ext cx="224" cy="732"/>
            </a:xfrm>
            <a:custGeom>
              <a:avLst/>
              <a:gdLst>
                <a:gd name="T0" fmla="*/ 180 w 224"/>
                <a:gd name="T1" fmla="*/ 412 h 732"/>
                <a:gd name="T2" fmla="*/ 203 w 224"/>
                <a:gd name="T3" fmla="*/ 303 h 732"/>
                <a:gd name="T4" fmla="*/ 221 w 224"/>
                <a:gd name="T5" fmla="*/ 249 h 732"/>
                <a:gd name="T6" fmla="*/ 216 w 224"/>
                <a:gd name="T7" fmla="*/ 226 h 732"/>
                <a:gd name="T8" fmla="*/ 208 w 224"/>
                <a:gd name="T9" fmla="*/ 195 h 732"/>
                <a:gd name="T10" fmla="*/ 198 w 224"/>
                <a:gd name="T11" fmla="*/ 166 h 732"/>
                <a:gd name="T12" fmla="*/ 184 w 224"/>
                <a:gd name="T13" fmla="*/ 147 h 732"/>
                <a:gd name="T14" fmla="*/ 163 w 224"/>
                <a:gd name="T15" fmla="*/ 130 h 732"/>
                <a:gd name="T16" fmla="*/ 142 w 224"/>
                <a:gd name="T17" fmla="*/ 116 h 732"/>
                <a:gd name="T18" fmla="*/ 128 w 224"/>
                <a:gd name="T19" fmla="*/ 107 h 732"/>
                <a:gd name="T20" fmla="*/ 133 w 224"/>
                <a:gd name="T21" fmla="*/ 97 h 732"/>
                <a:gd name="T22" fmla="*/ 136 w 224"/>
                <a:gd name="T23" fmla="*/ 69 h 732"/>
                <a:gd name="T24" fmla="*/ 138 w 224"/>
                <a:gd name="T25" fmla="*/ 59 h 732"/>
                <a:gd name="T26" fmla="*/ 139 w 224"/>
                <a:gd name="T27" fmla="*/ 44 h 732"/>
                <a:gd name="T28" fmla="*/ 138 w 224"/>
                <a:gd name="T29" fmla="*/ 29 h 732"/>
                <a:gd name="T30" fmla="*/ 131 w 224"/>
                <a:gd name="T31" fmla="*/ 18 h 732"/>
                <a:gd name="T32" fmla="*/ 128 w 224"/>
                <a:gd name="T33" fmla="*/ 13 h 732"/>
                <a:gd name="T34" fmla="*/ 127 w 224"/>
                <a:gd name="T35" fmla="*/ 11 h 732"/>
                <a:gd name="T36" fmla="*/ 121 w 224"/>
                <a:gd name="T37" fmla="*/ 7 h 732"/>
                <a:gd name="T38" fmla="*/ 102 w 224"/>
                <a:gd name="T39" fmla="*/ 1 h 732"/>
                <a:gd name="T40" fmla="*/ 87 w 224"/>
                <a:gd name="T41" fmla="*/ 0 h 732"/>
                <a:gd name="T42" fmla="*/ 78 w 224"/>
                <a:gd name="T43" fmla="*/ 3 h 732"/>
                <a:gd name="T44" fmla="*/ 69 w 224"/>
                <a:gd name="T45" fmla="*/ 12 h 732"/>
                <a:gd name="T46" fmla="*/ 59 w 224"/>
                <a:gd name="T47" fmla="*/ 23 h 732"/>
                <a:gd name="T48" fmla="*/ 58 w 224"/>
                <a:gd name="T49" fmla="*/ 42 h 732"/>
                <a:gd name="T50" fmla="*/ 59 w 224"/>
                <a:gd name="T51" fmla="*/ 64 h 732"/>
                <a:gd name="T52" fmla="*/ 61 w 224"/>
                <a:gd name="T53" fmla="*/ 80 h 732"/>
                <a:gd name="T54" fmla="*/ 75 w 224"/>
                <a:gd name="T55" fmla="*/ 94 h 732"/>
                <a:gd name="T56" fmla="*/ 75 w 224"/>
                <a:gd name="T57" fmla="*/ 107 h 732"/>
                <a:gd name="T58" fmla="*/ 58 w 224"/>
                <a:gd name="T59" fmla="*/ 117 h 732"/>
                <a:gd name="T60" fmla="*/ 35 w 224"/>
                <a:gd name="T61" fmla="*/ 133 h 732"/>
                <a:gd name="T62" fmla="*/ 19 w 224"/>
                <a:gd name="T63" fmla="*/ 146 h 732"/>
                <a:gd name="T64" fmla="*/ 16 w 224"/>
                <a:gd name="T65" fmla="*/ 158 h 732"/>
                <a:gd name="T66" fmla="*/ 12 w 224"/>
                <a:gd name="T67" fmla="*/ 190 h 732"/>
                <a:gd name="T68" fmla="*/ 7 w 224"/>
                <a:gd name="T69" fmla="*/ 234 h 732"/>
                <a:gd name="T70" fmla="*/ 3 w 224"/>
                <a:gd name="T71" fmla="*/ 270 h 732"/>
                <a:gd name="T72" fmla="*/ 2 w 224"/>
                <a:gd name="T73" fmla="*/ 287 h 732"/>
                <a:gd name="T74" fmla="*/ 1 w 224"/>
                <a:gd name="T75" fmla="*/ 317 h 732"/>
                <a:gd name="T76" fmla="*/ 0 w 224"/>
                <a:gd name="T77" fmla="*/ 355 h 732"/>
                <a:gd name="T78" fmla="*/ 1 w 224"/>
                <a:gd name="T79" fmla="*/ 391 h 732"/>
                <a:gd name="T80" fmla="*/ 6 w 224"/>
                <a:gd name="T81" fmla="*/ 407 h 732"/>
                <a:gd name="T82" fmla="*/ 13 w 224"/>
                <a:gd name="T83" fmla="*/ 412 h 732"/>
                <a:gd name="T84" fmla="*/ 21 w 224"/>
                <a:gd name="T85" fmla="*/ 413 h 732"/>
                <a:gd name="T86" fmla="*/ 26 w 224"/>
                <a:gd name="T87" fmla="*/ 413 h 732"/>
                <a:gd name="T88" fmla="*/ 24 w 224"/>
                <a:gd name="T89" fmla="*/ 402 h 732"/>
                <a:gd name="T90" fmla="*/ 34 w 224"/>
                <a:gd name="T91" fmla="*/ 405 h 732"/>
                <a:gd name="T92" fmla="*/ 32 w 224"/>
                <a:gd name="T93" fmla="*/ 534 h 732"/>
                <a:gd name="T94" fmla="*/ 27 w 224"/>
                <a:gd name="T95" fmla="*/ 674 h 732"/>
                <a:gd name="T96" fmla="*/ 58 w 224"/>
                <a:gd name="T97" fmla="*/ 691 h 732"/>
                <a:gd name="T98" fmla="*/ 102 w 224"/>
                <a:gd name="T99" fmla="*/ 693 h 732"/>
                <a:gd name="T100" fmla="*/ 109 w 224"/>
                <a:gd name="T101" fmla="*/ 703 h 732"/>
                <a:gd name="T102" fmla="*/ 118 w 224"/>
                <a:gd name="T103" fmla="*/ 716 h 732"/>
                <a:gd name="T104" fmla="*/ 128 w 224"/>
                <a:gd name="T105" fmla="*/ 727 h 732"/>
                <a:gd name="T106" fmla="*/ 137 w 224"/>
                <a:gd name="T107" fmla="*/ 731 h 732"/>
                <a:gd name="T108" fmla="*/ 147 w 224"/>
                <a:gd name="T109" fmla="*/ 729 h 732"/>
                <a:gd name="T110" fmla="*/ 156 w 224"/>
                <a:gd name="T111" fmla="*/ 727 h 732"/>
                <a:gd name="T112" fmla="*/ 161 w 224"/>
                <a:gd name="T113" fmla="*/ 726 h 732"/>
                <a:gd name="T114" fmla="*/ 153 w 224"/>
                <a:gd name="T115" fmla="*/ 700 h 732"/>
                <a:gd name="T116" fmla="*/ 168 w 224"/>
                <a:gd name="T117" fmla="*/ 542 h 732"/>
                <a:gd name="T118" fmla="*/ 178 w 224"/>
                <a:gd name="T119" fmla="*/ 379 h 7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4"/>
                <a:gd name="T181" fmla="*/ 0 h 732"/>
                <a:gd name="T182" fmla="*/ 224 w 224"/>
                <a:gd name="T183" fmla="*/ 732 h 73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4" h="732">
                  <a:moveTo>
                    <a:pt x="178" y="379"/>
                  </a:moveTo>
                  <a:lnTo>
                    <a:pt x="180" y="412"/>
                  </a:lnTo>
                  <a:lnTo>
                    <a:pt x="210" y="371"/>
                  </a:lnTo>
                  <a:lnTo>
                    <a:pt x="203" y="303"/>
                  </a:lnTo>
                  <a:lnTo>
                    <a:pt x="223" y="251"/>
                  </a:lnTo>
                  <a:lnTo>
                    <a:pt x="221" y="249"/>
                  </a:lnTo>
                  <a:lnTo>
                    <a:pt x="220" y="240"/>
                  </a:lnTo>
                  <a:lnTo>
                    <a:pt x="216" y="226"/>
                  </a:lnTo>
                  <a:lnTo>
                    <a:pt x="213" y="211"/>
                  </a:lnTo>
                  <a:lnTo>
                    <a:pt x="208" y="195"/>
                  </a:lnTo>
                  <a:lnTo>
                    <a:pt x="203" y="179"/>
                  </a:lnTo>
                  <a:lnTo>
                    <a:pt x="198" y="166"/>
                  </a:lnTo>
                  <a:lnTo>
                    <a:pt x="192" y="156"/>
                  </a:lnTo>
                  <a:lnTo>
                    <a:pt x="184" y="147"/>
                  </a:lnTo>
                  <a:lnTo>
                    <a:pt x="174" y="138"/>
                  </a:lnTo>
                  <a:lnTo>
                    <a:pt x="163" y="130"/>
                  </a:lnTo>
                  <a:lnTo>
                    <a:pt x="152" y="122"/>
                  </a:lnTo>
                  <a:lnTo>
                    <a:pt x="142" y="116"/>
                  </a:lnTo>
                  <a:lnTo>
                    <a:pt x="133" y="111"/>
                  </a:lnTo>
                  <a:lnTo>
                    <a:pt x="128" y="107"/>
                  </a:lnTo>
                  <a:lnTo>
                    <a:pt x="126" y="106"/>
                  </a:lnTo>
                  <a:lnTo>
                    <a:pt x="133" y="97"/>
                  </a:lnTo>
                  <a:lnTo>
                    <a:pt x="136" y="70"/>
                  </a:lnTo>
                  <a:lnTo>
                    <a:pt x="136" y="69"/>
                  </a:lnTo>
                  <a:lnTo>
                    <a:pt x="137" y="65"/>
                  </a:lnTo>
                  <a:lnTo>
                    <a:pt x="138" y="59"/>
                  </a:lnTo>
                  <a:lnTo>
                    <a:pt x="139" y="52"/>
                  </a:lnTo>
                  <a:lnTo>
                    <a:pt x="139" y="44"/>
                  </a:lnTo>
                  <a:lnTo>
                    <a:pt x="139" y="37"/>
                  </a:lnTo>
                  <a:lnTo>
                    <a:pt x="138" y="29"/>
                  </a:lnTo>
                  <a:lnTo>
                    <a:pt x="135" y="23"/>
                  </a:lnTo>
                  <a:lnTo>
                    <a:pt x="131" y="18"/>
                  </a:lnTo>
                  <a:lnTo>
                    <a:pt x="128" y="16"/>
                  </a:lnTo>
                  <a:lnTo>
                    <a:pt x="128" y="13"/>
                  </a:lnTo>
                  <a:lnTo>
                    <a:pt x="128" y="12"/>
                  </a:lnTo>
                  <a:lnTo>
                    <a:pt x="127" y="11"/>
                  </a:lnTo>
                  <a:lnTo>
                    <a:pt x="125" y="9"/>
                  </a:lnTo>
                  <a:lnTo>
                    <a:pt x="121" y="7"/>
                  </a:lnTo>
                  <a:lnTo>
                    <a:pt x="113" y="4"/>
                  </a:lnTo>
                  <a:lnTo>
                    <a:pt x="102" y="1"/>
                  </a:lnTo>
                  <a:lnTo>
                    <a:pt x="94" y="0"/>
                  </a:lnTo>
                  <a:lnTo>
                    <a:pt x="87" y="0"/>
                  </a:lnTo>
                  <a:lnTo>
                    <a:pt x="83" y="1"/>
                  </a:lnTo>
                  <a:lnTo>
                    <a:pt x="78" y="3"/>
                  </a:lnTo>
                  <a:lnTo>
                    <a:pt x="74" y="8"/>
                  </a:lnTo>
                  <a:lnTo>
                    <a:pt x="69" y="12"/>
                  </a:lnTo>
                  <a:lnTo>
                    <a:pt x="63" y="17"/>
                  </a:lnTo>
                  <a:lnTo>
                    <a:pt x="59" y="23"/>
                  </a:lnTo>
                  <a:lnTo>
                    <a:pt x="58" y="32"/>
                  </a:lnTo>
                  <a:lnTo>
                    <a:pt x="58" y="42"/>
                  </a:lnTo>
                  <a:lnTo>
                    <a:pt x="58" y="54"/>
                  </a:lnTo>
                  <a:lnTo>
                    <a:pt x="59" y="64"/>
                  </a:lnTo>
                  <a:lnTo>
                    <a:pt x="60" y="74"/>
                  </a:lnTo>
                  <a:lnTo>
                    <a:pt x="61" y="80"/>
                  </a:lnTo>
                  <a:lnTo>
                    <a:pt x="63" y="83"/>
                  </a:lnTo>
                  <a:lnTo>
                    <a:pt x="75" y="94"/>
                  </a:lnTo>
                  <a:lnTo>
                    <a:pt x="78" y="106"/>
                  </a:lnTo>
                  <a:lnTo>
                    <a:pt x="75" y="107"/>
                  </a:lnTo>
                  <a:lnTo>
                    <a:pt x="68" y="112"/>
                  </a:lnTo>
                  <a:lnTo>
                    <a:pt x="58" y="117"/>
                  </a:lnTo>
                  <a:lnTo>
                    <a:pt x="47" y="125"/>
                  </a:lnTo>
                  <a:lnTo>
                    <a:pt x="35" y="133"/>
                  </a:lnTo>
                  <a:lnTo>
                    <a:pt x="27" y="140"/>
                  </a:lnTo>
                  <a:lnTo>
                    <a:pt x="19" y="146"/>
                  </a:lnTo>
                  <a:lnTo>
                    <a:pt x="17" y="151"/>
                  </a:lnTo>
                  <a:lnTo>
                    <a:pt x="16" y="158"/>
                  </a:lnTo>
                  <a:lnTo>
                    <a:pt x="14" y="172"/>
                  </a:lnTo>
                  <a:lnTo>
                    <a:pt x="12" y="190"/>
                  </a:lnTo>
                  <a:lnTo>
                    <a:pt x="9" y="211"/>
                  </a:lnTo>
                  <a:lnTo>
                    <a:pt x="7" y="234"/>
                  </a:lnTo>
                  <a:lnTo>
                    <a:pt x="4" y="253"/>
                  </a:lnTo>
                  <a:lnTo>
                    <a:pt x="3" y="270"/>
                  </a:lnTo>
                  <a:lnTo>
                    <a:pt x="3" y="280"/>
                  </a:lnTo>
                  <a:lnTo>
                    <a:pt x="2" y="287"/>
                  </a:lnTo>
                  <a:lnTo>
                    <a:pt x="2" y="299"/>
                  </a:lnTo>
                  <a:lnTo>
                    <a:pt x="1" y="317"/>
                  </a:lnTo>
                  <a:lnTo>
                    <a:pt x="1" y="335"/>
                  </a:lnTo>
                  <a:lnTo>
                    <a:pt x="0" y="355"/>
                  </a:lnTo>
                  <a:lnTo>
                    <a:pt x="1" y="374"/>
                  </a:lnTo>
                  <a:lnTo>
                    <a:pt x="1" y="391"/>
                  </a:lnTo>
                  <a:lnTo>
                    <a:pt x="3" y="403"/>
                  </a:lnTo>
                  <a:lnTo>
                    <a:pt x="6" y="407"/>
                  </a:lnTo>
                  <a:lnTo>
                    <a:pt x="9" y="411"/>
                  </a:lnTo>
                  <a:lnTo>
                    <a:pt x="13" y="412"/>
                  </a:lnTo>
                  <a:lnTo>
                    <a:pt x="17" y="413"/>
                  </a:lnTo>
                  <a:lnTo>
                    <a:pt x="21" y="413"/>
                  </a:lnTo>
                  <a:lnTo>
                    <a:pt x="24" y="413"/>
                  </a:lnTo>
                  <a:lnTo>
                    <a:pt x="26" y="413"/>
                  </a:lnTo>
                  <a:lnTo>
                    <a:pt x="27" y="413"/>
                  </a:lnTo>
                  <a:lnTo>
                    <a:pt x="24" y="402"/>
                  </a:lnTo>
                  <a:lnTo>
                    <a:pt x="14" y="395"/>
                  </a:lnTo>
                  <a:lnTo>
                    <a:pt x="34" y="405"/>
                  </a:lnTo>
                  <a:lnTo>
                    <a:pt x="28" y="503"/>
                  </a:lnTo>
                  <a:lnTo>
                    <a:pt x="32" y="534"/>
                  </a:lnTo>
                  <a:lnTo>
                    <a:pt x="59" y="646"/>
                  </a:lnTo>
                  <a:lnTo>
                    <a:pt x="27" y="674"/>
                  </a:lnTo>
                  <a:lnTo>
                    <a:pt x="22" y="692"/>
                  </a:lnTo>
                  <a:lnTo>
                    <a:pt x="58" y="691"/>
                  </a:lnTo>
                  <a:lnTo>
                    <a:pt x="101" y="692"/>
                  </a:lnTo>
                  <a:lnTo>
                    <a:pt x="102" y="693"/>
                  </a:lnTo>
                  <a:lnTo>
                    <a:pt x="105" y="697"/>
                  </a:lnTo>
                  <a:lnTo>
                    <a:pt x="109" y="703"/>
                  </a:lnTo>
                  <a:lnTo>
                    <a:pt x="113" y="709"/>
                  </a:lnTo>
                  <a:lnTo>
                    <a:pt x="118" y="716"/>
                  </a:lnTo>
                  <a:lnTo>
                    <a:pt x="123" y="722"/>
                  </a:lnTo>
                  <a:lnTo>
                    <a:pt x="128" y="727"/>
                  </a:lnTo>
                  <a:lnTo>
                    <a:pt x="133" y="729"/>
                  </a:lnTo>
                  <a:lnTo>
                    <a:pt x="137" y="731"/>
                  </a:lnTo>
                  <a:lnTo>
                    <a:pt x="142" y="731"/>
                  </a:lnTo>
                  <a:lnTo>
                    <a:pt x="147" y="729"/>
                  </a:lnTo>
                  <a:lnTo>
                    <a:pt x="152" y="728"/>
                  </a:lnTo>
                  <a:lnTo>
                    <a:pt x="156" y="727"/>
                  </a:lnTo>
                  <a:lnTo>
                    <a:pt x="158" y="727"/>
                  </a:lnTo>
                  <a:lnTo>
                    <a:pt x="161" y="726"/>
                  </a:lnTo>
                  <a:lnTo>
                    <a:pt x="162" y="726"/>
                  </a:lnTo>
                  <a:lnTo>
                    <a:pt x="153" y="700"/>
                  </a:lnTo>
                  <a:lnTo>
                    <a:pt x="142" y="670"/>
                  </a:lnTo>
                  <a:lnTo>
                    <a:pt x="168" y="542"/>
                  </a:lnTo>
                  <a:lnTo>
                    <a:pt x="173" y="422"/>
                  </a:lnTo>
                  <a:lnTo>
                    <a:pt x="178" y="379"/>
                  </a:lnTo>
                </a:path>
              </a:pathLst>
            </a:custGeom>
            <a:solidFill>
              <a:srgbClr val="EEECE1"/>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5" name="Freeform 5"/>
            <p:cNvSpPr>
              <a:spLocks/>
            </p:cNvSpPr>
            <p:nvPr/>
          </p:nvSpPr>
          <p:spPr bwMode="auto">
            <a:xfrm>
              <a:off x="4227" y="1167"/>
              <a:ext cx="215" cy="686"/>
            </a:xfrm>
            <a:custGeom>
              <a:avLst/>
              <a:gdLst>
                <a:gd name="T0" fmla="*/ 103 w 215"/>
                <a:gd name="T1" fmla="*/ 324 h 686"/>
                <a:gd name="T2" fmla="*/ 103 w 215"/>
                <a:gd name="T3" fmla="*/ 324 h 686"/>
                <a:gd name="T4" fmla="*/ 106 w 215"/>
                <a:gd name="T5" fmla="*/ 322 h 686"/>
                <a:gd name="T6" fmla="*/ 106 w 215"/>
                <a:gd name="T7" fmla="*/ 323 h 686"/>
                <a:gd name="T8" fmla="*/ 196 w 215"/>
                <a:gd name="T9" fmla="*/ 646 h 686"/>
                <a:gd name="T10" fmla="*/ 163 w 215"/>
                <a:gd name="T11" fmla="*/ 603 h 686"/>
                <a:gd name="T12" fmla="*/ 170 w 215"/>
                <a:gd name="T13" fmla="*/ 507 h 686"/>
                <a:gd name="T14" fmla="*/ 175 w 215"/>
                <a:gd name="T15" fmla="*/ 473 h 686"/>
                <a:gd name="T16" fmla="*/ 185 w 215"/>
                <a:gd name="T17" fmla="*/ 450 h 686"/>
                <a:gd name="T18" fmla="*/ 174 w 215"/>
                <a:gd name="T19" fmla="*/ 310 h 686"/>
                <a:gd name="T20" fmla="*/ 185 w 215"/>
                <a:gd name="T21" fmla="*/ 330 h 686"/>
                <a:gd name="T22" fmla="*/ 194 w 215"/>
                <a:gd name="T23" fmla="*/ 312 h 686"/>
                <a:gd name="T24" fmla="*/ 181 w 215"/>
                <a:gd name="T25" fmla="*/ 272 h 686"/>
                <a:gd name="T26" fmla="*/ 188 w 215"/>
                <a:gd name="T27" fmla="*/ 204 h 686"/>
                <a:gd name="T28" fmla="*/ 159 w 215"/>
                <a:gd name="T29" fmla="*/ 116 h 686"/>
                <a:gd name="T30" fmla="*/ 138 w 215"/>
                <a:gd name="T31" fmla="*/ 101 h 686"/>
                <a:gd name="T32" fmla="*/ 147 w 215"/>
                <a:gd name="T33" fmla="*/ 97 h 686"/>
                <a:gd name="T34" fmla="*/ 152 w 215"/>
                <a:gd name="T35" fmla="*/ 81 h 686"/>
                <a:gd name="T36" fmla="*/ 142 w 215"/>
                <a:gd name="T37" fmla="*/ 70 h 686"/>
                <a:gd name="T38" fmla="*/ 138 w 215"/>
                <a:gd name="T39" fmla="*/ 42 h 686"/>
                <a:gd name="T40" fmla="*/ 143 w 215"/>
                <a:gd name="T41" fmla="*/ 26 h 686"/>
                <a:gd name="T42" fmla="*/ 131 w 215"/>
                <a:gd name="T43" fmla="*/ 9 h 686"/>
                <a:gd name="T44" fmla="*/ 117 w 215"/>
                <a:gd name="T45" fmla="*/ 0 h 686"/>
                <a:gd name="T46" fmla="*/ 81 w 215"/>
                <a:gd name="T47" fmla="*/ 4 h 686"/>
                <a:gd name="T48" fmla="*/ 61 w 215"/>
                <a:gd name="T49" fmla="*/ 34 h 686"/>
                <a:gd name="T50" fmla="*/ 47 w 215"/>
                <a:gd name="T51" fmla="*/ 73 h 686"/>
                <a:gd name="T52" fmla="*/ 34 w 215"/>
                <a:gd name="T53" fmla="*/ 90 h 686"/>
                <a:gd name="T54" fmla="*/ 45 w 215"/>
                <a:gd name="T55" fmla="*/ 101 h 686"/>
                <a:gd name="T56" fmla="*/ 42 w 215"/>
                <a:gd name="T57" fmla="*/ 116 h 686"/>
                <a:gd name="T58" fmla="*/ 8 w 215"/>
                <a:gd name="T59" fmla="*/ 185 h 686"/>
                <a:gd name="T60" fmla="*/ 1 w 215"/>
                <a:gd name="T61" fmla="*/ 232 h 686"/>
                <a:gd name="T62" fmla="*/ 21 w 215"/>
                <a:gd name="T63" fmla="*/ 292 h 686"/>
                <a:gd name="T64" fmla="*/ 21 w 215"/>
                <a:gd name="T65" fmla="*/ 391 h 686"/>
                <a:gd name="T66" fmla="*/ 19 w 215"/>
                <a:gd name="T67" fmla="*/ 464 h 686"/>
                <a:gd name="T68" fmla="*/ 43 w 215"/>
                <a:gd name="T69" fmla="*/ 478 h 686"/>
                <a:gd name="T70" fmla="*/ 50 w 215"/>
                <a:gd name="T71" fmla="*/ 489 h 686"/>
                <a:gd name="T72" fmla="*/ 60 w 215"/>
                <a:gd name="T73" fmla="*/ 516 h 686"/>
                <a:gd name="T74" fmla="*/ 56 w 215"/>
                <a:gd name="T75" fmla="*/ 526 h 686"/>
                <a:gd name="T76" fmla="*/ 55 w 215"/>
                <a:gd name="T77" fmla="*/ 562 h 686"/>
                <a:gd name="T78" fmla="*/ 68 w 215"/>
                <a:gd name="T79" fmla="*/ 611 h 686"/>
                <a:gd name="T80" fmla="*/ 64 w 215"/>
                <a:gd name="T81" fmla="*/ 676 h 686"/>
                <a:gd name="T82" fmla="*/ 81 w 215"/>
                <a:gd name="T83" fmla="*/ 685 h 686"/>
                <a:gd name="T84" fmla="*/ 94 w 215"/>
                <a:gd name="T85" fmla="*/ 667 h 686"/>
                <a:gd name="T86" fmla="*/ 87 w 215"/>
                <a:gd name="T87" fmla="*/ 609 h 686"/>
                <a:gd name="T88" fmla="*/ 123 w 215"/>
                <a:gd name="T89" fmla="*/ 500 h 686"/>
                <a:gd name="T90" fmla="*/ 126 w 215"/>
                <a:gd name="T91" fmla="*/ 535 h 686"/>
                <a:gd name="T92" fmla="*/ 136 w 215"/>
                <a:gd name="T93" fmla="*/ 588 h 686"/>
                <a:gd name="T94" fmla="*/ 138 w 215"/>
                <a:gd name="T95" fmla="*/ 654 h 686"/>
                <a:gd name="T96" fmla="*/ 157 w 215"/>
                <a:gd name="T97" fmla="*/ 655 h 686"/>
                <a:gd name="T98" fmla="*/ 181 w 215"/>
                <a:gd name="T99" fmla="*/ 668 h 686"/>
                <a:gd name="T100" fmla="*/ 207 w 215"/>
                <a:gd name="T101" fmla="*/ 671 h 686"/>
                <a:gd name="T102" fmla="*/ 103 w 215"/>
                <a:gd name="T103" fmla="*/ 324 h 68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5"/>
                <a:gd name="T157" fmla="*/ 0 h 686"/>
                <a:gd name="T158" fmla="*/ 215 w 215"/>
                <a:gd name="T159" fmla="*/ 686 h 68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5" h="686">
                  <a:moveTo>
                    <a:pt x="103" y="324"/>
                  </a:moveTo>
                  <a:lnTo>
                    <a:pt x="103" y="324"/>
                  </a:lnTo>
                  <a:lnTo>
                    <a:pt x="106" y="323"/>
                  </a:lnTo>
                  <a:lnTo>
                    <a:pt x="107" y="322"/>
                  </a:lnTo>
                  <a:lnTo>
                    <a:pt x="106" y="322"/>
                  </a:lnTo>
                  <a:lnTo>
                    <a:pt x="106" y="323"/>
                  </a:lnTo>
                  <a:lnTo>
                    <a:pt x="103" y="324"/>
                  </a:lnTo>
                  <a:lnTo>
                    <a:pt x="212" y="656"/>
                  </a:lnTo>
                  <a:lnTo>
                    <a:pt x="210" y="655"/>
                  </a:lnTo>
                  <a:lnTo>
                    <a:pt x="205" y="651"/>
                  </a:lnTo>
                  <a:lnTo>
                    <a:pt x="196" y="646"/>
                  </a:lnTo>
                  <a:lnTo>
                    <a:pt x="188" y="639"/>
                  </a:lnTo>
                  <a:lnTo>
                    <a:pt x="179" y="631"/>
                  </a:lnTo>
                  <a:lnTo>
                    <a:pt x="170" y="623"/>
                  </a:lnTo>
                  <a:lnTo>
                    <a:pt x="165" y="613"/>
                  </a:lnTo>
                  <a:lnTo>
                    <a:pt x="163" y="603"/>
                  </a:lnTo>
                  <a:lnTo>
                    <a:pt x="164" y="590"/>
                  </a:lnTo>
                  <a:lnTo>
                    <a:pt x="165" y="572"/>
                  </a:lnTo>
                  <a:lnTo>
                    <a:pt x="166" y="551"/>
                  </a:lnTo>
                  <a:lnTo>
                    <a:pt x="169" y="528"/>
                  </a:lnTo>
                  <a:lnTo>
                    <a:pt x="170" y="507"/>
                  </a:lnTo>
                  <a:lnTo>
                    <a:pt x="173" y="490"/>
                  </a:lnTo>
                  <a:lnTo>
                    <a:pt x="174" y="479"/>
                  </a:lnTo>
                  <a:lnTo>
                    <a:pt x="174" y="474"/>
                  </a:lnTo>
                  <a:lnTo>
                    <a:pt x="175" y="473"/>
                  </a:lnTo>
                  <a:lnTo>
                    <a:pt x="178" y="471"/>
                  </a:lnTo>
                  <a:lnTo>
                    <a:pt x="180" y="469"/>
                  </a:lnTo>
                  <a:lnTo>
                    <a:pt x="181" y="464"/>
                  </a:lnTo>
                  <a:lnTo>
                    <a:pt x="184" y="459"/>
                  </a:lnTo>
                  <a:lnTo>
                    <a:pt x="185" y="450"/>
                  </a:lnTo>
                  <a:lnTo>
                    <a:pt x="186" y="439"/>
                  </a:lnTo>
                  <a:lnTo>
                    <a:pt x="173" y="307"/>
                  </a:lnTo>
                  <a:lnTo>
                    <a:pt x="173" y="305"/>
                  </a:lnTo>
                  <a:lnTo>
                    <a:pt x="173" y="307"/>
                  </a:lnTo>
                  <a:lnTo>
                    <a:pt x="174" y="310"/>
                  </a:lnTo>
                  <a:lnTo>
                    <a:pt x="175" y="315"/>
                  </a:lnTo>
                  <a:lnTo>
                    <a:pt x="178" y="320"/>
                  </a:lnTo>
                  <a:lnTo>
                    <a:pt x="180" y="325"/>
                  </a:lnTo>
                  <a:lnTo>
                    <a:pt x="183" y="329"/>
                  </a:lnTo>
                  <a:lnTo>
                    <a:pt x="185" y="330"/>
                  </a:lnTo>
                  <a:lnTo>
                    <a:pt x="186" y="329"/>
                  </a:lnTo>
                  <a:lnTo>
                    <a:pt x="189" y="325"/>
                  </a:lnTo>
                  <a:lnTo>
                    <a:pt x="191" y="320"/>
                  </a:lnTo>
                  <a:lnTo>
                    <a:pt x="192" y="317"/>
                  </a:lnTo>
                  <a:lnTo>
                    <a:pt x="194" y="312"/>
                  </a:lnTo>
                  <a:lnTo>
                    <a:pt x="194" y="305"/>
                  </a:lnTo>
                  <a:lnTo>
                    <a:pt x="192" y="299"/>
                  </a:lnTo>
                  <a:lnTo>
                    <a:pt x="190" y="293"/>
                  </a:lnTo>
                  <a:lnTo>
                    <a:pt x="186" y="284"/>
                  </a:lnTo>
                  <a:lnTo>
                    <a:pt x="181" y="272"/>
                  </a:lnTo>
                  <a:lnTo>
                    <a:pt x="180" y="262"/>
                  </a:lnTo>
                  <a:lnTo>
                    <a:pt x="183" y="252"/>
                  </a:lnTo>
                  <a:lnTo>
                    <a:pt x="185" y="241"/>
                  </a:lnTo>
                  <a:lnTo>
                    <a:pt x="188" y="225"/>
                  </a:lnTo>
                  <a:lnTo>
                    <a:pt x="188" y="204"/>
                  </a:lnTo>
                  <a:lnTo>
                    <a:pt x="183" y="174"/>
                  </a:lnTo>
                  <a:lnTo>
                    <a:pt x="173" y="133"/>
                  </a:lnTo>
                  <a:lnTo>
                    <a:pt x="169" y="127"/>
                  </a:lnTo>
                  <a:lnTo>
                    <a:pt x="164" y="121"/>
                  </a:lnTo>
                  <a:lnTo>
                    <a:pt x="159" y="116"/>
                  </a:lnTo>
                  <a:lnTo>
                    <a:pt x="153" y="111"/>
                  </a:lnTo>
                  <a:lnTo>
                    <a:pt x="147" y="107"/>
                  </a:lnTo>
                  <a:lnTo>
                    <a:pt x="142" y="104"/>
                  </a:lnTo>
                  <a:lnTo>
                    <a:pt x="139" y="102"/>
                  </a:lnTo>
                  <a:lnTo>
                    <a:pt x="138" y="101"/>
                  </a:lnTo>
                  <a:lnTo>
                    <a:pt x="139" y="101"/>
                  </a:lnTo>
                  <a:lnTo>
                    <a:pt x="142" y="100"/>
                  </a:lnTo>
                  <a:lnTo>
                    <a:pt x="144" y="100"/>
                  </a:lnTo>
                  <a:lnTo>
                    <a:pt x="147" y="97"/>
                  </a:lnTo>
                  <a:lnTo>
                    <a:pt x="149" y="96"/>
                  </a:lnTo>
                  <a:lnTo>
                    <a:pt x="150" y="92"/>
                  </a:lnTo>
                  <a:lnTo>
                    <a:pt x="152" y="89"/>
                  </a:lnTo>
                  <a:lnTo>
                    <a:pt x="153" y="84"/>
                  </a:lnTo>
                  <a:lnTo>
                    <a:pt x="152" y="81"/>
                  </a:lnTo>
                  <a:lnTo>
                    <a:pt x="150" y="79"/>
                  </a:lnTo>
                  <a:lnTo>
                    <a:pt x="149" y="78"/>
                  </a:lnTo>
                  <a:lnTo>
                    <a:pt x="147" y="75"/>
                  </a:lnTo>
                  <a:lnTo>
                    <a:pt x="144" y="74"/>
                  </a:lnTo>
                  <a:lnTo>
                    <a:pt x="142" y="70"/>
                  </a:lnTo>
                  <a:lnTo>
                    <a:pt x="139" y="66"/>
                  </a:lnTo>
                  <a:lnTo>
                    <a:pt x="138" y="61"/>
                  </a:lnTo>
                  <a:lnTo>
                    <a:pt x="137" y="55"/>
                  </a:lnTo>
                  <a:lnTo>
                    <a:pt x="137" y="48"/>
                  </a:lnTo>
                  <a:lnTo>
                    <a:pt x="138" y="42"/>
                  </a:lnTo>
                  <a:lnTo>
                    <a:pt x="141" y="35"/>
                  </a:lnTo>
                  <a:lnTo>
                    <a:pt x="142" y="30"/>
                  </a:lnTo>
                  <a:lnTo>
                    <a:pt x="143" y="28"/>
                  </a:lnTo>
                  <a:lnTo>
                    <a:pt x="143" y="27"/>
                  </a:lnTo>
                  <a:lnTo>
                    <a:pt x="143" y="26"/>
                  </a:lnTo>
                  <a:lnTo>
                    <a:pt x="141" y="24"/>
                  </a:lnTo>
                  <a:lnTo>
                    <a:pt x="138" y="21"/>
                  </a:lnTo>
                  <a:lnTo>
                    <a:pt x="136" y="17"/>
                  </a:lnTo>
                  <a:lnTo>
                    <a:pt x="133" y="13"/>
                  </a:lnTo>
                  <a:lnTo>
                    <a:pt x="131" y="9"/>
                  </a:lnTo>
                  <a:lnTo>
                    <a:pt x="129" y="6"/>
                  </a:lnTo>
                  <a:lnTo>
                    <a:pt x="128" y="3"/>
                  </a:lnTo>
                  <a:lnTo>
                    <a:pt x="127" y="1"/>
                  </a:lnTo>
                  <a:lnTo>
                    <a:pt x="123" y="0"/>
                  </a:lnTo>
                  <a:lnTo>
                    <a:pt x="117" y="0"/>
                  </a:lnTo>
                  <a:lnTo>
                    <a:pt x="108" y="0"/>
                  </a:lnTo>
                  <a:lnTo>
                    <a:pt x="101" y="1"/>
                  </a:lnTo>
                  <a:lnTo>
                    <a:pt x="94" y="2"/>
                  </a:lnTo>
                  <a:lnTo>
                    <a:pt x="86" y="3"/>
                  </a:lnTo>
                  <a:lnTo>
                    <a:pt x="81" y="4"/>
                  </a:lnTo>
                  <a:lnTo>
                    <a:pt x="77" y="7"/>
                  </a:lnTo>
                  <a:lnTo>
                    <a:pt x="72" y="12"/>
                  </a:lnTo>
                  <a:lnTo>
                    <a:pt x="69" y="18"/>
                  </a:lnTo>
                  <a:lnTo>
                    <a:pt x="65" y="26"/>
                  </a:lnTo>
                  <a:lnTo>
                    <a:pt x="61" y="34"/>
                  </a:lnTo>
                  <a:lnTo>
                    <a:pt x="58" y="43"/>
                  </a:lnTo>
                  <a:lnTo>
                    <a:pt x="55" y="52"/>
                  </a:lnTo>
                  <a:lnTo>
                    <a:pt x="53" y="59"/>
                  </a:lnTo>
                  <a:lnTo>
                    <a:pt x="50" y="66"/>
                  </a:lnTo>
                  <a:lnTo>
                    <a:pt x="47" y="73"/>
                  </a:lnTo>
                  <a:lnTo>
                    <a:pt x="44" y="78"/>
                  </a:lnTo>
                  <a:lnTo>
                    <a:pt x="42" y="82"/>
                  </a:lnTo>
                  <a:lnTo>
                    <a:pt x="38" y="86"/>
                  </a:lnTo>
                  <a:lnTo>
                    <a:pt x="37" y="89"/>
                  </a:lnTo>
                  <a:lnTo>
                    <a:pt x="34" y="90"/>
                  </a:lnTo>
                  <a:lnTo>
                    <a:pt x="42" y="97"/>
                  </a:lnTo>
                  <a:lnTo>
                    <a:pt x="44" y="99"/>
                  </a:lnTo>
                  <a:lnTo>
                    <a:pt x="45" y="101"/>
                  </a:lnTo>
                  <a:lnTo>
                    <a:pt x="48" y="104"/>
                  </a:lnTo>
                  <a:lnTo>
                    <a:pt x="49" y="106"/>
                  </a:lnTo>
                  <a:lnTo>
                    <a:pt x="48" y="109"/>
                  </a:lnTo>
                  <a:lnTo>
                    <a:pt x="47" y="112"/>
                  </a:lnTo>
                  <a:lnTo>
                    <a:pt x="42" y="116"/>
                  </a:lnTo>
                  <a:lnTo>
                    <a:pt x="35" y="122"/>
                  </a:lnTo>
                  <a:lnTo>
                    <a:pt x="28" y="135"/>
                  </a:lnTo>
                  <a:lnTo>
                    <a:pt x="21" y="151"/>
                  </a:lnTo>
                  <a:lnTo>
                    <a:pt x="14" y="168"/>
                  </a:lnTo>
                  <a:lnTo>
                    <a:pt x="8" y="185"/>
                  </a:lnTo>
                  <a:lnTo>
                    <a:pt x="3" y="201"/>
                  </a:lnTo>
                  <a:lnTo>
                    <a:pt x="1" y="213"/>
                  </a:lnTo>
                  <a:lnTo>
                    <a:pt x="0" y="219"/>
                  </a:lnTo>
                  <a:lnTo>
                    <a:pt x="0" y="224"/>
                  </a:lnTo>
                  <a:lnTo>
                    <a:pt x="1" y="232"/>
                  </a:lnTo>
                  <a:lnTo>
                    <a:pt x="3" y="245"/>
                  </a:lnTo>
                  <a:lnTo>
                    <a:pt x="6" y="258"/>
                  </a:lnTo>
                  <a:lnTo>
                    <a:pt x="9" y="272"/>
                  </a:lnTo>
                  <a:lnTo>
                    <a:pt x="14" y="283"/>
                  </a:lnTo>
                  <a:lnTo>
                    <a:pt x="21" y="292"/>
                  </a:lnTo>
                  <a:lnTo>
                    <a:pt x="27" y="296"/>
                  </a:lnTo>
                  <a:lnTo>
                    <a:pt x="25" y="312"/>
                  </a:lnTo>
                  <a:lnTo>
                    <a:pt x="23" y="335"/>
                  </a:lnTo>
                  <a:lnTo>
                    <a:pt x="22" y="362"/>
                  </a:lnTo>
                  <a:lnTo>
                    <a:pt x="21" y="391"/>
                  </a:lnTo>
                  <a:lnTo>
                    <a:pt x="19" y="418"/>
                  </a:lnTo>
                  <a:lnTo>
                    <a:pt x="18" y="442"/>
                  </a:lnTo>
                  <a:lnTo>
                    <a:pt x="18" y="457"/>
                  </a:lnTo>
                  <a:lnTo>
                    <a:pt x="18" y="463"/>
                  </a:lnTo>
                  <a:lnTo>
                    <a:pt x="19" y="464"/>
                  </a:lnTo>
                  <a:lnTo>
                    <a:pt x="22" y="466"/>
                  </a:lnTo>
                  <a:lnTo>
                    <a:pt x="27" y="469"/>
                  </a:lnTo>
                  <a:lnTo>
                    <a:pt x="32" y="473"/>
                  </a:lnTo>
                  <a:lnTo>
                    <a:pt x="38" y="475"/>
                  </a:lnTo>
                  <a:lnTo>
                    <a:pt x="43" y="478"/>
                  </a:lnTo>
                  <a:lnTo>
                    <a:pt x="45" y="476"/>
                  </a:lnTo>
                  <a:lnTo>
                    <a:pt x="47" y="474"/>
                  </a:lnTo>
                  <a:lnTo>
                    <a:pt x="48" y="476"/>
                  </a:lnTo>
                  <a:lnTo>
                    <a:pt x="49" y="481"/>
                  </a:lnTo>
                  <a:lnTo>
                    <a:pt x="50" y="489"/>
                  </a:lnTo>
                  <a:lnTo>
                    <a:pt x="53" y="496"/>
                  </a:lnTo>
                  <a:lnTo>
                    <a:pt x="55" y="504"/>
                  </a:lnTo>
                  <a:lnTo>
                    <a:pt x="58" y="510"/>
                  </a:lnTo>
                  <a:lnTo>
                    <a:pt x="59" y="514"/>
                  </a:lnTo>
                  <a:lnTo>
                    <a:pt x="60" y="516"/>
                  </a:lnTo>
                  <a:lnTo>
                    <a:pt x="59" y="516"/>
                  </a:lnTo>
                  <a:lnTo>
                    <a:pt x="59" y="517"/>
                  </a:lnTo>
                  <a:lnTo>
                    <a:pt x="58" y="520"/>
                  </a:lnTo>
                  <a:lnTo>
                    <a:pt x="58" y="522"/>
                  </a:lnTo>
                  <a:lnTo>
                    <a:pt x="56" y="526"/>
                  </a:lnTo>
                  <a:lnTo>
                    <a:pt x="55" y="531"/>
                  </a:lnTo>
                  <a:lnTo>
                    <a:pt x="55" y="537"/>
                  </a:lnTo>
                  <a:lnTo>
                    <a:pt x="54" y="543"/>
                  </a:lnTo>
                  <a:lnTo>
                    <a:pt x="54" y="551"/>
                  </a:lnTo>
                  <a:lnTo>
                    <a:pt x="55" y="562"/>
                  </a:lnTo>
                  <a:lnTo>
                    <a:pt x="58" y="573"/>
                  </a:lnTo>
                  <a:lnTo>
                    <a:pt x="60" y="585"/>
                  </a:lnTo>
                  <a:lnTo>
                    <a:pt x="64" y="597"/>
                  </a:lnTo>
                  <a:lnTo>
                    <a:pt x="66" y="605"/>
                  </a:lnTo>
                  <a:lnTo>
                    <a:pt x="68" y="611"/>
                  </a:lnTo>
                  <a:lnTo>
                    <a:pt x="69" y="614"/>
                  </a:lnTo>
                  <a:lnTo>
                    <a:pt x="58" y="637"/>
                  </a:lnTo>
                  <a:lnTo>
                    <a:pt x="61" y="673"/>
                  </a:lnTo>
                  <a:lnTo>
                    <a:pt x="63" y="675"/>
                  </a:lnTo>
                  <a:lnTo>
                    <a:pt x="64" y="676"/>
                  </a:lnTo>
                  <a:lnTo>
                    <a:pt x="66" y="678"/>
                  </a:lnTo>
                  <a:lnTo>
                    <a:pt x="70" y="681"/>
                  </a:lnTo>
                  <a:lnTo>
                    <a:pt x="74" y="683"/>
                  </a:lnTo>
                  <a:lnTo>
                    <a:pt x="77" y="685"/>
                  </a:lnTo>
                  <a:lnTo>
                    <a:pt x="81" y="685"/>
                  </a:lnTo>
                  <a:lnTo>
                    <a:pt x="85" y="683"/>
                  </a:lnTo>
                  <a:lnTo>
                    <a:pt x="89" y="680"/>
                  </a:lnTo>
                  <a:lnTo>
                    <a:pt x="91" y="676"/>
                  </a:lnTo>
                  <a:lnTo>
                    <a:pt x="92" y="671"/>
                  </a:lnTo>
                  <a:lnTo>
                    <a:pt x="94" y="667"/>
                  </a:lnTo>
                  <a:lnTo>
                    <a:pt x="95" y="662"/>
                  </a:lnTo>
                  <a:lnTo>
                    <a:pt x="95" y="658"/>
                  </a:lnTo>
                  <a:lnTo>
                    <a:pt x="96" y="656"/>
                  </a:lnTo>
                  <a:lnTo>
                    <a:pt x="87" y="609"/>
                  </a:lnTo>
                  <a:lnTo>
                    <a:pt x="102" y="514"/>
                  </a:lnTo>
                  <a:lnTo>
                    <a:pt x="105" y="496"/>
                  </a:lnTo>
                  <a:lnTo>
                    <a:pt x="123" y="496"/>
                  </a:lnTo>
                  <a:lnTo>
                    <a:pt x="123" y="500"/>
                  </a:lnTo>
                  <a:lnTo>
                    <a:pt x="123" y="505"/>
                  </a:lnTo>
                  <a:lnTo>
                    <a:pt x="123" y="510"/>
                  </a:lnTo>
                  <a:lnTo>
                    <a:pt x="124" y="517"/>
                  </a:lnTo>
                  <a:lnTo>
                    <a:pt x="124" y="526"/>
                  </a:lnTo>
                  <a:lnTo>
                    <a:pt x="126" y="535"/>
                  </a:lnTo>
                  <a:lnTo>
                    <a:pt x="127" y="543"/>
                  </a:lnTo>
                  <a:lnTo>
                    <a:pt x="128" y="554"/>
                  </a:lnTo>
                  <a:lnTo>
                    <a:pt x="131" y="566"/>
                  </a:lnTo>
                  <a:lnTo>
                    <a:pt x="133" y="577"/>
                  </a:lnTo>
                  <a:lnTo>
                    <a:pt x="136" y="588"/>
                  </a:lnTo>
                  <a:lnTo>
                    <a:pt x="138" y="598"/>
                  </a:lnTo>
                  <a:lnTo>
                    <a:pt x="139" y="605"/>
                  </a:lnTo>
                  <a:lnTo>
                    <a:pt x="141" y="610"/>
                  </a:lnTo>
                  <a:lnTo>
                    <a:pt x="142" y="613"/>
                  </a:lnTo>
                  <a:lnTo>
                    <a:pt x="138" y="654"/>
                  </a:lnTo>
                  <a:lnTo>
                    <a:pt x="150" y="657"/>
                  </a:lnTo>
                  <a:lnTo>
                    <a:pt x="150" y="652"/>
                  </a:lnTo>
                  <a:lnTo>
                    <a:pt x="153" y="654"/>
                  </a:lnTo>
                  <a:lnTo>
                    <a:pt x="157" y="655"/>
                  </a:lnTo>
                  <a:lnTo>
                    <a:pt x="160" y="657"/>
                  </a:lnTo>
                  <a:lnTo>
                    <a:pt x="165" y="660"/>
                  </a:lnTo>
                  <a:lnTo>
                    <a:pt x="170" y="663"/>
                  </a:lnTo>
                  <a:lnTo>
                    <a:pt x="175" y="666"/>
                  </a:lnTo>
                  <a:lnTo>
                    <a:pt x="181" y="668"/>
                  </a:lnTo>
                  <a:lnTo>
                    <a:pt x="186" y="671"/>
                  </a:lnTo>
                  <a:lnTo>
                    <a:pt x="192" y="671"/>
                  </a:lnTo>
                  <a:lnTo>
                    <a:pt x="197" y="672"/>
                  </a:lnTo>
                  <a:lnTo>
                    <a:pt x="204" y="671"/>
                  </a:lnTo>
                  <a:lnTo>
                    <a:pt x="207" y="671"/>
                  </a:lnTo>
                  <a:lnTo>
                    <a:pt x="211" y="670"/>
                  </a:lnTo>
                  <a:lnTo>
                    <a:pt x="214" y="668"/>
                  </a:lnTo>
                  <a:lnTo>
                    <a:pt x="212" y="656"/>
                  </a:lnTo>
                  <a:lnTo>
                    <a:pt x="103" y="324"/>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6" name="Freeform 6"/>
            <p:cNvSpPr>
              <a:spLocks/>
            </p:cNvSpPr>
            <p:nvPr/>
          </p:nvSpPr>
          <p:spPr bwMode="auto">
            <a:xfrm>
              <a:off x="4340" y="1487"/>
              <a:ext cx="22" cy="23"/>
            </a:xfrm>
            <a:custGeom>
              <a:avLst/>
              <a:gdLst>
                <a:gd name="T0" fmla="*/ 0 w 21"/>
                <a:gd name="T1" fmla="*/ 21 h 22"/>
                <a:gd name="T2" fmla="*/ 6 w 21"/>
                <a:gd name="T3" fmla="*/ 10 h 22"/>
                <a:gd name="T4" fmla="*/ 6 w 21"/>
                <a:gd name="T5" fmla="*/ 10 h 22"/>
                <a:gd name="T6" fmla="*/ 6 w 21"/>
                <a:gd name="T7" fmla="*/ 10 h 22"/>
                <a:gd name="T8" fmla="*/ 0 w 21"/>
                <a:gd name="T9" fmla="*/ 10 h 22"/>
                <a:gd name="T10" fmla="*/ 0 w 21"/>
                <a:gd name="T11" fmla="*/ 10 h 22"/>
                <a:gd name="T12" fmla="*/ 0 w 21"/>
                <a:gd name="T13" fmla="*/ 21 h 22"/>
                <a:gd name="T14" fmla="*/ 0 w 21"/>
                <a:gd name="T15" fmla="*/ 21 h 22"/>
                <a:gd name="T16" fmla="*/ 0 w 21"/>
                <a:gd name="T17" fmla="*/ 21 h 22"/>
                <a:gd name="T18" fmla="*/ 0 w 21"/>
                <a:gd name="T19" fmla="*/ 21 h 22"/>
                <a:gd name="T20" fmla="*/ 13 w 21"/>
                <a:gd name="T21" fmla="*/ 0 h 22"/>
                <a:gd name="T22" fmla="*/ 20 w 21"/>
                <a:gd name="T23" fmla="*/ 0 h 22"/>
                <a:gd name="T24" fmla="*/ 20 w 21"/>
                <a:gd name="T25" fmla="*/ 0 h 22"/>
                <a:gd name="T26" fmla="*/ 20 w 21"/>
                <a:gd name="T27" fmla="*/ 0 h 22"/>
                <a:gd name="T28" fmla="*/ 20 w 21"/>
                <a:gd name="T29" fmla="*/ 0 h 22"/>
                <a:gd name="T30" fmla="*/ 20 w 21"/>
                <a:gd name="T31" fmla="*/ 0 h 22"/>
                <a:gd name="T32" fmla="*/ 13 w 21"/>
                <a:gd name="T33" fmla="*/ 0 h 22"/>
                <a:gd name="T34" fmla="*/ 13 w 21"/>
                <a:gd name="T35" fmla="*/ 0 h 22"/>
                <a:gd name="T36" fmla="*/ 13 w 21"/>
                <a:gd name="T37" fmla="*/ 0 h 22"/>
                <a:gd name="T38" fmla="*/ 13 w 21"/>
                <a:gd name="T39" fmla="*/ 0 h 22"/>
                <a:gd name="T40" fmla="*/ 0 w 21"/>
                <a:gd name="T41" fmla="*/ 21 h 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
                <a:gd name="T64" fmla="*/ 0 h 22"/>
                <a:gd name="T65" fmla="*/ 21 w 21"/>
                <a:gd name="T66" fmla="*/ 22 h 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 h="22">
                  <a:moveTo>
                    <a:pt x="0" y="21"/>
                  </a:moveTo>
                  <a:lnTo>
                    <a:pt x="6" y="10"/>
                  </a:lnTo>
                  <a:lnTo>
                    <a:pt x="0" y="10"/>
                  </a:lnTo>
                  <a:lnTo>
                    <a:pt x="0" y="21"/>
                  </a:lnTo>
                  <a:lnTo>
                    <a:pt x="13" y="0"/>
                  </a:lnTo>
                  <a:lnTo>
                    <a:pt x="20" y="0"/>
                  </a:lnTo>
                  <a:lnTo>
                    <a:pt x="13" y="0"/>
                  </a:lnTo>
                  <a:lnTo>
                    <a:pt x="0" y="21"/>
                  </a:lnTo>
                </a:path>
              </a:pathLst>
            </a:custGeom>
            <a:solidFill>
              <a:srgbClr val="E5E5E5"/>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7" name="Freeform 7"/>
            <p:cNvSpPr>
              <a:spLocks/>
            </p:cNvSpPr>
            <p:nvPr/>
          </p:nvSpPr>
          <p:spPr bwMode="auto">
            <a:xfrm>
              <a:off x="4567" y="1562"/>
              <a:ext cx="42" cy="35"/>
            </a:xfrm>
            <a:custGeom>
              <a:avLst/>
              <a:gdLst>
                <a:gd name="T0" fmla="*/ 4 w 42"/>
                <a:gd name="T1" fmla="*/ 20 h 35"/>
                <a:gd name="T2" fmla="*/ 3 w 42"/>
                <a:gd name="T3" fmla="*/ 20 h 35"/>
                <a:gd name="T4" fmla="*/ 3 w 42"/>
                <a:gd name="T5" fmla="*/ 20 h 35"/>
                <a:gd name="T6" fmla="*/ 4 w 42"/>
                <a:gd name="T7" fmla="*/ 20 h 35"/>
                <a:gd name="T8" fmla="*/ 9 w 42"/>
                <a:gd name="T9" fmla="*/ 0 h 35"/>
                <a:gd name="T10" fmla="*/ 11 w 42"/>
                <a:gd name="T11" fmla="*/ 1 h 35"/>
                <a:gd name="T12" fmla="*/ 11 w 42"/>
                <a:gd name="T13" fmla="*/ 2 h 35"/>
                <a:gd name="T14" fmla="*/ 12 w 42"/>
                <a:gd name="T15" fmla="*/ 3 h 35"/>
                <a:gd name="T16" fmla="*/ 12 w 42"/>
                <a:gd name="T17" fmla="*/ 4 h 35"/>
                <a:gd name="T18" fmla="*/ 12 w 42"/>
                <a:gd name="T19" fmla="*/ 4 h 35"/>
                <a:gd name="T20" fmla="*/ 13 w 42"/>
                <a:gd name="T21" fmla="*/ 6 h 35"/>
                <a:gd name="T22" fmla="*/ 13 w 42"/>
                <a:gd name="T23" fmla="*/ 6 h 35"/>
                <a:gd name="T24" fmla="*/ 13 w 42"/>
                <a:gd name="T25" fmla="*/ 6 h 35"/>
                <a:gd name="T26" fmla="*/ 14 w 42"/>
                <a:gd name="T27" fmla="*/ 7 h 35"/>
                <a:gd name="T28" fmla="*/ 18 w 42"/>
                <a:gd name="T29" fmla="*/ 8 h 35"/>
                <a:gd name="T30" fmla="*/ 23 w 42"/>
                <a:gd name="T31" fmla="*/ 9 h 35"/>
                <a:gd name="T32" fmla="*/ 28 w 42"/>
                <a:gd name="T33" fmla="*/ 13 h 35"/>
                <a:gd name="T34" fmla="*/ 34 w 42"/>
                <a:gd name="T35" fmla="*/ 15 h 35"/>
                <a:gd name="T36" fmla="*/ 38 w 42"/>
                <a:gd name="T37" fmla="*/ 20 h 35"/>
                <a:gd name="T38" fmla="*/ 41 w 42"/>
                <a:gd name="T39" fmla="*/ 25 h 35"/>
                <a:gd name="T40" fmla="*/ 41 w 42"/>
                <a:gd name="T41" fmla="*/ 31 h 35"/>
                <a:gd name="T42" fmla="*/ 41 w 42"/>
                <a:gd name="T43" fmla="*/ 31 h 35"/>
                <a:gd name="T44" fmla="*/ 41 w 42"/>
                <a:gd name="T45" fmla="*/ 31 h 35"/>
                <a:gd name="T46" fmla="*/ 41 w 42"/>
                <a:gd name="T47" fmla="*/ 31 h 35"/>
                <a:gd name="T48" fmla="*/ 41 w 42"/>
                <a:gd name="T49" fmla="*/ 32 h 35"/>
                <a:gd name="T50" fmla="*/ 39 w 42"/>
                <a:gd name="T51" fmla="*/ 32 h 35"/>
                <a:gd name="T52" fmla="*/ 39 w 42"/>
                <a:gd name="T53" fmla="*/ 32 h 35"/>
                <a:gd name="T54" fmla="*/ 39 w 42"/>
                <a:gd name="T55" fmla="*/ 34 h 35"/>
                <a:gd name="T56" fmla="*/ 39 w 42"/>
                <a:gd name="T57" fmla="*/ 34 h 35"/>
                <a:gd name="T58" fmla="*/ 33 w 42"/>
                <a:gd name="T59" fmla="*/ 30 h 35"/>
                <a:gd name="T60" fmla="*/ 27 w 42"/>
                <a:gd name="T61" fmla="*/ 27 h 35"/>
                <a:gd name="T62" fmla="*/ 21 w 42"/>
                <a:gd name="T63" fmla="*/ 25 h 35"/>
                <a:gd name="T64" fmla="*/ 14 w 42"/>
                <a:gd name="T65" fmla="*/ 24 h 35"/>
                <a:gd name="T66" fmla="*/ 11 w 42"/>
                <a:gd name="T67" fmla="*/ 21 h 35"/>
                <a:gd name="T68" fmla="*/ 7 w 42"/>
                <a:gd name="T69" fmla="*/ 21 h 35"/>
                <a:gd name="T70" fmla="*/ 4 w 42"/>
                <a:gd name="T71" fmla="*/ 20 h 35"/>
                <a:gd name="T72" fmla="*/ 4 w 42"/>
                <a:gd name="T73" fmla="*/ 20 h 35"/>
                <a:gd name="T74" fmla="*/ 0 w 42"/>
                <a:gd name="T75" fmla="*/ 23 h 35"/>
                <a:gd name="T76" fmla="*/ 1 w 42"/>
                <a:gd name="T77" fmla="*/ 21 h 35"/>
                <a:gd name="T78" fmla="*/ 1 w 42"/>
                <a:gd name="T79" fmla="*/ 23 h 35"/>
                <a:gd name="T80" fmla="*/ 1 w 42"/>
                <a:gd name="T81" fmla="*/ 23 h 35"/>
                <a:gd name="T82" fmla="*/ 1 w 42"/>
                <a:gd name="T83" fmla="*/ 23 h 35"/>
                <a:gd name="T84" fmla="*/ 0 w 42"/>
                <a:gd name="T85" fmla="*/ 23 h 35"/>
                <a:gd name="T86" fmla="*/ 0 w 42"/>
                <a:gd name="T87" fmla="*/ 23 h 35"/>
                <a:gd name="T88" fmla="*/ 0 w 42"/>
                <a:gd name="T89" fmla="*/ 23 h 35"/>
                <a:gd name="T90" fmla="*/ 0 w 42"/>
                <a:gd name="T91" fmla="*/ 23 h 35"/>
                <a:gd name="T92" fmla="*/ 0 w 42"/>
                <a:gd name="T93" fmla="*/ 23 h 35"/>
                <a:gd name="T94" fmla="*/ 4 w 42"/>
                <a:gd name="T95" fmla="*/ 20 h 35"/>
                <a:gd name="T96" fmla="*/ 2 w 42"/>
                <a:gd name="T97" fmla="*/ 21 h 35"/>
                <a:gd name="T98" fmla="*/ 3 w 42"/>
                <a:gd name="T99" fmla="*/ 20 h 35"/>
                <a:gd name="T100" fmla="*/ 3 w 42"/>
                <a:gd name="T101" fmla="*/ 20 h 35"/>
                <a:gd name="T102" fmla="*/ 3 w 42"/>
                <a:gd name="T103" fmla="*/ 20 h 35"/>
                <a:gd name="T104" fmla="*/ 3 w 42"/>
                <a:gd name="T105" fmla="*/ 20 h 35"/>
                <a:gd name="T106" fmla="*/ 3 w 42"/>
                <a:gd name="T107" fmla="*/ 20 h 35"/>
                <a:gd name="T108" fmla="*/ 3 w 42"/>
                <a:gd name="T109" fmla="*/ 20 h 35"/>
                <a:gd name="T110" fmla="*/ 2 w 42"/>
                <a:gd name="T111" fmla="*/ 21 h 35"/>
                <a:gd name="T112" fmla="*/ 2 w 42"/>
                <a:gd name="T113" fmla="*/ 21 h 35"/>
                <a:gd name="T114" fmla="*/ 2 w 42"/>
                <a:gd name="T115" fmla="*/ 21 h 35"/>
                <a:gd name="T116" fmla="*/ 4 w 42"/>
                <a:gd name="T117" fmla="*/ 20 h 3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2"/>
                <a:gd name="T178" fmla="*/ 0 h 35"/>
                <a:gd name="T179" fmla="*/ 42 w 42"/>
                <a:gd name="T180" fmla="*/ 35 h 3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2" h="35">
                  <a:moveTo>
                    <a:pt x="4" y="20"/>
                  </a:moveTo>
                  <a:lnTo>
                    <a:pt x="3" y="20"/>
                  </a:lnTo>
                  <a:lnTo>
                    <a:pt x="4" y="20"/>
                  </a:lnTo>
                  <a:lnTo>
                    <a:pt x="9" y="0"/>
                  </a:lnTo>
                  <a:lnTo>
                    <a:pt x="11" y="1"/>
                  </a:lnTo>
                  <a:lnTo>
                    <a:pt x="11" y="2"/>
                  </a:lnTo>
                  <a:lnTo>
                    <a:pt x="12" y="3"/>
                  </a:lnTo>
                  <a:lnTo>
                    <a:pt x="12" y="4"/>
                  </a:lnTo>
                  <a:lnTo>
                    <a:pt x="13" y="6"/>
                  </a:lnTo>
                  <a:lnTo>
                    <a:pt x="14" y="7"/>
                  </a:lnTo>
                  <a:lnTo>
                    <a:pt x="18" y="8"/>
                  </a:lnTo>
                  <a:lnTo>
                    <a:pt x="23" y="9"/>
                  </a:lnTo>
                  <a:lnTo>
                    <a:pt x="28" y="13"/>
                  </a:lnTo>
                  <a:lnTo>
                    <a:pt x="34" y="15"/>
                  </a:lnTo>
                  <a:lnTo>
                    <a:pt x="38" y="20"/>
                  </a:lnTo>
                  <a:lnTo>
                    <a:pt x="41" y="25"/>
                  </a:lnTo>
                  <a:lnTo>
                    <a:pt x="41" y="31"/>
                  </a:lnTo>
                  <a:lnTo>
                    <a:pt x="41" y="32"/>
                  </a:lnTo>
                  <a:lnTo>
                    <a:pt x="39" y="32"/>
                  </a:lnTo>
                  <a:lnTo>
                    <a:pt x="39" y="34"/>
                  </a:lnTo>
                  <a:lnTo>
                    <a:pt x="33" y="30"/>
                  </a:lnTo>
                  <a:lnTo>
                    <a:pt x="27" y="27"/>
                  </a:lnTo>
                  <a:lnTo>
                    <a:pt x="21" y="25"/>
                  </a:lnTo>
                  <a:lnTo>
                    <a:pt x="14" y="24"/>
                  </a:lnTo>
                  <a:lnTo>
                    <a:pt x="11" y="21"/>
                  </a:lnTo>
                  <a:lnTo>
                    <a:pt x="7" y="21"/>
                  </a:lnTo>
                  <a:lnTo>
                    <a:pt x="4" y="20"/>
                  </a:lnTo>
                  <a:lnTo>
                    <a:pt x="0" y="23"/>
                  </a:lnTo>
                  <a:lnTo>
                    <a:pt x="1" y="21"/>
                  </a:lnTo>
                  <a:lnTo>
                    <a:pt x="1" y="23"/>
                  </a:lnTo>
                  <a:lnTo>
                    <a:pt x="0" y="23"/>
                  </a:lnTo>
                  <a:lnTo>
                    <a:pt x="4" y="20"/>
                  </a:lnTo>
                  <a:lnTo>
                    <a:pt x="2" y="21"/>
                  </a:lnTo>
                  <a:lnTo>
                    <a:pt x="3" y="20"/>
                  </a:lnTo>
                  <a:lnTo>
                    <a:pt x="2" y="21"/>
                  </a:lnTo>
                  <a:lnTo>
                    <a:pt x="4" y="2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8" name="Freeform 8"/>
            <p:cNvSpPr>
              <a:spLocks/>
            </p:cNvSpPr>
            <p:nvPr/>
          </p:nvSpPr>
          <p:spPr bwMode="auto">
            <a:xfrm>
              <a:off x="4977" y="1649"/>
              <a:ext cx="20" cy="19"/>
            </a:xfrm>
            <a:custGeom>
              <a:avLst/>
              <a:gdLst>
                <a:gd name="T0" fmla="*/ 3 w 20"/>
                <a:gd name="T1" fmla="*/ 0 h 20"/>
                <a:gd name="T2" fmla="*/ 6 w 20"/>
                <a:gd name="T3" fmla="*/ 3 h 20"/>
                <a:gd name="T4" fmla="*/ 7 w 20"/>
                <a:gd name="T5" fmla="*/ 5 h 20"/>
                <a:gd name="T6" fmla="*/ 10 w 20"/>
                <a:gd name="T7" fmla="*/ 7 h 20"/>
                <a:gd name="T8" fmla="*/ 11 w 20"/>
                <a:gd name="T9" fmla="*/ 11 h 20"/>
                <a:gd name="T10" fmla="*/ 13 w 20"/>
                <a:gd name="T11" fmla="*/ 13 h 20"/>
                <a:gd name="T12" fmla="*/ 15 w 20"/>
                <a:gd name="T13" fmla="*/ 15 h 20"/>
                <a:gd name="T14" fmla="*/ 16 w 20"/>
                <a:gd name="T15" fmla="*/ 17 h 20"/>
                <a:gd name="T16" fmla="*/ 19 w 20"/>
                <a:gd name="T17" fmla="*/ 19 h 20"/>
                <a:gd name="T18" fmla="*/ 1 w 20"/>
                <a:gd name="T19" fmla="*/ 17 h 20"/>
                <a:gd name="T20" fmla="*/ 0 w 20"/>
                <a:gd name="T21" fmla="*/ 5 h 20"/>
                <a:gd name="T22" fmla="*/ 3 w 20"/>
                <a:gd name="T23" fmla="*/ 0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20"/>
                <a:gd name="T38" fmla="*/ 20 w 20"/>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20">
                  <a:moveTo>
                    <a:pt x="3" y="0"/>
                  </a:moveTo>
                  <a:lnTo>
                    <a:pt x="6" y="3"/>
                  </a:lnTo>
                  <a:lnTo>
                    <a:pt x="7" y="5"/>
                  </a:lnTo>
                  <a:lnTo>
                    <a:pt x="10" y="7"/>
                  </a:lnTo>
                  <a:lnTo>
                    <a:pt x="11" y="11"/>
                  </a:lnTo>
                  <a:lnTo>
                    <a:pt x="13" y="13"/>
                  </a:lnTo>
                  <a:lnTo>
                    <a:pt x="15" y="15"/>
                  </a:lnTo>
                  <a:lnTo>
                    <a:pt x="16" y="17"/>
                  </a:lnTo>
                  <a:lnTo>
                    <a:pt x="19" y="19"/>
                  </a:lnTo>
                  <a:lnTo>
                    <a:pt x="1" y="17"/>
                  </a:lnTo>
                  <a:lnTo>
                    <a:pt x="0" y="5"/>
                  </a:lnTo>
                  <a:lnTo>
                    <a:pt x="3" y="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09" name="Freeform 9"/>
            <p:cNvSpPr>
              <a:spLocks/>
            </p:cNvSpPr>
            <p:nvPr/>
          </p:nvSpPr>
          <p:spPr bwMode="auto">
            <a:xfrm>
              <a:off x="4449" y="1591"/>
              <a:ext cx="24" cy="27"/>
            </a:xfrm>
            <a:custGeom>
              <a:avLst/>
              <a:gdLst>
                <a:gd name="T0" fmla="*/ 5 w 24"/>
                <a:gd name="T1" fmla="*/ 0 h 26"/>
                <a:gd name="T2" fmla="*/ 0 w 24"/>
                <a:gd name="T3" fmla="*/ 23 h 26"/>
                <a:gd name="T4" fmla="*/ 21 w 24"/>
                <a:gd name="T5" fmla="*/ 25 h 26"/>
                <a:gd name="T6" fmla="*/ 23 w 24"/>
                <a:gd name="T7" fmla="*/ 14 h 26"/>
                <a:gd name="T8" fmla="*/ 11 w 24"/>
                <a:gd name="T9" fmla="*/ 7 h 26"/>
                <a:gd name="T10" fmla="*/ 5 w 24"/>
                <a:gd name="T11" fmla="*/ 0 h 26"/>
                <a:gd name="T12" fmla="*/ 0 60000 65536"/>
                <a:gd name="T13" fmla="*/ 0 60000 65536"/>
                <a:gd name="T14" fmla="*/ 0 60000 65536"/>
                <a:gd name="T15" fmla="*/ 0 60000 65536"/>
                <a:gd name="T16" fmla="*/ 0 60000 65536"/>
                <a:gd name="T17" fmla="*/ 0 60000 65536"/>
                <a:gd name="T18" fmla="*/ 0 w 24"/>
                <a:gd name="T19" fmla="*/ 0 h 26"/>
                <a:gd name="T20" fmla="*/ 24 w 24"/>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4" h="26">
                  <a:moveTo>
                    <a:pt x="5" y="0"/>
                  </a:moveTo>
                  <a:lnTo>
                    <a:pt x="0" y="23"/>
                  </a:lnTo>
                  <a:lnTo>
                    <a:pt x="21" y="25"/>
                  </a:lnTo>
                  <a:lnTo>
                    <a:pt x="23" y="14"/>
                  </a:lnTo>
                  <a:lnTo>
                    <a:pt x="11" y="7"/>
                  </a:lnTo>
                  <a:lnTo>
                    <a:pt x="5" y="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0" name="Freeform 10"/>
            <p:cNvSpPr>
              <a:spLocks/>
            </p:cNvSpPr>
            <p:nvPr/>
          </p:nvSpPr>
          <p:spPr bwMode="auto">
            <a:xfrm>
              <a:off x="4593" y="1129"/>
              <a:ext cx="218" cy="717"/>
            </a:xfrm>
            <a:custGeom>
              <a:avLst/>
              <a:gdLst>
                <a:gd name="T0" fmla="*/ 218 w 219"/>
                <a:gd name="T1" fmla="*/ 600 h 716"/>
                <a:gd name="T2" fmla="*/ 201 w 219"/>
                <a:gd name="T3" fmla="*/ 415 h 716"/>
                <a:gd name="T4" fmla="*/ 208 w 219"/>
                <a:gd name="T5" fmla="*/ 408 h 716"/>
                <a:gd name="T6" fmla="*/ 211 w 219"/>
                <a:gd name="T7" fmla="*/ 401 h 716"/>
                <a:gd name="T8" fmla="*/ 208 w 219"/>
                <a:gd name="T9" fmla="*/ 379 h 716"/>
                <a:gd name="T10" fmla="*/ 209 w 219"/>
                <a:gd name="T11" fmla="*/ 296 h 716"/>
                <a:gd name="T12" fmla="*/ 206 w 219"/>
                <a:gd name="T13" fmla="*/ 235 h 716"/>
                <a:gd name="T14" fmla="*/ 195 w 219"/>
                <a:gd name="T15" fmla="*/ 166 h 716"/>
                <a:gd name="T16" fmla="*/ 173 w 219"/>
                <a:gd name="T17" fmla="*/ 137 h 716"/>
                <a:gd name="T18" fmla="*/ 142 w 219"/>
                <a:gd name="T19" fmla="*/ 114 h 716"/>
                <a:gd name="T20" fmla="*/ 125 w 219"/>
                <a:gd name="T21" fmla="*/ 104 h 716"/>
                <a:gd name="T22" fmla="*/ 138 w 219"/>
                <a:gd name="T23" fmla="*/ 64 h 716"/>
                <a:gd name="T24" fmla="*/ 139 w 219"/>
                <a:gd name="T25" fmla="*/ 49 h 716"/>
                <a:gd name="T26" fmla="*/ 137 w 219"/>
                <a:gd name="T27" fmla="*/ 28 h 716"/>
                <a:gd name="T28" fmla="*/ 127 w 219"/>
                <a:gd name="T29" fmla="*/ 12 h 716"/>
                <a:gd name="T30" fmla="*/ 121 w 219"/>
                <a:gd name="T31" fmla="*/ 2 h 716"/>
                <a:gd name="T32" fmla="*/ 99 w 219"/>
                <a:gd name="T33" fmla="*/ 0 h 716"/>
                <a:gd name="T34" fmla="*/ 76 w 219"/>
                <a:gd name="T35" fmla="*/ 1 h 716"/>
                <a:gd name="T36" fmla="*/ 70 w 219"/>
                <a:gd name="T37" fmla="*/ 7 h 716"/>
                <a:gd name="T38" fmla="*/ 59 w 219"/>
                <a:gd name="T39" fmla="*/ 21 h 716"/>
                <a:gd name="T40" fmla="*/ 56 w 219"/>
                <a:gd name="T41" fmla="*/ 42 h 716"/>
                <a:gd name="T42" fmla="*/ 60 w 219"/>
                <a:gd name="T43" fmla="*/ 58 h 716"/>
                <a:gd name="T44" fmla="*/ 76 w 219"/>
                <a:gd name="T45" fmla="*/ 104 h 716"/>
                <a:gd name="T46" fmla="*/ 58 w 219"/>
                <a:gd name="T47" fmla="*/ 116 h 716"/>
                <a:gd name="T48" fmla="*/ 26 w 219"/>
                <a:gd name="T49" fmla="*/ 138 h 716"/>
                <a:gd name="T50" fmla="*/ 16 w 219"/>
                <a:gd name="T51" fmla="*/ 156 h 716"/>
                <a:gd name="T52" fmla="*/ 9 w 219"/>
                <a:gd name="T53" fmla="*/ 210 h 716"/>
                <a:gd name="T54" fmla="*/ 2 w 219"/>
                <a:gd name="T55" fmla="*/ 268 h 716"/>
                <a:gd name="T56" fmla="*/ 1 w 219"/>
                <a:gd name="T57" fmla="*/ 298 h 716"/>
                <a:gd name="T58" fmla="*/ 0 w 219"/>
                <a:gd name="T59" fmla="*/ 354 h 716"/>
                <a:gd name="T60" fmla="*/ 3 w 219"/>
                <a:gd name="T61" fmla="*/ 401 h 716"/>
                <a:gd name="T62" fmla="*/ 12 w 219"/>
                <a:gd name="T63" fmla="*/ 411 h 716"/>
                <a:gd name="T64" fmla="*/ 23 w 219"/>
                <a:gd name="T65" fmla="*/ 412 h 716"/>
                <a:gd name="T66" fmla="*/ 14 w 219"/>
                <a:gd name="T67" fmla="*/ 394 h 716"/>
                <a:gd name="T68" fmla="*/ 63 w 219"/>
                <a:gd name="T69" fmla="*/ 666 h 716"/>
                <a:gd name="T70" fmla="*/ 70 w 219"/>
                <a:gd name="T71" fmla="*/ 712 h 716"/>
                <a:gd name="T72" fmla="*/ 106 w 219"/>
                <a:gd name="T73" fmla="*/ 693 h 716"/>
                <a:gd name="T74" fmla="*/ 128 w 219"/>
                <a:gd name="T75" fmla="*/ 706 h 716"/>
                <a:gd name="T76" fmla="*/ 147 w 219"/>
                <a:gd name="T77" fmla="*/ 715 h 716"/>
                <a:gd name="T78" fmla="*/ 161 w 219"/>
                <a:gd name="T79" fmla="*/ 715 h 716"/>
                <a:gd name="T80" fmla="*/ 173 w 219"/>
                <a:gd name="T81" fmla="*/ 711 h 716"/>
                <a:gd name="T82" fmla="*/ 168 w 219"/>
                <a:gd name="T83" fmla="*/ 684 h 716"/>
                <a:gd name="T84" fmla="*/ 177 w 219"/>
                <a:gd name="T85" fmla="*/ 391 h 716"/>
                <a:gd name="T86" fmla="*/ 184 w 219"/>
                <a:gd name="T87" fmla="*/ 407 h 716"/>
                <a:gd name="T88" fmla="*/ 184 w 219"/>
                <a:gd name="T89" fmla="*/ 408 h 716"/>
                <a:gd name="T90" fmla="*/ 188 w 219"/>
                <a:gd name="T91" fmla="*/ 411 h 716"/>
                <a:gd name="T92" fmla="*/ 190 w 219"/>
                <a:gd name="T93" fmla="*/ 428 h 7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9"/>
                <a:gd name="T142" fmla="*/ 0 h 716"/>
                <a:gd name="T143" fmla="*/ 219 w 219"/>
                <a:gd name="T144" fmla="*/ 716 h 71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9" h="716">
                  <a:moveTo>
                    <a:pt x="174" y="428"/>
                  </a:moveTo>
                  <a:lnTo>
                    <a:pt x="174" y="600"/>
                  </a:lnTo>
                  <a:lnTo>
                    <a:pt x="218" y="600"/>
                  </a:lnTo>
                  <a:lnTo>
                    <a:pt x="218" y="428"/>
                  </a:lnTo>
                  <a:lnTo>
                    <a:pt x="201" y="428"/>
                  </a:lnTo>
                  <a:lnTo>
                    <a:pt x="201" y="415"/>
                  </a:lnTo>
                  <a:lnTo>
                    <a:pt x="204" y="413"/>
                  </a:lnTo>
                  <a:lnTo>
                    <a:pt x="205" y="411"/>
                  </a:lnTo>
                  <a:lnTo>
                    <a:pt x="208" y="408"/>
                  </a:lnTo>
                  <a:lnTo>
                    <a:pt x="209" y="405"/>
                  </a:lnTo>
                  <a:lnTo>
                    <a:pt x="210" y="403"/>
                  </a:lnTo>
                  <a:lnTo>
                    <a:pt x="211" y="401"/>
                  </a:lnTo>
                  <a:lnTo>
                    <a:pt x="211" y="400"/>
                  </a:lnTo>
                  <a:lnTo>
                    <a:pt x="211" y="399"/>
                  </a:lnTo>
                  <a:lnTo>
                    <a:pt x="208" y="379"/>
                  </a:lnTo>
                  <a:lnTo>
                    <a:pt x="209" y="302"/>
                  </a:lnTo>
                  <a:lnTo>
                    <a:pt x="209" y="296"/>
                  </a:lnTo>
                  <a:lnTo>
                    <a:pt x="209" y="281"/>
                  </a:lnTo>
                  <a:lnTo>
                    <a:pt x="208" y="260"/>
                  </a:lnTo>
                  <a:lnTo>
                    <a:pt x="206" y="235"/>
                  </a:lnTo>
                  <a:lnTo>
                    <a:pt x="204" y="210"/>
                  </a:lnTo>
                  <a:lnTo>
                    <a:pt x="200" y="185"/>
                  </a:lnTo>
                  <a:lnTo>
                    <a:pt x="195" y="166"/>
                  </a:lnTo>
                  <a:lnTo>
                    <a:pt x="190" y="153"/>
                  </a:lnTo>
                  <a:lnTo>
                    <a:pt x="183" y="146"/>
                  </a:lnTo>
                  <a:lnTo>
                    <a:pt x="173" y="137"/>
                  </a:lnTo>
                  <a:lnTo>
                    <a:pt x="163" y="128"/>
                  </a:lnTo>
                  <a:lnTo>
                    <a:pt x="152" y="121"/>
                  </a:lnTo>
                  <a:lnTo>
                    <a:pt x="142" y="114"/>
                  </a:lnTo>
                  <a:lnTo>
                    <a:pt x="133" y="109"/>
                  </a:lnTo>
                  <a:lnTo>
                    <a:pt x="127" y="105"/>
                  </a:lnTo>
                  <a:lnTo>
                    <a:pt x="125" y="104"/>
                  </a:lnTo>
                  <a:lnTo>
                    <a:pt x="127" y="86"/>
                  </a:lnTo>
                  <a:lnTo>
                    <a:pt x="137" y="65"/>
                  </a:lnTo>
                  <a:lnTo>
                    <a:pt x="138" y="64"/>
                  </a:lnTo>
                  <a:lnTo>
                    <a:pt x="138" y="60"/>
                  </a:lnTo>
                  <a:lnTo>
                    <a:pt x="139" y="55"/>
                  </a:lnTo>
                  <a:lnTo>
                    <a:pt x="139" y="49"/>
                  </a:lnTo>
                  <a:lnTo>
                    <a:pt x="139" y="42"/>
                  </a:lnTo>
                  <a:lnTo>
                    <a:pt x="139" y="34"/>
                  </a:lnTo>
                  <a:lnTo>
                    <a:pt x="137" y="28"/>
                  </a:lnTo>
                  <a:lnTo>
                    <a:pt x="133" y="22"/>
                  </a:lnTo>
                  <a:lnTo>
                    <a:pt x="130" y="16"/>
                  </a:lnTo>
                  <a:lnTo>
                    <a:pt x="127" y="12"/>
                  </a:lnTo>
                  <a:lnTo>
                    <a:pt x="125" y="8"/>
                  </a:lnTo>
                  <a:lnTo>
                    <a:pt x="123" y="4"/>
                  </a:lnTo>
                  <a:lnTo>
                    <a:pt x="121" y="2"/>
                  </a:lnTo>
                  <a:lnTo>
                    <a:pt x="116" y="1"/>
                  </a:lnTo>
                  <a:lnTo>
                    <a:pt x="109" y="0"/>
                  </a:lnTo>
                  <a:lnTo>
                    <a:pt x="99" y="0"/>
                  </a:lnTo>
                  <a:lnTo>
                    <a:pt x="87" y="0"/>
                  </a:lnTo>
                  <a:lnTo>
                    <a:pt x="80" y="0"/>
                  </a:lnTo>
                  <a:lnTo>
                    <a:pt x="76" y="1"/>
                  </a:lnTo>
                  <a:lnTo>
                    <a:pt x="74" y="3"/>
                  </a:lnTo>
                  <a:lnTo>
                    <a:pt x="73" y="4"/>
                  </a:lnTo>
                  <a:lnTo>
                    <a:pt x="70" y="7"/>
                  </a:lnTo>
                  <a:lnTo>
                    <a:pt x="68" y="11"/>
                  </a:lnTo>
                  <a:lnTo>
                    <a:pt x="63" y="16"/>
                  </a:lnTo>
                  <a:lnTo>
                    <a:pt x="59" y="21"/>
                  </a:lnTo>
                  <a:lnTo>
                    <a:pt x="56" y="27"/>
                  </a:lnTo>
                  <a:lnTo>
                    <a:pt x="56" y="34"/>
                  </a:lnTo>
                  <a:lnTo>
                    <a:pt x="56" y="42"/>
                  </a:lnTo>
                  <a:lnTo>
                    <a:pt x="58" y="48"/>
                  </a:lnTo>
                  <a:lnTo>
                    <a:pt x="59" y="54"/>
                  </a:lnTo>
                  <a:lnTo>
                    <a:pt x="60" y="58"/>
                  </a:lnTo>
                  <a:lnTo>
                    <a:pt x="60" y="60"/>
                  </a:lnTo>
                  <a:lnTo>
                    <a:pt x="61" y="90"/>
                  </a:lnTo>
                  <a:lnTo>
                    <a:pt x="76" y="104"/>
                  </a:lnTo>
                  <a:lnTo>
                    <a:pt x="74" y="106"/>
                  </a:lnTo>
                  <a:lnTo>
                    <a:pt x="68" y="110"/>
                  </a:lnTo>
                  <a:lnTo>
                    <a:pt x="58" y="116"/>
                  </a:lnTo>
                  <a:lnTo>
                    <a:pt x="47" y="123"/>
                  </a:lnTo>
                  <a:lnTo>
                    <a:pt x="35" y="131"/>
                  </a:lnTo>
                  <a:lnTo>
                    <a:pt x="26" y="138"/>
                  </a:lnTo>
                  <a:lnTo>
                    <a:pt x="18" y="144"/>
                  </a:lnTo>
                  <a:lnTo>
                    <a:pt x="16" y="148"/>
                  </a:lnTo>
                  <a:lnTo>
                    <a:pt x="16" y="156"/>
                  </a:lnTo>
                  <a:lnTo>
                    <a:pt x="13" y="171"/>
                  </a:lnTo>
                  <a:lnTo>
                    <a:pt x="12" y="189"/>
                  </a:lnTo>
                  <a:lnTo>
                    <a:pt x="9" y="210"/>
                  </a:lnTo>
                  <a:lnTo>
                    <a:pt x="6" y="232"/>
                  </a:lnTo>
                  <a:lnTo>
                    <a:pt x="4" y="252"/>
                  </a:lnTo>
                  <a:lnTo>
                    <a:pt x="2" y="268"/>
                  </a:lnTo>
                  <a:lnTo>
                    <a:pt x="2" y="278"/>
                  </a:lnTo>
                  <a:lnTo>
                    <a:pt x="2" y="286"/>
                  </a:lnTo>
                  <a:lnTo>
                    <a:pt x="1" y="298"/>
                  </a:lnTo>
                  <a:lnTo>
                    <a:pt x="0" y="314"/>
                  </a:lnTo>
                  <a:lnTo>
                    <a:pt x="0" y="334"/>
                  </a:lnTo>
                  <a:lnTo>
                    <a:pt x="0" y="354"/>
                  </a:lnTo>
                  <a:lnTo>
                    <a:pt x="0" y="372"/>
                  </a:lnTo>
                  <a:lnTo>
                    <a:pt x="1" y="389"/>
                  </a:lnTo>
                  <a:lnTo>
                    <a:pt x="3" y="401"/>
                  </a:lnTo>
                  <a:lnTo>
                    <a:pt x="4" y="406"/>
                  </a:lnTo>
                  <a:lnTo>
                    <a:pt x="8" y="408"/>
                  </a:lnTo>
                  <a:lnTo>
                    <a:pt x="12" y="411"/>
                  </a:lnTo>
                  <a:lnTo>
                    <a:pt x="16" y="412"/>
                  </a:lnTo>
                  <a:lnTo>
                    <a:pt x="19" y="412"/>
                  </a:lnTo>
                  <a:lnTo>
                    <a:pt x="23" y="412"/>
                  </a:lnTo>
                  <a:lnTo>
                    <a:pt x="26" y="411"/>
                  </a:lnTo>
                  <a:lnTo>
                    <a:pt x="14" y="394"/>
                  </a:lnTo>
                  <a:lnTo>
                    <a:pt x="34" y="262"/>
                  </a:lnTo>
                  <a:lnTo>
                    <a:pt x="33" y="402"/>
                  </a:lnTo>
                  <a:lnTo>
                    <a:pt x="63" y="666"/>
                  </a:lnTo>
                  <a:lnTo>
                    <a:pt x="39" y="696"/>
                  </a:lnTo>
                  <a:lnTo>
                    <a:pt x="34" y="715"/>
                  </a:lnTo>
                  <a:lnTo>
                    <a:pt x="70" y="712"/>
                  </a:lnTo>
                  <a:lnTo>
                    <a:pt x="101" y="690"/>
                  </a:lnTo>
                  <a:lnTo>
                    <a:pt x="102" y="691"/>
                  </a:lnTo>
                  <a:lnTo>
                    <a:pt x="106" y="693"/>
                  </a:lnTo>
                  <a:lnTo>
                    <a:pt x="112" y="697"/>
                  </a:lnTo>
                  <a:lnTo>
                    <a:pt x="120" y="701"/>
                  </a:lnTo>
                  <a:lnTo>
                    <a:pt x="128" y="706"/>
                  </a:lnTo>
                  <a:lnTo>
                    <a:pt x="136" y="710"/>
                  </a:lnTo>
                  <a:lnTo>
                    <a:pt x="142" y="712"/>
                  </a:lnTo>
                  <a:lnTo>
                    <a:pt x="147" y="715"/>
                  </a:lnTo>
                  <a:lnTo>
                    <a:pt x="152" y="715"/>
                  </a:lnTo>
                  <a:lnTo>
                    <a:pt x="156" y="715"/>
                  </a:lnTo>
                  <a:lnTo>
                    <a:pt x="161" y="715"/>
                  </a:lnTo>
                  <a:lnTo>
                    <a:pt x="165" y="713"/>
                  </a:lnTo>
                  <a:lnTo>
                    <a:pt x="169" y="712"/>
                  </a:lnTo>
                  <a:lnTo>
                    <a:pt x="173" y="711"/>
                  </a:lnTo>
                  <a:lnTo>
                    <a:pt x="174" y="711"/>
                  </a:lnTo>
                  <a:lnTo>
                    <a:pt x="175" y="710"/>
                  </a:lnTo>
                  <a:lnTo>
                    <a:pt x="168" y="684"/>
                  </a:lnTo>
                  <a:lnTo>
                    <a:pt x="141" y="667"/>
                  </a:lnTo>
                  <a:lnTo>
                    <a:pt x="165" y="420"/>
                  </a:lnTo>
                  <a:lnTo>
                    <a:pt x="177" y="391"/>
                  </a:lnTo>
                  <a:lnTo>
                    <a:pt x="163" y="250"/>
                  </a:lnTo>
                  <a:lnTo>
                    <a:pt x="191" y="395"/>
                  </a:lnTo>
                  <a:lnTo>
                    <a:pt x="184" y="407"/>
                  </a:lnTo>
                  <a:lnTo>
                    <a:pt x="184" y="408"/>
                  </a:lnTo>
                  <a:lnTo>
                    <a:pt x="185" y="410"/>
                  </a:lnTo>
                  <a:lnTo>
                    <a:pt x="187" y="410"/>
                  </a:lnTo>
                  <a:lnTo>
                    <a:pt x="188" y="411"/>
                  </a:lnTo>
                  <a:lnTo>
                    <a:pt x="188" y="412"/>
                  </a:lnTo>
                  <a:lnTo>
                    <a:pt x="190" y="413"/>
                  </a:lnTo>
                  <a:lnTo>
                    <a:pt x="190" y="428"/>
                  </a:lnTo>
                  <a:lnTo>
                    <a:pt x="174" y="428"/>
                  </a:lnTo>
                </a:path>
              </a:pathLst>
            </a:custGeom>
            <a:solidFill>
              <a:srgbClr val="EEECE1"/>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1" name="Freeform 11"/>
            <p:cNvSpPr>
              <a:spLocks/>
            </p:cNvSpPr>
            <p:nvPr/>
          </p:nvSpPr>
          <p:spPr bwMode="auto">
            <a:xfrm>
              <a:off x="4229" y="1177"/>
              <a:ext cx="218" cy="684"/>
            </a:xfrm>
            <a:custGeom>
              <a:avLst/>
              <a:gdLst>
                <a:gd name="T0" fmla="*/ 118 w 216"/>
                <a:gd name="T1" fmla="*/ 322 h 685"/>
                <a:gd name="T2" fmla="*/ 116 w 216"/>
                <a:gd name="T3" fmla="*/ 324 h 685"/>
                <a:gd name="T4" fmla="*/ 120 w 216"/>
                <a:gd name="T5" fmla="*/ 321 h 685"/>
                <a:gd name="T6" fmla="*/ 120 w 216"/>
                <a:gd name="T7" fmla="*/ 321 h 685"/>
                <a:gd name="T8" fmla="*/ 197 w 216"/>
                <a:gd name="T9" fmla="*/ 645 h 685"/>
                <a:gd name="T10" fmla="*/ 164 w 216"/>
                <a:gd name="T11" fmla="*/ 602 h 685"/>
                <a:gd name="T12" fmla="*/ 171 w 216"/>
                <a:gd name="T13" fmla="*/ 507 h 685"/>
                <a:gd name="T14" fmla="*/ 176 w 216"/>
                <a:gd name="T15" fmla="*/ 472 h 685"/>
                <a:gd name="T16" fmla="*/ 186 w 216"/>
                <a:gd name="T17" fmla="*/ 450 h 685"/>
                <a:gd name="T18" fmla="*/ 173 w 216"/>
                <a:gd name="T19" fmla="*/ 309 h 685"/>
                <a:gd name="T20" fmla="*/ 185 w 216"/>
                <a:gd name="T21" fmla="*/ 330 h 685"/>
                <a:gd name="T22" fmla="*/ 193 w 216"/>
                <a:gd name="T23" fmla="*/ 311 h 685"/>
                <a:gd name="T24" fmla="*/ 181 w 216"/>
                <a:gd name="T25" fmla="*/ 272 h 685"/>
                <a:gd name="T26" fmla="*/ 187 w 216"/>
                <a:gd name="T27" fmla="*/ 202 h 685"/>
                <a:gd name="T28" fmla="*/ 159 w 216"/>
                <a:gd name="T29" fmla="*/ 116 h 685"/>
                <a:gd name="T30" fmla="*/ 137 w 216"/>
                <a:gd name="T31" fmla="*/ 101 h 685"/>
                <a:gd name="T32" fmla="*/ 147 w 216"/>
                <a:gd name="T33" fmla="*/ 97 h 685"/>
                <a:gd name="T34" fmla="*/ 152 w 216"/>
                <a:gd name="T35" fmla="*/ 81 h 685"/>
                <a:gd name="T36" fmla="*/ 142 w 216"/>
                <a:gd name="T37" fmla="*/ 70 h 685"/>
                <a:gd name="T38" fmla="*/ 139 w 216"/>
                <a:gd name="T39" fmla="*/ 42 h 685"/>
                <a:gd name="T40" fmla="*/ 142 w 216"/>
                <a:gd name="T41" fmla="*/ 25 h 685"/>
                <a:gd name="T42" fmla="*/ 131 w 216"/>
                <a:gd name="T43" fmla="*/ 9 h 685"/>
                <a:gd name="T44" fmla="*/ 116 w 216"/>
                <a:gd name="T45" fmla="*/ 0 h 685"/>
                <a:gd name="T46" fmla="*/ 82 w 216"/>
                <a:gd name="T47" fmla="*/ 4 h 685"/>
                <a:gd name="T48" fmla="*/ 60 w 216"/>
                <a:gd name="T49" fmla="*/ 34 h 685"/>
                <a:gd name="T50" fmla="*/ 47 w 216"/>
                <a:gd name="T51" fmla="*/ 72 h 685"/>
                <a:gd name="T52" fmla="*/ 34 w 216"/>
                <a:gd name="T53" fmla="*/ 90 h 685"/>
                <a:gd name="T54" fmla="*/ 45 w 216"/>
                <a:gd name="T55" fmla="*/ 101 h 685"/>
                <a:gd name="T56" fmla="*/ 41 w 216"/>
                <a:gd name="T57" fmla="*/ 116 h 685"/>
                <a:gd name="T58" fmla="*/ 8 w 216"/>
                <a:gd name="T59" fmla="*/ 185 h 685"/>
                <a:gd name="T60" fmla="*/ 1 w 216"/>
                <a:gd name="T61" fmla="*/ 232 h 685"/>
                <a:gd name="T62" fmla="*/ 19 w 216"/>
                <a:gd name="T63" fmla="*/ 291 h 685"/>
                <a:gd name="T64" fmla="*/ 21 w 216"/>
                <a:gd name="T65" fmla="*/ 390 h 685"/>
                <a:gd name="T66" fmla="*/ 18 w 216"/>
                <a:gd name="T67" fmla="*/ 463 h 685"/>
                <a:gd name="T68" fmla="*/ 42 w 216"/>
                <a:gd name="T69" fmla="*/ 476 h 685"/>
                <a:gd name="T70" fmla="*/ 50 w 216"/>
                <a:gd name="T71" fmla="*/ 488 h 685"/>
                <a:gd name="T72" fmla="*/ 59 w 216"/>
                <a:gd name="T73" fmla="*/ 515 h 685"/>
                <a:gd name="T74" fmla="*/ 57 w 216"/>
                <a:gd name="T75" fmla="*/ 525 h 685"/>
                <a:gd name="T76" fmla="*/ 55 w 216"/>
                <a:gd name="T77" fmla="*/ 561 h 685"/>
                <a:gd name="T78" fmla="*/ 68 w 216"/>
                <a:gd name="T79" fmla="*/ 611 h 685"/>
                <a:gd name="T80" fmla="*/ 63 w 216"/>
                <a:gd name="T81" fmla="*/ 675 h 685"/>
                <a:gd name="T82" fmla="*/ 82 w 216"/>
                <a:gd name="T83" fmla="*/ 684 h 685"/>
                <a:gd name="T84" fmla="*/ 94 w 216"/>
                <a:gd name="T85" fmla="*/ 665 h 685"/>
                <a:gd name="T86" fmla="*/ 86 w 216"/>
                <a:gd name="T87" fmla="*/ 608 h 685"/>
                <a:gd name="T88" fmla="*/ 123 w 216"/>
                <a:gd name="T89" fmla="*/ 499 h 685"/>
                <a:gd name="T90" fmla="*/ 125 w 216"/>
                <a:gd name="T91" fmla="*/ 534 h 685"/>
                <a:gd name="T92" fmla="*/ 136 w 216"/>
                <a:gd name="T93" fmla="*/ 587 h 685"/>
                <a:gd name="T94" fmla="*/ 137 w 216"/>
                <a:gd name="T95" fmla="*/ 653 h 685"/>
                <a:gd name="T96" fmla="*/ 156 w 216"/>
                <a:gd name="T97" fmla="*/ 654 h 685"/>
                <a:gd name="T98" fmla="*/ 181 w 216"/>
                <a:gd name="T99" fmla="*/ 667 h 685"/>
                <a:gd name="T100" fmla="*/ 208 w 216"/>
                <a:gd name="T101" fmla="*/ 669 h 685"/>
                <a:gd name="T102" fmla="*/ 116 w 216"/>
                <a:gd name="T103" fmla="*/ 324 h 6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6"/>
                <a:gd name="T157" fmla="*/ 0 h 685"/>
                <a:gd name="T158" fmla="*/ 216 w 216"/>
                <a:gd name="T159" fmla="*/ 685 h 68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6" h="685">
                  <a:moveTo>
                    <a:pt x="116" y="324"/>
                  </a:moveTo>
                  <a:lnTo>
                    <a:pt x="118" y="322"/>
                  </a:lnTo>
                  <a:lnTo>
                    <a:pt x="118" y="324"/>
                  </a:lnTo>
                  <a:lnTo>
                    <a:pt x="116" y="324"/>
                  </a:lnTo>
                  <a:lnTo>
                    <a:pt x="120" y="321"/>
                  </a:lnTo>
                  <a:lnTo>
                    <a:pt x="121" y="321"/>
                  </a:lnTo>
                  <a:lnTo>
                    <a:pt x="120" y="321"/>
                  </a:lnTo>
                  <a:lnTo>
                    <a:pt x="116" y="324"/>
                  </a:lnTo>
                  <a:lnTo>
                    <a:pt x="212" y="655"/>
                  </a:lnTo>
                  <a:lnTo>
                    <a:pt x="211" y="654"/>
                  </a:lnTo>
                  <a:lnTo>
                    <a:pt x="205" y="650"/>
                  </a:lnTo>
                  <a:lnTo>
                    <a:pt x="197" y="645"/>
                  </a:lnTo>
                  <a:lnTo>
                    <a:pt x="188" y="638"/>
                  </a:lnTo>
                  <a:lnTo>
                    <a:pt x="178" y="630"/>
                  </a:lnTo>
                  <a:lnTo>
                    <a:pt x="171" y="620"/>
                  </a:lnTo>
                  <a:lnTo>
                    <a:pt x="165" y="612"/>
                  </a:lnTo>
                  <a:lnTo>
                    <a:pt x="164" y="602"/>
                  </a:lnTo>
                  <a:lnTo>
                    <a:pt x="164" y="589"/>
                  </a:lnTo>
                  <a:lnTo>
                    <a:pt x="165" y="571"/>
                  </a:lnTo>
                  <a:lnTo>
                    <a:pt x="167" y="550"/>
                  </a:lnTo>
                  <a:lnTo>
                    <a:pt x="169" y="528"/>
                  </a:lnTo>
                  <a:lnTo>
                    <a:pt x="171" y="507"/>
                  </a:lnTo>
                  <a:lnTo>
                    <a:pt x="172" y="489"/>
                  </a:lnTo>
                  <a:lnTo>
                    <a:pt x="173" y="477"/>
                  </a:lnTo>
                  <a:lnTo>
                    <a:pt x="175" y="473"/>
                  </a:lnTo>
                  <a:lnTo>
                    <a:pt x="176" y="472"/>
                  </a:lnTo>
                  <a:lnTo>
                    <a:pt x="177" y="471"/>
                  </a:lnTo>
                  <a:lnTo>
                    <a:pt x="180" y="468"/>
                  </a:lnTo>
                  <a:lnTo>
                    <a:pt x="182" y="463"/>
                  </a:lnTo>
                  <a:lnTo>
                    <a:pt x="185" y="457"/>
                  </a:lnTo>
                  <a:lnTo>
                    <a:pt x="186" y="450"/>
                  </a:lnTo>
                  <a:lnTo>
                    <a:pt x="187" y="439"/>
                  </a:lnTo>
                  <a:lnTo>
                    <a:pt x="172" y="306"/>
                  </a:lnTo>
                  <a:lnTo>
                    <a:pt x="172" y="304"/>
                  </a:lnTo>
                  <a:lnTo>
                    <a:pt x="173" y="306"/>
                  </a:lnTo>
                  <a:lnTo>
                    <a:pt x="173" y="309"/>
                  </a:lnTo>
                  <a:lnTo>
                    <a:pt x="176" y="314"/>
                  </a:lnTo>
                  <a:lnTo>
                    <a:pt x="177" y="320"/>
                  </a:lnTo>
                  <a:lnTo>
                    <a:pt x="180" y="325"/>
                  </a:lnTo>
                  <a:lnTo>
                    <a:pt x="182" y="329"/>
                  </a:lnTo>
                  <a:lnTo>
                    <a:pt x="185" y="330"/>
                  </a:lnTo>
                  <a:lnTo>
                    <a:pt x="187" y="327"/>
                  </a:lnTo>
                  <a:lnTo>
                    <a:pt x="188" y="324"/>
                  </a:lnTo>
                  <a:lnTo>
                    <a:pt x="191" y="320"/>
                  </a:lnTo>
                  <a:lnTo>
                    <a:pt x="192" y="316"/>
                  </a:lnTo>
                  <a:lnTo>
                    <a:pt x="193" y="311"/>
                  </a:lnTo>
                  <a:lnTo>
                    <a:pt x="193" y="305"/>
                  </a:lnTo>
                  <a:lnTo>
                    <a:pt x="193" y="299"/>
                  </a:lnTo>
                  <a:lnTo>
                    <a:pt x="191" y="291"/>
                  </a:lnTo>
                  <a:lnTo>
                    <a:pt x="187" y="284"/>
                  </a:lnTo>
                  <a:lnTo>
                    <a:pt x="181" y="272"/>
                  </a:lnTo>
                  <a:lnTo>
                    <a:pt x="181" y="262"/>
                  </a:lnTo>
                  <a:lnTo>
                    <a:pt x="183" y="252"/>
                  </a:lnTo>
                  <a:lnTo>
                    <a:pt x="186" y="241"/>
                  </a:lnTo>
                  <a:lnTo>
                    <a:pt x="188" y="225"/>
                  </a:lnTo>
                  <a:lnTo>
                    <a:pt x="187" y="202"/>
                  </a:lnTo>
                  <a:lnTo>
                    <a:pt x="183" y="174"/>
                  </a:lnTo>
                  <a:lnTo>
                    <a:pt x="172" y="133"/>
                  </a:lnTo>
                  <a:lnTo>
                    <a:pt x="170" y="127"/>
                  </a:lnTo>
                  <a:lnTo>
                    <a:pt x="165" y="121"/>
                  </a:lnTo>
                  <a:lnTo>
                    <a:pt x="159" y="116"/>
                  </a:lnTo>
                  <a:lnTo>
                    <a:pt x="152" y="111"/>
                  </a:lnTo>
                  <a:lnTo>
                    <a:pt x="147" y="106"/>
                  </a:lnTo>
                  <a:lnTo>
                    <a:pt x="142" y="103"/>
                  </a:lnTo>
                  <a:lnTo>
                    <a:pt x="139" y="101"/>
                  </a:lnTo>
                  <a:lnTo>
                    <a:pt x="137" y="101"/>
                  </a:lnTo>
                  <a:lnTo>
                    <a:pt x="139" y="101"/>
                  </a:lnTo>
                  <a:lnTo>
                    <a:pt x="140" y="101"/>
                  </a:lnTo>
                  <a:lnTo>
                    <a:pt x="142" y="100"/>
                  </a:lnTo>
                  <a:lnTo>
                    <a:pt x="145" y="100"/>
                  </a:lnTo>
                  <a:lnTo>
                    <a:pt x="147" y="97"/>
                  </a:lnTo>
                  <a:lnTo>
                    <a:pt x="149" y="96"/>
                  </a:lnTo>
                  <a:lnTo>
                    <a:pt x="151" y="92"/>
                  </a:lnTo>
                  <a:lnTo>
                    <a:pt x="152" y="89"/>
                  </a:lnTo>
                  <a:lnTo>
                    <a:pt x="152" y="84"/>
                  </a:lnTo>
                  <a:lnTo>
                    <a:pt x="152" y="81"/>
                  </a:lnTo>
                  <a:lnTo>
                    <a:pt x="151" y="79"/>
                  </a:lnTo>
                  <a:lnTo>
                    <a:pt x="150" y="77"/>
                  </a:lnTo>
                  <a:lnTo>
                    <a:pt x="147" y="75"/>
                  </a:lnTo>
                  <a:lnTo>
                    <a:pt x="145" y="74"/>
                  </a:lnTo>
                  <a:lnTo>
                    <a:pt x="142" y="70"/>
                  </a:lnTo>
                  <a:lnTo>
                    <a:pt x="140" y="66"/>
                  </a:lnTo>
                  <a:lnTo>
                    <a:pt x="137" y="61"/>
                  </a:lnTo>
                  <a:lnTo>
                    <a:pt x="137" y="55"/>
                  </a:lnTo>
                  <a:lnTo>
                    <a:pt x="137" y="48"/>
                  </a:lnTo>
                  <a:lnTo>
                    <a:pt x="139" y="42"/>
                  </a:lnTo>
                  <a:lnTo>
                    <a:pt x="140" y="35"/>
                  </a:lnTo>
                  <a:lnTo>
                    <a:pt x="141" y="30"/>
                  </a:lnTo>
                  <a:lnTo>
                    <a:pt x="142" y="28"/>
                  </a:lnTo>
                  <a:lnTo>
                    <a:pt x="144" y="27"/>
                  </a:lnTo>
                  <a:lnTo>
                    <a:pt x="142" y="25"/>
                  </a:lnTo>
                  <a:lnTo>
                    <a:pt x="141" y="23"/>
                  </a:lnTo>
                  <a:lnTo>
                    <a:pt x="139" y="21"/>
                  </a:lnTo>
                  <a:lnTo>
                    <a:pt x="136" y="17"/>
                  </a:lnTo>
                  <a:lnTo>
                    <a:pt x="134" y="13"/>
                  </a:lnTo>
                  <a:lnTo>
                    <a:pt x="131" y="9"/>
                  </a:lnTo>
                  <a:lnTo>
                    <a:pt x="129" y="6"/>
                  </a:lnTo>
                  <a:lnTo>
                    <a:pt x="129" y="3"/>
                  </a:lnTo>
                  <a:lnTo>
                    <a:pt x="128" y="1"/>
                  </a:lnTo>
                  <a:lnTo>
                    <a:pt x="123" y="0"/>
                  </a:lnTo>
                  <a:lnTo>
                    <a:pt x="116" y="0"/>
                  </a:lnTo>
                  <a:lnTo>
                    <a:pt x="109" y="0"/>
                  </a:lnTo>
                  <a:lnTo>
                    <a:pt x="101" y="1"/>
                  </a:lnTo>
                  <a:lnTo>
                    <a:pt x="93" y="2"/>
                  </a:lnTo>
                  <a:lnTo>
                    <a:pt x="86" y="3"/>
                  </a:lnTo>
                  <a:lnTo>
                    <a:pt x="82" y="4"/>
                  </a:lnTo>
                  <a:lnTo>
                    <a:pt x="77" y="7"/>
                  </a:lnTo>
                  <a:lnTo>
                    <a:pt x="73" y="12"/>
                  </a:lnTo>
                  <a:lnTo>
                    <a:pt x="68" y="18"/>
                  </a:lnTo>
                  <a:lnTo>
                    <a:pt x="64" y="25"/>
                  </a:lnTo>
                  <a:lnTo>
                    <a:pt x="60" y="34"/>
                  </a:lnTo>
                  <a:lnTo>
                    <a:pt x="57" y="43"/>
                  </a:lnTo>
                  <a:lnTo>
                    <a:pt x="54" y="51"/>
                  </a:lnTo>
                  <a:lnTo>
                    <a:pt x="52" y="59"/>
                  </a:lnTo>
                  <a:lnTo>
                    <a:pt x="49" y="66"/>
                  </a:lnTo>
                  <a:lnTo>
                    <a:pt x="47" y="72"/>
                  </a:lnTo>
                  <a:lnTo>
                    <a:pt x="44" y="77"/>
                  </a:lnTo>
                  <a:lnTo>
                    <a:pt x="41" y="82"/>
                  </a:lnTo>
                  <a:lnTo>
                    <a:pt x="38" y="85"/>
                  </a:lnTo>
                  <a:lnTo>
                    <a:pt x="36" y="87"/>
                  </a:lnTo>
                  <a:lnTo>
                    <a:pt x="34" y="90"/>
                  </a:lnTo>
                  <a:lnTo>
                    <a:pt x="41" y="97"/>
                  </a:lnTo>
                  <a:lnTo>
                    <a:pt x="42" y="97"/>
                  </a:lnTo>
                  <a:lnTo>
                    <a:pt x="43" y="98"/>
                  </a:lnTo>
                  <a:lnTo>
                    <a:pt x="45" y="101"/>
                  </a:lnTo>
                  <a:lnTo>
                    <a:pt x="47" y="103"/>
                  </a:lnTo>
                  <a:lnTo>
                    <a:pt x="48" y="106"/>
                  </a:lnTo>
                  <a:lnTo>
                    <a:pt x="48" y="108"/>
                  </a:lnTo>
                  <a:lnTo>
                    <a:pt x="45" y="112"/>
                  </a:lnTo>
                  <a:lnTo>
                    <a:pt x="41" y="116"/>
                  </a:lnTo>
                  <a:lnTo>
                    <a:pt x="34" y="122"/>
                  </a:lnTo>
                  <a:lnTo>
                    <a:pt x="28" y="134"/>
                  </a:lnTo>
                  <a:lnTo>
                    <a:pt x="21" y="150"/>
                  </a:lnTo>
                  <a:lnTo>
                    <a:pt x="14" y="168"/>
                  </a:lnTo>
                  <a:lnTo>
                    <a:pt x="8" y="185"/>
                  </a:lnTo>
                  <a:lnTo>
                    <a:pt x="3" y="201"/>
                  </a:lnTo>
                  <a:lnTo>
                    <a:pt x="0" y="212"/>
                  </a:lnTo>
                  <a:lnTo>
                    <a:pt x="0" y="218"/>
                  </a:lnTo>
                  <a:lnTo>
                    <a:pt x="0" y="223"/>
                  </a:lnTo>
                  <a:lnTo>
                    <a:pt x="1" y="232"/>
                  </a:lnTo>
                  <a:lnTo>
                    <a:pt x="2" y="244"/>
                  </a:lnTo>
                  <a:lnTo>
                    <a:pt x="6" y="258"/>
                  </a:lnTo>
                  <a:lnTo>
                    <a:pt x="9" y="272"/>
                  </a:lnTo>
                  <a:lnTo>
                    <a:pt x="14" y="283"/>
                  </a:lnTo>
                  <a:lnTo>
                    <a:pt x="19" y="291"/>
                  </a:lnTo>
                  <a:lnTo>
                    <a:pt x="27" y="295"/>
                  </a:lnTo>
                  <a:lnTo>
                    <a:pt x="24" y="311"/>
                  </a:lnTo>
                  <a:lnTo>
                    <a:pt x="23" y="335"/>
                  </a:lnTo>
                  <a:lnTo>
                    <a:pt x="22" y="362"/>
                  </a:lnTo>
                  <a:lnTo>
                    <a:pt x="21" y="390"/>
                  </a:lnTo>
                  <a:lnTo>
                    <a:pt x="19" y="418"/>
                  </a:lnTo>
                  <a:lnTo>
                    <a:pt x="18" y="440"/>
                  </a:lnTo>
                  <a:lnTo>
                    <a:pt x="17" y="456"/>
                  </a:lnTo>
                  <a:lnTo>
                    <a:pt x="17" y="462"/>
                  </a:lnTo>
                  <a:lnTo>
                    <a:pt x="18" y="463"/>
                  </a:lnTo>
                  <a:lnTo>
                    <a:pt x="22" y="466"/>
                  </a:lnTo>
                  <a:lnTo>
                    <a:pt x="27" y="468"/>
                  </a:lnTo>
                  <a:lnTo>
                    <a:pt x="32" y="472"/>
                  </a:lnTo>
                  <a:lnTo>
                    <a:pt x="37" y="474"/>
                  </a:lnTo>
                  <a:lnTo>
                    <a:pt x="42" y="476"/>
                  </a:lnTo>
                  <a:lnTo>
                    <a:pt x="45" y="476"/>
                  </a:lnTo>
                  <a:lnTo>
                    <a:pt x="47" y="473"/>
                  </a:lnTo>
                  <a:lnTo>
                    <a:pt x="47" y="476"/>
                  </a:lnTo>
                  <a:lnTo>
                    <a:pt x="48" y="481"/>
                  </a:lnTo>
                  <a:lnTo>
                    <a:pt x="50" y="488"/>
                  </a:lnTo>
                  <a:lnTo>
                    <a:pt x="53" y="495"/>
                  </a:lnTo>
                  <a:lnTo>
                    <a:pt x="55" y="503"/>
                  </a:lnTo>
                  <a:lnTo>
                    <a:pt x="57" y="509"/>
                  </a:lnTo>
                  <a:lnTo>
                    <a:pt x="59" y="513"/>
                  </a:lnTo>
                  <a:lnTo>
                    <a:pt x="59" y="515"/>
                  </a:lnTo>
                  <a:lnTo>
                    <a:pt x="59" y="517"/>
                  </a:lnTo>
                  <a:lnTo>
                    <a:pt x="58" y="519"/>
                  </a:lnTo>
                  <a:lnTo>
                    <a:pt x="57" y="521"/>
                  </a:lnTo>
                  <a:lnTo>
                    <a:pt x="57" y="525"/>
                  </a:lnTo>
                  <a:lnTo>
                    <a:pt x="55" y="530"/>
                  </a:lnTo>
                  <a:lnTo>
                    <a:pt x="54" y="535"/>
                  </a:lnTo>
                  <a:lnTo>
                    <a:pt x="54" y="542"/>
                  </a:lnTo>
                  <a:lnTo>
                    <a:pt x="54" y="550"/>
                  </a:lnTo>
                  <a:lnTo>
                    <a:pt x="55" y="561"/>
                  </a:lnTo>
                  <a:lnTo>
                    <a:pt x="58" y="572"/>
                  </a:lnTo>
                  <a:lnTo>
                    <a:pt x="60" y="585"/>
                  </a:lnTo>
                  <a:lnTo>
                    <a:pt x="63" y="596"/>
                  </a:lnTo>
                  <a:lnTo>
                    <a:pt x="65" y="604"/>
                  </a:lnTo>
                  <a:lnTo>
                    <a:pt x="68" y="611"/>
                  </a:lnTo>
                  <a:lnTo>
                    <a:pt x="68" y="613"/>
                  </a:lnTo>
                  <a:lnTo>
                    <a:pt x="58" y="636"/>
                  </a:lnTo>
                  <a:lnTo>
                    <a:pt x="62" y="672"/>
                  </a:lnTo>
                  <a:lnTo>
                    <a:pt x="62" y="674"/>
                  </a:lnTo>
                  <a:lnTo>
                    <a:pt x="63" y="675"/>
                  </a:lnTo>
                  <a:lnTo>
                    <a:pt x="67" y="677"/>
                  </a:lnTo>
                  <a:lnTo>
                    <a:pt x="69" y="680"/>
                  </a:lnTo>
                  <a:lnTo>
                    <a:pt x="73" y="682"/>
                  </a:lnTo>
                  <a:lnTo>
                    <a:pt x="77" y="684"/>
                  </a:lnTo>
                  <a:lnTo>
                    <a:pt x="82" y="684"/>
                  </a:lnTo>
                  <a:lnTo>
                    <a:pt x="85" y="682"/>
                  </a:lnTo>
                  <a:lnTo>
                    <a:pt x="88" y="679"/>
                  </a:lnTo>
                  <a:lnTo>
                    <a:pt x="90" y="675"/>
                  </a:lnTo>
                  <a:lnTo>
                    <a:pt x="93" y="670"/>
                  </a:lnTo>
                  <a:lnTo>
                    <a:pt x="94" y="665"/>
                  </a:lnTo>
                  <a:lnTo>
                    <a:pt x="95" y="661"/>
                  </a:lnTo>
                  <a:lnTo>
                    <a:pt x="95" y="658"/>
                  </a:lnTo>
                  <a:lnTo>
                    <a:pt x="95" y="655"/>
                  </a:lnTo>
                  <a:lnTo>
                    <a:pt x="86" y="608"/>
                  </a:lnTo>
                  <a:lnTo>
                    <a:pt x="101" y="513"/>
                  </a:lnTo>
                  <a:lnTo>
                    <a:pt x="105" y="494"/>
                  </a:lnTo>
                  <a:lnTo>
                    <a:pt x="123" y="494"/>
                  </a:lnTo>
                  <a:lnTo>
                    <a:pt x="123" y="495"/>
                  </a:lnTo>
                  <a:lnTo>
                    <a:pt x="123" y="499"/>
                  </a:lnTo>
                  <a:lnTo>
                    <a:pt x="124" y="503"/>
                  </a:lnTo>
                  <a:lnTo>
                    <a:pt x="124" y="509"/>
                  </a:lnTo>
                  <a:lnTo>
                    <a:pt x="124" y="517"/>
                  </a:lnTo>
                  <a:lnTo>
                    <a:pt x="125" y="525"/>
                  </a:lnTo>
                  <a:lnTo>
                    <a:pt x="125" y="534"/>
                  </a:lnTo>
                  <a:lnTo>
                    <a:pt x="126" y="542"/>
                  </a:lnTo>
                  <a:lnTo>
                    <a:pt x="129" y="552"/>
                  </a:lnTo>
                  <a:lnTo>
                    <a:pt x="131" y="565"/>
                  </a:lnTo>
                  <a:lnTo>
                    <a:pt x="134" y="576"/>
                  </a:lnTo>
                  <a:lnTo>
                    <a:pt x="136" y="587"/>
                  </a:lnTo>
                  <a:lnTo>
                    <a:pt x="137" y="597"/>
                  </a:lnTo>
                  <a:lnTo>
                    <a:pt x="140" y="604"/>
                  </a:lnTo>
                  <a:lnTo>
                    <a:pt x="141" y="609"/>
                  </a:lnTo>
                  <a:lnTo>
                    <a:pt x="141" y="611"/>
                  </a:lnTo>
                  <a:lnTo>
                    <a:pt x="137" y="653"/>
                  </a:lnTo>
                  <a:lnTo>
                    <a:pt x="150" y="656"/>
                  </a:lnTo>
                  <a:lnTo>
                    <a:pt x="150" y="651"/>
                  </a:lnTo>
                  <a:lnTo>
                    <a:pt x="151" y="651"/>
                  </a:lnTo>
                  <a:lnTo>
                    <a:pt x="154" y="653"/>
                  </a:lnTo>
                  <a:lnTo>
                    <a:pt x="156" y="654"/>
                  </a:lnTo>
                  <a:lnTo>
                    <a:pt x="161" y="656"/>
                  </a:lnTo>
                  <a:lnTo>
                    <a:pt x="165" y="659"/>
                  </a:lnTo>
                  <a:lnTo>
                    <a:pt x="171" y="661"/>
                  </a:lnTo>
                  <a:lnTo>
                    <a:pt x="176" y="665"/>
                  </a:lnTo>
                  <a:lnTo>
                    <a:pt x="181" y="667"/>
                  </a:lnTo>
                  <a:lnTo>
                    <a:pt x="187" y="670"/>
                  </a:lnTo>
                  <a:lnTo>
                    <a:pt x="193" y="670"/>
                  </a:lnTo>
                  <a:lnTo>
                    <a:pt x="198" y="670"/>
                  </a:lnTo>
                  <a:lnTo>
                    <a:pt x="203" y="670"/>
                  </a:lnTo>
                  <a:lnTo>
                    <a:pt x="208" y="669"/>
                  </a:lnTo>
                  <a:lnTo>
                    <a:pt x="211" y="669"/>
                  </a:lnTo>
                  <a:lnTo>
                    <a:pt x="213" y="667"/>
                  </a:lnTo>
                  <a:lnTo>
                    <a:pt x="215" y="667"/>
                  </a:lnTo>
                  <a:lnTo>
                    <a:pt x="212" y="655"/>
                  </a:lnTo>
                  <a:lnTo>
                    <a:pt x="116" y="324"/>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2" name="Freeform 12"/>
            <p:cNvSpPr>
              <a:spLocks/>
            </p:cNvSpPr>
            <p:nvPr/>
          </p:nvSpPr>
          <p:spPr bwMode="auto">
            <a:xfrm>
              <a:off x="4411" y="1164"/>
              <a:ext cx="224" cy="732"/>
            </a:xfrm>
            <a:custGeom>
              <a:avLst/>
              <a:gdLst>
                <a:gd name="T0" fmla="*/ 181 w 225"/>
                <a:gd name="T1" fmla="*/ 412 h 732"/>
                <a:gd name="T2" fmla="*/ 202 w 225"/>
                <a:gd name="T3" fmla="*/ 303 h 732"/>
                <a:gd name="T4" fmla="*/ 222 w 225"/>
                <a:gd name="T5" fmla="*/ 249 h 732"/>
                <a:gd name="T6" fmla="*/ 217 w 225"/>
                <a:gd name="T7" fmla="*/ 226 h 732"/>
                <a:gd name="T8" fmla="*/ 209 w 225"/>
                <a:gd name="T9" fmla="*/ 195 h 732"/>
                <a:gd name="T10" fmla="*/ 197 w 225"/>
                <a:gd name="T11" fmla="*/ 166 h 732"/>
                <a:gd name="T12" fmla="*/ 184 w 225"/>
                <a:gd name="T13" fmla="*/ 147 h 732"/>
                <a:gd name="T14" fmla="*/ 164 w 225"/>
                <a:gd name="T15" fmla="*/ 130 h 732"/>
                <a:gd name="T16" fmla="*/ 143 w 225"/>
                <a:gd name="T17" fmla="*/ 116 h 732"/>
                <a:gd name="T18" fmla="*/ 128 w 225"/>
                <a:gd name="T19" fmla="*/ 107 h 732"/>
                <a:gd name="T20" fmla="*/ 134 w 225"/>
                <a:gd name="T21" fmla="*/ 97 h 732"/>
                <a:gd name="T22" fmla="*/ 135 w 225"/>
                <a:gd name="T23" fmla="*/ 68 h 732"/>
                <a:gd name="T24" fmla="*/ 138 w 225"/>
                <a:gd name="T25" fmla="*/ 59 h 732"/>
                <a:gd name="T26" fmla="*/ 140 w 225"/>
                <a:gd name="T27" fmla="*/ 44 h 732"/>
                <a:gd name="T28" fmla="*/ 138 w 225"/>
                <a:gd name="T29" fmla="*/ 29 h 732"/>
                <a:gd name="T30" fmla="*/ 130 w 225"/>
                <a:gd name="T31" fmla="*/ 18 h 732"/>
                <a:gd name="T32" fmla="*/ 128 w 225"/>
                <a:gd name="T33" fmla="*/ 13 h 732"/>
                <a:gd name="T34" fmla="*/ 126 w 225"/>
                <a:gd name="T35" fmla="*/ 11 h 732"/>
                <a:gd name="T36" fmla="*/ 120 w 225"/>
                <a:gd name="T37" fmla="*/ 7 h 732"/>
                <a:gd name="T38" fmla="*/ 103 w 225"/>
                <a:gd name="T39" fmla="*/ 1 h 732"/>
                <a:gd name="T40" fmla="*/ 88 w 225"/>
                <a:gd name="T41" fmla="*/ 0 h 732"/>
                <a:gd name="T42" fmla="*/ 78 w 225"/>
                <a:gd name="T43" fmla="*/ 4 h 732"/>
                <a:gd name="T44" fmla="*/ 69 w 225"/>
                <a:gd name="T45" fmla="*/ 12 h 732"/>
                <a:gd name="T46" fmla="*/ 59 w 225"/>
                <a:gd name="T47" fmla="*/ 23 h 732"/>
                <a:gd name="T48" fmla="*/ 57 w 225"/>
                <a:gd name="T49" fmla="*/ 42 h 732"/>
                <a:gd name="T50" fmla="*/ 59 w 225"/>
                <a:gd name="T51" fmla="*/ 64 h 732"/>
                <a:gd name="T52" fmla="*/ 62 w 225"/>
                <a:gd name="T53" fmla="*/ 80 h 732"/>
                <a:gd name="T54" fmla="*/ 75 w 225"/>
                <a:gd name="T55" fmla="*/ 94 h 732"/>
                <a:gd name="T56" fmla="*/ 74 w 225"/>
                <a:gd name="T57" fmla="*/ 107 h 732"/>
                <a:gd name="T58" fmla="*/ 58 w 225"/>
                <a:gd name="T59" fmla="*/ 117 h 732"/>
                <a:gd name="T60" fmla="*/ 36 w 225"/>
                <a:gd name="T61" fmla="*/ 133 h 732"/>
                <a:gd name="T62" fmla="*/ 19 w 225"/>
                <a:gd name="T63" fmla="*/ 146 h 732"/>
                <a:gd name="T64" fmla="*/ 16 w 225"/>
                <a:gd name="T65" fmla="*/ 158 h 732"/>
                <a:gd name="T66" fmla="*/ 12 w 225"/>
                <a:gd name="T67" fmla="*/ 190 h 732"/>
                <a:gd name="T68" fmla="*/ 7 w 225"/>
                <a:gd name="T69" fmla="*/ 234 h 732"/>
                <a:gd name="T70" fmla="*/ 3 w 225"/>
                <a:gd name="T71" fmla="*/ 270 h 732"/>
                <a:gd name="T72" fmla="*/ 2 w 225"/>
                <a:gd name="T73" fmla="*/ 287 h 732"/>
                <a:gd name="T74" fmla="*/ 1 w 225"/>
                <a:gd name="T75" fmla="*/ 317 h 732"/>
                <a:gd name="T76" fmla="*/ 0 w 225"/>
                <a:gd name="T77" fmla="*/ 355 h 732"/>
                <a:gd name="T78" fmla="*/ 1 w 225"/>
                <a:gd name="T79" fmla="*/ 391 h 732"/>
                <a:gd name="T80" fmla="*/ 6 w 225"/>
                <a:gd name="T81" fmla="*/ 407 h 732"/>
                <a:gd name="T82" fmla="*/ 12 w 225"/>
                <a:gd name="T83" fmla="*/ 412 h 732"/>
                <a:gd name="T84" fmla="*/ 21 w 225"/>
                <a:gd name="T85" fmla="*/ 413 h 732"/>
                <a:gd name="T86" fmla="*/ 26 w 225"/>
                <a:gd name="T87" fmla="*/ 413 h 732"/>
                <a:gd name="T88" fmla="*/ 24 w 225"/>
                <a:gd name="T89" fmla="*/ 402 h 732"/>
                <a:gd name="T90" fmla="*/ 33 w 225"/>
                <a:gd name="T91" fmla="*/ 405 h 732"/>
                <a:gd name="T92" fmla="*/ 31 w 225"/>
                <a:gd name="T93" fmla="*/ 534 h 732"/>
                <a:gd name="T94" fmla="*/ 26 w 225"/>
                <a:gd name="T95" fmla="*/ 674 h 732"/>
                <a:gd name="T96" fmla="*/ 58 w 225"/>
                <a:gd name="T97" fmla="*/ 691 h 732"/>
                <a:gd name="T98" fmla="*/ 103 w 225"/>
                <a:gd name="T99" fmla="*/ 693 h 732"/>
                <a:gd name="T100" fmla="*/ 109 w 225"/>
                <a:gd name="T101" fmla="*/ 703 h 732"/>
                <a:gd name="T102" fmla="*/ 119 w 225"/>
                <a:gd name="T103" fmla="*/ 716 h 732"/>
                <a:gd name="T104" fmla="*/ 129 w 225"/>
                <a:gd name="T105" fmla="*/ 727 h 732"/>
                <a:gd name="T106" fmla="*/ 138 w 225"/>
                <a:gd name="T107" fmla="*/ 731 h 732"/>
                <a:gd name="T108" fmla="*/ 148 w 225"/>
                <a:gd name="T109" fmla="*/ 729 h 732"/>
                <a:gd name="T110" fmla="*/ 155 w 225"/>
                <a:gd name="T111" fmla="*/ 727 h 732"/>
                <a:gd name="T112" fmla="*/ 161 w 225"/>
                <a:gd name="T113" fmla="*/ 726 h 732"/>
                <a:gd name="T114" fmla="*/ 154 w 225"/>
                <a:gd name="T115" fmla="*/ 700 h 732"/>
                <a:gd name="T116" fmla="*/ 169 w 225"/>
                <a:gd name="T117" fmla="*/ 542 h 732"/>
                <a:gd name="T118" fmla="*/ 177 w 225"/>
                <a:gd name="T119" fmla="*/ 379 h 7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5"/>
                <a:gd name="T181" fmla="*/ 0 h 732"/>
                <a:gd name="T182" fmla="*/ 225 w 225"/>
                <a:gd name="T183" fmla="*/ 732 h 73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5" h="732">
                  <a:moveTo>
                    <a:pt x="177" y="379"/>
                  </a:moveTo>
                  <a:lnTo>
                    <a:pt x="181" y="412"/>
                  </a:lnTo>
                  <a:lnTo>
                    <a:pt x="210" y="371"/>
                  </a:lnTo>
                  <a:lnTo>
                    <a:pt x="202" y="303"/>
                  </a:lnTo>
                  <a:lnTo>
                    <a:pt x="224" y="251"/>
                  </a:lnTo>
                  <a:lnTo>
                    <a:pt x="222" y="249"/>
                  </a:lnTo>
                  <a:lnTo>
                    <a:pt x="220" y="240"/>
                  </a:lnTo>
                  <a:lnTo>
                    <a:pt x="217" y="226"/>
                  </a:lnTo>
                  <a:lnTo>
                    <a:pt x="214" y="211"/>
                  </a:lnTo>
                  <a:lnTo>
                    <a:pt x="209" y="195"/>
                  </a:lnTo>
                  <a:lnTo>
                    <a:pt x="204" y="179"/>
                  </a:lnTo>
                  <a:lnTo>
                    <a:pt x="197" y="166"/>
                  </a:lnTo>
                  <a:lnTo>
                    <a:pt x="191" y="156"/>
                  </a:lnTo>
                  <a:lnTo>
                    <a:pt x="184" y="147"/>
                  </a:lnTo>
                  <a:lnTo>
                    <a:pt x="174" y="138"/>
                  </a:lnTo>
                  <a:lnTo>
                    <a:pt x="164" y="130"/>
                  </a:lnTo>
                  <a:lnTo>
                    <a:pt x="153" y="122"/>
                  </a:lnTo>
                  <a:lnTo>
                    <a:pt x="143" y="116"/>
                  </a:lnTo>
                  <a:lnTo>
                    <a:pt x="134" y="111"/>
                  </a:lnTo>
                  <a:lnTo>
                    <a:pt x="128" y="107"/>
                  </a:lnTo>
                  <a:lnTo>
                    <a:pt x="126" y="106"/>
                  </a:lnTo>
                  <a:lnTo>
                    <a:pt x="134" y="97"/>
                  </a:lnTo>
                  <a:lnTo>
                    <a:pt x="135" y="70"/>
                  </a:lnTo>
                  <a:lnTo>
                    <a:pt x="135" y="68"/>
                  </a:lnTo>
                  <a:lnTo>
                    <a:pt x="136" y="64"/>
                  </a:lnTo>
                  <a:lnTo>
                    <a:pt x="138" y="59"/>
                  </a:lnTo>
                  <a:lnTo>
                    <a:pt x="139" y="52"/>
                  </a:lnTo>
                  <a:lnTo>
                    <a:pt x="140" y="44"/>
                  </a:lnTo>
                  <a:lnTo>
                    <a:pt x="139" y="37"/>
                  </a:lnTo>
                  <a:lnTo>
                    <a:pt x="138" y="29"/>
                  </a:lnTo>
                  <a:lnTo>
                    <a:pt x="134" y="23"/>
                  </a:lnTo>
                  <a:lnTo>
                    <a:pt x="130" y="18"/>
                  </a:lnTo>
                  <a:lnTo>
                    <a:pt x="129" y="14"/>
                  </a:lnTo>
                  <a:lnTo>
                    <a:pt x="128" y="13"/>
                  </a:lnTo>
                  <a:lnTo>
                    <a:pt x="128" y="12"/>
                  </a:lnTo>
                  <a:lnTo>
                    <a:pt x="126" y="11"/>
                  </a:lnTo>
                  <a:lnTo>
                    <a:pt x="125" y="9"/>
                  </a:lnTo>
                  <a:lnTo>
                    <a:pt x="120" y="7"/>
                  </a:lnTo>
                  <a:lnTo>
                    <a:pt x="114" y="4"/>
                  </a:lnTo>
                  <a:lnTo>
                    <a:pt x="103" y="1"/>
                  </a:lnTo>
                  <a:lnTo>
                    <a:pt x="94" y="0"/>
                  </a:lnTo>
                  <a:lnTo>
                    <a:pt x="88" y="0"/>
                  </a:lnTo>
                  <a:lnTo>
                    <a:pt x="82" y="1"/>
                  </a:lnTo>
                  <a:lnTo>
                    <a:pt x="78" y="4"/>
                  </a:lnTo>
                  <a:lnTo>
                    <a:pt x="73" y="8"/>
                  </a:lnTo>
                  <a:lnTo>
                    <a:pt x="69" y="12"/>
                  </a:lnTo>
                  <a:lnTo>
                    <a:pt x="63" y="17"/>
                  </a:lnTo>
                  <a:lnTo>
                    <a:pt x="59" y="23"/>
                  </a:lnTo>
                  <a:lnTo>
                    <a:pt x="57" y="32"/>
                  </a:lnTo>
                  <a:lnTo>
                    <a:pt x="57" y="42"/>
                  </a:lnTo>
                  <a:lnTo>
                    <a:pt x="58" y="54"/>
                  </a:lnTo>
                  <a:lnTo>
                    <a:pt x="59" y="64"/>
                  </a:lnTo>
                  <a:lnTo>
                    <a:pt x="60" y="74"/>
                  </a:lnTo>
                  <a:lnTo>
                    <a:pt x="62" y="80"/>
                  </a:lnTo>
                  <a:lnTo>
                    <a:pt x="62" y="83"/>
                  </a:lnTo>
                  <a:lnTo>
                    <a:pt x="75" y="94"/>
                  </a:lnTo>
                  <a:lnTo>
                    <a:pt x="77" y="106"/>
                  </a:lnTo>
                  <a:lnTo>
                    <a:pt x="74" y="107"/>
                  </a:lnTo>
                  <a:lnTo>
                    <a:pt x="68" y="112"/>
                  </a:lnTo>
                  <a:lnTo>
                    <a:pt x="58" y="117"/>
                  </a:lnTo>
                  <a:lnTo>
                    <a:pt x="47" y="125"/>
                  </a:lnTo>
                  <a:lnTo>
                    <a:pt x="36" y="133"/>
                  </a:lnTo>
                  <a:lnTo>
                    <a:pt x="26" y="140"/>
                  </a:lnTo>
                  <a:lnTo>
                    <a:pt x="19" y="146"/>
                  </a:lnTo>
                  <a:lnTo>
                    <a:pt x="17" y="151"/>
                  </a:lnTo>
                  <a:lnTo>
                    <a:pt x="16" y="158"/>
                  </a:lnTo>
                  <a:lnTo>
                    <a:pt x="14" y="172"/>
                  </a:lnTo>
                  <a:lnTo>
                    <a:pt x="12" y="190"/>
                  </a:lnTo>
                  <a:lnTo>
                    <a:pt x="9" y="211"/>
                  </a:lnTo>
                  <a:lnTo>
                    <a:pt x="7" y="234"/>
                  </a:lnTo>
                  <a:lnTo>
                    <a:pt x="4" y="253"/>
                  </a:lnTo>
                  <a:lnTo>
                    <a:pt x="3" y="270"/>
                  </a:lnTo>
                  <a:lnTo>
                    <a:pt x="2" y="280"/>
                  </a:lnTo>
                  <a:lnTo>
                    <a:pt x="2" y="287"/>
                  </a:lnTo>
                  <a:lnTo>
                    <a:pt x="1" y="299"/>
                  </a:lnTo>
                  <a:lnTo>
                    <a:pt x="1" y="317"/>
                  </a:lnTo>
                  <a:lnTo>
                    <a:pt x="0" y="335"/>
                  </a:lnTo>
                  <a:lnTo>
                    <a:pt x="0" y="355"/>
                  </a:lnTo>
                  <a:lnTo>
                    <a:pt x="0" y="374"/>
                  </a:lnTo>
                  <a:lnTo>
                    <a:pt x="1" y="391"/>
                  </a:lnTo>
                  <a:lnTo>
                    <a:pt x="3" y="403"/>
                  </a:lnTo>
                  <a:lnTo>
                    <a:pt x="6" y="407"/>
                  </a:lnTo>
                  <a:lnTo>
                    <a:pt x="8" y="411"/>
                  </a:lnTo>
                  <a:lnTo>
                    <a:pt x="12" y="412"/>
                  </a:lnTo>
                  <a:lnTo>
                    <a:pt x="16" y="413"/>
                  </a:lnTo>
                  <a:lnTo>
                    <a:pt x="21" y="413"/>
                  </a:lnTo>
                  <a:lnTo>
                    <a:pt x="23" y="413"/>
                  </a:lnTo>
                  <a:lnTo>
                    <a:pt x="26" y="413"/>
                  </a:lnTo>
                  <a:lnTo>
                    <a:pt x="27" y="413"/>
                  </a:lnTo>
                  <a:lnTo>
                    <a:pt x="24" y="402"/>
                  </a:lnTo>
                  <a:lnTo>
                    <a:pt x="14" y="395"/>
                  </a:lnTo>
                  <a:lnTo>
                    <a:pt x="33" y="405"/>
                  </a:lnTo>
                  <a:lnTo>
                    <a:pt x="28" y="503"/>
                  </a:lnTo>
                  <a:lnTo>
                    <a:pt x="31" y="534"/>
                  </a:lnTo>
                  <a:lnTo>
                    <a:pt x="58" y="646"/>
                  </a:lnTo>
                  <a:lnTo>
                    <a:pt x="26" y="674"/>
                  </a:lnTo>
                  <a:lnTo>
                    <a:pt x="21" y="692"/>
                  </a:lnTo>
                  <a:lnTo>
                    <a:pt x="58" y="691"/>
                  </a:lnTo>
                  <a:lnTo>
                    <a:pt x="102" y="692"/>
                  </a:lnTo>
                  <a:lnTo>
                    <a:pt x="103" y="693"/>
                  </a:lnTo>
                  <a:lnTo>
                    <a:pt x="105" y="697"/>
                  </a:lnTo>
                  <a:lnTo>
                    <a:pt x="109" y="703"/>
                  </a:lnTo>
                  <a:lnTo>
                    <a:pt x="113" y="709"/>
                  </a:lnTo>
                  <a:lnTo>
                    <a:pt x="119" y="716"/>
                  </a:lnTo>
                  <a:lnTo>
                    <a:pt x="124" y="722"/>
                  </a:lnTo>
                  <a:lnTo>
                    <a:pt x="129" y="727"/>
                  </a:lnTo>
                  <a:lnTo>
                    <a:pt x="133" y="729"/>
                  </a:lnTo>
                  <a:lnTo>
                    <a:pt x="138" y="731"/>
                  </a:lnTo>
                  <a:lnTo>
                    <a:pt x="143" y="729"/>
                  </a:lnTo>
                  <a:lnTo>
                    <a:pt x="148" y="729"/>
                  </a:lnTo>
                  <a:lnTo>
                    <a:pt x="151" y="728"/>
                  </a:lnTo>
                  <a:lnTo>
                    <a:pt x="155" y="727"/>
                  </a:lnTo>
                  <a:lnTo>
                    <a:pt x="159" y="727"/>
                  </a:lnTo>
                  <a:lnTo>
                    <a:pt x="161" y="726"/>
                  </a:lnTo>
                  <a:lnTo>
                    <a:pt x="154" y="700"/>
                  </a:lnTo>
                  <a:lnTo>
                    <a:pt x="143" y="670"/>
                  </a:lnTo>
                  <a:lnTo>
                    <a:pt x="169" y="542"/>
                  </a:lnTo>
                  <a:lnTo>
                    <a:pt x="174" y="422"/>
                  </a:lnTo>
                  <a:lnTo>
                    <a:pt x="177" y="379"/>
                  </a:lnTo>
                </a:path>
              </a:pathLst>
            </a:custGeom>
            <a:solidFill>
              <a:srgbClr val="996633"/>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3" name="Freeform 13"/>
            <p:cNvSpPr>
              <a:spLocks/>
            </p:cNvSpPr>
            <p:nvPr/>
          </p:nvSpPr>
          <p:spPr bwMode="auto">
            <a:xfrm>
              <a:off x="4602" y="1127"/>
              <a:ext cx="220" cy="717"/>
            </a:xfrm>
            <a:custGeom>
              <a:avLst/>
              <a:gdLst>
                <a:gd name="T0" fmla="*/ 219 w 220"/>
                <a:gd name="T1" fmla="*/ 600 h 717"/>
                <a:gd name="T2" fmla="*/ 202 w 220"/>
                <a:gd name="T3" fmla="*/ 416 h 717"/>
                <a:gd name="T4" fmla="*/ 207 w 220"/>
                <a:gd name="T5" fmla="*/ 408 h 717"/>
                <a:gd name="T6" fmla="*/ 211 w 220"/>
                <a:gd name="T7" fmla="*/ 402 h 717"/>
                <a:gd name="T8" fmla="*/ 207 w 220"/>
                <a:gd name="T9" fmla="*/ 380 h 717"/>
                <a:gd name="T10" fmla="*/ 209 w 220"/>
                <a:gd name="T11" fmla="*/ 297 h 717"/>
                <a:gd name="T12" fmla="*/ 206 w 220"/>
                <a:gd name="T13" fmla="*/ 236 h 717"/>
                <a:gd name="T14" fmla="*/ 196 w 220"/>
                <a:gd name="T15" fmla="*/ 167 h 717"/>
                <a:gd name="T16" fmla="*/ 174 w 220"/>
                <a:gd name="T17" fmla="*/ 137 h 717"/>
                <a:gd name="T18" fmla="*/ 142 w 220"/>
                <a:gd name="T19" fmla="*/ 115 h 717"/>
                <a:gd name="T20" fmla="*/ 126 w 220"/>
                <a:gd name="T21" fmla="*/ 105 h 717"/>
                <a:gd name="T22" fmla="*/ 138 w 220"/>
                <a:gd name="T23" fmla="*/ 64 h 717"/>
                <a:gd name="T24" fmla="*/ 141 w 220"/>
                <a:gd name="T25" fmla="*/ 49 h 717"/>
                <a:gd name="T26" fmla="*/ 137 w 220"/>
                <a:gd name="T27" fmla="*/ 28 h 717"/>
                <a:gd name="T28" fmla="*/ 127 w 220"/>
                <a:gd name="T29" fmla="*/ 12 h 717"/>
                <a:gd name="T30" fmla="*/ 121 w 220"/>
                <a:gd name="T31" fmla="*/ 3 h 717"/>
                <a:gd name="T32" fmla="*/ 98 w 220"/>
                <a:gd name="T33" fmla="*/ 0 h 717"/>
                <a:gd name="T34" fmla="*/ 76 w 220"/>
                <a:gd name="T35" fmla="*/ 2 h 717"/>
                <a:gd name="T36" fmla="*/ 71 w 220"/>
                <a:gd name="T37" fmla="*/ 8 h 717"/>
                <a:gd name="T38" fmla="*/ 59 w 220"/>
                <a:gd name="T39" fmla="*/ 21 h 717"/>
                <a:gd name="T40" fmla="*/ 56 w 220"/>
                <a:gd name="T41" fmla="*/ 42 h 717"/>
                <a:gd name="T42" fmla="*/ 60 w 220"/>
                <a:gd name="T43" fmla="*/ 59 h 717"/>
                <a:gd name="T44" fmla="*/ 76 w 220"/>
                <a:gd name="T45" fmla="*/ 105 h 717"/>
                <a:gd name="T46" fmla="*/ 58 w 220"/>
                <a:gd name="T47" fmla="*/ 117 h 717"/>
                <a:gd name="T48" fmla="*/ 25 w 220"/>
                <a:gd name="T49" fmla="*/ 139 h 717"/>
                <a:gd name="T50" fmla="*/ 16 w 220"/>
                <a:gd name="T51" fmla="*/ 157 h 717"/>
                <a:gd name="T52" fmla="*/ 9 w 220"/>
                <a:gd name="T53" fmla="*/ 211 h 717"/>
                <a:gd name="T54" fmla="*/ 3 w 220"/>
                <a:gd name="T55" fmla="*/ 268 h 717"/>
                <a:gd name="T56" fmla="*/ 1 w 220"/>
                <a:gd name="T57" fmla="*/ 298 h 717"/>
                <a:gd name="T58" fmla="*/ 0 w 220"/>
                <a:gd name="T59" fmla="*/ 354 h 717"/>
                <a:gd name="T60" fmla="*/ 3 w 220"/>
                <a:gd name="T61" fmla="*/ 402 h 717"/>
                <a:gd name="T62" fmla="*/ 12 w 220"/>
                <a:gd name="T63" fmla="*/ 411 h 717"/>
                <a:gd name="T64" fmla="*/ 23 w 220"/>
                <a:gd name="T65" fmla="*/ 412 h 717"/>
                <a:gd name="T66" fmla="*/ 14 w 220"/>
                <a:gd name="T67" fmla="*/ 393 h 717"/>
                <a:gd name="T68" fmla="*/ 63 w 220"/>
                <a:gd name="T69" fmla="*/ 666 h 717"/>
                <a:gd name="T70" fmla="*/ 71 w 220"/>
                <a:gd name="T71" fmla="*/ 713 h 717"/>
                <a:gd name="T72" fmla="*/ 107 w 220"/>
                <a:gd name="T73" fmla="*/ 693 h 717"/>
                <a:gd name="T74" fmla="*/ 128 w 220"/>
                <a:gd name="T75" fmla="*/ 706 h 717"/>
                <a:gd name="T76" fmla="*/ 148 w 220"/>
                <a:gd name="T77" fmla="*/ 714 h 717"/>
                <a:gd name="T78" fmla="*/ 162 w 220"/>
                <a:gd name="T79" fmla="*/ 714 h 717"/>
                <a:gd name="T80" fmla="*/ 173 w 220"/>
                <a:gd name="T81" fmla="*/ 712 h 717"/>
                <a:gd name="T82" fmla="*/ 168 w 220"/>
                <a:gd name="T83" fmla="*/ 685 h 717"/>
                <a:gd name="T84" fmla="*/ 176 w 220"/>
                <a:gd name="T85" fmla="*/ 392 h 717"/>
                <a:gd name="T86" fmla="*/ 184 w 220"/>
                <a:gd name="T87" fmla="*/ 408 h 717"/>
                <a:gd name="T88" fmla="*/ 185 w 220"/>
                <a:gd name="T89" fmla="*/ 410 h 717"/>
                <a:gd name="T90" fmla="*/ 188 w 220"/>
                <a:gd name="T91" fmla="*/ 412 h 717"/>
                <a:gd name="T92" fmla="*/ 190 w 220"/>
                <a:gd name="T93" fmla="*/ 429 h 7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0"/>
                <a:gd name="T142" fmla="*/ 0 h 717"/>
                <a:gd name="T143" fmla="*/ 220 w 220"/>
                <a:gd name="T144" fmla="*/ 717 h 7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0" h="717">
                  <a:moveTo>
                    <a:pt x="175" y="429"/>
                  </a:moveTo>
                  <a:lnTo>
                    <a:pt x="175" y="600"/>
                  </a:lnTo>
                  <a:lnTo>
                    <a:pt x="219" y="600"/>
                  </a:lnTo>
                  <a:lnTo>
                    <a:pt x="219" y="429"/>
                  </a:lnTo>
                  <a:lnTo>
                    <a:pt x="202" y="429"/>
                  </a:lnTo>
                  <a:lnTo>
                    <a:pt x="202" y="416"/>
                  </a:lnTo>
                  <a:lnTo>
                    <a:pt x="204" y="413"/>
                  </a:lnTo>
                  <a:lnTo>
                    <a:pt x="206" y="411"/>
                  </a:lnTo>
                  <a:lnTo>
                    <a:pt x="207" y="408"/>
                  </a:lnTo>
                  <a:lnTo>
                    <a:pt x="209" y="406"/>
                  </a:lnTo>
                  <a:lnTo>
                    <a:pt x="210" y="403"/>
                  </a:lnTo>
                  <a:lnTo>
                    <a:pt x="211" y="402"/>
                  </a:lnTo>
                  <a:lnTo>
                    <a:pt x="212" y="400"/>
                  </a:lnTo>
                  <a:lnTo>
                    <a:pt x="207" y="380"/>
                  </a:lnTo>
                  <a:lnTo>
                    <a:pt x="210" y="302"/>
                  </a:lnTo>
                  <a:lnTo>
                    <a:pt x="209" y="297"/>
                  </a:lnTo>
                  <a:lnTo>
                    <a:pt x="209" y="282"/>
                  </a:lnTo>
                  <a:lnTo>
                    <a:pt x="207" y="261"/>
                  </a:lnTo>
                  <a:lnTo>
                    <a:pt x="206" y="236"/>
                  </a:lnTo>
                  <a:lnTo>
                    <a:pt x="204" y="210"/>
                  </a:lnTo>
                  <a:lnTo>
                    <a:pt x="200" y="187"/>
                  </a:lnTo>
                  <a:lnTo>
                    <a:pt x="196" y="167"/>
                  </a:lnTo>
                  <a:lnTo>
                    <a:pt x="190" y="154"/>
                  </a:lnTo>
                  <a:lnTo>
                    <a:pt x="183" y="146"/>
                  </a:lnTo>
                  <a:lnTo>
                    <a:pt x="174" y="137"/>
                  </a:lnTo>
                  <a:lnTo>
                    <a:pt x="163" y="128"/>
                  </a:lnTo>
                  <a:lnTo>
                    <a:pt x="152" y="121"/>
                  </a:lnTo>
                  <a:lnTo>
                    <a:pt x="142" y="115"/>
                  </a:lnTo>
                  <a:lnTo>
                    <a:pt x="133" y="110"/>
                  </a:lnTo>
                  <a:lnTo>
                    <a:pt x="127" y="106"/>
                  </a:lnTo>
                  <a:lnTo>
                    <a:pt x="126" y="105"/>
                  </a:lnTo>
                  <a:lnTo>
                    <a:pt x="127" y="86"/>
                  </a:lnTo>
                  <a:lnTo>
                    <a:pt x="138" y="65"/>
                  </a:lnTo>
                  <a:lnTo>
                    <a:pt x="138" y="64"/>
                  </a:lnTo>
                  <a:lnTo>
                    <a:pt x="139" y="60"/>
                  </a:lnTo>
                  <a:lnTo>
                    <a:pt x="139" y="55"/>
                  </a:lnTo>
                  <a:lnTo>
                    <a:pt x="141" y="49"/>
                  </a:lnTo>
                  <a:lnTo>
                    <a:pt x="141" y="43"/>
                  </a:lnTo>
                  <a:lnTo>
                    <a:pt x="139" y="35"/>
                  </a:lnTo>
                  <a:lnTo>
                    <a:pt x="137" y="28"/>
                  </a:lnTo>
                  <a:lnTo>
                    <a:pt x="133" y="22"/>
                  </a:lnTo>
                  <a:lnTo>
                    <a:pt x="129" y="17"/>
                  </a:lnTo>
                  <a:lnTo>
                    <a:pt x="127" y="12"/>
                  </a:lnTo>
                  <a:lnTo>
                    <a:pt x="126" y="8"/>
                  </a:lnTo>
                  <a:lnTo>
                    <a:pt x="123" y="6"/>
                  </a:lnTo>
                  <a:lnTo>
                    <a:pt x="121" y="3"/>
                  </a:lnTo>
                  <a:lnTo>
                    <a:pt x="116" y="1"/>
                  </a:lnTo>
                  <a:lnTo>
                    <a:pt x="110" y="0"/>
                  </a:lnTo>
                  <a:lnTo>
                    <a:pt x="98" y="0"/>
                  </a:lnTo>
                  <a:lnTo>
                    <a:pt x="87" y="1"/>
                  </a:lnTo>
                  <a:lnTo>
                    <a:pt x="81" y="1"/>
                  </a:lnTo>
                  <a:lnTo>
                    <a:pt x="76" y="2"/>
                  </a:lnTo>
                  <a:lnTo>
                    <a:pt x="74" y="3"/>
                  </a:lnTo>
                  <a:lnTo>
                    <a:pt x="73" y="6"/>
                  </a:lnTo>
                  <a:lnTo>
                    <a:pt x="71" y="8"/>
                  </a:lnTo>
                  <a:lnTo>
                    <a:pt x="68" y="12"/>
                  </a:lnTo>
                  <a:lnTo>
                    <a:pt x="63" y="16"/>
                  </a:lnTo>
                  <a:lnTo>
                    <a:pt x="59" y="21"/>
                  </a:lnTo>
                  <a:lnTo>
                    <a:pt x="56" y="27"/>
                  </a:lnTo>
                  <a:lnTo>
                    <a:pt x="56" y="34"/>
                  </a:lnTo>
                  <a:lnTo>
                    <a:pt x="56" y="42"/>
                  </a:lnTo>
                  <a:lnTo>
                    <a:pt x="58" y="49"/>
                  </a:lnTo>
                  <a:lnTo>
                    <a:pt x="59" y="55"/>
                  </a:lnTo>
                  <a:lnTo>
                    <a:pt x="60" y="59"/>
                  </a:lnTo>
                  <a:lnTo>
                    <a:pt x="60" y="60"/>
                  </a:lnTo>
                  <a:lnTo>
                    <a:pt x="63" y="90"/>
                  </a:lnTo>
                  <a:lnTo>
                    <a:pt x="76" y="105"/>
                  </a:lnTo>
                  <a:lnTo>
                    <a:pt x="74" y="106"/>
                  </a:lnTo>
                  <a:lnTo>
                    <a:pt x="68" y="111"/>
                  </a:lnTo>
                  <a:lnTo>
                    <a:pt x="58" y="117"/>
                  </a:lnTo>
                  <a:lnTo>
                    <a:pt x="47" y="125"/>
                  </a:lnTo>
                  <a:lnTo>
                    <a:pt x="35" y="132"/>
                  </a:lnTo>
                  <a:lnTo>
                    <a:pt x="25" y="139"/>
                  </a:lnTo>
                  <a:lnTo>
                    <a:pt x="19" y="146"/>
                  </a:lnTo>
                  <a:lnTo>
                    <a:pt x="17" y="149"/>
                  </a:lnTo>
                  <a:lnTo>
                    <a:pt x="16" y="157"/>
                  </a:lnTo>
                  <a:lnTo>
                    <a:pt x="14" y="170"/>
                  </a:lnTo>
                  <a:lnTo>
                    <a:pt x="12" y="189"/>
                  </a:lnTo>
                  <a:lnTo>
                    <a:pt x="9" y="211"/>
                  </a:lnTo>
                  <a:lnTo>
                    <a:pt x="7" y="232"/>
                  </a:lnTo>
                  <a:lnTo>
                    <a:pt x="4" y="252"/>
                  </a:lnTo>
                  <a:lnTo>
                    <a:pt x="3" y="268"/>
                  </a:lnTo>
                  <a:lnTo>
                    <a:pt x="2" y="278"/>
                  </a:lnTo>
                  <a:lnTo>
                    <a:pt x="2" y="286"/>
                  </a:lnTo>
                  <a:lnTo>
                    <a:pt x="1" y="298"/>
                  </a:lnTo>
                  <a:lnTo>
                    <a:pt x="1" y="315"/>
                  </a:lnTo>
                  <a:lnTo>
                    <a:pt x="0" y="334"/>
                  </a:lnTo>
                  <a:lnTo>
                    <a:pt x="0" y="354"/>
                  </a:lnTo>
                  <a:lnTo>
                    <a:pt x="0" y="374"/>
                  </a:lnTo>
                  <a:lnTo>
                    <a:pt x="1" y="390"/>
                  </a:lnTo>
                  <a:lnTo>
                    <a:pt x="3" y="402"/>
                  </a:lnTo>
                  <a:lnTo>
                    <a:pt x="6" y="406"/>
                  </a:lnTo>
                  <a:lnTo>
                    <a:pt x="8" y="410"/>
                  </a:lnTo>
                  <a:lnTo>
                    <a:pt x="12" y="411"/>
                  </a:lnTo>
                  <a:lnTo>
                    <a:pt x="17" y="412"/>
                  </a:lnTo>
                  <a:lnTo>
                    <a:pt x="21" y="412"/>
                  </a:lnTo>
                  <a:lnTo>
                    <a:pt x="23" y="412"/>
                  </a:lnTo>
                  <a:lnTo>
                    <a:pt x="25" y="412"/>
                  </a:lnTo>
                  <a:lnTo>
                    <a:pt x="27" y="412"/>
                  </a:lnTo>
                  <a:lnTo>
                    <a:pt x="14" y="393"/>
                  </a:lnTo>
                  <a:lnTo>
                    <a:pt x="34" y="262"/>
                  </a:lnTo>
                  <a:lnTo>
                    <a:pt x="34" y="403"/>
                  </a:lnTo>
                  <a:lnTo>
                    <a:pt x="63" y="666"/>
                  </a:lnTo>
                  <a:lnTo>
                    <a:pt x="39" y="696"/>
                  </a:lnTo>
                  <a:lnTo>
                    <a:pt x="34" y="714"/>
                  </a:lnTo>
                  <a:lnTo>
                    <a:pt x="71" y="713"/>
                  </a:lnTo>
                  <a:lnTo>
                    <a:pt x="101" y="691"/>
                  </a:lnTo>
                  <a:lnTo>
                    <a:pt x="102" y="691"/>
                  </a:lnTo>
                  <a:lnTo>
                    <a:pt x="107" y="693"/>
                  </a:lnTo>
                  <a:lnTo>
                    <a:pt x="113" y="697"/>
                  </a:lnTo>
                  <a:lnTo>
                    <a:pt x="121" y="702"/>
                  </a:lnTo>
                  <a:lnTo>
                    <a:pt x="128" y="706"/>
                  </a:lnTo>
                  <a:lnTo>
                    <a:pt x="136" y="709"/>
                  </a:lnTo>
                  <a:lnTo>
                    <a:pt x="143" y="713"/>
                  </a:lnTo>
                  <a:lnTo>
                    <a:pt x="148" y="714"/>
                  </a:lnTo>
                  <a:lnTo>
                    <a:pt x="152" y="716"/>
                  </a:lnTo>
                  <a:lnTo>
                    <a:pt x="157" y="716"/>
                  </a:lnTo>
                  <a:lnTo>
                    <a:pt x="162" y="714"/>
                  </a:lnTo>
                  <a:lnTo>
                    <a:pt x="165" y="713"/>
                  </a:lnTo>
                  <a:lnTo>
                    <a:pt x="169" y="713"/>
                  </a:lnTo>
                  <a:lnTo>
                    <a:pt x="173" y="712"/>
                  </a:lnTo>
                  <a:lnTo>
                    <a:pt x="175" y="711"/>
                  </a:lnTo>
                  <a:lnTo>
                    <a:pt x="168" y="685"/>
                  </a:lnTo>
                  <a:lnTo>
                    <a:pt x="142" y="668"/>
                  </a:lnTo>
                  <a:lnTo>
                    <a:pt x="167" y="421"/>
                  </a:lnTo>
                  <a:lnTo>
                    <a:pt x="176" y="392"/>
                  </a:lnTo>
                  <a:lnTo>
                    <a:pt x="164" y="250"/>
                  </a:lnTo>
                  <a:lnTo>
                    <a:pt x="191" y="396"/>
                  </a:lnTo>
                  <a:lnTo>
                    <a:pt x="184" y="408"/>
                  </a:lnTo>
                  <a:lnTo>
                    <a:pt x="185" y="410"/>
                  </a:lnTo>
                  <a:lnTo>
                    <a:pt x="186" y="411"/>
                  </a:lnTo>
                  <a:lnTo>
                    <a:pt x="188" y="412"/>
                  </a:lnTo>
                  <a:lnTo>
                    <a:pt x="189" y="413"/>
                  </a:lnTo>
                  <a:lnTo>
                    <a:pt x="190" y="413"/>
                  </a:lnTo>
                  <a:lnTo>
                    <a:pt x="190" y="429"/>
                  </a:lnTo>
                  <a:lnTo>
                    <a:pt x="175" y="429"/>
                  </a:lnTo>
                </a:path>
              </a:pathLst>
            </a:custGeom>
            <a:solidFill>
              <a:srgbClr val="00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4" name="Freeform 14"/>
            <p:cNvSpPr>
              <a:spLocks/>
            </p:cNvSpPr>
            <p:nvPr/>
          </p:nvSpPr>
          <p:spPr bwMode="auto">
            <a:xfrm>
              <a:off x="4238" y="1175"/>
              <a:ext cx="215" cy="686"/>
            </a:xfrm>
            <a:custGeom>
              <a:avLst/>
              <a:gdLst>
                <a:gd name="T0" fmla="*/ 117 w 215"/>
                <a:gd name="T1" fmla="*/ 323 h 686"/>
                <a:gd name="T2" fmla="*/ 117 w 215"/>
                <a:gd name="T3" fmla="*/ 323 h 686"/>
                <a:gd name="T4" fmla="*/ 121 w 215"/>
                <a:gd name="T5" fmla="*/ 321 h 686"/>
                <a:gd name="T6" fmla="*/ 119 w 215"/>
                <a:gd name="T7" fmla="*/ 322 h 686"/>
                <a:gd name="T8" fmla="*/ 196 w 215"/>
                <a:gd name="T9" fmla="*/ 645 h 686"/>
                <a:gd name="T10" fmla="*/ 163 w 215"/>
                <a:gd name="T11" fmla="*/ 603 h 686"/>
                <a:gd name="T12" fmla="*/ 170 w 215"/>
                <a:gd name="T13" fmla="*/ 508 h 686"/>
                <a:gd name="T14" fmla="*/ 175 w 215"/>
                <a:gd name="T15" fmla="*/ 473 h 686"/>
                <a:gd name="T16" fmla="*/ 185 w 215"/>
                <a:gd name="T17" fmla="*/ 450 h 686"/>
                <a:gd name="T18" fmla="*/ 174 w 215"/>
                <a:gd name="T19" fmla="*/ 310 h 686"/>
                <a:gd name="T20" fmla="*/ 184 w 215"/>
                <a:gd name="T21" fmla="*/ 330 h 686"/>
                <a:gd name="T22" fmla="*/ 194 w 215"/>
                <a:gd name="T23" fmla="*/ 311 h 686"/>
                <a:gd name="T24" fmla="*/ 181 w 215"/>
                <a:gd name="T25" fmla="*/ 273 h 686"/>
                <a:gd name="T26" fmla="*/ 188 w 215"/>
                <a:gd name="T27" fmla="*/ 204 h 686"/>
                <a:gd name="T28" fmla="*/ 159 w 215"/>
                <a:gd name="T29" fmla="*/ 116 h 686"/>
                <a:gd name="T30" fmla="*/ 138 w 215"/>
                <a:gd name="T31" fmla="*/ 101 h 686"/>
                <a:gd name="T32" fmla="*/ 147 w 215"/>
                <a:gd name="T33" fmla="*/ 98 h 686"/>
                <a:gd name="T34" fmla="*/ 152 w 215"/>
                <a:gd name="T35" fmla="*/ 81 h 686"/>
                <a:gd name="T36" fmla="*/ 142 w 215"/>
                <a:gd name="T37" fmla="*/ 71 h 686"/>
                <a:gd name="T38" fmla="*/ 138 w 215"/>
                <a:gd name="T39" fmla="*/ 42 h 686"/>
                <a:gd name="T40" fmla="*/ 142 w 215"/>
                <a:gd name="T41" fmla="*/ 27 h 686"/>
                <a:gd name="T42" fmla="*/ 131 w 215"/>
                <a:gd name="T43" fmla="*/ 11 h 686"/>
                <a:gd name="T44" fmla="*/ 116 w 215"/>
                <a:gd name="T45" fmla="*/ 0 h 686"/>
                <a:gd name="T46" fmla="*/ 81 w 215"/>
                <a:gd name="T47" fmla="*/ 6 h 686"/>
                <a:gd name="T48" fmla="*/ 61 w 215"/>
                <a:gd name="T49" fmla="*/ 34 h 686"/>
                <a:gd name="T50" fmla="*/ 47 w 215"/>
                <a:gd name="T51" fmla="*/ 72 h 686"/>
                <a:gd name="T52" fmla="*/ 34 w 215"/>
                <a:gd name="T53" fmla="*/ 90 h 686"/>
                <a:gd name="T54" fmla="*/ 45 w 215"/>
                <a:gd name="T55" fmla="*/ 101 h 686"/>
                <a:gd name="T56" fmla="*/ 42 w 215"/>
                <a:gd name="T57" fmla="*/ 116 h 686"/>
                <a:gd name="T58" fmla="*/ 8 w 215"/>
                <a:gd name="T59" fmla="*/ 186 h 686"/>
                <a:gd name="T60" fmla="*/ 1 w 215"/>
                <a:gd name="T61" fmla="*/ 233 h 686"/>
                <a:gd name="T62" fmla="*/ 19 w 215"/>
                <a:gd name="T63" fmla="*/ 293 h 686"/>
                <a:gd name="T64" fmla="*/ 21 w 215"/>
                <a:gd name="T65" fmla="*/ 391 h 686"/>
                <a:gd name="T66" fmla="*/ 19 w 215"/>
                <a:gd name="T67" fmla="*/ 463 h 686"/>
                <a:gd name="T68" fmla="*/ 42 w 215"/>
                <a:gd name="T69" fmla="*/ 477 h 686"/>
                <a:gd name="T70" fmla="*/ 50 w 215"/>
                <a:gd name="T71" fmla="*/ 488 h 686"/>
                <a:gd name="T72" fmla="*/ 59 w 215"/>
                <a:gd name="T73" fmla="*/ 515 h 686"/>
                <a:gd name="T74" fmla="*/ 56 w 215"/>
                <a:gd name="T75" fmla="*/ 526 h 686"/>
                <a:gd name="T76" fmla="*/ 55 w 215"/>
                <a:gd name="T77" fmla="*/ 561 h 686"/>
                <a:gd name="T78" fmla="*/ 68 w 215"/>
                <a:gd name="T79" fmla="*/ 612 h 686"/>
                <a:gd name="T80" fmla="*/ 64 w 215"/>
                <a:gd name="T81" fmla="*/ 676 h 686"/>
                <a:gd name="T82" fmla="*/ 81 w 215"/>
                <a:gd name="T83" fmla="*/ 685 h 686"/>
                <a:gd name="T84" fmla="*/ 94 w 215"/>
                <a:gd name="T85" fmla="*/ 666 h 686"/>
                <a:gd name="T86" fmla="*/ 87 w 215"/>
                <a:gd name="T87" fmla="*/ 608 h 686"/>
                <a:gd name="T88" fmla="*/ 123 w 215"/>
                <a:gd name="T89" fmla="*/ 499 h 686"/>
                <a:gd name="T90" fmla="*/ 126 w 215"/>
                <a:gd name="T91" fmla="*/ 534 h 686"/>
                <a:gd name="T92" fmla="*/ 136 w 215"/>
                <a:gd name="T93" fmla="*/ 587 h 686"/>
                <a:gd name="T94" fmla="*/ 138 w 215"/>
                <a:gd name="T95" fmla="*/ 654 h 686"/>
                <a:gd name="T96" fmla="*/ 157 w 215"/>
                <a:gd name="T97" fmla="*/ 655 h 686"/>
                <a:gd name="T98" fmla="*/ 181 w 215"/>
                <a:gd name="T99" fmla="*/ 667 h 686"/>
                <a:gd name="T100" fmla="*/ 207 w 215"/>
                <a:gd name="T101" fmla="*/ 670 h 686"/>
                <a:gd name="T102" fmla="*/ 117 w 215"/>
                <a:gd name="T103" fmla="*/ 323 h 68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5"/>
                <a:gd name="T157" fmla="*/ 0 h 686"/>
                <a:gd name="T158" fmla="*/ 215 w 215"/>
                <a:gd name="T159" fmla="*/ 686 h 68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5" h="686">
                  <a:moveTo>
                    <a:pt x="117" y="323"/>
                  </a:moveTo>
                  <a:lnTo>
                    <a:pt x="118" y="323"/>
                  </a:lnTo>
                  <a:lnTo>
                    <a:pt x="117" y="323"/>
                  </a:lnTo>
                  <a:lnTo>
                    <a:pt x="119" y="322"/>
                  </a:lnTo>
                  <a:lnTo>
                    <a:pt x="121" y="321"/>
                  </a:lnTo>
                  <a:lnTo>
                    <a:pt x="119" y="322"/>
                  </a:lnTo>
                  <a:lnTo>
                    <a:pt x="117" y="323"/>
                  </a:lnTo>
                  <a:lnTo>
                    <a:pt x="212" y="655"/>
                  </a:lnTo>
                  <a:lnTo>
                    <a:pt x="210" y="654"/>
                  </a:lnTo>
                  <a:lnTo>
                    <a:pt x="205" y="650"/>
                  </a:lnTo>
                  <a:lnTo>
                    <a:pt x="196" y="645"/>
                  </a:lnTo>
                  <a:lnTo>
                    <a:pt x="188" y="639"/>
                  </a:lnTo>
                  <a:lnTo>
                    <a:pt x="179" y="630"/>
                  </a:lnTo>
                  <a:lnTo>
                    <a:pt x="170" y="621"/>
                  </a:lnTo>
                  <a:lnTo>
                    <a:pt x="165" y="612"/>
                  </a:lnTo>
                  <a:lnTo>
                    <a:pt x="163" y="603"/>
                  </a:lnTo>
                  <a:lnTo>
                    <a:pt x="163" y="589"/>
                  </a:lnTo>
                  <a:lnTo>
                    <a:pt x="165" y="572"/>
                  </a:lnTo>
                  <a:lnTo>
                    <a:pt x="166" y="551"/>
                  </a:lnTo>
                  <a:lnTo>
                    <a:pt x="169" y="529"/>
                  </a:lnTo>
                  <a:lnTo>
                    <a:pt x="170" y="508"/>
                  </a:lnTo>
                  <a:lnTo>
                    <a:pt x="171" y="490"/>
                  </a:lnTo>
                  <a:lnTo>
                    <a:pt x="174" y="478"/>
                  </a:lnTo>
                  <a:lnTo>
                    <a:pt x="174" y="473"/>
                  </a:lnTo>
                  <a:lnTo>
                    <a:pt x="175" y="473"/>
                  </a:lnTo>
                  <a:lnTo>
                    <a:pt x="178" y="471"/>
                  </a:lnTo>
                  <a:lnTo>
                    <a:pt x="179" y="468"/>
                  </a:lnTo>
                  <a:lnTo>
                    <a:pt x="181" y="464"/>
                  </a:lnTo>
                  <a:lnTo>
                    <a:pt x="184" y="458"/>
                  </a:lnTo>
                  <a:lnTo>
                    <a:pt x="185" y="450"/>
                  </a:lnTo>
                  <a:lnTo>
                    <a:pt x="186" y="438"/>
                  </a:lnTo>
                  <a:lnTo>
                    <a:pt x="171" y="306"/>
                  </a:lnTo>
                  <a:lnTo>
                    <a:pt x="173" y="305"/>
                  </a:lnTo>
                  <a:lnTo>
                    <a:pt x="173" y="306"/>
                  </a:lnTo>
                  <a:lnTo>
                    <a:pt x="174" y="310"/>
                  </a:lnTo>
                  <a:lnTo>
                    <a:pt x="175" y="315"/>
                  </a:lnTo>
                  <a:lnTo>
                    <a:pt x="178" y="320"/>
                  </a:lnTo>
                  <a:lnTo>
                    <a:pt x="180" y="325"/>
                  </a:lnTo>
                  <a:lnTo>
                    <a:pt x="181" y="328"/>
                  </a:lnTo>
                  <a:lnTo>
                    <a:pt x="184" y="330"/>
                  </a:lnTo>
                  <a:lnTo>
                    <a:pt x="186" y="328"/>
                  </a:lnTo>
                  <a:lnTo>
                    <a:pt x="189" y="325"/>
                  </a:lnTo>
                  <a:lnTo>
                    <a:pt x="190" y="321"/>
                  </a:lnTo>
                  <a:lnTo>
                    <a:pt x="192" y="316"/>
                  </a:lnTo>
                  <a:lnTo>
                    <a:pt x="194" y="311"/>
                  </a:lnTo>
                  <a:lnTo>
                    <a:pt x="194" y="306"/>
                  </a:lnTo>
                  <a:lnTo>
                    <a:pt x="192" y="300"/>
                  </a:lnTo>
                  <a:lnTo>
                    <a:pt x="190" y="293"/>
                  </a:lnTo>
                  <a:lnTo>
                    <a:pt x="186" y="285"/>
                  </a:lnTo>
                  <a:lnTo>
                    <a:pt x="181" y="273"/>
                  </a:lnTo>
                  <a:lnTo>
                    <a:pt x="180" y="262"/>
                  </a:lnTo>
                  <a:lnTo>
                    <a:pt x="183" y="253"/>
                  </a:lnTo>
                  <a:lnTo>
                    <a:pt x="185" y="241"/>
                  </a:lnTo>
                  <a:lnTo>
                    <a:pt x="188" y="225"/>
                  </a:lnTo>
                  <a:lnTo>
                    <a:pt x="188" y="204"/>
                  </a:lnTo>
                  <a:lnTo>
                    <a:pt x="183" y="174"/>
                  </a:lnTo>
                  <a:lnTo>
                    <a:pt x="171" y="134"/>
                  </a:lnTo>
                  <a:lnTo>
                    <a:pt x="169" y="128"/>
                  </a:lnTo>
                  <a:lnTo>
                    <a:pt x="164" y="122"/>
                  </a:lnTo>
                  <a:lnTo>
                    <a:pt x="159" y="116"/>
                  </a:lnTo>
                  <a:lnTo>
                    <a:pt x="153" y="111"/>
                  </a:lnTo>
                  <a:lnTo>
                    <a:pt x="147" y="107"/>
                  </a:lnTo>
                  <a:lnTo>
                    <a:pt x="142" y="105"/>
                  </a:lnTo>
                  <a:lnTo>
                    <a:pt x="139" y="102"/>
                  </a:lnTo>
                  <a:lnTo>
                    <a:pt x="138" y="101"/>
                  </a:lnTo>
                  <a:lnTo>
                    <a:pt x="139" y="101"/>
                  </a:lnTo>
                  <a:lnTo>
                    <a:pt x="142" y="101"/>
                  </a:lnTo>
                  <a:lnTo>
                    <a:pt x="144" y="100"/>
                  </a:lnTo>
                  <a:lnTo>
                    <a:pt x="147" y="98"/>
                  </a:lnTo>
                  <a:lnTo>
                    <a:pt x="149" y="96"/>
                  </a:lnTo>
                  <a:lnTo>
                    <a:pt x="150" y="93"/>
                  </a:lnTo>
                  <a:lnTo>
                    <a:pt x="152" y="89"/>
                  </a:lnTo>
                  <a:lnTo>
                    <a:pt x="153" y="85"/>
                  </a:lnTo>
                  <a:lnTo>
                    <a:pt x="152" y="81"/>
                  </a:lnTo>
                  <a:lnTo>
                    <a:pt x="150" y="80"/>
                  </a:lnTo>
                  <a:lnTo>
                    <a:pt x="149" y="77"/>
                  </a:lnTo>
                  <a:lnTo>
                    <a:pt x="147" y="76"/>
                  </a:lnTo>
                  <a:lnTo>
                    <a:pt x="144" y="74"/>
                  </a:lnTo>
                  <a:lnTo>
                    <a:pt x="142" y="71"/>
                  </a:lnTo>
                  <a:lnTo>
                    <a:pt x="139" y="66"/>
                  </a:lnTo>
                  <a:lnTo>
                    <a:pt x="137" y="61"/>
                  </a:lnTo>
                  <a:lnTo>
                    <a:pt x="137" y="55"/>
                  </a:lnTo>
                  <a:lnTo>
                    <a:pt x="137" y="49"/>
                  </a:lnTo>
                  <a:lnTo>
                    <a:pt x="138" y="42"/>
                  </a:lnTo>
                  <a:lnTo>
                    <a:pt x="139" y="37"/>
                  </a:lnTo>
                  <a:lnTo>
                    <a:pt x="142" y="32"/>
                  </a:lnTo>
                  <a:lnTo>
                    <a:pt x="143" y="28"/>
                  </a:lnTo>
                  <a:lnTo>
                    <a:pt x="143" y="27"/>
                  </a:lnTo>
                  <a:lnTo>
                    <a:pt x="142" y="27"/>
                  </a:lnTo>
                  <a:lnTo>
                    <a:pt x="141" y="24"/>
                  </a:lnTo>
                  <a:lnTo>
                    <a:pt x="138" y="22"/>
                  </a:lnTo>
                  <a:lnTo>
                    <a:pt x="136" y="18"/>
                  </a:lnTo>
                  <a:lnTo>
                    <a:pt x="133" y="14"/>
                  </a:lnTo>
                  <a:lnTo>
                    <a:pt x="131" y="11"/>
                  </a:lnTo>
                  <a:lnTo>
                    <a:pt x="129" y="7"/>
                  </a:lnTo>
                  <a:lnTo>
                    <a:pt x="128" y="3"/>
                  </a:lnTo>
                  <a:lnTo>
                    <a:pt x="127" y="1"/>
                  </a:lnTo>
                  <a:lnTo>
                    <a:pt x="122" y="0"/>
                  </a:lnTo>
                  <a:lnTo>
                    <a:pt x="116" y="0"/>
                  </a:lnTo>
                  <a:lnTo>
                    <a:pt x="108" y="1"/>
                  </a:lnTo>
                  <a:lnTo>
                    <a:pt x="101" y="1"/>
                  </a:lnTo>
                  <a:lnTo>
                    <a:pt x="94" y="2"/>
                  </a:lnTo>
                  <a:lnTo>
                    <a:pt x="86" y="3"/>
                  </a:lnTo>
                  <a:lnTo>
                    <a:pt x="81" y="6"/>
                  </a:lnTo>
                  <a:lnTo>
                    <a:pt x="77" y="8"/>
                  </a:lnTo>
                  <a:lnTo>
                    <a:pt x="72" y="12"/>
                  </a:lnTo>
                  <a:lnTo>
                    <a:pt x="69" y="19"/>
                  </a:lnTo>
                  <a:lnTo>
                    <a:pt x="65" y="27"/>
                  </a:lnTo>
                  <a:lnTo>
                    <a:pt x="61" y="34"/>
                  </a:lnTo>
                  <a:lnTo>
                    <a:pt x="58" y="43"/>
                  </a:lnTo>
                  <a:lnTo>
                    <a:pt x="54" y="51"/>
                  </a:lnTo>
                  <a:lnTo>
                    <a:pt x="53" y="60"/>
                  </a:lnTo>
                  <a:lnTo>
                    <a:pt x="50" y="66"/>
                  </a:lnTo>
                  <a:lnTo>
                    <a:pt x="47" y="72"/>
                  </a:lnTo>
                  <a:lnTo>
                    <a:pt x="44" y="79"/>
                  </a:lnTo>
                  <a:lnTo>
                    <a:pt x="42" y="82"/>
                  </a:lnTo>
                  <a:lnTo>
                    <a:pt x="38" y="86"/>
                  </a:lnTo>
                  <a:lnTo>
                    <a:pt x="35" y="89"/>
                  </a:lnTo>
                  <a:lnTo>
                    <a:pt x="34" y="90"/>
                  </a:lnTo>
                  <a:lnTo>
                    <a:pt x="34" y="91"/>
                  </a:lnTo>
                  <a:lnTo>
                    <a:pt x="42" y="97"/>
                  </a:lnTo>
                  <a:lnTo>
                    <a:pt x="42" y="98"/>
                  </a:lnTo>
                  <a:lnTo>
                    <a:pt x="44" y="100"/>
                  </a:lnTo>
                  <a:lnTo>
                    <a:pt x="45" y="101"/>
                  </a:lnTo>
                  <a:lnTo>
                    <a:pt x="48" y="103"/>
                  </a:lnTo>
                  <a:lnTo>
                    <a:pt x="49" y="106"/>
                  </a:lnTo>
                  <a:lnTo>
                    <a:pt x="48" y="110"/>
                  </a:lnTo>
                  <a:lnTo>
                    <a:pt x="45" y="112"/>
                  </a:lnTo>
                  <a:lnTo>
                    <a:pt x="42" y="116"/>
                  </a:lnTo>
                  <a:lnTo>
                    <a:pt x="34" y="123"/>
                  </a:lnTo>
                  <a:lnTo>
                    <a:pt x="28" y="134"/>
                  </a:lnTo>
                  <a:lnTo>
                    <a:pt x="21" y="150"/>
                  </a:lnTo>
                  <a:lnTo>
                    <a:pt x="14" y="169"/>
                  </a:lnTo>
                  <a:lnTo>
                    <a:pt x="8" y="186"/>
                  </a:lnTo>
                  <a:lnTo>
                    <a:pt x="3" y="201"/>
                  </a:lnTo>
                  <a:lnTo>
                    <a:pt x="1" y="213"/>
                  </a:lnTo>
                  <a:lnTo>
                    <a:pt x="0" y="220"/>
                  </a:lnTo>
                  <a:lnTo>
                    <a:pt x="0" y="223"/>
                  </a:lnTo>
                  <a:lnTo>
                    <a:pt x="1" y="233"/>
                  </a:lnTo>
                  <a:lnTo>
                    <a:pt x="3" y="244"/>
                  </a:lnTo>
                  <a:lnTo>
                    <a:pt x="6" y="258"/>
                  </a:lnTo>
                  <a:lnTo>
                    <a:pt x="9" y="272"/>
                  </a:lnTo>
                  <a:lnTo>
                    <a:pt x="14" y="284"/>
                  </a:lnTo>
                  <a:lnTo>
                    <a:pt x="19" y="293"/>
                  </a:lnTo>
                  <a:lnTo>
                    <a:pt x="27" y="295"/>
                  </a:lnTo>
                  <a:lnTo>
                    <a:pt x="25" y="312"/>
                  </a:lnTo>
                  <a:lnTo>
                    <a:pt x="23" y="335"/>
                  </a:lnTo>
                  <a:lnTo>
                    <a:pt x="22" y="362"/>
                  </a:lnTo>
                  <a:lnTo>
                    <a:pt x="21" y="391"/>
                  </a:lnTo>
                  <a:lnTo>
                    <a:pt x="19" y="419"/>
                  </a:lnTo>
                  <a:lnTo>
                    <a:pt x="18" y="441"/>
                  </a:lnTo>
                  <a:lnTo>
                    <a:pt x="18" y="457"/>
                  </a:lnTo>
                  <a:lnTo>
                    <a:pt x="18" y="462"/>
                  </a:lnTo>
                  <a:lnTo>
                    <a:pt x="19" y="463"/>
                  </a:lnTo>
                  <a:lnTo>
                    <a:pt x="22" y="466"/>
                  </a:lnTo>
                  <a:lnTo>
                    <a:pt x="27" y="469"/>
                  </a:lnTo>
                  <a:lnTo>
                    <a:pt x="32" y="472"/>
                  </a:lnTo>
                  <a:lnTo>
                    <a:pt x="38" y="476"/>
                  </a:lnTo>
                  <a:lnTo>
                    <a:pt x="42" y="477"/>
                  </a:lnTo>
                  <a:lnTo>
                    <a:pt x="45" y="477"/>
                  </a:lnTo>
                  <a:lnTo>
                    <a:pt x="47" y="473"/>
                  </a:lnTo>
                  <a:lnTo>
                    <a:pt x="48" y="477"/>
                  </a:lnTo>
                  <a:lnTo>
                    <a:pt x="49" y="482"/>
                  </a:lnTo>
                  <a:lnTo>
                    <a:pt x="50" y="488"/>
                  </a:lnTo>
                  <a:lnTo>
                    <a:pt x="53" y="495"/>
                  </a:lnTo>
                  <a:lnTo>
                    <a:pt x="55" y="503"/>
                  </a:lnTo>
                  <a:lnTo>
                    <a:pt x="58" y="509"/>
                  </a:lnTo>
                  <a:lnTo>
                    <a:pt x="59" y="514"/>
                  </a:lnTo>
                  <a:lnTo>
                    <a:pt x="59" y="515"/>
                  </a:lnTo>
                  <a:lnTo>
                    <a:pt x="59" y="518"/>
                  </a:lnTo>
                  <a:lnTo>
                    <a:pt x="58" y="519"/>
                  </a:lnTo>
                  <a:lnTo>
                    <a:pt x="58" y="523"/>
                  </a:lnTo>
                  <a:lnTo>
                    <a:pt x="56" y="526"/>
                  </a:lnTo>
                  <a:lnTo>
                    <a:pt x="55" y="530"/>
                  </a:lnTo>
                  <a:lnTo>
                    <a:pt x="55" y="536"/>
                  </a:lnTo>
                  <a:lnTo>
                    <a:pt x="54" y="542"/>
                  </a:lnTo>
                  <a:lnTo>
                    <a:pt x="54" y="551"/>
                  </a:lnTo>
                  <a:lnTo>
                    <a:pt x="55" y="561"/>
                  </a:lnTo>
                  <a:lnTo>
                    <a:pt x="58" y="573"/>
                  </a:lnTo>
                  <a:lnTo>
                    <a:pt x="60" y="584"/>
                  </a:lnTo>
                  <a:lnTo>
                    <a:pt x="64" y="595"/>
                  </a:lnTo>
                  <a:lnTo>
                    <a:pt x="66" y="605"/>
                  </a:lnTo>
                  <a:lnTo>
                    <a:pt x="68" y="612"/>
                  </a:lnTo>
                  <a:lnTo>
                    <a:pt x="69" y="613"/>
                  </a:lnTo>
                  <a:lnTo>
                    <a:pt x="58" y="636"/>
                  </a:lnTo>
                  <a:lnTo>
                    <a:pt x="61" y="673"/>
                  </a:lnTo>
                  <a:lnTo>
                    <a:pt x="64" y="676"/>
                  </a:lnTo>
                  <a:lnTo>
                    <a:pt x="66" y="678"/>
                  </a:lnTo>
                  <a:lnTo>
                    <a:pt x="70" y="681"/>
                  </a:lnTo>
                  <a:lnTo>
                    <a:pt x="74" y="682"/>
                  </a:lnTo>
                  <a:lnTo>
                    <a:pt x="77" y="685"/>
                  </a:lnTo>
                  <a:lnTo>
                    <a:pt x="81" y="685"/>
                  </a:lnTo>
                  <a:lnTo>
                    <a:pt x="85" y="682"/>
                  </a:lnTo>
                  <a:lnTo>
                    <a:pt x="87" y="680"/>
                  </a:lnTo>
                  <a:lnTo>
                    <a:pt x="90" y="675"/>
                  </a:lnTo>
                  <a:lnTo>
                    <a:pt x="92" y="671"/>
                  </a:lnTo>
                  <a:lnTo>
                    <a:pt x="94" y="666"/>
                  </a:lnTo>
                  <a:lnTo>
                    <a:pt x="95" y="662"/>
                  </a:lnTo>
                  <a:lnTo>
                    <a:pt x="95" y="659"/>
                  </a:lnTo>
                  <a:lnTo>
                    <a:pt x="96" y="656"/>
                  </a:lnTo>
                  <a:lnTo>
                    <a:pt x="96" y="655"/>
                  </a:lnTo>
                  <a:lnTo>
                    <a:pt x="87" y="608"/>
                  </a:lnTo>
                  <a:lnTo>
                    <a:pt x="101" y="514"/>
                  </a:lnTo>
                  <a:lnTo>
                    <a:pt x="105" y="495"/>
                  </a:lnTo>
                  <a:lnTo>
                    <a:pt x="123" y="495"/>
                  </a:lnTo>
                  <a:lnTo>
                    <a:pt x="123" y="497"/>
                  </a:lnTo>
                  <a:lnTo>
                    <a:pt x="123" y="499"/>
                  </a:lnTo>
                  <a:lnTo>
                    <a:pt x="123" y="504"/>
                  </a:lnTo>
                  <a:lnTo>
                    <a:pt x="123" y="510"/>
                  </a:lnTo>
                  <a:lnTo>
                    <a:pt x="123" y="518"/>
                  </a:lnTo>
                  <a:lnTo>
                    <a:pt x="124" y="525"/>
                  </a:lnTo>
                  <a:lnTo>
                    <a:pt x="126" y="534"/>
                  </a:lnTo>
                  <a:lnTo>
                    <a:pt x="127" y="542"/>
                  </a:lnTo>
                  <a:lnTo>
                    <a:pt x="128" y="553"/>
                  </a:lnTo>
                  <a:lnTo>
                    <a:pt x="131" y="565"/>
                  </a:lnTo>
                  <a:lnTo>
                    <a:pt x="133" y="577"/>
                  </a:lnTo>
                  <a:lnTo>
                    <a:pt x="136" y="587"/>
                  </a:lnTo>
                  <a:lnTo>
                    <a:pt x="138" y="597"/>
                  </a:lnTo>
                  <a:lnTo>
                    <a:pt x="139" y="604"/>
                  </a:lnTo>
                  <a:lnTo>
                    <a:pt x="141" y="609"/>
                  </a:lnTo>
                  <a:lnTo>
                    <a:pt x="141" y="612"/>
                  </a:lnTo>
                  <a:lnTo>
                    <a:pt x="138" y="654"/>
                  </a:lnTo>
                  <a:lnTo>
                    <a:pt x="150" y="657"/>
                  </a:lnTo>
                  <a:lnTo>
                    <a:pt x="150" y="651"/>
                  </a:lnTo>
                  <a:lnTo>
                    <a:pt x="150" y="652"/>
                  </a:lnTo>
                  <a:lnTo>
                    <a:pt x="153" y="652"/>
                  </a:lnTo>
                  <a:lnTo>
                    <a:pt x="157" y="655"/>
                  </a:lnTo>
                  <a:lnTo>
                    <a:pt x="160" y="657"/>
                  </a:lnTo>
                  <a:lnTo>
                    <a:pt x="165" y="660"/>
                  </a:lnTo>
                  <a:lnTo>
                    <a:pt x="170" y="662"/>
                  </a:lnTo>
                  <a:lnTo>
                    <a:pt x="175" y="665"/>
                  </a:lnTo>
                  <a:lnTo>
                    <a:pt x="181" y="667"/>
                  </a:lnTo>
                  <a:lnTo>
                    <a:pt x="186" y="670"/>
                  </a:lnTo>
                  <a:lnTo>
                    <a:pt x="192" y="671"/>
                  </a:lnTo>
                  <a:lnTo>
                    <a:pt x="197" y="671"/>
                  </a:lnTo>
                  <a:lnTo>
                    <a:pt x="202" y="671"/>
                  </a:lnTo>
                  <a:lnTo>
                    <a:pt x="207" y="670"/>
                  </a:lnTo>
                  <a:lnTo>
                    <a:pt x="211" y="668"/>
                  </a:lnTo>
                  <a:lnTo>
                    <a:pt x="214" y="668"/>
                  </a:lnTo>
                  <a:lnTo>
                    <a:pt x="214" y="667"/>
                  </a:lnTo>
                  <a:lnTo>
                    <a:pt x="212" y="655"/>
                  </a:lnTo>
                  <a:lnTo>
                    <a:pt x="117" y="323"/>
                  </a:lnTo>
                </a:path>
              </a:pathLst>
            </a:custGeom>
            <a:solidFill>
              <a:srgbClr val="0099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5" name="Freeform 15"/>
            <p:cNvSpPr>
              <a:spLocks/>
            </p:cNvSpPr>
            <p:nvPr/>
          </p:nvSpPr>
          <p:spPr bwMode="auto">
            <a:xfrm>
              <a:off x="4302" y="1235"/>
              <a:ext cx="224" cy="728"/>
            </a:xfrm>
            <a:custGeom>
              <a:avLst/>
              <a:gdLst>
                <a:gd name="T0" fmla="*/ 42 w 224"/>
                <a:gd name="T1" fmla="*/ 409 h 729"/>
                <a:gd name="T2" fmla="*/ 19 w 224"/>
                <a:gd name="T3" fmla="*/ 300 h 729"/>
                <a:gd name="T4" fmla="*/ 1 w 224"/>
                <a:gd name="T5" fmla="*/ 246 h 729"/>
                <a:gd name="T6" fmla="*/ 6 w 224"/>
                <a:gd name="T7" fmla="*/ 225 h 729"/>
                <a:gd name="T8" fmla="*/ 14 w 224"/>
                <a:gd name="T9" fmla="*/ 193 h 729"/>
                <a:gd name="T10" fmla="*/ 26 w 224"/>
                <a:gd name="T11" fmla="*/ 163 h 729"/>
                <a:gd name="T12" fmla="*/ 39 w 224"/>
                <a:gd name="T13" fmla="*/ 144 h 729"/>
                <a:gd name="T14" fmla="*/ 59 w 224"/>
                <a:gd name="T15" fmla="*/ 128 h 729"/>
                <a:gd name="T16" fmla="*/ 80 w 224"/>
                <a:gd name="T17" fmla="*/ 113 h 729"/>
                <a:gd name="T18" fmla="*/ 95 w 224"/>
                <a:gd name="T19" fmla="*/ 105 h 729"/>
                <a:gd name="T20" fmla="*/ 95 w 224"/>
                <a:gd name="T21" fmla="*/ 86 h 729"/>
                <a:gd name="T22" fmla="*/ 84 w 224"/>
                <a:gd name="T23" fmla="*/ 64 h 729"/>
                <a:gd name="T24" fmla="*/ 83 w 224"/>
                <a:gd name="T25" fmla="*/ 55 h 729"/>
                <a:gd name="T26" fmla="*/ 81 w 224"/>
                <a:gd name="T27" fmla="*/ 42 h 729"/>
                <a:gd name="T28" fmla="*/ 85 w 224"/>
                <a:gd name="T29" fmla="*/ 28 h 729"/>
                <a:gd name="T30" fmla="*/ 92 w 224"/>
                <a:gd name="T31" fmla="*/ 16 h 729"/>
                <a:gd name="T32" fmla="*/ 96 w 224"/>
                <a:gd name="T33" fmla="*/ 7 h 729"/>
                <a:gd name="T34" fmla="*/ 101 w 224"/>
                <a:gd name="T35" fmla="*/ 2 h 729"/>
                <a:gd name="T36" fmla="*/ 112 w 224"/>
                <a:gd name="T37" fmla="*/ 0 h 729"/>
                <a:gd name="T38" fmla="*/ 135 w 224"/>
                <a:gd name="T39" fmla="*/ 0 h 729"/>
                <a:gd name="T40" fmla="*/ 146 w 224"/>
                <a:gd name="T41" fmla="*/ 1 h 729"/>
                <a:gd name="T42" fmla="*/ 149 w 224"/>
                <a:gd name="T43" fmla="*/ 4 h 729"/>
                <a:gd name="T44" fmla="*/ 154 w 224"/>
                <a:gd name="T45" fmla="*/ 11 h 729"/>
                <a:gd name="T46" fmla="*/ 163 w 224"/>
                <a:gd name="T47" fmla="*/ 21 h 729"/>
                <a:gd name="T48" fmla="*/ 166 w 224"/>
                <a:gd name="T49" fmla="*/ 34 h 729"/>
                <a:gd name="T50" fmla="*/ 164 w 224"/>
                <a:gd name="T51" fmla="*/ 48 h 729"/>
                <a:gd name="T52" fmla="*/ 162 w 224"/>
                <a:gd name="T53" fmla="*/ 58 h 729"/>
                <a:gd name="T54" fmla="*/ 147 w 224"/>
                <a:gd name="T55" fmla="*/ 92 h 729"/>
                <a:gd name="T56" fmla="*/ 148 w 224"/>
                <a:gd name="T57" fmla="*/ 106 h 729"/>
                <a:gd name="T58" fmla="*/ 164 w 224"/>
                <a:gd name="T59" fmla="*/ 116 h 729"/>
                <a:gd name="T60" fmla="*/ 187 w 224"/>
                <a:gd name="T61" fmla="*/ 131 h 729"/>
                <a:gd name="T62" fmla="*/ 203 w 224"/>
                <a:gd name="T63" fmla="*/ 144 h 729"/>
                <a:gd name="T64" fmla="*/ 206 w 224"/>
                <a:gd name="T65" fmla="*/ 156 h 729"/>
                <a:gd name="T66" fmla="*/ 210 w 224"/>
                <a:gd name="T67" fmla="*/ 189 h 729"/>
                <a:gd name="T68" fmla="*/ 215 w 224"/>
                <a:gd name="T69" fmla="*/ 232 h 729"/>
                <a:gd name="T70" fmla="*/ 219 w 224"/>
                <a:gd name="T71" fmla="*/ 268 h 729"/>
                <a:gd name="T72" fmla="*/ 220 w 224"/>
                <a:gd name="T73" fmla="*/ 284 h 729"/>
                <a:gd name="T74" fmla="*/ 221 w 224"/>
                <a:gd name="T75" fmla="*/ 314 h 729"/>
                <a:gd name="T76" fmla="*/ 223 w 224"/>
                <a:gd name="T77" fmla="*/ 354 h 729"/>
                <a:gd name="T78" fmla="*/ 221 w 224"/>
                <a:gd name="T79" fmla="*/ 388 h 729"/>
                <a:gd name="T80" fmla="*/ 216 w 224"/>
                <a:gd name="T81" fmla="*/ 406 h 729"/>
                <a:gd name="T82" fmla="*/ 210 w 224"/>
                <a:gd name="T83" fmla="*/ 411 h 729"/>
                <a:gd name="T84" fmla="*/ 201 w 224"/>
                <a:gd name="T85" fmla="*/ 412 h 729"/>
                <a:gd name="T86" fmla="*/ 196 w 224"/>
                <a:gd name="T87" fmla="*/ 411 h 729"/>
                <a:gd name="T88" fmla="*/ 198 w 224"/>
                <a:gd name="T89" fmla="*/ 401 h 729"/>
                <a:gd name="T90" fmla="*/ 189 w 224"/>
                <a:gd name="T91" fmla="*/ 402 h 729"/>
                <a:gd name="T92" fmla="*/ 190 w 224"/>
                <a:gd name="T93" fmla="*/ 531 h 729"/>
                <a:gd name="T94" fmla="*/ 196 w 224"/>
                <a:gd name="T95" fmla="*/ 672 h 729"/>
                <a:gd name="T96" fmla="*/ 164 w 224"/>
                <a:gd name="T97" fmla="*/ 688 h 729"/>
                <a:gd name="T98" fmla="*/ 120 w 224"/>
                <a:gd name="T99" fmla="*/ 690 h 729"/>
                <a:gd name="T100" fmla="*/ 113 w 224"/>
                <a:gd name="T101" fmla="*/ 700 h 729"/>
                <a:gd name="T102" fmla="*/ 104 w 224"/>
                <a:gd name="T103" fmla="*/ 714 h 729"/>
                <a:gd name="T104" fmla="*/ 94 w 224"/>
                <a:gd name="T105" fmla="*/ 725 h 729"/>
                <a:gd name="T106" fmla="*/ 85 w 224"/>
                <a:gd name="T107" fmla="*/ 728 h 729"/>
                <a:gd name="T108" fmla="*/ 75 w 224"/>
                <a:gd name="T109" fmla="*/ 726 h 729"/>
                <a:gd name="T110" fmla="*/ 68 w 224"/>
                <a:gd name="T111" fmla="*/ 725 h 729"/>
                <a:gd name="T112" fmla="*/ 61 w 224"/>
                <a:gd name="T113" fmla="*/ 724 h 729"/>
                <a:gd name="T114" fmla="*/ 69 w 224"/>
                <a:gd name="T115" fmla="*/ 697 h 729"/>
                <a:gd name="T116" fmla="*/ 54 w 224"/>
                <a:gd name="T117" fmla="*/ 541 h 729"/>
                <a:gd name="T118" fmla="*/ 45 w 224"/>
                <a:gd name="T119" fmla="*/ 377 h 7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4"/>
                <a:gd name="T181" fmla="*/ 0 h 729"/>
                <a:gd name="T182" fmla="*/ 224 w 224"/>
                <a:gd name="T183" fmla="*/ 729 h 72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4" h="729">
                  <a:moveTo>
                    <a:pt x="45" y="377"/>
                  </a:moveTo>
                  <a:lnTo>
                    <a:pt x="42" y="409"/>
                  </a:lnTo>
                  <a:lnTo>
                    <a:pt x="13" y="370"/>
                  </a:lnTo>
                  <a:lnTo>
                    <a:pt x="19" y="300"/>
                  </a:lnTo>
                  <a:lnTo>
                    <a:pt x="0" y="250"/>
                  </a:lnTo>
                  <a:lnTo>
                    <a:pt x="1" y="246"/>
                  </a:lnTo>
                  <a:lnTo>
                    <a:pt x="2" y="237"/>
                  </a:lnTo>
                  <a:lnTo>
                    <a:pt x="6" y="225"/>
                  </a:lnTo>
                  <a:lnTo>
                    <a:pt x="9" y="210"/>
                  </a:lnTo>
                  <a:lnTo>
                    <a:pt x="14" y="193"/>
                  </a:lnTo>
                  <a:lnTo>
                    <a:pt x="19" y="178"/>
                  </a:lnTo>
                  <a:lnTo>
                    <a:pt x="26" y="163"/>
                  </a:lnTo>
                  <a:lnTo>
                    <a:pt x="32" y="153"/>
                  </a:lnTo>
                  <a:lnTo>
                    <a:pt x="39" y="144"/>
                  </a:lnTo>
                  <a:lnTo>
                    <a:pt x="48" y="137"/>
                  </a:lnTo>
                  <a:lnTo>
                    <a:pt x="59" y="128"/>
                  </a:lnTo>
                  <a:lnTo>
                    <a:pt x="70" y="121"/>
                  </a:lnTo>
                  <a:lnTo>
                    <a:pt x="80" y="113"/>
                  </a:lnTo>
                  <a:lnTo>
                    <a:pt x="89" y="108"/>
                  </a:lnTo>
                  <a:lnTo>
                    <a:pt x="95" y="105"/>
                  </a:lnTo>
                  <a:lnTo>
                    <a:pt x="96" y="104"/>
                  </a:lnTo>
                  <a:lnTo>
                    <a:pt x="95" y="86"/>
                  </a:lnTo>
                  <a:lnTo>
                    <a:pt x="84" y="64"/>
                  </a:lnTo>
                  <a:lnTo>
                    <a:pt x="83" y="60"/>
                  </a:lnTo>
                  <a:lnTo>
                    <a:pt x="83" y="55"/>
                  </a:lnTo>
                  <a:lnTo>
                    <a:pt x="81" y="49"/>
                  </a:lnTo>
                  <a:lnTo>
                    <a:pt x="81" y="42"/>
                  </a:lnTo>
                  <a:lnTo>
                    <a:pt x="83" y="34"/>
                  </a:lnTo>
                  <a:lnTo>
                    <a:pt x="85" y="28"/>
                  </a:lnTo>
                  <a:lnTo>
                    <a:pt x="89" y="21"/>
                  </a:lnTo>
                  <a:lnTo>
                    <a:pt x="92" y="16"/>
                  </a:lnTo>
                  <a:lnTo>
                    <a:pt x="95" y="12"/>
                  </a:lnTo>
                  <a:lnTo>
                    <a:pt x="96" y="7"/>
                  </a:lnTo>
                  <a:lnTo>
                    <a:pt x="99" y="4"/>
                  </a:lnTo>
                  <a:lnTo>
                    <a:pt x="101" y="2"/>
                  </a:lnTo>
                  <a:lnTo>
                    <a:pt x="106" y="1"/>
                  </a:lnTo>
                  <a:lnTo>
                    <a:pt x="112" y="0"/>
                  </a:lnTo>
                  <a:lnTo>
                    <a:pt x="123" y="0"/>
                  </a:lnTo>
                  <a:lnTo>
                    <a:pt x="135" y="0"/>
                  </a:lnTo>
                  <a:lnTo>
                    <a:pt x="141" y="0"/>
                  </a:lnTo>
                  <a:lnTo>
                    <a:pt x="146" y="1"/>
                  </a:lnTo>
                  <a:lnTo>
                    <a:pt x="148" y="2"/>
                  </a:lnTo>
                  <a:lnTo>
                    <a:pt x="149" y="4"/>
                  </a:lnTo>
                  <a:lnTo>
                    <a:pt x="151" y="7"/>
                  </a:lnTo>
                  <a:lnTo>
                    <a:pt x="154" y="11"/>
                  </a:lnTo>
                  <a:lnTo>
                    <a:pt x="159" y="16"/>
                  </a:lnTo>
                  <a:lnTo>
                    <a:pt x="163" y="21"/>
                  </a:lnTo>
                  <a:lnTo>
                    <a:pt x="166" y="27"/>
                  </a:lnTo>
                  <a:lnTo>
                    <a:pt x="166" y="34"/>
                  </a:lnTo>
                  <a:lnTo>
                    <a:pt x="166" y="42"/>
                  </a:lnTo>
                  <a:lnTo>
                    <a:pt x="164" y="48"/>
                  </a:lnTo>
                  <a:lnTo>
                    <a:pt x="163" y="54"/>
                  </a:lnTo>
                  <a:lnTo>
                    <a:pt x="162" y="58"/>
                  </a:lnTo>
                  <a:lnTo>
                    <a:pt x="162" y="60"/>
                  </a:lnTo>
                  <a:lnTo>
                    <a:pt x="147" y="92"/>
                  </a:lnTo>
                  <a:lnTo>
                    <a:pt x="146" y="104"/>
                  </a:lnTo>
                  <a:lnTo>
                    <a:pt x="148" y="106"/>
                  </a:lnTo>
                  <a:lnTo>
                    <a:pt x="154" y="110"/>
                  </a:lnTo>
                  <a:lnTo>
                    <a:pt x="164" y="116"/>
                  </a:lnTo>
                  <a:lnTo>
                    <a:pt x="175" y="123"/>
                  </a:lnTo>
                  <a:lnTo>
                    <a:pt x="187" y="131"/>
                  </a:lnTo>
                  <a:lnTo>
                    <a:pt x="196" y="138"/>
                  </a:lnTo>
                  <a:lnTo>
                    <a:pt x="203" y="144"/>
                  </a:lnTo>
                  <a:lnTo>
                    <a:pt x="205" y="148"/>
                  </a:lnTo>
                  <a:lnTo>
                    <a:pt x="206" y="156"/>
                  </a:lnTo>
                  <a:lnTo>
                    <a:pt x="208" y="169"/>
                  </a:lnTo>
                  <a:lnTo>
                    <a:pt x="210" y="189"/>
                  </a:lnTo>
                  <a:lnTo>
                    <a:pt x="213" y="210"/>
                  </a:lnTo>
                  <a:lnTo>
                    <a:pt x="215" y="232"/>
                  </a:lnTo>
                  <a:lnTo>
                    <a:pt x="218" y="252"/>
                  </a:lnTo>
                  <a:lnTo>
                    <a:pt x="219" y="268"/>
                  </a:lnTo>
                  <a:lnTo>
                    <a:pt x="220" y="278"/>
                  </a:lnTo>
                  <a:lnTo>
                    <a:pt x="220" y="284"/>
                  </a:lnTo>
                  <a:lnTo>
                    <a:pt x="221" y="298"/>
                  </a:lnTo>
                  <a:lnTo>
                    <a:pt x="221" y="314"/>
                  </a:lnTo>
                  <a:lnTo>
                    <a:pt x="223" y="334"/>
                  </a:lnTo>
                  <a:lnTo>
                    <a:pt x="223" y="354"/>
                  </a:lnTo>
                  <a:lnTo>
                    <a:pt x="223" y="372"/>
                  </a:lnTo>
                  <a:lnTo>
                    <a:pt x="221" y="388"/>
                  </a:lnTo>
                  <a:lnTo>
                    <a:pt x="219" y="401"/>
                  </a:lnTo>
                  <a:lnTo>
                    <a:pt x="216" y="406"/>
                  </a:lnTo>
                  <a:lnTo>
                    <a:pt x="214" y="408"/>
                  </a:lnTo>
                  <a:lnTo>
                    <a:pt x="210" y="411"/>
                  </a:lnTo>
                  <a:lnTo>
                    <a:pt x="205" y="411"/>
                  </a:lnTo>
                  <a:lnTo>
                    <a:pt x="201" y="412"/>
                  </a:lnTo>
                  <a:lnTo>
                    <a:pt x="199" y="411"/>
                  </a:lnTo>
                  <a:lnTo>
                    <a:pt x="196" y="411"/>
                  </a:lnTo>
                  <a:lnTo>
                    <a:pt x="195" y="411"/>
                  </a:lnTo>
                  <a:lnTo>
                    <a:pt x="198" y="401"/>
                  </a:lnTo>
                  <a:lnTo>
                    <a:pt x="208" y="392"/>
                  </a:lnTo>
                  <a:lnTo>
                    <a:pt x="189" y="402"/>
                  </a:lnTo>
                  <a:lnTo>
                    <a:pt x="194" y="500"/>
                  </a:lnTo>
                  <a:lnTo>
                    <a:pt x="190" y="531"/>
                  </a:lnTo>
                  <a:lnTo>
                    <a:pt x="164" y="643"/>
                  </a:lnTo>
                  <a:lnTo>
                    <a:pt x="196" y="672"/>
                  </a:lnTo>
                  <a:lnTo>
                    <a:pt x="201" y="690"/>
                  </a:lnTo>
                  <a:lnTo>
                    <a:pt x="164" y="688"/>
                  </a:lnTo>
                  <a:lnTo>
                    <a:pt x="121" y="689"/>
                  </a:lnTo>
                  <a:lnTo>
                    <a:pt x="120" y="690"/>
                  </a:lnTo>
                  <a:lnTo>
                    <a:pt x="117" y="695"/>
                  </a:lnTo>
                  <a:lnTo>
                    <a:pt x="113" y="700"/>
                  </a:lnTo>
                  <a:lnTo>
                    <a:pt x="109" y="708"/>
                  </a:lnTo>
                  <a:lnTo>
                    <a:pt x="104" y="714"/>
                  </a:lnTo>
                  <a:lnTo>
                    <a:pt x="99" y="720"/>
                  </a:lnTo>
                  <a:lnTo>
                    <a:pt x="94" y="725"/>
                  </a:lnTo>
                  <a:lnTo>
                    <a:pt x="89" y="728"/>
                  </a:lnTo>
                  <a:lnTo>
                    <a:pt x="85" y="728"/>
                  </a:lnTo>
                  <a:lnTo>
                    <a:pt x="80" y="728"/>
                  </a:lnTo>
                  <a:lnTo>
                    <a:pt x="75" y="726"/>
                  </a:lnTo>
                  <a:lnTo>
                    <a:pt x="71" y="726"/>
                  </a:lnTo>
                  <a:lnTo>
                    <a:pt x="68" y="725"/>
                  </a:lnTo>
                  <a:lnTo>
                    <a:pt x="64" y="724"/>
                  </a:lnTo>
                  <a:lnTo>
                    <a:pt x="61" y="724"/>
                  </a:lnTo>
                  <a:lnTo>
                    <a:pt x="61" y="723"/>
                  </a:lnTo>
                  <a:lnTo>
                    <a:pt x="69" y="697"/>
                  </a:lnTo>
                  <a:lnTo>
                    <a:pt x="80" y="667"/>
                  </a:lnTo>
                  <a:lnTo>
                    <a:pt x="54" y="541"/>
                  </a:lnTo>
                  <a:lnTo>
                    <a:pt x="49" y="420"/>
                  </a:lnTo>
                  <a:lnTo>
                    <a:pt x="45" y="37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6" name="Freeform 16"/>
            <p:cNvSpPr>
              <a:spLocks/>
            </p:cNvSpPr>
            <p:nvPr/>
          </p:nvSpPr>
          <p:spPr bwMode="auto">
            <a:xfrm>
              <a:off x="4700" y="1237"/>
              <a:ext cx="222" cy="684"/>
            </a:xfrm>
            <a:custGeom>
              <a:avLst/>
              <a:gdLst>
                <a:gd name="T0" fmla="*/ 182 w 222"/>
                <a:gd name="T1" fmla="*/ 350 h 685"/>
                <a:gd name="T2" fmla="*/ 178 w 222"/>
                <a:gd name="T3" fmla="*/ 339 h 685"/>
                <a:gd name="T4" fmla="*/ 171 w 222"/>
                <a:gd name="T5" fmla="*/ 298 h 685"/>
                <a:gd name="T6" fmla="*/ 183 w 222"/>
                <a:gd name="T7" fmla="*/ 256 h 685"/>
                <a:gd name="T8" fmla="*/ 188 w 222"/>
                <a:gd name="T9" fmla="*/ 229 h 685"/>
                <a:gd name="T10" fmla="*/ 180 w 222"/>
                <a:gd name="T11" fmla="*/ 162 h 685"/>
                <a:gd name="T12" fmla="*/ 151 w 222"/>
                <a:gd name="T13" fmla="*/ 118 h 685"/>
                <a:gd name="T14" fmla="*/ 135 w 222"/>
                <a:gd name="T15" fmla="*/ 104 h 685"/>
                <a:gd name="T16" fmla="*/ 147 w 222"/>
                <a:gd name="T17" fmla="*/ 85 h 685"/>
                <a:gd name="T18" fmla="*/ 142 w 222"/>
                <a:gd name="T19" fmla="*/ 84 h 685"/>
                <a:gd name="T20" fmla="*/ 131 w 222"/>
                <a:gd name="T21" fmla="*/ 68 h 685"/>
                <a:gd name="T22" fmla="*/ 139 w 222"/>
                <a:gd name="T23" fmla="*/ 38 h 685"/>
                <a:gd name="T24" fmla="*/ 112 w 222"/>
                <a:gd name="T25" fmla="*/ 2 h 685"/>
                <a:gd name="T26" fmla="*/ 79 w 222"/>
                <a:gd name="T27" fmla="*/ 2 h 685"/>
                <a:gd name="T28" fmla="*/ 53 w 222"/>
                <a:gd name="T29" fmla="*/ 11 h 685"/>
                <a:gd name="T30" fmla="*/ 53 w 222"/>
                <a:gd name="T31" fmla="*/ 21 h 685"/>
                <a:gd name="T32" fmla="*/ 53 w 222"/>
                <a:gd name="T33" fmla="*/ 26 h 685"/>
                <a:gd name="T34" fmla="*/ 50 w 222"/>
                <a:gd name="T35" fmla="*/ 35 h 685"/>
                <a:gd name="T36" fmla="*/ 55 w 222"/>
                <a:gd name="T37" fmla="*/ 68 h 685"/>
                <a:gd name="T38" fmla="*/ 52 w 222"/>
                <a:gd name="T39" fmla="*/ 75 h 685"/>
                <a:gd name="T40" fmla="*/ 45 w 222"/>
                <a:gd name="T41" fmla="*/ 81 h 685"/>
                <a:gd name="T42" fmla="*/ 53 w 222"/>
                <a:gd name="T43" fmla="*/ 91 h 685"/>
                <a:gd name="T44" fmla="*/ 60 w 222"/>
                <a:gd name="T45" fmla="*/ 100 h 685"/>
                <a:gd name="T46" fmla="*/ 52 w 222"/>
                <a:gd name="T47" fmla="*/ 110 h 685"/>
                <a:gd name="T48" fmla="*/ 42 w 222"/>
                <a:gd name="T49" fmla="*/ 115 h 685"/>
                <a:gd name="T50" fmla="*/ 34 w 222"/>
                <a:gd name="T51" fmla="*/ 116 h 685"/>
                <a:gd name="T52" fmla="*/ 22 w 222"/>
                <a:gd name="T53" fmla="*/ 131 h 685"/>
                <a:gd name="T54" fmla="*/ 8 w 222"/>
                <a:gd name="T55" fmla="*/ 237 h 685"/>
                <a:gd name="T56" fmla="*/ 7 w 222"/>
                <a:gd name="T57" fmla="*/ 282 h 685"/>
                <a:gd name="T58" fmla="*/ 0 w 222"/>
                <a:gd name="T59" fmla="*/ 309 h 685"/>
                <a:gd name="T60" fmla="*/ 7 w 222"/>
                <a:gd name="T61" fmla="*/ 325 h 685"/>
                <a:gd name="T62" fmla="*/ 9 w 222"/>
                <a:gd name="T63" fmla="*/ 385 h 685"/>
                <a:gd name="T64" fmla="*/ 7 w 222"/>
                <a:gd name="T65" fmla="*/ 437 h 685"/>
                <a:gd name="T66" fmla="*/ 14 w 222"/>
                <a:gd name="T67" fmla="*/ 467 h 685"/>
                <a:gd name="T68" fmla="*/ 19 w 222"/>
                <a:gd name="T69" fmla="*/ 472 h 685"/>
                <a:gd name="T70" fmla="*/ 26 w 222"/>
                <a:gd name="T71" fmla="*/ 526 h 685"/>
                <a:gd name="T72" fmla="*/ 31 w 222"/>
                <a:gd name="T73" fmla="*/ 600 h 685"/>
                <a:gd name="T74" fmla="*/ 21 w 222"/>
                <a:gd name="T75" fmla="*/ 644 h 685"/>
                <a:gd name="T76" fmla="*/ 12 w 222"/>
                <a:gd name="T77" fmla="*/ 667 h 685"/>
                <a:gd name="T78" fmla="*/ 17 w 222"/>
                <a:gd name="T79" fmla="*/ 682 h 685"/>
                <a:gd name="T80" fmla="*/ 37 w 222"/>
                <a:gd name="T81" fmla="*/ 682 h 685"/>
                <a:gd name="T82" fmla="*/ 52 w 222"/>
                <a:gd name="T83" fmla="*/ 655 h 685"/>
                <a:gd name="T84" fmla="*/ 53 w 222"/>
                <a:gd name="T85" fmla="*/ 612 h 685"/>
                <a:gd name="T86" fmla="*/ 55 w 222"/>
                <a:gd name="T87" fmla="*/ 596 h 685"/>
                <a:gd name="T88" fmla="*/ 65 w 222"/>
                <a:gd name="T89" fmla="*/ 551 h 685"/>
                <a:gd name="T90" fmla="*/ 70 w 222"/>
                <a:gd name="T91" fmla="*/ 515 h 685"/>
                <a:gd name="T92" fmla="*/ 70 w 222"/>
                <a:gd name="T93" fmla="*/ 494 h 685"/>
                <a:gd name="T94" fmla="*/ 93 w 222"/>
                <a:gd name="T95" fmla="*/ 511 h 685"/>
                <a:gd name="T96" fmla="*/ 98 w 222"/>
                <a:gd name="T97" fmla="*/ 654 h 685"/>
                <a:gd name="T98" fmla="*/ 101 w 222"/>
                <a:gd name="T99" fmla="*/ 669 h 685"/>
                <a:gd name="T100" fmla="*/ 112 w 222"/>
                <a:gd name="T101" fmla="*/ 682 h 685"/>
                <a:gd name="T102" fmla="*/ 127 w 222"/>
                <a:gd name="T103" fmla="*/ 676 h 685"/>
                <a:gd name="T104" fmla="*/ 136 w 222"/>
                <a:gd name="T105" fmla="*/ 635 h 685"/>
                <a:gd name="T106" fmla="*/ 130 w 222"/>
                <a:gd name="T107" fmla="*/ 593 h 685"/>
                <a:gd name="T108" fmla="*/ 140 w 222"/>
                <a:gd name="T109" fmla="*/ 548 h 685"/>
                <a:gd name="T110" fmla="*/ 139 w 222"/>
                <a:gd name="T111" fmla="*/ 529 h 685"/>
                <a:gd name="T112" fmla="*/ 137 w 222"/>
                <a:gd name="T113" fmla="*/ 514 h 6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2"/>
                <a:gd name="T172" fmla="*/ 0 h 685"/>
                <a:gd name="T173" fmla="*/ 222 w 222"/>
                <a:gd name="T174" fmla="*/ 685 h 6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2" h="685">
                  <a:moveTo>
                    <a:pt x="221" y="356"/>
                  </a:moveTo>
                  <a:lnTo>
                    <a:pt x="182" y="355"/>
                  </a:lnTo>
                  <a:lnTo>
                    <a:pt x="182" y="353"/>
                  </a:lnTo>
                  <a:lnTo>
                    <a:pt x="182" y="350"/>
                  </a:lnTo>
                  <a:lnTo>
                    <a:pt x="182" y="348"/>
                  </a:lnTo>
                  <a:lnTo>
                    <a:pt x="181" y="345"/>
                  </a:lnTo>
                  <a:lnTo>
                    <a:pt x="180" y="343"/>
                  </a:lnTo>
                  <a:lnTo>
                    <a:pt x="178" y="339"/>
                  </a:lnTo>
                  <a:lnTo>
                    <a:pt x="176" y="338"/>
                  </a:lnTo>
                  <a:lnTo>
                    <a:pt x="173" y="335"/>
                  </a:lnTo>
                  <a:lnTo>
                    <a:pt x="168" y="304"/>
                  </a:lnTo>
                  <a:lnTo>
                    <a:pt x="171" y="298"/>
                  </a:lnTo>
                  <a:lnTo>
                    <a:pt x="173" y="289"/>
                  </a:lnTo>
                  <a:lnTo>
                    <a:pt x="177" y="278"/>
                  </a:lnTo>
                  <a:lnTo>
                    <a:pt x="180" y="267"/>
                  </a:lnTo>
                  <a:lnTo>
                    <a:pt x="183" y="256"/>
                  </a:lnTo>
                  <a:lnTo>
                    <a:pt x="186" y="246"/>
                  </a:lnTo>
                  <a:lnTo>
                    <a:pt x="187" y="239"/>
                  </a:lnTo>
                  <a:lnTo>
                    <a:pt x="188" y="235"/>
                  </a:lnTo>
                  <a:lnTo>
                    <a:pt x="188" y="229"/>
                  </a:lnTo>
                  <a:lnTo>
                    <a:pt x="187" y="216"/>
                  </a:lnTo>
                  <a:lnTo>
                    <a:pt x="184" y="199"/>
                  </a:lnTo>
                  <a:lnTo>
                    <a:pt x="182" y="180"/>
                  </a:lnTo>
                  <a:lnTo>
                    <a:pt x="180" y="162"/>
                  </a:lnTo>
                  <a:lnTo>
                    <a:pt x="175" y="146"/>
                  </a:lnTo>
                  <a:lnTo>
                    <a:pt x="170" y="132"/>
                  </a:lnTo>
                  <a:lnTo>
                    <a:pt x="165" y="126"/>
                  </a:lnTo>
                  <a:lnTo>
                    <a:pt x="151" y="118"/>
                  </a:lnTo>
                  <a:lnTo>
                    <a:pt x="144" y="112"/>
                  </a:lnTo>
                  <a:lnTo>
                    <a:pt x="139" y="109"/>
                  </a:lnTo>
                  <a:lnTo>
                    <a:pt x="136" y="106"/>
                  </a:lnTo>
                  <a:lnTo>
                    <a:pt x="135" y="104"/>
                  </a:lnTo>
                  <a:lnTo>
                    <a:pt x="136" y="102"/>
                  </a:lnTo>
                  <a:lnTo>
                    <a:pt x="137" y="102"/>
                  </a:lnTo>
                  <a:lnTo>
                    <a:pt x="147" y="85"/>
                  </a:lnTo>
                  <a:lnTo>
                    <a:pt x="146" y="85"/>
                  </a:lnTo>
                  <a:lnTo>
                    <a:pt x="144" y="85"/>
                  </a:lnTo>
                  <a:lnTo>
                    <a:pt x="142" y="84"/>
                  </a:lnTo>
                  <a:lnTo>
                    <a:pt x="139" y="81"/>
                  </a:lnTo>
                  <a:lnTo>
                    <a:pt x="136" y="79"/>
                  </a:lnTo>
                  <a:lnTo>
                    <a:pt x="134" y="74"/>
                  </a:lnTo>
                  <a:lnTo>
                    <a:pt x="131" y="68"/>
                  </a:lnTo>
                  <a:lnTo>
                    <a:pt x="131" y="60"/>
                  </a:lnTo>
                  <a:lnTo>
                    <a:pt x="134" y="53"/>
                  </a:lnTo>
                  <a:lnTo>
                    <a:pt x="136" y="45"/>
                  </a:lnTo>
                  <a:lnTo>
                    <a:pt x="139" y="38"/>
                  </a:lnTo>
                  <a:lnTo>
                    <a:pt x="139" y="30"/>
                  </a:lnTo>
                  <a:lnTo>
                    <a:pt x="135" y="22"/>
                  </a:lnTo>
                  <a:lnTo>
                    <a:pt x="127" y="12"/>
                  </a:lnTo>
                  <a:lnTo>
                    <a:pt x="112" y="2"/>
                  </a:lnTo>
                  <a:lnTo>
                    <a:pt x="108" y="1"/>
                  </a:lnTo>
                  <a:lnTo>
                    <a:pt x="99" y="0"/>
                  </a:lnTo>
                  <a:lnTo>
                    <a:pt x="89" y="1"/>
                  </a:lnTo>
                  <a:lnTo>
                    <a:pt x="79" y="2"/>
                  </a:lnTo>
                  <a:lnTo>
                    <a:pt x="69" y="3"/>
                  </a:lnTo>
                  <a:lnTo>
                    <a:pt x="62" y="6"/>
                  </a:lnTo>
                  <a:lnTo>
                    <a:pt x="55" y="8"/>
                  </a:lnTo>
                  <a:lnTo>
                    <a:pt x="53" y="11"/>
                  </a:lnTo>
                  <a:lnTo>
                    <a:pt x="53" y="13"/>
                  </a:lnTo>
                  <a:lnTo>
                    <a:pt x="53" y="17"/>
                  </a:lnTo>
                  <a:lnTo>
                    <a:pt x="53" y="19"/>
                  </a:lnTo>
                  <a:lnTo>
                    <a:pt x="53" y="21"/>
                  </a:lnTo>
                  <a:lnTo>
                    <a:pt x="53" y="23"/>
                  </a:lnTo>
                  <a:lnTo>
                    <a:pt x="53" y="24"/>
                  </a:lnTo>
                  <a:lnTo>
                    <a:pt x="53" y="26"/>
                  </a:lnTo>
                  <a:lnTo>
                    <a:pt x="52" y="26"/>
                  </a:lnTo>
                  <a:lnTo>
                    <a:pt x="52" y="28"/>
                  </a:lnTo>
                  <a:lnTo>
                    <a:pt x="50" y="30"/>
                  </a:lnTo>
                  <a:lnTo>
                    <a:pt x="50" y="35"/>
                  </a:lnTo>
                  <a:lnTo>
                    <a:pt x="50" y="42"/>
                  </a:lnTo>
                  <a:lnTo>
                    <a:pt x="50" y="49"/>
                  </a:lnTo>
                  <a:lnTo>
                    <a:pt x="52" y="58"/>
                  </a:lnTo>
                  <a:lnTo>
                    <a:pt x="55" y="68"/>
                  </a:lnTo>
                  <a:lnTo>
                    <a:pt x="55" y="71"/>
                  </a:lnTo>
                  <a:lnTo>
                    <a:pt x="55" y="74"/>
                  </a:lnTo>
                  <a:lnTo>
                    <a:pt x="53" y="75"/>
                  </a:lnTo>
                  <a:lnTo>
                    <a:pt x="52" y="75"/>
                  </a:lnTo>
                  <a:lnTo>
                    <a:pt x="49" y="75"/>
                  </a:lnTo>
                  <a:lnTo>
                    <a:pt x="47" y="76"/>
                  </a:lnTo>
                  <a:lnTo>
                    <a:pt x="45" y="79"/>
                  </a:lnTo>
                  <a:lnTo>
                    <a:pt x="45" y="81"/>
                  </a:lnTo>
                  <a:lnTo>
                    <a:pt x="47" y="84"/>
                  </a:lnTo>
                  <a:lnTo>
                    <a:pt x="48" y="86"/>
                  </a:lnTo>
                  <a:lnTo>
                    <a:pt x="50" y="89"/>
                  </a:lnTo>
                  <a:lnTo>
                    <a:pt x="53" y="91"/>
                  </a:lnTo>
                  <a:lnTo>
                    <a:pt x="55" y="94"/>
                  </a:lnTo>
                  <a:lnTo>
                    <a:pt x="57" y="96"/>
                  </a:lnTo>
                  <a:lnTo>
                    <a:pt x="59" y="99"/>
                  </a:lnTo>
                  <a:lnTo>
                    <a:pt x="60" y="100"/>
                  </a:lnTo>
                  <a:lnTo>
                    <a:pt x="60" y="102"/>
                  </a:lnTo>
                  <a:lnTo>
                    <a:pt x="59" y="105"/>
                  </a:lnTo>
                  <a:lnTo>
                    <a:pt x="55" y="107"/>
                  </a:lnTo>
                  <a:lnTo>
                    <a:pt x="52" y="110"/>
                  </a:lnTo>
                  <a:lnTo>
                    <a:pt x="49" y="111"/>
                  </a:lnTo>
                  <a:lnTo>
                    <a:pt x="45" y="114"/>
                  </a:lnTo>
                  <a:lnTo>
                    <a:pt x="43" y="115"/>
                  </a:lnTo>
                  <a:lnTo>
                    <a:pt x="42" y="115"/>
                  </a:lnTo>
                  <a:lnTo>
                    <a:pt x="39" y="115"/>
                  </a:lnTo>
                  <a:lnTo>
                    <a:pt x="37" y="115"/>
                  </a:lnTo>
                  <a:lnTo>
                    <a:pt x="34" y="116"/>
                  </a:lnTo>
                  <a:lnTo>
                    <a:pt x="31" y="118"/>
                  </a:lnTo>
                  <a:lnTo>
                    <a:pt x="27" y="121"/>
                  </a:lnTo>
                  <a:lnTo>
                    <a:pt x="24" y="126"/>
                  </a:lnTo>
                  <a:lnTo>
                    <a:pt x="22" y="131"/>
                  </a:lnTo>
                  <a:lnTo>
                    <a:pt x="11" y="171"/>
                  </a:lnTo>
                  <a:lnTo>
                    <a:pt x="6" y="200"/>
                  </a:lnTo>
                  <a:lnTo>
                    <a:pt x="6" y="223"/>
                  </a:lnTo>
                  <a:lnTo>
                    <a:pt x="8" y="237"/>
                  </a:lnTo>
                  <a:lnTo>
                    <a:pt x="11" y="250"/>
                  </a:lnTo>
                  <a:lnTo>
                    <a:pt x="13" y="260"/>
                  </a:lnTo>
                  <a:lnTo>
                    <a:pt x="12" y="270"/>
                  </a:lnTo>
                  <a:lnTo>
                    <a:pt x="7" y="282"/>
                  </a:lnTo>
                  <a:lnTo>
                    <a:pt x="3" y="289"/>
                  </a:lnTo>
                  <a:lnTo>
                    <a:pt x="1" y="297"/>
                  </a:lnTo>
                  <a:lnTo>
                    <a:pt x="0" y="303"/>
                  </a:lnTo>
                  <a:lnTo>
                    <a:pt x="0" y="309"/>
                  </a:lnTo>
                  <a:lnTo>
                    <a:pt x="1" y="314"/>
                  </a:lnTo>
                  <a:lnTo>
                    <a:pt x="3" y="318"/>
                  </a:lnTo>
                  <a:lnTo>
                    <a:pt x="4" y="322"/>
                  </a:lnTo>
                  <a:lnTo>
                    <a:pt x="7" y="325"/>
                  </a:lnTo>
                  <a:lnTo>
                    <a:pt x="8" y="333"/>
                  </a:lnTo>
                  <a:lnTo>
                    <a:pt x="9" y="346"/>
                  </a:lnTo>
                  <a:lnTo>
                    <a:pt x="9" y="365"/>
                  </a:lnTo>
                  <a:lnTo>
                    <a:pt x="9" y="385"/>
                  </a:lnTo>
                  <a:lnTo>
                    <a:pt x="8" y="403"/>
                  </a:lnTo>
                  <a:lnTo>
                    <a:pt x="7" y="421"/>
                  </a:lnTo>
                  <a:lnTo>
                    <a:pt x="7" y="432"/>
                  </a:lnTo>
                  <a:lnTo>
                    <a:pt x="7" y="437"/>
                  </a:lnTo>
                  <a:lnTo>
                    <a:pt x="8" y="448"/>
                  </a:lnTo>
                  <a:lnTo>
                    <a:pt x="9" y="456"/>
                  </a:lnTo>
                  <a:lnTo>
                    <a:pt x="12" y="462"/>
                  </a:lnTo>
                  <a:lnTo>
                    <a:pt x="14" y="467"/>
                  </a:lnTo>
                  <a:lnTo>
                    <a:pt x="16" y="469"/>
                  </a:lnTo>
                  <a:lnTo>
                    <a:pt x="18" y="470"/>
                  </a:lnTo>
                  <a:lnTo>
                    <a:pt x="19" y="472"/>
                  </a:lnTo>
                  <a:lnTo>
                    <a:pt x="21" y="475"/>
                  </a:lnTo>
                  <a:lnTo>
                    <a:pt x="22" y="488"/>
                  </a:lnTo>
                  <a:lnTo>
                    <a:pt x="23" y="505"/>
                  </a:lnTo>
                  <a:lnTo>
                    <a:pt x="26" y="526"/>
                  </a:lnTo>
                  <a:lnTo>
                    <a:pt x="27" y="548"/>
                  </a:lnTo>
                  <a:lnTo>
                    <a:pt x="29" y="570"/>
                  </a:lnTo>
                  <a:lnTo>
                    <a:pt x="31" y="587"/>
                  </a:lnTo>
                  <a:lnTo>
                    <a:pt x="31" y="600"/>
                  </a:lnTo>
                  <a:lnTo>
                    <a:pt x="29" y="610"/>
                  </a:lnTo>
                  <a:lnTo>
                    <a:pt x="28" y="622"/>
                  </a:lnTo>
                  <a:lnTo>
                    <a:pt x="24" y="633"/>
                  </a:lnTo>
                  <a:lnTo>
                    <a:pt x="21" y="644"/>
                  </a:lnTo>
                  <a:lnTo>
                    <a:pt x="18" y="653"/>
                  </a:lnTo>
                  <a:lnTo>
                    <a:pt x="14" y="660"/>
                  </a:lnTo>
                  <a:lnTo>
                    <a:pt x="12" y="666"/>
                  </a:lnTo>
                  <a:lnTo>
                    <a:pt x="12" y="667"/>
                  </a:lnTo>
                  <a:lnTo>
                    <a:pt x="9" y="680"/>
                  </a:lnTo>
                  <a:lnTo>
                    <a:pt x="11" y="681"/>
                  </a:lnTo>
                  <a:lnTo>
                    <a:pt x="13" y="681"/>
                  </a:lnTo>
                  <a:lnTo>
                    <a:pt x="17" y="682"/>
                  </a:lnTo>
                  <a:lnTo>
                    <a:pt x="21" y="684"/>
                  </a:lnTo>
                  <a:lnTo>
                    <a:pt x="26" y="684"/>
                  </a:lnTo>
                  <a:lnTo>
                    <a:pt x="32" y="684"/>
                  </a:lnTo>
                  <a:lnTo>
                    <a:pt x="37" y="682"/>
                  </a:lnTo>
                  <a:lnTo>
                    <a:pt x="43" y="680"/>
                  </a:lnTo>
                  <a:lnTo>
                    <a:pt x="48" y="675"/>
                  </a:lnTo>
                  <a:lnTo>
                    <a:pt x="50" y="666"/>
                  </a:lnTo>
                  <a:lnTo>
                    <a:pt x="52" y="655"/>
                  </a:lnTo>
                  <a:lnTo>
                    <a:pt x="53" y="643"/>
                  </a:lnTo>
                  <a:lnTo>
                    <a:pt x="53" y="630"/>
                  </a:lnTo>
                  <a:lnTo>
                    <a:pt x="53" y="619"/>
                  </a:lnTo>
                  <a:lnTo>
                    <a:pt x="53" y="612"/>
                  </a:lnTo>
                  <a:lnTo>
                    <a:pt x="53" y="609"/>
                  </a:lnTo>
                  <a:lnTo>
                    <a:pt x="53" y="608"/>
                  </a:lnTo>
                  <a:lnTo>
                    <a:pt x="54" y="603"/>
                  </a:lnTo>
                  <a:lnTo>
                    <a:pt x="55" y="596"/>
                  </a:lnTo>
                  <a:lnTo>
                    <a:pt x="58" y="586"/>
                  </a:lnTo>
                  <a:lnTo>
                    <a:pt x="60" y="574"/>
                  </a:lnTo>
                  <a:lnTo>
                    <a:pt x="63" y="563"/>
                  </a:lnTo>
                  <a:lnTo>
                    <a:pt x="65" y="551"/>
                  </a:lnTo>
                  <a:lnTo>
                    <a:pt x="67" y="540"/>
                  </a:lnTo>
                  <a:lnTo>
                    <a:pt x="68" y="531"/>
                  </a:lnTo>
                  <a:lnTo>
                    <a:pt x="69" y="522"/>
                  </a:lnTo>
                  <a:lnTo>
                    <a:pt x="70" y="515"/>
                  </a:lnTo>
                  <a:lnTo>
                    <a:pt x="70" y="508"/>
                  </a:lnTo>
                  <a:lnTo>
                    <a:pt x="70" y="501"/>
                  </a:lnTo>
                  <a:lnTo>
                    <a:pt x="70" y="498"/>
                  </a:lnTo>
                  <a:lnTo>
                    <a:pt x="70" y="494"/>
                  </a:lnTo>
                  <a:lnTo>
                    <a:pt x="70" y="493"/>
                  </a:lnTo>
                  <a:lnTo>
                    <a:pt x="85" y="493"/>
                  </a:lnTo>
                  <a:lnTo>
                    <a:pt x="86" y="511"/>
                  </a:lnTo>
                  <a:lnTo>
                    <a:pt x="93" y="511"/>
                  </a:lnTo>
                  <a:lnTo>
                    <a:pt x="106" y="605"/>
                  </a:lnTo>
                  <a:lnTo>
                    <a:pt x="98" y="653"/>
                  </a:lnTo>
                  <a:lnTo>
                    <a:pt x="98" y="654"/>
                  </a:lnTo>
                  <a:lnTo>
                    <a:pt x="99" y="656"/>
                  </a:lnTo>
                  <a:lnTo>
                    <a:pt x="99" y="660"/>
                  </a:lnTo>
                  <a:lnTo>
                    <a:pt x="100" y="664"/>
                  </a:lnTo>
                  <a:lnTo>
                    <a:pt x="101" y="669"/>
                  </a:lnTo>
                  <a:lnTo>
                    <a:pt x="104" y="674"/>
                  </a:lnTo>
                  <a:lnTo>
                    <a:pt x="106" y="677"/>
                  </a:lnTo>
                  <a:lnTo>
                    <a:pt x="109" y="680"/>
                  </a:lnTo>
                  <a:lnTo>
                    <a:pt x="112" y="682"/>
                  </a:lnTo>
                  <a:lnTo>
                    <a:pt x="116" y="682"/>
                  </a:lnTo>
                  <a:lnTo>
                    <a:pt x="120" y="681"/>
                  </a:lnTo>
                  <a:lnTo>
                    <a:pt x="124" y="679"/>
                  </a:lnTo>
                  <a:lnTo>
                    <a:pt x="127" y="676"/>
                  </a:lnTo>
                  <a:lnTo>
                    <a:pt x="130" y="674"/>
                  </a:lnTo>
                  <a:lnTo>
                    <a:pt x="132" y="672"/>
                  </a:lnTo>
                  <a:lnTo>
                    <a:pt x="132" y="671"/>
                  </a:lnTo>
                  <a:lnTo>
                    <a:pt x="136" y="635"/>
                  </a:lnTo>
                  <a:lnTo>
                    <a:pt x="125" y="612"/>
                  </a:lnTo>
                  <a:lnTo>
                    <a:pt x="126" y="609"/>
                  </a:lnTo>
                  <a:lnTo>
                    <a:pt x="127" y="603"/>
                  </a:lnTo>
                  <a:lnTo>
                    <a:pt x="130" y="593"/>
                  </a:lnTo>
                  <a:lnTo>
                    <a:pt x="134" y="583"/>
                  </a:lnTo>
                  <a:lnTo>
                    <a:pt x="136" y="571"/>
                  </a:lnTo>
                  <a:lnTo>
                    <a:pt x="139" y="560"/>
                  </a:lnTo>
                  <a:lnTo>
                    <a:pt x="140" y="548"/>
                  </a:lnTo>
                  <a:lnTo>
                    <a:pt x="140" y="540"/>
                  </a:lnTo>
                  <a:lnTo>
                    <a:pt x="140" y="536"/>
                  </a:lnTo>
                  <a:lnTo>
                    <a:pt x="139" y="532"/>
                  </a:lnTo>
                  <a:lnTo>
                    <a:pt x="139" y="529"/>
                  </a:lnTo>
                  <a:lnTo>
                    <a:pt x="139" y="525"/>
                  </a:lnTo>
                  <a:lnTo>
                    <a:pt x="137" y="521"/>
                  </a:lnTo>
                  <a:lnTo>
                    <a:pt x="137" y="517"/>
                  </a:lnTo>
                  <a:lnTo>
                    <a:pt x="137" y="514"/>
                  </a:lnTo>
                  <a:lnTo>
                    <a:pt x="136" y="510"/>
                  </a:lnTo>
                  <a:lnTo>
                    <a:pt x="221" y="509"/>
                  </a:lnTo>
                  <a:lnTo>
                    <a:pt x="221" y="356"/>
                  </a:lnTo>
                </a:path>
              </a:pathLst>
            </a:custGeom>
            <a:solidFill>
              <a:srgbClr val="EEECE1"/>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7" name="Freeform 17"/>
            <p:cNvSpPr>
              <a:spLocks/>
            </p:cNvSpPr>
            <p:nvPr/>
          </p:nvSpPr>
          <p:spPr bwMode="auto">
            <a:xfrm>
              <a:off x="4582" y="1570"/>
              <a:ext cx="42" cy="35"/>
            </a:xfrm>
            <a:custGeom>
              <a:avLst/>
              <a:gdLst>
                <a:gd name="T0" fmla="*/ 3 w 42"/>
                <a:gd name="T1" fmla="*/ 19 h 34"/>
                <a:gd name="T2" fmla="*/ 3 w 42"/>
                <a:gd name="T3" fmla="*/ 19 h 34"/>
                <a:gd name="T4" fmla="*/ 3 w 42"/>
                <a:gd name="T5" fmla="*/ 19 h 34"/>
                <a:gd name="T6" fmla="*/ 9 w 42"/>
                <a:gd name="T7" fmla="*/ 0 h 34"/>
                <a:gd name="T8" fmla="*/ 9 w 42"/>
                <a:gd name="T9" fmla="*/ 1 h 34"/>
                <a:gd name="T10" fmla="*/ 11 w 42"/>
                <a:gd name="T11" fmla="*/ 2 h 34"/>
                <a:gd name="T12" fmla="*/ 11 w 42"/>
                <a:gd name="T13" fmla="*/ 3 h 34"/>
                <a:gd name="T14" fmla="*/ 12 w 42"/>
                <a:gd name="T15" fmla="*/ 3 h 34"/>
                <a:gd name="T16" fmla="*/ 12 w 42"/>
                <a:gd name="T17" fmla="*/ 4 h 34"/>
                <a:gd name="T18" fmla="*/ 12 w 42"/>
                <a:gd name="T19" fmla="*/ 4 h 34"/>
                <a:gd name="T20" fmla="*/ 13 w 42"/>
                <a:gd name="T21" fmla="*/ 4 h 34"/>
                <a:gd name="T22" fmla="*/ 13 w 42"/>
                <a:gd name="T23" fmla="*/ 6 h 34"/>
                <a:gd name="T24" fmla="*/ 14 w 42"/>
                <a:gd name="T25" fmla="*/ 6 h 34"/>
                <a:gd name="T26" fmla="*/ 18 w 42"/>
                <a:gd name="T27" fmla="*/ 7 h 34"/>
                <a:gd name="T28" fmla="*/ 23 w 42"/>
                <a:gd name="T29" fmla="*/ 9 h 34"/>
                <a:gd name="T30" fmla="*/ 28 w 42"/>
                <a:gd name="T31" fmla="*/ 12 h 34"/>
                <a:gd name="T32" fmla="*/ 34 w 42"/>
                <a:gd name="T33" fmla="*/ 15 h 34"/>
                <a:gd name="T34" fmla="*/ 38 w 42"/>
                <a:gd name="T35" fmla="*/ 19 h 34"/>
                <a:gd name="T36" fmla="*/ 41 w 42"/>
                <a:gd name="T37" fmla="*/ 24 h 34"/>
                <a:gd name="T38" fmla="*/ 41 w 42"/>
                <a:gd name="T39" fmla="*/ 30 h 34"/>
                <a:gd name="T40" fmla="*/ 41 w 42"/>
                <a:gd name="T41" fmla="*/ 30 h 34"/>
                <a:gd name="T42" fmla="*/ 41 w 42"/>
                <a:gd name="T43" fmla="*/ 31 h 34"/>
                <a:gd name="T44" fmla="*/ 41 w 42"/>
                <a:gd name="T45" fmla="*/ 31 h 34"/>
                <a:gd name="T46" fmla="*/ 39 w 42"/>
                <a:gd name="T47" fmla="*/ 31 h 34"/>
                <a:gd name="T48" fmla="*/ 39 w 42"/>
                <a:gd name="T49" fmla="*/ 31 h 34"/>
                <a:gd name="T50" fmla="*/ 39 w 42"/>
                <a:gd name="T51" fmla="*/ 33 h 34"/>
                <a:gd name="T52" fmla="*/ 39 w 42"/>
                <a:gd name="T53" fmla="*/ 33 h 34"/>
                <a:gd name="T54" fmla="*/ 39 w 42"/>
                <a:gd name="T55" fmla="*/ 33 h 34"/>
                <a:gd name="T56" fmla="*/ 33 w 42"/>
                <a:gd name="T57" fmla="*/ 30 h 34"/>
                <a:gd name="T58" fmla="*/ 26 w 42"/>
                <a:gd name="T59" fmla="*/ 28 h 34"/>
                <a:gd name="T60" fmla="*/ 21 w 42"/>
                <a:gd name="T61" fmla="*/ 25 h 34"/>
                <a:gd name="T62" fmla="*/ 14 w 42"/>
                <a:gd name="T63" fmla="*/ 23 h 34"/>
                <a:gd name="T64" fmla="*/ 11 w 42"/>
                <a:gd name="T65" fmla="*/ 22 h 34"/>
                <a:gd name="T66" fmla="*/ 7 w 42"/>
                <a:gd name="T67" fmla="*/ 20 h 34"/>
                <a:gd name="T68" fmla="*/ 4 w 42"/>
                <a:gd name="T69" fmla="*/ 20 h 34"/>
                <a:gd name="T70" fmla="*/ 3 w 42"/>
                <a:gd name="T71" fmla="*/ 19 h 34"/>
                <a:gd name="T72" fmla="*/ 0 w 42"/>
                <a:gd name="T73" fmla="*/ 22 h 34"/>
                <a:gd name="T74" fmla="*/ 1 w 42"/>
                <a:gd name="T75" fmla="*/ 22 h 34"/>
                <a:gd name="T76" fmla="*/ 1 w 42"/>
                <a:gd name="T77" fmla="*/ 22 h 34"/>
                <a:gd name="T78" fmla="*/ 1 w 42"/>
                <a:gd name="T79" fmla="*/ 22 h 34"/>
                <a:gd name="T80" fmla="*/ 0 w 42"/>
                <a:gd name="T81" fmla="*/ 22 h 34"/>
                <a:gd name="T82" fmla="*/ 0 w 42"/>
                <a:gd name="T83" fmla="*/ 22 h 34"/>
                <a:gd name="T84" fmla="*/ 0 w 42"/>
                <a:gd name="T85" fmla="*/ 22 h 34"/>
                <a:gd name="T86" fmla="*/ 0 w 42"/>
                <a:gd name="T87" fmla="*/ 22 h 34"/>
                <a:gd name="T88" fmla="*/ 0 w 42"/>
                <a:gd name="T89" fmla="*/ 22 h 34"/>
                <a:gd name="T90" fmla="*/ 0 w 42"/>
                <a:gd name="T91" fmla="*/ 22 h 34"/>
                <a:gd name="T92" fmla="*/ 3 w 42"/>
                <a:gd name="T93" fmla="*/ 19 h 34"/>
                <a:gd name="T94" fmla="*/ 2 w 42"/>
                <a:gd name="T95" fmla="*/ 20 h 34"/>
                <a:gd name="T96" fmla="*/ 3 w 42"/>
                <a:gd name="T97" fmla="*/ 20 h 34"/>
                <a:gd name="T98" fmla="*/ 3 w 42"/>
                <a:gd name="T99" fmla="*/ 20 h 34"/>
                <a:gd name="T100" fmla="*/ 3 w 42"/>
                <a:gd name="T101" fmla="*/ 20 h 34"/>
                <a:gd name="T102" fmla="*/ 3 w 42"/>
                <a:gd name="T103" fmla="*/ 20 h 34"/>
                <a:gd name="T104" fmla="*/ 3 w 42"/>
                <a:gd name="T105" fmla="*/ 20 h 34"/>
                <a:gd name="T106" fmla="*/ 2 w 42"/>
                <a:gd name="T107" fmla="*/ 20 h 34"/>
                <a:gd name="T108" fmla="*/ 2 w 42"/>
                <a:gd name="T109" fmla="*/ 20 h 34"/>
                <a:gd name="T110" fmla="*/ 2 w 42"/>
                <a:gd name="T111" fmla="*/ 20 h 34"/>
                <a:gd name="T112" fmla="*/ 2 w 42"/>
                <a:gd name="T113" fmla="*/ 20 h 34"/>
                <a:gd name="T114" fmla="*/ 3 w 42"/>
                <a:gd name="T115" fmla="*/ 19 h 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2"/>
                <a:gd name="T175" fmla="*/ 0 h 34"/>
                <a:gd name="T176" fmla="*/ 42 w 42"/>
                <a:gd name="T177" fmla="*/ 34 h 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2" h="34">
                  <a:moveTo>
                    <a:pt x="3" y="19"/>
                  </a:moveTo>
                  <a:lnTo>
                    <a:pt x="3" y="19"/>
                  </a:lnTo>
                  <a:lnTo>
                    <a:pt x="9" y="0"/>
                  </a:lnTo>
                  <a:lnTo>
                    <a:pt x="9" y="1"/>
                  </a:lnTo>
                  <a:lnTo>
                    <a:pt x="11" y="2"/>
                  </a:lnTo>
                  <a:lnTo>
                    <a:pt x="11" y="3"/>
                  </a:lnTo>
                  <a:lnTo>
                    <a:pt x="12" y="3"/>
                  </a:lnTo>
                  <a:lnTo>
                    <a:pt x="12" y="4"/>
                  </a:lnTo>
                  <a:lnTo>
                    <a:pt x="13" y="4"/>
                  </a:lnTo>
                  <a:lnTo>
                    <a:pt x="13" y="6"/>
                  </a:lnTo>
                  <a:lnTo>
                    <a:pt x="14" y="6"/>
                  </a:lnTo>
                  <a:lnTo>
                    <a:pt x="18" y="7"/>
                  </a:lnTo>
                  <a:lnTo>
                    <a:pt x="23" y="9"/>
                  </a:lnTo>
                  <a:lnTo>
                    <a:pt x="28" y="12"/>
                  </a:lnTo>
                  <a:lnTo>
                    <a:pt x="34" y="15"/>
                  </a:lnTo>
                  <a:lnTo>
                    <a:pt x="38" y="19"/>
                  </a:lnTo>
                  <a:lnTo>
                    <a:pt x="41" y="24"/>
                  </a:lnTo>
                  <a:lnTo>
                    <a:pt x="41" y="30"/>
                  </a:lnTo>
                  <a:lnTo>
                    <a:pt x="41" y="31"/>
                  </a:lnTo>
                  <a:lnTo>
                    <a:pt x="39" y="31"/>
                  </a:lnTo>
                  <a:lnTo>
                    <a:pt x="39" y="33"/>
                  </a:lnTo>
                  <a:lnTo>
                    <a:pt x="33" y="30"/>
                  </a:lnTo>
                  <a:lnTo>
                    <a:pt x="26" y="28"/>
                  </a:lnTo>
                  <a:lnTo>
                    <a:pt x="21" y="25"/>
                  </a:lnTo>
                  <a:lnTo>
                    <a:pt x="14" y="23"/>
                  </a:lnTo>
                  <a:lnTo>
                    <a:pt x="11" y="22"/>
                  </a:lnTo>
                  <a:lnTo>
                    <a:pt x="7" y="20"/>
                  </a:lnTo>
                  <a:lnTo>
                    <a:pt x="4" y="20"/>
                  </a:lnTo>
                  <a:lnTo>
                    <a:pt x="3" y="19"/>
                  </a:lnTo>
                  <a:lnTo>
                    <a:pt x="0" y="22"/>
                  </a:lnTo>
                  <a:lnTo>
                    <a:pt x="1" y="22"/>
                  </a:lnTo>
                  <a:lnTo>
                    <a:pt x="0" y="22"/>
                  </a:lnTo>
                  <a:lnTo>
                    <a:pt x="3" y="19"/>
                  </a:lnTo>
                  <a:lnTo>
                    <a:pt x="2" y="20"/>
                  </a:lnTo>
                  <a:lnTo>
                    <a:pt x="3" y="20"/>
                  </a:lnTo>
                  <a:lnTo>
                    <a:pt x="2" y="20"/>
                  </a:lnTo>
                  <a:lnTo>
                    <a:pt x="3" y="19"/>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8" name="Freeform 18"/>
            <p:cNvSpPr>
              <a:spLocks/>
            </p:cNvSpPr>
            <p:nvPr/>
          </p:nvSpPr>
          <p:spPr bwMode="auto">
            <a:xfrm>
              <a:off x="4993" y="1657"/>
              <a:ext cx="20" cy="21"/>
            </a:xfrm>
            <a:custGeom>
              <a:avLst/>
              <a:gdLst>
                <a:gd name="T0" fmla="*/ 3 w 20"/>
                <a:gd name="T1" fmla="*/ 0 h 21"/>
                <a:gd name="T2" fmla="*/ 6 w 20"/>
                <a:gd name="T3" fmla="*/ 2 h 21"/>
                <a:gd name="T4" fmla="*/ 7 w 20"/>
                <a:gd name="T5" fmla="*/ 4 h 21"/>
                <a:gd name="T6" fmla="*/ 8 w 20"/>
                <a:gd name="T7" fmla="*/ 8 h 21"/>
                <a:gd name="T8" fmla="*/ 11 w 20"/>
                <a:gd name="T9" fmla="*/ 10 h 21"/>
                <a:gd name="T10" fmla="*/ 13 w 20"/>
                <a:gd name="T11" fmla="*/ 12 h 21"/>
                <a:gd name="T12" fmla="*/ 15 w 20"/>
                <a:gd name="T13" fmla="*/ 16 h 21"/>
                <a:gd name="T14" fmla="*/ 16 w 20"/>
                <a:gd name="T15" fmla="*/ 18 h 21"/>
                <a:gd name="T16" fmla="*/ 19 w 20"/>
                <a:gd name="T17" fmla="*/ 20 h 21"/>
                <a:gd name="T18" fmla="*/ 1 w 20"/>
                <a:gd name="T19" fmla="*/ 18 h 21"/>
                <a:gd name="T20" fmla="*/ 0 w 20"/>
                <a:gd name="T21" fmla="*/ 4 h 21"/>
                <a:gd name="T22" fmla="*/ 3 w 20"/>
                <a:gd name="T23" fmla="*/ 0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21"/>
                <a:gd name="T38" fmla="*/ 20 w 20"/>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21">
                  <a:moveTo>
                    <a:pt x="3" y="0"/>
                  </a:moveTo>
                  <a:lnTo>
                    <a:pt x="6" y="2"/>
                  </a:lnTo>
                  <a:lnTo>
                    <a:pt x="7" y="4"/>
                  </a:lnTo>
                  <a:lnTo>
                    <a:pt x="8" y="8"/>
                  </a:lnTo>
                  <a:lnTo>
                    <a:pt x="11" y="10"/>
                  </a:lnTo>
                  <a:lnTo>
                    <a:pt x="13" y="12"/>
                  </a:lnTo>
                  <a:lnTo>
                    <a:pt x="15" y="16"/>
                  </a:lnTo>
                  <a:lnTo>
                    <a:pt x="16" y="18"/>
                  </a:lnTo>
                  <a:lnTo>
                    <a:pt x="19" y="20"/>
                  </a:lnTo>
                  <a:lnTo>
                    <a:pt x="1" y="18"/>
                  </a:lnTo>
                  <a:lnTo>
                    <a:pt x="0" y="4"/>
                  </a:lnTo>
                  <a:lnTo>
                    <a:pt x="3" y="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9" name="Freeform 19"/>
            <p:cNvSpPr>
              <a:spLocks/>
            </p:cNvSpPr>
            <p:nvPr/>
          </p:nvSpPr>
          <p:spPr bwMode="auto">
            <a:xfrm>
              <a:off x="4298" y="1237"/>
              <a:ext cx="222" cy="730"/>
            </a:xfrm>
            <a:custGeom>
              <a:avLst/>
              <a:gdLst>
                <a:gd name="T0" fmla="*/ 40 w 223"/>
                <a:gd name="T1" fmla="*/ 411 h 731"/>
                <a:gd name="T2" fmla="*/ 19 w 223"/>
                <a:gd name="T3" fmla="*/ 302 h 731"/>
                <a:gd name="T4" fmla="*/ 0 w 223"/>
                <a:gd name="T5" fmla="*/ 247 h 731"/>
                <a:gd name="T6" fmla="*/ 4 w 223"/>
                <a:gd name="T7" fmla="*/ 226 h 731"/>
                <a:gd name="T8" fmla="*/ 13 w 223"/>
                <a:gd name="T9" fmla="*/ 194 h 731"/>
                <a:gd name="T10" fmla="*/ 24 w 223"/>
                <a:gd name="T11" fmla="*/ 164 h 731"/>
                <a:gd name="T12" fmla="*/ 38 w 223"/>
                <a:gd name="T13" fmla="*/ 146 h 731"/>
                <a:gd name="T14" fmla="*/ 58 w 223"/>
                <a:gd name="T15" fmla="*/ 130 h 731"/>
                <a:gd name="T16" fmla="*/ 79 w 223"/>
                <a:gd name="T17" fmla="*/ 115 h 731"/>
                <a:gd name="T18" fmla="*/ 94 w 223"/>
                <a:gd name="T19" fmla="*/ 106 h 731"/>
                <a:gd name="T20" fmla="*/ 94 w 223"/>
                <a:gd name="T21" fmla="*/ 86 h 731"/>
                <a:gd name="T22" fmla="*/ 83 w 223"/>
                <a:gd name="T23" fmla="*/ 64 h 731"/>
                <a:gd name="T24" fmla="*/ 81 w 223"/>
                <a:gd name="T25" fmla="*/ 55 h 731"/>
                <a:gd name="T26" fmla="*/ 81 w 223"/>
                <a:gd name="T27" fmla="*/ 43 h 731"/>
                <a:gd name="T28" fmla="*/ 84 w 223"/>
                <a:gd name="T29" fmla="*/ 28 h 731"/>
                <a:gd name="T30" fmla="*/ 91 w 223"/>
                <a:gd name="T31" fmla="*/ 17 h 731"/>
                <a:gd name="T32" fmla="*/ 95 w 223"/>
                <a:gd name="T33" fmla="*/ 8 h 731"/>
                <a:gd name="T34" fmla="*/ 100 w 223"/>
                <a:gd name="T35" fmla="*/ 3 h 731"/>
                <a:gd name="T36" fmla="*/ 112 w 223"/>
                <a:gd name="T37" fmla="*/ 1 h 731"/>
                <a:gd name="T38" fmla="*/ 133 w 223"/>
                <a:gd name="T39" fmla="*/ 1 h 731"/>
                <a:gd name="T40" fmla="*/ 145 w 223"/>
                <a:gd name="T41" fmla="*/ 2 h 731"/>
                <a:gd name="T42" fmla="*/ 148 w 223"/>
                <a:gd name="T43" fmla="*/ 6 h 731"/>
                <a:gd name="T44" fmla="*/ 153 w 223"/>
                <a:gd name="T45" fmla="*/ 12 h 731"/>
                <a:gd name="T46" fmla="*/ 162 w 223"/>
                <a:gd name="T47" fmla="*/ 21 h 731"/>
                <a:gd name="T48" fmla="*/ 164 w 223"/>
                <a:gd name="T49" fmla="*/ 34 h 731"/>
                <a:gd name="T50" fmla="*/ 163 w 223"/>
                <a:gd name="T51" fmla="*/ 49 h 731"/>
                <a:gd name="T52" fmla="*/ 161 w 223"/>
                <a:gd name="T53" fmla="*/ 59 h 731"/>
                <a:gd name="T54" fmla="*/ 146 w 223"/>
                <a:gd name="T55" fmla="*/ 92 h 731"/>
                <a:gd name="T56" fmla="*/ 147 w 223"/>
                <a:gd name="T57" fmla="*/ 106 h 731"/>
                <a:gd name="T58" fmla="*/ 163 w 223"/>
                <a:gd name="T59" fmla="*/ 117 h 731"/>
                <a:gd name="T60" fmla="*/ 186 w 223"/>
                <a:gd name="T61" fmla="*/ 132 h 731"/>
                <a:gd name="T62" fmla="*/ 203 w 223"/>
                <a:gd name="T63" fmla="*/ 146 h 731"/>
                <a:gd name="T64" fmla="*/ 205 w 223"/>
                <a:gd name="T65" fmla="*/ 157 h 731"/>
                <a:gd name="T66" fmla="*/ 209 w 223"/>
                <a:gd name="T67" fmla="*/ 189 h 731"/>
                <a:gd name="T68" fmla="*/ 214 w 223"/>
                <a:gd name="T69" fmla="*/ 233 h 731"/>
                <a:gd name="T70" fmla="*/ 219 w 223"/>
                <a:gd name="T71" fmla="*/ 268 h 731"/>
                <a:gd name="T72" fmla="*/ 219 w 223"/>
                <a:gd name="T73" fmla="*/ 286 h 731"/>
                <a:gd name="T74" fmla="*/ 220 w 223"/>
                <a:gd name="T75" fmla="*/ 316 h 731"/>
                <a:gd name="T76" fmla="*/ 222 w 223"/>
                <a:gd name="T77" fmla="*/ 354 h 731"/>
                <a:gd name="T78" fmla="*/ 220 w 223"/>
                <a:gd name="T79" fmla="*/ 390 h 731"/>
                <a:gd name="T80" fmla="*/ 217 w 223"/>
                <a:gd name="T81" fmla="*/ 407 h 731"/>
                <a:gd name="T82" fmla="*/ 209 w 223"/>
                <a:gd name="T83" fmla="*/ 411 h 731"/>
                <a:gd name="T84" fmla="*/ 202 w 223"/>
                <a:gd name="T85" fmla="*/ 412 h 731"/>
                <a:gd name="T86" fmla="*/ 195 w 223"/>
                <a:gd name="T87" fmla="*/ 412 h 731"/>
                <a:gd name="T88" fmla="*/ 198 w 223"/>
                <a:gd name="T89" fmla="*/ 401 h 731"/>
                <a:gd name="T90" fmla="*/ 188 w 223"/>
                <a:gd name="T91" fmla="*/ 404 h 731"/>
                <a:gd name="T92" fmla="*/ 190 w 223"/>
                <a:gd name="T93" fmla="*/ 532 h 731"/>
                <a:gd name="T94" fmla="*/ 195 w 223"/>
                <a:gd name="T95" fmla="*/ 672 h 731"/>
                <a:gd name="T96" fmla="*/ 164 w 223"/>
                <a:gd name="T97" fmla="*/ 690 h 731"/>
                <a:gd name="T98" fmla="*/ 119 w 223"/>
                <a:gd name="T99" fmla="*/ 692 h 731"/>
                <a:gd name="T100" fmla="*/ 112 w 223"/>
                <a:gd name="T101" fmla="*/ 702 h 731"/>
                <a:gd name="T102" fmla="*/ 104 w 223"/>
                <a:gd name="T103" fmla="*/ 716 h 731"/>
                <a:gd name="T104" fmla="*/ 93 w 223"/>
                <a:gd name="T105" fmla="*/ 726 h 731"/>
                <a:gd name="T106" fmla="*/ 84 w 223"/>
                <a:gd name="T107" fmla="*/ 730 h 731"/>
                <a:gd name="T108" fmla="*/ 75 w 223"/>
                <a:gd name="T109" fmla="*/ 728 h 731"/>
                <a:gd name="T110" fmla="*/ 66 w 223"/>
                <a:gd name="T111" fmla="*/ 727 h 731"/>
                <a:gd name="T112" fmla="*/ 60 w 223"/>
                <a:gd name="T113" fmla="*/ 725 h 731"/>
                <a:gd name="T114" fmla="*/ 68 w 223"/>
                <a:gd name="T115" fmla="*/ 699 h 731"/>
                <a:gd name="T116" fmla="*/ 54 w 223"/>
                <a:gd name="T117" fmla="*/ 542 h 731"/>
                <a:gd name="T118" fmla="*/ 44 w 223"/>
                <a:gd name="T119" fmla="*/ 378 h 7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3"/>
                <a:gd name="T181" fmla="*/ 0 h 731"/>
                <a:gd name="T182" fmla="*/ 223 w 223"/>
                <a:gd name="T183" fmla="*/ 731 h 73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3" h="731">
                  <a:moveTo>
                    <a:pt x="44" y="378"/>
                  </a:moveTo>
                  <a:lnTo>
                    <a:pt x="40" y="411"/>
                  </a:lnTo>
                  <a:lnTo>
                    <a:pt x="12" y="371"/>
                  </a:lnTo>
                  <a:lnTo>
                    <a:pt x="19" y="302"/>
                  </a:lnTo>
                  <a:lnTo>
                    <a:pt x="0" y="251"/>
                  </a:lnTo>
                  <a:lnTo>
                    <a:pt x="0" y="247"/>
                  </a:lnTo>
                  <a:lnTo>
                    <a:pt x="2" y="239"/>
                  </a:lnTo>
                  <a:lnTo>
                    <a:pt x="4" y="226"/>
                  </a:lnTo>
                  <a:lnTo>
                    <a:pt x="8" y="210"/>
                  </a:lnTo>
                  <a:lnTo>
                    <a:pt x="13" y="194"/>
                  </a:lnTo>
                  <a:lnTo>
                    <a:pt x="18" y="178"/>
                  </a:lnTo>
                  <a:lnTo>
                    <a:pt x="24" y="164"/>
                  </a:lnTo>
                  <a:lnTo>
                    <a:pt x="31" y="154"/>
                  </a:lnTo>
                  <a:lnTo>
                    <a:pt x="38" y="146"/>
                  </a:lnTo>
                  <a:lnTo>
                    <a:pt x="48" y="137"/>
                  </a:lnTo>
                  <a:lnTo>
                    <a:pt x="58" y="130"/>
                  </a:lnTo>
                  <a:lnTo>
                    <a:pt x="69" y="121"/>
                  </a:lnTo>
                  <a:lnTo>
                    <a:pt x="79" y="115"/>
                  </a:lnTo>
                  <a:lnTo>
                    <a:pt x="88" y="110"/>
                  </a:lnTo>
                  <a:lnTo>
                    <a:pt x="94" y="106"/>
                  </a:lnTo>
                  <a:lnTo>
                    <a:pt x="96" y="105"/>
                  </a:lnTo>
                  <a:lnTo>
                    <a:pt x="94" y="86"/>
                  </a:lnTo>
                  <a:lnTo>
                    <a:pt x="84" y="65"/>
                  </a:lnTo>
                  <a:lnTo>
                    <a:pt x="83" y="64"/>
                  </a:lnTo>
                  <a:lnTo>
                    <a:pt x="83" y="60"/>
                  </a:lnTo>
                  <a:lnTo>
                    <a:pt x="81" y="55"/>
                  </a:lnTo>
                  <a:lnTo>
                    <a:pt x="81" y="49"/>
                  </a:lnTo>
                  <a:lnTo>
                    <a:pt x="81" y="43"/>
                  </a:lnTo>
                  <a:lnTo>
                    <a:pt x="81" y="35"/>
                  </a:lnTo>
                  <a:lnTo>
                    <a:pt x="84" y="28"/>
                  </a:lnTo>
                  <a:lnTo>
                    <a:pt x="88" y="22"/>
                  </a:lnTo>
                  <a:lnTo>
                    <a:pt x="91" y="17"/>
                  </a:lnTo>
                  <a:lnTo>
                    <a:pt x="94" y="12"/>
                  </a:lnTo>
                  <a:lnTo>
                    <a:pt x="95" y="8"/>
                  </a:lnTo>
                  <a:lnTo>
                    <a:pt x="97" y="6"/>
                  </a:lnTo>
                  <a:lnTo>
                    <a:pt x="100" y="3"/>
                  </a:lnTo>
                  <a:lnTo>
                    <a:pt x="105" y="1"/>
                  </a:lnTo>
                  <a:lnTo>
                    <a:pt x="112" y="1"/>
                  </a:lnTo>
                  <a:lnTo>
                    <a:pt x="122" y="0"/>
                  </a:lnTo>
                  <a:lnTo>
                    <a:pt x="133" y="1"/>
                  </a:lnTo>
                  <a:lnTo>
                    <a:pt x="141" y="1"/>
                  </a:lnTo>
                  <a:lnTo>
                    <a:pt x="145" y="2"/>
                  </a:lnTo>
                  <a:lnTo>
                    <a:pt x="147" y="3"/>
                  </a:lnTo>
                  <a:lnTo>
                    <a:pt x="148" y="6"/>
                  </a:lnTo>
                  <a:lnTo>
                    <a:pt x="151" y="8"/>
                  </a:lnTo>
                  <a:lnTo>
                    <a:pt x="153" y="12"/>
                  </a:lnTo>
                  <a:lnTo>
                    <a:pt x="158" y="16"/>
                  </a:lnTo>
                  <a:lnTo>
                    <a:pt x="162" y="21"/>
                  </a:lnTo>
                  <a:lnTo>
                    <a:pt x="164" y="27"/>
                  </a:lnTo>
                  <a:lnTo>
                    <a:pt x="164" y="34"/>
                  </a:lnTo>
                  <a:lnTo>
                    <a:pt x="164" y="42"/>
                  </a:lnTo>
                  <a:lnTo>
                    <a:pt x="163" y="49"/>
                  </a:lnTo>
                  <a:lnTo>
                    <a:pt x="162" y="55"/>
                  </a:lnTo>
                  <a:lnTo>
                    <a:pt x="161" y="59"/>
                  </a:lnTo>
                  <a:lnTo>
                    <a:pt x="161" y="60"/>
                  </a:lnTo>
                  <a:lnTo>
                    <a:pt x="146" y="92"/>
                  </a:lnTo>
                  <a:lnTo>
                    <a:pt x="145" y="105"/>
                  </a:lnTo>
                  <a:lnTo>
                    <a:pt x="147" y="106"/>
                  </a:lnTo>
                  <a:lnTo>
                    <a:pt x="153" y="111"/>
                  </a:lnTo>
                  <a:lnTo>
                    <a:pt x="163" y="117"/>
                  </a:lnTo>
                  <a:lnTo>
                    <a:pt x="174" y="125"/>
                  </a:lnTo>
                  <a:lnTo>
                    <a:pt x="186" y="132"/>
                  </a:lnTo>
                  <a:lnTo>
                    <a:pt x="195" y="140"/>
                  </a:lnTo>
                  <a:lnTo>
                    <a:pt x="203" y="146"/>
                  </a:lnTo>
                  <a:lnTo>
                    <a:pt x="205" y="149"/>
                  </a:lnTo>
                  <a:lnTo>
                    <a:pt x="205" y="157"/>
                  </a:lnTo>
                  <a:lnTo>
                    <a:pt x="207" y="171"/>
                  </a:lnTo>
                  <a:lnTo>
                    <a:pt x="209" y="189"/>
                  </a:lnTo>
                  <a:lnTo>
                    <a:pt x="212" y="211"/>
                  </a:lnTo>
                  <a:lnTo>
                    <a:pt x="214" y="233"/>
                  </a:lnTo>
                  <a:lnTo>
                    <a:pt x="217" y="252"/>
                  </a:lnTo>
                  <a:lnTo>
                    <a:pt x="219" y="268"/>
                  </a:lnTo>
                  <a:lnTo>
                    <a:pt x="219" y="278"/>
                  </a:lnTo>
                  <a:lnTo>
                    <a:pt x="219" y="286"/>
                  </a:lnTo>
                  <a:lnTo>
                    <a:pt x="220" y="298"/>
                  </a:lnTo>
                  <a:lnTo>
                    <a:pt x="220" y="316"/>
                  </a:lnTo>
                  <a:lnTo>
                    <a:pt x="222" y="334"/>
                  </a:lnTo>
                  <a:lnTo>
                    <a:pt x="222" y="354"/>
                  </a:lnTo>
                  <a:lnTo>
                    <a:pt x="222" y="374"/>
                  </a:lnTo>
                  <a:lnTo>
                    <a:pt x="220" y="390"/>
                  </a:lnTo>
                  <a:lnTo>
                    <a:pt x="218" y="402"/>
                  </a:lnTo>
                  <a:lnTo>
                    <a:pt x="217" y="407"/>
                  </a:lnTo>
                  <a:lnTo>
                    <a:pt x="213" y="410"/>
                  </a:lnTo>
                  <a:lnTo>
                    <a:pt x="209" y="411"/>
                  </a:lnTo>
                  <a:lnTo>
                    <a:pt x="205" y="412"/>
                  </a:lnTo>
                  <a:lnTo>
                    <a:pt x="202" y="412"/>
                  </a:lnTo>
                  <a:lnTo>
                    <a:pt x="198" y="412"/>
                  </a:lnTo>
                  <a:lnTo>
                    <a:pt x="195" y="412"/>
                  </a:lnTo>
                  <a:lnTo>
                    <a:pt x="198" y="401"/>
                  </a:lnTo>
                  <a:lnTo>
                    <a:pt x="207" y="394"/>
                  </a:lnTo>
                  <a:lnTo>
                    <a:pt x="188" y="404"/>
                  </a:lnTo>
                  <a:lnTo>
                    <a:pt x="193" y="501"/>
                  </a:lnTo>
                  <a:lnTo>
                    <a:pt x="190" y="532"/>
                  </a:lnTo>
                  <a:lnTo>
                    <a:pt x="163" y="645"/>
                  </a:lnTo>
                  <a:lnTo>
                    <a:pt x="195" y="672"/>
                  </a:lnTo>
                  <a:lnTo>
                    <a:pt x="200" y="691"/>
                  </a:lnTo>
                  <a:lnTo>
                    <a:pt x="164" y="690"/>
                  </a:lnTo>
                  <a:lnTo>
                    <a:pt x="120" y="691"/>
                  </a:lnTo>
                  <a:lnTo>
                    <a:pt x="119" y="692"/>
                  </a:lnTo>
                  <a:lnTo>
                    <a:pt x="116" y="696"/>
                  </a:lnTo>
                  <a:lnTo>
                    <a:pt x="112" y="702"/>
                  </a:lnTo>
                  <a:lnTo>
                    <a:pt x="109" y="708"/>
                  </a:lnTo>
                  <a:lnTo>
                    <a:pt x="104" y="716"/>
                  </a:lnTo>
                  <a:lnTo>
                    <a:pt x="97" y="722"/>
                  </a:lnTo>
                  <a:lnTo>
                    <a:pt x="93" y="726"/>
                  </a:lnTo>
                  <a:lnTo>
                    <a:pt x="89" y="728"/>
                  </a:lnTo>
                  <a:lnTo>
                    <a:pt x="84" y="730"/>
                  </a:lnTo>
                  <a:lnTo>
                    <a:pt x="79" y="730"/>
                  </a:lnTo>
                  <a:lnTo>
                    <a:pt x="75" y="728"/>
                  </a:lnTo>
                  <a:lnTo>
                    <a:pt x="70" y="727"/>
                  </a:lnTo>
                  <a:lnTo>
                    <a:pt x="66" y="727"/>
                  </a:lnTo>
                  <a:lnTo>
                    <a:pt x="63" y="726"/>
                  </a:lnTo>
                  <a:lnTo>
                    <a:pt x="60" y="725"/>
                  </a:lnTo>
                  <a:lnTo>
                    <a:pt x="68" y="699"/>
                  </a:lnTo>
                  <a:lnTo>
                    <a:pt x="80" y="669"/>
                  </a:lnTo>
                  <a:lnTo>
                    <a:pt x="54" y="542"/>
                  </a:lnTo>
                  <a:lnTo>
                    <a:pt x="48" y="422"/>
                  </a:lnTo>
                  <a:lnTo>
                    <a:pt x="44" y="378"/>
                  </a:lnTo>
                </a:path>
              </a:pathLst>
            </a:custGeom>
            <a:solidFill>
              <a:srgbClr val="CCFFC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0" name="Freeform 20"/>
            <p:cNvSpPr>
              <a:spLocks/>
            </p:cNvSpPr>
            <p:nvPr/>
          </p:nvSpPr>
          <p:spPr bwMode="auto">
            <a:xfrm>
              <a:off x="4711" y="1231"/>
              <a:ext cx="222" cy="684"/>
            </a:xfrm>
            <a:custGeom>
              <a:avLst/>
              <a:gdLst>
                <a:gd name="T0" fmla="*/ 182 w 222"/>
                <a:gd name="T1" fmla="*/ 350 h 684"/>
                <a:gd name="T2" fmla="*/ 178 w 222"/>
                <a:gd name="T3" fmla="*/ 339 h 684"/>
                <a:gd name="T4" fmla="*/ 171 w 222"/>
                <a:gd name="T5" fmla="*/ 298 h 684"/>
                <a:gd name="T6" fmla="*/ 183 w 222"/>
                <a:gd name="T7" fmla="*/ 255 h 684"/>
                <a:gd name="T8" fmla="*/ 188 w 222"/>
                <a:gd name="T9" fmla="*/ 228 h 684"/>
                <a:gd name="T10" fmla="*/ 180 w 222"/>
                <a:gd name="T11" fmla="*/ 162 h 684"/>
                <a:gd name="T12" fmla="*/ 152 w 222"/>
                <a:gd name="T13" fmla="*/ 117 h 684"/>
                <a:gd name="T14" fmla="*/ 135 w 222"/>
                <a:gd name="T15" fmla="*/ 102 h 684"/>
                <a:gd name="T16" fmla="*/ 148 w 222"/>
                <a:gd name="T17" fmla="*/ 85 h 684"/>
                <a:gd name="T18" fmla="*/ 142 w 222"/>
                <a:gd name="T19" fmla="*/ 84 h 684"/>
                <a:gd name="T20" fmla="*/ 131 w 222"/>
                <a:gd name="T21" fmla="*/ 66 h 684"/>
                <a:gd name="T22" fmla="*/ 139 w 222"/>
                <a:gd name="T23" fmla="*/ 38 h 684"/>
                <a:gd name="T24" fmla="*/ 112 w 222"/>
                <a:gd name="T25" fmla="*/ 1 h 684"/>
                <a:gd name="T26" fmla="*/ 79 w 222"/>
                <a:gd name="T27" fmla="*/ 1 h 684"/>
                <a:gd name="T28" fmla="*/ 53 w 222"/>
                <a:gd name="T29" fmla="*/ 11 h 684"/>
                <a:gd name="T30" fmla="*/ 53 w 222"/>
                <a:gd name="T31" fmla="*/ 21 h 684"/>
                <a:gd name="T32" fmla="*/ 53 w 222"/>
                <a:gd name="T33" fmla="*/ 24 h 684"/>
                <a:gd name="T34" fmla="*/ 50 w 222"/>
                <a:gd name="T35" fmla="*/ 34 h 684"/>
                <a:gd name="T36" fmla="*/ 55 w 222"/>
                <a:gd name="T37" fmla="*/ 66 h 684"/>
                <a:gd name="T38" fmla="*/ 52 w 222"/>
                <a:gd name="T39" fmla="*/ 74 h 684"/>
                <a:gd name="T40" fmla="*/ 45 w 222"/>
                <a:gd name="T41" fmla="*/ 81 h 684"/>
                <a:gd name="T42" fmla="*/ 53 w 222"/>
                <a:gd name="T43" fmla="*/ 91 h 684"/>
                <a:gd name="T44" fmla="*/ 60 w 222"/>
                <a:gd name="T45" fmla="*/ 100 h 684"/>
                <a:gd name="T46" fmla="*/ 53 w 222"/>
                <a:gd name="T47" fmla="*/ 109 h 684"/>
                <a:gd name="T48" fmla="*/ 43 w 222"/>
                <a:gd name="T49" fmla="*/ 114 h 684"/>
                <a:gd name="T50" fmla="*/ 34 w 222"/>
                <a:gd name="T51" fmla="*/ 116 h 684"/>
                <a:gd name="T52" fmla="*/ 22 w 222"/>
                <a:gd name="T53" fmla="*/ 131 h 684"/>
                <a:gd name="T54" fmla="*/ 8 w 222"/>
                <a:gd name="T55" fmla="*/ 237 h 684"/>
                <a:gd name="T56" fmla="*/ 7 w 222"/>
                <a:gd name="T57" fmla="*/ 281 h 684"/>
                <a:gd name="T58" fmla="*/ 1 w 222"/>
                <a:gd name="T59" fmla="*/ 308 h 684"/>
                <a:gd name="T60" fmla="*/ 7 w 222"/>
                <a:gd name="T61" fmla="*/ 326 h 684"/>
                <a:gd name="T62" fmla="*/ 9 w 222"/>
                <a:gd name="T63" fmla="*/ 384 h 684"/>
                <a:gd name="T64" fmla="*/ 7 w 222"/>
                <a:gd name="T65" fmla="*/ 436 h 684"/>
                <a:gd name="T66" fmla="*/ 14 w 222"/>
                <a:gd name="T67" fmla="*/ 466 h 684"/>
                <a:gd name="T68" fmla="*/ 19 w 222"/>
                <a:gd name="T69" fmla="*/ 471 h 684"/>
                <a:gd name="T70" fmla="*/ 26 w 222"/>
                <a:gd name="T71" fmla="*/ 526 h 684"/>
                <a:gd name="T72" fmla="*/ 31 w 222"/>
                <a:gd name="T73" fmla="*/ 599 h 684"/>
                <a:gd name="T74" fmla="*/ 22 w 222"/>
                <a:gd name="T75" fmla="*/ 643 h 684"/>
                <a:gd name="T76" fmla="*/ 12 w 222"/>
                <a:gd name="T77" fmla="*/ 666 h 684"/>
                <a:gd name="T78" fmla="*/ 17 w 222"/>
                <a:gd name="T79" fmla="*/ 681 h 684"/>
                <a:gd name="T80" fmla="*/ 37 w 222"/>
                <a:gd name="T81" fmla="*/ 681 h 684"/>
                <a:gd name="T82" fmla="*/ 53 w 222"/>
                <a:gd name="T83" fmla="*/ 654 h 684"/>
                <a:gd name="T84" fmla="*/ 53 w 222"/>
                <a:gd name="T85" fmla="*/ 612 h 684"/>
                <a:gd name="T86" fmla="*/ 57 w 222"/>
                <a:gd name="T87" fmla="*/ 594 h 684"/>
                <a:gd name="T88" fmla="*/ 65 w 222"/>
                <a:gd name="T89" fmla="*/ 551 h 684"/>
                <a:gd name="T90" fmla="*/ 70 w 222"/>
                <a:gd name="T91" fmla="*/ 514 h 684"/>
                <a:gd name="T92" fmla="*/ 70 w 222"/>
                <a:gd name="T93" fmla="*/ 494 h 684"/>
                <a:gd name="T94" fmla="*/ 93 w 222"/>
                <a:gd name="T95" fmla="*/ 510 h 684"/>
                <a:gd name="T96" fmla="*/ 98 w 222"/>
                <a:gd name="T97" fmla="*/ 654 h 684"/>
                <a:gd name="T98" fmla="*/ 101 w 222"/>
                <a:gd name="T99" fmla="*/ 668 h 684"/>
                <a:gd name="T100" fmla="*/ 112 w 222"/>
                <a:gd name="T101" fmla="*/ 681 h 684"/>
                <a:gd name="T102" fmla="*/ 127 w 222"/>
                <a:gd name="T103" fmla="*/ 676 h 684"/>
                <a:gd name="T104" fmla="*/ 136 w 222"/>
                <a:gd name="T105" fmla="*/ 634 h 684"/>
                <a:gd name="T106" fmla="*/ 131 w 222"/>
                <a:gd name="T107" fmla="*/ 593 h 684"/>
                <a:gd name="T108" fmla="*/ 140 w 222"/>
                <a:gd name="T109" fmla="*/ 549 h 684"/>
                <a:gd name="T110" fmla="*/ 139 w 222"/>
                <a:gd name="T111" fmla="*/ 529 h 684"/>
                <a:gd name="T112" fmla="*/ 137 w 222"/>
                <a:gd name="T113" fmla="*/ 514 h 6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2"/>
                <a:gd name="T172" fmla="*/ 0 h 684"/>
                <a:gd name="T173" fmla="*/ 222 w 222"/>
                <a:gd name="T174" fmla="*/ 684 h 6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2" h="684">
                  <a:moveTo>
                    <a:pt x="221" y="356"/>
                  </a:moveTo>
                  <a:lnTo>
                    <a:pt x="183" y="354"/>
                  </a:lnTo>
                  <a:lnTo>
                    <a:pt x="183" y="353"/>
                  </a:lnTo>
                  <a:lnTo>
                    <a:pt x="182" y="350"/>
                  </a:lnTo>
                  <a:lnTo>
                    <a:pt x="182" y="348"/>
                  </a:lnTo>
                  <a:lnTo>
                    <a:pt x="181" y="344"/>
                  </a:lnTo>
                  <a:lnTo>
                    <a:pt x="181" y="342"/>
                  </a:lnTo>
                  <a:lnTo>
                    <a:pt x="178" y="339"/>
                  </a:lnTo>
                  <a:lnTo>
                    <a:pt x="176" y="337"/>
                  </a:lnTo>
                  <a:lnTo>
                    <a:pt x="173" y="335"/>
                  </a:lnTo>
                  <a:lnTo>
                    <a:pt x="168" y="303"/>
                  </a:lnTo>
                  <a:lnTo>
                    <a:pt x="171" y="298"/>
                  </a:lnTo>
                  <a:lnTo>
                    <a:pt x="173" y="290"/>
                  </a:lnTo>
                  <a:lnTo>
                    <a:pt x="177" y="278"/>
                  </a:lnTo>
                  <a:lnTo>
                    <a:pt x="180" y="266"/>
                  </a:lnTo>
                  <a:lnTo>
                    <a:pt x="183" y="255"/>
                  </a:lnTo>
                  <a:lnTo>
                    <a:pt x="186" y="245"/>
                  </a:lnTo>
                  <a:lnTo>
                    <a:pt x="187" y="237"/>
                  </a:lnTo>
                  <a:lnTo>
                    <a:pt x="188" y="234"/>
                  </a:lnTo>
                  <a:lnTo>
                    <a:pt x="188" y="228"/>
                  </a:lnTo>
                  <a:lnTo>
                    <a:pt x="187" y="215"/>
                  </a:lnTo>
                  <a:lnTo>
                    <a:pt x="184" y="199"/>
                  </a:lnTo>
                  <a:lnTo>
                    <a:pt x="182" y="180"/>
                  </a:lnTo>
                  <a:lnTo>
                    <a:pt x="180" y="162"/>
                  </a:lnTo>
                  <a:lnTo>
                    <a:pt x="175" y="145"/>
                  </a:lnTo>
                  <a:lnTo>
                    <a:pt x="170" y="132"/>
                  </a:lnTo>
                  <a:lnTo>
                    <a:pt x="165" y="125"/>
                  </a:lnTo>
                  <a:lnTo>
                    <a:pt x="152" y="117"/>
                  </a:lnTo>
                  <a:lnTo>
                    <a:pt x="144" y="112"/>
                  </a:lnTo>
                  <a:lnTo>
                    <a:pt x="139" y="107"/>
                  </a:lnTo>
                  <a:lnTo>
                    <a:pt x="136" y="105"/>
                  </a:lnTo>
                  <a:lnTo>
                    <a:pt x="135" y="102"/>
                  </a:lnTo>
                  <a:lnTo>
                    <a:pt x="136" y="102"/>
                  </a:lnTo>
                  <a:lnTo>
                    <a:pt x="136" y="101"/>
                  </a:lnTo>
                  <a:lnTo>
                    <a:pt x="137" y="101"/>
                  </a:lnTo>
                  <a:lnTo>
                    <a:pt x="148" y="85"/>
                  </a:lnTo>
                  <a:lnTo>
                    <a:pt x="147" y="85"/>
                  </a:lnTo>
                  <a:lnTo>
                    <a:pt x="146" y="85"/>
                  </a:lnTo>
                  <a:lnTo>
                    <a:pt x="145" y="84"/>
                  </a:lnTo>
                  <a:lnTo>
                    <a:pt x="142" y="84"/>
                  </a:lnTo>
                  <a:lnTo>
                    <a:pt x="140" y="81"/>
                  </a:lnTo>
                  <a:lnTo>
                    <a:pt x="136" y="78"/>
                  </a:lnTo>
                  <a:lnTo>
                    <a:pt x="134" y="73"/>
                  </a:lnTo>
                  <a:lnTo>
                    <a:pt x="131" y="66"/>
                  </a:lnTo>
                  <a:lnTo>
                    <a:pt x="131" y="59"/>
                  </a:lnTo>
                  <a:lnTo>
                    <a:pt x="134" y="52"/>
                  </a:lnTo>
                  <a:lnTo>
                    <a:pt x="136" y="45"/>
                  </a:lnTo>
                  <a:lnTo>
                    <a:pt x="139" y="38"/>
                  </a:lnTo>
                  <a:lnTo>
                    <a:pt x="139" y="29"/>
                  </a:lnTo>
                  <a:lnTo>
                    <a:pt x="135" y="21"/>
                  </a:lnTo>
                  <a:lnTo>
                    <a:pt x="127" y="12"/>
                  </a:lnTo>
                  <a:lnTo>
                    <a:pt x="112" y="1"/>
                  </a:lnTo>
                  <a:lnTo>
                    <a:pt x="108" y="0"/>
                  </a:lnTo>
                  <a:lnTo>
                    <a:pt x="99" y="0"/>
                  </a:lnTo>
                  <a:lnTo>
                    <a:pt x="90" y="0"/>
                  </a:lnTo>
                  <a:lnTo>
                    <a:pt x="79" y="1"/>
                  </a:lnTo>
                  <a:lnTo>
                    <a:pt x="69" y="3"/>
                  </a:lnTo>
                  <a:lnTo>
                    <a:pt x="62" y="4"/>
                  </a:lnTo>
                  <a:lnTo>
                    <a:pt x="55" y="8"/>
                  </a:lnTo>
                  <a:lnTo>
                    <a:pt x="53" y="11"/>
                  </a:lnTo>
                  <a:lnTo>
                    <a:pt x="53" y="13"/>
                  </a:lnTo>
                  <a:lnTo>
                    <a:pt x="53" y="16"/>
                  </a:lnTo>
                  <a:lnTo>
                    <a:pt x="53" y="18"/>
                  </a:lnTo>
                  <a:lnTo>
                    <a:pt x="53" y="21"/>
                  </a:lnTo>
                  <a:lnTo>
                    <a:pt x="53" y="22"/>
                  </a:lnTo>
                  <a:lnTo>
                    <a:pt x="53" y="23"/>
                  </a:lnTo>
                  <a:lnTo>
                    <a:pt x="53" y="24"/>
                  </a:lnTo>
                  <a:lnTo>
                    <a:pt x="52" y="26"/>
                  </a:lnTo>
                  <a:lnTo>
                    <a:pt x="52" y="27"/>
                  </a:lnTo>
                  <a:lnTo>
                    <a:pt x="50" y="30"/>
                  </a:lnTo>
                  <a:lnTo>
                    <a:pt x="50" y="34"/>
                  </a:lnTo>
                  <a:lnTo>
                    <a:pt x="50" y="40"/>
                  </a:lnTo>
                  <a:lnTo>
                    <a:pt x="50" y="48"/>
                  </a:lnTo>
                  <a:lnTo>
                    <a:pt x="53" y="57"/>
                  </a:lnTo>
                  <a:lnTo>
                    <a:pt x="55" y="66"/>
                  </a:lnTo>
                  <a:lnTo>
                    <a:pt x="55" y="71"/>
                  </a:lnTo>
                  <a:lnTo>
                    <a:pt x="55" y="73"/>
                  </a:lnTo>
                  <a:lnTo>
                    <a:pt x="54" y="74"/>
                  </a:lnTo>
                  <a:lnTo>
                    <a:pt x="52" y="74"/>
                  </a:lnTo>
                  <a:lnTo>
                    <a:pt x="49" y="75"/>
                  </a:lnTo>
                  <a:lnTo>
                    <a:pt x="47" y="75"/>
                  </a:lnTo>
                  <a:lnTo>
                    <a:pt x="45" y="78"/>
                  </a:lnTo>
                  <a:lnTo>
                    <a:pt x="45" y="81"/>
                  </a:lnTo>
                  <a:lnTo>
                    <a:pt x="47" y="84"/>
                  </a:lnTo>
                  <a:lnTo>
                    <a:pt x="48" y="86"/>
                  </a:lnTo>
                  <a:lnTo>
                    <a:pt x="50" y="89"/>
                  </a:lnTo>
                  <a:lnTo>
                    <a:pt x="53" y="91"/>
                  </a:lnTo>
                  <a:lnTo>
                    <a:pt x="55" y="94"/>
                  </a:lnTo>
                  <a:lnTo>
                    <a:pt x="58" y="95"/>
                  </a:lnTo>
                  <a:lnTo>
                    <a:pt x="59" y="97"/>
                  </a:lnTo>
                  <a:lnTo>
                    <a:pt x="60" y="100"/>
                  </a:lnTo>
                  <a:lnTo>
                    <a:pt x="60" y="101"/>
                  </a:lnTo>
                  <a:lnTo>
                    <a:pt x="59" y="104"/>
                  </a:lnTo>
                  <a:lnTo>
                    <a:pt x="55" y="106"/>
                  </a:lnTo>
                  <a:lnTo>
                    <a:pt x="53" y="109"/>
                  </a:lnTo>
                  <a:lnTo>
                    <a:pt x="49" y="111"/>
                  </a:lnTo>
                  <a:lnTo>
                    <a:pt x="45" y="112"/>
                  </a:lnTo>
                  <a:lnTo>
                    <a:pt x="43" y="114"/>
                  </a:lnTo>
                  <a:lnTo>
                    <a:pt x="42" y="114"/>
                  </a:lnTo>
                  <a:lnTo>
                    <a:pt x="39" y="114"/>
                  </a:lnTo>
                  <a:lnTo>
                    <a:pt x="37" y="115"/>
                  </a:lnTo>
                  <a:lnTo>
                    <a:pt x="34" y="116"/>
                  </a:lnTo>
                  <a:lnTo>
                    <a:pt x="31" y="117"/>
                  </a:lnTo>
                  <a:lnTo>
                    <a:pt x="27" y="121"/>
                  </a:lnTo>
                  <a:lnTo>
                    <a:pt x="24" y="125"/>
                  </a:lnTo>
                  <a:lnTo>
                    <a:pt x="22" y="131"/>
                  </a:lnTo>
                  <a:lnTo>
                    <a:pt x="11" y="171"/>
                  </a:lnTo>
                  <a:lnTo>
                    <a:pt x="6" y="200"/>
                  </a:lnTo>
                  <a:lnTo>
                    <a:pt x="6" y="221"/>
                  </a:lnTo>
                  <a:lnTo>
                    <a:pt x="8" y="237"/>
                  </a:lnTo>
                  <a:lnTo>
                    <a:pt x="11" y="249"/>
                  </a:lnTo>
                  <a:lnTo>
                    <a:pt x="13" y="259"/>
                  </a:lnTo>
                  <a:lnTo>
                    <a:pt x="12" y="268"/>
                  </a:lnTo>
                  <a:lnTo>
                    <a:pt x="7" y="281"/>
                  </a:lnTo>
                  <a:lnTo>
                    <a:pt x="3" y="290"/>
                  </a:lnTo>
                  <a:lnTo>
                    <a:pt x="1" y="296"/>
                  </a:lnTo>
                  <a:lnTo>
                    <a:pt x="0" y="302"/>
                  </a:lnTo>
                  <a:lnTo>
                    <a:pt x="1" y="308"/>
                  </a:lnTo>
                  <a:lnTo>
                    <a:pt x="1" y="313"/>
                  </a:lnTo>
                  <a:lnTo>
                    <a:pt x="3" y="318"/>
                  </a:lnTo>
                  <a:lnTo>
                    <a:pt x="4" y="322"/>
                  </a:lnTo>
                  <a:lnTo>
                    <a:pt x="7" y="326"/>
                  </a:lnTo>
                  <a:lnTo>
                    <a:pt x="8" y="333"/>
                  </a:lnTo>
                  <a:lnTo>
                    <a:pt x="9" y="347"/>
                  </a:lnTo>
                  <a:lnTo>
                    <a:pt x="9" y="364"/>
                  </a:lnTo>
                  <a:lnTo>
                    <a:pt x="9" y="384"/>
                  </a:lnTo>
                  <a:lnTo>
                    <a:pt x="8" y="404"/>
                  </a:lnTo>
                  <a:lnTo>
                    <a:pt x="8" y="420"/>
                  </a:lnTo>
                  <a:lnTo>
                    <a:pt x="7" y="432"/>
                  </a:lnTo>
                  <a:lnTo>
                    <a:pt x="7" y="436"/>
                  </a:lnTo>
                  <a:lnTo>
                    <a:pt x="8" y="447"/>
                  </a:lnTo>
                  <a:lnTo>
                    <a:pt x="9" y="456"/>
                  </a:lnTo>
                  <a:lnTo>
                    <a:pt x="12" y="462"/>
                  </a:lnTo>
                  <a:lnTo>
                    <a:pt x="14" y="466"/>
                  </a:lnTo>
                  <a:lnTo>
                    <a:pt x="16" y="468"/>
                  </a:lnTo>
                  <a:lnTo>
                    <a:pt x="18" y="469"/>
                  </a:lnTo>
                  <a:lnTo>
                    <a:pt x="19" y="471"/>
                  </a:lnTo>
                  <a:lnTo>
                    <a:pt x="21" y="475"/>
                  </a:lnTo>
                  <a:lnTo>
                    <a:pt x="22" y="488"/>
                  </a:lnTo>
                  <a:lnTo>
                    <a:pt x="23" y="505"/>
                  </a:lnTo>
                  <a:lnTo>
                    <a:pt x="26" y="526"/>
                  </a:lnTo>
                  <a:lnTo>
                    <a:pt x="27" y="547"/>
                  </a:lnTo>
                  <a:lnTo>
                    <a:pt x="29" y="568"/>
                  </a:lnTo>
                  <a:lnTo>
                    <a:pt x="31" y="587"/>
                  </a:lnTo>
                  <a:lnTo>
                    <a:pt x="31" y="599"/>
                  </a:lnTo>
                  <a:lnTo>
                    <a:pt x="29" y="611"/>
                  </a:lnTo>
                  <a:lnTo>
                    <a:pt x="28" y="622"/>
                  </a:lnTo>
                  <a:lnTo>
                    <a:pt x="24" y="633"/>
                  </a:lnTo>
                  <a:lnTo>
                    <a:pt x="22" y="643"/>
                  </a:lnTo>
                  <a:lnTo>
                    <a:pt x="18" y="653"/>
                  </a:lnTo>
                  <a:lnTo>
                    <a:pt x="14" y="660"/>
                  </a:lnTo>
                  <a:lnTo>
                    <a:pt x="13" y="665"/>
                  </a:lnTo>
                  <a:lnTo>
                    <a:pt x="12" y="666"/>
                  </a:lnTo>
                  <a:lnTo>
                    <a:pt x="9" y="680"/>
                  </a:lnTo>
                  <a:lnTo>
                    <a:pt x="11" y="680"/>
                  </a:lnTo>
                  <a:lnTo>
                    <a:pt x="13" y="681"/>
                  </a:lnTo>
                  <a:lnTo>
                    <a:pt x="17" y="681"/>
                  </a:lnTo>
                  <a:lnTo>
                    <a:pt x="21" y="683"/>
                  </a:lnTo>
                  <a:lnTo>
                    <a:pt x="26" y="683"/>
                  </a:lnTo>
                  <a:lnTo>
                    <a:pt x="32" y="683"/>
                  </a:lnTo>
                  <a:lnTo>
                    <a:pt x="37" y="681"/>
                  </a:lnTo>
                  <a:lnTo>
                    <a:pt x="43" y="680"/>
                  </a:lnTo>
                  <a:lnTo>
                    <a:pt x="48" y="675"/>
                  </a:lnTo>
                  <a:lnTo>
                    <a:pt x="50" y="665"/>
                  </a:lnTo>
                  <a:lnTo>
                    <a:pt x="53" y="654"/>
                  </a:lnTo>
                  <a:lnTo>
                    <a:pt x="53" y="642"/>
                  </a:lnTo>
                  <a:lnTo>
                    <a:pt x="53" y="629"/>
                  </a:lnTo>
                  <a:lnTo>
                    <a:pt x="53" y="619"/>
                  </a:lnTo>
                  <a:lnTo>
                    <a:pt x="53" y="612"/>
                  </a:lnTo>
                  <a:lnTo>
                    <a:pt x="53" y="609"/>
                  </a:lnTo>
                  <a:lnTo>
                    <a:pt x="53" y="607"/>
                  </a:lnTo>
                  <a:lnTo>
                    <a:pt x="54" y="602"/>
                  </a:lnTo>
                  <a:lnTo>
                    <a:pt x="57" y="594"/>
                  </a:lnTo>
                  <a:lnTo>
                    <a:pt x="58" y="585"/>
                  </a:lnTo>
                  <a:lnTo>
                    <a:pt x="60" y="573"/>
                  </a:lnTo>
                  <a:lnTo>
                    <a:pt x="63" y="562"/>
                  </a:lnTo>
                  <a:lnTo>
                    <a:pt x="65" y="551"/>
                  </a:lnTo>
                  <a:lnTo>
                    <a:pt x="68" y="540"/>
                  </a:lnTo>
                  <a:lnTo>
                    <a:pt x="69" y="531"/>
                  </a:lnTo>
                  <a:lnTo>
                    <a:pt x="69" y="523"/>
                  </a:lnTo>
                  <a:lnTo>
                    <a:pt x="70" y="514"/>
                  </a:lnTo>
                  <a:lnTo>
                    <a:pt x="70" y="508"/>
                  </a:lnTo>
                  <a:lnTo>
                    <a:pt x="70" y="502"/>
                  </a:lnTo>
                  <a:lnTo>
                    <a:pt x="70" y="497"/>
                  </a:lnTo>
                  <a:lnTo>
                    <a:pt x="70" y="494"/>
                  </a:lnTo>
                  <a:lnTo>
                    <a:pt x="70" y="493"/>
                  </a:lnTo>
                  <a:lnTo>
                    <a:pt x="85" y="493"/>
                  </a:lnTo>
                  <a:lnTo>
                    <a:pt x="86" y="510"/>
                  </a:lnTo>
                  <a:lnTo>
                    <a:pt x="93" y="510"/>
                  </a:lnTo>
                  <a:lnTo>
                    <a:pt x="93" y="511"/>
                  </a:lnTo>
                  <a:lnTo>
                    <a:pt x="108" y="606"/>
                  </a:lnTo>
                  <a:lnTo>
                    <a:pt x="98" y="653"/>
                  </a:lnTo>
                  <a:lnTo>
                    <a:pt x="98" y="654"/>
                  </a:lnTo>
                  <a:lnTo>
                    <a:pt x="99" y="656"/>
                  </a:lnTo>
                  <a:lnTo>
                    <a:pt x="99" y="659"/>
                  </a:lnTo>
                  <a:lnTo>
                    <a:pt x="100" y="664"/>
                  </a:lnTo>
                  <a:lnTo>
                    <a:pt x="101" y="668"/>
                  </a:lnTo>
                  <a:lnTo>
                    <a:pt x="104" y="673"/>
                  </a:lnTo>
                  <a:lnTo>
                    <a:pt x="106" y="676"/>
                  </a:lnTo>
                  <a:lnTo>
                    <a:pt x="109" y="680"/>
                  </a:lnTo>
                  <a:lnTo>
                    <a:pt x="112" y="681"/>
                  </a:lnTo>
                  <a:lnTo>
                    <a:pt x="116" y="681"/>
                  </a:lnTo>
                  <a:lnTo>
                    <a:pt x="121" y="680"/>
                  </a:lnTo>
                  <a:lnTo>
                    <a:pt x="125" y="679"/>
                  </a:lnTo>
                  <a:lnTo>
                    <a:pt x="127" y="676"/>
                  </a:lnTo>
                  <a:lnTo>
                    <a:pt x="130" y="674"/>
                  </a:lnTo>
                  <a:lnTo>
                    <a:pt x="132" y="671"/>
                  </a:lnTo>
                  <a:lnTo>
                    <a:pt x="136" y="634"/>
                  </a:lnTo>
                  <a:lnTo>
                    <a:pt x="126" y="611"/>
                  </a:lnTo>
                  <a:lnTo>
                    <a:pt x="126" y="608"/>
                  </a:lnTo>
                  <a:lnTo>
                    <a:pt x="129" y="602"/>
                  </a:lnTo>
                  <a:lnTo>
                    <a:pt x="131" y="593"/>
                  </a:lnTo>
                  <a:lnTo>
                    <a:pt x="134" y="582"/>
                  </a:lnTo>
                  <a:lnTo>
                    <a:pt x="136" y="570"/>
                  </a:lnTo>
                  <a:lnTo>
                    <a:pt x="139" y="559"/>
                  </a:lnTo>
                  <a:lnTo>
                    <a:pt x="140" y="549"/>
                  </a:lnTo>
                  <a:lnTo>
                    <a:pt x="140" y="540"/>
                  </a:lnTo>
                  <a:lnTo>
                    <a:pt x="140" y="536"/>
                  </a:lnTo>
                  <a:lnTo>
                    <a:pt x="140" y="533"/>
                  </a:lnTo>
                  <a:lnTo>
                    <a:pt x="139" y="529"/>
                  </a:lnTo>
                  <a:lnTo>
                    <a:pt x="139" y="525"/>
                  </a:lnTo>
                  <a:lnTo>
                    <a:pt x="139" y="521"/>
                  </a:lnTo>
                  <a:lnTo>
                    <a:pt x="137" y="518"/>
                  </a:lnTo>
                  <a:lnTo>
                    <a:pt x="137" y="514"/>
                  </a:lnTo>
                  <a:lnTo>
                    <a:pt x="137" y="510"/>
                  </a:lnTo>
                  <a:lnTo>
                    <a:pt x="221" y="509"/>
                  </a:lnTo>
                  <a:lnTo>
                    <a:pt x="221" y="356"/>
                  </a:lnTo>
                </a:path>
              </a:pathLst>
            </a:custGeom>
            <a:solidFill>
              <a:srgbClr val="00CC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1" name="Freeform 21"/>
            <p:cNvSpPr>
              <a:spLocks/>
            </p:cNvSpPr>
            <p:nvPr/>
          </p:nvSpPr>
          <p:spPr bwMode="auto">
            <a:xfrm>
              <a:off x="4429" y="1333"/>
              <a:ext cx="233" cy="688"/>
            </a:xfrm>
            <a:custGeom>
              <a:avLst/>
              <a:gdLst>
                <a:gd name="T0" fmla="*/ 214 w 233"/>
                <a:gd name="T1" fmla="*/ 646 h 687"/>
                <a:gd name="T2" fmla="*/ 183 w 233"/>
                <a:gd name="T3" fmla="*/ 612 h 687"/>
                <a:gd name="T4" fmla="*/ 184 w 233"/>
                <a:gd name="T5" fmla="*/ 552 h 687"/>
                <a:gd name="T6" fmla="*/ 192 w 233"/>
                <a:gd name="T7" fmla="*/ 479 h 687"/>
                <a:gd name="T8" fmla="*/ 196 w 233"/>
                <a:gd name="T9" fmla="*/ 473 h 687"/>
                <a:gd name="T10" fmla="*/ 203 w 233"/>
                <a:gd name="T11" fmla="*/ 450 h 687"/>
                <a:gd name="T12" fmla="*/ 191 w 233"/>
                <a:gd name="T13" fmla="*/ 307 h 687"/>
                <a:gd name="T14" fmla="*/ 198 w 233"/>
                <a:gd name="T15" fmla="*/ 325 h 687"/>
                <a:gd name="T16" fmla="*/ 207 w 233"/>
                <a:gd name="T17" fmla="*/ 325 h 687"/>
                <a:gd name="T18" fmla="*/ 212 w 233"/>
                <a:gd name="T19" fmla="*/ 307 h 687"/>
                <a:gd name="T20" fmla="*/ 199 w 233"/>
                <a:gd name="T21" fmla="*/ 273 h 687"/>
                <a:gd name="T22" fmla="*/ 205 w 233"/>
                <a:gd name="T23" fmla="*/ 226 h 687"/>
                <a:gd name="T24" fmla="*/ 187 w 233"/>
                <a:gd name="T25" fmla="*/ 128 h 687"/>
                <a:gd name="T26" fmla="*/ 165 w 233"/>
                <a:gd name="T27" fmla="*/ 107 h 687"/>
                <a:gd name="T28" fmla="*/ 156 w 233"/>
                <a:gd name="T29" fmla="*/ 102 h 687"/>
                <a:gd name="T30" fmla="*/ 165 w 233"/>
                <a:gd name="T31" fmla="*/ 99 h 687"/>
                <a:gd name="T32" fmla="*/ 171 w 233"/>
                <a:gd name="T33" fmla="*/ 85 h 687"/>
                <a:gd name="T34" fmla="*/ 165 w 233"/>
                <a:gd name="T35" fmla="*/ 68 h 687"/>
                <a:gd name="T36" fmla="*/ 155 w 233"/>
                <a:gd name="T37" fmla="*/ 49 h 687"/>
                <a:gd name="T38" fmla="*/ 151 w 233"/>
                <a:gd name="T39" fmla="*/ 32 h 687"/>
                <a:gd name="T40" fmla="*/ 150 w 233"/>
                <a:gd name="T41" fmla="*/ 24 h 687"/>
                <a:gd name="T42" fmla="*/ 147 w 233"/>
                <a:gd name="T43" fmla="*/ 13 h 687"/>
                <a:gd name="T44" fmla="*/ 145 w 233"/>
                <a:gd name="T45" fmla="*/ 2 h 687"/>
                <a:gd name="T46" fmla="*/ 119 w 233"/>
                <a:gd name="T47" fmla="*/ 1 h 687"/>
                <a:gd name="T48" fmla="*/ 95 w 233"/>
                <a:gd name="T49" fmla="*/ 8 h 687"/>
                <a:gd name="T50" fmla="*/ 79 w 233"/>
                <a:gd name="T51" fmla="*/ 35 h 687"/>
                <a:gd name="T52" fmla="*/ 68 w 233"/>
                <a:gd name="T53" fmla="*/ 68 h 687"/>
                <a:gd name="T54" fmla="*/ 55 w 233"/>
                <a:gd name="T55" fmla="*/ 86 h 687"/>
                <a:gd name="T56" fmla="*/ 59 w 233"/>
                <a:gd name="T57" fmla="*/ 99 h 687"/>
                <a:gd name="T58" fmla="*/ 65 w 233"/>
                <a:gd name="T59" fmla="*/ 104 h 687"/>
                <a:gd name="T60" fmla="*/ 59 w 233"/>
                <a:gd name="T61" fmla="*/ 116 h 687"/>
                <a:gd name="T62" fmla="*/ 29 w 233"/>
                <a:gd name="T63" fmla="*/ 179 h 687"/>
                <a:gd name="T64" fmla="*/ 12 w 233"/>
                <a:gd name="T65" fmla="*/ 240 h 687"/>
                <a:gd name="T66" fmla="*/ 16 w 233"/>
                <a:gd name="T67" fmla="*/ 250 h 687"/>
                <a:gd name="T68" fmla="*/ 23 w 233"/>
                <a:gd name="T69" fmla="*/ 264 h 687"/>
                <a:gd name="T70" fmla="*/ 4 w 233"/>
                <a:gd name="T71" fmla="*/ 331 h 687"/>
                <a:gd name="T72" fmla="*/ 1 w 233"/>
                <a:gd name="T73" fmla="*/ 391 h 687"/>
                <a:gd name="T74" fmla="*/ 12 w 233"/>
                <a:gd name="T75" fmla="*/ 399 h 687"/>
                <a:gd name="T76" fmla="*/ 35 w 233"/>
                <a:gd name="T77" fmla="*/ 404 h 687"/>
                <a:gd name="T78" fmla="*/ 38 w 233"/>
                <a:gd name="T79" fmla="*/ 438 h 687"/>
                <a:gd name="T80" fmla="*/ 35 w 233"/>
                <a:gd name="T81" fmla="*/ 463 h 687"/>
                <a:gd name="T82" fmla="*/ 44 w 233"/>
                <a:gd name="T83" fmla="*/ 470 h 687"/>
                <a:gd name="T84" fmla="*/ 63 w 233"/>
                <a:gd name="T85" fmla="*/ 477 h 687"/>
                <a:gd name="T86" fmla="*/ 69 w 233"/>
                <a:gd name="T87" fmla="*/ 490 h 687"/>
                <a:gd name="T88" fmla="*/ 76 w 233"/>
                <a:gd name="T89" fmla="*/ 515 h 687"/>
                <a:gd name="T90" fmla="*/ 76 w 233"/>
                <a:gd name="T91" fmla="*/ 520 h 687"/>
                <a:gd name="T92" fmla="*/ 73 w 233"/>
                <a:gd name="T93" fmla="*/ 537 h 687"/>
                <a:gd name="T94" fmla="*/ 75 w 233"/>
                <a:gd name="T95" fmla="*/ 574 h 687"/>
                <a:gd name="T96" fmla="*/ 85 w 233"/>
                <a:gd name="T97" fmla="*/ 612 h 687"/>
                <a:gd name="T98" fmla="*/ 80 w 233"/>
                <a:gd name="T99" fmla="*/ 676 h 687"/>
                <a:gd name="T100" fmla="*/ 91 w 233"/>
                <a:gd name="T101" fmla="*/ 684 h 687"/>
                <a:gd name="T102" fmla="*/ 106 w 233"/>
                <a:gd name="T103" fmla="*/ 681 h 687"/>
                <a:gd name="T104" fmla="*/ 112 w 233"/>
                <a:gd name="T105" fmla="*/ 663 h 687"/>
                <a:gd name="T106" fmla="*/ 105 w 233"/>
                <a:gd name="T107" fmla="*/ 609 h 687"/>
                <a:gd name="T108" fmla="*/ 141 w 233"/>
                <a:gd name="T109" fmla="*/ 497 h 687"/>
                <a:gd name="T110" fmla="*/ 142 w 233"/>
                <a:gd name="T111" fmla="*/ 518 h 687"/>
                <a:gd name="T112" fmla="*/ 146 w 233"/>
                <a:gd name="T113" fmla="*/ 554 h 687"/>
                <a:gd name="T114" fmla="*/ 156 w 233"/>
                <a:gd name="T115" fmla="*/ 598 h 687"/>
                <a:gd name="T116" fmla="*/ 156 w 233"/>
                <a:gd name="T117" fmla="*/ 655 h 687"/>
                <a:gd name="T118" fmla="*/ 171 w 233"/>
                <a:gd name="T119" fmla="*/ 655 h 687"/>
                <a:gd name="T120" fmla="*/ 188 w 233"/>
                <a:gd name="T121" fmla="*/ 663 h 687"/>
                <a:gd name="T122" fmla="*/ 210 w 233"/>
                <a:gd name="T123" fmla="*/ 672 h 687"/>
                <a:gd name="T124" fmla="*/ 229 w 233"/>
                <a:gd name="T125" fmla="*/ 669 h 6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3"/>
                <a:gd name="T190" fmla="*/ 0 h 687"/>
                <a:gd name="T191" fmla="*/ 233 w 233"/>
                <a:gd name="T192" fmla="*/ 687 h 6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3" h="687">
                  <a:moveTo>
                    <a:pt x="230" y="656"/>
                  </a:moveTo>
                  <a:lnTo>
                    <a:pt x="228" y="655"/>
                  </a:lnTo>
                  <a:lnTo>
                    <a:pt x="223" y="652"/>
                  </a:lnTo>
                  <a:lnTo>
                    <a:pt x="214" y="646"/>
                  </a:lnTo>
                  <a:lnTo>
                    <a:pt x="205" y="640"/>
                  </a:lnTo>
                  <a:lnTo>
                    <a:pt x="197" y="631"/>
                  </a:lnTo>
                  <a:lnTo>
                    <a:pt x="188" y="622"/>
                  </a:lnTo>
                  <a:lnTo>
                    <a:pt x="183" y="612"/>
                  </a:lnTo>
                  <a:lnTo>
                    <a:pt x="181" y="604"/>
                  </a:lnTo>
                  <a:lnTo>
                    <a:pt x="182" y="590"/>
                  </a:lnTo>
                  <a:lnTo>
                    <a:pt x="183" y="573"/>
                  </a:lnTo>
                  <a:lnTo>
                    <a:pt x="184" y="552"/>
                  </a:lnTo>
                  <a:lnTo>
                    <a:pt x="187" y="529"/>
                  </a:lnTo>
                  <a:lnTo>
                    <a:pt x="188" y="508"/>
                  </a:lnTo>
                  <a:lnTo>
                    <a:pt x="191" y="491"/>
                  </a:lnTo>
                  <a:lnTo>
                    <a:pt x="192" y="479"/>
                  </a:lnTo>
                  <a:lnTo>
                    <a:pt x="192" y="475"/>
                  </a:lnTo>
                  <a:lnTo>
                    <a:pt x="192" y="474"/>
                  </a:lnTo>
                  <a:lnTo>
                    <a:pt x="193" y="474"/>
                  </a:lnTo>
                  <a:lnTo>
                    <a:pt x="196" y="473"/>
                  </a:lnTo>
                  <a:lnTo>
                    <a:pt x="198" y="469"/>
                  </a:lnTo>
                  <a:lnTo>
                    <a:pt x="199" y="465"/>
                  </a:lnTo>
                  <a:lnTo>
                    <a:pt x="202" y="459"/>
                  </a:lnTo>
                  <a:lnTo>
                    <a:pt x="203" y="450"/>
                  </a:lnTo>
                  <a:lnTo>
                    <a:pt x="204" y="440"/>
                  </a:lnTo>
                  <a:lnTo>
                    <a:pt x="191" y="307"/>
                  </a:lnTo>
                  <a:lnTo>
                    <a:pt x="191" y="305"/>
                  </a:lnTo>
                  <a:lnTo>
                    <a:pt x="191" y="307"/>
                  </a:lnTo>
                  <a:lnTo>
                    <a:pt x="192" y="310"/>
                  </a:lnTo>
                  <a:lnTo>
                    <a:pt x="193" y="315"/>
                  </a:lnTo>
                  <a:lnTo>
                    <a:pt x="196" y="320"/>
                  </a:lnTo>
                  <a:lnTo>
                    <a:pt x="198" y="325"/>
                  </a:lnTo>
                  <a:lnTo>
                    <a:pt x="200" y="329"/>
                  </a:lnTo>
                  <a:lnTo>
                    <a:pt x="202" y="330"/>
                  </a:lnTo>
                  <a:lnTo>
                    <a:pt x="204" y="329"/>
                  </a:lnTo>
                  <a:lnTo>
                    <a:pt x="207" y="325"/>
                  </a:lnTo>
                  <a:lnTo>
                    <a:pt x="209" y="321"/>
                  </a:lnTo>
                  <a:lnTo>
                    <a:pt x="210" y="316"/>
                  </a:lnTo>
                  <a:lnTo>
                    <a:pt x="212" y="312"/>
                  </a:lnTo>
                  <a:lnTo>
                    <a:pt x="212" y="307"/>
                  </a:lnTo>
                  <a:lnTo>
                    <a:pt x="210" y="300"/>
                  </a:lnTo>
                  <a:lnTo>
                    <a:pt x="208" y="293"/>
                  </a:lnTo>
                  <a:lnTo>
                    <a:pt x="204" y="286"/>
                  </a:lnTo>
                  <a:lnTo>
                    <a:pt x="199" y="273"/>
                  </a:lnTo>
                  <a:lnTo>
                    <a:pt x="198" y="263"/>
                  </a:lnTo>
                  <a:lnTo>
                    <a:pt x="200" y="253"/>
                  </a:lnTo>
                  <a:lnTo>
                    <a:pt x="203" y="241"/>
                  </a:lnTo>
                  <a:lnTo>
                    <a:pt x="205" y="226"/>
                  </a:lnTo>
                  <a:lnTo>
                    <a:pt x="205" y="204"/>
                  </a:lnTo>
                  <a:lnTo>
                    <a:pt x="200" y="174"/>
                  </a:lnTo>
                  <a:lnTo>
                    <a:pt x="191" y="134"/>
                  </a:lnTo>
                  <a:lnTo>
                    <a:pt x="187" y="128"/>
                  </a:lnTo>
                  <a:lnTo>
                    <a:pt x="182" y="122"/>
                  </a:lnTo>
                  <a:lnTo>
                    <a:pt x="177" y="116"/>
                  </a:lnTo>
                  <a:lnTo>
                    <a:pt x="171" y="111"/>
                  </a:lnTo>
                  <a:lnTo>
                    <a:pt x="165" y="107"/>
                  </a:lnTo>
                  <a:lnTo>
                    <a:pt x="160" y="105"/>
                  </a:lnTo>
                  <a:lnTo>
                    <a:pt x="157" y="102"/>
                  </a:lnTo>
                  <a:lnTo>
                    <a:pt x="156" y="102"/>
                  </a:lnTo>
                  <a:lnTo>
                    <a:pt x="157" y="101"/>
                  </a:lnTo>
                  <a:lnTo>
                    <a:pt x="160" y="101"/>
                  </a:lnTo>
                  <a:lnTo>
                    <a:pt x="162" y="100"/>
                  </a:lnTo>
                  <a:lnTo>
                    <a:pt x="165" y="99"/>
                  </a:lnTo>
                  <a:lnTo>
                    <a:pt x="167" y="96"/>
                  </a:lnTo>
                  <a:lnTo>
                    <a:pt x="168" y="94"/>
                  </a:lnTo>
                  <a:lnTo>
                    <a:pt x="169" y="89"/>
                  </a:lnTo>
                  <a:lnTo>
                    <a:pt x="171" y="85"/>
                  </a:lnTo>
                  <a:lnTo>
                    <a:pt x="169" y="80"/>
                  </a:lnTo>
                  <a:lnTo>
                    <a:pt x="168" y="76"/>
                  </a:lnTo>
                  <a:lnTo>
                    <a:pt x="167" y="71"/>
                  </a:lnTo>
                  <a:lnTo>
                    <a:pt x="165" y="68"/>
                  </a:lnTo>
                  <a:lnTo>
                    <a:pt x="162" y="64"/>
                  </a:lnTo>
                  <a:lnTo>
                    <a:pt x="160" y="59"/>
                  </a:lnTo>
                  <a:lnTo>
                    <a:pt x="157" y="54"/>
                  </a:lnTo>
                  <a:lnTo>
                    <a:pt x="155" y="49"/>
                  </a:lnTo>
                  <a:lnTo>
                    <a:pt x="153" y="44"/>
                  </a:lnTo>
                  <a:lnTo>
                    <a:pt x="152" y="39"/>
                  </a:lnTo>
                  <a:lnTo>
                    <a:pt x="151" y="35"/>
                  </a:lnTo>
                  <a:lnTo>
                    <a:pt x="151" y="32"/>
                  </a:lnTo>
                  <a:lnTo>
                    <a:pt x="150" y="28"/>
                  </a:lnTo>
                  <a:lnTo>
                    <a:pt x="150" y="26"/>
                  </a:lnTo>
                  <a:lnTo>
                    <a:pt x="150" y="24"/>
                  </a:lnTo>
                  <a:lnTo>
                    <a:pt x="150" y="23"/>
                  </a:lnTo>
                  <a:lnTo>
                    <a:pt x="148" y="21"/>
                  </a:lnTo>
                  <a:lnTo>
                    <a:pt x="148" y="17"/>
                  </a:lnTo>
                  <a:lnTo>
                    <a:pt x="147" y="13"/>
                  </a:lnTo>
                  <a:lnTo>
                    <a:pt x="147" y="9"/>
                  </a:lnTo>
                  <a:lnTo>
                    <a:pt x="146" y="7"/>
                  </a:lnTo>
                  <a:lnTo>
                    <a:pt x="146" y="3"/>
                  </a:lnTo>
                  <a:lnTo>
                    <a:pt x="145" y="2"/>
                  </a:lnTo>
                  <a:lnTo>
                    <a:pt x="141" y="1"/>
                  </a:lnTo>
                  <a:lnTo>
                    <a:pt x="135" y="0"/>
                  </a:lnTo>
                  <a:lnTo>
                    <a:pt x="127" y="1"/>
                  </a:lnTo>
                  <a:lnTo>
                    <a:pt x="119" y="1"/>
                  </a:lnTo>
                  <a:lnTo>
                    <a:pt x="111" y="2"/>
                  </a:lnTo>
                  <a:lnTo>
                    <a:pt x="104" y="4"/>
                  </a:lnTo>
                  <a:lnTo>
                    <a:pt x="99" y="6"/>
                  </a:lnTo>
                  <a:lnTo>
                    <a:pt x="95" y="8"/>
                  </a:lnTo>
                  <a:lnTo>
                    <a:pt x="90" y="13"/>
                  </a:lnTo>
                  <a:lnTo>
                    <a:pt x="86" y="19"/>
                  </a:lnTo>
                  <a:lnTo>
                    <a:pt x="83" y="27"/>
                  </a:lnTo>
                  <a:lnTo>
                    <a:pt x="79" y="35"/>
                  </a:lnTo>
                  <a:lnTo>
                    <a:pt x="75" y="44"/>
                  </a:lnTo>
                  <a:lnTo>
                    <a:pt x="73" y="52"/>
                  </a:lnTo>
                  <a:lnTo>
                    <a:pt x="70" y="60"/>
                  </a:lnTo>
                  <a:lnTo>
                    <a:pt x="68" y="68"/>
                  </a:lnTo>
                  <a:lnTo>
                    <a:pt x="64" y="73"/>
                  </a:lnTo>
                  <a:lnTo>
                    <a:pt x="62" y="79"/>
                  </a:lnTo>
                  <a:lnTo>
                    <a:pt x="59" y="82"/>
                  </a:lnTo>
                  <a:lnTo>
                    <a:pt x="55" y="86"/>
                  </a:lnTo>
                  <a:lnTo>
                    <a:pt x="54" y="89"/>
                  </a:lnTo>
                  <a:lnTo>
                    <a:pt x="52" y="90"/>
                  </a:lnTo>
                  <a:lnTo>
                    <a:pt x="52" y="91"/>
                  </a:lnTo>
                  <a:lnTo>
                    <a:pt x="59" y="99"/>
                  </a:lnTo>
                  <a:lnTo>
                    <a:pt x="62" y="100"/>
                  </a:lnTo>
                  <a:lnTo>
                    <a:pt x="63" y="101"/>
                  </a:lnTo>
                  <a:lnTo>
                    <a:pt x="65" y="104"/>
                  </a:lnTo>
                  <a:lnTo>
                    <a:pt x="66" y="106"/>
                  </a:lnTo>
                  <a:lnTo>
                    <a:pt x="65" y="110"/>
                  </a:lnTo>
                  <a:lnTo>
                    <a:pt x="64" y="113"/>
                  </a:lnTo>
                  <a:lnTo>
                    <a:pt x="59" y="116"/>
                  </a:lnTo>
                  <a:lnTo>
                    <a:pt x="52" y="125"/>
                  </a:lnTo>
                  <a:lnTo>
                    <a:pt x="44" y="138"/>
                  </a:lnTo>
                  <a:lnTo>
                    <a:pt x="37" y="158"/>
                  </a:lnTo>
                  <a:lnTo>
                    <a:pt x="29" y="179"/>
                  </a:lnTo>
                  <a:lnTo>
                    <a:pt x="22" y="200"/>
                  </a:lnTo>
                  <a:lnTo>
                    <a:pt x="17" y="219"/>
                  </a:lnTo>
                  <a:lnTo>
                    <a:pt x="13" y="232"/>
                  </a:lnTo>
                  <a:lnTo>
                    <a:pt x="12" y="240"/>
                  </a:lnTo>
                  <a:lnTo>
                    <a:pt x="12" y="242"/>
                  </a:lnTo>
                  <a:lnTo>
                    <a:pt x="12" y="245"/>
                  </a:lnTo>
                  <a:lnTo>
                    <a:pt x="13" y="247"/>
                  </a:lnTo>
                  <a:lnTo>
                    <a:pt x="16" y="250"/>
                  </a:lnTo>
                  <a:lnTo>
                    <a:pt x="17" y="253"/>
                  </a:lnTo>
                  <a:lnTo>
                    <a:pt x="18" y="257"/>
                  </a:lnTo>
                  <a:lnTo>
                    <a:pt x="21" y="261"/>
                  </a:lnTo>
                  <a:lnTo>
                    <a:pt x="23" y="264"/>
                  </a:lnTo>
                  <a:lnTo>
                    <a:pt x="13" y="300"/>
                  </a:lnTo>
                  <a:lnTo>
                    <a:pt x="9" y="305"/>
                  </a:lnTo>
                  <a:lnTo>
                    <a:pt x="7" y="316"/>
                  </a:lnTo>
                  <a:lnTo>
                    <a:pt x="4" y="331"/>
                  </a:lnTo>
                  <a:lnTo>
                    <a:pt x="2" y="347"/>
                  </a:lnTo>
                  <a:lnTo>
                    <a:pt x="1" y="364"/>
                  </a:lnTo>
                  <a:lnTo>
                    <a:pt x="0" y="378"/>
                  </a:lnTo>
                  <a:lnTo>
                    <a:pt x="1" y="391"/>
                  </a:lnTo>
                  <a:lnTo>
                    <a:pt x="2" y="396"/>
                  </a:lnTo>
                  <a:lnTo>
                    <a:pt x="4" y="397"/>
                  </a:lnTo>
                  <a:lnTo>
                    <a:pt x="7" y="398"/>
                  </a:lnTo>
                  <a:lnTo>
                    <a:pt x="12" y="399"/>
                  </a:lnTo>
                  <a:lnTo>
                    <a:pt x="17" y="401"/>
                  </a:lnTo>
                  <a:lnTo>
                    <a:pt x="22" y="402"/>
                  </a:lnTo>
                  <a:lnTo>
                    <a:pt x="29" y="403"/>
                  </a:lnTo>
                  <a:lnTo>
                    <a:pt x="35" y="404"/>
                  </a:lnTo>
                  <a:lnTo>
                    <a:pt x="43" y="404"/>
                  </a:lnTo>
                  <a:lnTo>
                    <a:pt x="42" y="417"/>
                  </a:lnTo>
                  <a:lnTo>
                    <a:pt x="40" y="428"/>
                  </a:lnTo>
                  <a:lnTo>
                    <a:pt x="38" y="438"/>
                  </a:lnTo>
                  <a:lnTo>
                    <a:pt x="38" y="447"/>
                  </a:lnTo>
                  <a:lnTo>
                    <a:pt x="37" y="453"/>
                  </a:lnTo>
                  <a:lnTo>
                    <a:pt x="35" y="459"/>
                  </a:lnTo>
                  <a:lnTo>
                    <a:pt x="35" y="463"/>
                  </a:lnTo>
                  <a:lnTo>
                    <a:pt x="35" y="464"/>
                  </a:lnTo>
                  <a:lnTo>
                    <a:pt x="37" y="464"/>
                  </a:lnTo>
                  <a:lnTo>
                    <a:pt x="39" y="466"/>
                  </a:lnTo>
                  <a:lnTo>
                    <a:pt x="44" y="470"/>
                  </a:lnTo>
                  <a:lnTo>
                    <a:pt x="50" y="474"/>
                  </a:lnTo>
                  <a:lnTo>
                    <a:pt x="55" y="476"/>
                  </a:lnTo>
                  <a:lnTo>
                    <a:pt x="60" y="477"/>
                  </a:lnTo>
                  <a:lnTo>
                    <a:pt x="63" y="477"/>
                  </a:lnTo>
                  <a:lnTo>
                    <a:pt x="64" y="475"/>
                  </a:lnTo>
                  <a:lnTo>
                    <a:pt x="65" y="477"/>
                  </a:lnTo>
                  <a:lnTo>
                    <a:pt x="66" y="482"/>
                  </a:lnTo>
                  <a:lnTo>
                    <a:pt x="69" y="490"/>
                  </a:lnTo>
                  <a:lnTo>
                    <a:pt x="70" y="497"/>
                  </a:lnTo>
                  <a:lnTo>
                    <a:pt x="73" y="503"/>
                  </a:lnTo>
                  <a:lnTo>
                    <a:pt x="75" y="510"/>
                  </a:lnTo>
                  <a:lnTo>
                    <a:pt x="76" y="515"/>
                  </a:lnTo>
                  <a:lnTo>
                    <a:pt x="78" y="516"/>
                  </a:lnTo>
                  <a:lnTo>
                    <a:pt x="76" y="517"/>
                  </a:lnTo>
                  <a:lnTo>
                    <a:pt x="76" y="518"/>
                  </a:lnTo>
                  <a:lnTo>
                    <a:pt x="76" y="520"/>
                  </a:lnTo>
                  <a:lnTo>
                    <a:pt x="75" y="523"/>
                  </a:lnTo>
                  <a:lnTo>
                    <a:pt x="74" y="527"/>
                  </a:lnTo>
                  <a:lnTo>
                    <a:pt x="73" y="532"/>
                  </a:lnTo>
                  <a:lnTo>
                    <a:pt x="73" y="537"/>
                  </a:lnTo>
                  <a:lnTo>
                    <a:pt x="71" y="543"/>
                  </a:lnTo>
                  <a:lnTo>
                    <a:pt x="71" y="552"/>
                  </a:lnTo>
                  <a:lnTo>
                    <a:pt x="73" y="562"/>
                  </a:lnTo>
                  <a:lnTo>
                    <a:pt x="75" y="574"/>
                  </a:lnTo>
                  <a:lnTo>
                    <a:pt x="78" y="585"/>
                  </a:lnTo>
                  <a:lnTo>
                    <a:pt x="81" y="596"/>
                  </a:lnTo>
                  <a:lnTo>
                    <a:pt x="84" y="606"/>
                  </a:lnTo>
                  <a:lnTo>
                    <a:pt x="85" y="612"/>
                  </a:lnTo>
                  <a:lnTo>
                    <a:pt x="86" y="615"/>
                  </a:lnTo>
                  <a:lnTo>
                    <a:pt x="75" y="638"/>
                  </a:lnTo>
                  <a:lnTo>
                    <a:pt x="79" y="674"/>
                  </a:lnTo>
                  <a:lnTo>
                    <a:pt x="80" y="676"/>
                  </a:lnTo>
                  <a:lnTo>
                    <a:pt x="81" y="677"/>
                  </a:lnTo>
                  <a:lnTo>
                    <a:pt x="84" y="679"/>
                  </a:lnTo>
                  <a:lnTo>
                    <a:pt x="88" y="682"/>
                  </a:lnTo>
                  <a:lnTo>
                    <a:pt x="91" y="684"/>
                  </a:lnTo>
                  <a:lnTo>
                    <a:pt x="95" y="686"/>
                  </a:lnTo>
                  <a:lnTo>
                    <a:pt x="99" y="686"/>
                  </a:lnTo>
                  <a:lnTo>
                    <a:pt x="102" y="683"/>
                  </a:lnTo>
                  <a:lnTo>
                    <a:pt x="106" y="681"/>
                  </a:lnTo>
                  <a:lnTo>
                    <a:pt x="109" y="677"/>
                  </a:lnTo>
                  <a:lnTo>
                    <a:pt x="110" y="672"/>
                  </a:lnTo>
                  <a:lnTo>
                    <a:pt x="111" y="667"/>
                  </a:lnTo>
                  <a:lnTo>
                    <a:pt x="112" y="663"/>
                  </a:lnTo>
                  <a:lnTo>
                    <a:pt x="114" y="659"/>
                  </a:lnTo>
                  <a:lnTo>
                    <a:pt x="114" y="657"/>
                  </a:lnTo>
                  <a:lnTo>
                    <a:pt x="114" y="656"/>
                  </a:lnTo>
                  <a:lnTo>
                    <a:pt x="105" y="609"/>
                  </a:lnTo>
                  <a:lnTo>
                    <a:pt x="120" y="515"/>
                  </a:lnTo>
                  <a:lnTo>
                    <a:pt x="122" y="496"/>
                  </a:lnTo>
                  <a:lnTo>
                    <a:pt x="141" y="496"/>
                  </a:lnTo>
                  <a:lnTo>
                    <a:pt x="141" y="497"/>
                  </a:lnTo>
                  <a:lnTo>
                    <a:pt x="141" y="500"/>
                  </a:lnTo>
                  <a:lnTo>
                    <a:pt x="141" y="505"/>
                  </a:lnTo>
                  <a:lnTo>
                    <a:pt x="141" y="511"/>
                  </a:lnTo>
                  <a:lnTo>
                    <a:pt x="142" y="518"/>
                  </a:lnTo>
                  <a:lnTo>
                    <a:pt x="142" y="526"/>
                  </a:lnTo>
                  <a:lnTo>
                    <a:pt x="143" y="534"/>
                  </a:lnTo>
                  <a:lnTo>
                    <a:pt x="145" y="543"/>
                  </a:lnTo>
                  <a:lnTo>
                    <a:pt x="146" y="554"/>
                  </a:lnTo>
                  <a:lnTo>
                    <a:pt x="148" y="567"/>
                  </a:lnTo>
                  <a:lnTo>
                    <a:pt x="151" y="578"/>
                  </a:lnTo>
                  <a:lnTo>
                    <a:pt x="153" y="589"/>
                  </a:lnTo>
                  <a:lnTo>
                    <a:pt x="156" y="598"/>
                  </a:lnTo>
                  <a:lnTo>
                    <a:pt x="157" y="606"/>
                  </a:lnTo>
                  <a:lnTo>
                    <a:pt x="158" y="611"/>
                  </a:lnTo>
                  <a:lnTo>
                    <a:pt x="160" y="612"/>
                  </a:lnTo>
                  <a:lnTo>
                    <a:pt x="156" y="655"/>
                  </a:lnTo>
                  <a:lnTo>
                    <a:pt x="168" y="658"/>
                  </a:lnTo>
                  <a:lnTo>
                    <a:pt x="168" y="652"/>
                  </a:lnTo>
                  <a:lnTo>
                    <a:pt x="168" y="653"/>
                  </a:lnTo>
                  <a:lnTo>
                    <a:pt x="171" y="655"/>
                  </a:lnTo>
                  <a:lnTo>
                    <a:pt x="174" y="656"/>
                  </a:lnTo>
                  <a:lnTo>
                    <a:pt x="178" y="658"/>
                  </a:lnTo>
                  <a:lnTo>
                    <a:pt x="183" y="661"/>
                  </a:lnTo>
                  <a:lnTo>
                    <a:pt x="188" y="663"/>
                  </a:lnTo>
                  <a:lnTo>
                    <a:pt x="193" y="666"/>
                  </a:lnTo>
                  <a:lnTo>
                    <a:pt x="199" y="669"/>
                  </a:lnTo>
                  <a:lnTo>
                    <a:pt x="204" y="671"/>
                  </a:lnTo>
                  <a:lnTo>
                    <a:pt x="210" y="672"/>
                  </a:lnTo>
                  <a:lnTo>
                    <a:pt x="215" y="672"/>
                  </a:lnTo>
                  <a:lnTo>
                    <a:pt x="220" y="672"/>
                  </a:lnTo>
                  <a:lnTo>
                    <a:pt x="225" y="671"/>
                  </a:lnTo>
                  <a:lnTo>
                    <a:pt x="229" y="669"/>
                  </a:lnTo>
                  <a:lnTo>
                    <a:pt x="232" y="669"/>
                  </a:lnTo>
                  <a:lnTo>
                    <a:pt x="230" y="656"/>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2" name="Freeform 22"/>
            <p:cNvSpPr>
              <a:spLocks/>
            </p:cNvSpPr>
            <p:nvPr/>
          </p:nvSpPr>
          <p:spPr bwMode="auto">
            <a:xfrm>
              <a:off x="4800" y="1304"/>
              <a:ext cx="222" cy="715"/>
            </a:xfrm>
            <a:custGeom>
              <a:avLst/>
              <a:gdLst>
                <a:gd name="T0" fmla="*/ 220 w 221"/>
                <a:gd name="T1" fmla="*/ 600 h 715"/>
                <a:gd name="T2" fmla="*/ 203 w 221"/>
                <a:gd name="T3" fmla="*/ 414 h 715"/>
                <a:gd name="T4" fmla="*/ 208 w 221"/>
                <a:gd name="T5" fmla="*/ 407 h 715"/>
                <a:gd name="T6" fmla="*/ 212 w 221"/>
                <a:gd name="T7" fmla="*/ 400 h 715"/>
                <a:gd name="T8" fmla="*/ 208 w 221"/>
                <a:gd name="T9" fmla="*/ 378 h 715"/>
                <a:gd name="T10" fmla="*/ 211 w 221"/>
                <a:gd name="T11" fmla="*/ 295 h 715"/>
                <a:gd name="T12" fmla="*/ 207 w 221"/>
                <a:gd name="T13" fmla="*/ 235 h 715"/>
                <a:gd name="T14" fmla="*/ 197 w 221"/>
                <a:gd name="T15" fmla="*/ 165 h 715"/>
                <a:gd name="T16" fmla="*/ 175 w 221"/>
                <a:gd name="T17" fmla="*/ 137 h 715"/>
                <a:gd name="T18" fmla="*/ 142 w 221"/>
                <a:gd name="T19" fmla="*/ 113 h 715"/>
                <a:gd name="T20" fmla="*/ 126 w 221"/>
                <a:gd name="T21" fmla="*/ 103 h 715"/>
                <a:gd name="T22" fmla="*/ 139 w 221"/>
                <a:gd name="T23" fmla="*/ 64 h 715"/>
                <a:gd name="T24" fmla="*/ 141 w 221"/>
                <a:gd name="T25" fmla="*/ 49 h 715"/>
                <a:gd name="T26" fmla="*/ 137 w 221"/>
                <a:gd name="T27" fmla="*/ 28 h 715"/>
                <a:gd name="T28" fmla="*/ 128 w 221"/>
                <a:gd name="T29" fmla="*/ 12 h 715"/>
                <a:gd name="T30" fmla="*/ 121 w 221"/>
                <a:gd name="T31" fmla="*/ 2 h 715"/>
                <a:gd name="T32" fmla="*/ 100 w 221"/>
                <a:gd name="T33" fmla="*/ 0 h 715"/>
                <a:gd name="T34" fmla="*/ 77 w 221"/>
                <a:gd name="T35" fmla="*/ 1 h 715"/>
                <a:gd name="T36" fmla="*/ 72 w 221"/>
                <a:gd name="T37" fmla="*/ 7 h 715"/>
                <a:gd name="T38" fmla="*/ 59 w 221"/>
                <a:gd name="T39" fmla="*/ 21 h 715"/>
                <a:gd name="T40" fmla="*/ 57 w 221"/>
                <a:gd name="T41" fmla="*/ 42 h 715"/>
                <a:gd name="T42" fmla="*/ 60 w 221"/>
                <a:gd name="T43" fmla="*/ 58 h 715"/>
                <a:gd name="T44" fmla="*/ 78 w 221"/>
                <a:gd name="T45" fmla="*/ 103 h 715"/>
                <a:gd name="T46" fmla="*/ 58 w 221"/>
                <a:gd name="T47" fmla="*/ 116 h 715"/>
                <a:gd name="T48" fmla="*/ 26 w 221"/>
                <a:gd name="T49" fmla="*/ 138 h 715"/>
                <a:gd name="T50" fmla="*/ 16 w 221"/>
                <a:gd name="T51" fmla="*/ 155 h 715"/>
                <a:gd name="T52" fmla="*/ 9 w 221"/>
                <a:gd name="T53" fmla="*/ 210 h 715"/>
                <a:gd name="T54" fmla="*/ 3 w 221"/>
                <a:gd name="T55" fmla="*/ 268 h 715"/>
                <a:gd name="T56" fmla="*/ 2 w 221"/>
                <a:gd name="T57" fmla="*/ 298 h 715"/>
                <a:gd name="T58" fmla="*/ 0 w 221"/>
                <a:gd name="T59" fmla="*/ 353 h 715"/>
                <a:gd name="T60" fmla="*/ 3 w 221"/>
                <a:gd name="T61" fmla="*/ 400 h 715"/>
                <a:gd name="T62" fmla="*/ 12 w 221"/>
                <a:gd name="T63" fmla="*/ 410 h 715"/>
                <a:gd name="T64" fmla="*/ 23 w 221"/>
                <a:gd name="T65" fmla="*/ 412 h 715"/>
                <a:gd name="T66" fmla="*/ 14 w 221"/>
                <a:gd name="T67" fmla="*/ 393 h 715"/>
                <a:gd name="T68" fmla="*/ 63 w 221"/>
                <a:gd name="T69" fmla="*/ 665 h 715"/>
                <a:gd name="T70" fmla="*/ 72 w 221"/>
                <a:gd name="T71" fmla="*/ 711 h 715"/>
                <a:gd name="T72" fmla="*/ 108 w 221"/>
                <a:gd name="T73" fmla="*/ 692 h 715"/>
                <a:gd name="T74" fmla="*/ 129 w 221"/>
                <a:gd name="T75" fmla="*/ 705 h 715"/>
                <a:gd name="T76" fmla="*/ 149 w 221"/>
                <a:gd name="T77" fmla="*/ 714 h 715"/>
                <a:gd name="T78" fmla="*/ 162 w 221"/>
                <a:gd name="T79" fmla="*/ 714 h 715"/>
                <a:gd name="T80" fmla="*/ 174 w 221"/>
                <a:gd name="T81" fmla="*/ 710 h 715"/>
                <a:gd name="T82" fmla="*/ 169 w 221"/>
                <a:gd name="T83" fmla="*/ 683 h 715"/>
                <a:gd name="T84" fmla="*/ 177 w 221"/>
                <a:gd name="T85" fmla="*/ 391 h 715"/>
                <a:gd name="T86" fmla="*/ 185 w 221"/>
                <a:gd name="T87" fmla="*/ 407 h 715"/>
                <a:gd name="T88" fmla="*/ 186 w 221"/>
                <a:gd name="T89" fmla="*/ 408 h 715"/>
                <a:gd name="T90" fmla="*/ 188 w 221"/>
                <a:gd name="T91" fmla="*/ 410 h 715"/>
                <a:gd name="T92" fmla="*/ 191 w 221"/>
                <a:gd name="T93" fmla="*/ 428 h 7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1"/>
                <a:gd name="T142" fmla="*/ 0 h 715"/>
                <a:gd name="T143" fmla="*/ 221 w 221"/>
                <a:gd name="T144" fmla="*/ 715 h 7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1" h="715">
                  <a:moveTo>
                    <a:pt x="176" y="428"/>
                  </a:moveTo>
                  <a:lnTo>
                    <a:pt x="176" y="600"/>
                  </a:lnTo>
                  <a:lnTo>
                    <a:pt x="220" y="600"/>
                  </a:lnTo>
                  <a:lnTo>
                    <a:pt x="220" y="428"/>
                  </a:lnTo>
                  <a:lnTo>
                    <a:pt x="203" y="428"/>
                  </a:lnTo>
                  <a:lnTo>
                    <a:pt x="203" y="414"/>
                  </a:lnTo>
                  <a:lnTo>
                    <a:pt x="205" y="413"/>
                  </a:lnTo>
                  <a:lnTo>
                    <a:pt x="207" y="410"/>
                  </a:lnTo>
                  <a:lnTo>
                    <a:pt x="208" y="407"/>
                  </a:lnTo>
                  <a:lnTo>
                    <a:pt x="210" y="404"/>
                  </a:lnTo>
                  <a:lnTo>
                    <a:pt x="211" y="402"/>
                  </a:lnTo>
                  <a:lnTo>
                    <a:pt x="212" y="400"/>
                  </a:lnTo>
                  <a:lnTo>
                    <a:pt x="213" y="399"/>
                  </a:lnTo>
                  <a:lnTo>
                    <a:pt x="213" y="398"/>
                  </a:lnTo>
                  <a:lnTo>
                    <a:pt x="208" y="378"/>
                  </a:lnTo>
                  <a:lnTo>
                    <a:pt x="210" y="378"/>
                  </a:lnTo>
                  <a:lnTo>
                    <a:pt x="211" y="301"/>
                  </a:lnTo>
                  <a:lnTo>
                    <a:pt x="211" y="295"/>
                  </a:lnTo>
                  <a:lnTo>
                    <a:pt x="210" y="280"/>
                  </a:lnTo>
                  <a:lnTo>
                    <a:pt x="208" y="259"/>
                  </a:lnTo>
                  <a:lnTo>
                    <a:pt x="207" y="235"/>
                  </a:lnTo>
                  <a:lnTo>
                    <a:pt x="205" y="210"/>
                  </a:lnTo>
                  <a:lnTo>
                    <a:pt x="201" y="185"/>
                  </a:lnTo>
                  <a:lnTo>
                    <a:pt x="197" y="165"/>
                  </a:lnTo>
                  <a:lnTo>
                    <a:pt x="191" y="153"/>
                  </a:lnTo>
                  <a:lnTo>
                    <a:pt x="183" y="144"/>
                  </a:lnTo>
                  <a:lnTo>
                    <a:pt x="175" y="137"/>
                  </a:lnTo>
                  <a:lnTo>
                    <a:pt x="164" y="128"/>
                  </a:lnTo>
                  <a:lnTo>
                    <a:pt x="152" y="121"/>
                  </a:lnTo>
                  <a:lnTo>
                    <a:pt x="142" y="113"/>
                  </a:lnTo>
                  <a:lnTo>
                    <a:pt x="134" y="108"/>
                  </a:lnTo>
                  <a:lnTo>
                    <a:pt x="128" y="105"/>
                  </a:lnTo>
                  <a:lnTo>
                    <a:pt x="126" y="103"/>
                  </a:lnTo>
                  <a:lnTo>
                    <a:pt x="128" y="86"/>
                  </a:lnTo>
                  <a:lnTo>
                    <a:pt x="139" y="65"/>
                  </a:lnTo>
                  <a:lnTo>
                    <a:pt x="139" y="64"/>
                  </a:lnTo>
                  <a:lnTo>
                    <a:pt x="140" y="60"/>
                  </a:lnTo>
                  <a:lnTo>
                    <a:pt x="140" y="55"/>
                  </a:lnTo>
                  <a:lnTo>
                    <a:pt x="141" y="49"/>
                  </a:lnTo>
                  <a:lnTo>
                    <a:pt x="141" y="42"/>
                  </a:lnTo>
                  <a:lnTo>
                    <a:pt x="140" y="34"/>
                  </a:lnTo>
                  <a:lnTo>
                    <a:pt x="137" y="28"/>
                  </a:lnTo>
                  <a:lnTo>
                    <a:pt x="134" y="22"/>
                  </a:lnTo>
                  <a:lnTo>
                    <a:pt x="130" y="16"/>
                  </a:lnTo>
                  <a:lnTo>
                    <a:pt x="128" y="12"/>
                  </a:lnTo>
                  <a:lnTo>
                    <a:pt x="126" y="7"/>
                  </a:lnTo>
                  <a:lnTo>
                    <a:pt x="124" y="4"/>
                  </a:lnTo>
                  <a:lnTo>
                    <a:pt x="121" y="2"/>
                  </a:lnTo>
                  <a:lnTo>
                    <a:pt x="116" y="1"/>
                  </a:lnTo>
                  <a:lnTo>
                    <a:pt x="110" y="0"/>
                  </a:lnTo>
                  <a:lnTo>
                    <a:pt x="100" y="0"/>
                  </a:lnTo>
                  <a:lnTo>
                    <a:pt x="88" y="0"/>
                  </a:lnTo>
                  <a:lnTo>
                    <a:pt x="82" y="0"/>
                  </a:lnTo>
                  <a:lnTo>
                    <a:pt x="77" y="1"/>
                  </a:lnTo>
                  <a:lnTo>
                    <a:pt x="74" y="2"/>
                  </a:lnTo>
                  <a:lnTo>
                    <a:pt x="73" y="4"/>
                  </a:lnTo>
                  <a:lnTo>
                    <a:pt x="72" y="7"/>
                  </a:lnTo>
                  <a:lnTo>
                    <a:pt x="68" y="11"/>
                  </a:lnTo>
                  <a:lnTo>
                    <a:pt x="63" y="16"/>
                  </a:lnTo>
                  <a:lnTo>
                    <a:pt x="59" y="21"/>
                  </a:lnTo>
                  <a:lnTo>
                    <a:pt x="57" y="27"/>
                  </a:lnTo>
                  <a:lnTo>
                    <a:pt x="57" y="34"/>
                  </a:lnTo>
                  <a:lnTo>
                    <a:pt x="57" y="42"/>
                  </a:lnTo>
                  <a:lnTo>
                    <a:pt x="58" y="48"/>
                  </a:lnTo>
                  <a:lnTo>
                    <a:pt x="59" y="54"/>
                  </a:lnTo>
                  <a:lnTo>
                    <a:pt x="60" y="58"/>
                  </a:lnTo>
                  <a:lnTo>
                    <a:pt x="62" y="60"/>
                  </a:lnTo>
                  <a:lnTo>
                    <a:pt x="75" y="92"/>
                  </a:lnTo>
                  <a:lnTo>
                    <a:pt x="78" y="103"/>
                  </a:lnTo>
                  <a:lnTo>
                    <a:pt x="74" y="106"/>
                  </a:lnTo>
                  <a:lnTo>
                    <a:pt x="68" y="110"/>
                  </a:lnTo>
                  <a:lnTo>
                    <a:pt x="58" y="116"/>
                  </a:lnTo>
                  <a:lnTo>
                    <a:pt x="47" y="123"/>
                  </a:lnTo>
                  <a:lnTo>
                    <a:pt x="36" y="131"/>
                  </a:lnTo>
                  <a:lnTo>
                    <a:pt x="26" y="138"/>
                  </a:lnTo>
                  <a:lnTo>
                    <a:pt x="19" y="144"/>
                  </a:lnTo>
                  <a:lnTo>
                    <a:pt x="17" y="148"/>
                  </a:lnTo>
                  <a:lnTo>
                    <a:pt x="16" y="155"/>
                  </a:lnTo>
                  <a:lnTo>
                    <a:pt x="14" y="170"/>
                  </a:lnTo>
                  <a:lnTo>
                    <a:pt x="12" y="189"/>
                  </a:lnTo>
                  <a:lnTo>
                    <a:pt x="9" y="210"/>
                  </a:lnTo>
                  <a:lnTo>
                    <a:pt x="7" y="232"/>
                  </a:lnTo>
                  <a:lnTo>
                    <a:pt x="4" y="252"/>
                  </a:lnTo>
                  <a:lnTo>
                    <a:pt x="3" y="268"/>
                  </a:lnTo>
                  <a:lnTo>
                    <a:pt x="2" y="278"/>
                  </a:lnTo>
                  <a:lnTo>
                    <a:pt x="2" y="284"/>
                  </a:lnTo>
                  <a:lnTo>
                    <a:pt x="2" y="298"/>
                  </a:lnTo>
                  <a:lnTo>
                    <a:pt x="1" y="314"/>
                  </a:lnTo>
                  <a:lnTo>
                    <a:pt x="0" y="334"/>
                  </a:lnTo>
                  <a:lnTo>
                    <a:pt x="0" y="353"/>
                  </a:lnTo>
                  <a:lnTo>
                    <a:pt x="0" y="372"/>
                  </a:lnTo>
                  <a:lnTo>
                    <a:pt x="1" y="388"/>
                  </a:lnTo>
                  <a:lnTo>
                    <a:pt x="3" y="400"/>
                  </a:lnTo>
                  <a:lnTo>
                    <a:pt x="6" y="405"/>
                  </a:lnTo>
                  <a:lnTo>
                    <a:pt x="8" y="408"/>
                  </a:lnTo>
                  <a:lnTo>
                    <a:pt x="12" y="410"/>
                  </a:lnTo>
                  <a:lnTo>
                    <a:pt x="17" y="410"/>
                  </a:lnTo>
                  <a:lnTo>
                    <a:pt x="21" y="412"/>
                  </a:lnTo>
                  <a:lnTo>
                    <a:pt x="23" y="412"/>
                  </a:lnTo>
                  <a:lnTo>
                    <a:pt x="26" y="410"/>
                  </a:lnTo>
                  <a:lnTo>
                    <a:pt x="27" y="410"/>
                  </a:lnTo>
                  <a:lnTo>
                    <a:pt x="14" y="393"/>
                  </a:lnTo>
                  <a:lnTo>
                    <a:pt x="34" y="262"/>
                  </a:lnTo>
                  <a:lnTo>
                    <a:pt x="34" y="402"/>
                  </a:lnTo>
                  <a:lnTo>
                    <a:pt x="63" y="665"/>
                  </a:lnTo>
                  <a:lnTo>
                    <a:pt x="39" y="694"/>
                  </a:lnTo>
                  <a:lnTo>
                    <a:pt x="34" y="714"/>
                  </a:lnTo>
                  <a:lnTo>
                    <a:pt x="72" y="711"/>
                  </a:lnTo>
                  <a:lnTo>
                    <a:pt x="101" y="689"/>
                  </a:lnTo>
                  <a:lnTo>
                    <a:pt x="103" y="690"/>
                  </a:lnTo>
                  <a:lnTo>
                    <a:pt x="108" y="692"/>
                  </a:lnTo>
                  <a:lnTo>
                    <a:pt x="114" y="696"/>
                  </a:lnTo>
                  <a:lnTo>
                    <a:pt x="121" y="700"/>
                  </a:lnTo>
                  <a:lnTo>
                    <a:pt x="129" y="705"/>
                  </a:lnTo>
                  <a:lnTo>
                    <a:pt x="136" y="709"/>
                  </a:lnTo>
                  <a:lnTo>
                    <a:pt x="144" y="711"/>
                  </a:lnTo>
                  <a:lnTo>
                    <a:pt x="149" y="714"/>
                  </a:lnTo>
                  <a:lnTo>
                    <a:pt x="152" y="714"/>
                  </a:lnTo>
                  <a:lnTo>
                    <a:pt x="157" y="714"/>
                  </a:lnTo>
                  <a:lnTo>
                    <a:pt x="162" y="714"/>
                  </a:lnTo>
                  <a:lnTo>
                    <a:pt x="166" y="712"/>
                  </a:lnTo>
                  <a:lnTo>
                    <a:pt x="171" y="711"/>
                  </a:lnTo>
                  <a:lnTo>
                    <a:pt x="174" y="710"/>
                  </a:lnTo>
                  <a:lnTo>
                    <a:pt x="176" y="710"/>
                  </a:lnTo>
                  <a:lnTo>
                    <a:pt x="176" y="709"/>
                  </a:lnTo>
                  <a:lnTo>
                    <a:pt x="169" y="683"/>
                  </a:lnTo>
                  <a:lnTo>
                    <a:pt x="142" y="666"/>
                  </a:lnTo>
                  <a:lnTo>
                    <a:pt x="167" y="419"/>
                  </a:lnTo>
                  <a:lnTo>
                    <a:pt x="177" y="391"/>
                  </a:lnTo>
                  <a:lnTo>
                    <a:pt x="165" y="249"/>
                  </a:lnTo>
                  <a:lnTo>
                    <a:pt x="193" y="394"/>
                  </a:lnTo>
                  <a:lnTo>
                    <a:pt x="185" y="407"/>
                  </a:lnTo>
                  <a:lnTo>
                    <a:pt x="186" y="408"/>
                  </a:lnTo>
                  <a:lnTo>
                    <a:pt x="186" y="409"/>
                  </a:lnTo>
                  <a:lnTo>
                    <a:pt x="187" y="409"/>
                  </a:lnTo>
                  <a:lnTo>
                    <a:pt x="188" y="410"/>
                  </a:lnTo>
                  <a:lnTo>
                    <a:pt x="190" y="412"/>
                  </a:lnTo>
                  <a:lnTo>
                    <a:pt x="191" y="413"/>
                  </a:lnTo>
                  <a:lnTo>
                    <a:pt x="191" y="428"/>
                  </a:lnTo>
                  <a:lnTo>
                    <a:pt x="176" y="428"/>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3" name="Freeform 23"/>
            <p:cNvSpPr>
              <a:spLocks/>
            </p:cNvSpPr>
            <p:nvPr/>
          </p:nvSpPr>
          <p:spPr bwMode="auto">
            <a:xfrm>
              <a:off x="4127" y="1279"/>
              <a:ext cx="222" cy="682"/>
            </a:xfrm>
            <a:custGeom>
              <a:avLst/>
              <a:gdLst>
                <a:gd name="T0" fmla="*/ 83 w 222"/>
                <a:gd name="T1" fmla="*/ 517 h 683"/>
                <a:gd name="T2" fmla="*/ 81 w 222"/>
                <a:gd name="T3" fmla="*/ 532 h 683"/>
                <a:gd name="T4" fmla="*/ 83 w 222"/>
                <a:gd name="T5" fmla="*/ 558 h 683"/>
                <a:gd name="T6" fmla="*/ 93 w 222"/>
                <a:gd name="T7" fmla="*/ 601 h 683"/>
                <a:gd name="T8" fmla="*/ 88 w 222"/>
                <a:gd name="T9" fmla="*/ 670 h 683"/>
                <a:gd name="T10" fmla="*/ 96 w 222"/>
                <a:gd name="T11" fmla="*/ 677 h 683"/>
                <a:gd name="T12" fmla="*/ 111 w 222"/>
                <a:gd name="T13" fmla="*/ 679 h 683"/>
                <a:gd name="T14" fmla="*/ 121 w 222"/>
                <a:gd name="T15" fmla="*/ 663 h 683"/>
                <a:gd name="T16" fmla="*/ 122 w 222"/>
                <a:gd name="T17" fmla="*/ 652 h 683"/>
                <a:gd name="T18" fmla="*/ 135 w 222"/>
                <a:gd name="T19" fmla="*/ 509 h 683"/>
                <a:gd name="T20" fmla="*/ 150 w 222"/>
                <a:gd name="T21" fmla="*/ 496 h 683"/>
                <a:gd name="T22" fmla="*/ 152 w 222"/>
                <a:gd name="T23" fmla="*/ 522 h 683"/>
                <a:gd name="T24" fmla="*/ 158 w 222"/>
                <a:gd name="T25" fmla="*/ 561 h 683"/>
                <a:gd name="T26" fmla="*/ 167 w 222"/>
                <a:gd name="T27" fmla="*/ 601 h 683"/>
                <a:gd name="T28" fmla="*/ 168 w 222"/>
                <a:gd name="T29" fmla="*/ 618 h 683"/>
                <a:gd name="T30" fmla="*/ 171 w 222"/>
                <a:gd name="T31" fmla="*/ 664 h 683"/>
                <a:gd name="T32" fmla="*/ 189 w 222"/>
                <a:gd name="T33" fmla="*/ 682 h 683"/>
                <a:gd name="T34" fmla="*/ 208 w 222"/>
                <a:gd name="T35" fmla="*/ 680 h 683"/>
                <a:gd name="T36" fmla="*/ 208 w 222"/>
                <a:gd name="T37" fmla="*/ 664 h 683"/>
                <a:gd name="T38" fmla="*/ 196 w 222"/>
                <a:gd name="T39" fmla="*/ 632 h 683"/>
                <a:gd name="T40" fmla="*/ 191 w 222"/>
                <a:gd name="T41" fmla="*/ 586 h 683"/>
                <a:gd name="T42" fmla="*/ 198 w 222"/>
                <a:gd name="T43" fmla="*/ 505 h 683"/>
                <a:gd name="T44" fmla="*/ 202 w 222"/>
                <a:gd name="T45" fmla="*/ 470 h 683"/>
                <a:gd name="T46" fmla="*/ 209 w 222"/>
                <a:gd name="T47" fmla="*/ 461 h 683"/>
                <a:gd name="T48" fmla="*/ 214 w 222"/>
                <a:gd name="T49" fmla="*/ 431 h 683"/>
                <a:gd name="T50" fmla="*/ 212 w 222"/>
                <a:gd name="T51" fmla="*/ 363 h 683"/>
                <a:gd name="T52" fmla="*/ 216 w 222"/>
                <a:gd name="T53" fmla="*/ 321 h 683"/>
                <a:gd name="T54" fmla="*/ 221 w 222"/>
                <a:gd name="T55" fmla="*/ 302 h 683"/>
                <a:gd name="T56" fmla="*/ 208 w 222"/>
                <a:gd name="T57" fmla="*/ 268 h 683"/>
                <a:gd name="T58" fmla="*/ 216 w 222"/>
                <a:gd name="T59" fmla="*/ 221 h 683"/>
                <a:gd name="T60" fmla="*/ 197 w 222"/>
                <a:gd name="T61" fmla="*/ 125 h 683"/>
                <a:gd name="T62" fmla="*/ 183 w 222"/>
                <a:gd name="T63" fmla="*/ 115 h 683"/>
                <a:gd name="T64" fmla="*/ 178 w 222"/>
                <a:gd name="T65" fmla="*/ 113 h 683"/>
                <a:gd name="T66" fmla="*/ 165 w 222"/>
                <a:gd name="T67" fmla="*/ 106 h 683"/>
                <a:gd name="T68" fmla="*/ 162 w 222"/>
                <a:gd name="T69" fmla="*/ 97 h 683"/>
                <a:gd name="T70" fmla="*/ 171 w 222"/>
                <a:gd name="T71" fmla="*/ 89 h 683"/>
                <a:gd name="T72" fmla="*/ 175 w 222"/>
                <a:gd name="T73" fmla="*/ 77 h 683"/>
                <a:gd name="T74" fmla="*/ 167 w 222"/>
                <a:gd name="T75" fmla="*/ 74 h 683"/>
                <a:gd name="T76" fmla="*/ 168 w 222"/>
                <a:gd name="T77" fmla="*/ 56 h 683"/>
                <a:gd name="T78" fmla="*/ 170 w 222"/>
                <a:gd name="T79" fmla="*/ 30 h 683"/>
                <a:gd name="T80" fmla="*/ 168 w 222"/>
                <a:gd name="T81" fmla="*/ 24 h 683"/>
                <a:gd name="T82" fmla="*/ 168 w 222"/>
                <a:gd name="T83" fmla="*/ 18 h 683"/>
                <a:gd name="T84" fmla="*/ 166 w 222"/>
                <a:gd name="T85" fmla="*/ 7 h 683"/>
                <a:gd name="T86" fmla="*/ 131 w 222"/>
                <a:gd name="T87" fmla="*/ 0 h 683"/>
                <a:gd name="T88" fmla="*/ 94 w 222"/>
                <a:gd name="T89" fmla="*/ 12 h 683"/>
                <a:gd name="T90" fmla="*/ 85 w 222"/>
                <a:gd name="T91" fmla="*/ 45 h 683"/>
                <a:gd name="T92" fmla="*/ 86 w 222"/>
                <a:gd name="T93" fmla="*/ 73 h 683"/>
                <a:gd name="T94" fmla="*/ 76 w 222"/>
                <a:gd name="T95" fmla="*/ 84 h 683"/>
                <a:gd name="T96" fmla="*/ 84 w 222"/>
                <a:gd name="T97" fmla="*/ 101 h 683"/>
                <a:gd name="T98" fmla="*/ 85 w 222"/>
                <a:gd name="T99" fmla="*/ 105 h 683"/>
                <a:gd name="T100" fmla="*/ 57 w 222"/>
                <a:gd name="T101" fmla="*/ 125 h 683"/>
                <a:gd name="T102" fmla="*/ 38 w 222"/>
                <a:gd name="T103" fmla="*/ 180 h 683"/>
                <a:gd name="T104" fmla="*/ 33 w 222"/>
                <a:gd name="T105" fmla="*/ 233 h 683"/>
                <a:gd name="T106" fmla="*/ 40 w 222"/>
                <a:gd name="T107" fmla="*/ 266 h 683"/>
                <a:gd name="T108" fmla="*/ 53 w 222"/>
                <a:gd name="T109" fmla="*/ 303 h 683"/>
                <a:gd name="T110" fmla="*/ 40 w 222"/>
                <a:gd name="T111" fmla="*/ 341 h 683"/>
                <a:gd name="T112" fmla="*/ 38 w 222"/>
                <a:gd name="T113" fmla="*/ 352 h 6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2"/>
                <a:gd name="T172" fmla="*/ 0 h 683"/>
                <a:gd name="T173" fmla="*/ 222 w 222"/>
                <a:gd name="T174" fmla="*/ 683 h 68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2" h="683">
                  <a:moveTo>
                    <a:pt x="0" y="497"/>
                  </a:moveTo>
                  <a:lnTo>
                    <a:pt x="84" y="509"/>
                  </a:lnTo>
                  <a:lnTo>
                    <a:pt x="84" y="513"/>
                  </a:lnTo>
                  <a:lnTo>
                    <a:pt x="83" y="517"/>
                  </a:lnTo>
                  <a:lnTo>
                    <a:pt x="83" y="521"/>
                  </a:lnTo>
                  <a:lnTo>
                    <a:pt x="83" y="524"/>
                  </a:lnTo>
                  <a:lnTo>
                    <a:pt x="81" y="528"/>
                  </a:lnTo>
                  <a:lnTo>
                    <a:pt x="81" y="532"/>
                  </a:lnTo>
                  <a:lnTo>
                    <a:pt x="81" y="535"/>
                  </a:lnTo>
                  <a:lnTo>
                    <a:pt x="81" y="539"/>
                  </a:lnTo>
                  <a:lnTo>
                    <a:pt x="81" y="548"/>
                  </a:lnTo>
                  <a:lnTo>
                    <a:pt x="83" y="558"/>
                  </a:lnTo>
                  <a:lnTo>
                    <a:pt x="85" y="569"/>
                  </a:lnTo>
                  <a:lnTo>
                    <a:pt x="88" y="581"/>
                  </a:lnTo>
                  <a:lnTo>
                    <a:pt x="90" y="592"/>
                  </a:lnTo>
                  <a:lnTo>
                    <a:pt x="93" y="601"/>
                  </a:lnTo>
                  <a:lnTo>
                    <a:pt x="95" y="607"/>
                  </a:lnTo>
                  <a:lnTo>
                    <a:pt x="95" y="610"/>
                  </a:lnTo>
                  <a:lnTo>
                    <a:pt x="85" y="633"/>
                  </a:lnTo>
                  <a:lnTo>
                    <a:pt x="88" y="670"/>
                  </a:lnTo>
                  <a:lnTo>
                    <a:pt x="89" y="670"/>
                  </a:lnTo>
                  <a:lnTo>
                    <a:pt x="90" y="673"/>
                  </a:lnTo>
                  <a:lnTo>
                    <a:pt x="93" y="674"/>
                  </a:lnTo>
                  <a:lnTo>
                    <a:pt x="96" y="677"/>
                  </a:lnTo>
                  <a:lnTo>
                    <a:pt x="100" y="679"/>
                  </a:lnTo>
                  <a:lnTo>
                    <a:pt x="104" y="680"/>
                  </a:lnTo>
                  <a:lnTo>
                    <a:pt x="109" y="680"/>
                  </a:lnTo>
                  <a:lnTo>
                    <a:pt x="111" y="679"/>
                  </a:lnTo>
                  <a:lnTo>
                    <a:pt x="115" y="675"/>
                  </a:lnTo>
                  <a:lnTo>
                    <a:pt x="117" y="672"/>
                  </a:lnTo>
                  <a:lnTo>
                    <a:pt x="119" y="667"/>
                  </a:lnTo>
                  <a:lnTo>
                    <a:pt x="121" y="663"/>
                  </a:lnTo>
                  <a:lnTo>
                    <a:pt x="121" y="658"/>
                  </a:lnTo>
                  <a:lnTo>
                    <a:pt x="122" y="656"/>
                  </a:lnTo>
                  <a:lnTo>
                    <a:pt x="122" y="653"/>
                  </a:lnTo>
                  <a:lnTo>
                    <a:pt x="122" y="652"/>
                  </a:lnTo>
                  <a:lnTo>
                    <a:pt x="114" y="605"/>
                  </a:lnTo>
                  <a:lnTo>
                    <a:pt x="129" y="509"/>
                  </a:lnTo>
                  <a:lnTo>
                    <a:pt x="135" y="509"/>
                  </a:lnTo>
                  <a:lnTo>
                    <a:pt x="135" y="492"/>
                  </a:lnTo>
                  <a:lnTo>
                    <a:pt x="150" y="492"/>
                  </a:lnTo>
                  <a:lnTo>
                    <a:pt x="150" y="493"/>
                  </a:lnTo>
                  <a:lnTo>
                    <a:pt x="150" y="496"/>
                  </a:lnTo>
                  <a:lnTo>
                    <a:pt x="150" y="501"/>
                  </a:lnTo>
                  <a:lnTo>
                    <a:pt x="151" y="507"/>
                  </a:lnTo>
                  <a:lnTo>
                    <a:pt x="151" y="513"/>
                  </a:lnTo>
                  <a:lnTo>
                    <a:pt x="152" y="522"/>
                  </a:lnTo>
                  <a:lnTo>
                    <a:pt x="152" y="530"/>
                  </a:lnTo>
                  <a:lnTo>
                    <a:pt x="153" y="539"/>
                  </a:lnTo>
                  <a:lnTo>
                    <a:pt x="156" y="550"/>
                  </a:lnTo>
                  <a:lnTo>
                    <a:pt x="158" y="561"/>
                  </a:lnTo>
                  <a:lnTo>
                    <a:pt x="161" y="573"/>
                  </a:lnTo>
                  <a:lnTo>
                    <a:pt x="162" y="584"/>
                  </a:lnTo>
                  <a:lnTo>
                    <a:pt x="165" y="594"/>
                  </a:lnTo>
                  <a:lnTo>
                    <a:pt x="167" y="601"/>
                  </a:lnTo>
                  <a:lnTo>
                    <a:pt x="168" y="606"/>
                  </a:lnTo>
                  <a:lnTo>
                    <a:pt x="168" y="608"/>
                  </a:lnTo>
                  <a:lnTo>
                    <a:pt x="168" y="611"/>
                  </a:lnTo>
                  <a:lnTo>
                    <a:pt x="168" y="618"/>
                  </a:lnTo>
                  <a:lnTo>
                    <a:pt x="167" y="628"/>
                  </a:lnTo>
                  <a:lnTo>
                    <a:pt x="168" y="641"/>
                  </a:lnTo>
                  <a:lnTo>
                    <a:pt x="168" y="653"/>
                  </a:lnTo>
                  <a:lnTo>
                    <a:pt x="171" y="664"/>
                  </a:lnTo>
                  <a:lnTo>
                    <a:pt x="173" y="674"/>
                  </a:lnTo>
                  <a:lnTo>
                    <a:pt x="178" y="679"/>
                  </a:lnTo>
                  <a:lnTo>
                    <a:pt x="183" y="680"/>
                  </a:lnTo>
                  <a:lnTo>
                    <a:pt x="189" y="682"/>
                  </a:lnTo>
                  <a:lnTo>
                    <a:pt x="194" y="682"/>
                  </a:lnTo>
                  <a:lnTo>
                    <a:pt x="199" y="682"/>
                  </a:lnTo>
                  <a:lnTo>
                    <a:pt x="204" y="680"/>
                  </a:lnTo>
                  <a:lnTo>
                    <a:pt x="208" y="680"/>
                  </a:lnTo>
                  <a:lnTo>
                    <a:pt x="211" y="679"/>
                  </a:lnTo>
                  <a:lnTo>
                    <a:pt x="209" y="665"/>
                  </a:lnTo>
                  <a:lnTo>
                    <a:pt x="208" y="664"/>
                  </a:lnTo>
                  <a:lnTo>
                    <a:pt x="206" y="659"/>
                  </a:lnTo>
                  <a:lnTo>
                    <a:pt x="203" y="652"/>
                  </a:lnTo>
                  <a:lnTo>
                    <a:pt x="199" y="642"/>
                  </a:lnTo>
                  <a:lnTo>
                    <a:pt x="196" y="632"/>
                  </a:lnTo>
                  <a:lnTo>
                    <a:pt x="193" y="620"/>
                  </a:lnTo>
                  <a:lnTo>
                    <a:pt x="191" y="610"/>
                  </a:lnTo>
                  <a:lnTo>
                    <a:pt x="191" y="599"/>
                  </a:lnTo>
                  <a:lnTo>
                    <a:pt x="191" y="586"/>
                  </a:lnTo>
                  <a:lnTo>
                    <a:pt x="192" y="568"/>
                  </a:lnTo>
                  <a:lnTo>
                    <a:pt x="193" y="547"/>
                  </a:lnTo>
                  <a:lnTo>
                    <a:pt x="196" y="524"/>
                  </a:lnTo>
                  <a:lnTo>
                    <a:pt x="198" y="505"/>
                  </a:lnTo>
                  <a:lnTo>
                    <a:pt x="199" y="486"/>
                  </a:lnTo>
                  <a:lnTo>
                    <a:pt x="201" y="475"/>
                  </a:lnTo>
                  <a:lnTo>
                    <a:pt x="201" y="470"/>
                  </a:lnTo>
                  <a:lnTo>
                    <a:pt x="202" y="470"/>
                  </a:lnTo>
                  <a:lnTo>
                    <a:pt x="203" y="469"/>
                  </a:lnTo>
                  <a:lnTo>
                    <a:pt x="204" y="467"/>
                  </a:lnTo>
                  <a:lnTo>
                    <a:pt x="207" y="465"/>
                  </a:lnTo>
                  <a:lnTo>
                    <a:pt x="209" y="461"/>
                  </a:lnTo>
                  <a:lnTo>
                    <a:pt x="211" y="455"/>
                  </a:lnTo>
                  <a:lnTo>
                    <a:pt x="213" y="446"/>
                  </a:lnTo>
                  <a:lnTo>
                    <a:pt x="214" y="435"/>
                  </a:lnTo>
                  <a:lnTo>
                    <a:pt x="214" y="431"/>
                  </a:lnTo>
                  <a:lnTo>
                    <a:pt x="213" y="419"/>
                  </a:lnTo>
                  <a:lnTo>
                    <a:pt x="213" y="403"/>
                  </a:lnTo>
                  <a:lnTo>
                    <a:pt x="212" y="383"/>
                  </a:lnTo>
                  <a:lnTo>
                    <a:pt x="212" y="363"/>
                  </a:lnTo>
                  <a:lnTo>
                    <a:pt x="212" y="346"/>
                  </a:lnTo>
                  <a:lnTo>
                    <a:pt x="212" y="332"/>
                  </a:lnTo>
                  <a:lnTo>
                    <a:pt x="214" y="325"/>
                  </a:lnTo>
                  <a:lnTo>
                    <a:pt x="216" y="321"/>
                  </a:lnTo>
                  <a:lnTo>
                    <a:pt x="218" y="318"/>
                  </a:lnTo>
                  <a:lnTo>
                    <a:pt x="219" y="313"/>
                  </a:lnTo>
                  <a:lnTo>
                    <a:pt x="221" y="308"/>
                  </a:lnTo>
                  <a:lnTo>
                    <a:pt x="221" y="302"/>
                  </a:lnTo>
                  <a:lnTo>
                    <a:pt x="221" y="295"/>
                  </a:lnTo>
                  <a:lnTo>
                    <a:pt x="218" y="289"/>
                  </a:lnTo>
                  <a:lnTo>
                    <a:pt x="214" y="280"/>
                  </a:lnTo>
                  <a:lnTo>
                    <a:pt x="208" y="268"/>
                  </a:lnTo>
                  <a:lnTo>
                    <a:pt x="208" y="258"/>
                  </a:lnTo>
                  <a:lnTo>
                    <a:pt x="209" y="248"/>
                  </a:lnTo>
                  <a:lnTo>
                    <a:pt x="213" y="237"/>
                  </a:lnTo>
                  <a:lnTo>
                    <a:pt x="216" y="221"/>
                  </a:lnTo>
                  <a:lnTo>
                    <a:pt x="214" y="200"/>
                  </a:lnTo>
                  <a:lnTo>
                    <a:pt x="211" y="170"/>
                  </a:lnTo>
                  <a:lnTo>
                    <a:pt x="199" y="131"/>
                  </a:lnTo>
                  <a:lnTo>
                    <a:pt x="197" y="125"/>
                  </a:lnTo>
                  <a:lnTo>
                    <a:pt x="193" y="121"/>
                  </a:lnTo>
                  <a:lnTo>
                    <a:pt x="191" y="117"/>
                  </a:lnTo>
                  <a:lnTo>
                    <a:pt x="187" y="116"/>
                  </a:lnTo>
                  <a:lnTo>
                    <a:pt x="183" y="115"/>
                  </a:lnTo>
                  <a:lnTo>
                    <a:pt x="181" y="113"/>
                  </a:lnTo>
                  <a:lnTo>
                    <a:pt x="180" y="113"/>
                  </a:lnTo>
                  <a:lnTo>
                    <a:pt x="178" y="113"/>
                  </a:lnTo>
                  <a:lnTo>
                    <a:pt x="176" y="112"/>
                  </a:lnTo>
                  <a:lnTo>
                    <a:pt x="172" y="111"/>
                  </a:lnTo>
                  <a:lnTo>
                    <a:pt x="168" y="108"/>
                  </a:lnTo>
                  <a:lnTo>
                    <a:pt x="165" y="106"/>
                  </a:lnTo>
                  <a:lnTo>
                    <a:pt x="162" y="103"/>
                  </a:lnTo>
                  <a:lnTo>
                    <a:pt x="161" y="101"/>
                  </a:lnTo>
                  <a:lnTo>
                    <a:pt x="161" y="100"/>
                  </a:lnTo>
                  <a:lnTo>
                    <a:pt x="162" y="97"/>
                  </a:lnTo>
                  <a:lnTo>
                    <a:pt x="163" y="95"/>
                  </a:lnTo>
                  <a:lnTo>
                    <a:pt x="166" y="94"/>
                  </a:lnTo>
                  <a:lnTo>
                    <a:pt x="168" y="91"/>
                  </a:lnTo>
                  <a:lnTo>
                    <a:pt x="171" y="89"/>
                  </a:lnTo>
                  <a:lnTo>
                    <a:pt x="172" y="86"/>
                  </a:lnTo>
                  <a:lnTo>
                    <a:pt x="175" y="84"/>
                  </a:lnTo>
                  <a:lnTo>
                    <a:pt x="175" y="81"/>
                  </a:lnTo>
                  <a:lnTo>
                    <a:pt x="175" y="77"/>
                  </a:lnTo>
                  <a:lnTo>
                    <a:pt x="173" y="75"/>
                  </a:lnTo>
                  <a:lnTo>
                    <a:pt x="172" y="75"/>
                  </a:lnTo>
                  <a:lnTo>
                    <a:pt x="170" y="74"/>
                  </a:lnTo>
                  <a:lnTo>
                    <a:pt x="167" y="74"/>
                  </a:lnTo>
                  <a:lnTo>
                    <a:pt x="166" y="73"/>
                  </a:lnTo>
                  <a:lnTo>
                    <a:pt x="165" y="71"/>
                  </a:lnTo>
                  <a:lnTo>
                    <a:pt x="166" y="66"/>
                  </a:lnTo>
                  <a:lnTo>
                    <a:pt x="168" y="56"/>
                  </a:lnTo>
                  <a:lnTo>
                    <a:pt x="170" y="48"/>
                  </a:lnTo>
                  <a:lnTo>
                    <a:pt x="171" y="40"/>
                  </a:lnTo>
                  <a:lnTo>
                    <a:pt x="171" y="34"/>
                  </a:lnTo>
                  <a:lnTo>
                    <a:pt x="170" y="30"/>
                  </a:lnTo>
                  <a:lnTo>
                    <a:pt x="170" y="27"/>
                  </a:lnTo>
                  <a:lnTo>
                    <a:pt x="168" y="25"/>
                  </a:lnTo>
                  <a:lnTo>
                    <a:pt x="168" y="24"/>
                  </a:lnTo>
                  <a:lnTo>
                    <a:pt x="168" y="23"/>
                  </a:lnTo>
                  <a:lnTo>
                    <a:pt x="168" y="22"/>
                  </a:lnTo>
                  <a:lnTo>
                    <a:pt x="168" y="21"/>
                  </a:lnTo>
                  <a:lnTo>
                    <a:pt x="168" y="18"/>
                  </a:lnTo>
                  <a:lnTo>
                    <a:pt x="168" y="16"/>
                  </a:lnTo>
                  <a:lnTo>
                    <a:pt x="167" y="13"/>
                  </a:lnTo>
                  <a:lnTo>
                    <a:pt x="167" y="11"/>
                  </a:lnTo>
                  <a:lnTo>
                    <a:pt x="166" y="7"/>
                  </a:lnTo>
                  <a:lnTo>
                    <a:pt x="160" y="4"/>
                  </a:lnTo>
                  <a:lnTo>
                    <a:pt x="151" y="2"/>
                  </a:lnTo>
                  <a:lnTo>
                    <a:pt x="141" y="1"/>
                  </a:lnTo>
                  <a:lnTo>
                    <a:pt x="131" y="0"/>
                  </a:lnTo>
                  <a:lnTo>
                    <a:pt x="121" y="0"/>
                  </a:lnTo>
                  <a:lnTo>
                    <a:pt x="114" y="0"/>
                  </a:lnTo>
                  <a:lnTo>
                    <a:pt x="109" y="1"/>
                  </a:lnTo>
                  <a:lnTo>
                    <a:pt x="94" y="12"/>
                  </a:lnTo>
                  <a:lnTo>
                    <a:pt x="85" y="21"/>
                  </a:lnTo>
                  <a:lnTo>
                    <a:pt x="83" y="29"/>
                  </a:lnTo>
                  <a:lnTo>
                    <a:pt x="83" y="37"/>
                  </a:lnTo>
                  <a:lnTo>
                    <a:pt x="85" y="45"/>
                  </a:lnTo>
                  <a:lnTo>
                    <a:pt x="88" y="51"/>
                  </a:lnTo>
                  <a:lnTo>
                    <a:pt x="90" y="59"/>
                  </a:lnTo>
                  <a:lnTo>
                    <a:pt x="89" y="66"/>
                  </a:lnTo>
                  <a:lnTo>
                    <a:pt x="86" y="73"/>
                  </a:lnTo>
                  <a:lnTo>
                    <a:pt x="84" y="77"/>
                  </a:lnTo>
                  <a:lnTo>
                    <a:pt x="81" y="81"/>
                  </a:lnTo>
                  <a:lnTo>
                    <a:pt x="79" y="84"/>
                  </a:lnTo>
                  <a:lnTo>
                    <a:pt x="76" y="84"/>
                  </a:lnTo>
                  <a:lnTo>
                    <a:pt x="75" y="85"/>
                  </a:lnTo>
                  <a:lnTo>
                    <a:pt x="73" y="85"/>
                  </a:lnTo>
                  <a:lnTo>
                    <a:pt x="84" y="101"/>
                  </a:lnTo>
                  <a:lnTo>
                    <a:pt x="85" y="102"/>
                  </a:lnTo>
                  <a:lnTo>
                    <a:pt x="85" y="105"/>
                  </a:lnTo>
                  <a:lnTo>
                    <a:pt x="83" y="107"/>
                  </a:lnTo>
                  <a:lnTo>
                    <a:pt x="78" y="112"/>
                  </a:lnTo>
                  <a:lnTo>
                    <a:pt x="69" y="117"/>
                  </a:lnTo>
                  <a:lnTo>
                    <a:pt x="57" y="125"/>
                  </a:lnTo>
                  <a:lnTo>
                    <a:pt x="50" y="132"/>
                  </a:lnTo>
                  <a:lnTo>
                    <a:pt x="45" y="144"/>
                  </a:lnTo>
                  <a:lnTo>
                    <a:pt x="42" y="162"/>
                  </a:lnTo>
                  <a:lnTo>
                    <a:pt x="38" y="180"/>
                  </a:lnTo>
                  <a:lnTo>
                    <a:pt x="36" y="199"/>
                  </a:lnTo>
                  <a:lnTo>
                    <a:pt x="34" y="215"/>
                  </a:lnTo>
                  <a:lnTo>
                    <a:pt x="33" y="227"/>
                  </a:lnTo>
                  <a:lnTo>
                    <a:pt x="33" y="233"/>
                  </a:lnTo>
                  <a:lnTo>
                    <a:pt x="33" y="237"/>
                  </a:lnTo>
                  <a:lnTo>
                    <a:pt x="36" y="245"/>
                  </a:lnTo>
                  <a:lnTo>
                    <a:pt x="38" y="254"/>
                  </a:lnTo>
                  <a:lnTo>
                    <a:pt x="40" y="266"/>
                  </a:lnTo>
                  <a:lnTo>
                    <a:pt x="44" y="278"/>
                  </a:lnTo>
                  <a:lnTo>
                    <a:pt x="48" y="288"/>
                  </a:lnTo>
                  <a:lnTo>
                    <a:pt x="50" y="297"/>
                  </a:lnTo>
                  <a:lnTo>
                    <a:pt x="53" y="303"/>
                  </a:lnTo>
                  <a:lnTo>
                    <a:pt x="48" y="335"/>
                  </a:lnTo>
                  <a:lnTo>
                    <a:pt x="44" y="336"/>
                  </a:lnTo>
                  <a:lnTo>
                    <a:pt x="43" y="339"/>
                  </a:lnTo>
                  <a:lnTo>
                    <a:pt x="40" y="341"/>
                  </a:lnTo>
                  <a:lnTo>
                    <a:pt x="39" y="344"/>
                  </a:lnTo>
                  <a:lnTo>
                    <a:pt x="39" y="347"/>
                  </a:lnTo>
                  <a:lnTo>
                    <a:pt x="38" y="350"/>
                  </a:lnTo>
                  <a:lnTo>
                    <a:pt x="38" y="352"/>
                  </a:lnTo>
                  <a:lnTo>
                    <a:pt x="38" y="353"/>
                  </a:lnTo>
                  <a:lnTo>
                    <a:pt x="0" y="356"/>
                  </a:lnTo>
                  <a:lnTo>
                    <a:pt x="0" y="49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4" name="Freeform 24"/>
            <p:cNvSpPr>
              <a:spLocks/>
            </p:cNvSpPr>
            <p:nvPr/>
          </p:nvSpPr>
          <p:spPr bwMode="auto">
            <a:xfrm>
              <a:off x="4442" y="1325"/>
              <a:ext cx="233" cy="686"/>
            </a:xfrm>
            <a:custGeom>
              <a:avLst/>
              <a:gdLst>
                <a:gd name="T0" fmla="*/ 215 w 234"/>
                <a:gd name="T1" fmla="*/ 646 h 686"/>
                <a:gd name="T2" fmla="*/ 183 w 234"/>
                <a:gd name="T3" fmla="*/ 613 h 686"/>
                <a:gd name="T4" fmla="*/ 184 w 234"/>
                <a:gd name="T5" fmla="*/ 551 h 686"/>
                <a:gd name="T6" fmla="*/ 192 w 234"/>
                <a:gd name="T7" fmla="*/ 479 h 686"/>
                <a:gd name="T8" fmla="*/ 195 w 234"/>
                <a:gd name="T9" fmla="*/ 471 h 686"/>
                <a:gd name="T10" fmla="*/ 204 w 234"/>
                <a:gd name="T11" fmla="*/ 450 h 686"/>
                <a:gd name="T12" fmla="*/ 190 w 234"/>
                <a:gd name="T13" fmla="*/ 307 h 686"/>
                <a:gd name="T14" fmla="*/ 198 w 234"/>
                <a:gd name="T15" fmla="*/ 325 h 686"/>
                <a:gd name="T16" fmla="*/ 206 w 234"/>
                <a:gd name="T17" fmla="*/ 325 h 686"/>
                <a:gd name="T18" fmla="*/ 211 w 234"/>
                <a:gd name="T19" fmla="*/ 305 h 686"/>
                <a:gd name="T20" fmla="*/ 199 w 234"/>
                <a:gd name="T21" fmla="*/ 272 h 686"/>
                <a:gd name="T22" fmla="*/ 205 w 234"/>
                <a:gd name="T23" fmla="*/ 225 h 686"/>
                <a:gd name="T24" fmla="*/ 187 w 234"/>
                <a:gd name="T25" fmla="*/ 127 h 686"/>
                <a:gd name="T26" fmla="*/ 166 w 234"/>
                <a:gd name="T27" fmla="*/ 107 h 686"/>
                <a:gd name="T28" fmla="*/ 156 w 234"/>
                <a:gd name="T29" fmla="*/ 101 h 686"/>
                <a:gd name="T30" fmla="*/ 164 w 234"/>
                <a:gd name="T31" fmla="*/ 99 h 686"/>
                <a:gd name="T32" fmla="*/ 171 w 234"/>
                <a:gd name="T33" fmla="*/ 84 h 686"/>
                <a:gd name="T34" fmla="*/ 166 w 234"/>
                <a:gd name="T35" fmla="*/ 68 h 686"/>
                <a:gd name="T36" fmla="*/ 154 w 234"/>
                <a:gd name="T37" fmla="*/ 49 h 686"/>
                <a:gd name="T38" fmla="*/ 151 w 234"/>
                <a:gd name="T39" fmla="*/ 30 h 686"/>
                <a:gd name="T40" fmla="*/ 149 w 234"/>
                <a:gd name="T41" fmla="*/ 24 h 686"/>
                <a:gd name="T42" fmla="*/ 147 w 234"/>
                <a:gd name="T43" fmla="*/ 13 h 686"/>
                <a:gd name="T44" fmla="*/ 145 w 234"/>
                <a:gd name="T45" fmla="*/ 1 h 686"/>
                <a:gd name="T46" fmla="*/ 118 w 234"/>
                <a:gd name="T47" fmla="*/ 1 h 686"/>
                <a:gd name="T48" fmla="*/ 95 w 234"/>
                <a:gd name="T49" fmla="*/ 8 h 686"/>
                <a:gd name="T50" fmla="*/ 79 w 234"/>
                <a:gd name="T51" fmla="*/ 34 h 686"/>
                <a:gd name="T52" fmla="*/ 68 w 234"/>
                <a:gd name="T53" fmla="*/ 66 h 686"/>
                <a:gd name="T54" fmla="*/ 57 w 234"/>
                <a:gd name="T55" fmla="*/ 86 h 686"/>
                <a:gd name="T56" fmla="*/ 59 w 234"/>
                <a:gd name="T57" fmla="*/ 97 h 686"/>
                <a:gd name="T58" fmla="*/ 65 w 234"/>
                <a:gd name="T59" fmla="*/ 104 h 686"/>
                <a:gd name="T60" fmla="*/ 59 w 234"/>
                <a:gd name="T61" fmla="*/ 116 h 686"/>
                <a:gd name="T62" fmla="*/ 29 w 234"/>
                <a:gd name="T63" fmla="*/ 178 h 686"/>
                <a:gd name="T64" fmla="*/ 12 w 234"/>
                <a:gd name="T65" fmla="*/ 240 h 686"/>
                <a:gd name="T66" fmla="*/ 16 w 234"/>
                <a:gd name="T67" fmla="*/ 250 h 686"/>
                <a:gd name="T68" fmla="*/ 23 w 234"/>
                <a:gd name="T69" fmla="*/ 265 h 686"/>
                <a:gd name="T70" fmla="*/ 4 w 234"/>
                <a:gd name="T71" fmla="*/ 330 h 686"/>
                <a:gd name="T72" fmla="*/ 1 w 234"/>
                <a:gd name="T73" fmla="*/ 390 h 686"/>
                <a:gd name="T74" fmla="*/ 12 w 234"/>
                <a:gd name="T75" fmla="*/ 400 h 686"/>
                <a:gd name="T76" fmla="*/ 35 w 234"/>
                <a:gd name="T77" fmla="*/ 403 h 686"/>
                <a:gd name="T78" fmla="*/ 39 w 234"/>
                <a:gd name="T79" fmla="*/ 437 h 686"/>
                <a:gd name="T80" fmla="*/ 35 w 234"/>
                <a:gd name="T81" fmla="*/ 462 h 686"/>
                <a:gd name="T82" fmla="*/ 44 w 234"/>
                <a:gd name="T83" fmla="*/ 470 h 686"/>
                <a:gd name="T84" fmla="*/ 64 w 234"/>
                <a:gd name="T85" fmla="*/ 478 h 686"/>
                <a:gd name="T86" fmla="*/ 69 w 234"/>
                <a:gd name="T87" fmla="*/ 489 h 686"/>
                <a:gd name="T88" fmla="*/ 76 w 234"/>
                <a:gd name="T89" fmla="*/ 515 h 686"/>
                <a:gd name="T90" fmla="*/ 76 w 234"/>
                <a:gd name="T91" fmla="*/ 520 h 686"/>
                <a:gd name="T92" fmla="*/ 73 w 234"/>
                <a:gd name="T93" fmla="*/ 537 h 686"/>
                <a:gd name="T94" fmla="*/ 75 w 234"/>
                <a:gd name="T95" fmla="*/ 574 h 686"/>
                <a:gd name="T96" fmla="*/ 86 w 234"/>
                <a:gd name="T97" fmla="*/ 611 h 686"/>
                <a:gd name="T98" fmla="*/ 80 w 234"/>
                <a:gd name="T99" fmla="*/ 675 h 686"/>
                <a:gd name="T100" fmla="*/ 91 w 234"/>
                <a:gd name="T101" fmla="*/ 683 h 686"/>
                <a:gd name="T102" fmla="*/ 106 w 234"/>
                <a:gd name="T103" fmla="*/ 680 h 686"/>
                <a:gd name="T104" fmla="*/ 112 w 234"/>
                <a:gd name="T105" fmla="*/ 662 h 686"/>
                <a:gd name="T106" fmla="*/ 105 w 234"/>
                <a:gd name="T107" fmla="*/ 609 h 686"/>
                <a:gd name="T108" fmla="*/ 141 w 234"/>
                <a:gd name="T109" fmla="*/ 497 h 686"/>
                <a:gd name="T110" fmla="*/ 142 w 234"/>
                <a:gd name="T111" fmla="*/ 519 h 686"/>
                <a:gd name="T112" fmla="*/ 147 w 234"/>
                <a:gd name="T113" fmla="*/ 554 h 686"/>
                <a:gd name="T114" fmla="*/ 156 w 234"/>
                <a:gd name="T115" fmla="*/ 598 h 686"/>
                <a:gd name="T116" fmla="*/ 156 w 234"/>
                <a:gd name="T117" fmla="*/ 655 h 686"/>
                <a:gd name="T118" fmla="*/ 171 w 234"/>
                <a:gd name="T119" fmla="*/ 654 h 686"/>
                <a:gd name="T120" fmla="*/ 188 w 234"/>
                <a:gd name="T121" fmla="*/ 663 h 686"/>
                <a:gd name="T122" fmla="*/ 210 w 234"/>
                <a:gd name="T123" fmla="*/ 672 h 686"/>
                <a:gd name="T124" fmla="*/ 229 w 234"/>
                <a:gd name="T125" fmla="*/ 670 h 6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4"/>
                <a:gd name="T190" fmla="*/ 0 h 686"/>
                <a:gd name="T191" fmla="*/ 234 w 234"/>
                <a:gd name="T192" fmla="*/ 686 h 6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4" h="686">
                  <a:moveTo>
                    <a:pt x="230" y="656"/>
                  </a:moveTo>
                  <a:lnTo>
                    <a:pt x="228" y="655"/>
                  </a:lnTo>
                  <a:lnTo>
                    <a:pt x="223" y="651"/>
                  </a:lnTo>
                  <a:lnTo>
                    <a:pt x="215" y="646"/>
                  </a:lnTo>
                  <a:lnTo>
                    <a:pt x="205" y="639"/>
                  </a:lnTo>
                  <a:lnTo>
                    <a:pt x="197" y="631"/>
                  </a:lnTo>
                  <a:lnTo>
                    <a:pt x="189" y="623"/>
                  </a:lnTo>
                  <a:lnTo>
                    <a:pt x="183" y="613"/>
                  </a:lnTo>
                  <a:lnTo>
                    <a:pt x="182" y="603"/>
                  </a:lnTo>
                  <a:lnTo>
                    <a:pt x="182" y="590"/>
                  </a:lnTo>
                  <a:lnTo>
                    <a:pt x="183" y="572"/>
                  </a:lnTo>
                  <a:lnTo>
                    <a:pt x="184" y="551"/>
                  </a:lnTo>
                  <a:lnTo>
                    <a:pt x="187" y="530"/>
                  </a:lnTo>
                  <a:lnTo>
                    <a:pt x="188" y="509"/>
                  </a:lnTo>
                  <a:lnTo>
                    <a:pt x="190" y="491"/>
                  </a:lnTo>
                  <a:lnTo>
                    <a:pt x="192" y="479"/>
                  </a:lnTo>
                  <a:lnTo>
                    <a:pt x="192" y="474"/>
                  </a:lnTo>
                  <a:lnTo>
                    <a:pt x="193" y="474"/>
                  </a:lnTo>
                  <a:lnTo>
                    <a:pt x="194" y="474"/>
                  </a:lnTo>
                  <a:lnTo>
                    <a:pt x="195" y="471"/>
                  </a:lnTo>
                  <a:lnTo>
                    <a:pt x="198" y="469"/>
                  </a:lnTo>
                  <a:lnTo>
                    <a:pt x="200" y="465"/>
                  </a:lnTo>
                  <a:lnTo>
                    <a:pt x="202" y="459"/>
                  </a:lnTo>
                  <a:lnTo>
                    <a:pt x="204" y="450"/>
                  </a:lnTo>
                  <a:lnTo>
                    <a:pt x="205" y="439"/>
                  </a:lnTo>
                  <a:lnTo>
                    <a:pt x="190" y="307"/>
                  </a:lnTo>
                  <a:lnTo>
                    <a:pt x="190" y="305"/>
                  </a:lnTo>
                  <a:lnTo>
                    <a:pt x="190" y="307"/>
                  </a:lnTo>
                  <a:lnTo>
                    <a:pt x="192" y="310"/>
                  </a:lnTo>
                  <a:lnTo>
                    <a:pt x="193" y="315"/>
                  </a:lnTo>
                  <a:lnTo>
                    <a:pt x="195" y="320"/>
                  </a:lnTo>
                  <a:lnTo>
                    <a:pt x="198" y="325"/>
                  </a:lnTo>
                  <a:lnTo>
                    <a:pt x="200" y="329"/>
                  </a:lnTo>
                  <a:lnTo>
                    <a:pt x="203" y="330"/>
                  </a:lnTo>
                  <a:lnTo>
                    <a:pt x="205" y="329"/>
                  </a:lnTo>
                  <a:lnTo>
                    <a:pt x="206" y="325"/>
                  </a:lnTo>
                  <a:lnTo>
                    <a:pt x="209" y="322"/>
                  </a:lnTo>
                  <a:lnTo>
                    <a:pt x="210" y="317"/>
                  </a:lnTo>
                  <a:lnTo>
                    <a:pt x="211" y="312"/>
                  </a:lnTo>
                  <a:lnTo>
                    <a:pt x="211" y="305"/>
                  </a:lnTo>
                  <a:lnTo>
                    <a:pt x="210" y="299"/>
                  </a:lnTo>
                  <a:lnTo>
                    <a:pt x="209" y="293"/>
                  </a:lnTo>
                  <a:lnTo>
                    <a:pt x="205" y="284"/>
                  </a:lnTo>
                  <a:lnTo>
                    <a:pt x="199" y="272"/>
                  </a:lnTo>
                  <a:lnTo>
                    <a:pt x="199" y="262"/>
                  </a:lnTo>
                  <a:lnTo>
                    <a:pt x="200" y="252"/>
                  </a:lnTo>
                  <a:lnTo>
                    <a:pt x="204" y="241"/>
                  </a:lnTo>
                  <a:lnTo>
                    <a:pt x="205" y="225"/>
                  </a:lnTo>
                  <a:lnTo>
                    <a:pt x="205" y="204"/>
                  </a:lnTo>
                  <a:lnTo>
                    <a:pt x="200" y="174"/>
                  </a:lnTo>
                  <a:lnTo>
                    <a:pt x="190" y="135"/>
                  </a:lnTo>
                  <a:lnTo>
                    <a:pt x="187" y="127"/>
                  </a:lnTo>
                  <a:lnTo>
                    <a:pt x="183" y="122"/>
                  </a:lnTo>
                  <a:lnTo>
                    <a:pt x="177" y="116"/>
                  </a:lnTo>
                  <a:lnTo>
                    <a:pt x="171" y="111"/>
                  </a:lnTo>
                  <a:lnTo>
                    <a:pt x="166" y="107"/>
                  </a:lnTo>
                  <a:lnTo>
                    <a:pt x="161" y="104"/>
                  </a:lnTo>
                  <a:lnTo>
                    <a:pt x="157" y="102"/>
                  </a:lnTo>
                  <a:lnTo>
                    <a:pt x="156" y="101"/>
                  </a:lnTo>
                  <a:lnTo>
                    <a:pt x="158" y="101"/>
                  </a:lnTo>
                  <a:lnTo>
                    <a:pt x="159" y="101"/>
                  </a:lnTo>
                  <a:lnTo>
                    <a:pt x="162" y="100"/>
                  </a:lnTo>
                  <a:lnTo>
                    <a:pt x="164" y="99"/>
                  </a:lnTo>
                  <a:lnTo>
                    <a:pt x="167" y="96"/>
                  </a:lnTo>
                  <a:lnTo>
                    <a:pt x="169" y="92"/>
                  </a:lnTo>
                  <a:lnTo>
                    <a:pt x="171" y="89"/>
                  </a:lnTo>
                  <a:lnTo>
                    <a:pt x="171" y="84"/>
                  </a:lnTo>
                  <a:lnTo>
                    <a:pt x="171" y="80"/>
                  </a:lnTo>
                  <a:lnTo>
                    <a:pt x="169" y="75"/>
                  </a:lnTo>
                  <a:lnTo>
                    <a:pt x="167" y="71"/>
                  </a:lnTo>
                  <a:lnTo>
                    <a:pt x="166" y="68"/>
                  </a:lnTo>
                  <a:lnTo>
                    <a:pt x="163" y="63"/>
                  </a:lnTo>
                  <a:lnTo>
                    <a:pt x="161" y="59"/>
                  </a:lnTo>
                  <a:lnTo>
                    <a:pt x="157" y="54"/>
                  </a:lnTo>
                  <a:lnTo>
                    <a:pt x="154" y="49"/>
                  </a:lnTo>
                  <a:lnTo>
                    <a:pt x="153" y="44"/>
                  </a:lnTo>
                  <a:lnTo>
                    <a:pt x="152" y="39"/>
                  </a:lnTo>
                  <a:lnTo>
                    <a:pt x="151" y="34"/>
                  </a:lnTo>
                  <a:lnTo>
                    <a:pt x="151" y="30"/>
                  </a:lnTo>
                  <a:lnTo>
                    <a:pt x="151" y="28"/>
                  </a:lnTo>
                  <a:lnTo>
                    <a:pt x="151" y="26"/>
                  </a:lnTo>
                  <a:lnTo>
                    <a:pt x="149" y="24"/>
                  </a:lnTo>
                  <a:lnTo>
                    <a:pt x="149" y="23"/>
                  </a:lnTo>
                  <a:lnTo>
                    <a:pt x="149" y="21"/>
                  </a:lnTo>
                  <a:lnTo>
                    <a:pt x="148" y="17"/>
                  </a:lnTo>
                  <a:lnTo>
                    <a:pt x="147" y="13"/>
                  </a:lnTo>
                  <a:lnTo>
                    <a:pt x="147" y="9"/>
                  </a:lnTo>
                  <a:lnTo>
                    <a:pt x="147" y="6"/>
                  </a:lnTo>
                  <a:lnTo>
                    <a:pt x="147" y="3"/>
                  </a:lnTo>
                  <a:lnTo>
                    <a:pt x="145" y="1"/>
                  </a:lnTo>
                  <a:lnTo>
                    <a:pt x="141" y="0"/>
                  </a:lnTo>
                  <a:lnTo>
                    <a:pt x="135" y="0"/>
                  </a:lnTo>
                  <a:lnTo>
                    <a:pt x="127" y="0"/>
                  </a:lnTo>
                  <a:lnTo>
                    <a:pt x="118" y="1"/>
                  </a:lnTo>
                  <a:lnTo>
                    <a:pt x="111" y="2"/>
                  </a:lnTo>
                  <a:lnTo>
                    <a:pt x="105" y="3"/>
                  </a:lnTo>
                  <a:lnTo>
                    <a:pt x="99" y="4"/>
                  </a:lnTo>
                  <a:lnTo>
                    <a:pt x="95" y="8"/>
                  </a:lnTo>
                  <a:lnTo>
                    <a:pt x="91" y="12"/>
                  </a:lnTo>
                  <a:lnTo>
                    <a:pt x="86" y="18"/>
                  </a:lnTo>
                  <a:lnTo>
                    <a:pt x="83" y="26"/>
                  </a:lnTo>
                  <a:lnTo>
                    <a:pt x="79" y="34"/>
                  </a:lnTo>
                  <a:lnTo>
                    <a:pt x="75" y="43"/>
                  </a:lnTo>
                  <a:lnTo>
                    <a:pt x="73" y="52"/>
                  </a:lnTo>
                  <a:lnTo>
                    <a:pt x="70" y="59"/>
                  </a:lnTo>
                  <a:lnTo>
                    <a:pt x="68" y="66"/>
                  </a:lnTo>
                  <a:lnTo>
                    <a:pt x="65" y="73"/>
                  </a:lnTo>
                  <a:lnTo>
                    <a:pt x="61" y="78"/>
                  </a:lnTo>
                  <a:lnTo>
                    <a:pt x="59" y="82"/>
                  </a:lnTo>
                  <a:lnTo>
                    <a:pt x="57" y="86"/>
                  </a:lnTo>
                  <a:lnTo>
                    <a:pt x="54" y="89"/>
                  </a:lnTo>
                  <a:lnTo>
                    <a:pt x="53" y="90"/>
                  </a:lnTo>
                  <a:lnTo>
                    <a:pt x="52" y="90"/>
                  </a:lnTo>
                  <a:lnTo>
                    <a:pt x="59" y="97"/>
                  </a:lnTo>
                  <a:lnTo>
                    <a:pt x="60" y="99"/>
                  </a:lnTo>
                  <a:lnTo>
                    <a:pt x="61" y="100"/>
                  </a:lnTo>
                  <a:lnTo>
                    <a:pt x="64" y="101"/>
                  </a:lnTo>
                  <a:lnTo>
                    <a:pt x="65" y="104"/>
                  </a:lnTo>
                  <a:lnTo>
                    <a:pt x="66" y="106"/>
                  </a:lnTo>
                  <a:lnTo>
                    <a:pt x="66" y="110"/>
                  </a:lnTo>
                  <a:lnTo>
                    <a:pt x="64" y="112"/>
                  </a:lnTo>
                  <a:lnTo>
                    <a:pt x="59" y="116"/>
                  </a:lnTo>
                  <a:lnTo>
                    <a:pt x="53" y="123"/>
                  </a:lnTo>
                  <a:lnTo>
                    <a:pt x="45" y="138"/>
                  </a:lnTo>
                  <a:lnTo>
                    <a:pt x="37" y="157"/>
                  </a:lnTo>
                  <a:lnTo>
                    <a:pt x="29" y="178"/>
                  </a:lnTo>
                  <a:lnTo>
                    <a:pt x="23" y="200"/>
                  </a:lnTo>
                  <a:lnTo>
                    <a:pt x="17" y="219"/>
                  </a:lnTo>
                  <a:lnTo>
                    <a:pt x="13" y="232"/>
                  </a:lnTo>
                  <a:lnTo>
                    <a:pt x="12" y="240"/>
                  </a:lnTo>
                  <a:lnTo>
                    <a:pt x="12" y="241"/>
                  </a:lnTo>
                  <a:lnTo>
                    <a:pt x="13" y="244"/>
                  </a:lnTo>
                  <a:lnTo>
                    <a:pt x="14" y="247"/>
                  </a:lnTo>
                  <a:lnTo>
                    <a:pt x="16" y="250"/>
                  </a:lnTo>
                  <a:lnTo>
                    <a:pt x="17" y="253"/>
                  </a:lnTo>
                  <a:lnTo>
                    <a:pt x="19" y="257"/>
                  </a:lnTo>
                  <a:lnTo>
                    <a:pt x="21" y="261"/>
                  </a:lnTo>
                  <a:lnTo>
                    <a:pt x="23" y="265"/>
                  </a:lnTo>
                  <a:lnTo>
                    <a:pt x="13" y="299"/>
                  </a:lnTo>
                  <a:lnTo>
                    <a:pt x="11" y="305"/>
                  </a:lnTo>
                  <a:lnTo>
                    <a:pt x="7" y="315"/>
                  </a:lnTo>
                  <a:lnTo>
                    <a:pt x="4" y="330"/>
                  </a:lnTo>
                  <a:lnTo>
                    <a:pt x="2" y="348"/>
                  </a:lnTo>
                  <a:lnTo>
                    <a:pt x="1" y="364"/>
                  </a:lnTo>
                  <a:lnTo>
                    <a:pt x="0" y="379"/>
                  </a:lnTo>
                  <a:lnTo>
                    <a:pt x="1" y="390"/>
                  </a:lnTo>
                  <a:lnTo>
                    <a:pt x="3" y="396"/>
                  </a:lnTo>
                  <a:lnTo>
                    <a:pt x="4" y="397"/>
                  </a:lnTo>
                  <a:lnTo>
                    <a:pt x="8" y="398"/>
                  </a:lnTo>
                  <a:lnTo>
                    <a:pt x="12" y="400"/>
                  </a:lnTo>
                  <a:lnTo>
                    <a:pt x="17" y="401"/>
                  </a:lnTo>
                  <a:lnTo>
                    <a:pt x="23" y="402"/>
                  </a:lnTo>
                  <a:lnTo>
                    <a:pt x="29" y="403"/>
                  </a:lnTo>
                  <a:lnTo>
                    <a:pt x="35" y="403"/>
                  </a:lnTo>
                  <a:lnTo>
                    <a:pt x="43" y="405"/>
                  </a:lnTo>
                  <a:lnTo>
                    <a:pt x="42" y="416"/>
                  </a:lnTo>
                  <a:lnTo>
                    <a:pt x="40" y="427"/>
                  </a:lnTo>
                  <a:lnTo>
                    <a:pt x="39" y="437"/>
                  </a:lnTo>
                  <a:lnTo>
                    <a:pt x="38" y="445"/>
                  </a:lnTo>
                  <a:lnTo>
                    <a:pt x="37" y="453"/>
                  </a:lnTo>
                  <a:lnTo>
                    <a:pt x="35" y="459"/>
                  </a:lnTo>
                  <a:lnTo>
                    <a:pt x="35" y="462"/>
                  </a:lnTo>
                  <a:lnTo>
                    <a:pt x="35" y="463"/>
                  </a:lnTo>
                  <a:lnTo>
                    <a:pt x="37" y="464"/>
                  </a:lnTo>
                  <a:lnTo>
                    <a:pt x="40" y="466"/>
                  </a:lnTo>
                  <a:lnTo>
                    <a:pt x="44" y="470"/>
                  </a:lnTo>
                  <a:lnTo>
                    <a:pt x="50" y="473"/>
                  </a:lnTo>
                  <a:lnTo>
                    <a:pt x="55" y="476"/>
                  </a:lnTo>
                  <a:lnTo>
                    <a:pt x="60" y="478"/>
                  </a:lnTo>
                  <a:lnTo>
                    <a:pt x="64" y="478"/>
                  </a:lnTo>
                  <a:lnTo>
                    <a:pt x="65" y="474"/>
                  </a:lnTo>
                  <a:lnTo>
                    <a:pt x="65" y="478"/>
                  </a:lnTo>
                  <a:lnTo>
                    <a:pt x="66" y="483"/>
                  </a:lnTo>
                  <a:lnTo>
                    <a:pt x="69" y="489"/>
                  </a:lnTo>
                  <a:lnTo>
                    <a:pt x="71" y="496"/>
                  </a:lnTo>
                  <a:lnTo>
                    <a:pt x="74" y="504"/>
                  </a:lnTo>
                  <a:lnTo>
                    <a:pt x="75" y="510"/>
                  </a:lnTo>
                  <a:lnTo>
                    <a:pt x="76" y="515"/>
                  </a:lnTo>
                  <a:lnTo>
                    <a:pt x="78" y="516"/>
                  </a:lnTo>
                  <a:lnTo>
                    <a:pt x="76" y="517"/>
                  </a:lnTo>
                  <a:lnTo>
                    <a:pt x="76" y="520"/>
                  </a:lnTo>
                  <a:lnTo>
                    <a:pt x="75" y="522"/>
                  </a:lnTo>
                  <a:lnTo>
                    <a:pt x="74" y="527"/>
                  </a:lnTo>
                  <a:lnTo>
                    <a:pt x="74" y="531"/>
                  </a:lnTo>
                  <a:lnTo>
                    <a:pt x="73" y="537"/>
                  </a:lnTo>
                  <a:lnTo>
                    <a:pt x="71" y="543"/>
                  </a:lnTo>
                  <a:lnTo>
                    <a:pt x="71" y="552"/>
                  </a:lnTo>
                  <a:lnTo>
                    <a:pt x="74" y="562"/>
                  </a:lnTo>
                  <a:lnTo>
                    <a:pt x="75" y="574"/>
                  </a:lnTo>
                  <a:lnTo>
                    <a:pt x="79" y="585"/>
                  </a:lnTo>
                  <a:lnTo>
                    <a:pt x="81" y="597"/>
                  </a:lnTo>
                  <a:lnTo>
                    <a:pt x="84" y="605"/>
                  </a:lnTo>
                  <a:lnTo>
                    <a:pt x="86" y="611"/>
                  </a:lnTo>
                  <a:lnTo>
                    <a:pt x="86" y="614"/>
                  </a:lnTo>
                  <a:lnTo>
                    <a:pt x="75" y="637"/>
                  </a:lnTo>
                  <a:lnTo>
                    <a:pt x="79" y="675"/>
                  </a:lnTo>
                  <a:lnTo>
                    <a:pt x="80" y="675"/>
                  </a:lnTo>
                  <a:lnTo>
                    <a:pt x="81" y="677"/>
                  </a:lnTo>
                  <a:lnTo>
                    <a:pt x="84" y="680"/>
                  </a:lnTo>
                  <a:lnTo>
                    <a:pt x="87" y="682"/>
                  </a:lnTo>
                  <a:lnTo>
                    <a:pt x="91" y="683"/>
                  </a:lnTo>
                  <a:lnTo>
                    <a:pt x="95" y="685"/>
                  </a:lnTo>
                  <a:lnTo>
                    <a:pt x="99" y="685"/>
                  </a:lnTo>
                  <a:lnTo>
                    <a:pt x="102" y="683"/>
                  </a:lnTo>
                  <a:lnTo>
                    <a:pt x="106" y="680"/>
                  </a:lnTo>
                  <a:lnTo>
                    <a:pt x="109" y="676"/>
                  </a:lnTo>
                  <a:lnTo>
                    <a:pt x="110" y="671"/>
                  </a:lnTo>
                  <a:lnTo>
                    <a:pt x="111" y="667"/>
                  </a:lnTo>
                  <a:lnTo>
                    <a:pt x="112" y="662"/>
                  </a:lnTo>
                  <a:lnTo>
                    <a:pt x="114" y="660"/>
                  </a:lnTo>
                  <a:lnTo>
                    <a:pt x="114" y="657"/>
                  </a:lnTo>
                  <a:lnTo>
                    <a:pt x="114" y="656"/>
                  </a:lnTo>
                  <a:lnTo>
                    <a:pt x="105" y="609"/>
                  </a:lnTo>
                  <a:lnTo>
                    <a:pt x="120" y="515"/>
                  </a:lnTo>
                  <a:lnTo>
                    <a:pt x="123" y="496"/>
                  </a:lnTo>
                  <a:lnTo>
                    <a:pt x="141" y="496"/>
                  </a:lnTo>
                  <a:lnTo>
                    <a:pt x="141" y="497"/>
                  </a:lnTo>
                  <a:lnTo>
                    <a:pt x="141" y="500"/>
                  </a:lnTo>
                  <a:lnTo>
                    <a:pt x="141" y="505"/>
                  </a:lnTo>
                  <a:lnTo>
                    <a:pt x="142" y="511"/>
                  </a:lnTo>
                  <a:lnTo>
                    <a:pt x="142" y="519"/>
                  </a:lnTo>
                  <a:lnTo>
                    <a:pt x="142" y="526"/>
                  </a:lnTo>
                  <a:lnTo>
                    <a:pt x="143" y="535"/>
                  </a:lnTo>
                  <a:lnTo>
                    <a:pt x="145" y="543"/>
                  </a:lnTo>
                  <a:lnTo>
                    <a:pt x="147" y="554"/>
                  </a:lnTo>
                  <a:lnTo>
                    <a:pt x="148" y="566"/>
                  </a:lnTo>
                  <a:lnTo>
                    <a:pt x="151" y="578"/>
                  </a:lnTo>
                  <a:lnTo>
                    <a:pt x="153" y="588"/>
                  </a:lnTo>
                  <a:lnTo>
                    <a:pt x="156" y="598"/>
                  </a:lnTo>
                  <a:lnTo>
                    <a:pt x="158" y="605"/>
                  </a:lnTo>
                  <a:lnTo>
                    <a:pt x="158" y="610"/>
                  </a:lnTo>
                  <a:lnTo>
                    <a:pt x="159" y="613"/>
                  </a:lnTo>
                  <a:lnTo>
                    <a:pt x="156" y="655"/>
                  </a:lnTo>
                  <a:lnTo>
                    <a:pt x="168" y="657"/>
                  </a:lnTo>
                  <a:lnTo>
                    <a:pt x="168" y="652"/>
                  </a:lnTo>
                  <a:lnTo>
                    <a:pt x="169" y="652"/>
                  </a:lnTo>
                  <a:lnTo>
                    <a:pt x="171" y="654"/>
                  </a:lnTo>
                  <a:lnTo>
                    <a:pt x="174" y="656"/>
                  </a:lnTo>
                  <a:lnTo>
                    <a:pt x="178" y="657"/>
                  </a:lnTo>
                  <a:lnTo>
                    <a:pt x="183" y="661"/>
                  </a:lnTo>
                  <a:lnTo>
                    <a:pt x="188" y="663"/>
                  </a:lnTo>
                  <a:lnTo>
                    <a:pt x="194" y="666"/>
                  </a:lnTo>
                  <a:lnTo>
                    <a:pt x="199" y="668"/>
                  </a:lnTo>
                  <a:lnTo>
                    <a:pt x="205" y="671"/>
                  </a:lnTo>
                  <a:lnTo>
                    <a:pt x="210" y="672"/>
                  </a:lnTo>
                  <a:lnTo>
                    <a:pt x="216" y="672"/>
                  </a:lnTo>
                  <a:lnTo>
                    <a:pt x="221" y="671"/>
                  </a:lnTo>
                  <a:lnTo>
                    <a:pt x="225" y="671"/>
                  </a:lnTo>
                  <a:lnTo>
                    <a:pt x="229" y="670"/>
                  </a:lnTo>
                  <a:lnTo>
                    <a:pt x="231" y="670"/>
                  </a:lnTo>
                  <a:lnTo>
                    <a:pt x="233" y="668"/>
                  </a:lnTo>
                  <a:lnTo>
                    <a:pt x="230" y="656"/>
                  </a:lnTo>
                </a:path>
              </a:pathLst>
            </a:custGeom>
            <a:solidFill>
              <a:srgbClr val="FF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5" name="Freeform 25"/>
            <p:cNvSpPr>
              <a:spLocks/>
            </p:cNvSpPr>
            <p:nvPr/>
          </p:nvSpPr>
          <p:spPr bwMode="auto">
            <a:xfrm>
              <a:off x="4813" y="1295"/>
              <a:ext cx="220" cy="717"/>
            </a:xfrm>
            <a:custGeom>
              <a:avLst/>
              <a:gdLst>
                <a:gd name="T0" fmla="*/ 219 w 220"/>
                <a:gd name="T1" fmla="*/ 600 h 717"/>
                <a:gd name="T2" fmla="*/ 202 w 220"/>
                <a:gd name="T3" fmla="*/ 416 h 717"/>
                <a:gd name="T4" fmla="*/ 207 w 220"/>
                <a:gd name="T5" fmla="*/ 408 h 717"/>
                <a:gd name="T6" fmla="*/ 211 w 220"/>
                <a:gd name="T7" fmla="*/ 402 h 717"/>
                <a:gd name="T8" fmla="*/ 209 w 220"/>
                <a:gd name="T9" fmla="*/ 380 h 717"/>
                <a:gd name="T10" fmla="*/ 210 w 220"/>
                <a:gd name="T11" fmla="*/ 297 h 717"/>
                <a:gd name="T12" fmla="*/ 206 w 220"/>
                <a:gd name="T13" fmla="*/ 236 h 717"/>
                <a:gd name="T14" fmla="*/ 196 w 220"/>
                <a:gd name="T15" fmla="*/ 167 h 717"/>
                <a:gd name="T16" fmla="*/ 174 w 220"/>
                <a:gd name="T17" fmla="*/ 137 h 717"/>
                <a:gd name="T18" fmla="*/ 142 w 220"/>
                <a:gd name="T19" fmla="*/ 115 h 717"/>
                <a:gd name="T20" fmla="*/ 126 w 220"/>
                <a:gd name="T21" fmla="*/ 105 h 717"/>
                <a:gd name="T22" fmla="*/ 138 w 220"/>
                <a:gd name="T23" fmla="*/ 64 h 717"/>
                <a:gd name="T24" fmla="*/ 141 w 220"/>
                <a:gd name="T25" fmla="*/ 49 h 717"/>
                <a:gd name="T26" fmla="*/ 138 w 220"/>
                <a:gd name="T27" fmla="*/ 28 h 717"/>
                <a:gd name="T28" fmla="*/ 128 w 220"/>
                <a:gd name="T29" fmla="*/ 12 h 717"/>
                <a:gd name="T30" fmla="*/ 121 w 220"/>
                <a:gd name="T31" fmla="*/ 3 h 717"/>
                <a:gd name="T32" fmla="*/ 100 w 220"/>
                <a:gd name="T33" fmla="*/ 0 h 717"/>
                <a:gd name="T34" fmla="*/ 77 w 220"/>
                <a:gd name="T35" fmla="*/ 2 h 717"/>
                <a:gd name="T36" fmla="*/ 71 w 220"/>
                <a:gd name="T37" fmla="*/ 8 h 717"/>
                <a:gd name="T38" fmla="*/ 59 w 220"/>
                <a:gd name="T39" fmla="*/ 21 h 717"/>
                <a:gd name="T40" fmla="*/ 58 w 220"/>
                <a:gd name="T41" fmla="*/ 42 h 717"/>
                <a:gd name="T42" fmla="*/ 60 w 220"/>
                <a:gd name="T43" fmla="*/ 59 h 717"/>
                <a:gd name="T44" fmla="*/ 77 w 220"/>
                <a:gd name="T45" fmla="*/ 105 h 717"/>
                <a:gd name="T46" fmla="*/ 58 w 220"/>
                <a:gd name="T47" fmla="*/ 117 h 717"/>
                <a:gd name="T48" fmla="*/ 27 w 220"/>
                <a:gd name="T49" fmla="*/ 139 h 717"/>
                <a:gd name="T50" fmla="*/ 16 w 220"/>
                <a:gd name="T51" fmla="*/ 157 h 717"/>
                <a:gd name="T52" fmla="*/ 9 w 220"/>
                <a:gd name="T53" fmla="*/ 211 h 717"/>
                <a:gd name="T54" fmla="*/ 3 w 220"/>
                <a:gd name="T55" fmla="*/ 268 h 717"/>
                <a:gd name="T56" fmla="*/ 2 w 220"/>
                <a:gd name="T57" fmla="*/ 298 h 717"/>
                <a:gd name="T58" fmla="*/ 0 w 220"/>
                <a:gd name="T59" fmla="*/ 354 h 717"/>
                <a:gd name="T60" fmla="*/ 3 w 220"/>
                <a:gd name="T61" fmla="*/ 402 h 717"/>
                <a:gd name="T62" fmla="*/ 13 w 220"/>
                <a:gd name="T63" fmla="*/ 411 h 717"/>
                <a:gd name="T64" fmla="*/ 24 w 220"/>
                <a:gd name="T65" fmla="*/ 412 h 717"/>
                <a:gd name="T66" fmla="*/ 14 w 220"/>
                <a:gd name="T67" fmla="*/ 393 h 717"/>
                <a:gd name="T68" fmla="*/ 63 w 220"/>
                <a:gd name="T69" fmla="*/ 666 h 717"/>
                <a:gd name="T70" fmla="*/ 71 w 220"/>
                <a:gd name="T71" fmla="*/ 713 h 717"/>
                <a:gd name="T72" fmla="*/ 107 w 220"/>
                <a:gd name="T73" fmla="*/ 694 h 717"/>
                <a:gd name="T74" fmla="*/ 128 w 220"/>
                <a:gd name="T75" fmla="*/ 706 h 717"/>
                <a:gd name="T76" fmla="*/ 148 w 220"/>
                <a:gd name="T77" fmla="*/ 714 h 717"/>
                <a:gd name="T78" fmla="*/ 162 w 220"/>
                <a:gd name="T79" fmla="*/ 714 h 717"/>
                <a:gd name="T80" fmla="*/ 173 w 220"/>
                <a:gd name="T81" fmla="*/ 712 h 717"/>
                <a:gd name="T82" fmla="*/ 168 w 220"/>
                <a:gd name="T83" fmla="*/ 685 h 717"/>
                <a:gd name="T84" fmla="*/ 178 w 220"/>
                <a:gd name="T85" fmla="*/ 392 h 717"/>
                <a:gd name="T86" fmla="*/ 184 w 220"/>
                <a:gd name="T87" fmla="*/ 408 h 717"/>
                <a:gd name="T88" fmla="*/ 185 w 220"/>
                <a:gd name="T89" fmla="*/ 410 h 717"/>
                <a:gd name="T90" fmla="*/ 188 w 220"/>
                <a:gd name="T91" fmla="*/ 412 h 717"/>
                <a:gd name="T92" fmla="*/ 190 w 220"/>
                <a:gd name="T93" fmla="*/ 429 h 7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20"/>
                <a:gd name="T142" fmla="*/ 0 h 717"/>
                <a:gd name="T143" fmla="*/ 220 w 220"/>
                <a:gd name="T144" fmla="*/ 717 h 7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20" h="717">
                  <a:moveTo>
                    <a:pt x="175" y="429"/>
                  </a:moveTo>
                  <a:lnTo>
                    <a:pt x="175" y="600"/>
                  </a:lnTo>
                  <a:lnTo>
                    <a:pt x="219" y="600"/>
                  </a:lnTo>
                  <a:lnTo>
                    <a:pt x="219" y="429"/>
                  </a:lnTo>
                  <a:lnTo>
                    <a:pt x="202" y="429"/>
                  </a:lnTo>
                  <a:lnTo>
                    <a:pt x="202" y="416"/>
                  </a:lnTo>
                  <a:lnTo>
                    <a:pt x="204" y="413"/>
                  </a:lnTo>
                  <a:lnTo>
                    <a:pt x="206" y="411"/>
                  </a:lnTo>
                  <a:lnTo>
                    <a:pt x="207" y="408"/>
                  </a:lnTo>
                  <a:lnTo>
                    <a:pt x="210" y="406"/>
                  </a:lnTo>
                  <a:lnTo>
                    <a:pt x="211" y="403"/>
                  </a:lnTo>
                  <a:lnTo>
                    <a:pt x="211" y="402"/>
                  </a:lnTo>
                  <a:lnTo>
                    <a:pt x="212" y="400"/>
                  </a:lnTo>
                  <a:lnTo>
                    <a:pt x="209" y="380"/>
                  </a:lnTo>
                  <a:lnTo>
                    <a:pt x="210" y="302"/>
                  </a:lnTo>
                  <a:lnTo>
                    <a:pt x="210" y="297"/>
                  </a:lnTo>
                  <a:lnTo>
                    <a:pt x="209" y="282"/>
                  </a:lnTo>
                  <a:lnTo>
                    <a:pt x="209" y="261"/>
                  </a:lnTo>
                  <a:lnTo>
                    <a:pt x="206" y="236"/>
                  </a:lnTo>
                  <a:lnTo>
                    <a:pt x="204" y="210"/>
                  </a:lnTo>
                  <a:lnTo>
                    <a:pt x="201" y="187"/>
                  </a:lnTo>
                  <a:lnTo>
                    <a:pt x="196" y="167"/>
                  </a:lnTo>
                  <a:lnTo>
                    <a:pt x="191" y="154"/>
                  </a:lnTo>
                  <a:lnTo>
                    <a:pt x="184" y="146"/>
                  </a:lnTo>
                  <a:lnTo>
                    <a:pt x="174" y="137"/>
                  </a:lnTo>
                  <a:lnTo>
                    <a:pt x="163" y="130"/>
                  </a:lnTo>
                  <a:lnTo>
                    <a:pt x="152" y="121"/>
                  </a:lnTo>
                  <a:lnTo>
                    <a:pt x="142" y="115"/>
                  </a:lnTo>
                  <a:lnTo>
                    <a:pt x="133" y="110"/>
                  </a:lnTo>
                  <a:lnTo>
                    <a:pt x="128" y="106"/>
                  </a:lnTo>
                  <a:lnTo>
                    <a:pt x="126" y="105"/>
                  </a:lnTo>
                  <a:lnTo>
                    <a:pt x="128" y="86"/>
                  </a:lnTo>
                  <a:lnTo>
                    <a:pt x="138" y="65"/>
                  </a:lnTo>
                  <a:lnTo>
                    <a:pt x="138" y="64"/>
                  </a:lnTo>
                  <a:lnTo>
                    <a:pt x="139" y="60"/>
                  </a:lnTo>
                  <a:lnTo>
                    <a:pt x="141" y="55"/>
                  </a:lnTo>
                  <a:lnTo>
                    <a:pt x="141" y="49"/>
                  </a:lnTo>
                  <a:lnTo>
                    <a:pt x="141" y="43"/>
                  </a:lnTo>
                  <a:lnTo>
                    <a:pt x="139" y="35"/>
                  </a:lnTo>
                  <a:lnTo>
                    <a:pt x="138" y="28"/>
                  </a:lnTo>
                  <a:lnTo>
                    <a:pt x="134" y="22"/>
                  </a:lnTo>
                  <a:lnTo>
                    <a:pt x="129" y="17"/>
                  </a:lnTo>
                  <a:lnTo>
                    <a:pt x="128" y="12"/>
                  </a:lnTo>
                  <a:lnTo>
                    <a:pt x="126" y="8"/>
                  </a:lnTo>
                  <a:lnTo>
                    <a:pt x="124" y="6"/>
                  </a:lnTo>
                  <a:lnTo>
                    <a:pt x="121" y="3"/>
                  </a:lnTo>
                  <a:lnTo>
                    <a:pt x="117" y="1"/>
                  </a:lnTo>
                  <a:lnTo>
                    <a:pt x="110" y="1"/>
                  </a:lnTo>
                  <a:lnTo>
                    <a:pt x="100" y="0"/>
                  </a:lnTo>
                  <a:lnTo>
                    <a:pt x="89" y="1"/>
                  </a:lnTo>
                  <a:lnTo>
                    <a:pt x="81" y="1"/>
                  </a:lnTo>
                  <a:lnTo>
                    <a:pt x="77" y="2"/>
                  </a:lnTo>
                  <a:lnTo>
                    <a:pt x="75" y="3"/>
                  </a:lnTo>
                  <a:lnTo>
                    <a:pt x="73" y="6"/>
                  </a:lnTo>
                  <a:lnTo>
                    <a:pt x="71" y="8"/>
                  </a:lnTo>
                  <a:lnTo>
                    <a:pt x="69" y="12"/>
                  </a:lnTo>
                  <a:lnTo>
                    <a:pt x="63" y="16"/>
                  </a:lnTo>
                  <a:lnTo>
                    <a:pt x="59" y="21"/>
                  </a:lnTo>
                  <a:lnTo>
                    <a:pt x="58" y="27"/>
                  </a:lnTo>
                  <a:lnTo>
                    <a:pt x="56" y="34"/>
                  </a:lnTo>
                  <a:lnTo>
                    <a:pt x="58" y="42"/>
                  </a:lnTo>
                  <a:lnTo>
                    <a:pt x="58" y="49"/>
                  </a:lnTo>
                  <a:lnTo>
                    <a:pt x="60" y="55"/>
                  </a:lnTo>
                  <a:lnTo>
                    <a:pt x="60" y="59"/>
                  </a:lnTo>
                  <a:lnTo>
                    <a:pt x="61" y="60"/>
                  </a:lnTo>
                  <a:lnTo>
                    <a:pt x="75" y="92"/>
                  </a:lnTo>
                  <a:lnTo>
                    <a:pt x="77" y="105"/>
                  </a:lnTo>
                  <a:lnTo>
                    <a:pt x="75" y="106"/>
                  </a:lnTo>
                  <a:lnTo>
                    <a:pt x="68" y="111"/>
                  </a:lnTo>
                  <a:lnTo>
                    <a:pt x="58" y="117"/>
                  </a:lnTo>
                  <a:lnTo>
                    <a:pt x="47" y="125"/>
                  </a:lnTo>
                  <a:lnTo>
                    <a:pt x="35" y="132"/>
                  </a:lnTo>
                  <a:lnTo>
                    <a:pt x="27" y="139"/>
                  </a:lnTo>
                  <a:lnTo>
                    <a:pt x="19" y="146"/>
                  </a:lnTo>
                  <a:lnTo>
                    <a:pt x="17" y="149"/>
                  </a:lnTo>
                  <a:lnTo>
                    <a:pt x="16" y="157"/>
                  </a:lnTo>
                  <a:lnTo>
                    <a:pt x="14" y="170"/>
                  </a:lnTo>
                  <a:lnTo>
                    <a:pt x="12" y="189"/>
                  </a:lnTo>
                  <a:lnTo>
                    <a:pt x="9" y="211"/>
                  </a:lnTo>
                  <a:lnTo>
                    <a:pt x="7" y="232"/>
                  </a:lnTo>
                  <a:lnTo>
                    <a:pt x="4" y="252"/>
                  </a:lnTo>
                  <a:lnTo>
                    <a:pt x="3" y="268"/>
                  </a:lnTo>
                  <a:lnTo>
                    <a:pt x="3" y="278"/>
                  </a:lnTo>
                  <a:lnTo>
                    <a:pt x="2" y="286"/>
                  </a:lnTo>
                  <a:lnTo>
                    <a:pt x="2" y="298"/>
                  </a:lnTo>
                  <a:lnTo>
                    <a:pt x="1" y="315"/>
                  </a:lnTo>
                  <a:lnTo>
                    <a:pt x="1" y="334"/>
                  </a:lnTo>
                  <a:lnTo>
                    <a:pt x="0" y="354"/>
                  </a:lnTo>
                  <a:lnTo>
                    <a:pt x="1" y="374"/>
                  </a:lnTo>
                  <a:lnTo>
                    <a:pt x="1" y="390"/>
                  </a:lnTo>
                  <a:lnTo>
                    <a:pt x="3" y="402"/>
                  </a:lnTo>
                  <a:lnTo>
                    <a:pt x="6" y="407"/>
                  </a:lnTo>
                  <a:lnTo>
                    <a:pt x="9" y="410"/>
                  </a:lnTo>
                  <a:lnTo>
                    <a:pt x="13" y="411"/>
                  </a:lnTo>
                  <a:lnTo>
                    <a:pt x="17" y="412"/>
                  </a:lnTo>
                  <a:lnTo>
                    <a:pt x="21" y="412"/>
                  </a:lnTo>
                  <a:lnTo>
                    <a:pt x="24" y="412"/>
                  </a:lnTo>
                  <a:lnTo>
                    <a:pt x="25" y="412"/>
                  </a:lnTo>
                  <a:lnTo>
                    <a:pt x="27" y="412"/>
                  </a:lnTo>
                  <a:lnTo>
                    <a:pt x="14" y="393"/>
                  </a:lnTo>
                  <a:lnTo>
                    <a:pt x="35" y="262"/>
                  </a:lnTo>
                  <a:lnTo>
                    <a:pt x="34" y="403"/>
                  </a:lnTo>
                  <a:lnTo>
                    <a:pt x="63" y="666"/>
                  </a:lnTo>
                  <a:lnTo>
                    <a:pt x="39" y="696"/>
                  </a:lnTo>
                  <a:lnTo>
                    <a:pt x="35" y="714"/>
                  </a:lnTo>
                  <a:lnTo>
                    <a:pt x="71" y="713"/>
                  </a:lnTo>
                  <a:lnTo>
                    <a:pt x="101" y="691"/>
                  </a:lnTo>
                  <a:lnTo>
                    <a:pt x="103" y="692"/>
                  </a:lnTo>
                  <a:lnTo>
                    <a:pt x="107" y="694"/>
                  </a:lnTo>
                  <a:lnTo>
                    <a:pt x="113" y="697"/>
                  </a:lnTo>
                  <a:lnTo>
                    <a:pt x="121" y="702"/>
                  </a:lnTo>
                  <a:lnTo>
                    <a:pt x="128" y="706"/>
                  </a:lnTo>
                  <a:lnTo>
                    <a:pt x="136" y="709"/>
                  </a:lnTo>
                  <a:lnTo>
                    <a:pt x="143" y="713"/>
                  </a:lnTo>
                  <a:lnTo>
                    <a:pt x="148" y="714"/>
                  </a:lnTo>
                  <a:lnTo>
                    <a:pt x="152" y="716"/>
                  </a:lnTo>
                  <a:lnTo>
                    <a:pt x="157" y="716"/>
                  </a:lnTo>
                  <a:lnTo>
                    <a:pt x="162" y="714"/>
                  </a:lnTo>
                  <a:lnTo>
                    <a:pt x="167" y="714"/>
                  </a:lnTo>
                  <a:lnTo>
                    <a:pt x="170" y="713"/>
                  </a:lnTo>
                  <a:lnTo>
                    <a:pt x="173" y="712"/>
                  </a:lnTo>
                  <a:lnTo>
                    <a:pt x="175" y="711"/>
                  </a:lnTo>
                  <a:lnTo>
                    <a:pt x="176" y="711"/>
                  </a:lnTo>
                  <a:lnTo>
                    <a:pt x="168" y="685"/>
                  </a:lnTo>
                  <a:lnTo>
                    <a:pt x="142" y="668"/>
                  </a:lnTo>
                  <a:lnTo>
                    <a:pt x="167" y="421"/>
                  </a:lnTo>
                  <a:lnTo>
                    <a:pt x="178" y="392"/>
                  </a:lnTo>
                  <a:lnTo>
                    <a:pt x="164" y="250"/>
                  </a:lnTo>
                  <a:lnTo>
                    <a:pt x="193" y="396"/>
                  </a:lnTo>
                  <a:lnTo>
                    <a:pt x="184" y="408"/>
                  </a:lnTo>
                  <a:lnTo>
                    <a:pt x="185" y="408"/>
                  </a:lnTo>
                  <a:lnTo>
                    <a:pt x="185" y="410"/>
                  </a:lnTo>
                  <a:lnTo>
                    <a:pt x="186" y="410"/>
                  </a:lnTo>
                  <a:lnTo>
                    <a:pt x="186" y="411"/>
                  </a:lnTo>
                  <a:lnTo>
                    <a:pt x="188" y="412"/>
                  </a:lnTo>
                  <a:lnTo>
                    <a:pt x="189" y="413"/>
                  </a:lnTo>
                  <a:lnTo>
                    <a:pt x="190" y="414"/>
                  </a:lnTo>
                  <a:lnTo>
                    <a:pt x="190" y="429"/>
                  </a:lnTo>
                  <a:lnTo>
                    <a:pt x="175" y="429"/>
                  </a:lnTo>
                </a:path>
              </a:pathLst>
            </a:custGeom>
            <a:solidFill>
              <a:srgbClr val="99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6" name="Freeform 26"/>
            <p:cNvSpPr>
              <a:spLocks/>
            </p:cNvSpPr>
            <p:nvPr/>
          </p:nvSpPr>
          <p:spPr bwMode="auto">
            <a:xfrm>
              <a:off x="4131" y="1279"/>
              <a:ext cx="207" cy="684"/>
            </a:xfrm>
            <a:custGeom>
              <a:avLst/>
              <a:gdLst>
                <a:gd name="T0" fmla="*/ 67 w 206"/>
                <a:gd name="T1" fmla="*/ 516 h 684"/>
                <a:gd name="T2" fmla="*/ 65 w 206"/>
                <a:gd name="T3" fmla="*/ 533 h 684"/>
                <a:gd name="T4" fmla="*/ 67 w 206"/>
                <a:gd name="T5" fmla="*/ 559 h 684"/>
                <a:gd name="T6" fmla="*/ 77 w 206"/>
                <a:gd name="T7" fmla="*/ 602 h 684"/>
                <a:gd name="T8" fmla="*/ 72 w 206"/>
                <a:gd name="T9" fmla="*/ 670 h 684"/>
                <a:gd name="T10" fmla="*/ 80 w 206"/>
                <a:gd name="T11" fmla="*/ 678 h 684"/>
                <a:gd name="T12" fmla="*/ 95 w 206"/>
                <a:gd name="T13" fmla="*/ 680 h 684"/>
                <a:gd name="T14" fmla="*/ 105 w 206"/>
                <a:gd name="T15" fmla="*/ 664 h 684"/>
                <a:gd name="T16" fmla="*/ 106 w 206"/>
                <a:gd name="T17" fmla="*/ 653 h 684"/>
                <a:gd name="T18" fmla="*/ 119 w 206"/>
                <a:gd name="T19" fmla="*/ 510 h 684"/>
                <a:gd name="T20" fmla="*/ 134 w 206"/>
                <a:gd name="T21" fmla="*/ 497 h 684"/>
                <a:gd name="T22" fmla="*/ 136 w 206"/>
                <a:gd name="T23" fmla="*/ 523 h 684"/>
                <a:gd name="T24" fmla="*/ 142 w 206"/>
                <a:gd name="T25" fmla="*/ 562 h 684"/>
                <a:gd name="T26" fmla="*/ 151 w 206"/>
                <a:gd name="T27" fmla="*/ 602 h 684"/>
                <a:gd name="T28" fmla="*/ 152 w 206"/>
                <a:gd name="T29" fmla="*/ 619 h 684"/>
                <a:gd name="T30" fmla="*/ 155 w 206"/>
                <a:gd name="T31" fmla="*/ 665 h 684"/>
                <a:gd name="T32" fmla="*/ 173 w 206"/>
                <a:gd name="T33" fmla="*/ 683 h 684"/>
                <a:gd name="T34" fmla="*/ 192 w 206"/>
                <a:gd name="T35" fmla="*/ 680 h 684"/>
                <a:gd name="T36" fmla="*/ 192 w 206"/>
                <a:gd name="T37" fmla="*/ 665 h 684"/>
                <a:gd name="T38" fmla="*/ 180 w 206"/>
                <a:gd name="T39" fmla="*/ 632 h 684"/>
                <a:gd name="T40" fmla="*/ 175 w 206"/>
                <a:gd name="T41" fmla="*/ 587 h 684"/>
                <a:gd name="T42" fmla="*/ 182 w 206"/>
                <a:gd name="T43" fmla="*/ 505 h 684"/>
                <a:gd name="T44" fmla="*/ 186 w 206"/>
                <a:gd name="T45" fmla="*/ 471 h 684"/>
                <a:gd name="T46" fmla="*/ 193 w 206"/>
                <a:gd name="T47" fmla="*/ 462 h 684"/>
                <a:gd name="T48" fmla="*/ 198 w 206"/>
                <a:gd name="T49" fmla="*/ 432 h 684"/>
                <a:gd name="T50" fmla="*/ 196 w 206"/>
                <a:gd name="T51" fmla="*/ 364 h 684"/>
                <a:gd name="T52" fmla="*/ 200 w 206"/>
                <a:gd name="T53" fmla="*/ 322 h 684"/>
                <a:gd name="T54" fmla="*/ 205 w 206"/>
                <a:gd name="T55" fmla="*/ 302 h 684"/>
                <a:gd name="T56" fmla="*/ 192 w 206"/>
                <a:gd name="T57" fmla="*/ 268 h 684"/>
                <a:gd name="T58" fmla="*/ 200 w 206"/>
                <a:gd name="T59" fmla="*/ 221 h 684"/>
                <a:gd name="T60" fmla="*/ 181 w 206"/>
                <a:gd name="T61" fmla="*/ 125 h 684"/>
                <a:gd name="T62" fmla="*/ 167 w 206"/>
                <a:gd name="T63" fmla="*/ 115 h 684"/>
                <a:gd name="T64" fmla="*/ 162 w 206"/>
                <a:gd name="T65" fmla="*/ 114 h 684"/>
                <a:gd name="T66" fmla="*/ 149 w 206"/>
                <a:gd name="T67" fmla="*/ 106 h 684"/>
                <a:gd name="T68" fmla="*/ 146 w 206"/>
                <a:gd name="T69" fmla="*/ 97 h 684"/>
                <a:gd name="T70" fmla="*/ 155 w 206"/>
                <a:gd name="T71" fmla="*/ 89 h 684"/>
                <a:gd name="T72" fmla="*/ 159 w 206"/>
                <a:gd name="T73" fmla="*/ 78 h 684"/>
                <a:gd name="T74" fmla="*/ 151 w 206"/>
                <a:gd name="T75" fmla="*/ 74 h 684"/>
                <a:gd name="T76" fmla="*/ 152 w 206"/>
                <a:gd name="T77" fmla="*/ 57 h 684"/>
                <a:gd name="T78" fmla="*/ 154 w 206"/>
                <a:gd name="T79" fmla="*/ 30 h 684"/>
                <a:gd name="T80" fmla="*/ 152 w 206"/>
                <a:gd name="T81" fmla="*/ 24 h 684"/>
                <a:gd name="T82" fmla="*/ 152 w 206"/>
                <a:gd name="T83" fmla="*/ 18 h 684"/>
                <a:gd name="T84" fmla="*/ 150 w 206"/>
                <a:gd name="T85" fmla="*/ 7 h 684"/>
                <a:gd name="T86" fmla="*/ 115 w 206"/>
                <a:gd name="T87" fmla="*/ 0 h 684"/>
                <a:gd name="T88" fmla="*/ 78 w 206"/>
                <a:gd name="T89" fmla="*/ 12 h 684"/>
                <a:gd name="T90" fmla="*/ 69 w 206"/>
                <a:gd name="T91" fmla="*/ 45 h 684"/>
                <a:gd name="T92" fmla="*/ 72 w 206"/>
                <a:gd name="T93" fmla="*/ 73 h 684"/>
                <a:gd name="T94" fmla="*/ 60 w 206"/>
                <a:gd name="T95" fmla="*/ 84 h 684"/>
                <a:gd name="T96" fmla="*/ 68 w 206"/>
                <a:gd name="T97" fmla="*/ 101 h 684"/>
                <a:gd name="T98" fmla="*/ 69 w 206"/>
                <a:gd name="T99" fmla="*/ 105 h 684"/>
                <a:gd name="T100" fmla="*/ 41 w 206"/>
                <a:gd name="T101" fmla="*/ 125 h 684"/>
                <a:gd name="T102" fmla="*/ 22 w 206"/>
                <a:gd name="T103" fmla="*/ 180 h 684"/>
                <a:gd name="T104" fmla="*/ 17 w 206"/>
                <a:gd name="T105" fmla="*/ 234 h 684"/>
                <a:gd name="T106" fmla="*/ 24 w 206"/>
                <a:gd name="T107" fmla="*/ 266 h 684"/>
                <a:gd name="T108" fmla="*/ 37 w 206"/>
                <a:gd name="T109" fmla="*/ 303 h 684"/>
                <a:gd name="T110" fmla="*/ 24 w 206"/>
                <a:gd name="T111" fmla="*/ 342 h 684"/>
                <a:gd name="T112" fmla="*/ 22 w 206"/>
                <a:gd name="T113" fmla="*/ 353 h 6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6"/>
                <a:gd name="T172" fmla="*/ 0 h 684"/>
                <a:gd name="T173" fmla="*/ 206 w 206"/>
                <a:gd name="T174" fmla="*/ 684 h 6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6" h="684">
                  <a:moveTo>
                    <a:pt x="0" y="492"/>
                  </a:moveTo>
                  <a:lnTo>
                    <a:pt x="68" y="510"/>
                  </a:lnTo>
                  <a:lnTo>
                    <a:pt x="68" y="514"/>
                  </a:lnTo>
                  <a:lnTo>
                    <a:pt x="67" y="516"/>
                  </a:lnTo>
                  <a:lnTo>
                    <a:pt x="67" y="521"/>
                  </a:lnTo>
                  <a:lnTo>
                    <a:pt x="67" y="525"/>
                  </a:lnTo>
                  <a:lnTo>
                    <a:pt x="65" y="529"/>
                  </a:lnTo>
                  <a:lnTo>
                    <a:pt x="65" y="533"/>
                  </a:lnTo>
                  <a:lnTo>
                    <a:pt x="65" y="536"/>
                  </a:lnTo>
                  <a:lnTo>
                    <a:pt x="65" y="540"/>
                  </a:lnTo>
                  <a:lnTo>
                    <a:pt x="65" y="547"/>
                  </a:lnTo>
                  <a:lnTo>
                    <a:pt x="67" y="559"/>
                  </a:lnTo>
                  <a:lnTo>
                    <a:pt x="69" y="570"/>
                  </a:lnTo>
                  <a:lnTo>
                    <a:pt x="72" y="582"/>
                  </a:lnTo>
                  <a:lnTo>
                    <a:pt x="74" y="593"/>
                  </a:lnTo>
                  <a:lnTo>
                    <a:pt x="77" y="602"/>
                  </a:lnTo>
                  <a:lnTo>
                    <a:pt x="79" y="608"/>
                  </a:lnTo>
                  <a:lnTo>
                    <a:pt x="79" y="611"/>
                  </a:lnTo>
                  <a:lnTo>
                    <a:pt x="69" y="634"/>
                  </a:lnTo>
                  <a:lnTo>
                    <a:pt x="72" y="670"/>
                  </a:lnTo>
                  <a:lnTo>
                    <a:pt x="73" y="671"/>
                  </a:lnTo>
                  <a:lnTo>
                    <a:pt x="74" y="674"/>
                  </a:lnTo>
                  <a:lnTo>
                    <a:pt x="77" y="675"/>
                  </a:lnTo>
                  <a:lnTo>
                    <a:pt x="80" y="678"/>
                  </a:lnTo>
                  <a:lnTo>
                    <a:pt x="84" y="680"/>
                  </a:lnTo>
                  <a:lnTo>
                    <a:pt x="88" y="681"/>
                  </a:lnTo>
                  <a:lnTo>
                    <a:pt x="93" y="681"/>
                  </a:lnTo>
                  <a:lnTo>
                    <a:pt x="95" y="680"/>
                  </a:lnTo>
                  <a:lnTo>
                    <a:pt x="99" y="676"/>
                  </a:lnTo>
                  <a:lnTo>
                    <a:pt x="101" y="673"/>
                  </a:lnTo>
                  <a:lnTo>
                    <a:pt x="103" y="668"/>
                  </a:lnTo>
                  <a:lnTo>
                    <a:pt x="105" y="664"/>
                  </a:lnTo>
                  <a:lnTo>
                    <a:pt x="105" y="659"/>
                  </a:lnTo>
                  <a:lnTo>
                    <a:pt x="106" y="655"/>
                  </a:lnTo>
                  <a:lnTo>
                    <a:pt x="106" y="654"/>
                  </a:lnTo>
                  <a:lnTo>
                    <a:pt x="106" y="653"/>
                  </a:lnTo>
                  <a:lnTo>
                    <a:pt x="98" y="606"/>
                  </a:lnTo>
                  <a:lnTo>
                    <a:pt x="113" y="510"/>
                  </a:lnTo>
                  <a:lnTo>
                    <a:pt x="119" y="510"/>
                  </a:lnTo>
                  <a:lnTo>
                    <a:pt x="119" y="493"/>
                  </a:lnTo>
                  <a:lnTo>
                    <a:pt x="134" y="493"/>
                  </a:lnTo>
                  <a:lnTo>
                    <a:pt x="134" y="497"/>
                  </a:lnTo>
                  <a:lnTo>
                    <a:pt x="134" y="502"/>
                  </a:lnTo>
                  <a:lnTo>
                    <a:pt x="135" y="508"/>
                  </a:lnTo>
                  <a:lnTo>
                    <a:pt x="135" y="514"/>
                  </a:lnTo>
                  <a:lnTo>
                    <a:pt x="136" y="523"/>
                  </a:lnTo>
                  <a:lnTo>
                    <a:pt x="136" y="531"/>
                  </a:lnTo>
                  <a:lnTo>
                    <a:pt x="137" y="540"/>
                  </a:lnTo>
                  <a:lnTo>
                    <a:pt x="140" y="551"/>
                  </a:lnTo>
                  <a:lnTo>
                    <a:pt x="142" y="562"/>
                  </a:lnTo>
                  <a:lnTo>
                    <a:pt x="144" y="573"/>
                  </a:lnTo>
                  <a:lnTo>
                    <a:pt x="146" y="585"/>
                  </a:lnTo>
                  <a:lnTo>
                    <a:pt x="149" y="594"/>
                  </a:lnTo>
                  <a:lnTo>
                    <a:pt x="151" y="602"/>
                  </a:lnTo>
                  <a:lnTo>
                    <a:pt x="152" y="607"/>
                  </a:lnTo>
                  <a:lnTo>
                    <a:pt x="152" y="609"/>
                  </a:lnTo>
                  <a:lnTo>
                    <a:pt x="152" y="612"/>
                  </a:lnTo>
                  <a:lnTo>
                    <a:pt x="152" y="619"/>
                  </a:lnTo>
                  <a:lnTo>
                    <a:pt x="151" y="629"/>
                  </a:lnTo>
                  <a:lnTo>
                    <a:pt x="152" y="642"/>
                  </a:lnTo>
                  <a:lnTo>
                    <a:pt x="152" y="654"/>
                  </a:lnTo>
                  <a:lnTo>
                    <a:pt x="155" y="665"/>
                  </a:lnTo>
                  <a:lnTo>
                    <a:pt x="157" y="675"/>
                  </a:lnTo>
                  <a:lnTo>
                    <a:pt x="162" y="680"/>
                  </a:lnTo>
                  <a:lnTo>
                    <a:pt x="167" y="681"/>
                  </a:lnTo>
                  <a:lnTo>
                    <a:pt x="173" y="683"/>
                  </a:lnTo>
                  <a:lnTo>
                    <a:pt x="178" y="683"/>
                  </a:lnTo>
                  <a:lnTo>
                    <a:pt x="183" y="683"/>
                  </a:lnTo>
                  <a:lnTo>
                    <a:pt x="188" y="681"/>
                  </a:lnTo>
                  <a:lnTo>
                    <a:pt x="192" y="680"/>
                  </a:lnTo>
                  <a:lnTo>
                    <a:pt x="195" y="680"/>
                  </a:lnTo>
                  <a:lnTo>
                    <a:pt x="193" y="666"/>
                  </a:lnTo>
                  <a:lnTo>
                    <a:pt x="192" y="665"/>
                  </a:lnTo>
                  <a:lnTo>
                    <a:pt x="190" y="660"/>
                  </a:lnTo>
                  <a:lnTo>
                    <a:pt x="187" y="653"/>
                  </a:lnTo>
                  <a:lnTo>
                    <a:pt x="183" y="643"/>
                  </a:lnTo>
                  <a:lnTo>
                    <a:pt x="180" y="632"/>
                  </a:lnTo>
                  <a:lnTo>
                    <a:pt x="177" y="621"/>
                  </a:lnTo>
                  <a:lnTo>
                    <a:pt x="175" y="611"/>
                  </a:lnTo>
                  <a:lnTo>
                    <a:pt x="175" y="599"/>
                  </a:lnTo>
                  <a:lnTo>
                    <a:pt x="175" y="587"/>
                  </a:lnTo>
                  <a:lnTo>
                    <a:pt x="176" y="568"/>
                  </a:lnTo>
                  <a:lnTo>
                    <a:pt x="177" y="547"/>
                  </a:lnTo>
                  <a:lnTo>
                    <a:pt x="180" y="525"/>
                  </a:lnTo>
                  <a:lnTo>
                    <a:pt x="182" y="505"/>
                  </a:lnTo>
                  <a:lnTo>
                    <a:pt x="183" y="487"/>
                  </a:lnTo>
                  <a:lnTo>
                    <a:pt x="185" y="475"/>
                  </a:lnTo>
                  <a:lnTo>
                    <a:pt x="185" y="471"/>
                  </a:lnTo>
                  <a:lnTo>
                    <a:pt x="186" y="471"/>
                  </a:lnTo>
                  <a:lnTo>
                    <a:pt x="187" y="469"/>
                  </a:lnTo>
                  <a:lnTo>
                    <a:pt x="188" y="468"/>
                  </a:lnTo>
                  <a:lnTo>
                    <a:pt x="191" y="466"/>
                  </a:lnTo>
                  <a:lnTo>
                    <a:pt x="193" y="462"/>
                  </a:lnTo>
                  <a:lnTo>
                    <a:pt x="195" y="456"/>
                  </a:lnTo>
                  <a:lnTo>
                    <a:pt x="197" y="447"/>
                  </a:lnTo>
                  <a:lnTo>
                    <a:pt x="198" y="436"/>
                  </a:lnTo>
                  <a:lnTo>
                    <a:pt x="198" y="432"/>
                  </a:lnTo>
                  <a:lnTo>
                    <a:pt x="197" y="420"/>
                  </a:lnTo>
                  <a:lnTo>
                    <a:pt x="197" y="404"/>
                  </a:lnTo>
                  <a:lnTo>
                    <a:pt x="196" y="384"/>
                  </a:lnTo>
                  <a:lnTo>
                    <a:pt x="196" y="364"/>
                  </a:lnTo>
                  <a:lnTo>
                    <a:pt x="196" y="347"/>
                  </a:lnTo>
                  <a:lnTo>
                    <a:pt x="196" y="333"/>
                  </a:lnTo>
                  <a:lnTo>
                    <a:pt x="198" y="326"/>
                  </a:lnTo>
                  <a:lnTo>
                    <a:pt x="200" y="322"/>
                  </a:lnTo>
                  <a:lnTo>
                    <a:pt x="202" y="317"/>
                  </a:lnTo>
                  <a:lnTo>
                    <a:pt x="203" y="313"/>
                  </a:lnTo>
                  <a:lnTo>
                    <a:pt x="205" y="308"/>
                  </a:lnTo>
                  <a:lnTo>
                    <a:pt x="205" y="302"/>
                  </a:lnTo>
                  <a:lnTo>
                    <a:pt x="205" y="296"/>
                  </a:lnTo>
                  <a:lnTo>
                    <a:pt x="202" y="290"/>
                  </a:lnTo>
                  <a:lnTo>
                    <a:pt x="198" y="281"/>
                  </a:lnTo>
                  <a:lnTo>
                    <a:pt x="192" y="268"/>
                  </a:lnTo>
                  <a:lnTo>
                    <a:pt x="192" y="259"/>
                  </a:lnTo>
                  <a:lnTo>
                    <a:pt x="193" y="249"/>
                  </a:lnTo>
                  <a:lnTo>
                    <a:pt x="197" y="237"/>
                  </a:lnTo>
                  <a:lnTo>
                    <a:pt x="200" y="221"/>
                  </a:lnTo>
                  <a:lnTo>
                    <a:pt x="198" y="200"/>
                  </a:lnTo>
                  <a:lnTo>
                    <a:pt x="195" y="171"/>
                  </a:lnTo>
                  <a:lnTo>
                    <a:pt x="183" y="130"/>
                  </a:lnTo>
                  <a:lnTo>
                    <a:pt x="181" y="125"/>
                  </a:lnTo>
                  <a:lnTo>
                    <a:pt x="177" y="121"/>
                  </a:lnTo>
                  <a:lnTo>
                    <a:pt x="175" y="117"/>
                  </a:lnTo>
                  <a:lnTo>
                    <a:pt x="171" y="116"/>
                  </a:lnTo>
                  <a:lnTo>
                    <a:pt x="167" y="115"/>
                  </a:lnTo>
                  <a:lnTo>
                    <a:pt x="165" y="114"/>
                  </a:lnTo>
                  <a:lnTo>
                    <a:pt x="164" y="114"/>
                  </a:lnTo>
                  <a:lnTo>
                    <a:pt x="162" y="114"/>
                  </a:lnTo>
                  <a:lnTo>
                    <a:pt x="160" y="112"/>
                  </a:lnTo>
                  <a:lnTo>
                    <a:pt x="156" y="111"/>
                  </a:lnTo>
                  <a:lnTo>
                    <a:pt x="152" y="109"/>
                  </a:lnTo>
                  <a:lnTo>
                    <a:pt x="149" y="106"/>
                  </a:lnTo>
                  <a:lnTo>
                    <a:pt x="146" y="104"/>
                  </a:lnTo>
                  <a:lnTo>
                    <a:pt x="145" y="101"/>
                  </a:lnTo>
                  <a:lnTo>
                    <a:pt x="145" y="100"/>
                  </a:lnTo>
                  <a:lnTo>
                    <a:pt x="146" y="97"/>
                  </a:lnTo>
                  <a:lnTo>
                    <a:pt x="147" y="95"/>
                  </a:lnTo>
                  <a:lnTo>
                    <a:pt x="150" y="94"/>
                  </a:lnTo>
                  <a:lnTo>
                    <a:pt x="152" y="91"/>
                  </a:lnTo>
                  <a:lnTo>
                    <a:pt x="155" y="89"/>
                  </a:lnTo>
                  <a:lnTo>
                    <a:pt x="157" y="86"/>
                  </a:lnTo>
                  <a:lnTo>
                    <a:pt x="159" y="84"/>
                  </a:lnTo>
                  <a:lnTo>
                    <a:pt x="159" y="81"/>
                  </a:lnTo>
                  <a:lnTo>
                    <a:pt x="159" y="78"/>
                  </a:lnTo>
                  <a:lnTo>
                    <a:pt x="157" y="75"/>
                  </a:lnTo>
                  <a:lnTo>
                    <a:pt x="156" y="75"/>
                  </a:lnTo>
                  <a:lnTo>
                    <a:pt x="154" y="74"/>
                  </a:lnTo>
                  <a:lnTo>
                    <a:pt x="151" y="74"/>
                  </a:lnTo>
                  <a:lnTo>
                    <a:pt x="150" y="73"/>
                  </a:lnTo>
                  <a:lnTo>
                    <a:pt x="149" y="70"/>
                  </a:lnTo>
                  <a:lnTo>
                    <a:pt x="150" y="66"/>
                  </a:lnTo>
                  <a:lnTo>
                    <a:pt x="152" y="57"/>
                  </a:lnTo>
                  <a:lnTo>
                    <a:pt x="154" y="48"/>
                  </a:lnTo>
                  <a:lnTo>
                    <a:pt x="155" y="40"/>
                  </a:lnTo>
                  <a:lnTo>
                    <a:pt x="155" y="34"/>
                  </a:lnTo>
                  <a:lnTo>
                    <a:pt x="154" y="30"/>
                  </a:lnTo>
                  <a:lnTo>
                    <a:pt x="154" y="27"/>
                  </a:lnTo>
                  <a:lnTo>
                    <a:pt x="152" y="26"/>
                  </a:lnTo>
                  <a:lnTo>
                    <a:pt x="152" y="24"/>
                  </a:lnTo>
                  <a:lnTo>
                    <a:pt x="152" y="23"/>
                  </a:lnTo>
                  <a:lnTo>
                    <a:pt x="152" y="22"/>
                  </a:lnTo>
                  <a:lnTo>
                    <a:pt x="152" y="21"/>
                  </a:lnTo>
                  <a:lnTo>
                    <a:pt x="152" y="18"/>
                  </a:lnTo>
                  <a:lnTo>
                    <a:pt x="152" y="16"/>
                  </a:lnTo>
                  <a:lnTo>
                    <a:pt x="151" y="13"/>
                  </a:lnTo>
                  <a:lnTo>
                    <a:pt x="151" y="11"/>
                  </a:lnTo>
                  <a:lnTo>
                    <a:pt x="150" y="7"/>
                  </a:lnTo>
                  <a:lnTo>
                    <a:pt x="144" y="4"/>
                  </a:lnTo>
                  <a:lnTo>
                    <a:pt x="135" y="2"/>
                  </a:lnTo>
                  <a:lnTo>
                    <a:pt x="125" y="1"/>
                  </a:lnTo>
                  <a:lnTo>
                    <a:pt x="115" y="0"/>
                  </a:lnTo>
                  <a:lnTo>
                    <a:pt x="105" y="0"/>
                  </a:lnTo>
                  <a:lnTo>
                    <a:pt x="98" y="0"/>
                  </a:lnTo>
                  <a:lnTo>
                    <a:pt x="93" y="1"/>
                  </a:lnTo>
                  <a:lnTo>
                    <a:pt x="78" y="12"/>
                  </a:lnTo>
                  <a:lnTo>
                    <a:pt x="69" y="21"/>
                  </a:lnTo>
                  <a:lnTo>
                    <a:pt x="67" y="29"/>
                  </a:lnTo>
                  <a:lnTo>
                    <a:pt x="67" y="37"/>
                  </a:lnTo>
                  <a:lnTo>
                    <a:pt x="69" y="45"/>
                  </a:lnTo>
                  <a:lnTo>
                    <a:pt x="72" y="52"/>
                  </a:lnTo>
                  <a:lnTo>
                    <a:pt x="74" y="59"/>
                  </a:lnTo>
                  <a:lnTo>
                    <a:pt x="73" y="66"/>
                  </a:lnTo>
                  <a:lnTo>
                    <a:pt x="72" y="73"/>
                  </a:lnTo>
                  <a:lnTo>
                    <a:pt x="68" y="78"/>
                  </a:lnTo>
                  <a:lnTo>
                    <a:pt x="65" y="81"/>
                  </a:lnTo>
                  <a:lnTo>
                    <a:pt x="63" y="84"/>
                  </a:lnTo>
                  <a:lnTo>
                    <a:pt x="60" y="84"/>
                  </a:lnTo>
                  <a:lnTo>
                    <a:pt x="59" y="85"/>
                  </a:lnTo>
                  <a:lnTo>
                    <a:pt x="57" y="85"/>
                  </a:lnTo>
                  <a:lnTo>
                    <a:pt x="68" y="101"/>
                  </a:lnTo>
                  <a:lnTo>
                    <a:pt x="69" y="102"/>
                  </a:lnTo>
                  <a:lnTo>
                    <a:pt x="69" y="105"/>
                  </a:lnTo>
                  <a:lnTo>
                    <a:pt x="67" y="107"/>
                  </a:lnTo>
                  <a:lnTo>
                    <a:pt x="62" y="112"/>
                  </a:lnTo>
                  <a:lnTo>
                    <a:pt x="53" y="117"/>
                  </a:lnTo>
                  <a:lnTo>
                    <a:pt x="41" y="125"/>
                  </a:lnTo>
                  <a:lnTo>
                    <a:pt x="34" y="132"/>
                  </a:lnTo>
                  <a:lnTo>
                    <a:pt x="29" y="145"/>
                  </a:lnTo>
                  <a:lnTo>
                    <a:pt x="26" y="162"/>
                  </a:lnTo>
                  <a:lnTo>
                    <a:pt x="22" y="180"/>
                  </a:lnTo>
                  <a:lnTo>
                    <a:pt x="19" y="199"/>
                  </a:lnTo>
                  <a:lnTo>
                    <a:pt x="18" y="215"/>
                  </a:lnTo>
                  <a:lnTo>
                    <a:pt x="17" y="228"/>
                  </a:lnTo>
                  <a:lnTo>
                    <a:pt x="17" y="234"/>
                  </a:lnTo>
                  <a:lnTo>
                    <a:pt x="17" y="237"/>
                  </a:lnTo>
                  <a:lnTo>
                    <a:pt x="19" y="245"/>
                  </a:lnTo>
                  <a:lnTo>
                    <a:pt x="22" y="255"/>
                  </a:lnTo>
                  <a:lnTo>
                    <a:pt x="24" y="266"/>
                  </a:lnTo>
                  <a:lnTo>
                    <a:pt x="28" y="278"/>
                  </a:lnTo>
                  <a:lnTo>
                    <a:pt x="32" y="288"/>
                  </a:lnTo>
                  <a:lnTo>
                    <a:pt x="34" y="297"/>
                  </a:lnTo>
                  <a:lnTo>
                    <a:pt x="37" y="303"/>
                  </a:lnTo>
                  <a:lnTo>
                    <a:pt x="32" y="335"/>
                  </a:lnTo>
                  <a:lnTo>
                    <a:pt x="28" y="337"/>
                  </a:lnTo>
                  <a:lnTo>
                    <a:pt x="27" y="339"/>
                  </a:lnTo>
                  <a:lnTo>
                    <a:pt x="24" y="342"/>
                  </a:lnTo>
                  <a:lnTo>
                    <a:pt x="23" y="344"/>
                  </a:lnTo>
                  <a:lnTo>
                    <a:pt x="23" y="347"/>
                  </a:lnTo>
                  <a:lnTo>
                    <a:pt x="22" y="350"/>
                  </a:lnTo>
                  <a:lnTo>
                    <a:pt x="22" y="353"/>
                  </a:lnTo>
                  <a:lnTo>
                    <a:pt x="22" y="354"/>
                  </a:lnTo>
                  <a:lnTo>
                    <a:pt x="0" y="356"/>
                  </a:lnTo>
                  <a:lnTo>
                    <a:pt x="0" y="492"/>
                  </a:lnTo>
                </a:path>
              </a:pathLst>
            </a:custGeom>
            <a:solidFill>
              <a:srgbClr val="FFCC66"/>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7" name="Freeform 27"/>
            <p:cNvSpPr>
              <a:spLocks/>
            </p:cNvSpPr>
            <p:nvPr/>
          </p:nvSpPr>
          <p:spPr bwMode="auto">
            <a:xfrm>
              <a:off x="4465" y="1599"/>
              <a:ext cx="24" cy="29"/>
            </a:xfrm>
            <a:custGeom>
              <a:avLst/>
              <a:gdLst>
                <a:gd name="T0" fmla="*/ 6 w 25"/>
                <a:gd name="T1" fmla="*/ 0 h 27"/>
                <a:gd name="T2" fmla="*/ 0 w 25"/>
                <a:gd name="T3" fmla="*/ 24 h 27"/>
                <a:gd name="T4" fmla="*/ 22 w 25"/>
                <a:gd name="T5" fmla="*/ 26 h 27"/>
                <a:gd name="T6" fmla="*/ 24 w 25"/>
                <a:gd name="T7" fmla="*/ 14 h 27"/>
                <a:gd name="T8" fmla="*/ 12 w 25"/>
                <a:gd name="T9" fmla="*/ 6 h 27"/>
                <a:gd name="T10" fmla="*/ 6 w 25"/>
                <a:gd name="T11" fmla="*/ 0 h 27"/>
                <a:gd name="T12" fmla="*/ 0 60000 65536"/>
                <a:gd name="T13" fmla="*/ 0 60000 65536"/>
                <a:gd name="T14" fmla="*/ 0 60000 65536"/>
                <a:gd name="T15" fmla="*/ 0 60000 65536"/>
                <a:gd name="T16" fmla="*/ 0 60000 65536"/>
                <a:gd name="T17" fmla="*/ 0 60000 65536"/>
                <a:gd name="T18" fmla="*/ 0 w 25"/>
                <a:gd name="T19" fmla="*/ 0 h 27"/>
                <a:gd name="T20" fmla="*/ 25 w 25"/>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5" h="27">
                  <a:moveTo>
                    <a:pt x="6" y="0"/>
                  </a:moveTo>
                  <a:lnTo>
                    <a:pt x="0" y="24"/>
                  </a:lnTo>
                  <a:lnTo>
                    <a:pt x="22" y="26"/>
                  </a:lnTo>
                  <a:lnTo>
                    <a:pt x="24" y="14"/>
                  </a:lnTo>
                  <a:lnTo>
                    <a:pt x="12" y="6"/>
                  </a:lnTo>
                  <a:lnTo>
                    <a:pt x="6" y="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graphicFrame>
        <p:nvGraphicFramePr>
          <p:cNvPr id="328" name="Object 2"/>
          <p:cNvGraphicFramePr>
            <a:graphicFrameLocks noChangeAspect="1"/>
          </p:cNvGraphicFramePr>
          <p:nvPr/>
        </p:nvGraphicFramePr>
        <p:xfrm>
          <a:off x="6183313" y="3871914"/>
          <a:ext cx="2709862" cy="469106"/>
        </p:xfrm>
        <a:graphic>
          <a:graphicData uri="http://schemas.openxmlformats.org/presentationml/2006/ole">
            <p:oleObj spid="_x0000_s9224" name="Visio" r:id="rId6" imgW="3398215" imgH="656234" progId="">
              <p:embed/>
            </p:oleObj>
          </a:graphicData>
        </a:graphic>
      </p:graphicFrame>
      <p:sp>
        <p:nvSpPr>
          <p:cNvPr id="329" name="TextBox 32"/>
          <p:cNvSpPr txBox="1">
            <a:spLocks noChangeArrowheads="1"/>
          </p:cNvSpPr>
          <p:nvPr/>
        </p:nvSpPr>
        <p:spPr bwMode="auto">
          <a:xfrm>
            <a:off x="2411413" y="2420543"/>
            <a:ext cx="722312" cy="830997"/>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auto" hangingPunct="1">
              <a:spcBef>
                <a:spcPts val="0"/>
              </a:spcBef>
              <a:spcAft>
                <a:spcPts val="0"/>
              </a:spcAft>
              <a:buFontTx/>
              <a:buNone/>
              <a:defRPr/>
            </a:pPr>
            <a:r>
              <a:rPr lang="zh-CN" altLang="en-US" sz="1600" b="1" kern="0" dirty="0">
                <a:solidFill>
                  <a:sysClr val="windowText" lastClr="000000"/>
                </a:solidFill>
                <a:latin typeface="微软雅黑" pitchFamily="34" charset="-122"/>
                <a:ea typeface="微软雅黑" pitchFamily="34" charset="-122"/>
                <a:cs typeface="+mn-cs"/>
              </a:rPr>
              <a:t>环保监测点源</a:t>
            </a:r>
          </a:p>
        </p:txBody>
      </p:sp>
      <p:sp>
        <p:nvSpPr>
          <p:cNvPr id="330" name="TextBox 33"/>
          <p:cNvSpPr txBox="1">
            <a:spLocks noChangeArrowheads="1"/>
          </p:cNvSpPr>
          <p:nvPr/>
        </p:nvSpPr>
        <p:spPr bwMode="auto">
          <a:xfrm>
            <a:off x="6343650" y="1884760"/>
            <a:ext cx="647700" cy="338554"/>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auto" hangingPunct="1">
              <a:spcBef>
                <a:spcPts val="0"/>
              </a:spcBef>
              <a:spcAft>
                <a:spcPts val="0"/>
              </a:spcAft>
              <a:buFontTx/>
              <a:buNone/>
              <a:defRPr/>
            </a:pPr>
            <a:r>
              <a:rPr lang="zh-CN" altLang="en-US" sz="1600" b="1" kern="0">
                <a:solidFill>
                  <a:sysClr val="windowText" lastClr="000000"/>
                </a:solidFill>
                <a:latin typeface="微软雅黑" pitchFamily="34" charset="-122"/>
                <a:ea typeface="微软雅黑" pitchFamily="34" charset="-122"/>
                <a:cs typeface="+mn-cs"/>
              </a:rPr>
              <a:t>领导</a:t>
            </a:r>
          </a:p>
        </p:txBody>
      </p:sp>
      <p:sp>
        <p:nvSpPr>
          <p:cNvPr id="331" name="TextBox 34"/>
          <p:cNvSpPr txBox="1">
            <a:spLocks noChangeArrowheads="1"/>
          </p:cNvSpPr>
          <p:nvPr/>
        </p:nvSpPr>
        <p:spPr bwMode="auto">
          <a:xfrm>
            <a:off x="7092405" y="4425458"/>
            <a:ext cx="1223963" cy="200055"/>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fontAlgn="auto" hangingPunct="1">
              <a:spcBef>
                <a:spcPts val="0"/>
              </a:spcBef>
              <a:spcAft>
                <a:spcPts val="0"/>
              </a:spcAft>
              <a:buFontTx/>
              <a:buNone/>
              <a:defRPr/>
            </a:pPr>
            <a:r>
              <a:rPr lang="zh-CN" altLang="en-US" sz="700" b="1" kern="0" dirty="0">
                <a:solidFill>
                  <a:sysClr val="windowText" lastClr="000000"/>
                </a:solidFill>
                <a:latin typeface="微软雅黑" pitchFamily="34" charset="-122"/>
                <a:ea typeface="微软雅黑" pitchFamily="34" charset="-122"/>
                <a:cs typeface="+mn-cs"/>
              </a:rPr>
              <a:t>监控人员、监察人员</a:t>
            </a:r>
          </a:p>
        </p:txBody>
      </p:sp>
      <p:sp>
        <p:nvSpPr>
          <p:cNvPr id="332" name="TextBox 35"/>
          <p:cNvSpPr txBox="1">
            <a:spLocks noChangeArrowheads="1"/>
          </p:cNvSpPr>
          <p:nvPr/>
        </p:nvSpPr>
        <p:spPr bwMode="auto">
          <a:xfrm>
            <a:off x="6256338" y="2903935"/>
            <a:ext cx="798512" cy="338554"/>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auto" hangingPunct="1">
              <a:spcBef>
                <a:spcPts val="0"/>
              </a:spcBef>
              <a:spcAft>
                <a:spcPts val="0"/>
              </a:spcAft>
              <a:buFontTx/>
              <a:buNone/>
              <a:defRPr/>
            </a:pPr>
            <a:r>
              <a:rPr lang="zh-CN" altLang="en-US" sz="1600" b="1" kern="0" dirty="0">
                <a:solidFill>
                  <a:sysClr val="windowText" lastClr="000000"/>
                </a:solidFill>
                <a:latin typeface="微软雅黑" pitchFamily="34" charset="-122"/>
                <a:ea typeface="微软雅黑" pitchFamily="34" charset="-122"/>
                <a:cs typeface="+mn-cs"/>
              </a:rPr>
              <a:t>公众</a:t>
            </a:r>
          </a:p>
        </p:txBody>
      </p:sp>
      <p:sp>
        <p:nvSpPr>
          <p:cNvPr id="333" name="圆角矩形 332"/>
          <p:cNvSpPr/>
          <p:nvPr/>
        </p:nvSpPr>
        <p:spPr bwMode="auto">
          <a:xfrm>
            <a:off x="2146675" y="3505117"/>
            <a:ext cx="6325629" cy="1187137"/>
          </a:xfrm>
          <a:prstGeom prst="roundRect">
            <a:avLst/>
          </a:prstGeom>
          <a:noFill/>
          <a:ln w="9525" cap="flat" cmpd="sng" algn="ctr">
            <a:solidFill>
              <a:sysClr val="windowText" lastClr="000000">
                <a:lumMod val="60000"/>
                <a:lumOff val="40000"/>
              </a:sysClr>
            </a:solidFill>
            <a:prstDash val="solid"/>
            <a:round/>
            <a:headEnd type="none" w="med" len="med"/>
            <a:tailEnd type="none" w="med" len="med"/>
          </a:ln>
          <a:effectLst>
            <a:glow rad="139700">
              <a:srgbClr val="8064A2">
                <a:satMod val="175000"/>
                <a:alpha val="40000"/>
              </a:srgbClr>
            </a:glow>
          </a:effectLst>
          <a:scene3d>
            <a:camera prst="orthographicFront"/>
            <a:lightRig rig="threePt" dir="t"/>
          </a:scene3d>
          <a:sp3d>
            <a:bevelT/>
          </a:sp3d>
        </p:spPr>
        <p:txBody>
          <a:bodyPr lIns="82040" tIns="41020" rIns="82040" bIns="41020"/>
          <a:lstStyle/>
          <a:p>
            <a:pPr fontAlgn="auto">
              <a:spcBef>
                <a:spcPct val="20000"/>
              </a:spcBef>
              <a:spcAft>
                <a:spcPts val="0"/>
              </a:spcAft>
              <a:buClr>
                <a:sysClr val="window" lastClr="FFFFFF"/>
              </a:buClr>
              <a:buFontTx/>
              <a:buChar char="•"/>
              <a:defRPr/>
            </a:pPr>
            <a:endParaRPr lang="zh-CN" altLang="en-US" kern="0">
              <a:solidFill>
                <a:sysClr val="windowText" lastClr="000000"/>
              </a:solidFill>
              <a:latin typeface="微软雅黑" pitchFamily="34" charset="-122"/>
              <a:ea typeface="微软雅黑" pitchFamily="34" charset="-122"/>
              <a:cs typeface="+mn-cs"/>
            </a:endParaRPr>
          </a:p>
        </p:txBody>
      </p:sp>
      <p:pic>
        <p:nvPicPr>
          <p:cNvPr id="334" name="Picture 43"/>
          <p:cNvPicPr>
            <a:picLocks noChangeArrowheads="1"/>
          </p:cNvPicPr>
          <p:nvPr/>
        </p:nvPicPr>
        <p:blipFill>
          <a:blip r:embed="rId7" cstate="print"/>
          <a:srcRect/>
          <a:stretch>
            <a:fillRect/>
          </a:stretch>
        </p:blipFill>
        <p:spPr bwMode="auto">
          <a:xfrm>
            <a:off x="3925903" y="3644506"/>
            <a:ext cx="293687" cy="477440"/>
          </a:xfrm>
          <a:prstGeom prst="rect">
            <a:avLst/>
          </a:prstGeom>
          <a:noFill/>
          <a:ln w="9525">
            <a:noFill/>
            <a:miter lim="800000"/>
            <a:headEnd/>
            <a:tailEnd/>
          </a:ln>
        </p:spPr>
      </p:pic>
      <p:grpSp>
        <p:nvGrpSpPr>
          <p:cNvPr id="335" name="Group 151"/>
          <p:cNvGrpSpPr>
            <a:grpSpLocks/>
          </p:cNvGrpSpPr>
          <p:nvPr/>
        </p:nvGrpSpPr>
        <p:grpSpPr bwMode="auto">
          <a:xfrm>
            <a:off x="7388230" y="3757619"/>
            <a:ext cx="688975" cy="625079"/>
            <a:chOff x="4267" y="2400"/>
            <a:chExt cx="902" cy="1049"/>
          </a:xfrm>
        </p:grpSpPr>
        <p:sp>
          <p:nvSpPr>
            <p:cNvPr id="336" name="Freeform 93"/>
            <p:cNvSpPr>
              <a:spLocks/>
            </p:cNvSpPr>
            <p:nvPr/>
          </p:nvSpPr>
          <p:spPr bwMode="auto">
            <a:xfrm>
              <a:off x="4356" y="2400"/>
              <a:ext cx="432" cy="811"/>
            </a:xfrm>
            <a:custGeom>
              <a:avLst/>
              <a:gdLst>
                <a:gd name="T0" fmla="*/ 192 w 432"/>
                <a:gd name="T1" fmla="*/ 252 h 811"/>
                <a:gd name="T2" fmla="*/ 182 w 432"/>
                <a:gd name="T3" fmla="*/ 185 h 811"/>
                <a:gd name="T4" fmla="*/ 143 w 432"/>
                <a:gd name="T5" fmla="*/ 164 h 811"/>
                <a:gd name="T6" fmla="*/ 142 w 432"/>
                <a:gd name="T7" fmla="*/ 153 h 811"/>
                <a:gd name="T8" fmla="*/ 143 w 432"/>
                <a:gd name="T9" fmla="*/ 148 h 811"/>
                <a:gd name="T10" fmla="*/ 154 w 432"/>
                <a:gd name="T11" fmla="*/ 150 h 811"/>
                <a:gd name="T12" fmla="*/ 166 w 432"/>
                <a:gd name="T13" fmla="*/ 135 h 811"/>
                <a:gd name="T14" fmla="*/ 171 w 432"/>
                <a:gd name="T15" fmla="*/ 113 h 811"/>
                <a:gd name="T16" fmla="*/ 175 w 432"/>
                <a:gd name="T17" fmla="*/ 112 h 811"/>
                <a:gd name="T18" fmla="*/ 179 w 432"/>
                <a:gd name="T19" fmla="*/ 105 h 811"/>
                <a:gd name="T20" fmla="*/ 171 w 432"/>
                <a:gd name="T21" fmla="*/ 80 h 811"/>
                <a:gd name="T22" fmla="*/ 164 w 432"/>
                <a:gd name="T23" fmla="*/ 55 h 811"/>
                <a:gd name="T24" fmla="*/ 145 w 432"/>
                <a:gd name="T25" fmla="*/ 21 h 811"/>
                <a:gd name="T26" fmla="*/ 114 w 432"/>
                <a:gd name="T27" fmla="*/ 1 h 811"/>
                <a:gd name="T28" fmla="*/ 75 w 432"/>
                <a:gd name="T29" fmla="*/ 7 h 811"/>
                <a:gd name="T30" fmla="*/ 54 w 432"/>
                <a:gd name="T31" fmla="*/ 26 h 811"/>
                <a:gd name="T32" fmla="*/ 52 w 432"/>
                <a:gd name="T33" fmla="*/ 65 h 811"/>
                <a:gd name="T34" fmla="*/ 59 w 432"/>
                <a:gd name="T35" fmla="*/ 93 h 811"/>
                <a:gd name="T36" fmla="*/ 68 w 432"/>
                <a:gd name="T37" fmla="*/ 130 h 811"/>
                <a:gd name="T38" fmla="*/ 52 w 432"/>
                <a:gd name="T39" fmla="*/ 156 h 811"/>
                <a:gd name="T40" fmla="*/ 9 w 432"/>
                <a:gd name="T41" fmla="*/ 185 h 811"/>
                <a:gd name="T42" fmla="*/ 0 w 432"/>
                <a:gd name="T43" fmla="*/ 213 h 811"/>
                <a:gd name="T44" fmla="*/ 17 w 432"/>
                <a:gd name="T45" fmla="*/ 288 h 811"/>
                <a:gd name="T46" fmla="*/ 24 w 432"/>
                <a:gd name="T47" fmla="*/ 378 h 811"/>
                <a:gd name="T48" fmla="*/ 24 w 432"/>
                <a:gd name="T49" fmla="*/ 431 h 811"/>
                <a:gd name="T50" fmla="*/ 48 w 432"/>
                <a:gd name="T51" fmla="*/ 502 h 811"/>
                <a:gd name="T52" fmla="*/ 103 w 432"/>
                <a:gd name="T53" fmla="*/ 524 h 811"/>
                <a:gd name="T54" fmla="*/ 154 w 432"/>
                <a:gd name="T55" fmla="*/ 528 h 811"/>
                <a:gd name="T56" fmla="*/ 222 w 432"/>
                <a:gd name="T57" fmla="*/ 533 h 811"/>
                <a:gd name="T58" fmla="*/ 283 w 432"/>
                <a:gd name="T59" fmla="*/ 554 h 811"/>
                <a:gd name="T60" fmla="*/ 303 w 432"/>
                <a:gd name="T61" fmla="*/ 571 h 811"/>
                <a:gd name="T62" fmla="*/ 297 w 432"/>
                <a:gd name="T63" fmla="*/ 627 h 811"/>
                <a:gd name="T64" fmla="*/ 305 w 432"/>
                <a:gd name="T65" fmla="*/ 692 h 811"/>
                <a:gd name="T66" fmla="*/ 305 w 432"/>
                <a:gd name="T67" fmla="*/ 747 h 811"/>
                <a:gd name="T68" fmla="*/ 302 w 432"/>
                <a:gd name="T69" fmla="*/ 770 h 811"/>
                <a:gd name="T70" fmla="*/ 316 w 432"/>
                <a:gd name="T71" fmla="*/ 794 h 811"/>
                <a:gd name="T72" fmla="*/ 356 w 432"/>
                <a:gd name="T73" fmla="*/ 796 h 811"/>
                <a:gd name="T74" fmla="*/ 391 w 432"/>
                <a:gd name="T75" fmla="*/ 806 h 811"/>
                <a:gd name="T76" fmla="*/ 419 w 432"/>
                <a:gd name="T77" fmla="*/ 807 h 811"/>
                <a:gd name="T78" fmla="*/ 431 w 432"/>
                <a:gd name="T79" fmla="*/ 795 h 811"/>
                <a:gd name="T80" fmla="*/ 392 w 432"/>
                <a:gd name="T81" fmla="*/ 775 h 811"/>
                <a:gd name="T82" fmla="*/ 355 w 432"/>
                <a:gd name="T83" fmla="*/ 746 h 811"/>
                <a:gd name="T84" fmla="*/ 357 w 432"/>
                <a:gd name="T85" fmla="*/ 707 h 811"/>
                <a:gd name="T86" fmla="*/ 367 w 432"/>
                <a:gd name="T87" fmla="*/ 654 h 811"/>
                <a:gd name="T88" fmla="*/ 374 w 432"/>
                <a:gd name="T89" fmla="*/ 597 h 811"/>
                <a:gd name="T90" fmla="*/ 379 w 432"/>
                <a:gd name="T91" fmla="*/ 580 h 811"/>
                <a:gd name="T92" fmla="*/ 383 w 432"/>
                <a:gd name="T93" fmla="*/ 553 h 811"/>
                <a:gd name="T94" fmla="*/ 364 w 432"/>
                <a:gd name="T95" fmla="*/ 518 h 811"/>
                <a:gd name="T96" fmla="*/ 303 w 432"/>
                <a:gd name="T97" fmla="*/ 484 h 811"/>
                <a:gd name="T98" fmla="*/ 265 w 432"/>
                <a:gd name="T99" fmla="*/ 462 h 811"/>
                <a:gd name="T100" fmla="*/ 223 w 432"/>
                <a:gd name="T101" fmla="*/ 441 h 81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2"/>
                <a:gd name="T154" fmla="*/ 0 h 811"/>
                <a:gd name="T155" fmla="*/ 432 w 432"/>
                <a:gd name="T156" fmla="*/ 811 h 81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2" h="811">
                  <a:moveTo>
                    <a:pt x="185" y="302"/>
                  </a:moveTo>
                  <a:lnTo>
                    <a:pt x="186" y="298"/>
                  </a:lnTo>
                  <a:lnTo>
                    <a:pt x="187" y="287"/>
                  </a:lnTo>
                  <a:lnTo>
                    <a:pt x="189" y="271"/>
                  </a:lnTo>
                  <a:lnTo>
                    <a:pt x="192" y="252"/>
                  </a:lnTo>
                  <a:lnTo>
                    <a:pt x="193" y="233"/>
                  </a:lnTo>
                  <a:lnTo>
                    <a:pt x="193" y="215"/>
                  </a:lnTo>
                  <a:lnTo>
                    <a:pt x="192" y="200"/>
                  </a:lnTo>
                  <a:lnTo>
                    <a:pt x="188" y="191"/>
                  </a:lnTo>
                  <a:lnTo>
                    <a:pt x="182" y="185"/>
                  </a:lnTo>
                  <a:lnTo>
                    <a:pt x="174" y="180"/>
                  </a:lnTo>
                  <a:lnTo>
                    <a:pt x="166" y="175"/>
                  </a:lnTo>
                  <a:lnTo>
                    <a:pt x="157" y="171"/>
                  </a:lnTo>
                  <a:lnTo>
                    <a:pt x="149" y="167"/>
                  </a:lnTo>
                  <a:lnTo>
                    <a:pt x="143" y="164"/>
                  </a:lnTo>
                  <a:lnTo>
                    <a:pt x="139" y="161"/>
                  </a:lnTo>
                  <a:lnTo>
                    <a:pt x="138" y="158"/>
                  </a:lnTo>
                  <a:lnTo>
                    <a:pt x="139" y="156"/>
                  </a:lnTo>
                  <a:lnTo>
                    <a:pt x="141" y="154"/>
                  </a:lnTo>
                  <a:lnTo>
                    <a:pt x="142" y="153"/>
                  </a:lnTo>
                  <a:lnTo>
                    <a:pt x="143" y="152"/>
                  </a:lnTo>
                  <a:lnTo>
                    <a:pt x="143" y="151"/>
                  </a:lnTo>
                  <a:lnTo>
                    <a:pt x="143" y="150"/>
                  </a:lnTo>
                  <a:lnTo>
                    <a:pt x="143" y="148"/>
                  </a:lnTo>
                  <a:lnTo>
                    <a:pt x="144" y="150"/>
                  </a:lnTo>
                  <a:lnTo>
                    <a:pt x="145" y="150"/>
                  </a:lnTo>
                  <a:lnTo>
                    <a:pt x="148" y="150"/>
                  </a:lnTo>
                  <a:lnTo>
                    <a:pt x="151" y="150"/>
                  </a:lnTo>
                  <a:lnTo>
                    <a:pt x="154" y="150"/>
                  </a:lnTo>
                  <a:lnTo>
                    <a:pt x="157" y="150"/>
                  </a:lnTo>
                  <a:lnTo>
                    <a:pt x="159" y="147"/>
                  </a:lnTo>
                  <a:lnTo>
                    <a:pt x="162" y="146"/>
                  </a:lnTo>
                  <a:lnTo>
                    <a:pt x="164" y="141"/>
                  </a:lnTo>
                  <a:lnTo>
                    <a:pt x="166" y="135"/>
                  </a:lnTo>
                  <a:lnTo>
                    <a:pt x="167" y="130"/>
                  </a:lnTo>
                  <a:lnTo>
                    <a:pt x="168" y="124"/>
                  </a:lnTo>
                  <a:lnTo>
                    <a:pt x="169" y="120"/>
                  </a:lnTo>
                  <a:lnTo>
                    <a:pt x="171" y="115"/>
                  </a:lnTo>
                  <a:lnTo>
                    <a:pt x="171" y="113"/>
                  </a:lnTo>
                  <a:lnTo>
                    <a:pt x="171" y="112"/>
                  </a:lnTo>
                  <a:lnTo>
                    <a:pt x="172" y="112"/>
                  </a:lnTo>
                  <a:lnTo>
                    <a:pt x="173" y="112"/>
                  </a:lnTo>
                  <a:lnTo>
                    <a:pt x="175" y="112"/>
                  </a:lnTo>
                  <a:lnTo>
                    <a:pt x="176" y="112"/>
                  </a:lnTo>
                  <a:lnTo>
                    <a:pt x="177" y="111"/>
                  </a:lnTo>
                  <a:lnTo>
                    <a:pt x="178" y="110"/>
                  </a:lnTo>
                  <a:lnTo>
                    <a:pt x="179" y="108"/>
                  </a:lnTo>
                  <a:lnTo>
                    <a:pt x="179" y="105"/>
                  </a:lnTo>
                  <a:lnTo>
                    <a:pt x="178" y="101"/>
                  </a:lnTo>
                  <a:lnTo>
                    <a:pt x="177" y="96"/>
                  </a:lnTo>
                  <a:lnTo>
                    <a:pt x="175" y="91"/>
                  </a:lnTo>
                  <a:lnTo>
                    <a:pt x="173" y="85"/>
                  </a:lnTo>
                  <a:lnTo>
                    <a:pt x="171" y="80"/>
                  </a:lnTo>
                  <a:lnTo>
                    <a:pt x="169" y="75"/>
                  </a:lnTo>
                  <a:lnTo>
                    <a:pt x="168" y="72"/>
                  </a:lnTo>
                  <a:lnTo>
                    <a:pt x="167" y="67"/>
                  </a:lnTo>
                  <a:lnTo>
                    <a:pt x="166" y="62"/>
                  </a:lnTo>
                  <a:lnTo>
                    <a:pt x="164" y="55"/>
                  </a:lnTo>
                  <a:lnTo>
                    <a:pt x="162" y="47"/>
                  </a:lnTo>
                  <a:lnTo>
                    <a:pt x="158" y="40"/>
                  </a:lnTo>
                  <a:lnTo>
                    <a:pt x="155" y="32"/>
                  </a:lnTo>
                  <a:lnTo>
                    <a:pt x="151" y="25"/>
                  </a:lnTo>
                  <a:lnTo>
                    <a:pt x="145" y="21"/>
                  </a:lnTo>
                  <a:lnTo>
                    <a:pt x="139" y="16"/>
                  </a:lnTo>
                  <a:lnTo>
                    <a:pt x="133" y="12"/>
                  </a:lnTo>
                  <a:lnTo>
                    <a:pt x="127" y="7"/>
                  </a:lnTo>
                  <a:lnTo>
                    <a:pt x="121" y="4"/>
                  </a:lnTo>
                  <a:lnTo>
                    <a:pt x="114" y="1"/>
                  </a:lnTo>
                  <a:lnTo>
                    <a:pt x="106" y="0"/>
                  </a:lnTo>
                  <a:lnTo>
                    <a:pt x="98" y="0"/>
                  </a:lnTo>
                  <a:lnTo>
                    <a:pt x="91" y="2"/>
                  </a:lnTo>
                  <a:lnTo>
                    <a:pt x="82" y="5"/>
                  </a:lnTo>
                  <a:lnTo>
                    <a:pt x="75" y="7"/>
                  </a:lnTo>
                  <a:lnTo>
                    <a:pt x="68" y="10"/>
                  </a:lnTo>
                  <a:lnTo>
                    <a:pt x="64" y="13"/>
                  </a:lnTo>
                  <a:lnTo>
                    <a:pt x="59" y="16"/>
                  </a:lnTo>
                  <a:lnTo>
                    <a:pt x="56" y="21"/>
                  </a:lnTo>
                  <a:lnTo>
                    <a:pt x="54" y="26"/>
                  </a:lnTo>
                  <a:lnTo>
                    <a:pt x="53" y="34"/>
                  </a:lnTo>
                  <a:lnTo>
                    <a:pt x="53" y="42"/>
                  </a:lnTo>
                  <a:lnTo>
                    <a:pt x="52" y="50"/>
                  </a:lnTo>
                  <a:lnTo>
                    <a:pt x="52" y="57"/>
                  </a:lnTo>
                  <a:lnTo>
                    <a:pt x="52" y="65"/>
                  </a:lnTo>
                  <a:lnTo>
                    <a:pt x="52" y="72"/>
                  </a:lnTo>
                  <a:lnTo>
                    <a:pt x="53" y="78"/>
                  </a:lnTo>
                  <a:lnTo>
                    <a:pt x="55" y="84"/>
                  </a:lnTo>
                  <a:lnTo>
                    <a:pt x="57" y="88"/>
                  </a:lnTo>
                  <a:lnTo>
                    <a:pt x="59" y="93"/>
                  </a:lnTo>
                  <a:lnTo>
                    <a:pt x="62" y="100"/>
                  </a:lnTo>
                  <a:lnTo>
                    <a:pt x="64" y="106"/>
                  </a:lnTo>
                  <a:lnTo>
                    <a:pt x="66" y="114"/>
                  </a:lnTo>
                  <a:lnTo>
                    <a:pt x="67" y="123"/>
                  </a:lnTo>
                  <a:lnTo>
                    <a:pt x="68" y="130"/>
                  </a:lnTo>
                  <a:lnTo>
                    <a:pt x="69" y="136"/>
                  </a:lnTo>
                  <a:lnTo>
                    <a:pt x="71" y="141"/>
                  </a:lnTo>
                  <a:lnTo>
                    <a:pt x="68" y="145"/>
                  </a:lnTo>
                  <a:lnTo>
                    <a:pt x="62" y="151"/>
                  </a:lnTo>
                  <a:lnTo>
                    <a:pt x="52" y="156"/>
                  </a:lnTo>
                  <a:lnTo>
                    <a:pt x="41" y="162"/>
                  </a:lnTo>
                  <a:lnTo>
                    <a:pt x="29" y="168"/>
                  </a:lnTo>
                  <a:lnTo>
                    <a:pt x="19" y="174"/>
                  </a:lnTo>
                  <a:lnTo>
                    <a:pt x="12" y="180"/>
                  </a:lnTo>
                  <a:lnTo>
                    <a:pt x="9" y="185"/>
                  </a:lnTo>
                  <a:lnTo>
                    <a:pt x="7" y="190"/>
                  </a:lnTo>
                  <a:lnTo>
                    <a:pt x="5" y="194"/>
                  </a:lnTo>
                  <a:lnTo>
                    <a:pt x="3" y="200"/>
                  </a:lnTo>
                  <a:lnTo>
                    <a:pt x="1" y="205"/>
                  </a:lnTo>
                  <a:lnTo>
                    <a:pt x="0" y="213"/>
                  </a:lnTo>
                  <a:lnTo>
                    <a:pt x="0" y="223"/>
                  </a:lnTo>
                  <a:lnTo>
                    <a:pt x="2" y="235"/>
                  </a:lnTo>
                  <a:lnTo>
                    <a:pt x="6" y="251"/>
                  </a:lnTo>
                  <a:lnTo>
                    <a:pt x="13" y="268"/>
                  </a:lnTo>
                  <a:lnTo>
                    <a:pt x="17" y="288"/>
                  </a:lnTo>
                  <a:lnTo>
                    <a:pt x="21" y="308"/>
                  </a:lnTo>
                  <a:lnTo>
                    <a:pt x="23" y="330"/>
                  </a:lnTo>
                  <a:lnTo>
                    <a:pt x="24" y="348"/>
                  </a:lnTo>
                  <a:lnTo>
                    <a:pt x="24" y="365"/>
                  </a:lnTo>
                  <a:lnTo>
                    <a:pt x="24" y="378"/>
                  </a:lnTo>
                  <a:lnTo>
                    <a:pt x="23" y="387"/>
                  </a:lnTo>
                  <a:lnTo>
                    <a:pt x="23" y="396"/>
                  </a:lnTo>
                  <a:lnTo>
                    <a:pt x="22" y="406"/>
                  </a:lnTo>
                  <a:lnTo>
                    <a:pt x="23" y="417"/>
                  </a:lnTo>
                  <a:lnTo>
                    <a:pt x="24" y="431"/>
                  </a:lnTo>
                  <a:lnTo>
                    <a:pt x="26" y="445"/>
                  </a:lnTo>
                  <a:lnTo>
                    <a:pt x="29" y="460"/>
                  </a:lnTo>
                  <a:lnTo>
                    <a:pt x="34" y="475"/>
                  </a:lnTo>
                  <a:lnTo>
                    <a:pt x="41" y="491"/>
                  </a:lnTo>
                  <a:lnTo>
                    <a:pt x="48" y="502"/>
                  </a:lnTo>
                  <a:lnTo>
                    <a:pt x="58" y="511"/>
                  </a:lnTo>
                  <a:lnTo>
                    <a:pt x="69" y="516"/>
                  </a:lnTo>
                  <a:lnTo>
                    <a:pt x="82" y="520"/>
                  </a:lnTo>
                  <a:lnTo>
                    <a:pt x="93" y="523"/>
                  </a:lnTo>
                  <a:lnTo>
                    <a:pt x="103" y="524"/>
                  </a:lnTo>
                  <a:lnTo>
                    <a:pt x="111" y="524"/>
                  </a:lnTo>
                  <a:lnTo>
                    <a:pt x="116" y="525"/>
                  </a:lnTo>
                  <a:lnTo>
                    <a:pt x="126" y="526"/>
                  </a:lnTo>
                  <a:lnTo>
                    <a:pt x="139" y="527"/>
                  </a:lnTo>
                  <a:lnTo>
                    <a:pt x="154" y="528"/>
                  </a:lnTo>
                  <a:lnTo>
                    <a:pt x="169" y="530"/>
                  </a:lnTo>
                  <a:lnTo>
                    <a:pt x="185" y="530"/>
                  </a:lnTo>
                  <a:lnTo>
                    <a:pt x="199" y="531"/>
                  </a:lnTo>
                  <a:lnTo>
                    <a:pt x="212" y="532"/>
                  </a:lnTo>
                  <a:lnTo>
                    <a:pt x="222" y="533"/>
                  </a:lnTo>
                  <a:lnTo>
                    <a:pt x="232" y="535"/>
                  </a:lnTo>
                  <a:lnTo>
                    <a:pt x="244" y="540"/>
                  </a:lnTo>
                  <a:lnTo>
                    <a:pt x="257" y="544"/>
                  </a:lnTo>
                  <a:lnTo>
                    <a:pt x="271" y="550"/>
                  </a:lnTo>
                  <a:lnTo>
                    <a:pt x="283" y="554"/>
                  </a:lnTo>
                  <a:lnTo>
                    <a:pt x="294" y="558"/>
                  </a:lnTo>
                  <a:lnTo>
                    <a:pt x="301" y="562"/>
                  </a:lnTo>
                  <a:lnTo>
                    <a:pt x="304" y="563"/>
                  </a:lnTo>
                  <a:lnTo>
                    <a:pt x="303" y="565"/>
                  </a:lnTo>
                  <a:lnTo>
                    <a:pt x="303" y="571"/>
                  </a:lnTo>
                  <a:lnTo>
                    <a:pt x="302" y="580"/>
                  </a:lnTo>
                  <a:lnTo>
                    <a:pt x="301" y="591"/>
                  </a:lnTo>
                  <a:lnTo>
                    <a:pt x="299" y="603"/>
                  </a:lnTo>
                  <a:lnTo>
                    <a:pt x="298" y="615"/>
                  </a:lnTo>
                  <a:lnTo>
                    <a:pt x="297" y="627"/>
                  </a:lnTo>
                  <a:lnTo>
                    <a:pt x="297" y="637"/>
                  </a:lnTo>
                  <a:lnTo>
                    <a:pt x="298" y="647"/>
                  </a:lnTo>
                  <a:lnTo>
                    <a:pt x="299" y="662"/>
                  </a:lnTo>
                  <a:lnTo>
                    <a:pt x="302" y="676"/>
                  </a:lnTo>
                  <a:lnTo>
                    <a:pt x="305" y="692"/>
                  </a:lnTo>
                  <a:lnTo>
                    <a:pt x="307" y="707"/>
                  </a:lnTo>
                  <a:lnTo>
                    <a:pt x="308" y="721"/>
                  </a:lnTo>
                  <a:lnTo>
                    <a:pt x="308" y="733"/>
                  </a:lnTo>
                  <a:lnTo>
                    <a:pt x="307" y="741"/>
                  </a:lnTo>
                  <a:lnTo>
                    <a:pt x="305" y="747"/>
                  </a:lnTo>
                  <a:lnTo>
                    <a:pt x="304" y="753"/>
                  </a:lnTo>
                  <a:lnTo>
                    <a:pt x="303" y="758"/>
                  </a:lnTo>
                  <a:lnTo>
                    <a:pt x="302" y="763"/>
                  </a:lnTo>
                  <a:lnTo>
                    <a:pt x="302" y="766"/>
                  </a:lnTo>
                  <a:lnTo>
                    <a:pt x="302" y="770"/>
                  </a:lnTo>
                  <a:lnTo>
                    <a:pt x="302" y="772"/>
                  </a:lnTo>
                  <a:lnTo>
                    <a:pt x="309" y="794"/>
                  </a:lnTo>
                  <a:lnTo>
                    <a:pt x="312" y="794"/>
                  </a:lnTo>
                  <a:lnTo>
                    <a:pt x="316" y="794"/>
                  </a:lnTo>
                  <a:lnTo>
                    <a:pt x="323" y="794"/>
                  </a:lnTo>
                  <a:lnTo>
                    <a:pt x="332" y="794"/>
                  </a:lnTo>
                  <a:lnTo>
                    <a:pt x="341" y="795"/>
                  </a:lnTo>
                  <a:lnTo>
                    <a:pt x="348" y="795"/>
                  </a:lnTo>
                  <a:lnTo>
                    <a:pt x="356" y="796"/>
                  </a:lnTo>
                  <a:lnTo>
                    <a:pt x="362" y="798"/>
                  </a:lnTo>
                  <a:lnTo>
                    <a:pt x="368" y="800"/>
                  </a:lnTo>
                  <a:lnTo>
                    <a:pt x="375" y="802"/>
                  </a:lnTo>
                  <a:lnTo>
                    <a:pt x="383" y="804"/>
                  </a:lnTo>
                  <a:lnTo>
                    <a:pt x="391" y="806"/>
                  </a:lnTo>
                  <a:lnTo>
                    <a:pt x="398" y="807"/>
                  </a:lnTo>
                  <a:lnTo>
                    <a:pt x="406" y="808"/>
                  </a:lnTo>
                  <a:lnTo>
                    <a:pt x="412" y="810"/>
                  </a:lnTo>
                  <a:lnTo>
                    <a:pt x="416" y="808"/>
                  </a:lnTo>
                  <a:lnTo>
                    <a:pt x="419" y="807"/>
                  </a:lnTo>
                  <a:lnTo>
                    <a:pt x="423" y="805"/>
                  </a:lnTo>
                  <a:lnTo>
                    <a:pt x="426" y="803"/>
                  </a:lnTo>
                  <a:lnTo>
                    <a:pt x="429" y="801"/>
                  </a:lnTo>
                  <a:lnTo>
                    <a:pt x="431" y="797"/>
                  </a:lnTo>
                  <a:lnTo>
                    <a:pt x="431" y="795"/>
                  </a:lnTo>
                  <a:lnTo>
                    <a:pt x="427" y="792"/>
                  </a:lnTo>
                  <a:lnTo>
                    <a:pt x="422" y="788"/>
                  </a:lnTo>
                  <a:lnTo>
                    <a:pt x="414" y="784"/>
                  </a:lnTo>
                  <a:lnTo>
                    <a:pt x="403" y="781"/>
                  </a:lnTo>
                  <a:lnTo>
                    <a:pt x="392" y="775"/>
                  </a:lnTo>
                  <a:lnTo>
                    <a:pt x="381" y="770"/>
                  </a:lnTo>
                  <a:lnTo>
                    <a:pt x="371" y="764"/>
                  </a:lnTo>
                  <a:lnTo>
                    <a:pt x="363" y="758"/>
                  </a:lnTo>
                  <a:lnTo>
                    <a:pt x="356" y="752"/>
                  </a:lnTo>
                  <a:lnTo>
                    <a:pt x="355" y="746"/>
                  </a:lnTo>
                  <a:lnTo>
                    <a:pt x="355" y="741"/>
                  </a:lnTo>
                  <a:lnTo>
                    <a:pt x="355" y="734"/>
                  </a:lnTo>
                  <a:lnTo>
                    <a:pt x="355" y="726"/>
                  </a:lnTo>
                  <a:lnTo>
                    <a:pt x="356" y="717"/>
                  </a:lnTo>
                  <a:lnTo>
                    <a:pt x="357" y="707"/>
                  </a:lnTo>
                  <a:lnTo>
                    <a:pt x="358" y="698"/>
                  </a:lnTo>
                  <a:lnTo>
                    <a:pt x="361" y="688"/>
                  </a:lnTo>
                  <a:lnTo>
                    <a:pt x="362" y="677"/>
                  </a:lnTo>
                  <a:lnTo>
                    <a:pt x="365" y="666"/>
                  </a:lnTo>
                  <a:lnTo>
                    <a:pt x="367" y="654"/>
                  </a:lnTo>
                  <a:lnTo>
                    <a:pt x="369" y="641"/>
                  </a:lnTo>
                  <a:lnTo>
                    <a:pt x="371" y="627"/>
                  </a:lnTo>
                  <a:lnTo>
                    <a:pt x="373" y="615"/>
                  </a:lnTo>
                  <a:lnTo>
                    <a:pt x="373" y="605"/>
                  </a:lnTo>
                  <a:lnTo>
                    <a:pt x="374" y="597"/>
                  </a:lnTo>
                  <a:lnTo>
                    <a:pt x="374" y="593"/>
                  </a:lnTo>
                  <a:lnTo>
                    <a:pt x="374" y="591"/>
                  </a:lnTo>
                  <a:lnTo>
                    <a:pt x="375" y="587"/>
                  </a:lnTo>
                  <a:lnTo>
                    <a:pt x="377" y="584"/>
                  </a:lnTo>
                  <a:lnTo>
                    <a:pt x="379" y="580"/>
                  </a:lnTo>
                  <a:lnTo>
                    <a:pt x="382" y="575"/>
                  </a:lnTo>
                  <a:lnTo>
                    <a:pt x="384" y="571"/>
                  </a:lnTo>
                  <a:lnTo>
                    <a:pt x="385" y="565"/>
                  </a:lnTo>
                  <a:lnTo>
                    <a:pt x="384" y="560"/>
                  </a:lnTo>
                  <a:lnTo>
                    <a:pt x="383" y="553"/>
                  </a:lnTo>
                  <a:lnTo>
                    <a:pt x="382" y="546"/>
                  </a:lnTo>
                  <a:lnTo>
                    <a:pt x="379" y="540"/>
                  </a:lnTo>
                  <a:lnTo>
                    <a:pt x="376" y="533"/>
                  </a:lnTo>
                  <a:lnTo>
                    <a:pt x="372" y="525"/>
                  </a:lnTo>
                  <a:lnTo>
                    <a:pt x="364" y="518"/>
                  </a:lnTo>
                  <a:lnTo>
                    <a:pt x="354" y="511"/>
                  </a:lnTo>
                  <a:lnTo>
                    <a:pt x="339" y="504"/>
                  </a:lnTo>
                  <a:lnTo>
                    <a:pt x="325" y="497"/>
                  </a:lnTo>
                  <a:lnTo>
                    <a:pt x="313" y="490"/>
                  </a:lnTo>
                  <a:lnTo>
                    <a:pt x="303" y="484"/>
                  </a:lnTo>
                  <a:lnTo>
                    <a:pt x="295" y="477"/>
                  </a:lnTo>
                  <a:lnTo>
                    <a:pt x="287" y="473"/>
                  </a:lnTo>
                  <a:lnTo>
                    <a:pt x="281" y="467"/>
                  </a:lnTo>
                  <a:lnTo>
                    <a:pt x="274" y="464"/>
                  </a:lnTo>
                  <a:lnTo>
                    <a:pt x="265" y="462"/>
                  </a:lnTo>
                  <a:lnTo>
                    <a:pt x="256" y="458"/>
                  </a:lnTo>
                  <a:lnTo>
                    <a:pt x="247" y="455"/>
                  </a:lnTo>
                  <a:lnTo>
                    <a:pt x="238" y="451"/>
                  </a:lnTo>
                  <a:lnTo>
                    <a:pt x="229" y="445"/>
                  </a:lnTo>
                  <a:lnTo>
                    <a:pt x="223" y="441"/>
                  </a:lnTo>
                  <a:lnTo>
                    <a:pt x="217" y="437"/>
                  </a:lnTo>
                  <a:lnTo>
                    <a:pt x="214" y="434"/>
                  </a:lnTo>
                  <a:lnTo>
                    <a:pt x="213" y="433"/>
                  </a:lnTo>
                  <a:lnTo>
                    <a:pt x="185" y="302"/>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37" name="Freeform 94"/>
            <p:cNvSpPr>
              <a:spLocks/>
            </p:cNvSpPr>
            <p:nvPr/>
          </p:nvSpPr>
          <p:spPr bwMode="auto">
            <a:xfrm>
              <a:off x="4294" y="2586"/>
              <a:ext cx="154" cy="262"/>
            </a:xfrm>
            <a:custGeom>
              <a:avLst/>
              <a:gdLst>
                <a:gd name="T0" fmla="*/ 64 w 152"/>
                <a:gd name="T1" fmla="*/ 261 h 262"/>
                <a:gd name="T2" fmla="*/ 84 w 152"/>
                <a:gd name="T3" fmla="*/ 259 h 262"/>
                <a:gd name="T4" fmla="*/ 114 w 152"/>
                <a:gd name="T5" fmla="*/ 253 h 262"/>
                <a:gd name="T6" fmla="*/ 139 w 152"/>
                <a:gd name="T7" fmla="*/ 239 h 262"/>
                <a:gd name="T8" fmla="*/ 151 w 152"/>
                <a:gd name="T9" fmla="*/ 217 h 262"/>
                <a:gd name="T10" fmla="*/ 143 w 152"/>
                <a:gd name="T11" fmla="*/ 191 h 262"/>
                <a:gd name="T12" fmla="*/ 124 w 152"/>
                <a:gd name="T13" fmla="*/ 162 h 262"/>
                <a:gd name="T14" fmla="*/ 104 w 152"/>
                <a:gd name="T15" fmla="*/ 131 h 262"/>
                <a:gd name="T16" fmla="*/ 95 w 152"/>
                <a:gd name="T17" fmla="*/ 94 h 262"/>
                <a:gd name="T18" fmla="*/ 104 w 152"/>
                <a:gd name="T19" fmla="*/ 59 h 262"/>
                <a:gd name="T20" fmla="*/ 121 w 152"/>
                <a:gd name="T21" fmla="*/ 33 h 262"/>
                <a:gd name="T22" fmla="*/ 128 w 152"/>
                <a:gd name="T23" fmla="*/ 14 h 262"/>
                <a:gd name="T24" fmla="*/ 115 w 152"/>
                <a:gd name="T25" fmla="*/ 5 h 262"/>
                <a:gd name="T26" fmla="*/ 83 w 152"/>
                <a:gd name="T27" fmla="*/ 1 h 262"/>
                <a:gd name="T28" fmla="*/ 46 w 152"/>
                <a:gd name="T29" fmla="*/ 1 h 262"/>
                <a:gd name="T30" fmla="*/ 17 w 152"/>
                <a:gd name="T31" fmla="*/ 5 h 262"/>
                <a:gd name="T32" fmla="*/ 7 w 152"/>
                <a:gd name="T33" fmla="*/ 15 h 262"/>
                <a:gd name="T34" fmla="*/ 2 w 152"/>
                <a:gd name="T35" fmla="*/ 24 h 262"/>
                <a:gd name="T36" fmla="*/ 0 w 152"/>
                <a:gd name="T37" fmla="*/ 34 h 262"/>
                <a:gd name="T38" fmla="*/ 3 w 152"/>
                <a:gd name="T39" fmla="*/ 51 h 262"/>
                <a:gd name="T40" fmla="*/ 12 w 152"/>
                <a:gd name="T41" fmla="*/ 75 h 262"/>
                <a:gd name="T42" fmla="*/ 18 w 152"/>
                <a:gd name="T43" fmla="*/ 92 h 262"/>
                <a:gd name="T44" fmla="*/ 23 w 152"/>
                <a:gd name="T45" fmla="*/ 104 h 262"/>
                <a:gd name="T46" fmla="*/ 25 w 152"/>
                <a:gd name="T47" fmla="*/ 123 h 262"/>
                <a:gd name="T48" fmla="*/ 26 w 152"/>
                <a:gd name="T49" fmla="*/ 152 h 262"/>
                <a:gd name="T50" fmla="*/ 25 w 152"/>
                <a:gd name="T51" fmla="*/ 173 h 262"/>
                <a:gd name="T52" fmla="*/ 23 w 152"/>
                <a:gd name="T53" fmla="*/ 188 h 262"/>
                <a:gd name="T54" fmla="*/ 22 w 152"/>
                <a:gd name="T55" fmla="*/ 203 h 262"/>
                <a:gd name="T56" fmla="*/ 23 w 152"/>
                <a:gd name="T57" fmla="*/ 223 h 262"/>
                <a:gd name="T58" fmla="*/ 27 w 152"/>
                <a:gd name="T59" fmla="*/ 237 h 262"/>
                <a:gd name="T60" fmla="*/ 32 w 152"/>
                <a:gd name="T61" fmla="*/ 246 h 262"/>
                <a:gd name="T62" fmla="*/ 37 w 152"/>
                <a:gd name="T63" fmla="*/ 251 h 262"/>
                <a:gd name="T64" fmla="*/ 43 w 152"/>
                <a:gd name="T65" fmla="*/ 255 h 262"/>
                <a:gd name="T66" fmla="*/ 49 w 152"/>
                <a:gd name="T67" fmla="*/ 257 h 262"/>
                <a:gd name="T68" fmla="*/ 56 w 152"/>
                <a:gd name="T69" fmla="*/ 259 h 262"/>
                <a:gd name="T70" fmla="*/ 59 w 152"/>
                <a:gd name="T71" fmla="*/ 261 h 2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2"/>
                <a:gd name="T109" fmla="*/ 0 h 262"/>
                <a:gd name="T110" fmla="*/ 152 w 152"/>
                <a:gd name="T111" fmla="*/ 262 h 2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2" h="262">
                  <a:moveTo>
                    <a:pt x="61" y="261"/>
                  </a:moveTo>
                  <a:lnTo>
                    <a:pt x="64" y="261"/>
                  </a:lnTo>
                  <a:lnTo>
                    <a:pt x="72" y="259"/>
                  </a:lnTo>
                  <a:lnTo>
                    <a:pt x="84" y="259"/>
                  </a:lnTo>
                  <a:lnTo>
                    <a:pt x="98" y="256"/>
                  </a:lnTo>
                  <a:lnTo>
                    <a:pt x="114" y="253"/>
                  </a:lnTo>
                  <a:lnTo>
                    <a:pt x="128" y="247"/>
                  </a:lnTo>
                  <a:lnTo>
                    <a:pt x="139" y="239"/>
                  </a:lnTo>
                  <a:lnTo>
                    <a:pt x="147" y="229"/>
                  </a:lnTo>
                  <a:lnTo>
                    <a:pt x="151" y="217"/>
                  </a:lnTo>
                  <a:lnTo>
                    <a:pt x="148" y="204"/>
                  </a:lnTo>
                  <a:lnTo>
                    <a:pt x="143" y="191"/>
                  </a:lnTo>
                  <a:lnTo>
                    <a:pt x="134" y="176"/>
                  </a:lnTo>
                  <a:lnTo>
                    <a:pt x="124" y="162"/>
                  </a:lnTo>
                  <a:lnTo>
                    <a:pt x="114" y="147"/>
                  </a:lnTo>
                  <a:lnTo>
                    <a:pt x="104" y="131"/>
                  </a:lnTo>
                  <a:lnTo>
                    <a:pt x="97" y="114"/>
                  </a:lnTo>
                  <a:lnTo>
                    <a:pt x="95" y="94"/>
                  </a:lnTo>
                  <a:lnTo>
                    <a:pt x="98" y="76"/>
                  </a:lnTo>
                  <a:lnTo>
                    <a:pt x="104" y="59"/>
                  </a:lnTo>
                  <a:lnTo>
                    <a:pt x="113" y="45"/>
                  </a:lnTo>
                  <a:lnTo>
                    <a:pt x="121" y="33"/>
                  </a:lnTo>
                  <a:lnTo>
                    <a:pt x="126" y="23"/>
                  </a:lnTo>
                  <a:lnTo>
                    <a:pt x="128" y="14"/>
                  </a:lnTo>
                  <a:lnTo>
                    <a:pt x="125" y="8"/>
                  </a:lnTo>
                  <a:lnTo>
                    <a:pt x="115" y="5"/>
                  </a:lnTo>
                  <a:lnTo>
                    <a:pt x="101" y="3"/>
                  </a:lnTo>
                  <a:lnTo>
                    <a:pt x="83" y="1"/>
                  </a:lnTo>
                  <a:lnTo>
                    <a:pt x="64" y="0"/>
                  </a:lnTo>
                  <a:lnTo>
                    <a:pt x="46" y="1"/>
                  </a:lnTo>
                  <a:lnTo>
                    <a:pt x="29" y="2"/>
                  </a:lnTo>
                  <a:lnTo>
                    <a:pt x="17" y="5"/>
                  </a:lnTo>
                  <a:lnTo>
                    <a:pt x="11" y="11"/>
                  </a:lnTo>
                  <a:lnTo>
                    <a:pt x="7" y="15"/>
                  </a:lnTo>
                  <a:lnTo>
                    <a:pt x="5" y="19"/>
                  </a:lnTo>
                  <a:lnTo>
                    <a:pt x="2" y="24"/>
                  </a:lnTo>
                  <a:lnTo>
                    <a:pt x="1" y="28"/>
                  </a:lnTo>
                  <a:lnTo>
                    <a:pt x="0" y="34"/>
                  </a:lnTo>
                  <a:lnTo>
                    <a:pt x="1" y="41"/>
                  </a:lnTo>
                  <a:lnTo>
                    <a:pt x="3" y="51"/>
                  </a:lnTo>
                  <a:lnTo>
                    <a:pt x="7" y="63"/>
                  </a:lnTo>
                  <a:lnTo>
                    <a:pt x="12" y="75"/>
                  </a:lnTo>
                  <a:lnTo>
                    <a:pt x="15" y="85"/>
                  </a:lnTo>
                  <a:lnTo>
                    <a:pt x="18" y="92"/>
                  </a:lnTo>
                  <a:lnTo>
                    <a:pt x="21" y="97"/>
                  </a:lnTo>
                  <a:lnTo>
                    <a:pt x="23" y="104"/>
                  </a:lnTo>
                  <a:lnTo>
                    <a:pt x="24" y="112"/>
                  </a:lnTo>
                  <a:lnTo>
                    <a:pt x="25" y="123"/>
                  </a:lnTo>
                  <a:lnTo>
                    <a:pt x="26" y="137"/>
                  </a:lnTo>
                  <a:lnTo>
                    <a:pt x="26" y="152"/>
                  </a:lnTo>
                  <a:lnTo>
                    <a:pt x="26" y="164"/>
                  </a:lnTo>
                  <a:lnTo>
                    <a:pt x="25" y="173"/>
                  </a:lnTo>
                  <a:lnTo>
                    <a:pt x="24" y="181"/>
                  </a:lnTo>
                  <a:lnTo>
                    <a:pt x="23" y="188"/>
                  </a:lnTo>
                  <a:lnTo>
                    <a:pt x="22" y="195"/>
                  </a:lnTo>
                  <a:lnTo>
                    <a:pt x="22" y="203"/>
                  </a:lnTo>
                  <a:lnTo>
                    <a:pt x="22" y="213"/>
                  </a:lnTo>
                  <a:lnTo>
                    <a:pt x="23" y="223"/>
                  </a:lnTo>
                  <a:lnTo>
                    <a:pt x="25" y="231"/>
                  </a:lnTo>
                  <a:lnTo>
                    <a:pt x="27" y="237"/>
                  </a:lnTo>
                  <a:lnTo>
                    <a:pt x="29" y="242"/>
                  </a:lnTo>
                  <a:lnTo>
                    <a:pt x="32" y="246"/>
                  </a:lnTo>
                  <a:lnTo>
                    <a:pt x="34" y="248"/>
                  </a:lnTo>
                  <a:lnTo>
                    <a:pt x="37" y="251"/>
                  </a:lnTo>
                  <a:lnTo>
                    <a:pt x="41" y="253"/>
                  </a:lnTo>
                  <a:lnTo>
                    <a:pt x="43" y="255"/>
                  </a:lnTo>
                  <a:lnTo>
                    <a:pt x="46" y="256"/>
                  </a:lnTo>
                  <a:lnTo>
                    <a:pt x="49" y="257"/>
                  </a:lnTo>
                  <a:lnTo>
                    <a:pt x="53" y="258"/>
                  </a:lnTo>
                  <a:lnTo>
                    <a:pt x="56" y="259"/>
                  </a:lnTo>
                  <a:lnTo>
                    <a:pt x="58" y="261"/>
                  </a:lnTo>
                  <a:lnTo>
                    <a:pt x="59" y="261"/>
                  </a:lnTo>
                  <a:lnTo>
                    <a:pt x="61" y="261"/>
                  </a:lnTo>
                </a:path>
              </a:pathLst>
            </a:custGeom>
            <a:solidFill>
              <a:srgbClr val="00CCC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38" name="Freeform 95"/>
            <p:cNvSpPr>
              <a:spLocks/>
            </p:cNvSpPr>
            <p:nvPr/>
          </p:nvSpPr>
          <p:spPr bwMode="auto">
            <a:xfrm>
              <a:off x="4352" y="2402"/>
              <a:ext cx="432" cy="811"/>
            </a:xfrm>
            <a:custGeom>
              <a:avLst/>
              <a:gdLst>
                <a:gd name="T0" fmla="*/ 192 w 432"/>
                <a:gd name="T1" fmla="*/ 256 h 811"/>
                <a:gd name="T2" fmla="*/ 183 w 432"/>
                <a:gd name="T3" fmla="*/ 185 h 811"/>
                <a:gd name="T4" fmla="*/ 144 w 432"/>
                <a:gd name="T5" fmla="*/ 164 h 811"/>
                <a:gd name="T6" fmla="*/ 142 w 432"/>
                <a:gd name="T7" fmla="*/ 153 h 811"/>
                <a:gd name="T8" fmla="*/ 144 w 432"/>
                <a:gd name="T9" fmla="*/ 150 h 811"/>
                <a:gd name="T10" fmla="*/ 154 w 432"/>
                <a:gd name="T11" fmla="*/ 150 h 811"/>
                <a:gd name="T12" fmla="*/ 166 w 432"/>
                <a:gd name="T13" fmla="*/ 136 h 811"/>
                <a:gd name="T14" fmla="*/ 171 w 432"/>
                <a:gd name="T15" fmla="*/ 113 h 811"/>
                <a:gd name="T16" fmla="*/ 175 w 432"/>
                <a:gd name="T17" fmla="*/ 113 h 811"/>
                <a:gd name="T18" fmla="*/ 179 w 432"/>
                <a:gd name="T19" fmla="*/ 105 h 811"/>
                <a:gd name="T20" fmla="*/ 171 w 432"/>
                <a:gd name="T21" fmla="*/ 80 h 811"/>
                <a:gd name="T22" fmla="*/ 165 w 432"/>
                <a:gd name="T23" fmla="*/ 55 h 811"/>
                <a:gd name="T24" fmla="*/ 145 w 432"/>
                <a:gd name="T25" fmla="*/ 21 h 811"/>
                <a:gd name="T26" fmla="*/ 114 w 432"/>
                <a:gd name="T27" fmla="*/ 1 h 811"/>
                <a:gd name="T28" fmla="*/ 75 w 432"/>
                <a:gd name="T29" fmla="*/ 7 h 811"/>
                <a:gd name="T30" fmla="*/ 55 w 432"/>
                <a:gd name="T31" fmla="*/ 26 h 811"/>
                <a:gd name="T32" fmla="*/ 52 w 432"/>
                <a:gd name="T33" fmla="*/ 65 h 811"/>
                <a:gd name="T34" fmla="*/ 61 w 432"/>
                <a:gd name="T35" fmla="*/ 93 h 811"/>
                <a:gd name="T36" fmla="*/ 69 w 432"/>
                <a:gd name="T37" fmla="*/ 130 h 811"/>
                <a:gd name="T38" fmla="*/ 52 w 432"/>
                <a:gd name="T39" fmla="*/ 156 h 811"/>
                <a:gd name="T40" fmla="*/ 9 w 432"/>
                <a:gd name="T41" fmla="*/ 185 h 811"/>
                <a:gd name="T42" fmla="*/ 0 w 432"/>
                <a:gd name="T43" fmla="*/ 213 h 811"/>
                <a:gd name="T44" fmla="*/ 17 w 432"/>
                <a:gd name="T45" fmla="*/ 288 h 811"/>
                <a:gd name="T46" fmla="*/ 24 w 432"/>
                <a:gd name="T47" fmla="*/ 378 h 811"/>
                <a:gd name="T48" fmla="*/ 24 w 432"/>
                <a:gd name="T49" fmla="*/ 431 h 811"/>
                <a:gd name="T50" fmla="*/ 49 w 432"/>
                <a:gd name="T51" fmla="*/ 503 h 811"/>
                <a:gd name="T52" fmla="*/ 104 w 432"/>
                <a:gd name="T53" fmla="*/ 538 h 811"/>
                <a:gd name="T54" fmla="*/ 155 w 432"/>
                <a:gd name="T55" fmla="*/ 541 h 811"/>
                <a:gd name="T56" fmla="*/ 222 w 432"/>
                <a:gd name="T57" fmla="*/ 533 h 811"/>
                <a:gd name="T58" fmla="*/ 284 w 432"/>
                <a:gd name="T59" fmla="*/ 555 h 811"/>
                <a:gd name="T60" fmla="*/ 303 w 432"/>
                <a:gd name="T61" fmla="*/ 572 h 811"/>
                <a:gd name="T62" fmla="*/ 297 w 432"/>
                <a:gd name="T63" fmla="*/ 627 h 811"/>
                <a:gd name="T64" fmla="*/ 305 w 432"/>
                <a:gd name="T65" fmla="*/ 692 h 811"/>
                <a:gd name="T66" fmla="*/ 305 w 432"/>
                <a:gd name="T67" fmla="*/ 747 h 811"/>
                <a:gd name="T68" fmla="*/ 303 w 432"/>
                <a:gd name="T69" fmla="*/ 770 h 811"/>
                <a:gd name="T70" fmla="*/ 316 w 432"/>
                <a:gd name="T71" fmla="*/ 794 h 811"/>
                <a:gd name="T72" fmla="*/ 357 w 432"/>
                <a:gd name="T73" fmla="*/ 796 h 811"/>
                <a:gd name="T74" fmla="*/ 392 w 432"/>
                <a:gd name="T75" fmla="*/ 806 h 811"/>
                <a:gd name="T76" fmla="*/ 419 w 432"/>
                <a:gd name="T77" fmla="*/ 807 h 811"/>
                <a:gd name="T78" fmla="*/ 431 w 432"/>
                <a:gd name="T79" fmla="*/ 795 h 811"/>
                <a:gd name="T80" fmla="*/ 393 w 432"/>
                <a:gd name="T81" fmla="*/ 775 h 811"/>
                <a:gd name="T82" fmla="*/ 355 w 432"/>
                <a:gd name="T83" fmla="*/ 747 h 811"/>
                <a:gd name="T84" fmla="*/ 357 w 432"/>
                <a:gd name="T85" fmla="*/ 708 h 811"/>
                <a:gd name="T86" fmla="*/ 367 w 432"/>
                <a:gd name="T87" fmla="*/ 654 h 811"/>
                <a:gd name="T88" fmla="*/ 374 w 432"/>
                <a:gd name="T89" fmla="*/ 597 h 811"/>
                <a:gd name="T90" fmla="*/ 381 w 432"/>
                <a:gd name="T91" fmla="*/ 581 h 811"/>
                <a:gd name="T92" fmla="*/ 383 w 432"/>
                <a:gd name="T93" fmla="*/ 553 h 811"/>
                <a:gd name="T94" fmla="*/ 364 w 432"/>
                <a:gd name="T95" fmla="*/ 518 h 811"/>
                <a:gd name="T96" fmla="*/ 304 w 432"/>
                <a:gd name="T97" fmla="*/ 484 h 811"/>
                <a:gd name="T98" fmla="*/ 266 w 432"/>
                <a:gd name="T99" fmla="*/ 462 h 811"/>
                <a:gd name="T100" fmla="*/ 223 w 432"/>
                <a:gd name="T101" fmla="*/ 441 h 81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2"/>
                <a:gd name="T154" fmla="*/ 0 h 811"/>
                <a:gd name="T155" fmla="*/ 432 w 432"/>
                <a:gd name="T156" fmla="*/ 811 h 81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2" h="811">
                  <a:moveTo>
                    <a:pt x="186" y="308"/>
                  </a:moveTo>
                  <a:lnTo>
                    <a:pt x="186" y="304"/>
                  </a:lnTo>
                  <a:lnTo>
                    <a:pt x="188" y="293"/>
                  </a:lnTo>
                  <a:lnTo>
                    <a:pt x="189" y="276"/>
                  </a:lnTo>
                  <a:lnTo>
                    <a:pt x="192" y="256"/>
                  </a:lnTo>
                  <a:lnTo>
                    <a:pt x="193" y="235"/>
                  </a:lnTo>
                  <a:lnTo>
                    <a:pt x="193" y="216"/>
                  </a:lnTo>
                  <a:lnTo>
                    <a:pt x="192" y="201"/>
                  </a:lnTo>
                  <a:lnTo>
                    <a:pt x="188" y="191"/>
                  </a:lnTo>
                  <a:lnTo>
                    <a:pt x="183" y="185"/>
                  </a:lnTo>
                  <a:lnTo>
                    <a:pt x="175" y="180"/>
                  </a:lnTo>
                  <a:lnTo>
                    <a:pt x="166" y="175"/>
                  </a:lnTo>
                  <a:lnTo>
                    <a:pt x="157" y="171"/>
                  </a:lnTo>
                  <a:lnTo>
                    <a:pt x="149" y="167"/>
                  </a:lnTo>
                  <a:lnTo>
                    <a:pt x="144" y="164"/>
                  </a:lnTo>
                  <a:lnTo>
                    <a:pt x="139" y="161"/>
                  </a:lnTo>
                  <a:lnTo>
                    <a:pt x="139" y="158"/>
                  </a:lnTo>
                  <a:lnTo>
                    <a:pt x="141" y="156"/>
                  </a:lnTo>
                  <a:lnTo>
                    <a:pt x="142" y="155"/>
                  </a:lnTo>
                  <a:lnTo>
                    <a:pt x="142" y="153"/>
                  </a:lnTo>
                  <a:lnTo>
                    <a:pt x="143" y="152"/>
                  </a:lnTo>
                  <a:lnTo>
                    <a:pt x="143" y="151"/>
                  </a:lnTo>
                  <a:lnTo>
                    <a:pt x="144" y="150"/>
                  </a:lnTo>
                  <a:lnTo>
                    <a:pt x="146" y="150"/>
                  </a:lnTo>
                  <a:lnTo>
                    <a:pt x="148" y="150"/>
                  </a:lnTo>
                  <a:lnTo>
                    <a:pt x="152" y="150"/>
                  </a:lnTo>
                  <a:lnTo>
                    <a:pt x="154" y="150"/>
                  </a:lnTo>
                  <a:lnTo>
                    <a:pt x="157" y="150"/>
                  </a:lnTo>
                  <a:lnTo>
                    <a:pt x="161" y="148"/>
                  </a:lnTo>
                  <a:lnTo>
                    <a:pt x="162" y="146"/>
                  </a:lnTo>
                  <a:lnTo>
                    <a:pt x="165" y="142"/>
                  </a:lnTo>
                  <a:lnTo>
                    <a:pt x="166" y="136"/>
                  </a:lnTo>
                  <a:lnTo>
                    <a:pt x="168" y="131"/>
                  </a:lnTo>
                  <a:lnTo>
                    <a:pt x="169" y="124"/>
                  </a:lnTo>
                  <a:lnTo>
                    <a:pt x="171" y="120"/>
                  </a:lnTo>
                  <a:lnTo>
                    <a:pt x="171" y="115"/>
                  </a:lnTo>
                  <a:lnTo>
                    <a:pt x="171" y="113"/>
                  </a:lnTo>
                  <a:lnTo>
                    <a:pt x="171" y="112"/>
                  </a:lnTo>
                  <a:lnTo>
                    <a:pt x="172" y="112"/>
                  </a:lnTo>
                  <a:lnTo>
                    <a:pt x="173" y="112"/>
                  </a:lnTo>
                  <a:lnTo>
                    <a:pt x="174" y="113"/>
                  </a:lnTo>
                  <a:lnTo>
                    <a:pt x="175" y="113"/>
                  </a:lnTo>
                  <a:lnTo>
                    <a:pt x="176" y="112"/>
                  </a:lnTo>
                  <a:lnTo>
                    <a:pt x="178" y="112"/>
                  </a:lnTo>
                  <a:lnTo>
                    <a:pt x="179" y="111"/>
                  </a:lnTo>
                  <a:lnTo>
                    <a:pt x="181" y="108"/>
                  </a:lnTo>
                  <a:lnTo>
                    <a:pt x="179" y="105"/>
                  </a:lnTo>
                  <a:lnTo>
                    <a:pt x="178" y="101"/>
                  </a:lnTo>
                  <a:lnTo>
                    <a:pt x="177" y="96"/>
                  </a:lnTo>
                  <a:lnTo>
                    <a:pt x="175" y="91"/>
                  </a:lnTo>
                  <a:lnTo>
                    <a:pt x="173" y="85"/>
                  </a:lnTo>
                  <a:lnTo>
                    <a:pt x="171" y="80"/>
                  </a:lnTo>
                  <a:lnTo>
                    <a:pt x="169" y="75"/>
                  </a:lnTo>
                  <a:lnTo>
                    <a:pt x="168" y="72"/>
                  </a:lnTo>
                  <a:lnTo>
                    <a:pt x="167" y="67"/>
                  </a:lnTo>
                  <a:lnTo>
                    <a:pt x="166" y="62"/>
                  </a:lnTo>
                  <a:lnTo>
                    <a:pt x="165" y="55"/>
                  </a:lnTo>
                  <a:lnTo>
                    <a:pt x="163" y="47"/>
                  </a:lnTo>
                  <a:lnTo>
                    <a:pt x="159" y="40"/>
                  </a:lnTo>
                  <a:lnTo>
                    <a:pt x="155" y="32"/>
                  </a:lnTo>
                  <a:lnTo>
                    <a:pt x="151" y="25"/>
                  </a:lnTo>
                  <a:lnTo>
                    <a:pt x="145" y="21"/>
                  </a:lnTo>
                  <a:lnTo>
                    <a:pt x="139" y="16"/>
                  </a:lnTo>
                  <a:lnTo>
                    <a:pt x="134" y="12"/>
                  </a:lnTo>
                  <a:lnTo>
                    <a:pt x="127" y="7"/>
                  </a:lnTo>
                  <a:lnTo>
                    <a:pt x="121" y="4"/>
                  </a:lnTo>
                  <a:lnTo>
                    <a:pt x="114" y="1"/>
                  </a:lnTo>
                  <a:lnTo>
                    <a:pt x="107" y="0"/>
                  </a:lnTo>
                  <a:lnTo>
                    <a:pt x="98" y="0"/>
                  </a:lnTo>
                  <a:lnTo>
                    <a:pt x="91" y="2"/>
                  </a:lnTo>
                  <a:lnTo>
                    <a:pt x="83" y="5"/>
                  </a:lnTo>
                  <a:lnTo>
                    <a:pt x="75" y="7"/>
                  </a:lnTo>
                  <a:lnTo>
                    <a:pt x="69" y="11"/>
                  </a:lnTo>
                  <a:lnTo>
                    <a:pt x="64" y="13"/>
                  </a:lnTo>
                  <a:lnTo>
                    <a:pt x="59" y="16"/>
                  </a:lnTo>
                  <a:lnTo>
                    <a:pt x="56" y="21"/>
                  </a:lnTo>
                  <a:lnTo>
                    <a:pt x="55" y="26"/>
                  </a:lnTo>
                  <a:lnTo>
                    <a:pt x="54" y="34"/>
                  </a:lnTo>
                  <a:lnTo>
                    <a:pt x="53" y="42"/>
                  </a:lnTo>
                  <a:lnTo>
                    <a:pt x="53" y="50"/>
                  </a:lnTo>
                  <a:lnTo>
                    <a:pt x="52" y="57"/>
                  </a:lnTo>
                  <a:lnTo>
                    <a:pt x="52" y="65"/>
                  </a:lnTo>
                  <a:lnTo>
                    <a:pt x="53" y="72"/>
                  </a:lnTo>
                  <a:lnTo>
                    <a:pt x="53" y="78"/>
                  </a:lnTo>
                  <a:lnTo>
                    <a:pt x="55" y="84"/>
                  </a:lnTo>
                  <a:lnTo>
                    <a:pt x="57" y="88"/>
                  </a:lnTo>
                  <a:lnTo>
                    <a:pt x="61" y="93"/>
                  </a:lnTo>
                  <a:lnTo>
                    <a:pt x="63" y="100"/>
                  </a:lnTo>
                  <a:lnTo>
                    <a:pt x="65" y="106"/>
                  </a:lnTo>
                  <a:lnTo>
                    <a:pt x="66" y="115"/>
                  </a:lnTo>
                  <a:lnTo>
                    <a:pt x="68" y="123"/>
                  </a:lnTo>
                  <a:lnTo>
                    <a:pt x="69" y="130"/>
                  </a:lnTo>
                  <a:lnTo>
                    <a:pt x="71" y="136"/>
                  </a:lnTo>
                  <a:lnTo>
                    <a:pt x="71" y="141"/>
                  </a:lnTo>
                  <a:lnTo>
                    <a:pt x="68" y="145"/>
                  </a:lnTo>
                  <a:lnTo>
                    <a:pt x="62" y="151"/>
                  </a:lnTo>
                  <a:lnTo>
                    <a:pt x="52" y="156"/>
                  </a:lnTo>
                  <a:lnTo>
                    <a:pt x="41" y="162"/>
                  </a:lnTo>
                  <a:lnTo>
                    <a:pt x="29" y="168"/>
                  </a:lnTo>
                  <a:lnTo>
                    <a:pt x="19" y="174"/>
                  </a:lnTo>
                  <a:lnTo>
                    <a:pt x="13" y="180"/>
                  </a:lnTo>
                  <a:lnTo>
                    <a:pt x="9" y="185"/>
                  </a:lnTo>
                  <a:lnTo>
                    <a:pt x="8" y="190"/>
                  </a:lnTo>
                  <a:lnTo>
                    <a:pt x="6" y="194"/>
                  </a:lnTo>
                  <a:lnTo>
                    <a:pt x="4" y="200"/>
                  </a:lnTo>
                  <a:lnTo>
                    <a:pt x="1" y="205"/>
                  </a:lnTo>
                  <a:lnTo>
                    <a:pt x="0" y="213"/>
                  </a:lnTo>
                  <a:lnTo>
                    <a:pt x="0" y="223"/>
                  </a:lnTo>
                  <a:lnTo>
                    <a:pt x="2" y="235"/>
                  </a:lnTo>
                  <a:lnTo>
                    <a:pt x="7" y="251"/>
                  </a:lnTo>
                  <a:lnTo>
                    <a:pt x="13" y="268"/>
                  </a:lnTo>
                  <a:lnTo>
                    <a:pt x="17" y="288"/>
                  </a:lnTo>
                  <a:lnTo>
                    <a:pt x="21" y="310"/>
                  </a:lnTo>
                  <a:lnTo>
                    <a:pt x="23" y="330"/>
                  </a:lnTo>
                  <a:lnTo>
                    <a:pt x="24" y="348"/>
                  </a:lnTo>
                  <a:lnTo>
                    <a:pt x="25" y="365"/>
                  </a:lnTo>
                  <a:lnTo>
                    <a:pt x="24" y="378"/>
                  </a:lnTo>
                  <a:lnTo>
                    <a:pt x="24" y="387"/>
                  </a:lnTo>
                  <a:lnTo>
                    <a:pt x="23" y="396"/>
                  </a:lnTo>
                  <a:lnTo>
                    <a:pt x="23" y="406"/>
                  </a:lnTo>
                  <a:lnTo>
                    <a:pt x="23" y="417"/>
                  </a:lnTo>
                  <a:lnTo>
                    <a:pt x="24" y="431"/>
                  </a:lnTo>
                  <a:lnTo>
                    <a:pt x="26" y="445"/>
                  </a:lnTo>
                  <a:lnTo>
                    <a:pt x="29" y="460"/>
                  </a:lnTo>
                  <a:lnTo>
                    <a:pt x="35" y="475"/>
                  </a:lnTo>
                  <a:lnTo>
                    <a:pt x="42" y="491"/>
                  </a:lnTo>
                  <a:lnTo>
                    <a:pt x="49" y="503"/>
                  </a:lnTo>
                  <a:lnTo>
                    <a:pt x="59" y="513"/>
                  </a:lnTo>
                  <a:lnTo>
                    <a:pt x="71" y="522"/>
                  </a:lnTo>
                  <a:lnTo>
                    <a:pt x="82" y="528"/>
                  </a:lnTo>
                  <a:lnTo>
                    <a:pt x="94" y="534"/>
                  </a:lnTo>
                  <a:lnTo>
                    <a:pt x="104" y="538"/>
                  </a:lnTo>
                  <a:lnTo>
                    <a:pt x="112" y="541"/>
                  </a:lnTo>
                  <a:lnTo>
                    <a:pt x="117" y="542"/>
                  </a:lnTo>
                  <a:lnTo>
                    <a:pt x="127" y="543"/>
                  </a:lnTo>
                  <a:lnTo>
                    <a:pt x="141" y="542"/>
                  </a:lnTo>
                  <a:lnTo>
                    <a:pt x="155" y="541"/>
                  </a:lnTo>
                  <a:lnTo>
                    <a:pt x="171" y="537"/>
                  </a:lnTo>
                  <a:lnTo>
                    <a:pt x="186" y="535"/>
                  </a:lnTo>
                  <a:lnTo>
                    <a:pt x="201" y="534"/>
                  </a:lnTo>
                  <a:lnTo>
                    <a:pt x="213" y="533"/>
                  </a:lnTo>
                  <a:lnTo>
                    <a:pt x="222" y="533"/>
                  </a:lnTo>
                  <a:lnTo>
                    <a:pt x="232" y="536"/>
                  </a:lnTo>
                  <a:lnTo>
                    <a:pt x="244" y="540"/>
                  </a:lnTo>
                  <a:lnTo>
                    <a:pt x="257" y="544"/>
                  </a:lnTo>
                  <a:lnTo>
                    <a:pt x="272" y="550"/>
                  </a:lnTo>
                  <a:lnTo>
                    <a:pt x="284" y="555"/>
                  </a:lnTo>
                  <a:lnTo>
                    <a:pt x="294" y="558"/>
                  </a:lnTo>
                  <a:lnTo>
                    <a:pt x="302" y="562"/>
                  </a:lnTo>
                  <a:lnTo>
                    <a:pt x="304" y="563"/>
                  </a:lnTo>
                  <a:lnTo>
                    <a:pt x="304" y="565"/>
                  </a:lnTo>
                  <a:lnTo>
                    <a:pt x="303" y="572"/>
                  </a:lnTo>
                  <a:lnTo>
                    <a:pt x="302" y="581"/>
                  </a:lnTo>
                  <a:lnTo>
                    <a:pt x="301" y="591"/>
                  </a:lnTo>
                  <a:lnTo>
                    <a:pt x="299" y="603"/>
                  </a:lnTo>
                  <a:lnTo>
                    <a:pt x="298" y="615"/>
                  </a:lnTo>
                  <a:lnTo>
                    <a:pt x="297" y="627"/>
                  </a:lnTo>
                  <a:lnTo>
                    <a:pt x="297" y="637"/>
                  </a:lnTo>
                  <a:lnTo>
                    <a:pt x="298" y="648"/>
                  </a:lnTo>
                  <a:lnTo>
                    <a:pt x="299" y="662"/>
                  </a:lnTo>
                  <a:lnTo>
                    <a:pt x="303" y="676"/>
                  </a:lnTo>
                  <a:lnTo>
                    <a:pt x="305" y="692"/>
                  </a:lnTo>
                  <a:lnTo>
                    <a:pt x="307" y="707"/>
                  </a:lnTo>
                  <a:lnTo>
                    <a:pt x="309" y="722"/>
                  </a:lnTo>
                  <a:lnTo>
                    <a:pt x="309" y="733"/>
                  </a:lnTo>
                  <a:lnTo>
                    <a:pt x="307" y="742"/>
                  </a:lnTo>
                  <a:lnTo>
                    <a:pt x="305" y="747"/>
                  </a:lnTo>
                  <a:lnTo>
                    <a:pt x="304" y="753"/>
                  </a:lnTo>
                  <a:lnTo>
                    <a:pt x="303" y="758"/>
                  </a:lnTo>
                  <a:lnTo>
                    <a:pt x="303" y="763"/>
                  </a:lnTo>
                  <a:lnTo>
                    <a:pt x="303" y="767"/>
                  </a:lnTo>
                  <a:lnTo>
                    <a:pt x="303" y="770"/>
                  </a:lnTo>
                  <a:lnTo>
                    <a:pt x="303" y="772"/>
                  </a:lnTo>
                  <a:lnTo>
                    <a:pt x="311" y="794"/>
                  </a:lnTo>
                  <a:lnTo>
                    <a:pt x="312" y="794"/>
                  </a:lnTo>
                  <a:lnTo>
                    <a:pt x="316" y="794"/>
                  </a:lnTo>
                  <a:lnTo>
                    <a:pt x="324" y="794"/>
                  </a:lnTo>
                  <a:lnTo>
                    <a:pt x="332" y="794"/>
                  </a:lnTo>
                  <a:lnTo>
                    <a:pt x="341" y="795"/>
                  </a:lnTo>
                  <a:lnTo>
                    <a:pt x="349" y="795"/>
                  </a:lnTo>
                  <a:lnTo>
                    <a:pt x="357" y="796"/>
                  </a:lnTo>
                  <a:lnTo>
                    <a:pt x="363" y="798"/>
                  </a:lnTo>
                  <a:lnTo>
                    <a:pt x="368" y="800"/>
                  </a:lnTo>
                  <a:lnTo>
                    <a:pt x="375" y="802"/>
                  </a:lnTo>
                  <a:lnTo>
                    <a:pt x="383" y="804"/>
                  </a:lnTo>
                  <a:lnTo>
                    <a:pt x="392" y="806"/>
                  </a:lnTo>
                  <a:lnTo>
                    <a:pt x="399" y="807"/>
                  </a:lnTo>
                  <a:lnTo>
                    <a:pt x="406" y="808"/>
                  </a:lnTo>
                  <a:lnTo>
                    <a:pt x="413" y="810"/>
                  </a:lnTo>
                  <a:lnTo>
                    <a:pt x="416" y="808"/>
                  </a:lnTo>
                  <a:lnTo>
                    <a:pt x="419" y="807"/>
                  </a:lnTo>
                  <a:lnTo>
                    <a:pt x="423" y="806"/>
                  </a:lnTo>
                  <a:lnTo>
                    <a:pt x="426" y="804"/>
                  </a:lnTo>
                  <a:lnTo>
                    <a:pt x="429" y="801"/>
                  </a:lnTo>
                  <a:lnTo>
                    <a:pt x="431" y="797"/>
                  </a:lnTo>
                  <a:lnTo>
                    <a:pt x="431" y="795"/>
                  </a:lnTo>
                  <a:lnTo>
                    <a:pt x="428" y="792"/>
                  </a:lnTo>
                  <a:lnTo>
                    <a:pt x="423" y="788"/>
                  </a:lnTo>
                  <a:lnTo>
                    <a:pt x="414" y="785"/>
                  </a:lnTo>
                  <a:lnTo>
                    <a:pt x="404" y="781"/>
                  </a:lnTo>
                  <a:lnTo>
                    <a:pt x="393" y="775"/>
                  </a:lnTo>
                  <a:lnTo>
                    <a:pt x="382" y="770"/>
                  </a:lnTo>
                  <a:lnTo>
                    <a:pt x="372" y="764"/>
                  </a:lnTo>
                  <a:lnTo>
                    <a:pt x="363" y="758"/>
                  </a:lnTo>
                  <a:lnTo>
                    <a:pt x="357" y="753"/>
                  </a:lnTo>
                  <a:lnTo>
                    <a:pt x="355" y="747"/>
                  </a:lnTo>
                  <a:lnTo>
                    <a:pt x="355" y="741"/>
                  </a:lnTo>
                  <a:lnTo>
                    <a:pt x="355" y="734"/>
                  </a:lnTo>
                  <a:lnTo>
                    <a:pt x="356" y="726"/>
                  </a:lnTo>
                  <a:lnTo>
                    <a:pt x="356" y="717"/>
                  </a:lnTo>
                  <a:lnTo>
                    <a:pt x="357" y="708"/>
                  </a:lnTo>
                  <a:lnTo>
                    <a:pt x="358" y="698"/>
                  </a:lnTo>
                  <a:lnTo>
                    <a:pt x="361" y="688"/>
                  </a:lnTo>
                  <a:lnTo>
                    <a:pt x="363" y="678"/>
                  </a:lnTo>
                  <a:lnTo>
                    <a:pt x="365" y="667"/>
                  </a:lnTo>
                  <a:lnTo>
                    <a:pt x="367" y="654"/>
                  </a:lnTo>
                  <a:lnTo>
                    <a:pt x="369" y="641"/>
                  </a:lnTo>
                  <a:lnTo>
                    <a:pt x="372" y="627"/>
                  </a:lnTo>
                  <a:lnTo>
                    <a:pt x="373" y="615"/>
                  </a:lnTo>
                  <a:lnTo>
                    <a:pt x="374" y="605"/>
                  </a:lnTo>
                  <a:lnTo>
                    <a:pt x="374" y="597"/>
                  </a:lnTo>
                  <a:lnTo>
                    <a:pt x="374" y="593"/>
                  </a:lnTo>
                  <a:lnTo>
                    <a:pt x="374" y="591"/>
                  </a:lnTo>
                  <a:lnTo>
                    <a:pt x="376" y="588"/>
                  </a:lnTo>
                  <a:lnTo>
                    <a:pt x="377" y="584"/>
                  </a:lnTo>
                  <a:lnTo>
                    <a:pt x="381" y="581"/>
                  </a:lnTo>
                  <a:lnTo>
                    <a:pt x="383" y="575"/>
                  </a:lnTo>
                  <a:lnTo>
                    <a:pt x="384" y="571"/>
                  </a:lnTo>
                  <a:lnTo>
                    <a:pt x="385" y="565"/>
                  </a:lnTo>
                  <a:lnTo>
                    <a:pt x="384" y="560"/>
                  </a:lnTo>
                  <a:lnTo>
                    <a:pt x="383" y="553"/>
                  </a:lnTo>
                  <a:lnTo>
                    <a:pt x="382" y="546"/>
                  </a:lnTo>
                  <a:lnTo>
                    <a:pt x="379" y="540"/>
                  </a:lnTo>
                  <a:lnTo>
                    <a:pt x="377" y="533"/>
                  </a:lnTo>
                  <a:lnTo>
                    <a:pt x="372" y="526"/>
                  </a:lnTo>
                  <a:lnTo>
                    <a:pt x="364" y="518"/>
                  </a:lnTo>
                  <a:lnTo>
                    <a:pt x="354" y="512"/>
                  </a:lnTo>
                  <a:lnTo>
                    <a:pt x="339" y="504"/>
                  </a:lnTo>
                  <a:lnTo>
                    <a:pt x="325" y="497"/>
                  </a:lnTo>
                  <a:lnTo>
                    <a:pt x="313" y="491"/>
                  </a:lnTo>
                  <a:lnTo>
                    <a:pt x="304" y="484"/>
                  </a:lnTo>
                  <a:lnTo>
                    <a:pt x="295" y="477"/>
                  </a:lnTo>
                  <a:lnTo>
                    <a:pt x="288" y="473"/>
                  </a:lnTo>
                  <a:lnTo>
                    <a:pt x="282" y="468"/>
                  </a:lnTo>
                  <a:lnTo>
                    <a:pt x="274" y="464"/>
                  </a:lnTo>
                  <a:lnTo>
                    <a:pt x="266" y="462"/>
                  </a:lnTo>
                  <a:lnTo>
                    <a:pt x="256" y="458"/>
                  </a:lnTo>
                  <a:lnTo>
                    <a:pt x="247" y="455"/>
                  </a:lnTo>
                  <a:lnTo>
                    <a:pt x="238" y="450"/>
                  </a:lnTo>
                  <a:lnTo>
                    <a:pt x="231" y="445"/>
                  </a:lnTo>
                  <a:lnTo>
                    <a:pt x="223" y="441"/>
                  </a:lnTo>
                  <a:lnTo>
                    <a:pt x="217" y="436"/>
                  </a:lnTo>
                  <a:lnTo>
                    <a:pt x="214" y="434"/>
                  </a:lnTo>
                  <a:lnTo>
                    <a:pt x="213" y="433"/>
                  </a:lnTo>
                  <a:lnTo>
                    <a:pt x="186" y="308"/>
                  </a:lnTo>
                </a:path>
              </a:pathLst>
            </a:custGeom>
            <a:solidFill>
              <a:srgbClr val="99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39" name="Freeform 96"/>
            <p:cNvSpPr>
              <a:spLocks/>
            </p:cNvSpPr>
            <p:nvPr/>
          </p:nvSpPr>
          <p:spPr bwMode="auto">
            <a:xfrm>
              <a:off x="4315" y="2656"/>
              <a:ext cx="42" cy="176"/>
            </a:xfrm>
            <a:custGeom>
              <a:avLst/>
              <a:gdLst>
                <a:gd name="T0" fmla="*/ 19 w 42"/>
                <a:gd name="T1" fmla="*/ 145 h 175"/>
                <a:gd name="T2" fmla="*/ 17 w 42"/>
                <a:gd name="T3" fmla="*/ 131 h 175"/>
                <a:gd name="T4" fmla="*/ 16 w 42"/>
                <a:gd name="T5" fmla="*/ 114 h 175"/>
                <a:gd name="T6" fmla="*/ 17 w 42"/>
                <a:gd name="T7" fmla="*/ 93 h 175"/>
                <a:gd name="T8" fmla="*/ 22 w 42"/>
                <a:gd name="T9" fmla="*/ 75 h 175"/>
                <a:gd name="T10" fmla="*/ 23 w 42"/>
                <a:gd name="T11" fmla="*/ 63 h 175"/>
                <a:gd name="T12" fmla="*/ 23 w 42"/>
                <a:gd name="T13" fmla="*/ 50 h 175"/>
                <a:gd name="T14" fmla="*/ 19 w 42"/>
                <a:gd name="T15" fmla="*/ 37 h 175"/>
                <a:gd name="T16" fmla="*/ 16 w 42"/>
                <a:gd name="T17" fmla="*/ 28 h 175"/>
                <a:gd name="T18" fmla="*/ 13 w 42"/>
                <a:gd name="T19" fmla="*/ 22 h 175"/>
                <a:gd name="T20" fmla="*/ 8 w 42"/>
                <a:gd name="T21" fmla="*/ 13 h 175"/>
                <a:gd name="T22" fmla="*/ 3 w 42"/>
                <a:gd name="T23" fmla="*/ 4 h 175"/>
                <a:gd name="T24" fmla="*/ 2 w 42"/>
                <a:gd name="T25" fmla="*/ 7 h 175"/>
                <a:gd name="T26" fmla="*/ 6 w 42"/>
                <a:gd name="T27" fmla="*/ 18 h 175"/>
                <a:gd name="T28" fmla="*/ 9 w 42"/>
                <a:gd name="T29" fmla="*/ 28 h 175"/>
                <a:gd name="T30" fmla="*/ 11 w 42"/>
                <a:gd name="T31" fmla="*/ 45 h 175"/>
                <a:gd name="T32" fmla="*/ 12 w 42"/>
                <a:gd name="T33" fmla="*/ 72 h 175"/>
                <a:gd name="T34" fmla="*/ 11 w 42"/>
                <a:gd name="T35" fmla="*/ 91 h 175"/>
                <a:gd name="T36" fmla="*/ 8 w 42"/>
                <a:gd name="T37" fmla="*/ 106 h 175"/>
                <a:gd name="T38" fmla="*/ 8 w 42"/>
                <a:gd name="T39" fmla="*/ 120 h 175"/>
                <a:gd name="T40" fmla="*/ 9 w 42"/>
                <a:gd name="T41" fmla="*/ 138 h 175"/>
                <a:gd name="T42" fmla="*/ 13 w 42"/>
                <a:gd name="T43" fmla="*/ 151 h 175"/>
                <a:gd name="T44" fmla="*/ 16 w 42"/>
                <a:gd name="T45" fmla="*/ 160 h 175"/>
                <a:gd name="T46" fmla="*/ 21 w 42"/>
                <a:gd name="T47" fmla="*/ 165 h 175"/>
                <a:gd name="T48" fmla="*/ 26 w 42"/>
                <a:gd name="T49" fmla="*/ 168 h 175"/>
                <a:gd name="T50" fmla="*/ 32 w 42"/>
                <a:gd name="T51" fmla="*/ 171 h 175"/>
                <a:gd name="T52" fmla="*/ 36 w 42"/>
                <a:gd name="T53" fmla="*/ 172 h 175"/>
                <a:gd name="T54" fmla="*/ 39 w 42"/>
                <a:gd name="T55" fmla="*/ 174 h 175"/>
                <a:gd name="T56" fmla="*/ 37 w 42"/>
                <a:gd name="T57" fmla="*/ 170 h 175"/>
                <a:gd name="T58" fmla="*/ 31 w 42"/>
                <a:gd name="T59" fmla="*/ 165 h 175"/>
                <a:gd name="T60" fmla="*/ 25 w 42"/>
                <a:gd name="T61" fmla="*/ 157 h 175"/>
                <a:gd name="T62" fmla="*/ 21 w 42"/>
                <a:gd name="T63" fmla="*/ 151 h 1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
                <a:gd name="T97" fmla="*/ 0 h 175"/>
                <a:gd name="T98" fmla="*/ 42 w 42"/>
                <a:gd name="T99" fmla="*/ 175 h 1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 h="175">
                  <a:moveTo>
                    <a:pt x="21" y="148"/>
                  </a:moveTo>
                  <a:lnTo>
                    <a:pt x="19" y="145"/>
                  </a:lnTo>
                  <a:lnTo>
                    <a:pt x="18" y="139"/>
                  </a:lnTo>
                  <a:lnTo>
                    <a:pt x="17" y="131"/>
                  </a:lnTo>
                  <a:lnTo>
                    <a:pt x="16" y="124"/>
                  </a:lnTo>
                  <a:lnTo>
                    <a:pt x="16" y="114"/>
                  </a:lnTo>
                  <a:lnTo>
                    <a:pt x="16" y="104"/>
                  </a:lnTo>
                  <a:lnTo>
                    <a:pt x="17" y="93"/>
                  </a:lnTo>
                  <a:lnTo>
                    <a:pt x="19" y="82"/>
                  </a:lnTo>
                  <a:lnTo>
                    <a:pt x="22" y="75"/>
                  </a:lnTo>
                  <a:lnTo>
                    <a:pt x="23" y="69"/>
                  </a:lnTo>
                  <a:lnTo>
                    <a:pt x="23" y="63"/>
                  </a:lnTo>
                  <a:lnTo>
                    <a:pt x="23" y="56"/>
                  </a:lnTo>
                  <a:lnTo>
                    <a:pt x="23" y="50"/>
                  </a:lnTo>
                  <a:lnTo>
                    <a:pt x="22" y="44"/>
                  </a:lnTo>
                  <a:lnTo>
                    <a:pt x="19" y="37"/>
                  </a:lnTo>
                  <a:lnTo>
                    <a:pt x="17" y="31"/>
                  </a:lnTo>
                  <a:lnTo>
                    <a:pt x="16" y="28"/>
                  </a:lnTo>
                  <a:lnTo>
                    <a:pt x="15" y="25"/>
                  </a:lnTo>
                  <a:lnTo>
                    <a:pt x="13" y="22"/>
                  </a:lnTo>
                  <a:lnTo>
                    <a:pt x="11" y="17"/>
                  </a:lnTo>
                  <a:lnTo>
                    <a:pt x="8" y="13"/>
                  </a:lnTo>
                  <a:lnTo>
                    <a:pt x="5" y="8"/>
                  </a:lnTo>
                  <a:lnTo>
                    <a:pt x="3" y="4"/>
                  </a:lnTo>
                  <a:lnTo>
                    <a:pt x="0" y="0"/>
                  </a:lnTo>
                  <a:lnTo>
                    <a:pt x="2" y="7"/>
                  </a:lnTo>
                  <a:lnTo>
                    <a:pt x="5" y="13"/>
                  </a:lnTo>
                  <a:lnTo>
                    <a:pt x="6" y="18"/>
                  </a:lnTo>
                  <a:lnTo>
                    <a:pt x="8" y="23"/>
                  </a:lnTo>
                  <a:lnTo>
                    <a:pt x="9" y="28"/>
                  </a:lnTo>
                  <a:lnTo>
                    <a:pt x="11" y="36"/>
                  </a:lnTo>
                  <a:lnTo>
                    <a:pt x="11" y="45"/>
                  </a:lnTo>
                  <a:lnTo>
                    <a:pt x="12" y="57"/>
                  </a:lnTo>
                  <a:lnTo>
                    <a:pt x="12" y="72"/>
                  </a:lnTo>
                  <a:lnTo>
                    <a:pt x="12" y="83"/>
                  </a:lnTo>
                  <a:lnTo>
                    <a:pt x="11" y="91"/>
                  </a:lnTo>
                  <a:lnTo>
                    <a:pt x="9" y="99"/>
                  </a:lnTo>
                  <a:lnTo>
                    <a:pt x="8" y="106"/>
                  </a:lnTo>
                  <a:lnTo>
                    <a:pt x="8" y="113"/>
                  </a:lnTo>
                  <a:lnTo>
                    <a:pt x="8" y="120"/>
                  </a:lnTo>
                  <a:lnTo>
                    <a:pt x="8" y="129"/>
                  </a:lnTo>
                  <a:lnTo>
                    <a:pt x="9" y="138"/>
                  </a:lnTo>
                  <a:lnTo>
                    <a:pt x="11" y="146"/>
                  </a:lnTo>
                  <a:lnTo>
                    <a:pt x="13" y="151"/>
                  </a:lnTo>
                  <a:lnTo>
                    <a:pt x="14" y="156"/>
                  </a:lnTo>
                  <a:lnTo>
                    <a:pt x="16" y="160"/>
                  </a:lnTo>
                  <a:lnTo>
                    <a:pt x="18" y="162"/>
                  </a:lnTo>
                  <a:lnTo>
                    <a:pt x="21" y="165"/>
                  </a:lnTo>
                  <a:lnTo>
                    <a:pt x="24" y="167"/>
                  </a:lnTo>
                  <a:lnTo>
                    <a:pt x="26" y="168"/>
                  </a:lnTo>
                  <a:lnTo>
                    <a:pt x="28" y="170"/>
                  </a:lnTo>
                  <a:lnTo>
                    <a:pt x="32" y="171"/>
                  </a:lnTo>
                  <a:lnTo>
                    <a:pt x="34" y="171"/>
                  </a:lnTo>
                  <a:lnTo>
                    <a:pt x="36" y="172"/>
                  </a:lnTo>
                  <a:lnTo>
                    <a:pt x="38" y="172"/>
                  </a:lnTo>
                  <a:lnTo>
                    <a:pt x="39" y="174"/>
                  </a:lnTo>
                  <a:lnTo>
                    <a:pt x="41" y="174"/>
                  </a:lnTo>
                  <a:lnTo>
                    <a:pt x="37" y="170"/>
                  </a:lnTo>
                  <a:lnTo>
                    <a:pt x="34" y="168"/>
                  </a:lnTo>
                  <a:lnTo>
                    <a:pt x="31" y="165"/>
                  </a:lnTo>
                  <a:lnTo>
                    <a:pt x="27" y="160"/>
                  </a:lnTo>
                  <a:lnTo>
                    <a:pt x="25" y="157"/>
                  </a:lnTo>
                  <a:lnTo>
                    <a:pt x="23" y="154"/>
                  </a:lnTo>
                  <a:lnTo>
                    <a:pt x="21" y="151"/>
                  </a:lnTo>
                  <a:lnTo>
                    <a:pt x="21" y="148"/>
                  </a:lnTo>
                </a:path>
              </a:pathLst>
            </a:custGeom>
            <a:solidFill>
              <a:srgbClr val="00808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0" name="Freeform 97"/>
            <p:cNvSpPr>
              <a:spLocks/>
            </p:cNvSpPr>
            <p:nvPr/>
          </p:nvSpPr>
          <p:spPr bwMode="auto">
            <a:xfrm>
              <a:off x="4417" y="2402"/>
              <a:ext cx="35" cy="90"/>
            </a:xfrm>
            <a:custGeom>
              <a:avLst/>
              <a:gdLst>
                <a:gd name="T0" fmla="*/ 28 w 36"/>
                <a:gd name="T1" fmla="*/ 0 h 89"/>
                <a:gd name="T2" fmla="*/ 28 w 36"/>
                <a:gd name="T3" fmla="*/ 0 h 89"/>
                <a:gd name="T4" fmla="*/ 25 w 36"/>
                <a:gd name="T5" fmla="*/ 3 h 89"/>
                <a:gd name="T6" fmla="*/ 23 w 36"/>
                <a:gd name="T7" fmla="*/ 6 h 89"/>
                <a:gd name="T8" fmla="*/ 21 w 36"/>
                <a:gd name="T9" fmla="*/ 12 h 89"/>
                <a:gd name="T10" fmla="*/ 19 w 36"/>
                <a:gd name="T11" fmla="*/ 18 h 89"/>
                <a:gd name="T12" fmla="*/ 18 w 36"/>
                <a:gd name="T13" fmla="*/ 25 h 89"/>
                <a:gd name="T14" fmla="*/ 18 w 36"/>
                <a:gd name="T15" fmla="*/ 34 h 89"/>
                <a:gd name="T16" fmla="*/ 19 w 36"/>
                <a:gd name="T17" fmla="*/ 42 h 89"/>
                <a:gd name="T18" fmla="*/ 21 w 36"/>
                <a:gd name="T19" fmla="*/ 51 h 89"/>
                <a:gd name="T20" fmla="*/ 23 w 36"/>
                <a:gd name="T21" fmla="*/ 59 h 89"/>
                <a:gd name="T22" fmla="*/ 25 w 36"/>
                <a:gd name="T23" fmla="*/ 66 h 89"/>
                <a:gd name="T24" fmla="*/ 29 w 36"/>
                <a:gd name="T25" fmla="*/ 72 h 89"/>
                <a:gd name="T26" fmla="*/ 31 w 36"/>
                <a:gd name="T27" fmla="*/ 77 h 89"/>
                <a:gd name="T28" fmla="*/ 32 w 36"/>
                <a:gd name="T29" fmla="*/ 81 h 89"/>
                <a:gd name="T30" fmla="*/ 33 w 36"/>
                <a:gd name="T31" fmla="*/ 83 h 89"/>
                <a:gd name="T32" fmla="*/ 35 w 36"/>
                <a:gd name="T33" fmla="*/ 84 h 89"/>
                <a:gd name="T34" fmla="*/ 23 w 36"/>
                <a:gd name="T35" fmla="*/ 88 h 89"/>
                <a:gd name="T36" fmla="*/ 22 w 36"/>
                <a:gd name="T37" fmla="*/ 86 h 89"/>
                <a:gd name="T38" fmla="*/ 21 w 36"/>
                <a:gd name="T39" fmla="*/ 84 h 89"/>
                <a:gd name="T40" fmla="*/ 18 w 36"/>
                <a:gd name="T41" fmla="*/ 81 h 89"/>
                <a:gd name="T42" fmla="*/ 14 w 36"/>
                <a:gd name="T43" fmla="*/ 76 h 89"/>
                <a:gd name="T44" fmla="*/ 11 w 36"/>
                <a:gd name="T45" fmla="*/ 71 h 89"/>
                <a:gd name="T46" fmla="*/ 7 w 36"/>
                <a:gd name="T47" fmla="*/ 64 h 89"/>
                <a:gd name="T48" fmla="*/ 5 w 36"/>
                <a:gd name="T49" fmla="*/ 57 h 89"/>
                <a:gd name="T50" fmla="*/ 3 w 36"/>
                <a:gd name="T51" fmla="*/ 50 h 89"/>
                <a:gd name="T52" fmla="*/ 2 w 36"/>
                <a:gd name="T53" fmla="*/ 41 h 89"/>
                <a:gd name="T54" fmla="*/ 1 w 36"/>
                <a:gd name="T55" fmla="*/ 34 h 89"/>
                <a:gd name="T56" fmla="*/ 0 w 36"/>
                <a:gd name="T57" fmla="*/ 27 h 89"/>
                <a:gd name="T58" fmla="*/ 0 w 36"/>
                <a:gd name="T59" fmla="*/ 23 h 89"/>
                <a:gd name="T60" fmla="*/ 1 w 36"/>
                <a:gd name="T61" fmla="*/ 17 h 89"/>
                <a:gd name="T62" fmla="*/ 2 w 36"/>
                <a:gd name="T63" fmla="*/ 14 h 89"/>
                <a:gd name="T64" fmla="*/ 3 w 36"/>
                <a:gd name="T65" fmla="*/ 11 h 89"/>
                <a:gd name="T66" fmla="*/ 4 w 36"/>
                <a:gd name="T67" fmla="*/ 8 h 89"/>
                <a:gd name="T68" fmla="*/ 7 w 36"/>
                <a:gd name="T69" fmla="*/ 5 h 89"/>
                <a:gd name="T70" fmla="*/ 11 w 36"/>
                <a:gd name="T71" fmla="*/ 2 h 89"/>
                <a:gd name="T72" fmla="*/ 15 w 36"/>
                <a:gd name="T73" fmla="*/ 1 h 89"/>
                <a:gd name="T74" fmla="*/ 19 w 36"/>
                <a:gd name="T75" fmla="*/ 0 h 89"/>
                <a:gd name="T76" fmla="*/ 22 w 36"/>
                <a:gd name="T77" fmla="*/ 0 h 89"/>
                <a:gd name="T78" fmla="*/ 25 w 36"/>
                <a:gd name="T79" fmla="*/ 0 h 89"/>
                <a:gd name="T80" fmla="*/ 28 w 36"/>
                <a:gd name="T81" fmla="*/ 0 h 89"/>
                <a:gd name="T82" fmla="*/ 28 w 36"/>
                <a:gd name="T83" fmla="*/ 0 h 8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
                <a:gd name="T127" fmla="*/ 0 h 89"/>
                <a:gd name="T128" fmla="*/ 36 w 36"/>
                <a:gd name="T129" fmla="*/ 89 h 8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 h="89">
                  <a:moveTo>
                    <a:pt x="28" y="0"/>
                  </a:moveTo>
                  <a:lnTo>
                    <a:pt x="28" y="0"/>
                  </a:lnTo>
                  <a:lnTo>
                    <a:pt x="25" y="3"/>
                  </a:lnTo>
                  <a:lnTo>
                    <a:pt x="23" y="6"/>
                  </a:lnTo>
                  <a:lnTo>
                    <a:pt x="21" y="12"/>
                  </a:lnTo>
                  <a:lnTo>
                    <a:pt x="19" y="18"/>
                  </a:lnTo>
                  <a:lnTo>
                    <a:pt x="18" y="25"/>
                  </a:lnTo>
                  <a:lnTo>
                    <a:pt x="18" y="34"/>
                  </a:lnTo>
                  <a:lnTo>
                    <a:pt x="19" y="42"/>
                  </a:lnTo>
                  <a:lnTo>
                    <a:pt x="21" y="51"/>
                  </a:lnTo>
                  <a:lnTo>
                    <a:pt x="23" y="59"/>
                  </a:lnTo>
                  <a:lnTo>
                    <a:pt x="25" y="66"/>
                  </a:lnTo>
                  <a:lnTo>
                    <a:pt x="29" y="72"/>
                  </a:lnTo>
                  <a:lnTo>
                    <a:pt x="31" y="77"/>
                  </a:lnTo>
                  <a:lnTo>
                    <a:pt x="32" y="81"/>
                  </a:lnTo>
                  <a:lnTo>
                    <a:pt x="33" y="83"/>
                  </a:lnTo>
                  <a:lnTo>
                    <a:pt x="35" y="84"/>
                  </a:lnTo>
                  <a:lnTo>
                    <a:pt x="23" y="88"/>
                  </a:lnTo>
                  <a:lnTo>
                    <a:pt x="22" y="86"/>
                  </a:lnTo>
                  <a:lnTo>
                    <a:pt x="21" y="84"/>
                  </a:lnTo>
                  <a:lnTo>
                    <a:pt x="18" y="81"/>
                  </a:lnTo>
                  <a:lnTo>
                    <a:pt x="14" y="76"/>
                  </a:lnTo>
                  <a:lnTo>
                    <a:pt x="11" y="71"/>
                  </a:lnTo>
                  <a:lnTo>
                    <a:pt x="7" y="64"/>
                  </a:lnTo>
                  <a:lnTo>
                    <a:pt x="5" y="57"/>
                  </a:lnTo>
                  <a:lnTo>
                    <a:pt x="3" y="50"/>
                  </a:lnTo>
                  <a:lnTo>
                    <a:pt x="2" y="41"/>
                  </a:lnTo>
                  <a:lnTo>
                    <a:pt x="1" y="34"/>
                  </a:lnTo>
                  <a:lnTo>
                    <a:pt x="0" y="27"/>
                  </a:lnTo>
                  <a:lnTo>
                    <a:pt x="0" y="23"/>
                  </a:lnTo>
                  <a:lnTo>
                    <a:pt x="1" y="17"/>
                  </a:lnTo>
                  <a:lnTo>
                    <a:pt x="2" y="14"/>
                  </a:lnTo>
                  <a:lnTo>
                    <a:pt x="3" y="11"/>
                  </a:lnTo>
                  <a:lnTo>
                    <a:pt x="4" y="8"/>
                  </a:lnTo>
                  <a:lnTo>
                    <a:pt x="7" y="5"/>
                  </a:lnTo>
                  <a:lnTo>
                    <a:pt x="11" y="2"/>
                  </a:lnTo>
                  <a:lnTo>
                    <a:pt x="15" y="1"/>
                  </a:lnTo>
                  <a:lnTo>
                    <a:pt x="19" y="0"/>
                  </a:lnTo>
                  <a:lnTo>
                    <a:pt x="22" y="0"/>
                  </a:lnTo>
                  <a:lnTo>
                    <a:pt x="25" y="0"/>
                  </a:lnTo>
                  <a:lnTo>
                    <a:pt x="28"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1" name="Freeform 98"/>
            <p:cNvSpPr>
              <a:spLocks/>
            </p:cNvSpPr>
            <p:nvPr/>
          </p:nvSpPr>
          <p:spPr bwMode="auto">
            <a:xfrm>
              <a:off x="4444" y="2490"/>
              <a:ext cx="87" cy="64"/>
            </a:xfrm>
            <a:custGeom>
              <a:avLst/>
              <a:gdLst>
                <a:gd name="T0" fmla="*/ 86 w 87"/>
                <a:gd name="T1" fmla="*/ 64 h 65"/>
                <a:gd name="T2" fmla="*/ 83 w 87"/>
                <a:gd name="T3" fmla="*/ 64 h 65"/>
                <a:gd name="T4" fmla="*/ 81 w 87"/>
                <a:gd name="T5" fmla="*/ 64 h 65"/>
                <a:gd name="T6" fmla="*/ 77 w 87"/>
                <a:gd name="T7" fmla="*/ 64 h 65"/>
                <a:gd name="T8" fmla="*/ 71 w 87"/>
                <a:gd name="T9" fmla="*/ 64 h 65"/>
                <a:gd name="T10" fmla="*/ 65 w 87"/>
                <a:gd name="T11" fmla="*/ 61 h 65"/>
                <a:gd name="T12" fmla="*/ 57 w 87"/>
                <a:gd name="T13" fmla="*/ 59 h 65"/>
                <a:gd name="T14" fmla="*/ 48 w 87"/>
                <a:gd name="T15" fmla="*/ 56 h 65"/>
                <a:gd name="T16" fmla="*/ 39 w 87"/>
                <a:gd name="T17" fmla="*/ 52 h 65"/>
                <a:gd name="T18" fmla="*/ 30 w 87"/>
                <a:gd name="T19" fmla="*/ 46 h 65"/>
                <a:gd name="T20" fmla="*/ 23 w 87"/>
                <a:gd name="T21" fmla="*/ 38 h 65"/>
                <a:gd name="T22" fmla="*/ 16 w 87"/>
                <a:gd name="T23" fmla="*/ 30 h 65"/>
                <a:gd name="T24" fmla="*/ 11 w 87"/>
                <a:gd name="T25" fmla="*/ 21 h 65"/>
                <a:gd name="T26" fmla="*/ 6 w 87"/>
                <a:gd name="T27" fmla="*/ 13 h 65"/>
                <a:gd name="T28" fmla="*/ 3 w 87"/>
                <a:gd name="T29" fmla="*/ 6 h 65"/>
                <a:gd name="T30" fmla="*/ 1 w 87"/>
                <a:gd name="T31" fmla="*/ 2 h 65"/>
                <a:gd name="T32" fmla="*/ 0 w 87"/>
                <a:gd name="T33" fmla="*/ 0 h 65"/>
                <a:gd name="T34" fmla="*/ 2 w 87"/>
                <a:gd name="T35" fmla="*/ 0 h 65"/>
                <a:gd name="T36" fmla="*/ 3 w 87"/>
                <a:gd name="T37" fmla="*/ 1 h 65"/>
                <a:gd name="T38" fmla="*/ 5 w 87"/>
                <a:gd name="T39" fmla="*/ 5 h 65"/>
                <a:gd name="T40" fmla="*/ 7 w 87"/>
                <a:gd name="T41" fmla="*/ 12 h 65"/>
                <a:gd name="T42" fmla="*/ 12 w 87"/>
                <a:gd name="T43" fmla="*/ 20 h 65"/>
                <a:gd name="T44" fmla="*/ 17 w 87"/>
                <a:gd name="T45" fmla="*/ 29 h 65"/>
                <a:gd name="T46" fmla="*/ 24 w 87"/>
                <a:gd name="T47" fmla="*/ 37 h 65"/>
                <a:gd name="T48" fmla="*/ 31 w 87"/>
                <a:gd name="T49" fmla="*/ 44 h 65"/>
                <a:gd name="T50" fmla="*/ 40 w 87"/>
                <a:gd name="T51" fmla="*/ 50 h 65"/>
                <a:gd name="T52" fmla="*/ 49 w 87"/>
                <a:gd name="T53" fmla="*/ 55 h 65"/>
                <a:gd name="T54" fmla="*/ 58 w 87"/>
                <a:gd name="T55" fmla="*/ 58 h 65"/>
                <a:gd name="T56" fmla="*/ 65 w 87"/>
                <a:gd name="T57" fmla="*/ 59 h 65"/>
                <a:gd name="T58" fmla="*/ 71 w 87"/>
                <a:gd name="T59" fmla="*/ 61 h 65"/>
                <a:gd name="T60" fmla="*/ 77 w 87"/>
                <a:gd name="T61" fmla="*/ 61 h 65"/>
                <a:gd name="T62" fmla="*/ 80 w 87"/>
                <a:gd name="T63" fmla="*/ 61 h 65"/>
                <a:gd name="T64" fmla="*/ 83 w 87"/>
                <a:gd name="T65" fmla="*/ 61 h 65"/>
                <a:gd name="T66" fmla="*/ 84 w 87"/>
                <a:gd name="T67" fmla="*/ 61 h 65"/>
                <a:gd name="T68" fmla="*/ 86 w 87"/>
                <a:gd name="T69" fmla="*/ 64 h 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7"/>
                <a:gd name="T106" fmla="*/ 0 h 65"/>
                <a:gd name="T107" fmla="*/ 87 w 87"/>
                <a:gd name="T108" fmla="*/ 65 h 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7" h="65">
                  <a:moveTo>
                    <a:pt x="86" y="64"/>
                  </a:moveTo>
                  <a:lnTo>
                    <a:pt x="83" y="64"/>
                  </a:lnTo>
                  <a:lnTo>
                    <a:pt x="81" y="64"/>
                  </a:lnTo>
                  <a:lnTo>
                    <a:pt x="77" y="64"/>
                  </a:lnTo>
                  <a:lnTo>
                    <a:pt x="71" y="64"/>
                  </a:lnTo>
                  <a:lnTo>
                    <a:pt x="65" y="61"/>
                  </a:lnTo>
                  <a:lnTo>
                    <a:pt x="57" y="59"/>
                  </a:lnTo>
                  <a:lnTo>
                    <a:pt x="48" y="56"/>
                  </a:lnTo>
                  <a:lnTo>
                    <a:pt x="39" y="52"/>
                  </a:lnTo>
                  <a:lnTo>
                    <a:pt x="30" y="46"/>
                  </a:lnTo>
                  <a:lnTo>
                    <a:pt x="23" y="38"/>
                  </a:lnTo>
                  <a:lnTo>
                    <a:pt x="16" y="30"/>
                  </a:lnTo>
                  <a:lnTo>
                    <a:pt x="11" y="21"/>
                  </a:lnTo>
                  <a:lnTo>
                    <a:pt x="6" y="13"/>
                  </a:lnTo>
                  <a:lnTo>
                    <a:pt x="3" y="6"/>
                  </a:lnTo>
                  <a:lnTo>
                    <a:pt x="1" y="2"/>
                  </a:lnTo>
                  <a:lnTo>
                    <a:pt x="0" y="0"/>
                  </a:lnTo>
                  <a:lnTo>
                    <a:pt x="2" y="0"/>
                  </a:lnTo>
                  <a:lnTo>
                    <a:pt x="3" y="1"/>
                  </a:lnTo>
                  <a:lnTo>
                    <a:pt x="5" y="5"/>
                  </a:lnTo>
                  <a:lnTo>
                    <a:pt x="7" y="12"/>
                  </a:lnTo>
                  <a:lnTo>
                    <a:pt x="12" y="20"/>
                  </a:lnTo>
                  <a:lnTo>
                    <a:pt x="17" y="29"/>
                  </a:lnTo>
                  <a:lnTo>
                    <a:pt x="24" y="37"/>
                  </a:lnTo>
                  <a:lnTo>
                    <a:pt x="31" y="44"/>
                  </a:lnTo>
                  <a:lnTo>
                    <a:pt x="40" y="50"/>
                  </a:lnTo>
                  <a:lnTo>
                    <a:pt x="49" y="55"/>
                  </a:lnTo>
                  <a:lnTo>
                    <a:pt x="58" y="58"/>
                  </a:lnTo>
                  <a:lnTo>
                    <a:pt x="65" y="59"/>
                  </a:lnTo>
                  <a:lnTo>
                    <a:pt x="71" y="61"/>
                  </a:lnTo>
                  <a:lnTo>
                    <a:pt x="77" y="61"/>
                  </a:lnTo>
                  <a:lnTo>
                    <a:pt x="80" y="61"/>
                  </a:lnTo>
                  <a:lnTo>
                    <a:pt x="83" y="61"/>
                  </a:lnTo>
                  <a:lnTo>
                    <a:pt x="84" y="61"/>
                  </a:lnTo>
                  <a:lnTo>
                    <a:pt x="86" y="64"/>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2" name="Freeform 99"/>
            <p:cNvSpPr>
              <a:spLocks/>
            </p:cNvSpPr>
            <p:nvPr/>
          </p:nvSpPr>
          <p:spPr bwMode="auto">
            <a:xfrm>
              <a:off x="4525" y="2546"/>
              <a:ext cx="19" cy="20"/>
            </a:xfrm>
            <a:custGeom>
              <a:avLst/>
              <a:gdLst>
                <a:gd name="T0" fmla="*/ 3 w 19"/>
                <a:gd name="T1" fmla="*/ 2 h 19"/>
                <a:gd name="T2" fmla="*/ 3 w 19"/>
                <a:gd name="T3" fmla="*/ 2 h 19"/>
                <a:gd name="T4" fmla="*/ 3 w 19"/>
                <a:gd name="T5" fmla="*/ 2 h 19"/>
                <a:gd name="T6" fmla="*/ 5 w 19"/>
                <a:gd name="T7" fmla="*/ 2 h 19"/>
                <a:gd name="T8" fmla="*/ 5 w 19"/>
                <a:gd name="T9" fmla="*/ 2 h 19"/>
                <a:gd name="T10" fmla="*/ 7 w 19"/>
                <a:gd name="T11" fmla="*/ 2 h 19"/>
                <a:gd name="T12" fmla="*/ 7 w 19"/>
                <a:gd name="T13" fmla="*/ 2 h 19"/>
                <a:gd name="T14" fmla="*/ 9 w 19"/>
                <a:gd name="T15" fmla="*/ 2 h 19"/>
                <a:gd name="T16" fmla="*/ 9 w 19"/>
                <a:gd name="T17" fmla="*/ 2 h 19"/>
                <a:gd name="T18" fmla="*/ 10 w 19"/>
                <a:gd name="T19" fmla="*/ 0 h 19"/>
                <a:gd name="T20" fmla="*/ 10 w 19"/>
                <a:gd name="T21" fmla="*/ 0 h 19"/>
                <a:gd name="T22" fmla="*/ 12 w 19"/>
                <a:gd name="T23" fmla="*/ 0 h 19"/>
                <a:gd name="T24" fmla="*/ 12 w 19"/>
                <a:gd name="T25" fmla="*/ 2 h 19"/>
                <a:gd name="T26" fmla="*/ 14 w 19"/>
                <a:gd name="T27" fmla="*/ 2 h 19"/>
                <a:gd name="T28" fmla="*/ 14 w 19"/>
                <a:gd name="T29" fmla="*/ 2 h 19"/>
                <a:gd name="T30" fmla="*/ 16 w 19"/>
                <a:gd name="T31" fmla="*/ 2 h 19"/>
                <a:gd name="T32" fmla="*/ 16 w 19"/>
                <a:gd name="T33" fmla="*/ 4 h 19"/>
                <a:gd name="T34" fmla="*/ 16 w 19"/>
                <a:gd name="T35" fmla="*/ 6 h 19"/>
                <a:gd name="T36" fmla="*/ 16 w 19"/>
                <a:gd name="T37" fmla="*/ 6 h 19"/>
                <a:gd name="T38" fmla="*/ 18 w 19"/>
                <a:gd name="T39" fmla="*/ 9 h 19"/>
                <a:gd name="T40" fmla="*/ 18 w 19"/>
                <a:gd name="T41" fmla="*/ 11 h 19"/>
                <a:gd name="T42" fmla="*/ 16 w 19"/>
                <a:gd name="T43" fmla="*/ 11 h 19"/>
                <a:gd name="T44" fmla="*/ 16 w 19"/>
                <a:gd name="T45" fmla="*/ 13 h 19"/>
                <a:gd name="T46" fmla="*/ 14 w 19"/>
                <a:gd name="T47" fmla="*/ 13 h 19"/>
                <a:gd name="T48" fmla="*/ 14 w 19"/>
                <a:gd name="T49" fmla="*/ 15 h 19"/>
                <a:gd name="T50" fmla="*/ 12 w 19"/>
                <a:gd name="T51" fmla="*/ 15 h 19"/>
                <a:gd name="T52" fmla="*/ 10 w 19"/>
                <a:gd name="T53" fmla="*/ 15 h 19"/>
                <a:gd name="T54" fmla="*/ 10 w 19"/>
                <a:gd name="T55" fmla="*/ 15 h 19"/>
                <a:gd name="T56" fmla="*/ 9 w 19"/>
                <a:gd name="T57" fmla="*/ 18 h 19"/>
                <a:gd name="T58" fmla="*/ 7 w 19"/>
                <a:gd name="T59" fmla="*/ 18 h 19"/>
                <a:gd name="T60" fmla="*/ 7 w 19"/>
                <a:gd name="T61" fmla="*/ 18 h 19"/>
                <a:gd name="T62" fmla="*/ 5 w 19"/>
                <a:gd name="T63" fmla="*/ 15 h 19"/>
                <a:gd name="T64" fmla="*/ 5 w 19"/>
                <a:gd name="T65" fmla="*/ 15 h 19"/>
                <a:gd name="T66" fmla="*/ 3 w 19"/>
                <a:gd name="T67" fmla="*/ 15 h 19"/>
                <a:gd name="T68" fmla="*/ 1 w 19"/>
                <a:gd name="T69" fmla="*/ 13 h 19"/>
                <a:gd name="T70" fmla="*/ 1 w 19"/>
                <a:gd name="T71" fmla="*/ 11 h 19"/>
                <a:gd name="T72" fmla="*/ 1 w 19"/>
                <a:gd name="T73" fmla="*/ 9 h 19"/>
                <a:gd name="T74" fmla="*/ 0 w 19"/>
                <a:gd name="T75" fmla="*/ 9 h 19"/>
                <a:gd name="T76" fmla="*/ 0 w 19"/>
                <a:gd name="T77" fmla="*/ 6 h 19"/>
                <a:gd name="T78" fmla="*/ 0 w 19"/>
                <a:gd name="T79" fmla="*/ 6 h 19"/>
                <a:gd name="T80" fmla="*/ 0 w 19"/>
                <a:gd name="T81" fmla="*/ 6 h 19"/>
                <a:gd name="T82" fmla="*/ 3 w 19"/>
                <a:gd name="T83" fmla="*/ 2 h 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
                <a:gd name="T127" fmla="*/ 0 h 19"/>
                <a:gd name="T128" fmla="*/ 19 w 19"/>
                <a:gd name="T129" fmla="*/ 19 h 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 h="19">
                  <a:moveTo>
                    <a:pt x="3" y="2"/>
                  </a:moveTo>
                  <a:lnTo>
                    <a:pt x="3" y="2"/>
                  </a:lnTo>
                  <a:lnTo>
                    <a:pt x="5" y="2"/>
                  </a:lnTo>
                  <a:lnTo>
                    <a:pt x="7" y="2"/>
                  </a:lnTo>
                  <a:lnTo>
                    <a:pt x="9" y="2"/>
                  </a:lnTo>
                  <a:lnTo>
                    <a:pt x="10" y="0"/>
                  </a:lnTo>
                  <a:lnTo>
                    <a:pt x="12" y="0"/>
                  </a:lnTo>
                  <a:lnTo>
                    <a:pt x="12" y="2"/>
                  </a:lnTo>
                  <a:lnTo>
                    <a:pt x="14" y="2"/>
                  </a:lnTo>
                  <a:lnTo>
                    <a:pt x="16" y="2"/>
                  </a:lnTo>
                  <a:lnTo>
                    <a:pt x="16" y="4"/>
                  </a:lnTo>
                  <a:lnTo>
                    <a:pt x="16" y="6"/>
                  </a:lnTo>
                  <a:lnTo>
                    <a:pt x="18" y="9"/>
                  </a:lnTo>
                  <a:lnTo>
                    <a:pt x="18" y="11"/>
                  </a:lnTo>
                  <a:lnTo>
                    <a:pt x="16" y="11"/>
                  </a:lnTo>
                  <a:lnTo>
                    <a:pt x="16" y="13"/>
                  </a:lnTo>
                  <a:lnTo>
                    <a:pt x="14" y="13"/>
                  </a:lnTo>
                  <a:lnTo>
                    <a:pt x="14" y="15"/>
                  </a:lnTo>
                  <a:lnTo>
                    <a:pt x="12" y="15"/>
                  </a:lnTo>
                  <a:lnTo>
                    <a:pt x="10" y="15"/>
                  </a:lnTo>
                  <a:lnTo>
                    <a:pt x="9" y="18"/>
                  </a:lnTo>
                  <a:lnTo>
                    <a:pt x="7" y="18"/>
                  </a:lnTo>
                  <a:lnTo>
                    <a:pt x="5" y="15"/>
                  </a:lnTo>
                  <a:lnTo>
                    <a:pt x="3" y="15"/>
                  </a:lnTo>
                  <a:lnTo>
                    <a:pt x="1" y="13"/>
                  </a:lnTo>
                  <a:lnTo>
                    <a:pt x="1" y="11"/>
                  </a:lnTo>
                  <a:lnTo>
                    <a:pt x="1" y="9"/>
                  </a:lnTo>
                  <a:lnTo>
                    <a:pt x="0" y="9"/>
                  </a:lnTo>
                  <a:lnTo>
                    <a:pt x="0" y="6"/>
                  </a:lnTo>
                  <a:lnTo>
                    <a:pt x="3" y="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3" name="Freeform 100"/>
            <p:cNvSpPr>
              <a:spLocks/>
            </p:cNvSpPr>
            <p:nvPr/>
          </p:nvSpPr>
          <p:spPr bwMode="auto">
            <a:xfrm>
              <a:off x="4579" y="2898"/>
              <a:ext cx="582" cy="524"/>
            </a:xfrm>
            <a:custGeom>
              <a:avLst/>
              <a:gdLst>
                <a:gd name="T0" fmla="*/ 0 w 581"/>
                <a:gd name="T1" fmla="*/ 523 h 524"/>
                <a:gd name="T2" fmla="*/ 0 w 581"/>
                <a:gd name="T3" fmla="*/ 138 h 524"/>
                <a:gd name="T4" fmla="*/ 580 w 581"/>
                <a:gd name="T5" fmla="*/ 0 h 524"/>
                <a:gd name="T6" fmla="*/ 580 w 581"/>
                <a:gd name="T7" fmla="*/ 395 h 524"/>
                <a:gd name="T8" fmla="*/ 0 w 581"/>
                <a:gd name="T9" fmla="*/ 523 h 524"/>
                <a:gd name="T10" fmla="*/ 0 60000 65536"/>
                <a:gd name="T11" fmla="*/ 0 60000 65536"/>
                <a:gd name="T12" fmla="*/ 0 60000 65536"/>
                <a:gd name="T13" fmla="*/ 0 60000 65536"/>
                <a:gd name="T14" fmla="*/ 0 60000 65536"/>
                <a:gd name="T15" fmla="*/ 0 w 581"/>
                <a:gd name="T16" fmla="*/ 0 h 524"/>
                <a:gd name="T17" fmla="*/ 581 w 581"/>
                <a:gd name="T18" fmla="*/ 524 h 524"/>
              </a:gdLst>
              <a:ahLst/>
              <a:cxnLst>
                <a:cxn ang="T10">
                  <a:pos x="T0" y="T1"/>
                </a:cxn>
                <a:cxn ang="T11">
                  <a:pos x="T2" y="T3"/>
                </a:cxn>
                <a:cxn ang="T12">
                  <a:pos x="T4" y="T5"/>
                </a:cxn>
                <a:cxn ang="T13">
                  <a:pos x="T6" y="T7"/>
                </a:cxn>
                <a:cxn ang="T14">
                  <a:pos x="T8" y="T9"/>
                </a:cxn>
              </a:cxnLst>
              <a:rect l="T15" t="T16" r="T17" b="T18"/>
              <a:pathLst>
                <a:path w="581" h="524">
                  <a:moveTo>
                    <a:pt x="0" y="523"/>
                  </a:moveTo>
                  <a:lnTo>
                    <a:pt x="0" y="138"/>
                  </a:lnTo>
                  <a:lnTo>
                    <a:pt x="580" y="0"/>
                  </a:lnTo>
                  <a:lnTo>
                    <a:pt x="580" y="395"/>
                  </a:lnTo>
                  <a:lnTo>
                    <a:pt x="0" y="523"/>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4" name="Freeform 101"/>
            <p:cNvSpPr>
              <a:spLocks/>
            </p:cNvSpPr>
            <p:nvPr/>
          </p:nvSpPr>
          <p:spPr bwMode="auto">
            <a:xfrm>
              <a:off x="4525" y="3049"/>
              <a:ext cx="31" cy="32"/>
            </a:xfrm>
            <a:custGeom>
              <a:avLst/>
              <a:gdLst>
                <a:gd name="T0" fmla="*/ 14 w 31"/>
                <a:gd name="T1" fmla="*/ 30 h 31"/>
                <a:gd name="T2" fmla="*/ 17 w 31"/>
                <a:gd name="T3" fmla="*/ 30 h 31"/>
                <a:gd name="T4" fmla="*/ 20 w 31"/>
                <a:gd name="T5" fmla="*/ 28 h 31"/>
                <a:gd name="T6" fmla="*/ 23 w 31"/>
                <a:gd name="T7" fmla="*/ 28 h 31"/>
                <a:gd name="T8" fmla="*/ 25 w 31"/>
                <a:gd name="T9" fmla="*/ 26 h 31"/>
                <a:gd name="T10" fmla="*/ 26 w 31"/>
                <a:gd name="T11" fmla="*/ 25 h 31"/>
                <a:gd name="T12" fmla="*/ 28 w 31"/>
                <a:gd name="T13" fmla="*/ 23 h 31"/>
                <a:gd name="T14" fmla="*/ 28 w 31"/>
                <a:gd name="T15" fmla="*/ 20 h 31"/>
                <a:gd name="T16" fmla="*/ 30 w 31"/>
                <a:gd name="T17" fmla="*/ 16 h 31"/>
                <a:gd name="T18" fmla="*/ 28 w 31"/>
                <a:gd name="T19" fmla="*/ 14 h 31"/>
                <a:gd name="T20" fmla="*/ 28 w 31"/>
                <a:gd name="T21" fmla="*/ 11 h 31"/>
                <a:gd name="T22" fmla="*/ 26 w 31"/>
                <a:gd name="T23" fmla="*/ 8 h 31"/>
                <a:gd name="T24" fmla="*/ 25 w 31"/>
                <a:gd name="T25" fmla="*/ 5 h 31"/>
                <a:gd name="T26" fmla="*/ 23 w 31"/>
                <a:gd name="T27" fmla="*/ 3 h 31"/>
                <a:gd name="T28" fmla="*/ 20 w 31"/>
                <a:gd name="T29" fmla="*/ 2 h 31"/>
                <a:gd name="T30" fmla="*/ 17 w 31"/>
                <a:gd name="T31" fmla="*/ 1 h 31"/>
                <a:gd name="T32" fmla="*/ 14 w 31"/>
                <a:gd name="T33" fmla="*/ 0 h 31"/>
                <a:gd name="T34" fmla="*/ 12 w 31"/>
                <a:gd name="T35" fmla="*/ 0 h 31"/>
                <a:gd name="T36" fmla="*/ 8 w 31"/>
                <a:gd name="T37" fmla="*/ 0 h 31"/>
                <a:gd name="T38" fmla="*/ 6 w 31"/>
                <a:gd name="T39" fmla="*/ 1 h 31"/>
                <a:gd name="T40" fmla="*/ 4 w 31"/>
                <a:gd name="T41" fmla="*/ 2 h 31"/>
                <a:gd name="T42" fmla="*/ 2 w 31"/>
                <a:gd name="T43" fmla="*/ 4 h 31"/>
                <a:gd name="T44" fmla="*/ 1 w 31"/>
                <a:gd name="T45" fmla="*/ 6 h 31"/>
                <a:gd name="T46" fmla="*/ 0 w 31"/>
                <a:gd name="T47" fmla="*/ 8 h 31"/>
                <a:gd name="T48" fmla="*/ 0 w 31"/>
                <a:gd name="T49" fmla="*/ 12 h 31"/>
                <a:gd name="T50" fmla="*/ 0 w 31"/>
                <a:gd name="T51" fmla="*/ 15 h 31"/>
                <a:gd name="T52" fmla="*/ 1 w 31"/>
                <a:gd name="T53" fmla="*/ 17 h 31"/>
                <a:gd name="T54" fmla="*/ 2 w 31"/>
                <a:gd name="T55" fmla="*/ 21 h 31"/>
                <a:gd name="T56" fmla="*/ 4 w 31"/>
                <a:gd name="T57" fmla="*/ 23 h 31"/>
                <a:gd name="T58" fmla="*/ 6 w 31"/>
                <a:gd name="T59" fmla="*/ 25 h 31"/>
                <a:gd name="T60" fmla="*/ 8 w 31"/>
                <a:gd name="T61" fmla="*/ 27 h 31"/>
                <a:gd name="T62" fmla="*/ 12 w 31"/>
                <a:gd name="T63" fmla="*/ 28 h 31"/>
                <a:gd name="T64" fmla="*/ 14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4" y="30"/>
                  </a:moveTo>
                  <a:lnTo>
                    <a:pt x="17" y="30"/>
                  </a:lnTo>
                  <a:lnTo>
                    <a:pt x="20" y="28"/>
                  </a:lnTo>
                  <a:lnTo>
                    <a:pt x="23" y="28"/>
                  </a:lnTo>
                  <a:lnTo>
                    <a:pt x="25" y="26"/>
                  </a:lnTo>
                  <a:lnTo>
                    <a:pt x="26" y="25"/>
                  </a:lnTo>
                  <a:lnTo>
                    <a:pt x="28" y="23"/>
                  </a:lnTo>
                  <a:lnTo>
                    <a:pt x="28" y="20"/>
                  </a:lnTo>
                  <a:lnTo>
                    <a:pt x="30" y="16"/>
                  </a:lnTo>
                  <a:lnTo>
                    <a:pt x="28" y="14"/>
                  </a:lnTo>
                  <a:lnTo>
                    <a:pt x="28" y="11"/>
                  </a:lnTo>
                  <a:lnTo>
                    <a:pt x="26" y="8"/>
                  </a:lnTo>
                  <a:lnTo>
                    <a:pt x="25" y="5"/>
                  </a:lnTo>
                  <a:lnTo>
                    <a:pt x="23" y="3"/>
                  </a:lnTo>
                  <a:lnTo>
                    <a:pt x="20" y="2"/>
                  </a:lnTo>
                  <a:lnTo>
                    <a:pt x="17" y="1"/>
                  </a:lnTo>
                  <a:lnTo>
                    <a:pt x="14" y="0"/>
                  </a:lnTo>
                  <a:lnTo>
                    <a:pt x="12" y="0"/>
                  </a:lnTo>
                  <a:lnTo>
                    <a:pt x="8" y="0"/>
                  </a:lnTo>
                  <a:lnTo>
                    <a:pt x="6" y="1"/>
                  </a:lnTo>
                  <a:lnTo>
                    <a:pt x="4" y="2"/>
                  </a:lnTo>
                  <a:lnTo>
                    <a:pt x="2" y="4"/>
                  </a:lnTo>
                  <a:lnTo>
                    <a:pt x="1" y="6"/>
                  </a:lnTo>
                  <a:lnTo>
                    <a:pt x="0" y="8"/>
                  </a:lnTo>
                  <a:lnTo>
                    <a:pt x="0" y="12"/>
                  </a:lnTo>
                  <a:lnTo>
                    <a:pt x="0" y="15"/>
                  </a:lnTo>
                  <a:lnTo>
                    <a:pt x="1" y="17"/>
                  </a:lnTo>
                  <a:lnTo>
                    <a:pt x="2" y="21"/>
                  </a:lnTo>
                  <a:lnTo>
                    <a:pt x="4" y="23"/>
                  </a:lnTo>
                  <a:lnTo>
                    <a:pt x="6" y="25"/>
                  </a:lnTo>
                  <a:lnTo>
                    <a:pt x="8" y="27"/>
                  </a:lnTo>
                  <a:lnTo>
                    <a:pt x="12" y="28"/>
                  </a:lnTo>
                  <a:lnTo>
                    <a:pt x="14"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5" name="Freeform 102"/>
            <p:cNvSpPr>
              <a:spLocks/>
            </p:cNvSpPr>
            <p:nvPr/>
          </p:nvSpPr>
          <p:spPr bwMode="auto">
            <a:xfrm>
              <a:off x="4412" y="3015"/>
              <a:ext cx="31" cy="32"/>
            </a:xfrm>
            <a:custGeom>
              <a:avLst/>
              <a:gdLst>
                <a:gd name="T0" fmla="*/ 15 w 31"/>
                <a:gd name="T1" fmla="*/ 30 h 31"/>
                <a:gd name="T2" fmla="*/ 17 w 31"/>
                <a:gd name="T3" fmla="*/ 30 h 31"/>
                <a:gd name="T4" fmla="*/ 21 w 31"/>
                <a:gd name="T5" fmla="*/ 30 h 31"/>
                <a:gd name="T6" fmla="*/ 23 w 31"/>
                <a:gd name="T7" fmla="*/ 28 h 31"/>
                <a:gd name="T8" fmla="*/ 25 w 31"/>
                <a:gd name="T9" fmla="*/ 27 h 31"/>
                <a:gd name="T10" fmla="*/ 27 w 31"/>
                <a:gd name="T11" fmla="*/ 25 h 31"/>
                <a:gd name="T12" fmla="*/ 28 w 31"/>
                <a:gd name="T13" fmla="*/ 23 h 31"/>
                <a:gd name="T14" fmla="*/ 30 w 31"/>
                <a:gd name="T15" fmla="*/ 21 h 31"/>
                <a:gd name="T16" fmla="*/ 30 w 31"/>
                <a:gd name="T17" fmla="*/ 17 h 31"/>
                <a:gd name="T18" fmla="*/ 30 w 31"/>
                <a:gd name="T19" fmla="*/ 14 h 31"/>
                <a:gd name="T20" fmla="*/ 28 w 31"/>
                <a:gd name="T21" fmla="*/ 12 h 31"/>
                <a:gd name="T22" fmla="*/ 27 w 31"/>
                <a:gd name="T23" fmla="*/ 8 h 31"/>
                <a:gd name="T24" fmla="*/ 25 w 31"/>
                <a:gd name="T25" fmla="*/ 6 h 31"/>
                <a:gd name="T26" fmla="*/ 23 w 31"/>
                <a:gd name="T27" fmla="*/ 4 h 31"/>
                <a:gd name="T28" fmla="*/ 21 w 31"/>
                <a:gd name="T29" fmla="*/ 2 h 31"/>
                <a:gd name="T30" fmla="*/ 17 w 31"/>
                <a:gd name="T31" fmla="*/ 1 h 31"/>
                <a:gd name="T32" fmla="*/ 15 w 31"/>
                <a:gd name="T33" fmla="*/ 0 h 31"/>
                <a:gd name="T34" fmla="*/ 12 w 31"/>
                <a:gd name="T35" fmla="*/ 0 h 31"/>
                <a:gd name="T36" fmla="*/ 8 w 31"/>
                <a:gd name="T37" fmla="*/ 0 h 31"/>
                <a:gd name="T38" fmla="*/ 6 w 31"/>
                <a:gd name="T39" fmla="*/ 1 h 31"/>
                <a:gd name="T40" fmla="*/ 4 w 31"/>
                <a:gd name="T41" fmla="*/ 3 h 31"/>
                <a:gd name="T42" fmla="*/ 2 w 31"/>
                <a:gd name="T43" fmla="*/ 4 h 31"/>
                <a:gd name="T44" fmla="*/ 1 w 31"/>
                <a:gd name="T45" fmla="*/ 6 h 31"/>
                <a:gd name="T46" fmla="*/ 0 w 31"/>
                <a:gd name="T47" fmla="*/ 10 h 31"/>
                <a:gd name="T48" fmla="*/ 0 w 31"/>
                <a:gd name="T49" fmla="*/ 12 h 31"/>
                <a:gd name="T50" fmla="*/ 0 w 31"/>
                <a:gd name="T51" fmla="*/ 15 h 31"/>
                <a:gd name="T52" fmla="*/ 1 w 31"/>
                <a:gd name="T53" fmla="*/ 18 h 31"/>
                <a:gd name="T54" fmla="*/ 2 w 31"/>
                <a:gd name="T55" fmla="*/ 21 h 31"/>
                <a:gd name="T56" fmla="*/ 4 w 31"/>
                <a:gd name="T57" fmla="*/ 23 h 31"/>
                <a:gd name="T58" fmla="*/ 6 w 31"/>
                <a:gd name="T59" fmla="*/ 25 h 31"/>
                <a:gd name="T60" fmla="*/ 8 w 31"/>
                <a:gd name="T61" fmla="*/ 27 h 31"/>
                <a:gd name="T62" fmla="*/ 12 w 31"/>
                <a:gd name="T63" fmla="*/ 28 h 31"/>
                <a:gd name="T64" fmla="*/ 15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5" y="30"/>
                  </a:moveTo>
                  <a:lnTo>
                    <a:pt x="17" y="30"/>
                  </a:lnTo>
                  <a:lnTo>
                    <a:pt x="21" y="30"/>
                  </a:lnTo>
                  <a:lnTo>
                    <a:pt x="23" y="28"/>
                  </a:lnTo>
                  <a:lnTo>
                    <a:pt x="25" y="27"/>
                  </a:lnTo>
                  <a:lnTo>
                    <a:pt x="27" y="25"/>
                  </a:lnTo>
                  <a:lnTo>
                    <a:pt x="28" y="23"/>
                  </a:lnTo>
                  <a:lnTo>
                    <a:pt x="30" y="21"/>
                  </a:lnTo>
                  <a:lnTo>
                    <a:pt x="30" y="17"/>
                  </a:lnTo>
                  <a:lnTo>
                    <a:pt x="30" y="14"/>
                  </a:lnTo>
                  <a:lnTo>
                    <a:pt x="28" y="12"/>
                  </a:lnTo>
                  <a:lnTo>
                    <a:pt x="27" y="8"/>
                  </a:lnTo>
                  <a:lnTo>
                    <a:pt x="25" y="6"/>
                  </a:lnTo>
                  <a:lnTo>
                    <a:pt x="23" y="4"/>
                  </a:lnTo>
                  <a:lnTo>
                    <a:pt x="21" y="2"/>
                  </a:lnTo>
                  <a:lnTo>
                    <a:pt x="17" y="1"/>
                  </a:lnTo>
                  <a:lnTo>
                    <a:pt x="15" y="0"/>
                  </a:lnTo>
                  <a:lnTo>
                    <a:pt x="12" y="0"/>
                  </a:lnTo>
                  <a:lnTo>
                    <a:pt x="8" y="0"/>
                  </a:lnTo>
                  <a:lnTo>
                    <a:pt x="6" y="1"/>
                  </a:lnTo>
                  <a:lnTo>
                    <a:pt x="4" y="3"/>
                  </a:lnTo>
                  <a:lnTo>
                    <a:pt x="2" y="4"/>
                  </a:lnTo>
                  <a:lnTo>
                    <a:pt x="1" y="6"/>
                  </a:lnTo>
                  <a:lnTo>
                    <a:pt x="0" y="10"/>
                  </a:lnTo>
                  <a:lnTo>
                    <a:pt x="0" y="12"/>
                  </a:lnTo>
                  <a:lnTo>
                    <a:pt x="0" y="15"/>
                  </a:lnTo>
                  <a:lnTo>
                    <a:pt x="1" y="18"/>
                  </a:lnTo>
                  <a:lnTo>
                    <a:pt x="2" y="21"/>
                  </a:lnTo>
                  <a:lnTo>
                    <a:pt x="4" y="23"/>
                  </a:lnTo>
                  <a:lnTo>
                    <a:pt x="6" y="25"/>
                  </a:lnTo>
                  <a:lnTo>
                    <a:pt x="8" y="27"/>
                  </a:lnTo>
                  <a:lnTo>
                    <a:pt x="12" y="28"/>
                  </a:lnTo>
                  <a:lnTo>
                    <a:pt x="15"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6" name="Freeform 103"/>
            <p:cNvSpPr>
              <a:spLocks/>
            </p:cNvSpPr>
            <p:nvPr/>
          </p:nvSpPr>
          <p:spPr bwMode="auto">
            <a:xfrm>
              <a:off x="4460" y="2937"/>
              <a:ext cx="21" cy="130"/>
            </a:xfrm>
            <a:custGeom>
              <a:avLst/>
              <a:gdLst>
                <a:gd name="T0" fmla="*/ 21 w 22"/>
                <a:gd name="T1" fmla="*/ 128 h 129"/>
                <a:gd name="T2" fmla="*/ 21 w 22"/>
                <a:gd name="T3" fmla="*/ 3 h 129"/>
                <a:gd name="T4" fmla="*/ 0 w 22"/>
                <a:gd name="T5" fmla="*/ 0 h 129"/>
                <a:gd name="T6" fmla="*/ 0 w 22"/>
                <a:gd name="T7" fmla="*/ 124 h 129"/>
                <a:gd name="T8" fmla="*/ 21 w 22"/>
                <a:gd name="T9" fmla="*/ 128 h 129"/>
                <a:gd name="T10" fmla="*/ 0 60000 65536"/>
                <a:gd name="T11" fmla="*/ 0 60000 65536"/>
                <a:gd name="T12" fmla="*/ 0 60000 65536"/>
                <a:gd name="T13" fmla="*/ 0 60000 65536"/>
                <a:gd name="T14" fmla="*/ 0 60000 65536"/>
                <a:gd name="T15" fmla="*/ 0 w 22"/>
                <a:gd name="T16" fmla="*/ 0 h 129"/>
                <a:gd name="T17" fmla="*/ 22 w 22"/>
                <a:gd name="T18" fmla="*/ 129 h 129"/>
              </a:gdLst>
              <a:ahLst/>
              <a:cxnLst>
                <a:cxn ang="T10">
                  <a:pos x="T0" y="T1"/>
                </a:cxn>
                <a:cxn ang="T11">
                  <a:pos x="T2" y="T3"/>
                </a:cxn>
                <a:cxn ang="T12">
                  <a:pos x="T4" y="T5"/>
                </a:cxn>
                <a:cxn ang="T13">
                  <a:pos x="T6" y="T7"/>
                </a:cxn>
                <a:cxn ang="T14">
                  <a:pos x="T8" y="T9"/>
                </a:cxn>
              </a:cxnLst>
              <a:rect l="T15" t="T16" r="T17" b="T18"/>
              <a:pathLst>
                <a:path w="22" h="129">
                  <a:moveTo>
                    <a:pt x="21" y="128"/>
                  </a:moveTo>
                  <a:lnTo>
                    <a:pt x="21" y="3"/>
                  </a:lnTo>
                  <a:lnTo>
                    <a:pt x="0" y="0"/>
                  </a:lnTo>
                  <a:lnTo>
                    <a:pt x="0" y="124"/>
                  </a:lnTo>
                  <a:lnTo>
                    <a:pt x="21" y="128"/>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7" name="Freeform 104"/>
            <p:cNvSpPr>
              <a:spLocks/>
            </p:cNvSpPr>
            <p:nvPr/>
          </p:nvSpPr>
          <p:spPr bwMode="auto">
            <a:xfrm>
              <a:off x="4460" y="3049"/>
              <a:ext cx="89" cy="88"/>
            </a:xfrm>
            <a:custGeom>
              <a:avLst/>
              <a:gdLst>
                <a:gd name="T0" fmla="*/ 13 w 89"/>
                <a:gd name="T1" fmla="*/ 0 h 88"/>
                <a:gd name="T2" fmla="*/ 88 w 89"/>
                <a:gd name="T3" fmla="*/ 76 h 88"/>
                <a:gd name="T4" fmla="*/ 88 w 89"/>
                <a:gd name="T5" fmla="*/ 87 h 88"/>
                <a:gd name="T6" fmla="*/ 0 w 89"/>
                <a:gd name="T7" fmla="*/ 17 h 88"/>
                <a:gd name="T8" fmla="*/ 13 w 89"/>
                <a:gd name="T9" fmla="*/ 0 h 88"/>
                <a:gd name="T10" fmla="*/ 0 60000 65536"/>
                <a:gd name="T11" fmla="*/ 0 60000 65536"/>
                <a:gd name="T12" fmla="*/ 0 60000 65536"/>
                <a:gd name="T13" fmla="*/ 0 60000 65536"/>
                <a:gd name="T14" fmla="*/ 0 60000 65536"/>
                <a:gd name="T15" fmla="*/ 0 w 89"/>
                <a:gd name="T16" fmla="*/ 0 h 88"/>
                <a:gd name="T17" fmla="*/ 89 w 89"/>
                <a:gd name="T18" fmla="*/ 88 h 88"/>
              </a:gdLst>
              <a:ahLst/>
              <a:cxnLst>
                <a:cxn ang="T10">
                  <a:pos x="T0" y="T1"/>
                </a:cxn>
                <a:cxn ang="T11">
                  <a:pos x="T2" y="T3"/>
                </a:cxn>
                <a:cxn ang="T12">
                  <a:pos x="T4" y="T5"/>
                </a:cxn>
                <a:cxn ang="T13">
                  <a:pos x="T6" y="T7"/>
                </a:cxn>
                <a:cxn ang="T14">
                  <a:pos x="T8" y="T9"/>
                </a:cxn>
              </a:cxnLst>
              <a:rect l="T15" t="T16" r="T17" b="T18"/>
              <a:pathLst>
                <a:path w="89" h="88">
                  <a:moveTo>
                    <a:pt x="13" y="0"/>
                  </a:moveTo>
                  <a:lnTo>
                    <a:pt x="88" y="76"/>
                  </a:lnTo>
                  <a:lnTo>
                    <a:pt x="88" y="87"/>
                  </a:lnTo>
                  <a:lnTo>
                    <a:pt x="0" y="17"/>
                  </a:lnTo>
                  <a:lnTo>
                    <a:pt x="13"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8" name="Freeform 105"/>
            <p:cNvSpPr>
              <a:spLocks/>
            </p:cNvSpPr>
            <p:nvPr/>
          </p:nvSpPr>
          <p:spPr bwMode="auto">
            <a:xfrm>
              <a:off x="4412" y="3055"/>
              <a:ext cx="62" cy="86"/>
            </a:xfrm>
            <a:custGeom>
              <a:avLst/>
              <a:gdLst>
                <a:gd name="T0" fmla="*/ 47 w 61"/>
                <a:gd name="T1" fmla="*/ 0 h 85"/>
                <a:gd name="T2" fmla="*/ 0 w 61"/>
                <a:gd name="T3" fmla="*/ 67 h 85"/>
                <a:gd name="T4" fmla="*/ 1 w 61"/>
                <a:gd name="T5" fmla="*/ 84 h 85"/>
                <a:gd name="T6" fmla="*/ 60 w 61"/>
                <a:gd name="T7" fmla="*/ 17 h 85"/>
                <a:gd name="T8" fmla="*/ 47 w 61"/>
                <a:gd name="T9" fmla="*/ 0 h 85"/>
                <a:gd name="T10" fmla="*/ 0 60000 65536"/>
                <a:gd name="T11" fmla="*/ 0 60000 65536"/>
                <a:gd name="T12" fmla="*/ 0 60000 65536"/>
                <a:gd name="T13" fmla="*/ 0 60000 65536"/>
                <a:gd name="T14" fmla="*/ 0 60000 65536"/>
                <a:gd name="T15" fmla="*/ 0 w 61"/>
                <a:gd name="T16" fmla="*/ 0 h 85"/>
                <a:gd name="T17" fmla="*/ 61 w 61"/>
                <a:gd name="T18" fmla="*/ 85 h 85"/>
              </a:gdLst>
              <a:ahLst/>
              <a:cxnLst>
                <a:cxn ang="T10">
                  <a:pos x="T0" y="T1"/>
                </a:cxn>
                <a:cxn ang="T11">
                  <a:pos x="T2" y="T3"/>
                </a:cxn>
                <a:cxn ang="T12">
                  <a:pos x="T4" y="T5"/>
                </a:cxn>
                <a:cxn ang="T13">
                  <a:pos x="T6" y="T7"/>
                </a:cxn>
                <a:cxn ang="T14">
                  <a:pos x="T8" y="T9"/>
                </a:cxn>
              </a:cxnLst>
              <a:rect l="T15" t="T16" r="T17" b="T18"/>
              <a:pathLst>
                <a:path w="61" h="85">
                  <a:moveTo>
                    <a:pt x="47" y="0"/>
                  </a:moveTo>
                  <a:lnTo>
                    <a:pt x="0" y="67"/>
                  </a:lnTo>
                  <a:lnTo>
                    <a:pt x="1" y="84"/>
                  </a:lnTo>
                  <a:lnTo>
                    <a:pt x="60" y="17"/>
                  </a:lnTo>
                  <a:lnTo>
                    <a:pt x="47"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49" name="Freeform 106"/>
            <p:cNvSpPr>
              <a:spLocks/>
            </p:cNvSpPr>
            <p:nvPr/>
          </p:nvSpPr>
          <p:spPr bwMode="auto">
            <a:xfrm>
              <a:off x="4367" y="3051"/>
              <a:ext cx="98" cy="22"/>
            </a:xfrm>
            <a:custGeom>
              <a:avLst/>
              <a:gdLst>
                <a:gd name="T0" fmla="*/ 90 w 98"/>
                <a:gd name="T1" fmla="*/ 3 h 21"/>
                <a:gd name="T2" fmla="*/ 0 w 98"/>
                <a:gd name="T3" fmla="*/ 0 h 21"/>
                <a:gd name="T4" fmla="*/ 0 w 98"/>
                <a:gd name="T5" fmla="*/ 6 h 21"/>
                <a:gd name="T6" fmla="*/ 97 w 98"/>
                <a:gd name="T7" fmla="*/ 20 h 21"/>
                <a:gd name="T8" fmla="*/ 90 w 98"/>
                <a:gd name="T9" fmla="*/ 3 h 21"/>
                <a:gd name="T10" fmla="*/ 0 60000 65536"/>
                <a:gd name="T11" fmla="*/ 0 60000 65536"/>
                <a:gd name="T12" fmla="*/ 0 60000 65536"/>
                <a:gd name="T13" fmla="*/ 0 60000 65536"/>
                <a:gd name="T14" fmla="*/ 0 60000 65536"/>
                <a:gd name="T15" fmla="*/ 0 w 98"/>
                <a:gd name="T16" fmla="*/ 0 h 21"/>
                <a:gd name="T17" fmla="*/ 98 w 98"/>
                <a:gd name="T18" fmla="*/ 21 h 21"/>
              </a:gdLst>
              <a:ahLst/>
              <a:cxnLst>
                <a:cxn ang="T10">
                  <a:pos x="T0" y="T1"/>
                </a:cxn>
                <a:cxn ang="T11">
                  <a:pos x="T2" y="T3"/>
                </a:cxn>
                <a:cxn ang="T12">
                  <a:pos x="T4" y="T5"/>
                </a:cxn>
                <a:cxn ang="T13">
                  <a:pos x="T6" y="T7"/>
                </a:cxn>
                <a:cxn ang="T14">
                  <a:pos x="T8" y="T9"/>
                </a:cxn>
              </a:cxnLst>
              <a:rect l="T15" t="T16" r="T17" b="T18"/>
              <a:pathLst>
                <a:path w="98" h="21">
                  <a:moveTo>
                    <a:pt x="90" y="3"/>
                  </a:moveTo>
                  <a:lnTo>
                    <a:pt x="0" y="0"/>
                  </a:lnTo>
                  <a:lnTo>
                    <a:pt x="0" y="6"/>
                  </a:lnTo>
                  <a:lnTo>
                    <a:pt x="97" y="20"/>
                  </a:lnTo>
                  <a:lnTo>
                    <a:pt x="90" y="3"/>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0" name="Freeform 107"/>
            <p:cNvSpPr>
              <a:spLocks/>
            </p:cNvSpPr>
            <p:nvPr/>
          </p:nvSpPr>
          <p:spPr bwMode="auto">
            <a:xfrm>
              <a:off x="4473" y="3043"/>
              <a:ext cx="69" cy="24"/>
            </a:xfrm>
            <a:custGeom>
              <a:avLst/>
              <a:gdLst>
                <a:gd name="T0" fmla="*/ 0 w 69"/>
                <a:gd name="T1" fmla="*/ 10 h 24"/>
                <a:gd name="T2" fmla="*/ 68 w 69"/>
                <a:gd name="T3" fmla="*/ 0 h 24"/>
                <a:gd name="T4" fmla="*/ 68 w 69"/>
                <a:gd name="T5" fmla="*/ 5 h 24"/>
                <a:gd name="T6" fmla="*/ 1 w 69"/>
                <a:gd name="T7" fmla="*/ 23 h 24"/>
                <a:gd name="T8" fmla="*/ 0 w 69"/>
                <a:gd name="T9" fmla="*/ 10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10"/>
                  </a:moveTo>
                  <a:lnTo>
                    <a:pt x="68" y="0"/>
                  </a:lnTo>
                  <a:lnTo>
                    <a:pt x="68" y="5"/>
                  </a:lnTo>
                  <a:lnTo>
                    <a:pt x="1" y="23"/>
                  </a:lnTo>
                  <a:lnTo>
                    <a:pt x="0" y="1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1" name="Freeform 108"/>
            <p:cNvSpPr>
              <a:spLocks/>
            </p:cNvSpPr>
            <p:nvPr/>
          </p:nvSpPr>
          <p:spPr bwMode="auto">
            <a:xfrm>
              <a:off x="4427" y="3007"/>
              <a:ext cx="37" cy="56"/>
            </a:xfrm>
            <a:custGeom>
              <a:avLst/>
              <a:gdLst>
                <a:gd name="T0" fmla="*/ 36 w 37"/>
                <a:gd name="T1" fmla="*/ 42 h 56"/>
                <a:gd name="T2" fmla="*/ 0 w 37"/>
                <a:gd name="T3" fmla="*/ 0 h 56"/>
                <a:gd name="T4" fmla="*/ 0 w 37"/>
                <a:gd name="T5" fmla="*/ 6 h 56"/>
                <a:gd name="T6" fmla="*/ 30 w 37"/>
                <a:gd name="T7" fmla="*/ 55 h 56"/>
                <a:gd name="T8" fmla="*/ 36 w 37"/>
                <a:gd name="T9" fmla="*/ 42 h 56"/>
                <a:gd name="T10" fmla="*/ 0 60000 65536"/>
                <a:gd name="T11" fmla="*/ 0 60000 65536"/>
                <a:gd name="T12" fmla="*/ 0 60000 65536"/>
                <a:gd name="T13" fmla="*/ 0 60000 65536"/>
                <a:gd name="T14" fmla="*/ 0 60000 65536"/>
                <a:gd name="T15" fmla="*/ 0 w 37"/>
                <a:gd name="T16" fmla="*/ 0 h 56"/>
                <a:gd name="T17" fmla="*/ 37 w 37"/>
                <a:gd name="T18" fmla="*/ 56 h 56"/>
              </a:gdLst>
              <a:ahLst/>
              <a:cxnLst>
                <a:cxn ang="T10">
                  <a:pos x="T0" y="T1"/>
                </a:cxn>
                <a:cxn ang="T11">
                  <a:pos x="T2" y="T3"/>
                </a:cxn>
                <a:cxn ang="T12">
                  <a:pos x="T4" y="T5"/>
                </a:cxn>
                <a:cxn ang="T13">
                  <a:pos x="T6" y="T7"/>
                </a:cxn>
                <a:cxn ang="T14">
                  <a:pos x="T8" y="T9"/>
                </a:cxn>
              </a:cxnLst>
              <a:rect l="T15" t="T16" r="T17" b="T18"/>
              <a:pathLst>
                <a:path w="37" h="56">
                  <a:moveTo>
                    <a:pt x="36" y="42"/>
                  </a:moveTo>
                  <a:lnTo>
                    <a:pt x="0" y="0"/>
                  </a:lnTo>
                  <a:lnTo>
                    <a:pt x="0" y="6"/>
                  </a:lnTo>
                  <a:lnTo>
                    <a:pt x="30" y="55"/>
                  </a:lnTo>
                  <a:lnTo>
                    <a:pt x="36" y="4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2" name="Freeform 109"/>
            <p:cNvSpPr>
              <a:spLocks/>
            </p:cNvSpPr>
            <p:nvPr/>
          </p:nvSpPr>
          <p:spPr bwMode="auto">
            <a:xfrm>
              <a:off x="4398" y="3133"/>
              <a:ext cx="37" cy="38"/>
            </a:xfrm>
            <a:custGeom>
              <a:avLst/>
              <a:gdLst>
                <a:gd name="T0" fmla="*/ 17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8 h 38"/>
                <a:gd name="T14" fmla="*/ 37 w 38"/>
                <a:gd name="T15" fmla="*/ 24 h 38"/>
                <a:gd name="T16" fmla="*/ 37 w 38"/>
                <a:gd name="T17" fmla="*/ 21 h 38"/>
                <a:gd name="T18" fmla="*/ 37 w 38"/>
                <a:gd name="T19" fmla="*/ 17 h 38"/>
                <a:gd name="T20" fmla="*/ 35 w 38"/>
                <a:gd name="T21" fmla="*/ 14 h 38"/>
                <a:gd name="T22" fmla="*/ 33 w 38"/>
                <a:gd name="T23" fmla="*/ 10 h 38"/>
                <a:gd name="T24" fmla="*/ 31 w 38"/>
                <a:gd name="T25" fmla="*/ 7 h 38"/>
                <a:gd name="T26" fmla="*/ 29 w 38"/>
                <a:gd name="T27" fmla="*/ 4 h 38"/>
                <a:gd name="T28" fmla="*/ 25 w 38"/>
                <a:gd name="T29" fmla="*/ 2 h 38"/>
                <a:gd name="T30" fmla="*/ 22 w 38"/>
                <a:gd name="T31" fmla="*/ 1 h 38"/>
                <a:gd name="T32" fmla="*/ 17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7 h 38"/>
                <a:gd name="T46" fmla="*/ 0 w 38"/>
                <a:gd name="T47" fmla="*/ 11 h 38"/>
                <a:gd name="T48" fmla="*/ 0 w 38"/>
                <a:gd name="T49" fmla="*/ 14 h 38"/>
                <a:gd name="T50" fmla="*/ 0 w 38"/>
                <a:gd name="T51" fmla="*/ 19 h 38"/>
                <a:gd name="T52" fmla="*/ 1 w 38"/>
                <a:gd name="T53" fmla="*/ 22 h 38"/>
                <a:gd name="T54" fmla="*/ 3 w 38"/>
                <a:gd name="T55" fmla="*/ 25 h 38"/>
                <a:gd name="T56" fmla="*/ 5 w 38"/>
                <a:gd name="T57" fmla="*/ 29 h 38"/>
                <a:gd name="T58" fmla="*/ 7 w 38"/>
                <a:gd name="T59" fmla="*/ 31 h 38"/>
                <a:gd name="T60" fmla="*/ 11 w 38"/>
                <a:gd name="T61" fmla="*/ 33 h 38"/>
                <a:gd name="T62" fmla="*/ 14 w 38"/>
                <a:gd name="T63" fmla="*/ 35 h 38"/>
                <a:gd name="T64" fmla="*/ 17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7" y="37"/>
                  </a:moveTo>
                  <a:lnTo>
                    <a:pt x="22" y="37"/>
                  </a:lnTo>
                  <a:lnTo>
                    <a:pt x="25" y="37"/>
                  </a:lnTo>
                  <a:lnTo>
                    <a:pt x="29" y="35"/>
                  </a:lnTo>
                  <a:lnTo>
                    <a:pt x="31" y="33"/>
                  </a:lnTo>
                  <a:lnTo>
                    <a:pt x="33" y="31"/>
                  </a:lnTo>
                  <a:lnTo>
                    <a:pt x="35" y="28"/>
                  </a:lnTo>
                  <a:lnTo>
                    <a:pt x="37" y="24"/>
                  </a:lnTo>
                  <a:lnTo>
                    <a:pt x="37" y="21"/>
                  </a:lnTo>
                  <a:lnTo>
                    <a:pt x="37" y="17"/>
                  </a:lnTo>
                  <a:lnTo>
                    <a:pt x="35" y="14"/>
                  </a:lnTo>
                  <a:lnTo>
                    <a:pt x="33" y="10"/>
                  </a:lnTo>
                  <a:lnTo>
                    <a:pt x="31" y="7"/>
                  </a:lnTo>
                  <a:lnTo>
                    <a:pt x="29" y="4"/>
                  </a:lnTo>
                  <a:lnTo>
                    <a:pt x="25" y="2"/>
                  </a:lnTo>
                  <a:lnTo>
                    <a:pt x="22" y="1"/>
                  </a:lnTo>
                  <a:lnTo>
                    <a:pt x="17" y="0"/>
                  </a:lnTo>
                  <a:lnTo>
                    <a:pt x="14" y="0"/>
                  </a:lnTo>
                  <a:lnTo>
                    <a:pt x="11" y="0"/>
                  </a:lnTo>
                  <a:lnTo>
                    <a:pt x="7" y="1"/>
                  </a:lnTo>
                  <a:lnTo>
                    <a:pt x="5" y="3"/>
                  </a:lnTo>
                  <a:lnTo>
                    <a:pt x="3" y="5"/>
                  </a:lnTo>
                  <a:lnTo>
                    <a:pt x="1" y="7"/>
                  </a:lnTo>
                  <a:lnTo>
                    <a:pt x="0" y="11"/>
                  </a:lnTo>
                  <a:lnTo>
                    <a:pt x="0" y="14"/>
                  </a:lnTo>
                  <a:lnTo>
                    <a:pt x="0" y="19"/>
                  </a:lnTo>
                  <a:lnTo>
                    <a:pt x="1" y="22"/>
                  </a:lnTo>
                  <a:lnTo>
                    <a:pt x="3" y="25"/>
                  </a:lnTo>
                  <a:lnTo>
                    <a:pt x="5" y="29"/>
                  </a:lnTo>
                  <a:lnTo>
                    <a:pt x="7" y="31"/>
                  </a:lnTo>
                  <a:lnTo>
                    <a:pt x="11" y="33"/>
                  </a:lnTo>
                  <a:lnTo>
                    <a:pt x="14" y="35"/>
                  </a:lnTo>
                  <a:lnTo>
                    <a:pt x="17"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3" name="Freeform 110"/>
            <p:cNvSpPr>
              <a:spLocks/>
            </p:cNvSpPr>
            <p:nvPr/>
          </p:nvSpPr>
          <p:spPr bwMode="auto">
            <a:xfrm>
              <a:off x="4346" y="3057"/>
              <a:ext cx="39" cy="38"/>
            </a:xfrm>
            <a:custGeom>
              <a:avLst/>
              <a:gdLst>
                <a:gd name="T0" fmla="*/ 19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9 h 38"/>
                <a:gd name="T14" fmla="*/ 37 w 38"/>
                <a:gd name="T15" fmla="*/ 25 h 38"/>
                <a:gd name="T16" fmla="*/ 37 w 38"/>
                <a:gd name="T17" fmla="*/ 21 h 38"/>
                <a:gd name="T18" fmla="*/ 37 w 38"/>
                <a:gd name="T19" fmla="*/ 17 h 38"/>
                <a:gd name="T20" fmla="*/ 35 w 38"/>
                <a:gd name="T21" fmla="*/ 14 h 38"/>
                <a:gd name="T22" fmla="*/ 33 w 38"/>
                <a:gd name="T23" fmla="*/ 11 h 38"/>
                <a:gd name="T24" fmla="*/ 31 w 38"/>
                <a:gd name="T25" fmla="*/ 7 h 38"/>
                <a:gd name="T26" fmla="*/ 29 w 38"/>
                <a:gd name="T27" fmla="*/ 4 h 38"/>
                <a:gd name="T28" fmla="*/ 25 w 38"/>
                <a:gd name="T29" fmla="*/ 2 h 38"/>
                <a:gd name="T30" fmla="*/ 22 w 38"/>
                <a:gd name="T31" fmla="*/ 1 h 38"/>
                <a:gd name="T32" fmla="*/ 19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7 h 38"/>
                <a:gd name="T46" fmla="*/ 0 w 38"/>
                <a:gd name="T47" fmla="*/ 11 h 38"/>
                <a:gd name="T48" fmla="*/ 0 w 38"/>
                <a:gd name="T49" fmla="*/ 15 h 38"/>
                <a:gd name="T50" fmla="*/ 0 w 38"/>
                <a:gd name="T51" fmla="*/ 19 h 38"/>
                <a:gd name="T52" fmla="*/ 1 w 38"/>
                <a:gd name="T53" fmla="*/ 22 h 38"/>
                <a:gd name="T54" fmla="*/ 3 w 38"/>
                <a:gd name="T55" fmla="*/ 25 h 38"/>
                <a:gd name="T56" fmla="*/ 5 w 38"/>
                <a:gd name="T57" fmla="*/ 29 h 38"/>
                <a:gd name="T58" fmla="*/ 7 w 38"/>
                <a:gd name="T59" fmla="*/ 32 h 38"/>
                <a:gd name="T60" fmla="*/ 11 w 38"/>
                <a:gd name="T61" fmla="*/ 34 h 38"/>
                <a:gd name="T62" fmla="*/ 14 w 38"/>
                <a:gd name="T63" fmla="*/ 35 h 38"/>
                <a:gd name="T64" fmla="*/ 19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9" y="37"/>
                  </a:moveTo>
                  <a:lnTo>
                    <a:pt x="22" y="37"/>
                  </a:lnTo>
                  <a:lnTo>
                    <a:pt x="25" y="37"/>
                  </a:lnTo>
                  <a:lnTo>
                    <a:pt x="29" y="35"/>
                  </a:lnTo>
                  <a:lnTo>
                    <a:pt x="31" y="33"/>
                  </a:lnTo>
                  <a:lnTo>
                    <a:pt x="33" y="31"/>
                  </a:lnTo>
                  <a:lnTo>
                    <a:pt x="35" y="29"/>
                  </a:lnTo>
                  <a:lnTo>
                    <a:pt x="37" y="25"/>
                  </a:lnTo>
                  <a:lnTo>
                    <a:pt x="37" y="21"/>
                  </a:lnTo>
                  <a:lnTo>
                    <a:pt x="37" y="17"/>
                  </a:lnTo>
                  <a:lnTo>
                    <a:pt x="35" y="14"/>
                  </a:lnTo>
                  <a:lnTo>
                    <a:pt x="33" y="11"/>
                  </a:lnTo>
                  <a:lnTo>
                    <a:pt x="31" y="7"/>
                  </a:lnTo>
                  <a:lnTo>
                    <a:pt x="29" y="4"/>
                  </a:lnTo>
                  <a:lnTo>
                    <a:pt x="25" y="2"/>
                  </a:lnTo>
                  <a:lnTo>
                    <a:pt x="22" y="1"/>
                  </a:lnTo>
                  <a:lnTo>
                    <a:pt x="19" y="0"/>
                  </a:lnTo>
                  <a:lnTo>
                    <a:pt x="14" y="0"/>
                  </a:lnTo>
                  <a:lnTo>
                    <a:pt x="11" y="0"/>
                  </a:lnTo>
                  <a:lnTo>
                    <a:pt x="7" y="1"/>
                  </a:lnTo>
                  <a:lnTo>
                    <a:pt x="5" y="3"/>
                  </a:lnTo>
                  <a:lnTo>
                    <a:pt x="3" y="5"/>
                  </a:lnTo>
                  <a:lnTo>
                    <a:pt x="1" y="7"/>
                  </a:lnTo>
                  <a:lnTo>
                    <a:pt x="0" y="11"/>
                  </a:lnTo>
                  <a:lnTo>
                    <a:pt x="0" y="15"/>
                  </a:lnTo>
                  <a:lnTo>
                    <a:pt x="0" y="19"/>
                  </a:lnTo>
                  <a:lnTo>
                    <a:pt x="1" y="22"/>
                  </a:lnTo>
                  <a:lnTo>
                    <a:pt x="3" y="25"/>
                  </a:lnTo>
                  <a:lnTo>
                    <a:pt x="5" y="29"/>
                  </a:lnTo>
                  <a:lnTo>
                    <a:pt x="7" y="32"/>
                  </a:lnTo>
                  <a:lnTo>
                    <a:pt x="11" y="34"/>
                  </a:lnTo>
                  <a:lnTo>
                    <a:pt x="14" y="35"/>
                  </a:lnTo>
                  <a:lnTo>
                    <a:pt x="19"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4" name="Freeform 111"/>
            <p:cNvSpPr>
              <a:spLocks/>
            </p:cNvSpPr>
            <p:nvPr/>
          </p:nvSpPr>
          <p:spPr bwMode="auto">
            <a:xfrm>
              <a:off x="4531" y="3133"/>
              <a:ext cx="37" cy="38"/>
            </a:xfrm>
            <a:custGeom>
              <a:avLst/>
              <a:gdLst>
                <a:gd name="T0" fmla="*/ 19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9 h 38"/>
                <a:gd name="T14" fmla="*/ 37 w 38"/>
                <a:gd name="T15" fmla="*/ 25 h 38"/>
                <a:gd name="T16" fmla="*/ 37 w 38"/>
                <a:gd name="T17" fmla="*/ 22 h 38"/>
                <a:gd name="T18" fmla="*/ 37 w 38"/>
                <a:gd name="T19" fmla="*/ 17 h 38"/>
                <a:gd name="T20" fmla="*/ 35 w 38"/>
                <a:gd name="T21" fmla="*/ 14 h 38"/>
                <a:gd name="T22" fmla="*/ 33 w 38"/>
                <a:gd name="T23" fmla="*/ 11 h 38"/>
                <a:gd name="T24" fmla="*/ 31 w 38"/>
                <a:gd name="T25" fmla="*/ 7 h 38"/>
                <a:gd name="T26" fmla="*/ 29 w 38"/>
                <a:gd name="T27" fmla="*/ 5 h 38"/>
                <a:gd name="T28" fmla="*/ 25 w 38"/>
                <a:gd name="T29" fmla="*/ 3 h 38"/>
                <a:gd name="T30" fmla="*/ 22 w 38"/>
                <a:gd name="T31" fmla="*/ 1 h 38"/>
                <a:gd name="T32" fmla="*/ 19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8 h 38"/>
                <a:gd name="T46" fmla="*/ 0 w 38"/>
                <a:gd name="T47" fmla="*/ 11 h 38"/>
                <a:gd name="T48" fmla="*/ 0 w 38"/>
                <a:gd name="T49" fmla="*/ 15 h 38"/>
                <a:gd name="T50" fmla="*/ 0 w 38"/>
                <a:gd name="T51" fmla="*/ 19 h 38"/>
                <a:gd name="T52" fmla="*/ 1 w 38"/>
                <a:gd name="T53" fmla="*/ 22 h 38"/>
                <a:gd name="T54" fmla="*/ 3 w 38"/>
                <a:gd name="T55" fmla="*/ 25 h 38"/>
                <a:gd name="T56" fmla="*/ 5 w 38"/>
                <a:gd name="T57" fmla="*/ 29 h 38"/>
                <a:gd name="T58" fmla="*/ 7 w 38"/>
                <a:gd name="T59" fmla="*/ 32 h 38"/>
                <a:gd name="T60" fmla="*/ 11 w 38"/>
                <a:gd name="T61" fmla="*/ 34 h 38"/>
                <a:gd name="T62" fmla="*/ 14 w 38"/>
                <a:gd name="T63" fmla="*/ 35 h 38"/>
                <a:gd name="T64" fmla="*/ 19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9" y="37"/>
                  </a:moveTo>
                  <a:lnTo>
                    <a:pt x="22" y="37"/>
                  </a:lnTo>
                  <a:lnTo>
                    <a:pt x="25" y="37"/>
                  </a:lnTo>
                  <a:lnTo>
                    <a:pt x="29" y="35"/>
                  </a:lnTo>
                  <a:lnTo>
                    <a:pt x="31" y="33"/>
                  </a:lnTo>
                  <a:lnTo>
                    <a:pt x="33" y="31"/>
                  </a:lnTo>
                  <a:lnTo>
                    <a:pt x="35" y="29"/>
                  </a:lnTo>
                  <a:lnTo>
                    <a:pt x="37" y="25"/>
                  </a:lnTo>
                  <a:lnTo>
                    <a:pt x="37" y="22"/>
                  </a:lnTo>
                  <a:lnTo>
                    <a:pt x="37" y="17"/>
                  </a:lnTo>
                  <a:lnTo>
                    <a:pt x="35" y="14"/>
                  </a:lnTo>
                  <a:lnTo>
                    <a:pt x="33" y="11"/>
                  </a:lnTo>
                  <a:lnTo>
                    <a:pt x="31" y="7"/>
                  </a:lnTo>
                  <a:lnTo>
                    <a:pt x="29" y="5"/>
                  </a:lnTo>
                  <a:lnTo>
                    <a:pt x="25" y="3"/>
                  </a:lnTo>
                  <a:lnTo>
                    <a:pt x="22" y="1"/>
                  </a:lnTo>
                  <a:lnTo>
                    <a:pt x="19" y="0"/>
                  </a:lnTo>
                  <a:lnTo>
                    <a:pt x="14" y="0"/>
                  </a:lnTo>
                  <a:lnTo>
                    <a:pt x="11" y="0"/>
                  </a:lnTo>
                  <a:lnTo>
                    <a:pt x="7" y="1"/>
                  </a:lnTo>
                  <a:lnTo>
                    <a:pt x="5" y="3"/>
                  </a:lnTo>
                  <a:lnTo>
                    <a:pt x="3" y="5"/>
                  </a:lnTo>
                  <a:lnTo>
                    <a:pt x="1" y="8"/>
                  </a:lnTo>
                  <a:lnTo>
                    <a:pt x="0" y="11"/>
                  </a:lnTo>
                  <a:lnTo>
                    <a:pt x="0" y="15"/>
                  </a:lnTo>
                  <a:lnTo>
                    <a:pt x="0" y="19"/>
                  </a:lnTo>
                  <a:lnTo>
                    <a:pt x="1" y="22"/>
                  </a:lnTo>
                  <a:lnTo>
                    <a:pt x="3" y="25"/>
                  </a:lnTo>
                  <a:lnTo>
                    <a:pt x="5" y="29"/>
                  </a:lnTo>
                  <a:lnTo>
                    <a:pt x="7" y="32"/>
                  </a:lnTo>
                  <a:lnTo>
                    <a:pt x="11" y="34"/>
                  </a:lnTo>
                  <a:lnTo>
                    <a:pt x="14" y="35"/>
                  </a:lnTo>
                  <a:lnTo>
                    <a:pt x="19"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5" name="Freeform 112"/>
            <p:cNvSpPr>
              <a:spLocks/>
            </p:cNvSpPr>
            <p:nvPr/>
          </p:nvSpPr>
          <p:spPr bwMode="auto">
            <a:xfrm>
              <a:off x="4525" y="3049"/>
              <a:ext cx="31" cy="32"/>
            </a:xfrm>
            <a:custGeom>
              <a:avLst/>
              <a:gdLst>
                <a:gd name="T0" fmla="*/ 14 w 31"/>
                <a:gd name="T1" fmla="*/ 30 h 31"/>
                <a:gd name="T2" fmla="*/ 17 w 31"/>
                <a:gd name="T3" fmla="*/ 30 h 31"/>
                <a:gd name="T4" fmla="*/ 20 w 31"/>
                <a:gd name="T5" fmla="*/ 28 h 31"/>
                <a:gd name="T6" fmla="*/ 23 w 31"/>
                <a:gd name="T7" fmla="*/ 28 h 31"/>
                <a:gd name="T8" fmla="*/ 25 w 31"/>
                <a:gd name="T9" fmla="*/ 26 h 31"/>
                <a:gd name="T10" fmla="*/ 26 w 31"/>
                <a:gd name="T11" fmla="*/ 25 h 31"/>
                <a:gd name="T12" fmla="*/ 28 w 31"/>
                <a:gd name="T13" fmla="*/ 23 h 31"/>
                <a:gd name="T14" fmla="*/ 28 w 31"/>
                <a:gd name="T15" fmla="*/ 20 h 31"/>
                <a:gd name="T16" fmla="*/ 30 w 31"/>
                <a:gd name="T17" fmla="*/ 16 h 31"/>
                <a:gd name="T18" fmla="*/ 28 w 31"/>
                <a:gd name="T19" fmla="*/ 14 h 31"/>
                <a:gd name="T20" fmla="*/ 28 w 31"/>
                <a:gd name="T21" fmla="*/ 11 h 31"/>
                <a:gd name="T22" fmla="*/ 26 w 31"/>
                <a:gd name="T23" fmla="*/ 8 h 31"/>
                <a:gd name="T24" fmla="*/ 25 w 31"/>
                <a:gd name="T25" fmla="*/ 5 h 31"/>
                <a:gd name="T26" fmla="*/ 23 w 31"/>
                <a:gd name="T27" fmla="*/ 3 h 31"/>
                <a:gd name="T28" fmla="*/ 20 w 31"/>
                <a:gd name="T29" fmla="*/ 2 h 31"/>
                <a:gd name="T30" fmla="*/ 17 w 31"/>
                <a:gd name="T31" fmla="*/ 1 h 31"/>
                <a:gd name="T32" fmla="*/ 14 w 31"/>
                <a:gd name="T33" fmla="*/ 0 h 31"/>
                <a:gd name="T34" fmla="*/ 12 w 31"/>
                <a:gd name="T35" fmla="*/ 0 h 31"/>
                <a:gd name="T36" fmla="*/ 8 w 31"/>
                <a:gd name="T37" fmla="*/ 0 h 31"/>
                <a:gd name="T38" fmla="*/ 6 w 31"/>
                <a:gd name="T39" fmla="*/ 1 h 31"/>
                <a:gd name="T40" fmla="*/ 4 w 31"/>
                <a:gd name="T41" fmla="*/ 2 h 31"/>
                <a:gd name="T42" fmla="*/ 2 w 31"/>
                <a:gd name="T43" fmla="*/ 4 h 31"/>
                <a:gd name="T44" fmla="*/ 1 w 31"/>
                <a:gd name="T45" fmla="*/ 6 h 31"/>
                <a:gd name="T46" fmla="*/ 0 w 31"/>
                <a:gd name="T47" fmla="*/ 8 h 31"/>
                <a:gd name="T48" fmla="*/ 0 w 31"/>
                <a:gd name="T49" fmla="*/ 12 h 31"/>
                <a:gd name="T50" fmla="*/ 0 w 31"/>
                <a:gd name="T51" fmla="*/ 15 h 31"/>
                <a:gd name="T52" fmla="*/ 1 w 31"/>
                <a:gd name="T53" fmla="*/ 17 h 31"/>
                <a:gd name="T54" fmla="*/ 2 w 31"/>
                <a:gd name="T55" fmla="*/ 21 h 31"/>
                <a:gd name="T56" fmla="*/ 4 w 31"/>
                <a:gd name="T57" fmla="*/ 23 h 31"/>
                <a:gd name="T58" fmla="*/ 6 w 31"/>
                <a:gd name="T59" fmla="*/ 25 h 31"/>
                <a:gd name="T60" fmla="*/ 8 w 31"/>
                <a:gd name="T61" fmla="*/ 27 h 31"/>
                <a:gd name="T62" fmla="*/ 12 w 31"/>
                <a:gd name="T63" fmla="*/ 28 h 31"/>
                <a:gd name="T64" fmla="*/ 14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4" y="30"/>
                  </a:moveTo>
                  <a:lnTo>
                    <a:pt x="17" y="30"/>
                  </a:lnTo>
                  <a:lnTo>
                    <a:pt x="20" y="28"/>
                  </a:lnTo>
                  <a:lnTo>
                    <a:pt x="23" y="28"/>
                  </a:lnTo>
                  <a:lnTo>
                    <a:pt x="25" y="26"/>
                  </a:lnTo>
                  <a:lnTo>
                    <a:pt x="26" y="25"/>
                  </a:lnTo>
                  <a:lnTo>
                    <a:pt x="28" y="23"/>
                  </a:lnTo>
                  <a:lnTo>
                    <a:pt x="28" y="20"/>
                  </a:lnTo>
                  <a:lnTo>
                    <a:pt x="30" y="16"/>
                  </a:lnTo>
                  <a:lnTo>
                    <a:pt x="28" y="14"/>
                  </a:lnTo>
                  <a:lnTo>
                    <a:pt x="28" y="11"/>
                  </a:lnTo>
                  <a:lnTo>
                    <a:pt x="26" y="8"/>
                  </a:lnTo>
                  <a:lnTo>
                    <a:pt x="25" y="5"/>
                  </a:lnTo>
                  <a:lnTo>
                    <a:pt x="23" y="3"/>
                  </a:lnTo>
                  <a:lnTo>
                    <a:pt x="20" y="2"/>
                  </a:lnTo>
                  <a:lnTo>
                    <a:pt x="17" y="1"/>
                  </a:lnTo>
                  <a:lnTo>
                    <a:pt x="14" y="0"/>
                  </a:lnTo>
                  <a:lnTo>
                    <a:pt x="12" y="0"/>
                  </a:lnTo>
                  <a:lnTo>
                    <a:pt x="8" y="0"/>
                  </a:lnTo>
                  <a:lnTo>
                    <a:pt x="6" y="1"/>
                  </a:lnTo>
                  <a:lnTo>
                    <a:pt x="4" y="2"/>
                  </a:lnTo>
                  <a:lnTo>
                    <a:pt x="2" y="4"/>
                  </a:lnTo>
                  <a:lnTo>
                    <a:pt x="1" y="6"/>
                  </a:lnTo>
                  <a:lnTo>
                    <a:pt x="0" y="8"/>
                  </a:lnTo>
                  <a:lnTo>
                    <a:pt x="0" y="12"/>
                  </a:lnTo>
                  <a:lnTo>
                    <a:pt x="0" y="15"/>
                  </a:lnTo>
                  <a:lnTo>
                    <a:pt x="1" y="17"/>
                  </a:lnTo>
                  <a:lnTo>
                    <a:pt x="2" y="21"/>
                  </a:lnTo>
                  <a:lnTo>
                    <a:pt x="4" y="23"/>
                  </a:lnTo>
                  <a:lnTo>
                    <a:pt x="6" y="25"/>
                  </a:lnTo>
                  <a:lnTo>
                    <a:pt x="8" y="27"/>
                  </a:lnTo>
                  <a:lnTo>
                    <a:pt x="12" y="28"/>
                  </a:lnTo>
                  <a:lnTo>
                    <a:pt x="14"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6" name="Freeform 113"/>
            <p:cNvSpPr>
              <a:spLocks/>
            </p:cNvSpPr>
            <p:nvPr/>
          </p:nvSpPr>
          <p:spPr bwMode="auto">
            <a:xfrm>
              <a:off x="4412" y="3015"/>
              <a:ext cx="31" cy="32"/>
            </a:xfrm>
            <a:custGeom>
              <a:avLst/>
              <a:gdLst>
                <a:gd name="T0" fmla="*/ 15 w 31"/>
                <a:gd name="T1" fmla="*/ 30 h 31"/>
                <a:gd name="T2" fmla="*/ 17 w 31"/>
                <a:gd name="T3" fmla="*/ 30 h 31"/>
                <a:gd name="T4" fmla="*/ 21 w 31"/>
                <a:gd name="T5" fmla="*/ 30 h 31"/>
                <a:gd name="T6" fmla="*/ 23 w 31"/>
                <a:gd name="T7" fmla="*/ 28 h 31"/>
                <a:gd name="T8" fmla="*/ 25 w 31"/>
                <a:gd name="T9" fmla="*/ 27 h 31"/>
                <a:gd name="T10" fmla="*/ 27 w 31"/>
                <a:gd name="T11" fmla="*/ 25 h 31"/>
                <a:gd name="T12" fmla="*/ 28 w 31"/>
                <a:gd name="T13" fmla="*/ 23 h 31"/>
                <a:gd name="T14" fmla="*/ 30 w 31"/>
                <a:gd name="T15" fmla="*/ 21 h 31"/>
                <a:gd name="T16" fmla="*/ 30 w 31"/>
                <a:gd name="T17" fmla="*/ 17 h 31"/>
                <a:gd name="T18" fmla="*/ 30 w 31"/>
                <a:gd name="T19" fmla="*/ 14 h 31"/>
                <a:gd name="T20" fmla="*/ 28 w 31"/>
                <a:gd name="T21" fmla="*/ 12 h 31"/>
                <a:gd name="T22" fmla="*/ 27 w 31"/>
                <a:gd name="T23" fmla="*/ 8 h 31"/>
                <a:gd name="T24" fmla="*/ 25 w 31"/>
                <a:gd name="T25" fmla="*/ 6 h 31"/>
                <a:gd name="T26" fmla="*/ 23 w 31"/>
                <a:gd name="T27" fmla="*/ 4 h 31"/>
                <a:gd name="T28" fmla="*/ 21 w 31"/>
                <a:gd name="T29" fmla="*/ 2 h 31"/>
                <a:gd name="T30" fmla="*/ 17 w 31"/>
                <a:gd name="T31" fmla="*/ 1 h 31"/>
                <a:gd name="T32" fmla="*/ 15 w 31"/>
                <a:gd name="T33" fmla="*/ 0 h 31"/>
                <a:gd name="T34" fmla="*/ 12 w 31"/>
                <a:gd name="T35" fmla="*/ 0 h 31"/>
                <a:gd name="T36" fmla="*/ 8 w 31"/>
                <a:gd name="T37" fmla="*/ 0 h 31"/>
                <a:gd name="T38" fmla="*/ 6 w 31"/>
                <a:gd name="T39" fmla="*/ 1 h 31"/>
                <a:gd name="T40" fmla="*/ 4 w 31"/>
                <a:gd name="T41" fmla="*/ 3 h 31"/>
                <a:gd name="T42" fmla="*/ 2 w 31"/>
                <a:gd name="T43" fmla="*/ 4 h 31"/>
                <a:gd name="T44" fmla="*/ 1 w 31"/>
                <a:gd name="T45" fmla="*/ 6 h 31"/>
                <a:gd name="T46" fmla="*/ 0 w 31"/>
                <a:gd name="T47" fmla="*/ 10 h 31"/>
                <a:gd name="T48" fmla="*/ 0 w 31"/>
                <a:gd name="T49" fmla="*/ 12 h 31"/>
                <a:gd name="T50" fmla="*/ 0 w 31"/>
                <a:gd name="T51" fmla="*/ 15 h 31"/>
                <a:gd name="T52" fmla="*/ 1 w 31"/>
                <a:gd name="T53" fmla="*/ 18 h 31"/>
                <a:gd name="T54" fmla="*/ 2 w 31"/>
                <a:gd name="T55" fmla="*/ 21 h 31"/>
                <a:gd name="T56" fmla="*/ 4 w 31"/>
                <a:gd name="T57" fmla="*/ 23 h 31"/>
                <a:gd name="T58" fmla="*/ 6 w 31"/>
                <a:gd name="T59" fmla="*/ 25 h 31"/>
                <a:gd name="T60" fmla="*/ 8 w 31"/>
                <a:gd name="T61" fmla="*/ 27 h 31"/>
                <a:gd name="T62" fmla="*/ 12 w 31"/>
                <a:gd name="T63" fmla="*/ 28 h 31"/>
                <a:gd name="T64" fmla="*/ 15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5" y="30"/>
                  </a:moveTo>
                  <a:lnTo>
                    <a:pt x="17" y="30"/>
                  </a:lnTo>
                  <a:lnTo>
                    <a:pt x="21" y="30"/>
                  </a:lnTo>
                  <a:lnTo>
                    <a:pt x="23" y="28"/>
                  </a:lnTo>
                  <a:lnTo>
                    <a:pt x="25" y="27"/>
                  </a:lnTo>
                  <a:lnTo>
                    <a:pt x="27" y="25"/>
                  </a:lnTo>
                  <a:lnTo>
                    <a:pt x="28" y="23"/>
                  </a:lnTo>
                  <a:lnTo>
                    <a:pt x="30" y="21"/>
                  </a:lnTo>
                  <a:lnTo>
                    <a:pt x="30" y="17"/>
                  </a:lnTo>
                  <a:lnTo>
                    <a:pt x="30" y="14"/>
                  </a:lnTo>
                  <a:lnTo>
                    <a:pt x="28" y="12"/>
                  </a:lnTo>
                  <a:lnTo>
                    <a:pt x="27" y="8"/>
                  </a:lnTo>
                  <a:lnTo>
                    <a:pt x="25" y="6"/>
                  </a:lnTo>
                  <a:lnTo>
                    <a:pt x="23" y="4"/>
                  </a:lnTo>
                  <a:lnTo>
                    <a:pt x="21" y="2"/>
                  </a:lnTo>
                  <a:lnTo>
                    <a:pt x="17" y="1"/>
                  </a:lnTo>
                  <a:lnTo>
                    <a:pt x="15" y="0"/>
                  </a:lnTo>
                  <a:lnTo>
                    <a:pt x="12" y="0"/>
                  </a:lnTo>
                  <a:lnTo>
                    <a:pt x="8" y="0"/>
                  </a:lnTo>
                  <a:lnTo>
                    <a:pt x="6" y="1"/>
                  </a:lnTo>
                  <a:lnTo>
                    <a:pt x="4" y="3"/>
                  </a:lnTo>
                  <a:lnTo>
                    <a:pt x="2" y="4"/>
                  </a:lnTo>
                  <a:lnTo>
                    <a:pt x="1" y="6"/>
                  </a:lnTo>
                  <a:lnTo>
                    <a:pt x="0" y="10"/>
                  </a:lnTo>
                  <a:lnTo>
                    <a:pt x="0" y="12"/>
                  </a:lnTo>
                  <a:lnTo>
                    <a:pt x="0" y="15"/>
                  </a:lnTo>
                  <a:lnTo>
                    <a:pt x="1" y="18"/>
                  </a:lnTo>
                  <a:lnTo>
                    <a:pt x="2" y="21"/>
                  </a:lnTo>
                  <a:lnTo>
                    <a:pt x="4" y="23"/>
                  </a:lnTo>
                  <a:lnTo>
                    <a:pt x="6" y="25"/>
                  </a:lnTo>
                  <a:lnTo>
                    <a:pt x="8" y="27"/>
                  </a:lnTo>
                  <a:lnTo>
                    <a:pt x="12" y="28"/>
                  </a:lnTo>
                  <a:lnTo>
                    <a:pt x="15"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7" name="Freeform 114"/>
            <p:cNvSpPr>
              <a:spLocks/>
            </p:cNvSpPr>
            <p:nvPr/>
          </p:nvSpPr>
          <p:spPr bwMode="auto">
            <a:xfrm>
              <a:off x="4460" y="2937"/>
              <a:ext cx="21" cy="130"/>
            </a:xfrm>
            <a:custGeom>
              <a:avLst/>
              <a:gdLst>
                <a:gd name="T0" fmla="*/ 21 w 22"/>
                <a:gd name="T1" fmla="*/ 128 h 129"/>
                <a:gd name="T2" fmla="*/ 21 w 22"/>
                <a:gd name="T3" fmla="*/ 3 h 129"/>
                <a:gd name="T4" fmla="*/ 0 w 22"/>
                <a:gd name="T5" fmla="*/ 0 h 129"/>
                <a:gd name="T6" fmla="*/ 0 w 22"/>
                <a:gd name="T7" fmla="*/ 124 h 129"/>
                <a:gd name="T8" fmla="*/ 21 w 22"/>
                <a:gd name="T9" fmla="*/ 128 h 129"/>
                <a:gd name="T10" fmla="*/ 0 60000 65536"/>
                <a:gd name="T11" fmla="*/ 0 60000 65536"/>
                <a:gd name="T12" fmla="*/ 0 60000 65536"/>
                <a:gd name="T13" fmla="*/ 0 60000 65536"/>
                <a:gd name="T14" fmla="*/ 0 60000 65536"/>
                <a:gd name="T15" fmla="*/ 0 w 22"/>
                <a:gd name="T16" fmla="*/ 0 h 129"/>
                <a:gd name="T17" fmla="*/ 22 w 22"/>
                <a:gd name="T18" fmla="*/ 129 h 129"/>
              </a:gdLst>
              <a:ahLst/>
              <a:cxnLst>
                <a:cxn ang="T10">
                  <a:pos x="T0" y="T1"/>
                </a:cxn>
                <a:cxn ang="T11">
                  <a:pos x="T2" y="T3"/>
                </a:cxn>
                <a:cxn ang="T12">
                  <a:pos x="T4" y="T5"/>
                </a:cxn>
                <a:cxn ang="T13">
                  <a:pos x="T6" y="T7"/>
                </a:cxn>
                <a:cxn ang="T14">
                  <a:pos x="T8" y="T9"/>
                </a:cxn>
              </a:cxnLst>
              <a:rect l="T15" t="T16" r="T17" b="T18"/>
              <a:pathLst>
                <a:path w="22" h="129">
                  <a:moveTo>
                    <a:pt x="21" y="128"/>
                  </a:moveTo>
                  <a:lnTo>
                    <a:pt x="21" y="3"/>
                  </a:lnTo>
                  <a:lnTo>
                    <a:pt x="0" y="0"/>
                  </a:lnTo>
                  <a:lnTo>
                    <a:pt x="0" y="124"/>
                  </a:lnTo>
                  <a:lnTo>
                    <a:pt x="21" y="128"/>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8" name="Freeform 115"/>
            <p:cNvSpPr>
              <a:spLocks/>
            </p:cNvSpPr>
            <p:nvPr/>
          </p:nvSpPr>
          <p:spPr bwMode="auto">
            <a:xfrm>
              <a:off x="4460" y="3049"/>
              <a:ext cx="89" cy="88"/>
            </a:xfrm>
            <a:custGeom>
              <a:avLst/>
              <a:gdLst>
                <a:gd name="T0" fmla="*/ 13 w 89"/>
                <a:gd name="T1" fmla="*/ 0 h 88"/>
                <a:gd name="T2" fmla="*/ 88 w 89"/>
                <a:gd name="T3" fmla="*/ 76 h 88"/>
                <a:gd name="T4" fmla="*/ 88 w 89"/>
                <a:gd name="T5" fmla="*/ 87 h 88"/>
                <a:gd name="T6" fmla="*/ 0 w 89"/>
                <a:gd name="T7" fmla="*/ 17 h 88"/>
                <a:gd name="T8" fmla="*/ 13 w 89"/>
                <a:gd name="T9" fmla="*/ 0 h 88"/>
                <a:gd name="T10" fmla="*/ 0 60000 65536"/>
                <a:gd name="T11" fmla="*/ 0 60000 65536"/>
                <a:gd name="T12" fmla="*/ 0 60000 65536"/>
                <a:gd name="T13" fmla="*/ 0 60000 65536"/>
                <a:gd name="T14" fmla="*/ 0 60000 65536"/>
                <a:gd name="T15" fmla="*/ 0 w 89"/>
                <a:gd name="T16" fmla="*/ 0 h 88"/>
                <a:gd name="T17" fmla="*/ 89 w 89"/>
                <a:gd name="T18" fmla="*/ 88 h 88"/>
              </a:gdLst>
              <a:ahLst/>
              <a:cxnLst>
                <a:cxn ang="T10">
                  <a:pos x="T0" y="T1"/>
                </a:cxn>
                <a:cxn ang="T11">
                  <a:pos x="T2" y="T3"/>
                </a:cxn>
                <a:cxn ang="T12">
                  <a:pos x="T4" y="T5"/>
                </a:cxn>
                <a:cxn ang="T13">
                  <a:pos x="T6" y="T7"/>
                </a:cxn>
                <a:cxn ang="T14">
                  <a:pos x="T8" y="T9"/>
                </a:cxn>
              </a:cxnLst>
              <a:rect l="T15" t="T16" r="T17" b="T18"/>
              <a:pathLst>
                <a:path w="89" h="88">
                  <a:moveTo>
                    <a:pt x="13" y="0"/>
                  </a:moveTo>
                  <a:lnTo>
                    <a:pt x="88" y="76"/>
                  </a:lnTo>
                  <a:lnTo>
                    <a:pt x="88" y="87"/>
                  </a:lnTo>
                  <a:lnTo>
                    <a:pt x="0" y="17"/>
                  </a:lnTo>
                  <a:lnTo>
                    <a:pt x="13"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59" name="Freeform 116"/>
            <p:cNvSpPr>
              <a:spLocks/>
            </p:cNvSpPr>
            <p:nvPr/>
          </p:nvSpPr>
          <p:spPr bwMode="auto">
            <a:xfrm>
              <a:off x="4412" y="3055"/>
              <a:ext cx="62" cy="86"/>
            </a:xfrm>
            <a:custGeom>
              <a:avLst/>
              <a:gdLst>
                <a:gd name="T0" fmla="*/ 47 w 61"/>
                <a:gd name="T1" fmla="*/ 0 h 85"/>
                <a:gd name="T2" fmla="*/ 0 w 61"/>
                <a:gd name="T3" fmla="*/ 67 h 85"/>
                <a:gd name="T4" fmla="*/ 1 w 61"/>
                <a:gd name="T5" fmla="*/ 84 h 85"/>
                <a:gd name="T6" fmla="*/ 60 w 61"/>
                <a:gd name="T7" fmla="*/ 17 h 85"/>
                <a:gd name="T8" fmla="*/ 47 w 61"/>
                <a:gd name="T9" fmla="*/ 0 h 85"/>
                <a:gd name="T10" fmla="*/ 0 60000 65536"/>
                <a:gd name="T11" fmla="*/ 0 60000 65536"/>
                <a:gd name="T12" fmla="*/ 0 60000 65536"/>
                <a:gd name="T13" fmla="*/ 0 60000 65536"/>
                <a:gd name="T14" fmla="*/ 0 60000 65536"/>
                <a:gd name="T15" fmla="*/ 0 w 61"/>
                <a:gd name="T16" fmla="*/ 0 h 85"/>
                <a:gd name="T17" fmla="*/ 61 w 61"/>
                <a:gd name="T18" fmla="*/ 85 h 85"/>
              </a:gdLst>
              <a:ahLst/>
              <a:cxnLst>
                <a:cxn ang="T10">
                  <a:pos x="T0" y="T1"/>
                </a:cxn>
                <a:cxn ang="T11">
                  <a:pos x="T2" y="T3"/>
                </a:cxn>
                <a:cxn ang="T12">
                  <a:pos x="T4" y="T5"/>
                </a:cxn>
                <a:cxn ang="T13">
                  <a:pos x="T6" y="T7"/>
                </a:cxn>
                <a:cxn ang="T14">
                  <a:pos x="T8" y="T9"/>
                </a:cxn>
              </a:cxnLst>
              <a:rect l="T15" t="T16" r="T17" b="T18"/>
              <a:pathLst>
                <a:path w="61" h="85">
                  <a:moveTo>
                    <a:pt x="47" y="0"/>
                  </a:moveTo>
                  <a:lnTo>
                    <a:pt x="0" y="67"/>
                  </a:lnTo>
                  <a:lnTo>
                    <a:pt x="1" y="84"/>
                  </a:lnTo>
                  <a:lnTo>
                    <a:pt x="60" y="17"/>
                  </a:lnTo>
                  <a:lnTo>
                    <a:pt x="47"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0" name="Freeform 117"/>
            <p:cNvSpPr>
              <a:spLocks/>
            </p:cNvSpPr>
            <p:nvPr/>
          </p:nvSpPr>
          <p:spPr bwMode="auto">
            <a:xfrm>
              <a:off x="4367" y="3051"/>
              <a:ext cx="98" cy="22"/>
            </a:xfrm>
            <a:custGeom>
              <a:avLst/>
              <a:gdLst>
                <a:gd name="T0" fmla="*/ 90 w 98"/>
                <a:gd name="T1" fmla="*/ 3 h 21"/>
                <a:gd name="T2" fmla="*/ 0 w 98"/>
                <a:gd name="T3" fmla="*/ 0 h 21"/>
                <a:gd name="T4" fmla="*/ 0 w 98"/>
                <a:gd name="T5" fmla="*/ 6 h 21"/>
                <a:gd name="T6" fmla="*/ 97 w 98"/>
                <a:gd name="T7" fmla="*/ 20 h 21"/>
                <a:gd name="T8" fmla="*/ 90 w 98"/>
                <a:gd name="T9" fmla="*/ 3 h 21"/>
                <a:gd name="T10" fmla="*/ 0 60000 65536"/>
                <a:gd name="T11" fmla="*/ 0 60000 65536"/>
                <a:gd name="T12" fmla="*/ 0 60000 65536"/>
                <a:gd name="T13" fmla="*/ 0 60000 65536"/>
                <a:gd name="T14" fmla="*/ 0 60000 65536"/>
                <a:gd name="T15" fmla="*/ 0 w 98"/>
                <a:gd name="T16" fmla="*/ 0 h 21"/>
                <a:gd name="T17" fmla="*/ 98 w 98"/>
                <a:gd name="T18" fmla="*/ 21 h 21"/>
              </a:gdLst>
              <a:ahLst/>
              <a:cxnLst>
                <a:cxn ang="T10">
                  <a:pos x="T0" y="T1"/>
                </a:cxn>
                <a:cxn ang="T11">
                  <a:pos x="T2" y="T3"/>
                </a:cxn>
                <a:cxn ang="T12">
                  <a:pos x="T4" y="T5"/>
                </a:cxn>
                <a:cxn ang="T13">
                  <a:pos x="T6" y="T7"/>
                </a:cxn>
                <a:cxn ang="T14">
                  <a:pos x="T8" y="T9"/>
                </a:cxn>
              </a:cxnLst>
              <a:rect l="T15" t="T16" r="T17" b="T18"/>
              <a:pathLst>
                <a:path w="98" h="21">
                  <a:moveTo>
                    <a:pt x="90" y="3"/>
                  </a:moveTo>
                  <a:lnTo>
                    <a:pt x="0" y="0"/>
                  </a:lnTo>
                  <a:lnTo>
                    <a:pt x="0" y="6"/>
                  </a:lnTo>
                  <a:lnTo>
                    <a:pt x="97" y="20"/>
                  </a:lnTo>
                  <a:lnTo>
                    <a:pt x="90" y="3"/>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1" name="Freeform 118"/>
            <p:cNvSpPr>
              <a:spLocks/>
            </p:cNvSpPr>
            <p:nvPr/>
          </p:nvSpPr>
          <p:spPr bwMode="auto">
            <a:xfrm>
              <a:off x="4473" y="3043"/>
              <a:ext cx="69" cy="24"/>
            </a:xfrm>
            <a:custGeom>
              <a:avLst/>
              <a:gdLst>
                <a:gd name="T0" fmla="*/ 0 w 69"/>
                <a:gd name="T1" fmla="*/ 10 h 24"/>
                <a:gd name="T2" fmla="*/ 68 w 69"/>
                <a:gd name="T3" fmla="*/ 0 h 24"/>
                <a:gd name="T4" fmla="*/ 68 w 69"/>
                <a:gd name="T5" fmla="*/ 5 h 24"/>
                <a:gd name="T6" fmla="*/ 1 w 69"/>
                <a:gd name="T7" fmla="*/ 23 h 24"/>
                <a:gd name="T8" fmla="*/ 0 w 69"/>
                <a:gd name="T9" fmla="*/ 10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10"/>
                  </a:moveTo>
                  <a:lnTo>
                    <a:pt x="68" y="0"/>
                  </a:lnTo>
                  <a:lnTo>
                    <a:pt x="68" y="5"/>
                  </a:lnTo>
                  <a:lnTo>
                    <a:pt x="1" y="23"/>
                  </a:lnTo>
                  <a:lnTo>
                    <a:pt x="0" y="1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2" name="Freeform 119"/>
            <p:cNvSpPr>
              <a:spLocks/>
            </p:cNvSpPr>
            <p:nvPr/>
          </p:nvSpPr>
          <p:spPr bwMode="auto">
            <a:xfrm>
              <a:off x="4427" y="3007"/>
              <a:ext cx="37" cy="56"/>
            </a:xfrm>
            <a:custGeom>
              <a:avLst/>
              <a:gdLst>
                <a:gd name="T0" fmla="*/ 36 w 37"/>
                <a:gd name="T1" fmla="*/ 42 h 56"/>
                <a:gd name="T2" fmla="*/ 0 w 37"/>
                <a:gd name="T3" fmla="*/ 0 h 56"/>
                <a:gd name="T4" fmla="*/ 0 w 37"/>
                <a:gd name="T5" fmla="*/ 6 h 56"/>
                <a:gd name="T6" fmla="*/ 30 w 37"/>
                <a:gd name="T7" fmla="*/ 55 h 56"/>
                <a:gd name="T8" fmla="*/ 36 w 37"/>
                <a:gd name="T9" fmla="*/ 42 h 56"/>
                <a:gd name="T10" fmla="*/ 0 60000 65536"/>
                <a:gd name="T11" fmla="*/ 0 60000 65536"/>
                <a:gd name="T12" fmla="*/ 0 60000 65536"/>
                <a:gd name="T13" fmla="*/ 0 60000 65536"/>
                <a:gd name="T14" fmla="*/ 0 60000 65536"/>
                <a:gd name="T15" fmla="*/ 0 w 37"/>
                <a:gd name="T16" fmla="*/ 0 h 56"/>
                <a:gd name="T17" fmla="*/ 37 w 37"/>
                <a:gd name="T18" fmla="*/ 56 h 56"/>
              </a:gdLst>
              <a:ahLst/>
              <a:cxnLst>
                <a:cxn ang="T10">
                  <a:pos x="T0" y="T1"/>
                </a:cxn>
                <a:cxn ang="T11">
                  <a:pos x="T2" y="T3"/>
                </a:cxn>
                <a:cxn ang="T12">
                  <a:pos x="T4" y="T5"/>
                </a:cxn>
                <a:cxn ang="T13">
                  <a:pos x="T6" y="T7"/>
                </a:cxn>
                <a:cxn ang="T14">
                  <a:pos x="T8" y="T9"/>
                </a:cxn>
              </a:cxnLst>
              <a:rect l="T15" t="T16" r="T17" b="T18"/>
              <a:pathLst>
                <a:path w="37" h="56">
                  <a:moveTo>
                    <a:pt x="36" y="42"/>
                  </a:moveTo>
                  <a:lnTo>
                    <a:pt x="0" y="0"/>
                  </a:lnTo>
                  <a:lnTo>
                    <a:pt x="0" y="6"/>
                  </a:lnTo>
                  <a:lnTo>
                    <a:pt x="30" y="55"/>
                  </a:lnTo>
                  <a:lnTo>
                    <a:pt x="36" y="4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3" name="Freeform 120"/>
            <p:cNvSpPr>
              <a:spLocks/>
            </p:cNvSpPr>
            <p:nvPr/>
          </p:nvSpPr>
          <p:spPr bwMode="auto">
            <a:xfrm>
              <a:off x="4398" y="3133"/>
              <a:ext cx="37" cy="38"/>
            </a:xfrm>
            <a:custGeom>
              <a:avLst/>
              <a:gdLst>
                <a:gd name="T0" fmla="*/ 17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8 h 38"/>
                <a:gd name="T14" fmla="*/ 37 w 38"/>
                <a:gd name="T15" fmla="*/ 24 h 38"/>
                <a:gd name="T16" fmla="*/ 37 w 38"/>
                <a:gd name="T17" fmla="*/ 21 h 38"/>
                <a:gd name="T18" fmla="*/ 37 w 38"/>
                <a:gd name="T19" fmla="*/ 17 h 38"/>
                <a:gd name="T20" fmla="*/ 35 w 38"/>
                <a:gd name="T21" fmla="*/ 14 h 38"/>
                <a:gd name="T22" fmla="*/ 33 w 38"/>
                <a:gd name="T23" fmla="*/ 10 h 38"/>
                <a:gd name="T24" fmla="*/ 31 w 38"/>
                <a:gd name="T25" fmla="*/ 7 h 38"/>
                <a:gd name="T26" fmla="*/ 29 w 38"/>
                <a:gd name="T27" fmla="*/ 4 h 38"/>
                <a:gd name="T28" fmla="*/ 25 w 38"/>
                <a:gd name="T29" fmla="*/ 2 h 38"/>
                <a:gd name="T30" fmla="*/ 22 w 38"/>
                <a:gd name="T31" fmla="*/ 1 h 38"/>
                <a:gd name="T32" fmla="*/ 17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7 h 38"/>
                <a:gd name="T46" fmla="*/ 0 w 38"/>
                <a:gd name="T47" fmla="*/ 11 h 38"/>
                <a:gd name="T48" fmla="*/ 0 w 38"/>
                <a:gd name="T49" fmla="*/ 14 h 38"/>
                <a:gd name="T50" fmla="*/ 0 w 38"/>
                <a:gd name="T51" fmla="*/ 19 h 38"/>
                <a:gd name="T52" fmla="*/ 1 w 38"/>
                <a:gd name="T53" fmla="*/ 22 h 38"/>
                <a:gd name="T54" fmla="*/ 3 w 38"/>
                <a:gd name="T55" fmla="*/ 25 h 38"/>
                <a:gd name="T56" fmla="*/ 5 w 38"/>
                <a:gd name="T57" fmla="*/ 29 h 38"/>
                <a:gd name="T58" fmla="*/ 7 w 38"/>
                <a:gd name="T59" fmla="*/ 31 h 38"/>
                <a:gd name="T60" fmla="*/ 11 w 38"/>
                <a:gd name="T61" fmla="*/ 33 h 38"/>
                <a:gd name="T62" fmla="*/ 14 w 38"/>
                <a:gd name="T63" fmla="*/ 35 h 38"/>
                <a:gd name="T64" fmla="*/ 17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7" y="37"/>
                  </a:moveTo>
                  <a:lnTo>
                    <a:pt x="22" y="37"/>
                  </a:lnTo>
                  <a:lnTo>
                    <a:pt x="25" y="37"/>
                  </a:lnTo>
                  <a:lnTo>
                    <a:pt x="29" y="35"/>
                  </a:lnTo>
                  <a:lnTo>
                    <a:pt x="31" y="33"/>
                  </a:lnTo>
                  <a:lnTo>
                    <a:pt x="33" y="31"/>
                  </a:lnTo>
                  <a:lnTo>
                    <a:pt x="35" y="28"/>
                  </a:lnTo>
                  <a:lnTo>
                    <a:pt x="37" y="24"/>
                  </a:lnTo>
                  <a:lnTo>
                    <a:pt x="37" y="21"/>
                  </a:lnTo>
                  <a:lnTo>
                    <a:pt x="37" y="17"/>
                  </a:lnTo>
                  <a:lnTo>
                    <a:pt x="35" y="14"/>
                  </a:lnTo>
                  <a:lnTo>
                    <a:pt x="33" y="10"/>
                  </a:lnTo>
                  <a:lnTo>
                    <a:pt x="31" y="7"/>
                  </a:lnTo>
                  <a:lnTo>
                    <a:pt x="29" y="4"/>
                  </a:lnTo>
                  <a:lnTo>
                    <a:pt x="25" y="2"/>
                  </a:lnTo>
                  <a:lnTo>
                    <a:pt x="22" y="1"/>
                  </a:lnTo>
                  <a:lnTo>
                    <a:pt x="17" y="0"/>
                  </a:lnTo>
                  <a:lnTo>
                    <a:pt x="14" y="0"/>
                  </a:lnTo>
                  <a:lnTo>
                    <a:pt x="11" y="0"/>
                  </a:lnTo>
                  <a:lnTo>
                    <a:pt x="7" y="1"/>
                  </a:lnTo>
                  <a:lnTo>
                    <a:pt x="5" y="3"/>
                  </a:lnTo>
                  <a:lnTo>
                    <a:pt x="3" y="5"/>
                  </a:lnTo>
                  <a:lnTo>
                    <a:pt x="1" y="7"/>
                  </a:lnTo>
                  <a:lnTo>
                    <a:pt x="0" y="11"/>
                  </a:lnTo>
                  <a:lnTo>
                    <a:pt x="0" y="14"/>
                  </a:lnTo>
                  <a:lnTo>
                    <a:pt x="0" y="19"/>
                  </a:lnTo>
                  <a:lnTo>
                    <a:pt x="1" y="22"/>
                  </a:lnTo>
                  <a:lnTo>
                    <a:pt x="3" y="25"/>
                  </a:lnTo>
                  <a:lnTo>
                    <a:pt x="5" y="29"/>
                  </a:lnTo>
                  <a:lnTo>
                    <a:pt x="7" y="31"/>
                  </a:lnTo>
                  <a:lnTo>
                    <a:pt x="11" y="33"/>
                  </a:lnTo>
                  <a:lnTo>
                    <a:pt x="14" y="35"/>
                  </a:lnTo>
                  <a:lnTo>
                    <a:pt x="17"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4" name="Freeform 121"/>
            <p:cNvSpPr>
              <a:spLocks/>
            </p:cNvSpPr>
            <p:nvPr/>
          </p:nvSpPr>
          <p:spPr bwMode="auto">
            <a:xfrm>
              <a:off x="4346" y="3057"/>
              <a:ext cx="39" cy="38"/>
            </a:xfrm>
            <a:custGeom>
              <a:avLst/>
              <a:gdLst>
                <a:gd name="T0" fmla="*/ 19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9 h 38"/>
                <a:gd name="T14" fmla="*/ 37 w 38"/>
                <a:gd name="T15" fmla="*/ 25 h 38"/>
                <a:gd name="T16" fmla="*/ 37 w 38"/>
                <a:gd name="T17" fmla="*/ 21 h 38"/>
                <a:gd name="T18" fmla="*/ 37 w 38"/>
                <a:gd name="T19" fmla="*/ 17 h 38"/>
                <a:gd name="T20" fmla="*/ 35 w 38"/>
                <a:gd name="T21" fmla="*/ 14 h 38"/>
                <a:gd name="T22" fmla="*/ 33 w 38"/>
                <a:gd name="T23" fmla="*/ 11 h 38"/>
                <a:gd name="T24" fmla="*/ 31 w 38"/>
                <a:gd name="T25" fmla="*/ 7 h 38"/>
                <a:gd name="T26" fmla="*/ 29 w 38"/>
                <a:gd name="T27" fmla="*/ 4 h 38"/>
                <a:gd name="T28" fmla="*/ 25 w 38"/>
                <a:gd name="T29" fmla="*/ 2 h 38"/>
                <a:gd name="T30" fmla="*/ 22 w 38"/>
                <a:gd name="T31" fmla="*/ 1 h 38"/>
                <a:gd name="T32" fmla="*/ 19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7 h 38"/>
                <a:gd name="T46" fmla="*/ 0 w 38"/>
                <a:gd name="T47" fmla="*/ 11 h 38"/>
                <a:gd name="T48" fmla="*/ 0 w 38"/>
                <a:gd name="T49" fmla="*/ 15 h 38"/>
                <a:gd name="T50" fmla="*/ 0 w 38"/>
                <a:gd name="T51" fmla="*/ 19 h 38"/>
                <a:gd name="T52" fmla="*/ 1 w 38"/>
                <a:gd name="T53" fmla="*/ 22 h 38"/>
                <a:gd name="T54" fmla="*/ 3 w 38"/>
                <a:gd name="T55" fmla="*/ 25 h 38"/>
                <a:gd name="T56" fmla="*/ 5 w 38"/>
                <a:gd name="T57" fmla="*/ 29 h 38"/>
                <a:gd name="T58" fmla="*/ 7 w 38"/>
                <a:gd name="T59" fmla="*/ 32 h 38"/>
                <a:gd name="T60" fmla="*/ 11 w 38"/>
                <a:gd name="T61" fmla="*/ 34 h 38"/>
                <a:gd name="T62" fmla="*/ 14 w 38"/>
                <a:gd name="T63" fmla="*/ 35 h 38"/>
                <a:gd name="T64" fmla="*/ 19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9" y="37"/>
                  </a:moveTo>
                  <a:lnTo>
                    <a:pt x="22" y="37"/>
                  </a:lnTo>
                  <a:lnTo>
                    <a:pt x="25" y="37"/>
                  </a:lnTo>
                  <a:lnTo>
                    <a:pt x="29" y="35"/>
                  </a:lnTo>
                  <a:lnTo>
                    <a:pt x="31" y="33"/>
                  </a:lnTo>
                  <a:lnTo>
                    <a:pt x="33" y="31"/>
                  </a:lnTo>
                  <a:lnTo>
                    <a:pt x="35" y="29"/>
                  </a:lnTo>
                  <a:lnTo>
                    <a:pt x="37" y="25"/>
                  </a:lnTo>
                  <a:lnTo>
                    <a:pt x="37" y="21"/>
                  </a:lnTo>
                  <a:lnTo>
                    <a:pt x="37" y="17"/>
                  </a:lnTo>
                  <a:lnTo>
                    <a:pt x="35" y="14"/>
                  </a:lnTo>
                  <a:lnTo>
                    <a:pt x="33" y="11"/>
                  </a:lnTo>
                  <a:lnTo>
                    <a:pt x="31" y="7"/>
                  </a:lnTo>
                  <a:lnTo>
                    <a:pt x="29" y="4"/>
                  </a:lnTo>
                  <a:lnTo>
                    <a:pt x="25" y="2"/>
                  </a:lnTo>
                  <a:lnTo>
                    <a:pt x="22" y="1"/>
                  </a:lnTo>
                  <a:lnTo>
                    <a:pt x="19" y="0"/>
                  </a:lnTo>
                  <a:lnTo>
                    <a:pt x="14" y="0"/>
                  </a:lnTo>
                  <a:lnTo>
                    <a:pt x="11" y="0"/>
                  </a:lnTo>
                  <a:lnTo>
                    <a:pt x="7" y="1"/>
                  </a:lnTo>
                  <a:lnTo>
                    <a:pt x="5" y="3"/>
                  </a:lnTo>
                  <a:lnTo>
                    <a:pt x="3" y="5"/>
                  </a:lnTo>
                  <a:lnTo>
                    <a:pt x="1" y="7"/>
                  </a:lnTo>
                  <a:lnTo>
                    <a:pt x="0" y="11"/>
                  </a:lnTo>
                  <a:lnTo>
                    <a:pt x="0" y="15"/>
                  </a:lnTo>
                  <a:lnTo>
                    <a:pt x="0" y="19"/>
                  </a:lnTo>
                  <a:lnTo>
                    <a:pt x="1" y="22"/>
                  </a:lnTo>
                  <a:lnTo>
                    <a:pt x="3" y="25"/>
                  </a:lnTo>
                  <a:lnTo>
                    <a:pt x="5" y="29"/>
                  </a:lnTo>
                  <a:lnTo>
                    <a:pt x="7" y="32"/>
                  </a:lnTo>
                  <a:lnTo>
                    <a:pt x="11" y="34"/>
                  </a:lnTo>
                  <a:lnTo>
                    <a:pt x="14" y="35"/>
                  </a:lnTo>
                  <a:lnTo>
                    <a:pt x="19"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5" name="Freeform 122"/>
            <p:cNvSpPr>
              <a:spLocks/>
            </p:cNvSpPr>
            <p:nvPr/>
          </p:nvSpPr>
          <p:spPr bwMode="auto">
            <a:xfrm>
              <a:off x="4531" y="3133"/>
              <a:ext cx="37" cy="38"/>
            </a:xfrm>
            <a:custGeom>
              <a:avLst/>
              <a:gdLst>
                <a:gd name="T0" fmla="*/ 19 w 38"/>
                <a:gd name="T1" fmla="*/ 37 h 38"/>
                <a:gd name="T2" fmla="*/ 22 w 38"/>
                <a:gd name="T3" fmla="*/ 37 h 38"/>
                <a:gd name="T4" fmla="*/ 25 w 38"/>
                <a:gd name="T5" fmla="*/ 37 h 38"/>
                <a:gd name="T6" fmla="*/ 29 w 38"/>
                <a:gd name="T7" fmla="*/ 35 h 38"/>
                <a:gd name="T8" fmla="*/ 31 w 38"/>
                <a:gd name="T9" fmla="*/ 33 h 38"/>
                <a:gd name="T10" fmla="*/ 33 w 38"/>
                <a:gd name="T11" fmla="*/ 31 h 38"/>
                <a:gd name="T12" fmla="*/ 35 w 38"/>
                <a:gd name="T13" fmla="*/ 29 h 38"/>
                <a:gd name="T14" fmla="*/ 37 w 38"/>
                <a:gd name="T15" fmla="*/ 25 h 38"/>
                <a:gd name="T16" fmla="*/ 37 w 38"/>
                <a:gd name="T17" fmla="*/ 22 h 38"/>
                <a:gd name="T18" fmla="*/ 37 w 38"/>
                <a:gd name="T19" fmla="*/ 17 h 38"/>
                <a:gd name="T20" fmla="*/ 35 w 38"/>
                <a:gd name="T21" fmla="*/ 14 h 38"/>
                <a:gd name="T22" fmla="*/ 33 w 38"/>
                <a:gd name="T23" fmla="*/ 11 h 38"/>
                <a:gd name="T24" fmla="*/ 31 w 38"/>
                <a:gd name="T25" fmla="*/ 7 h 38"/>
                <a:gd name="T26" fmla="*/ 29 w 38"/>
                <a:gd name="T27" fmla="*/ 5 h 38"/>
                <a:gd name="T28" fmla="*/ 25 w 38"/>
                <a:gd name="T29" fmla="*/ 3 h 38"/>
                <a:gd name="T30" fmla="*/ 22 w 38"/>
                <a:gd name="T31" fmla="*/ 1 h 38"/>
                <a:gd name="T32" fmla="*/ 19 w 38"/>
                <a:gd name="T33" fmla="*/ 0 h 38"/>
                <a:gd name="T34" fmla="*/ 14 w 38"/>
                <a:gd name="T35" fmla="*/ 0 h 38"/>
                <a:gd name="T36" fmla="*/ 11 w 38"/>
                <a:gd name="T37" fmla="*/ 0 h 38"/>
                <a:gd name="T38" fmla="*/ 7 w 38"/>
                <a:gd name="T39" fmla="*/ 1 h 38"/>
                <a:gd name="T40" fmla="*/ 5 w 38"/>
                <a:gd name="T41" fmla="*/ 3 h 38"/>
                <a:gd name="T42" fmla="*/ 3 w 38"/>
                <a:gd name="T43" fmla="*/ 5 h 38"/>
                <a:gd name="T44" fmla="*/ 1 w 38"/>
                <a:gd name="T45" fmla="*/ 8 h 38"/>
                <a:gd name="T46" fmla="*/ 0 w 38"/>
                <a:gd name="T47" fmla="*/ 11 h 38"/>
                <a:gd name="T48" fmla="*/ 0 w 38"/>
                <a:gd name="T49" fmla="*/ 15 h 38"/>
                <a:gd name="T50" fmla="*/ 0 w 38"/>
                <a:gd name="T51" fmla="*/ 19 h 38"/>
                <a:gd name="T52" fmla="*/ 1 w 38"/>
                <a:gd name="T53" fmla="*/ 22 h 38"/>
                <a:gd name="T54" fmla="*/ 3 w 38"/>
                <a:gd name="T55" fmla="*/ 25 h 38"/>
                <a:gd name="T56" fmla="*/ 5 w 38"/>
                <a:gd name="T57" fmla="*/ 29 h 38"/>
                <a:gd name="T58" fmla="*/ 7 w 38"/>
                <a:gd name="T59" fmla="*/ 32 h 38"/>
                <a:gd name="T60" fmla="*/ 11 w 38"/>
                <a:gd name="T61" fmla="*/ 34 h 38"/>
                <a:gd name="T62" fmla="*/ 14 w 38"/>
                <a:gd name="T63" fmla="*/ 35 h 38"/>
                <a:gd name="T64" fmla="*/ 19 w 38"/>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8"/>
                <a:gd name="T101" fmla="*/ 38 w 38"/>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8">
                  <a:moveTo>
                    <a:pt x="19" y="37"/>
                  </a:moveTo>
                  <a:lnTo>
                    <a:pt x="22" y="37"/>
                  </a:lnTo>
                  <a:lnTo>
                    <a:pt x="25" y="37"/>
                  </a:lnTo>
                  <a:lnTo>
                    <a:pt x="29" y="35"/>
                  </a:lnTo>
                  <a:lnTo>
                    <a:pt x="31" y="33"/>
                  </a:lnTo>
                  <a:lnTo>
                    <a:pt x="33" y="31"/>
                  </a:lnTo>
                  <a:lnTo>
                    <a:pt x="35" y="29"/>
                  </a:lnTo>
                  <a:lnTo>
                    <a:pt x="37" y="25"/>
                  </a:lnTo>
                  <a:lnTo>
                    <a:pt x="37" y="22"/>
                  </a:lnTo>
                  <a:lnTo>
                    <a:pt x="37" y="17"/>
                  </a:lnTo>
                  <a:lnTo>
                    <a:pt x="35" y="14"/>
                  </a:lnTo>
                  <a:lnTo>
                    <a:pt x="33" y="11"/>
                  </a:lnTo>
                  <a:lnTo>
                    <a:pt x="31" y="7"/>
                  </a:lnTo>
                  <a:lnTo>
                    <a:pt x="29" y="5"/>
                  </a:lnTo>
                  <a:lnTo>
                    <a:pt x="25" y="3"/>
                  </a:lnTo>
                  <a:lnTo>
                    <a:pt x="22" y="1"/>
                  </a:lnTo>
                  <a:lnTo>
                    <a:pt x="19" y="0"/>
                  </a:lnTo>
                  <a:lnTo>
                    <a:pt x="14" y="0"/>
                  </a:lnTo>
                  <a:lnTo>
                    <a:pt x="11" y="0"/>
                  </a:lnTo>
                  <a:lnTo>
                    <a:pt x="7" y="1"/>
                  </a:lnTo>
                  <a:lnTo>
                    <a:pt x="5" y="3"/>
                  </a:lnTo>
                  <a:lnTo>
                    <a:pt x="3" y="5"/>
                  </a:lnTo>
                  <a:lnTo>
                    <a:pt x="1" y="8"/>
                  </a:lnTo>
                  <a:lnTo>
                    <a:pt x="0" y="11"/>
                  </a:lnTo>
                  <a:lnTo>
                    <a:pt x="0" y="15"/>
                  </a:lnTo>
                  <a:lnTo>
                    <a:pt x="0" y="19"/>
                  </a:lnTo>
                  <a:lnTo>
                    <a:pt x="1" y="22"/>
                  </a:lnTo>
                  <a:lnTo>
                    <a:pt x="3" y="25"/>
                  </a:lnTo>
                  <a:lnTo>
                    <a:pt x="5" y="29"/>
                  </a:lnTo>
                  <a:lnTo>
                    <a:pt x="7" y="32"/>
                  </a:lnTo>
                  <a:lnTo>
                    <a:pt x="11" y="34"/>
                  </a:lnTo>
                  <a:lnTo>
                    <a:pt x="14" y="35"/>
                  </a:lnTo>
                  <a:lnTo>
                    <a:pt x="19"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6" name="Freeform 123"/>
            <p:cNvSpPr>
              <a:spLocks/>
            </p:cNvSpPr>
            <p:nvPr/>
          </p:nvSpPr>
          <p:spPr bwMode="auto">
            <a:xfrm>
              <a:off x="4363" y="2812"/>
              <a:ext cx="69" cy="124"/>
            </a:xfrm>
            <a:custGeom>
              <a:avLst/>
              <a:gdLst>
                <a:gd name="T0" fmla="*/ 12 w 68"/>
                <a:gd name="T1" fmla="*/ 0 h 125"/>
                <a:gd name="T2" fmla="*/ 11 w 68"/>
                <a:gd name="T3" fmla="*/ 1 h 125"/>
                <a:gd name="T4" fmla="*/ 10 w 68"/>
                <a:gd name="T5" fmla="*/ 4 h 125"/>
                <a:gd name="T6" fmla="*/ 8 w 68"/>
                <a:gd name="T7" fmla="*/ 10 h 125"/>
                <a:gd name="T8" fmla="*/ 6 w 68"/>
                <a:gd name="T9" fmla="*/ 16 h 125"/>
                <a:gd name="T10" fmla="*/ 4 w 68"/>
                <a:gd name="T11" fmla="*/ 24 h 125"/>
                <a:gd name="T12" fmla="*/ 2 w 68"/>
                <a:gd name="T13" fmla="*/ 33 h 125"/>
                <a:gd name="T14" fmla="*/ 1 w 68"/>
                <a:gd name="T15" fmla="*/ 43 h 125"/>
                <a:gd name="T16" fmla="*/ 0 w 68"/>
                <a:gd name="T17" fmla="*/ 52 h 125"/>
                <a:gd name="T18" fmla="*/ 0 w 68"/>
                <a:gd name="T19" fmla="*/ 62 h 125"/>
                <a:gd name="T20" fmla="*/ 2 w 68"/>
                <a:gd name="T21" fmla="*/ 71 h 125"/>
                <a:gd name="T22" fmla="*/ 6 w 68"/>
                <a:gd name="T23" fmla="*/ 80 h 125"/>
                <a:gd name="T24" fmla="*/ 12 w 68"/>
                <a:gd name="T25" fmla="*/ 89 h 125"/>
                <a:gd name="T26" fmla="*/ 17 w 68"/>
                <a:gd name="T27" fmla="*/ 97 h 125"/>
                <a:gd name="T28" fmla="*/ 23 w 68"/>
                <a:gd name="T29" fmla="*/ 103 h 125"/>
                <a:gd name="T30" fmla="*/ 26 w 68"/>
                <a:gd name="T31" fmla="*/ 110 h 125"/>
                <a:gd name="T32" fmla="*/ 30 w 68"/>
                <a:gd name="T33" fmla="*/ 116 h 125"/>
                <a:gd name="T34" fmla="*/ 32 w 68"/>
                <a:gd name="T35" fmla="*/ 120 h 125"/>
                <a:gd name="T36" fmla="*/ 37 w 68"/>
                <a:gd name="T37" fmla="*/ 122 h 125"/>
                <a:gd name="T38" fmla="*/ 43 w 68"/>
                <a:gd name="T39" fmla="*/ 124 h 125"/>
                <a:gd name="T40" fmla="*/ 50 w 68"/>
                <a:gd name="T41" fmla="*/ 124 h 125"/>
                <a:gd name="T42" fmla="*/ 56 w 68"/>
                <a:gd name="T43" fmla="*/ 122 h 125"/>
                <a:gd name="T44" fmla="*/ 61 w 68"/>
                <a:gd name="T45" fmla="*/ 121 h 125"/>
                <a:gd name="T46" fmla="*/ 65 w 68"/>
                <a:gd name="T47" fmla="*/ 120 h 125"/>
                <a:gd name="T48" fmla="*/ 67 w 68"/>
                <a:gd name="T49" fmla="*/ 119 h 125"/>
                <a:gd name="T50" fmla="*/ 65 w 68"/>
                <a:gd name="T51" fmla="*/ 119 h 125"/>
                <a:gd name="T52" fmla="*/ 63 w 68"/>
                <a:gd name="T53" fmla="*/ 119 h 125"/>
                <a:gd name="T54" fmla="*/ 61 w 68"/>
                <a:gd name="T55" fmla="*/ 119 h 125"/>
                <a:gd name="T56" fmla="*/ 58 w 68"/>
                <a:gd name="T57" fmla="*/ 118 h 125"/>
                <a:gd name="T58" fmla="*/ 53 w 68"/>
                <a:gd name="T59" fmla="*/ 117 h 125"/>
                <a:gd name="T60" fmla="*/ 50 w 68"/>
                <a:gd name="T61" fmla="*/ 115 h 125"/>
                <a:gd name="T62" fmla="*/ 46 w 68"/>
                <a:gd name="T63" fmla="*/ 111 h 125"/>
                <a:gd name="T64" fmla="*/ 44 w 68"/>
                <a:gd name="T65" fmla="*/ 108 h 125"/>
                <a:gd name="T66" fmla="*/ 40 w 68"/>
                <a:gd name="T67" fmla="*/ 102 h 125"/>
                <a:gd name="T68" fmla="*/ 35 w 68"/>
                <a:gd name="T69" fmla="*/ 97 h 125"/>
                <a:gd name="T70" fmla="*/ 29 w 68"/>
                <a:gd name="T71" fmla="*/ 89 h 125"/>
                <a:gd name="T72" fmla="*/ 22 w 68"/>
                <a:gd name="T73" fmla="*/ 80 h 125"/>
                <a:gd name="T74" fmla="*/ 15 w 68"/>
                <a:gd name="T75" fmla="*/ 70 h 125"/>
                <a:gd name="T76" fmla="*/ 11 w 68"/>
                <a:gd name="T77" fmla="*/ 60 h 125"/>
                <a:gd name="T78" fmla="*/ 7 w 68"/>
                <a:gd name="T79" fmla="*/ 48 h 125"/>
                <a:gd name="T80" fmla="*/ 8 w 68"/>
                <a:gd name="T81" fmla="*/ 36 h 125"/>
                <a:gd name="T82" fmla="*/ 11 w 68"/>
                <a:gd name="T83" fmla="*/ 29 h 125"/>
                <a:gd name="T84" fmla="*/ 13 w 68"/>
                <a:gd name="T85" fmla="*/ 22 h 125"/>
                <a:gd name="T86" fmla="*/ 14 w 68"/>
                <a:gd name="T87" fmla="*/ 17 h 125"/>
                <a:gd name="T88" fmla="*/ 16 w 68"/>
                <a:gd name="T89" fmla="*/ 13 h 125"/>
                <a:gd name="T90" fmla="*/ 17 w 68"/>
                <a:gd name="T91" fmla="*/ 10 h 125"/>
                <a:gd name="T92" fmla="*/ 18 w 68"/>
                <a:gd name="T93" fmla="*/ 6 h 125"/>
                <a:gd name="T94" fmla="*/ 18 w 68"/>
                <a:gd name="T95" fmla="*/ 5 h 125"/>
                <a:gd name="T96" fmla="*/ 20 w 68"/>
                <a:gd name="T97" fmla="*/ 5 h 125"/>
                <a:gd name="T98" fmla="*/ 12 w 68"/>
                <a:gd name="T99" fmla="*/ 0 h 1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8"/>
                <a:gd name="T151" fmla="*/ 0 h 125"/>
                <a:gd name="T152" fmla="*/ 68 w 68"/>
                <a:gd name="T153" fmla="*/ 125 h 1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8" h="125">
                  <a:moveTo>
                    <a:pt x="12" y="0"/>
                  </a:moveTo>
                  <a:lnTo>
                    <a:pt x="11" y="1"/>
                  </a:lnTo>
                  <a:lnTo>
                    <a:pt x="10" y="4"/>
                  </a:lnTo>
                  <a:lnTo>
                    <a:pt x="8" y="10"/>
                  </a:lnTo>
                  <a:lnTo>
                    <a:pt x="6" y="16"/>
                  </a:lnTo>
                  <a:lnTo>
                    <a:pt x="4" y="24"/>
                  </a:lnTo>
                  <a:lnTo>
                    <a:pt x="2" y="33"/>
                  </a:lnTo>
                  <a:lnTo>
                    <a:pt x="1" y="43"/>
                  </a:lnTo>
                  <a:lnTo>
                    <a:pt x="0" y="52"/>
                  </a:lnTo>
                  <a:lnTo>
                    <a:pt x="0" y="62"/>
                  </a:lnTo>
                  <a:lnTo>
                    <a:pt x="2" y="71"/>
                  </a:lnTo>
                  <a:lnTo>
                    <a:pt x="6" y="80"/>
                  </a:lnTo>
                  <a:lnTo>
                    <a:pt x="12" y="89"/>
                  </a:lnTo>
                  <a:lnTo>
                    <a:pt x="17" y="97"/>
                  </a:lnTo>
                  <a:lnTo>
                    <a:pt x="23" y="103"/>
                  </a:lnTo>
                  <a:lnTo>
                    <a:pt x="26" y="110"/>
                  </a:lnTo>
                  <a:lnTo>
                    <a:pt x="30" y="116"/>
                  </a:lnTo>
                  <a:lnTo>
                    <a:pt x="32" y="120"/>
                  </a:lnTo>
                  <a:lnTo>
                    <a:pt x="37" y="122"/>
                  </a:lnTo>
                  <a:lnTo>
                    <a:pt x="43" y="124"/>
                  </a:lnTo>
                  <a:lnTo>
                    <a:pt x="50" y="124"/>
                  </a:lnTo>
                  <a:lnTo>
                    <a:pt x="56" y="122"/>
                  </a:lnTo>
                  <a:lnTo>
                    <a:pt x="61" y="121"/>
                  </a:lnTo>
                  <a:lnTo>
                    <a:pt x="65" y="120"/>
                  </a:lnTo>
                  <a:lnTo>
                    <a:pt x="67" y="119"/>
                  </a:lnTo>
                  <a:lnTo>
                    <a:pt x="65" y="119"/>
                  </a:lnTo>
                  <a:lnTo>
                    <a:pt x="63" y="119"/>
                  </a:lnTo>
                  <a:lnTo>
                    <a:pt x="61" y="119"/>
                  </a:lnTo>
                  <a:lnTo>
                    <a:pt x="58" y="118"/>
                  </a:lnTo>
                  <a:lnTo>
                    <a:pt x="53" y="117"/>
                  </a:lnTo>
                  <a:lnTo>
                    <a:pt x="50" y="115"/>
                  </a:lnTo>
                  <a:lnTo>
                    <a:pt x="46" y="111"/>
                  </a:lnTo>
                  <a:lnTo>
                    <a:pt x="44" y="108"/>
                  </a:lnTo>
                  <a:lnTo>
                    <a:pt x="40" y="102"/>
                  </a:lnTo>
                  <a:lnTo>
                    <a:pt x="35" y="97"/>
                  </a:lnTo>
                  <a:lnTo>
                    <a:pt x="29" y="89"/>
                  </a:lnTo>
                  <a:lnTo>
                    <a:pt x="22" y="80"/>
                  </a:lnTo>
                  <a:lnTo>
                    <a:pt x="15" y="70"/>
                  </a:lnTo>
                  <a:lnTo>
                    <a:pt x="11" y="60"/>
                  </a:lnTo>
                  <a:lnTo>
                    <a:pt x="7" y="48"/>
                  </a:lnTo>
                  <a:lnTo>
                    <a:pt x="8" y="36"/>
                  </a:lnTo>
                  <a:lnTo>
                    <a:pt x="11" y="29"/>
                  </a:lnTo>
                  <a:lnTo>
                    <a:pt x="13" y="22"/>
                  </a:lnTo>
                  <a:lnTo>
                    <a:pt x="14" y="17"/>
                  </a:lnTo>
                  <a:lnTo>
                    <a:pt x="16" y="13"/>
                  </a:lnTo>
                  <a:lnTo>
                    <a:pt x="17" y="10"/>
                  </a:lnTo>
                  <a:lnTo>
                    <a:pt x="18" y="6"/>
                  </a:lnTo>
                  <a:lnTo>
                    <a:pt x="18" y="5"/>
                  </a:lnTo>
                  <a:lnTo>
                    <a:pt x="20" y="5"/>
                  </a:lnTo>
                  <a:lnTo>
                    <a:pt x="12"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7" name="Freeform 124"/>
            <p:cNvSpPr>
              <a:spLocks/>
            </p:cNvSpPr>
            <p:nvPr/>
          </p:nvSpPr>
          <p:spPr bwMode="auto">
            <a:xfrm>
              <a:off x="4346" y="2886"/>
              <a:ext cx="237" cy="134"/>
            </a:xfrm>
            <a:custGeom>
              <a:avLst/>
              <a:gdLst>
                <a:gd name="T0" fmla="*/ 28 w 237"/>
                <a:gd name="T1" fmla="*/ 101 h 134"/>
                <a:gd name="T2" fmla="*/ 201 w 237"/>
                <a:gd name="T3" fmla="*/ 133 h 134"/>
                <a:gd name="T4" fmla="*/ 202 w 237"/>
                <a:gd name="T5" fmla="*/ 131 h 134"/>
                <a:gd name="T6" fmla="*/ 207 w 237"/>
                <a:gd name="T7" fmla="*/ 128 h 134"/>
                <a:gd name="T8" fmla="*/ 213 w 237"/>
                <a:gd name="T9" fmla="*/ 124 h 134"/>
                <a:gd name="T10" fmla="*/ 220 w 237"/>
                <a:gd name="T11" fmla="*/ 118 h 134"/>
                <a:gd name="T12" fmla="*/ 227 w 237"/>
                <a:gd name="T13" fmla="*/ 111 h 134"/>
                <a:gd name="T14" fmla="*/ 232 w 237"/>
                <a:gd name="T15" fmla="*/ 105 h 134"/>
                <a:gd name="T16" fmla="*/ 236 w 237"/>
                <a:gd name="T17" fmla="*/ 98 h 134"/>
                <a:gd name="T18" fmla="*/ 236 w 237"/>
                <a:gd name="T19" fmla="*/ 93 h 134"/>
                <a:gd name="T20" fmla="*/ 234 w 237"/>
                <a:gd name="T21" fmla="*/ 85 h 134"/>
                <a:gd name="T22" fmla="*/ 233 w 237"/>
                <a:gd name="T23" fmla="*/ 79 h 134"/>
                <a:gd name="T24" fmla="*/ 232 w 237"/>
                <a:gd name="T25" fmla="*/ 74 h 134"/>
                <a:gd name="T26" fmla="*/ 230 w 237"/>
                <a:gd name="T27" fmla="*/ 69 h 134"/>
                <a:gd name="T28" fmla="*/ 228 w 237"/>
                <a:gd name="T29" fmla="*/ 66 h 134"/>
                <a:gd name="T30" fmla="*/ 223 w 237"/>
                <a:gd name="T31" fmla="*/ 63 h 134"/>
                <a:gd name="T32" fmla="*/ 216 w 237"/>
                <a:gd name="T33" fmla="*/ 60 h 134"/>
                <a:gd name="T34" fmla="*/ 206 w 237"/>
                <a:gd name="T35" fmla="*/ 57 h 134"/>
                <a:gd name="T36" fmla="*/ 195 w 237"/>
                <a:gd name="T37" fmla="*/ 54 h 134"/>
                <a:gd name="T38" fmla="*/ 185 w 237"/>
                <a:gd name="T39" fmla="*/ 46 h 134"/>
                <a:gd name="T40" fmla="*/ 175 w 237"/>
                <a:gd name="T41" fmla="*/ 36 h 134"/>
                <a:gd name="T42" fmla="*/ 163 w 237"/>
                <a:gd name="T43" fmla="*/ 26 h 134"/>
                <a:gd name="T44" fmla="*/ 152 w 237"/>
                <a:gd name="T45" fmla="*/ 16 h 134"/>
                <a:gd name="T46" fmla="*/ 141 w 237"/>
                <a:gd name="T47" fmla="*/ 8 h 134"/>
                <a:gd name="T48" fmla="*/ 129 w 237"/>
                <a:gd name="T49" fmla="*/ 2 h 134"/>
                <a:gd name="T50" fmla="*/ 115 w 237"/>
                <a:gd name="T51" fmla="*/ 0 h 134"/>
                <a:gd name="T52" fmla="*/ 99 w 237"/>
                <a:gd name="T53" fmla="*/ 1 h 134"/>
                <a:gd name="T54" fmla="*/ 81 w 237"/>
                <a:gd name="T55" fmla="*/ 5 h 134"/>
                <a:gd name="T56" fmla="*/ 64 w 237"/>
                <a:gd name="T57" fmla="*/ 11 h 134"/>
                <a:gd name="T58" fmla="*/ 47 w 237"/>
                <a:gd name="T59" fmla="*/ 18 h 134"/>
                <a:gd name="T60" fmla="*/ 33 w 237"/>
                <a:gd name="T61" fmla="*/ 26 h 134"/>
                <a:gd name="T62" fmla="*/ 19 w 237"/>
                <a:gd name="T63" fmla="*/ 34 h 134"/>
                <a:gd name="T64" fmla="*/ 11 w 237"/>
                <a:gd name="T65" fmla="*/ 42 h 134"/>
                <a:gd name="T66" fmla="*/ 6 w 237"/>
                <a:gd name="T67" fmla="*/ 47 h 134"/>
                <a:gd name="T68" fmla="*/ 4 w 237"/>
                <a:gd name="T69" fmla="*/ 52 h 134"/>
                <a:gd name="T70" fmla="*/ 3 w 237"/>
                <a:gd name="T71" fmla="*/ 56 h 134"/>
                <a:gd name="T72" fmla="*/ 1 w 237"/>
                <a:gd name="T73" fmla="*/ 60 h 134"/>
                <a:gd name="T74" fmla="*/ 0 w 237"/>
                <a:gd name="T75" fmla="*/ 65 h 134"/>
                <a:gd name="T76" fmla="*/ 0 w 237"/>
                <a:gd name="T77" fmla="*/ 68 h 134"/>
                <a:gd name="T78" fmla="*/ 0 w 237"/>
                <a:gd name="T79" fmla="*/ 72 h 134"/>
                <a:gd name="T80" fmla="*/ 2 w 237"/>
                <a:gd name="T81" fmla="*/ 75 h 134"/>
                <a:gd name="T82" fmla="*/ 4 w 237"/>
                <a:gd name="T83" fmla="*/ 78 h 134"/>
                <a:gd name="T84" fmla="*/ 7 w 237"/>
                <a:gd name="T85" fmla="*/ 83 h 134"/>
                <a:gd name="T86" fmla="*/ 11 w 237"/>
                <a:gd name="T87" fmla="*/ 86 h 134"/>
                <a:gd name="T88" fmla="*/ 15 w 237"/>
                <a:gd name="T89" fmla="*/ 89 h 134"/>
                <a:gd name="T90" fmla="*/ 18 w 237"/>
                <a:gd name="T91" fmla="*/ 94 h 134"/>
                <a:gd name="T92" fmla="*/ 22 w 237"/>
                <a:gd name="T93" fmla="*/ 97 h 134"/>
                <a:gd name="T94" fmla="*/ 25 w 237"/>
                <a:gd name="T95" fmla="*/ 99 h 134"/>
                <a:gd name="T96" fmla="*/ 27 w 237"/>
                <a:gd name="T97" fmla="*/ 101 h 134"/>
                <a:gd name="T98" fmla="*/ 28 w 237"/>
                <a:gd name="T99" fmla="*/ 101 h 1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7"/>
                <a:gd name="T151" fmla="*/ 0 h 134"/>
                <a:gd name="T152" fmla="*/ 237 w 237"/>
                <a:gd name="T153" fmla="*/ 134 h 1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7" h="134">
                  <a:moveTo>
                    <a:pt x="28" y="101"/>
                  </a:moveTo>
                  <a:lnTo>
                    <a:pt x="201" y="133"/>
                  </a:lnTo>
                  <a:lnTo>
                    <a:pt x="202" y="131"/>
                  </a:lnTo>
                  <a:lnTo>
                    <a:pt x="207" y="128"/>
                  </a:lnTo>
                  <a:lnTo>
                    <a:pt x="213" y="124"/>
                  </a:lnTo>
                  <a:lnTo>
                    <a:pt x="220" y="118"/>
                  </a:lnTo>
                  <a:lnTo>
                    <a:pt x="227" y="111"/>
                  </a:lnTo>
                  <a:lnTo>
                    <a:pt x="232" y="105"/>
                  </a:lnTo>
                  <a:lnTo>
                    <a:pt x="236" y="98"/>
                  </a:lnTo>
                  <a:lnTo>
                    <a:pt x="236" y="93"/>
                  </a:lnTo>
                  <a:lnTo>
                    <a:pt x="234" y="85"/>
                  </a:lnTo>
                  <a:lnTo>
                    <a:pt x="233" y="79"/>
                  </a:lnTo>
                  <a:lnTo>
                    <a:pt x="232" y="74"/>
                  </a:lnTo>
                  <a:lnTo>
                    <a:pt x="230" y="69"/>
                  </a:lnTo>
                  <a:lnTo>
                    <a:pt x="228" y="66"/>
                  </a:lnTo>
                  <a:lnTo>
                    <a:pt x="223" y="63"/>
                  </a:lnTo>
                  <a:lnTo>
                    <a:pt x="216" y="60"/>
                  </a:lnTo>
                  <a:lnTo>
                    <a:pt x="206" y="57"/>
                  </a:lnTo>
                  <a:lnTo>
                    <a:pt x="195" y="54"/>
                  </a:lnTo>
                  <a:lnTo>
                    <a:pt x="185" y="46"/>
                  </a:lnTo>
                  <a:lnTo>
                    <a:pt x="175" y="36"/>
                  </a:lnTo>
                  <a:lnTo>
                    <a:pt x="163" y="26"/>
                  </a:lnTo>
                  <a:lnTo>
                    <a:pt x="152" y="16"/>
                  </a:lnTo>
                  <a:lnTo>
                    <a:pt x="141" y="8"/>
                  </a:lnTo>
                  <a:lnTo>
                    <a:pt x="129" y="2"/>
                  </a:lnTo>
                  <a:lnTo>
                    <a:pt x="115" y="0"/>
                  </a:lnTo>
                  <a:lnTo>
                    <a:pt x="99" y="1"/>
                  </a:lnTo>
                  <a:lnTo>
                    <a:pt x="81" y="5"/>
                  </a:lnTo>
                  <a:lnTo>
                    <a:pt x="64" y="11"/>
                  </a:lnTo>
                  <a:lnTo>
                    <a:pt x="47" y="18"/>
                  </a:lnTo>
                  <a:lnTo>
                    <a:pt x="33" y="26"/>
                  </a:lnTo>
                  <a:lnTo>
                    <a:pt x="19" y="34"/>
                  </a:lnTo>
                  <a:lnTo>
                    <a:pt x="11" y="42"/>
                  </a:lnTo>
                  <a:lnTo>
                    <a:pt x="6" y="47"/>
                  </a:lnTo>
                  <a:lnTo>
                    <a:pt x="4" y="52"/>
                  </a:lnTo>
                  <a:lnTo>
                    <a:pt x="3" y="56"/>
                  </a:lnTo>
                  <a:lnTo>
                    <a:pt x="1" y="60"/>
                  </a:lnTo>
                  <a:lnTo>
                    <a:pt x="0" y="65"/>
                  </a:lnTo>
                  <a:lnTo>
                    <a:pt x="0" y="68"/>
                  </a:lnTo>
                  <a:lnTo>
                    <a:pt x="0" y="72"/>
                  </a:lnTo>
                  <a:lnTo>
                    <a:pt x="2" y="75"/>
                  </a:lnTo>
                  <a:lnTo>
                    <a:pt x="4" y="78"/>
                  </a:lnTo>
                  <a:lnTo>
                    <a:pt x="7" y="83"/>
                  </a:lnTo>
                  <a:lnTo>
                    <a:pt x="11" y="86"/>
                  </a:lnTo>
                  <a:lnTo>
                    <a:pt x="15" y="89"/>
                  </a:lnTo>
                  <a:lnTo>
                    <a:pt x="18" y="94"/>
                  </a:lnTo>
                  <a:lnTo>
                    <a:pt x="22" y="97"/>
                  </a:lnTo>
                  <a:lnTo>
                    <a:pt x="25" y="99"/>
                  </a:lnTo>
                  <a:lnTo>
                    <a:pt x="27" y="101"/>
                  </a:lnTo>
                  <a:lnTo>
                    <a:pt x="28" y="101"/>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8" name="Freeform 125"/>
            <p:cNvSpPr>
              <a:spLocks/>
            </p:cNvSpPr>
            <p:nvPr/>
          </p:nvSpPr>
          <p:spPr bwMode="auto">
            <a:xfrm>
              <a:off x="4273" y="2726"/>
              <a:ext cx="890" cy="314"/>
            </a:xfrm>
            <a:custGeom>
              <a:avLst/>
              <a:gdLst>
                <a:gd name="T0" fmla="*/ 620 w 889"/>
                <a:gd name="T1" fmla="*/ 0 h 315"/>
                <a:gd name="T2" fmla="*/ 0 w 889"/>
                <a:gd name="T3" fmla="*/ 169 h 315"/>
                <a:gd name="T4" fmla="*/ 308 w 889"/>
                <a:gd name="T5" fmla="*/ 314 h 315"/>
                <a:gd name="T6" fmla="*/ 888 w 889"/>
                <a:gd name="T7" fmla="*/ 169 h 315"/>
                <a:gd name="T8" fmla="*/ 620 w 889"/>
                <a:gd name="T9" fmla="*/ 0 h 315"/>
                <a:gd name="T10" fmla="*/ 0 60000 65536"/>
                <a:gd name="T11" fmla="*/ 0 60000 65536"/>
                <a:gd name="T12" fmla="*/ 0 60000 65536"/>
                <a:gd name="T13" fmla="*/ 0 60000 65536"/>
                <a:gd name="T14" fmla="*/ 0 60000 65536"/>
                <a:gd name="T15" fmla="*/ 0 w 889"/>
                <a:gd name="T16" fmla="*/ 0 h 315"/>
                <a:gd name="T17" fmla="*/ 889 w 889"/>
                <a:gd name="T18" fmla="*/ 315 h 315"/>
              </a:gdLst>
              <a:ahLst/>
              <a:cxnLst>
                <a:cxn ang="T10">
                  <a:pos x="T0" y="T1"/>
                </a:cxn>
                <a:cxn ang="T11">
                  <a:pos x="T2" y="T3"/>
                </a:cxn>
                <a:cxn ang="T12">
                  <a:pos x="T4" y="T5"/>
                </a:cxn>
                <a:cxn ang="T13">
                  <a:pos x="T6" y="T7"/>
                </a:cxn>
                <a:cxn ang="T14">
                  <a:pos x="T8" y="T9"/>
                </a:cxn>
              </a:cxnLst>
              <a:rect l="T15" t="T16" r="T17" b="T18"/>
              <a:pathLst>
                <a:path w="889" h="315">
                  <a:moveTo>
                    <a:pt x="620" y="0"/>
                  </a:moveTo>
                  <a:lnTo>
                    <a:pt x="0" y="169"/>
                  </a:lnTo>
                  <a:lnTo>
                    <a:pt x="308" y="314"/>
                  </a:lnTo>
                  <a:lnTo>
                    <a:pt x="888" y="169"/>
                  </a:lnTo>
                  <a:lnTo>
                    <a:pt x="620" y="0"/>
                  </a:lnTo>
                </a:path>
              </a:pathLst>
            </a:custGeom>
            <a:solidFill>
              <a:srgbClr val="FFCC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69" name="Freeform 126"/>
            <p:cNvSpPr>
              <a:spLocks/>
            </p:cNvSpPr>
            <p:nvPr/>
          </p:nvSpPr>
          <p:spPr bwMode="auto">
            <a:xfrm>
              <a:off x="4385" y="2572"/>
              <a:ext cx="258" cy="278"/>
            </a:xfrm>
            <a:custGeom>
              <a:avLst/>
              <a:gdLst>
                <a:gd name="T0" fmla="*/ 38 w 258"/>
                <a:gd name="T1" fmla="*/ 26 h 278"/>
                <a:gd name="T2" fmla="*/ 47 w 258"/>
                <a:gd name="T3" fmla="*/ 44 h 278"/>
                <a:gd name="T4" fmla="*/ 59 w 258"/>
                <a:gd name="T5" fmla="*/ 70 h 278"/>
                <a:gd name="T6" fmla="*/ 70 w 258"/>
                <a:gd name="T7" fmla="*/ 96 h 278"/>
                <a:gd name="T8" fmla="*/ 76 w 258"/>
                <a:gd name="T9" fmla="*/ 115 h 278"/>
                <a:gd name="T10" fmla="*/ 84 w 258"/>
                <a:gd name="T11" fmla="*/ 135 h 278"/>
                <a:gd name="T12" fmla="*/ 91 w 258"/>
                <a:gd name="T13" fmla="*/ 154 h 278"/>
                <a:gd name="T14" fmla="*/ 100 w 258"/>
                <a:gd name="T15" fmla="*/ 167 h 278"/>
                <a:gd name="T16" fmla="*/ 110 w 258"/>
                <a:gd name="T17" fmla="*/ 173 h 278"/>
                <a:gd name="T18" fmla="*/ 137 w 258"/>
                <a:gd name="T19" fmla="*/ 193 h 278"/>
                <a:gd name="T20" fmla="*/ 168 w 258"/>
                <a:gd name="T21" fmla="*/ 218 h 278"/>
                <a:gd name="T22" fmla="*/ 191 w 258"/>
                <a:gd name="T23" fmla="*/ 237 h 278"/>
                <a:gd name="T24" fmla="*/ 194 w 258"/>
                <a:gd name="T25" fmla="*/ 240 h 278"/>
                <a:gd name="T26" fmla="*/ 199 w 258"/>
                <a:gd name="T27" fmla="*/ 239 h 278"/>
                <a:gd name="T28" fmla="*/ 206 w 258"/>
                <a:gd name="T29" fmla="*/ 238 h 278"/>
                <a:gd name="T30" fmla="*/ 213 w 258"/>
                <a:gd name="T31" fmla="*/ 239 h 278"/>
                <a:gd name="T32" fmla="*/ 221 w 258"/>
                <a:gd name="T33" fmla="*/ 242 h 278"/>
                <a:gd name="T34" fmla="*/ 232 w 258"/>
                <a:gd name="T35" fmla="*/ 248 h 278"/>
                <a:gd name="T36" fmla="*/ 244 w 258"/>
                <a:gd name="T37" fmla="*/ 255 h 278"/>
                <a:gd name="T38" fmla="*/ 254 w 258"/>
                <a:gd name="T39" fmla="*/ 263 h 278"/>
                <a:gd name="T40" fmla="*/ 257 w 258"/>
                <a:gd name="T41" fmla="*/ 270 h 278"/>
                <a:gd name="T42" fmla="*/ 252 w 258"/>
                <a:gd name="T43" fmla="*/ 274 h 278"/>
                <a:gd name="T44" fmla="*/ 240 w 258"/>
                <a:gd name="T45" fmla="*/ 277 h 278"/>
                <a:gd name="T46" fmla="*/ 225 w 258"/>
                <a:gd name="T47" fmla="*/ 275 h 278"/>
                <a:gd name="T48" fmla="*/ 210 w 258"/>
                <a:gd name="T49" fmla="*/ 271 h 278"/>
                <a:gd name="T50" fmla="*/ 200 w 258"/>
                <a:gd name="T51" fmla="*/ 267 h 278"/>
                <a:gd name="T52" fmla="*/ 193 w 258"/>
                <a:gd name="T53" fmla="*/ 264 h 278"/>
                <a:gd name="T54" fmla="*/ 189 w 258"/>
                <a:gd name="T55" fmla="*/ 264 h 278"/>
                <a:gd name="T56" fmla="*/ 182 w 258"/>
                <a:gd name="T57" fmla="*/ 264 h 278"/>
                <a:gd name="T58" fmla="*/ 165 w 258"/>
                <a:gd name="T59" fmla="*/ 258 h 278"/>
                <a:gd name="T60" fmla="*/ 139 w 258"/>
                <a:gd name="T61" fmla="*/ 247 h 278"/>
                <a:gd name="T62" fmla="*/ 116 w 258"/>
                <a:gd name="T63" fmla="*/ 234 h 278"/>
                <a:gd name="T64" fmla="*/ 100 w 258"/>
                <a:gd name="T65" fmla="*/ 223 h 278"/>
                <a:gd name="T66" fmla="*/ 80 w 258"/>
                <a:gd name="T67" fmla="*/ 206 h 278"/>
                <a:gd name="T68" fmla="*/ 58 w 258"/>
                <a:gd name="T69" fmla="*/ 182 h 278"/>
                <a:gd name="T70" fmla="*/ 38 w 258"/>
                <a:gd name="T71" fmla="*/ 156 h 278"/>
                <a:gd name="T72" fmla="*/ 24 w 258"/>
                <a:gd name="T73" fmla="*/ 129 h 278"/>
                <a:gd name="T74" fmla="*/ 16 w 258"/>
                <a:gd name="T75" fmla="*/ 101 h 278"/>
                <a:gd name="T76" fmla="*/ 12 w 258"/>
                <a:gd name="T77" fmla="*/ 77 h 278"/>
                <a:gd name="T78" fmla="*/ 9 w 258"/>
                <a:gd name="T79" fmla="*/ 57 h 278"/>
                <a:gd name="T80" fmla="*/ 8 w 258"/>
                <a:gd name="T81" fmla="*/ 43 h 278"/>
                <a:gd name="T82" fmla="*/ 5 w 258"/>
                <a:gd name="T83" fmla="*/ 28 h 278"/>
                <a:gd name="T84" fmla="*/ 2 w 258"/>
                <a:gd name="T85" fmla="*/ 14 h 278"/>
                <a:gd name="T86" fmla="*/ 0 w 258"/>
                <a:gd name="T87" fmla="*/ 3 h 278"/>
                <a:gd name="T88" fmla="*/ 37 w 258"/>
                <a:gd name="T89" fmla="*/ 23 h 2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8"/>
                <a:gd name="T136" fmla="*/ 0 h 278"/>
                <a:gd name="T137" fmla="*/ 258 w 258"/>
                <a:gd name="T138" fmla="*/ 278 h 2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8" h="278">
                  <a:moveTo>
                    <a:pt x="37" y="23"/>
                  </a:moveTo>
                  <a:lnTo>
                    <a:pt x="38" y="26"/>
                  </a:lnTo>
                  <a:lnTo>
                    <a:pt x="42" y="33"/>
                  </a:lnTo>
                  <a:lnTo>
                    <a:pt x="47" y="44"/>
                  </a:lnTo>
                  <a:lnTo>
                    <a:pt x="53" y="56"/>
                  </a:lnTo>
                  <a:lnTo>
                    <a:pt x="59" y="70"/>
                  </a:lnTo>
                  <a:lnTo>
                    <a:pt x="65" y="84"/>
                  </a:lnTo>
                  <a:lnTo>
                    <a:pt x="70" y="96"/>
                  </a:lnTo>
                  <a:lnTo>
                    <a:pt x="74" y="106"/>
                  </a:lnTo>
                  <a:lnTo>
                    <a:pt x="76" y="115"/>
                  </a:lnTo>
                  <a:lnTo>
                    <a:pt x="79" y="124"/>
                  </a:lnTo>
                  <a:lnTo>
                    <a:pt x="84" y="135"/>
                  </a:lnTo>
                  <a:lnTo>
                    <a:pt x="88" y="145"/>
                  </a:lnTo>
                  <a:lnTo>
                    <a:pt x="91" y="154"/>
                  </a:lnTo>
                  <a:lnTo>
                    <a:pt x="96" y="161"/>
                  </a:lnTo>
                  <a:lnTo>
                    <a:pt x="100" y="167"/>
                  </a:lnTo>
                  <a:lnTo>
                    <a:pt x="104" y="169"/>
                  </a:lnTo>
                  <a:lnTo>
                    <a:pt x="110" y="173"/>
                  </a:lnTo>
                  <a:lnTo>
                    <a:pt x="122" y="182"/>
                  </a:lnTo>
                  <a:lnTo>
                    <a:pt x="137" y="193"/>
                  </a:lnTo>
                  <a:lnTo>
                    <a:pt x="152" y="206"/>
                  </a:lnTo>
                  <a:lnTo>
                    <a:pt x="168" y="218"/>
                  </a:lnTo>
                  <a:lnTo>
                    <a:pt x="181" y="229"/>
                  </a:lnTo>
                  <a:lnTo>
                    <a:pt x="191" y="237"/>
                  </a:lnTo>
                  <a:lnTo>
                    <a:pt x="194" y="240"/>
                  </a:lnTo>
                  <a:lnTo>
                    <a:pt x="197" y="239"/>
                  </a:lnTo>
                  <a:lnTo>
                    <a:pt x="199" y="239"/>
                  </a:lnTo>
                  <a:lnTo>
                    <a:pt x="202" y="238"/>
                  </a:lnTo>
                  <a:lnTo>
                    <a:pt x="206" y="238"/>
                  </a:lnTo>
                  <a:lnTo>
                    <a:pt x="209" y="238"/>
                  </a:lnTo>
                  <a:lnTo>
                    <a:pt x="213" y="239"/>
                  </a:lnTo>
                  <a:lnTo>
                    <a:pt x="217" y="240"/>
                  </a:lnTo>
                  <a:lnTo>
                    <a:pt x="221" y="242"/>
                  </a:lnTo>
                  <a:lnTo>
                    <a:pt x="227" y="244"/>
                  </a:lnTo>
                  <a:lnTo>
                    <a:pt x="232" y="248"/>
                  </a:lnTo>
                  <a:lnTo>
                    <a:pt x="239" y="251"/>
                  </a:lnTo>
                  <a:lnTo>
                    <a:pt x="244" y="255"/>
                  </a:lnTo>
                  <a:lnTo>
                    <a:pt x="250" y="259"/>
                  </a:lnTo>
                  <a:lnTo>
                    <a:pt x="254" y="263"/>
                  </a:lnTo>
                  <a:lnTo>
                    <a:pt x="257" y="268"/>
                  </a:lnTo>
                  <a:lnTo>
                    <a:pt x="257" y="270"/>
                  </a:lnTo>
                  <a:lnTo>
                    <a:pt x="255" y="273"/>
                  </a:lnTo>
                  <a:lnTo>
                    <a:pt x="252" y="274"/>
                  </a:lnTo>
                  <a:lnTo>
                    <a:pt x="247" y="275"/>
                  </a:lnTo>
                  <a:lnTo>
                    <a:pt x="240" y="277"/>
                  </a:lnTo>
                  <a:lnTo>
                    <a:pt x="233" y="277"/>
                  </a:lnTo>
                  <a:lnTo>
                    <a:pt x="225" y="275"/>
                  </a:lnTo>
                  <a:lnTo>
                    <a:pt x="218" y="273"/>
                  </a:lnTo>
                  <a:lnTo>
                    <a:pt x="210" y="271"/>
                  </a:lnTo>
                  <a:lnTo>
                    <a:pt x="204" y="269"/>
                  </a:lnTo>
                  <a:lnTo>
                    <a:pt x="200" y="267"/>
                  </a:lnTo>
                  <a:lnTo>
                    <a:pt x="197" y="265"/>
                  </a:lnTo>
                  <a:lnTo>
                    <a:pt x="193" y="264"/>
                  </a:lnTo>
                  <a:lnTo>
                    <a:pt x="191" y="264"/>
                  </a:lnTo>
                  <a:lnTo>
                    <a:pt x="189" y="264"/>
                  </a:lnTo>
                  <a:lnTo>
                    <a:pt x="187" y="264"/>
                  </a:lnTo>
                  <a:lnTo>
                    <a:pt x="182" y="264"/>
                  </a:lnTo>
                  <a:lnTo>
                    <a:pt x="175" y="262"/>
                  </a:lnTo>
                  <a:lnTo>
                    <a:pt x="165" y="258"/>
                  </a:lnTo>
                  <a:lnTo>
                    <a:pt x="152" y="252"/>
                  </a:lnTo>
                  <a:lnTo>
                    <a:pt x="139" y="247"/>
                  </a:lnTo>
                  <a:lnTo>
                    <a:pt x="127" y="240"/>
                  </a:lnTo>
                  <a:lnTo>
                    <a:pt x="116" y="234"/>
                  </a:lnTo>
                  <a:lnTo>
                    <a:pt x="108" y="229"/>
                  </a:lnTo>
                  <a:lnTo>
                    <a:pt x="100" y="223"/>
                  </a:lnTo>
                  <a:lnTo>
                    <a:pt x="90" y="216"/>
                  </a:lnTo>
                  <a:lnTo>
                    <a:pt x="80" y="206"/>
                  </a:lnTo>
                  <a:lnTo>
                    <a:pt x="69" y="195"/>
                  </a:lnTo>
                  <a:lnTo>
                    <a:pt x="58" y="182"/>
                  </a:lnTo>
                  <a:lnTo>
                    <a:pt x="47" y="169"/>
                  </a:lnTo>
                  <a:lnTo>
                    <a:pt x="38" y="156"/>
                  </a:lnTo>
                  <a:lnTo>
                    <a:pt x="31" y="142"/>
                  </a:lnTo>
                  <a:lnTo>
                    <a:pt x="24" y="129"/>
                  </a:lnTo>
                  <a:lnTo>
                    <a:pt x="19" y="115"/>
                  </a:lnTo>
                  <a:lnTo>
                    <a:pt x="16" y="101"/>
                  </a:lnTo>
                  <a:lnTo>
                    <a:pt x="13" y="89"/>
                  </a:lnTo>
                  <a:lnTo>
                    <a:pt x="12" y="77"/>
                  </a:lnTo>
                  <a:lnTo>
                    <a:pt x="9" y="66"/>
                  </a:lnTo>
                  <a:lnTo>
                    <a:pt x="9" y="57"/>
                  </a:lnTo>
                  <a:lnTo>
                    <a:pt x="9" y="49"/>
                  </a:lnTo>
                  <a:lnTo>
                    <a:pt x="8" y="43"/>
                  </a:lnTo>
                  <a:lnTo>
                    <a:pt x="7" y="36"/>
                  </a:lnTo>
                  <a:lnTo>
                    <a:pt x="5" y="28"/>
                  </a:lnTo>
                  <a:lnTo>
                    <a:pt x="3" y="21"/>
                  </a:lnTo>
                  <a:lnTo>
                    <a:pt x="2" y="14"/>
                  </a:lnTo>
                  <a:lnTo>
                    <a:pt x="0" y="8"/>
                  </a:lnTo>
                  <a:lnTo>
                    <a:pt x="0" y="3"/>
                  </a:lnTo>
                  <a:lnTo>
                    <a:pt x="1" y="0"/>
                  </a:lnTo>
                  <a:lnTo>
                    <a:pt x="37" y="23"/>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0" name="Freeform 127"/>
            <p:cNvSpPr>
              <a:spLocks/>
            </p:cNvSpPr>
            <p:nvPr/>
          </p:nvSpPr>
          <p:spPr bwMode="auto">
            <a:xfrm>
              <a:off x="4373" y="2570"/>
              <a:ext cx="278" cy="274"/>
            </a:xfrm>
            <a:custGeom>
              <a:avLst/>
              <a:gdLst>
                <a:gd name="T0" fmla="*/ 50 w 277"/>
                <a:gd name="T1" fmla="*/ 25 h 275"/>
                <a:gd name="T2" fmla="*/ 57 w 277"/>
                <a:gd name="T3" fmla="*/ 42 h 275"/>
                <a:gd name="T4" fmla="*/ 66 w 277"/>
                <a:gd name="T5" fmla="*/ 67 h 275"/>
                <a:gd name="T6" fmla="*/ 75 w 277"/>
                <a:gd name="T7" fmla="*/ 93 h 275"/>
                <a:gd name="T8" fmla="*/ 80 w 277"/>
                <a:gd name="T9" fmla="*/ 112 h 275"/>
                <a:gd name="T10" fmla="*/ 92 w 277"/>
                <a:gd name="T11" fmla="*/ 132 h 275"/>
                <a:gd name="T12" fmla="*/ 106 w 277"/>
                <a:gd name="T13" fmla="*/ 150 h 275"/>
                <a:gd name="T14" fmla="*/ 118 w 277"/>
                <a:gd name="T15" fmla="*/ 164 h 275"/>
                <a:gd name="T16" fmla="*/ 129 w 277"/>
                <a:gd name="T17" fmla="*/ 170 h 275"/>
                <a:gd name="T18" fmla="*/ 156 w 277"/>
                <a:gd name="T19" fmla="*/ 190 h 275"/>
                <a:gd name="T20" fmla="*/ 187 w 277"/>
                <a:gd name="T21" fmla="*/ 216 h 275"/>
                <a:gd name="T22" fmla="*/ 209 w 277"/>
                <a:gd name="T23" fmla="*/ 235 h 275"/>
                <a:gd name="T24" fmla="*/ 213 w 277"/>
                <a:gd name="T25" fmla="*/ 237 h 275"/>
                <a:gd name="T26" fmla="*/ 218 w 277"/>
                <a:gd name="T27" fmla="*/ 236 h 275"/>
                <a:gd name="T28" fmla="*/ 225 w 277"/>
                <a:gd name="T29" fmla="*/ 236 h 275"/>
                <a:gd name="T30" fmla="*/ 231 w 277"/>
                <a:gd name="T31" fmla="*/ 236 h 275"/>
                <a:gd name="T32" fmla="*/ 240 w 277"/>
                <a:gd name="T33" fmla="*/ 239 h 275"/>
                <a:gd name="T34" fmla="*/ 251 w 277"/>
                <a:gd name="T35" fmla="*/ 245 h 275"/>
                <a:gd name="T36" fmla="*/ 263 w 277"/>
                <a:gd name="T37" fmla="*/ 252 h 275"/>
                <a:gd name="T38" fmla="*/ 273 w 277"/>
                <a:gd name="T39" fmla="*/ 260 h 275"/>
                <a:gd name="T40" fmla="*/ 276 w 277"/>
                <a:gd name="T41" fmla="*/ 268 h 275"/>
                <a:gd name="T42" fmla="*/ 270 w 277"/>
                <a:gd name="T43" fmla="*/ 272 h 275"/>
                <a:gd name="T44" fmla="*/ 259 w 277"/>
                <a:gd name="T45" fmla="*/ 274 h 275"/>
                <a:gd name="T46" fmla="*/ 244 w 277"/>
                <a:gd name="T47" fmla="*/ 272 h 275"/>
                <a:gd name="T48" fmla="*/ 229 w 277"/>
                <a:gd name="T49" fmla="*/ 268 h 275"/>
                <a:gd name="T50" fmla="*/ 219 w 277"/>
                <a:gd name="T51" fmla="*/ 264 h 275"/>
                <a:gd name="T52" fmla="*/ 212 w 277"/>
                <a:gd name="T53" fmla="*/ 261 h 275"/>
                <a:gd name="T54" fmla="*/ 208 w 277"/>
                <a:gd name="T55" fmla="*/ 261 h 275"/>
                <a:gd name="T56" fmla="*/ 201 w 277"/>
                <a:gd name="T57" fmla="*/ 261 h 275"/>
                <a:gd name="T58" fmla="*/ 184 w 277"/>
                <a:gd name="T59" fmla="*/ 256 h 275"/>
                <a:gd name="T60" fmla="*/ 158 w 277"/>
                <a:gd name="T61" fmla="*/ 244 h 275"/>
                <a:gd name="T62" fmla="*/ 135 w 277"/>
                <a:gd name="T63" fmla="*/ 232 h 275"/>
                <a:gd name="T64" fmla="*/ 119 w 277"/>
                <a:gd name="T65" fmla="*/ 221 h 275"/>
                <a:gd name="T66" fmla="*/ 99 w 277"/>
                <a:gd name="T67" fmla="*/ 204 h 275"/>
                <a:gd name="T68" fmla="*/ 77 w 277"/>
                <a:gd name="T69" fmla="*/ 179 h 275"/>
                <a:gd name="T70" fmla="*/ 57 w 277"/>
                <a:gd name="T71" fmla="*/ 154 h 275"/>
                <a:gd name="T72" fmla="*/ 42 w 277"/>
                <a:gd name="T73" fmla="*/ 125 h 275"/>
                <a:gd name="T74" fmla="*/ 25 w 277"/>
                <a:gd name="T75" fmla="*/ 89 h 275"/>
                <a:gd name="T76" fmla="*/ 11 w 277"/>
                <a:gd name="T77" fmla="*/ 53 h 275"/>
                <a:gd name="T78" fmla="*/ 2 w 277"/>
                <a:gd name="T79" fmla="*/ 25 h 275"/>
                <a:gd name="T80" fmla="*/ 1 w 277"/>
                <a:gd name="T81" fmla="*/ 11 h 275"/>
                <a:gd name="T82" fmla="*/ 3 w 277"/>
                <a:gd name="T83" fmla="*/ 5 h 275"/>
                <a:gd name="T84" fmla="*/ 7 w 277"/>
                <a:gd name="T85" fmla="*/ 3 h 275"/>
                <a:gd name="T86" fmla="*/ 13 w 277"/>
                <a:gd name="T87" fmla="*/ 2 h 275"/>
                <a:gd name="T88" fmla="*/ 49 w 277"/>
                <a:gd name="T89" fmla="*/ 22 h 2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7"/>
                <a:gd name="T136" fmla="*/ 0 h 275"/>
                <a:gd name="T137" fmla="*/ 277 w 277"/>
                <a:gd name="T138" fmla="*/ 275 h 2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7" h="275">
                  <a:moveTo>
                    <a:pt x="49" y="22"/>
                  </a:moveTo>
                  <a:lnTo>
                    <a:pt x="50" y="25"/>
                  </a:lnTo>
                  <a:lnTo>
                    <a:pt x="53" y="32"/>
                  </a:lnTo>
                  <a:lnTo>
                    <a:pt x="57" y="42"/>
                  </a:lnTo>
                  <a:lnTo>
                    <a:pt x="62" y="54"/>
                  </a:lnTo>
                  <a:lnTo>
                    <a:pt x="66" y="67"/>
                  </a:lnTo>
                  <a:lnTo>
                    <a:pt x="70" y="80"/>
                  </a:lnTo>
                  <a:lnTo>
                    <a:pt x="75" y="93"/>
                  </a:lnTo>
                  <a:lnTo>
                    <a:pt x="77" y="103"/>
                  </a:lnTo>
                  <a:lnTo>
                    <a:pt x="80" y="112"/>
                  </a:lnTo>
                  <a:lnTo>
                    <a:pt x="86" y="120"/>
                  </a:lnTo>
                  <a:lnTo>
                    <a:pt x="92" y="132"/>
                  </a:lnTo>
                  <a:lnTo>
                    <a:pt x="99" y="141"/>
                  </a:lnTo>
                  <a:lnTo>
                    <a:pt x="106" y="150"/>
                  </a:lnTo>
                  <a:lnTo>
                    <a:pt x="113" y="158"/>
                  </a:lnTo>
                  <a:lnTo>
                    <a:pt x="118" y="164"/>
                  </a:lnTo>
                  <a:lnTo>
                    <a:pt x="123" y="167"/>
                  </a:lnTo>
                  <a:lnTo>
                    <a:pt x="129" y="170"/>
                  </a:lnTo>
                  <a:lnTo>
                    <a:pt x="140" y="179"/>
                  </a:lnTo>
                  <a:lnTo>
                    <a:pt x="156" y="190"/>
                  </a:lnTo>
                  <a:lnTo>
                    <a:pt x="171" y="204"/>
                  </a:lnTo>
                  <a:lnTo>
                    <a:pt x="187" y="216"/>
                  </a:lnTo>
                  <a:lnTo>
                    <a:pt x="200" y="227"/>
                  </a:lnTo>
                  <a:lnTo>
                    <a:pt x="209" y="235"/>
                  </a:lnTo>
                  <a:lnTo>
                    <a:pt x="213" y="237"/>
                  </a:lnTo>
                  <a:lnTo>
                    <a:pt x="216" y="237"/>
                  </a:lnTo>
                  <a:lnTo>
                    <a:pt x="218" y="236"/>
                  </a:lnTo>
                  <a:lnTo>
                    <a:pt x="220" y="236"/>
                  </a:lnTo>
                  <a:lnTo>
                    <a:pt x="225" y="236"/>
                  </a:lnTo>
                  <a:lnTo>
                    <a:pt x="228" y="236"/>
                  </a:lnTo>
                  <a:lnTo>
                    <a:pt x="231" y="236"/>
                  </a:lnTo>
                  <a:lnTo>
                    <a:pt x="236" y="237"/>
                  </a:lnTo>
                  <a:lnTo>
                    <a:pt x="240" y="239"/>
                  </a:lnTo>
                  <a:lnTo>
                    <a:pt x="246" y="242"/>
                  </a:lnTo>
                  <a:lnTo>
                    <a:pt x="251" y="245"/>
                  </a:lnTo>
                  <a:lnTo>
                    <a:pt x="258" y="249"/>
                  </a:lnTo>
                  <a:lnTo>
                    <a:pt x="263" y="252"/>
                  </a:lnTo>
                  <a:lnTo>
                    <a:pt x="269" y="257"/>
                  </a:lnTo>
                  <a:lnTo>
                    <a:pt x="273" y="260"/>
                  </a:lnTo>
                  <a:lnTo>
                    <a:pt x="276" y="265"/>
                  </a:lnTo>
                  <a:lnTo>
                    <a:pt x="276" y="268"/>
                  </a:lnTo>
                  <a:lnTo>
                    <a:pt x="273" y="270"/>
                  </a:lnTo>
                  <a:lnTo>
                    <a:pt x="270" y="272"/>
                  </a:lnTo>
                  <a:lnTo>
                    <a:pt x="266" y="274"/>
                  </a:lnTo>
                  <a:lnTo>
                    <a:pt x="259" y="274"/>
                  </a:lnTo>
                  <a:lnTo>
                    <a:pt x="252" y="274"/>
                  </a:lnTo>
                  <a:lnTo>
                    <a:pt x="244" y="272"/>
                  </a:lnTo>
                  <a:lnTo>
                    <a:pt x="237" y="270"/>
                  </a:lnTo>
                  <a:lnTo>
                    <a:pt x="229" y="268"/>
                  </a:lnTo>
                  <a:lnTo>
                    <a:pt x="223" y="266"/>
                  </a:lnTo>
                  <a:lnTo>
                    <a:pt x="219" y="264"/>
                  </a:lnTo>
                  <a:lnTo>
                    <a:pt x="215" y="262"/>
                  </a:lnTo>
                  <a:lnTo>
                    <a:pt x="212" y="261"/>
                  </a:lnTo>
                  <a:lnTo>
                    <a:pt x="209" y="261"/>
                  </a:lnTo>
                  <a:lnTo>
                    <a:pt x="208" y="261"/>
                  </a:lnTo>
                  <a:lnTo>
                    <a:pt x="206" y="262"/>
                  </a:lnTo>
                  <a:lnTo>
                    <a:pt x="201" y="261"/>
                  </a:lnTo>
                  <a:lnTo>
                    <a:pt x="193" y="259"/>
                  </a:lnTo>
                  <a:lnTo>
                    <a:pt x="184" y="256"/>
                  </a:lnTo>
                  <a:lnTo>
                    <a:pt x="171" y="250"/>
                  </a:lnTo>
                  <a:lnTo>
                    <a:pt x="158" y="244"/>
                  </a:lnTo>
                  <a:lnTo>
                    <a:pt x="146" y="238"/>
                  </a:lnTo>
                  <a:lnTo>
                    <a:pt x="135" y="232"/>
                  </a:lnTo>
                  <a:lnTo>
                    <a:pt x="127" y="227"/>
                  </a:lnTo>
                  <a:lnTo>
                    <a:pt x="119" y="221"/>
                  </a:lnTo>
                  <a:lnTo>
                    <a:pt x="109" y="212"/>
                  </a:lnTo>
                  <a:lnTo>
                    <a:pt x="99" y="204"/>
                  </a:lnTo>
                  <a:lnTo>
                    <a:pt x="88" y="191"/>
                  </a:lnTo>
                  <a:lnTo>
                    <a:pt x="77" y="179"/>
                  </a:lnTo>
                  <a:lnTo>
                    <a:pt x="66" y="167"/>
                  </a:lnTo>
                  <a:lnTo>
                    <a:pt x="57" y="154"/>
                  </a:lnTo>
                  <a:lnTo>
                    <a:pt x="49" y="139"/>
                  </a:lnTo>
                  <a:lnTo>
                    <a:pt x="42" y="125"/>
                  </a:lnTo>
                  <a:lnTo>
                    <a:pt x="34" y="108"/>
                  </a:lnTo>
                  <a:lnTo>
                    <a:pt x="25" y="89"/>
                  </a:lnTo>
                  <a:lnTo>
                    <a:pt x="17" y="70"/>
                  </a:lnTo>
                  <a:lnTo>
                    <a:pt x="11" y="53"/>
                  </a:lnTo>
                  <a:lnTo>
                    <a:pt x="5" y="37"/>
                  </a:lnTo>
                  <a:lnTo>
                    <a:pt x="2" y="25"/>
                  </a:lnTo>
                  <a:lnTo>
                    <a:pt x="0" y="16"/>
                  </a:lnTo>
                  <a:lnTo>
                    <a:pt x="1" y="11"/>
                  </a:lnTo>
                  <a:lnTo>
                    <a:pt x="2" y="7"/>
                  </a:lnTo>
                  <a:lnTo>
                    <a:pt x="3" y="5"/>
                  </a:lnTo>
                  <a:lnTo>
                    <a:pt x="5" y="4"/>
                  </a:lnTo>
                  <a:lnTo>
                    <a:pt x="7" y="3"/>
                  </a:lnTo>
                  <a:lnTo>
                    <a:pt x="11" y="2"/>
                  </a:lnTo>
                  <a:lnTo>
                    <a:pt x="13" y="2"/>
                  </a:lnTo>
                  <a:lnTo>
                    <a:pt x="16" y="0"/>
                  </a:lnTo>
                  <a:lnTo>
                    <a:pt x="49" y="22"/>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1" name="Freeform 128"/>
            <p:cNvSpPr>
              <a:spLocks/>
            </p:cNvSpPr>
            <p:nvPr/>
          </p:nvSpPr>
          <p:spPr bwMode="auto">
            <a:xfrm>
              <a:off x="4294" y="2912"/>
              <a:ext cx="287" cy="529"/>
            </a:xfrm>
            <a:custGeom>
              <a:avLst/>
              <a:gdLst>
                <a:gd name="T0" fmla="*/ 285 w 286"/>
                <a:gd name="T1" fmla="*/ 528 h 529"/>
                <a:gd name="T2" fmla="*/ 285 w 286"/>
                <a:gd name="T3" fmla="*/ 142 h 529"/>
                <a:gd name="T4" fmla="*/ 0 w 286"/>
                <a:gd name="T5" fmla="*/ 0 h 529"/>
                <a:gd name="T6" fmla="*/ 0 w 286"/>
                <a:gd name="T7" fmla="*/ 360 h 529"/>
                <a:gd name="T8" fmla="*/ 285 w 286"/>
                <a:gd name="T9" fmla="*/ 528 h 529"/>
                <a:gd name="T10" fmla="*/ 0 60000 65536"/>
                <a:gd name="T11" fmla="*/ 0 60000 65536"/>
                <a:gd name="T12" fmla="*/ 0 60000 65536"/>
                <a:gd name="T13" fmla="*/ 0 60000 65536"/>
                <a:gd name="T14" fmla="*/ 0 60000 65536"/>
                <a:gd name="T15" fmla="*/ 0 w 286"/>
                <a:gd name="T16" fmla="*/ 0 h 529"/>
                <a:gd name="T17" fmla="*/ 286 w 286"/>
                <a:gd name="T18" fmla="*/ 529 h 529"/>
              </a:gdLst>
              <a:ahLst/>
              <a:cxnLst>
                <a:cxn ang="T10">
                  <a:pos x="T0" y="T1"/>
                </a:cxn>
                <a:cxn ang="T11">
                  <a:pos x="T2" y="T3"/>
                </a:cxn>
                <a:cxn ang="T12">
                  <a:pos x="T4" y="T5"/>
                </a:cxn>
                <a:cxn ang="T13">
                  <a:pos x="T6" y="T7"/>
                </a:cxn>
                <a:cxn ang="T14">
                  <a:pos x="T8" y="T9"/>
                </a:cxn>
              </a:cxnLst>
              <a:rect l="T15" t="T16" r="T17" b="T18"/>
              <a:pathLst>
                <a:path w="286" h="529">
                  <a:moveTo>
                    <a:pt x="285" y="528"/>
                  </a:moveTo>
                  <a:lnTo>
                    <a:pt x="285" y="142"/>
                  </a:lnTo>
                  <a:lnTo>
                    <a:pt x="0" y="0"/>
                  </a:lnTo>
                  <a:lnTo>
                    <a:pt x="0" y="360"/>
                  </a:lnTo>
                  <a:lnTo>
                    <a:pt x="285" y="528"/>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2" name="Freeform 129"/>
            <p:cNvSpPr>
              <a:spLocks/>
            </p:cNvSpPr>
            <p:nvPr/>
          </p:nvSpPr>
          <p:spPr bwMode="auto">
            <a:xfrm>
              <a:off x="4271" y="3239"/>
              <a:ext cx="312" cy="210"/>
            </a:xfrm>
            <a:custGeom>
              <a:avLst/>
              <a:gdLst>
                <a:gd name="T0" fmla="*/ 310 w 311"/>
                <a:gd name="T1" fmla="*/ 209 h 210"/>
                <a:gd name="T2" fmla="*/ 310 w 311"/>
                <a:gd name="T3" fmla="*/ 168 h 210"/>
                <a:gd name="T4" fmla="*/ 0 w 311"/>
                <a:gd name="T5" fmla="*/ 0 h 210"/>
                <a:gd name="T6" fmla="*/ 0 w 311"/>
                <a:gd name="T7" fmla="*/ 36 h 210"/>
                <a:gd name="T8" fmla="*/ 310 w 311"/>
                <a:gd name="T9" fmla="*/ 209 h 210"/>
                <a:gd name="T10" fmla="*/ 0 60000 65536"/>
                <a:gd name="T11" fmla="*/ 0 60000 65536"/>
                <a:gd name="T12" fmla="*/ 0 60000 65536"/>
                <a:gd name="T13" fmla="*/ 0 60000 65536"/>
                <a:gd name="T14" fmla="*/ 0 60000 65536"/>
                <a:gd name="T15" fmla="*/ 0 w 311"/>
                <a:gd name="T16" fmla="*/ 0 h 210"/>
                <a:gd name="T17" fmla="*/ 311 w 311"/>
                <a:gd name="T18" fmla="*/ 210 h 210"/>
              </a:gdLst>
              <a:ahLst/>
              <a:cxnLst>
                <a:cxn ang="T10">
                  <a:pos x="T0" y="T1"/>
                </a:cxn>
                <a:cxn ang="T11">
                  <a:pos x="T2" y="T3"/>
                </a:cxn>
                <a:cxn ang="T12">
                  <a:pos x="T4" y="T5"/>
                </a:cxn>
                <a:cxn ang="T13">
                  <a:pos x="T6" y="T7"/>
                </a:cxn>
                <a:cxn ang="T14">
                  <a:pos x="T8" y="T9"/>
                </a:cxn>
              </a:cxnLst>
              <a:rect l="T15" t="T16" r="T17" b="T18"/>
              <a:pathLst>
                <a:path w="311" h="210">
                  <a:moveTo>
                    <a:pt x="310" y="209"/>
                  </a:moveTo>
                  <a:lnTo>
                    <a:pt x="310" y="168"/>
                  </a:lnTo>
                  <a:lnTo>
                    <a:pt x="0" y="0"/>
                  </a:lnTo>
                  <a:lnTo>
                    <a:pt x="0" y="36"/>
                  </a:lnTo>
                  <a:lnTo>
                    <a:pt x="310" y="209"/>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3" name="Freeform 130"/>
            <p:cNvSpPr>
              <a:spLocks/>
            </p:cNvSpPr>
            <p:nvPr/>
          </p:nvSpPr>
          <p:spPr bwMode="auto">
            <a:xfrm>
              <a:off x="4267" y="2892"/>
              <a:ext cx="316" cy="188"/>
            </a:xfrm>
            <a:custGeom>
              <a:avLst/>
              <a:gdLst>
                <a:gd name="T0" fmla="*/ 314 w 315"/>
                <a:gd name="T1" fmla="*/ 186 h 187"/>
                <a:gd name="T2" fmla="*/ 314 w 315"/>
                <a:gd name="T3" fmla="*/ 147 h 187"/>
                <a:gd name="T4" fmla="*/ 0 w 315"/>
                <a:gd name="T5" fmla="*/ 0 h 187"/>
                <a:gd name="T6" fmla="*/ 1 w 315"/>
                <a:gd name="T7" fmla="*/ 37 h 187"/>
                <a:gd name="T8" fmla="*/ 314 w 315"/>
                <a:gd name="T9" fmla="*/ 186 h 187"/>
                <a:gd name="T10" fmla="*/ 0 60000 65536"/>
                <a:gd name="T11" fmla="*/ 0 60000 65536"/>
                <a:gd name="T12" fmla="*/ 0 60000 65536"/>
                <a:gd name="T13" fmla="*/ 0 60000 65536"/>
                <a:gd name="T14" fmla="*/ 0 60000 65536"/>
                <a:gd name="T15" fmla="*/ 0 w 315"/>
                <a:gd name="T16" fmla="*/ 0 h 187"/>
                <a:gd name="T17" fmla="*/ 315 w 315"/>
                <a:gd name="T18" fmla="*/ 187 h 187"/>
              </a:gdLst>
              <a:ahLst/>
              <a:cxnLst>
                <a:cxn ang="T10">
                  <a:pos x="T0" y="T1"/>
                </a:cxn>
                <a:cxn ang="T11">
                  <a:pos x="T2" y="T3"/>
                </a:cxn>
                <a:cxn ang="T12">
                  <a:pos x="T4" y="T5"/>
                </a:cxn>
                <a:cxn ang="T13">
                  <a:pos x="T6" y="T7"/>
                </a:cxn>
                <a:cxn ang="T14">
                  <a:pos x="T8" y="T9"/>
                </a:cxn>
              </a:cxnLst>
              <a:rect l="T15" t="T16" r="T17" b="T18"/>
              <a:pathLst>
                <a:path w="315" h="187">
                  <a:moveTo>
                    <a:pt x="314" y="186"/>
                  </a:moveTo>
                  <a:lnTo>
                    <a:pt x="314" y="147"/>
                  </a:lnTo>
                  <a:lnTo>
                    <a:pt x="0" y="0"/>
                  </a:lnTo>
                  <a:lnTo>
                    <a:pt x="1" y="37"/>
                  </a:lnTo>
                  <a:lnTo>
                    <a:pt x="314" y="186"/>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4" name="Freeform 131"/>
            <p:cNvSpPr>
              <a:spLocks/>
            </p:cNvSpPr>
            <p:nvPr/>
          </p:nvSpPr>
          <p:spPr bwMode="auto">
            <a:xfrm>
              <a:off x="4581" y="3255"/>
              <a:ext cx="588" cy="194"/>
            </a:xfrm>
            <a:custGeom>
              <a:avLst/>
              <a:gdLst>
                <a:gd name="T0" fmla="*/ 0 w 588"/>
                <a:gd name="T1" fmla="*/ 192 h 193"/>
                <a:gd name="T2" fmla="*/ 0 w 588"/>
                <a:gd name="T3" fmla="*/ 151 h 193"/>
                <a:gd name="T4" fmla="*/ 587 w 588"/>
                <a:gd name="T5" fmla="*/ 0 h 193"/>
                <a:gd name="T6" fmla="*/ 587 w 588"/>
                <a:gd name="T7" fmla="*/ 36 h 193"/>
                <a:gd name="T8" fmla="*/ 0 w 588"/>
                <a:gd name="T9" fmla="*/ 192 h 193"/>
                <a:gd name="T10" fmla="*/ 0 60000 65536"/>
                <a:gd name="T11" fmla="*/ 0 60000 65536"/>
                <a:gd name="T12" fmla="*/ 0 60000 65536"/>
                <a:gd name="T13" fmla="*/ 0 60000 65536"/>
                <a:gd name="T14" fmla="*/ 0 60000 65536"/>
                <a:gd name="T15" fmla="*/ 0 w 588"/>
                <a:gd name="T16" fmla="*/ 0 h 193"/>
                <a:gd name="T17" fmla="*/ 588 w 588"/>
                <a:gd name="T18" fmla="*/ 193 h 193"/>
              </a:gdLst>
              <a:ahLst/>
              <a:cxnLst>
                <a:cxn ang="T10">
                  <a:pos x="T0" y="T1"/>
                </a:cxn>
                <a:cxn ang="T11">
                  <a:pos x="T2" y="T3"/>
                </a:cxn>
                <a:cxn ang="T12">
                  <a:pos x="T4" y="T5"/>
                </a:cxn>
                <a:cxn ang="T13">
                  <a:pos x="T6" y="T7"/>
                </a:cxn>
                <a:cxn ang="T14">
                  <a:pos x="T8" y="T9"/>
                </a:cxn>
              </a:cxnLst>
              <a:rect l="T15" t="T16" r="T17" b="T18"/>
              <a:pathLst>
                <a:path w="588" h="193">
                  <a:moveTo>
                    <a:pt x="0" y="192"/>
                  </a:moveTo>
                  <a:lnTo>
                    <a:pt x="0" y="151"/>
                  </a:lnTo>
                  <a:lnTo>
                    <a:pt x="587" y="0"/>
                  </a:lnTo>
                  <a:lnTo>
                    <a:pt x="587" y="36"/>
                  </a:lnTo>
                  <a:lnTo>
                    <a:pt x="0" y="192"/>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5" name="Freeform 132"/>
            <p:cNvSpPr>
              <a:spLocks/>
            </p:cNvSpPr>
            <p:nvPr/>
          </p:nvSpPr>
          <p:spPr bwMode="auto">
            <a:xfrm>
              <a:off x="4579" y="2888"/>
              <a:ext cx="588" cy="194"/>
            </a:xfrm>
            <a:custGeom>
              <a:avLst/>
              <a:gdLst>
                <a:gd name="T0" fmla="*/ 0 w 587"/>
                <a:gd name="T1" fmla="*/ 192 h 193"/>
                <a:gd name="T2" fmla="*/ 0 w 587"/>
                <a:gd name="T3" fmla="*/ 153 h 193"/>
                <a:gd name="T4" fmla="*/ 586 w 587"/>
                <a:gd name="T5" fmla="*/ 0 h 193"/>
                <a:gd name="T6" fmla="*/ 586 w 587"/>
                <a:gd name="T7" fmla="*/ 35 h 193"/>
                <a:gd name="T8" fmla="*/ 0 w 587"/>
                <a:gd name="T9" fmla="*/ 192 h 193"/>
                <a:gd name="T10" fmla="*/ 0 60000 65536"/>
                <a:gd name="T11" fmla="*/ 0 60000 65536"/>
                <a:gd name="T12" fmla="*/ 0 60000 65536"/>
                <a:gd name="T13" fmla="*/ 0 60000 65536"/>
                <a:gd name="T14" fmla="*/ 0 60000 65536"/>
                <a:gd name="T15" fmla="*/ 0 w 587"/>
                <a:gd name="T16" fmla="*/ 0 h 193"/>
                <a:gd name="T17" fmla="*/ 587 w 587"/>
                <a:gd name="T18" fmla="*/ 193 h 193"/>
              </a:gdLst>
              <a:ahLst/>
              <a:cxnLst>
                <a:cxn ang="T10">
                  <a:pos x="T0" y="T1"/>
                </a:cxn>
                <a:cxn ang="T11">
                  <a:pos x="T2" y="T3"/>
                </a:cxn>
                <a:cxn ang="T12">
                  <a:pos x="T4" y="T5"/>
                </a:cxn>
                <a:cxn ang="T13">
                  <a:pos x="T6" y="T7"/>
                </a:cxn>
                <a:cxn ang="T14">
                  <a:pos x="T8" y="T9"/>
                </a:cxn>
              </a:cxnLst>
              <a:rect l="T15" t="T16" r="T17" b="T18"/>
              <a:pathLst>
                <a:path w="587" h="193">
                  <a:moveTo>
                    <a:pt x="0" y="192"/>
                  </a:moveTo>
                  <a:lnTo>
                    <a:pt x="0" y="153"/>
                  </a:lnTo>
                  <a:lnTo>
                    <a:pt x="586" y="0"/>
                  </a:lnTo>
                  <a:lnTo>
                    <a:pt x="586" y="35"/>
                  </a:lnTo>
                  <a:lnTo>
                    <a:pt x="0" y="192"/>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6" name="Freeform 133"/>
            <p:cNvSpPr>
              <a:spLocks/>
            </p:cNvSpPr>
            <p:nvPr/>
          </p:nvSpPr>
          <p:spPr bwMode="auto">
            <a:xfrm>
              <a:off x="4579" y="2931"/>
              <a:ext cx="590" cy="462"/>
            </a:xfrm>
            <a:custGeom>
              <a:avLst/>
              <a:gdLst>
                <a:gd name="T0" fmla="*/ 0 w 589"/>
                <a:gd name="T1" fmla="*/ 461 h 462"/>
                <a:gd name="T2" fmla="*/ 0 w 589"/>
                <a:gd name="T3" fmla="*/ 159 h 462"/>
                <a:gd name="T4" fmla="*/ 588 w 589"/>
                <a:gd name="T5" fmla="*/ 0 h 462"/>
                <a:gd name="T6" fmla="*/ 588 w 589"/>
                <a:gd name="T7" fmla="*/ 317 h 462"/>
                <a:gd name="T8" fmla="*/ 0 w 589"/>
                <a:gd name="T9" fmla="*/ 461 h 462"/>
                <a:gd name="T10" fmla="*/ 0 60000 65536"/>
                <a:gd name="T11" fmla="*/ 0 60000 65536"/>
                <a:gd name="T12" fmla="*/ 0 60000 65536"/>
                <a:gd name="T13" fmla="*/ 0 60000 65536"/>
                <a:gd name="T14" fmla="*/ 0 60000 65536"/>
                <a:gd name="T15" fmla="*/ 0 w 589"/>
                <a:gd name="T16" fmla="*/ 0 h 462"/>
                <a:gd name="T17" fmla="*/ 589 w 589"/>
                <a:gd name="T18" fmla="*/ 462 h 462"/>
              </a:gdLst>
              <a:ahLst/>
              <a:cxnLst>
                <a:cxn ang="T10">
                  <a:pos x="T0" y="T1"/>
                </a:cxn>
                <a:cxn ang="T11">
                  <a:pos x="T2" y="T3"/>
                </a:cxn>
                <a:cxn ang="T12">
                  <a:pos x="T4" y="T5"/>
                </a:cxn>
                <a:cxn ang="T13">
                  <a:pos x="T6" y="T7"/>
                </a:cxn>
                <a:cxn ang="T14">
                  <a:pos x="T8" y="T9"/>
                </a:cxn>
              </a:cxnLst>
              <a:rect l="T15" t="T16" r="T17" b="T18"/>
              <a:pathLst>
                <a:path w="589" h="462">
                  <a:moveTo>
                    <a:pt x="0" y="461"/>
                  </a:moveTo>
                  <a:lnTo>
                    <a:pt x="0" y="159"/>
                  </a:lnTo>
                  <a:lnTo>
                    <a:pt x="588" y="0"/>
                  </a:lnTo>
                  <a:lnTo>
                    <a:pt x="588" y="317"/>
                  </a:lnTo>
                  <a:lnTo>
                    <a:pt x="0" y="461"/>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7" name="Freeform 134"/>
            <p:cNvSpPr>
              <a:spLocks/>
            </p:cNvSpPr>
            <p:nvPr/>
          </p:nvSpPr>
          <p:spPr bwMode="auto">
            <a:xfrm>
              <a:off x="4504" y="2590"/>
              <a:ext cx="168" cy="224"/>
            </a:xfrm>
            <a:custGeom>
              <a:avLst/>
              <a:gdLst>
                <a:gd name="T0" fmla="*/ 41 w 170"/>
                <a:gd name="T1" fmla="*/ 22 h 225"/>
                <a:gd name="T2" fmla="*/ 45 w 170"/>
                <a:gd name="T3" fmla="*/ 34 h 225"/>
                <a:gd name="T4" fmla="*/ 51 w 170"/>
                <a:gd name="T5" fmla="*/ 52 h 225"/>
                <a:gd name="T6" fmla="*/ 55 w 170"/>
                <a:gd name="T7" fmla="*/ 68 h 225"/>
                <a:gd name="T8" fmla="*/ 56 w 170"/>
                <a:gd name="T9" fmla="*/ 83 h 225"/>
                <a:gd name="T10" fmla="*/ 62 w 170"/>
                <a:gd name="T11" fmla="*/ 102 h 225"/>
                <a:gd name="T12" fmla="*/ 70 w 170"/>
                <a:gd name="T13" fmla="*/ 120 h 225"/>
                <a:gd name="T14" fmla="*/ 77 w 170"/>
                <a:gd name="T15" fmla="*/ 135 h 225"/>
                <a:gd name="T16" fmla="*/ 84 w 170"/>
                <a:gd name="T17" fmla="*/ 141 h 225"/>
                <a:gd name="T18" fmla="*/ 93 w 170"/>
                <a:gd name="T19" fmla="*/ 158 h 225"/>
                <a:gd name="T20" fmla="*/ 104 w 170"/>
                <a:gd name="T21" fmla="*/ 178 h 225"/>
                <a:gd name="T22" fmla="*/ 111 w 170"/>
                <a:gd name="T23" fmla="*/ 192 h 225"/>
                <a:gd name="T24" fmla="*/ 113 w 170"/>
                <a:gd name="T25" fmla="*/ 195 h 225"/>
                <a:gd name="T26" fmla="*/ 117 w 170"/>
                <a:gd name="T27" fmla="*/ 194 h 225"/>
                <a:gd name="T28" fmla="*/ 125 w 170"/>
                <a:gd name="T29" fmla="*/ 192 h 225"/>
                <a:gd name="T30" fmla="*/ 133 w 170"/>
                <a:gd name="T31" fmla="*/ 192 h 225"/>
                <a:gd name="T32" fmla="*/ 138 w 170"/>
                <a:gd name="T33" fmla="*/ 195 h 225"/>
                <a:gd name="T34" fmla="*/ 148 w 170"/>
                <a:gd name="T35" fmla="*/ 199 h 225"/>
                <a:gd name="T36" fmla="*/ 158 w 170"/>
                <a:gd name="T37" fmla="*/ 206 h 225"/>
                <a:gd name="T38" fmla="*/ 166 w 170"/>
                <a:gd name="T39" fmla="*/ 212 h 225"/>
                <a:gd name="T40" fmla="*/ 167 w 170"/>
                <a:gd name="T41" fmla="*/ 218 h 225"/>
                <a:gd name="T42" fmla="*/ 162 w 170"/>
                <a:gd name="T43" fmla="*/ 221 h 225"/>
                <a:gd name="T44" fmla="*/ 151 w 170"/>
                <a:gd name="T45" fmla="*/ 224 h 225"/>
                <a:gd name="T46" fmla="*/ 138 w 170"/>
                <a:gd name="T47" fmla="*/ 224 h 225"/>
                <a:gd name="T48" fmla="*/ 126 w 170"/>
                <a:gd name="T49" fmla="*/ 221 h 225"/>
                <a:gd name="T50" fmla="*/ 118 w 170"/>
                <a:gd name="T51" fmla="*/ 219 h 225"/>
                <a:gd name="T52" fmla="*/ 114 w 170"/>
                <a:gd name="T53" fmla="*/ 218 h 225"/>
                <a:gd name="T54" fmla="*/ 111 w 170"/>
                <a:gd name="T55" fmla="*/ 217 h 225"/>
                <a:gd name="T56" fmla="*/ 106 w 170"/>
                <a:gd name="T57" fmla="*/ 217 h 225"/>
                <a:gd name="T58" fmla="*/ 92 w 170"/>
                <a:gd name="T59" fmla="*/ 205 h 225"/>
                <a:gd name="T60" fmla="*/ 73 w 170"/>
                <a:gd name="T61" fmla="*/ 186 h 225"/>
                <a:gd name="T62" fmla="*/ 56 w 170"/>
                <a:gd name="T63" fmla="*/ 168 h 225"/>
                <a:gd name="T64" fmla="*/ 47 w 170"/>
                <a:gd name="T65" fmla="*/ 158 h 225"/>
                <a:gd name="T66" fmla="*/ 43 w 170"/>
                <a:gd name="T67" fmla="*/ 149 h 225"/>
                <a:gd name="T68" fmla="*/ 42 w 170"/>
                <a:gd name="T69" fmla="*/ 139 h 225"/>
                <a:gd name="T70" fmla="*/ 40 w 170"/>
                <a:gd name="T71" fmla="*/ 125 h 225"/>
                <a:gd name="T72" fmla="*/ 33 w 170"/>
                <a:gd name="T73" fmla="*/ 104 h 225"/>
                <a:gd name="T74" fmla="*/ 21 w 170"/>
                <a:gd name="T75" fmla="*/ 73 h 225"/>
                <a:gd name="T76" fmla="*/ 7 w 170"/>
                <a:gd name="T77" fmla="*/ 42 h 225"/>
                <a:gd name="T78" fmla="*/ 0 w 170"/>
                <a:gd name="T79" fmla="*/ 17 h 225"/>
                <a:gd name="T80" fmla="*/ 1 w 170"/>
                <a:gd name="T81" fmla="*/ 7 h 225"/>
                <a:gd name="T82" fmla="*/ 5 w 170"/>
                <a:gd name="T83" fmla="*/ 4 h 225"/>
                <a:gd name="T84" fmla="*/ 11 w 170"/>
                <a:gd name="T85" fmla="*/ 2 h 225"/>
                <a:gd name="T86" fmla="*/ 16 w 170"/>
                <a:gd name="T87" fmla="*/ 1 h 225"/>
                <a:gd name="T88" fmla="*/ 41 w 170"/>
                <a:gd name="T89" fmla="*/ 19 h 2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0"/>
                <a:gd name="T136" fmla="*/ 0 h 225"/>
                <a:gd name="T137" fmla="*/ 170 w 170"/>
                <a:gd name="T138" fmla="*/ 225 h 2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0" h="225">
                  <a:moveTo>
                    <a:pt x="41" y="19"/>
                  </a:moveTo>
                  <a:lnTo>
                    <a:pt x="41" y="22"/>
                  </a:lnTo>
                  <a:lnTo>
                    <a:pt x="43" y="26"/>
                  </a:lnTo>
                  <a:lnTo>
                    <a:pt x="45" y="34"/>
                  </a:lnTo>
                  <a:lnTo>
                    <a:pt x="47" y="42"/>
                  </a:lnTo>
                  <a:lnTo>
                    <a:pt x="51" y="52"/>
                  </a:lnTo>
                  <a:lnTo>
                    <a:pt x="53" y="60"/>
                  </a:lnTo>
                  <a:lnTo>
                    <a:pt x="55" y="68"/>
                  </a:lnTo>
                  <a:lnTo>
                    <a:pt x="56" y="75"/>
                  </a:lnTo>
                  <a:lnTo>
                    <a:pt x="56" y="83"/>
                  </a:lnTo>
                  <a:lnTo>
                    <a:pt x="60" y="92"/>
                  </a:lnTo>
                  <a:lnTo>
                    <a:pt x="62" y="102"/>
                  </a:lnTo>
                  <a:lnTo>
                    <a:pt x="66" y="112"/>
                  </a:lnTo>
                  <a:lnTo>
                    <a:pt x="70" y="120"/>
                  </a:lnTo>
                  <a:lnTo>
                    <a:pt x="74" y="129"/>
                  </a:lnTo>
                  <a:lnTo>
                    <a:pt x="77" y="135"/>
                  </a:lnTo>
                  <a:lnTo>
                    <a:pt x="81" y="138"/>
                  </a:lnTo>
                  <a:lnTo>
                    <a:pt x="84" y="141"/>
                  </a:lnTo>
                  <a:lnTo>
                    <a:pt x="88" y="148"/>
                  </a:lnTo>
                  <a:lnTo>
                    <a:pt x="93" y="158"/>
                  </a:lnTo>
                  <a:lnTo>
                    <a:pt x="98" y="168"/>
                  </a:lnTo>
                  <a:lnTo>
                    <a:pt x="104" y="178"/>
                  </a:lnTo>
                  <a:lnTo>
                    <a:pt x="107" y="186"/>
                  </a:lnTo>
                  <a:lnTo>
                    <a:pt x="111" y="192"/>
                  </a:lnTo>
                  <a:lnTo>
                    <a:pt x="112" y="195"/>
                  </a:lnTo>
                  <a:lnTo>
                    <a:pt x="113" y="195"/>
                  </a:lnTo>
                  <a:lnTo>
                    <a:pt x="114" y="194"/>
                  </a:lnTo>
                  <a:lnTo>
                    <a:pt x="117" y="194"/>
                  </a:lnTo>
                  <a:lnTo>
                    <a:pt x="121" y="192"/>
                  </a:lnTo>
                  <a:lnTo>
                    <a:pt x="125" y="192"/>
                  </a:lnTo>
                  <a:lnTo>
                    <a:pt x="128" y="192"/>
                  </a:lnTo>
                  <a:lnTo>
                    <a:pt x="133" y="192"/>
                  </a:lnTo>
                  <a:lnTo>
                    <a:pt x="135" y="194"/>
                  </a:lnTo>
                  <a:lnTo>
                    <a:pt x="138" y="195"/>
                  </a:lnTo>
                  <a:lnTo>
                    <a:pt x="143" y="197"/>
                  </a:lnTo>
                  <a:lnTo>
                    <a:pt x="148" y="199"/>
                  </a:lnTo>
                  <a:lnTo>
                    <a:pt x="153" y="202"/>
                  </a:lnTo>
                  <a:lnTo>
                    <a:pt x="158" y="206"/>
                  </a:lnTo>
                  <a:lnTo>
                    <a:pt x="162" y="209"/>
                  </a:lnTo>
                  <a:lnTo>
                    <a:pt x="166" y="212"/>
                  </a:lnTo>
                  <a:lnTo>
                    <a:pt x="169" y="216"/>
                  </a:lnTo>
                  <a:lnTo>
                    <a:pt x="167" y="218"/>
                  </a:lnTo>
                  <a:lnTo>
                    <a:pt x="166" y="220"/>
                  </a:lnTo>
                  <a:lnTo>
                    <a:pt x="162" y="221"/>
                  </a:lnTo>
                  <a:lnTo>
                    <a:pt x="157" y="222"/>
                  </a:lnTo>
                  <a:lnTo>
                    <a:pt x="151" y="224"/>
                  </a:lnTo>
                  <a:lnTo>
                    <a:pt x="145" y="224"/>
                  </a:lnTo>
                  <a:lnTo>
                    <a:pt x="138" y="224"/>
                  </a:lnTo>
                  <a:lnTo>
                    <a:pt x="132" y="222"/>
                  </a:lnTo>
                  <a:lnTo>
                    <a:pt x="126" y="221"/>
                  </a:lnTo>
                  <a:lnTo>
                    <a:pt x="122" y="220"/>
                  </a:lnTo>
                  <a:lnTo>
                    <a:pt x="118" y="219"/>
                  </a:lnTo>
                  <a:lnTo>
                    <a:pt x="116" y="218"/>
                  </a:lnTo>
                  <a:lnTo>
                    <a:pt x="114" y="218"/>
                  </a:lnTo>
                  <a:lnTo>
                    <a:pt x="112" y="217"/>
                  </a:lnTo>
                  <a:lnTo>
                    <a:pt x="111" y="217"/>
                  </a:lnTo>
                  <a:lnTo>
                    <a:pt x="110" y="218"/>
                  </a:lnTo>
                  <a:lnTo>
                    <a:pt x="106" y="217"/>
                  </a:lnTo>
                  <a:lnTo>
                    <a:pt x="101" y="211"/>
                  </a:lnTo>
                  <a:lnTo>
                    <a:pt x="92" y="205"/>
                  </a:lnTo>
                  <a:lnTo>
                    <a:pt x="83" y="196"/>
                  </a:lnTo>
                  <a:lnTo>
                    <a:pt x="73" y="186"/>
                  </a:lnTo>
                  <a:lnTo>
                    <a:pt x="64" y="176"/>
                  </a:lnTo>
                  <a:lnTo>
                    <a:pt x="56" y="168"/>
                  </a:lnTo>
                  <a:lnTo>
                    <a:pt x="51" y="163"/>
                  </a:lnTo>
                  <a:lnTo>
                    <a:pt x="47" y="158"/>
                  </a:lnTo>
                  <a:lnTo>
                    <a:pt x="45" y="154"/>
                  </a:lnTo>
                  <a:lnTo>
                    <a:pt x="43" y="149"/>
                  </a:lnTo>
                  <a:lnTo>
                    <a:pt x="43" y="145"/>
                  </a:lnTo>
                  <a:lnTo>
                    <a:pt x="42" y="139"/>
                  </a:lnTo>
                  <a:lnTo>
                    <a:pt x="41" y="133"/>
                  </a:lnTo>
                  <a:lnTo>
                    <a:pt x="40" y="125"/>
                  </a:lnTo>
                  <a:lnTo>
                    <a:pt x="37" y="115"/>
                  </a:lnTo>
                  <a:lnTo>
                    <a:pt x="33" y="104"/>
                  </a:lnTo>
                  <a:lnTo>
                    <a:pt x="27" y="89"/>
                  </a:lnTo>
                  <a:lnTo>
                    <a:pt x="21" y="73"/>
                  </a:lnTo>
                  <a:lnTo>
                    <a:pt x="14" y="57"/>
                  </a:lnTo>
                  <a:lnTo>
                    <a:pt x="7" y="42"/>
                  </a:lnTo>
                  <a:lnTo>
                    <a:pt x="3" y="28"/>
                  </a:lnTo>
                  <a:lnTo>
                    <a:pt x="0" y="17"/>
                  </a:lnTo>
                  <a:lnTo>
                    <a:pt x="0" y="11"/>
                  </a:lnTo>
                  <a:lnTo>
                    <a:pt x="1" y="7"/>
                  </a:lnTo>
                  <a:lnTo>
                    <a:pt x="3" y="5"/>
                  </a:lnTo>
                  <a:lnTo>
                    <a:pt x="5" y="4"/>
                  </a:lnTo>
                  <a:lnTo>
                    <a:pt x="7" y="3"/>
                  </a:lnTo>
                  <a:lnTo>
                    <a:pt x="11" y="2"/>
                  </a:lnTo>
                  <a:lnTo>
                    <a:pt x="13" y="2"/>
                  </a:lnTo>
                  <a:lnTo>
                    <a:pt x="16" y="1"/>
                  </a:lnTo>
                  <a:lnTo>
                    <a:pt x="17" y="0"/>
                  </a:lnTo>
                  <a:lnTo>
                    <a:pt x="41" y="19"/>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8" name="Freeform 135"/>
            <p:cNvSpPr>
              <a:spLocks/>
            </p:cNvSpPr>
            <p:nvPr/>
          </p:nvSpPr>
          <p:spPr bwMode="auto">
            <a:xfrm>
              <a:off x="4502" y="2590"/>
              <a:ext cx="177" cy="220"/>
            </a:xfrm>
            <a:custGeom>
              <a:avLst/>
              <a:gdLst>
                <a:gd name="T0" fmla="*/ 46 w 176"/>
                <a:gd name="T1" fmla="*/ 20 h 220"/>
                <a:gd name="T2" fmla="*/ 51 w 176"/>
                <a:gd name="T3" fmla="*/ 31 h 220"/>
                <a:gd name="T4" fmla="*/ 56 w 176"/>
                <a:gd name="T5" fmla="*/ 47 h 220"/>
                <a:gd name="T6" fmla="*/ 61 w 176"/>
                <a:gd name="T7" fmla="*/ 63 h 220"/>
                <a:gd name="T8" fmla="*/ 63 w 176"/>
                <a:gd name="T9" fmla="*/ 77 h 220"/>
                <a:gd name="T10" fmla="*/ 69 w 176"/>
                <a:gd name="T11" fmla="*/ 96 h 220"/>
                <a:gd name="T12" fmla="*/ 76 w 176"/>
                <a:gd name="T13" fmla="*/ 115 h 220"/>
                <a:gd name="T14" fmla="*/ 84 w 176"/>
                <a:gd name="T15" fmla="*/ 130 h 220"/>
                <a:gd name="T16" fmla="*/ 90 w 176"/>
                <a:gd name="T17" fmla="*/ 136 h 220"/>
                <a:gd name="T18" fmla="*/ 100 w 176"/>
                <a:gd name="T19" fmla="*/ 153 h 220"/>
                <a:gd name="T20" fmla="*/ 110 w 176"/>
                <a:gd name="T21" fmla="*/ 173 h 220"/>
                <a:gd name="T22" fmla="*/ 117 w 176"/>
                <a:gd name="T23" fmla="*/ 187 h 220"/>
                <a:gd name="T24" fmla="*/ 119 w 176"/>
                <a:gd name="T25" fmla="*/ 190 h 220"/>
                <a:gd name="T26" fmla="*/ 124 w 176"/>
                <a:gd name="T27" fmla="*/ 188 h 220"/>
                <a:gd name="T28" fmla="*/ 131 w 176"/>
                <a:gd name="T29" fmla="*/ 187 h 220"/>
                <a:gd name="T30" fmla="*/ 139 w 176"/>
                <a:gd name="T31" fmla="*/ 187 h 220"/>
                <a:gd name="T32" fmla="*/ 146 w 176"/>
                <a:gd name="T33" fmla="*/ 190 h 220"/>
                <a:gd name="T34" fmla="*/ 154 w 176"/>
                <a:gd name="T35" fmla="*/ 194 h 220"/>
                <a:gd name="T36" fmla="*/ 164 w 176"/>
                <a:gd name="T37" fmla="*/ 201 h 220"/>
                <a:gd name="T38" fmla="*/ 172 w 176"/>
                <a:gd name="T39" fmla="*/ 207 h 220"/>
                <a:gd name="T40" fmla="*/ 175 w 176"/>
                <a:gd name="T41" fmla="*/ 213 h 220"/>
                <a:gd name="T42" fmla="*/ 169 w 176"/>
                <a:gd name="T43" fmla="*/ 216 h 220"/>
                <a:gd name="T44" fmla="*/ 158 w 176"/>
                <a:gd name="T45" fmla="*/ 219 h 220"/>
                <a:gd name="T46" fmla="*/ 144 w 176"/>
                <a:gd name="T47" fmla="*/ 219 h 220"/>
                <a:gd name="T48" fmla="*/ 133 w 176"/>
                <a:gd name="T49" fmla="*/ 216 h 220"/>
                <a:gd name="T50" fmla="*/ 125 w 176"/>
                <a:gd name="T51" fmla="*/ 214 h 220"/>
                <a:gd name="T52" fmla="*/ 121 w 176"/>
                <a:gd name="T53" fmla="*/ 213 h 220"/>
                <a:gd name="T54" fmla="*/ 118 w 176"/>
                <a:gd name="T55" fmla="*/ 213 h 220"/>
                <a:gd name="T56" fmla="*/ 113 w 176"/>
                <a:gd name="T57" fmla="*/ 212 h 220"/>
                <a:gd name="T58" fmla="*/ 99 w 176"/>
                <a:gd name="T59" fmla="*/ 200 h 220"/>
                <a:gd name="T60" fmla="*/ 80 w 176"/>
                <a:gd name="T61" fmla="*/ 181 h 220"/>
                <a:gd name="T62" fmla="*/ 63 w 176"/>
                <a:gd name="T63" fmla="*/ 163 h 220"/>
                <a:gd name="T64" fmla="*/ 52 w 176"/>
                <a:gd name="T65" fmla="*/ 152 h 220"/>
                <a:gd name="T66" fmla="*/ 40 w 176"/>
                <a:gd name="T67" fmla="*/ 137 h 220"/>
                <a:gd name="T68" fmla="*/ 25 w 176"/>
                <a:gd name="T69" fmla="*/ 118 h 220"/>
                <a:gd name="T70" fmla="*/ 14 w 176"/>
                <a:gd name="T71" fmla="*/ 98 h 220"/>
                <a:gd name="T72" fmla="*/ 7 w 176"/>
                <a:gd name="T73" fmla="*/ 76 h 220"/>
                <a:gd name="T74" fmla="*/ 3 w 176"/>
                <a:gd name="T75" fmla="*/ 52 h 220"/>
                <a:gd name="T76" fmla="*/ 1 w 176"/>
                <a:gd name="T77" fmla="*/ 27 h 220"/>
                <a:gd name="T78" fmla="*/ 0 w 176"/>
                <a:gd name="T79" fmla="*/ 10 h 220"/>
                <a:gd name="T80" fmla="*/ 2 w 176"/>
                <a:gd name="T81" fmla="*/ 1 h 220"/>
                <a:gd name="T82" fmla="*/ 6 w 176"/>
                <a:gd name="T83" fmla="*/ 1 h 220"/>
                <a:gd name="T84" fmla="*/ 11 w 176"/>
                <a:gd name="T85" fmla="*/ 4 h 220"/>
                <a:gd name="T86" fmla="*/ 15 w 176"/>
                <a:gd name="T87" fmla="*/ 6 h 220"/>
                <a:gd name="T88" fmla="*/ 46 w 176"/>
                <a:gd name="T89" fmla="*/ 18 h 2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6"/>
                <a:gd name="T136" fmla="*/ 0 h 220"/>
                <a:gd name="T137" fmla="*/ 176 w 176"/>
                <a:gd name="T138" fmla="*/ 220 h 2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6" h="220">
                  <a:moveTo>
                    <a:pt x="46" y="18"/>
                  </a:moveTo>
                  <a:lnTo>
                    <a:pt x="46" y="20"/>
                  </a:lnTo>
                  <a:lnTo>
                    <a:pt x="49" y="24"/>
                  </a:lnTo>
                  <a:lnTo>
                    <a:pt x="51" y="31"/>
                  </a:lnTo>
                  <a:lnTo>
                    <a:pt x="54" y="38"/>
                  </a:lnTo>
                  <a:lnTo>
                    <a:pt x="56" y="47"/>
                  </a:lnTo>
                  <a:lnTo>
                    <a:pt x="59" y="55"/>
                  </a:lnTo>
                  <a:lnTo>
                    <a:pt x="61" y="63"/>
                  </a:lnTo>
                  <a:lnTo>
                    <a:pt x="62" y="71"/>
                  </a:lnTo>
                  <a:lnTo>
                    <a:pt x="63" y="77"/>
                  </a:lnTo>
                  <a:lnTo>
                    <a:pt x="65" y="86"/>
                  </a:lnTo>
                  <a:lnTo>
                    <a:pt x="69" y="96"/>
                  </a:lnTo>
                  <a:lnTo>
                    <a:pt x="72" y="106"/>
                  </a:lnTo>
                  <a:lnTo>
                    <a:pt x="76" y="115"/>
                  </a:lnTo>
                  <a:lnTo>
                    <a:pt x="80" y="124"/>
                  </a:lnTo>
                  <a:lnTo>
                    <a:pt x="84" y="130"/>
                  </a:lnTo>
                  <a:lnTo>
                    <a:pt x="86" y="133"/>
                  </a:lnTo>
                  <a:lnTo>
                    <a:pt x="90" y="136"/>
                  </a:lnTo>
                  <a:lnTo>
                    <a:pt x="94" y="143"/>
                  </a:lnTo>
                  <a:lnTo>
                    <a:pt x="100" y="153"/>
                  </a:lnTo>
                  <a:lnTo>
                    <a:pt x="105" y="163"/>
                  </a:lnTo>
                  <a:lnTo>
                    <a:pt x="110" y="173"/>
                  </a:lnTo>
                  <a:lnTo>
                    <a:pt x="114" y="181"/>
                  </a:lnTo>
                  <a:lnTo>
                    <a:pt x="117" y="187"/>
                  </a:lnTo>
                  <a:lnTo>
                    <a:pt x="119" y="190"/>
                  </a:lnTo>
                  <a:lnTo>
                    <a:pt x="121" y="190"/>
                  </a:lnTo>
                  <a:lnTo>
                    <a:pt x="124" y="188"/>
                  </a:lnTo>
                  <a:lnTo>
                    <a:pt x="128" y="187"/>
                  </a:lnTo>
                  <a:lnTo>
                    <a:pt x="131" y="187"/>
                  </a:lnTo>
                  <a:lnTo>
                    <a:pt x="135" y="187"/>
                  </a:lnTo>
                  <a:lnTo>
                    <a:pt x="139" y="187"/>
                  </a:lnTo>
                  <a:lnTo>
                    <a:pt x="142" y="188"/>
                  </a:lnTo>
                  <a:lnTo>
                    <a:pt x="146" y="190"/>
                  </a:lnTo>
                  <a:lnTo>
                    <a:pt x="150" y="192"/>
                  </a:lnTo>
                  <a:lnTo>
                    <a:pt x="154" y="194"/>
                  </a:lnTo>
                  <a:lnTo>
                    <a:pt x="160" y="197"/>
                  </a:lnTo>
                  <a:lnTo>
                    <a:pt x="164" y="201"/>
                  </a:lnTo>
                  <a:lnTo>
                    <a:pt x="169" y="204"/>
                  </a:lnTo>
                  <a:lnTo>
                    <a:pt x="172" y="207"/>
                  </a:lnTo>
                  <a:lnTo>
                    <a:pt x="175" y="211"/>
                  </a:lnTo>
                  <a:lnTo>
                    <a:pt x="175" y="213"/>
                  </a:lnTo>
                  <a:lnTo>
                    <a:pt x="172" y="215"/>
                  </a:lnTo>
                  <a:lnTo>
                    <a:pt x="169" y="216"/>
                  </a:lnTo>
                  <a:lnTo>
                    <a:pt x="163" y="217"/>
                  </a:lnTo>
                  <a:lnTo>
                    <a:pt x="158" y="219"/>
                  </a:lnTo>
                  <a:lnTo>
                    <a:pt x="151" y="219"/>
                  </a:lnTo>
                  <a:lnTo>
                    <a:pt x="144" y="219"/>
                  </a:lnTo>
                  <a:lnTo>
                    <a:pt x="139" y="217"/>
                  </a:lnTo>
                  <a:lnTo>
                    <a:pt x="133" y="216"/>
                  </a:lnTo>
                  <a:lnTo>
                    <a:pt x="129" y="215"/>
                  </a:lnTo>
                  <a:lnTo>
                    <a:pt x="125" y="214"/>
                  </a:lnTo>
                  <a:lnTo>
                    <a:pt x="123" y="213"/>
                  </a:lnTo>
                  <a:lnTo>
                    <a:pt x="121" y="213"/>
                  </a:lnTo>
                  <a:lnTo>
                    <a:pt x="119" y="212"/>
                  </a:lnTo>
                  <a:lnTo>
                    <a:pt x="118" y="213"/>
                  </a:lnTo>
                  <a:lnTo>
                    <a:pt x="117" y="213"/>
                  </a:lnTo>
                  <a:lnTo>
                    <a:pt x="113" y="212"/>
                  </a:lnTo>
                  <a:lnTo>
                    <a:pt x="107" y="207"/>
                  </a:lnTo>
                  <a:lnTo>
                    <a:pt x="99" y="200"/>
                  </a:lnTo>
                  <a:lnTo>
                    <a:pt x="90" y="191"/>
                  </a:lnTo>
                  <a:lnTo>
                    <a:pt x="80" y="181"/>
                  </a:lnTo>
                  <a:lnTo>
                    <a:pt x="71" y="171"/>
                  </a:lnTo>
                  <a:lnTo>
                    <a:pt x="63" y="163"/>
                  </a:lnTo>
                  <a:lnTo>
                    <a:pt x="57" y="157"/>
                  </a:lnTo>
                  <a:lnTo>
                    <a:pt x="52" y="152"/>
                  </a:lnTo>
                  <a:lnTo>
                    <a:pt x="46" y="145"/>
                  </a:lnTo>
                  <a:lnTo>
                    <a:pt x="40" y="137"/>
                  </a:lnTo>
                  <a:lnTo>
                    <a:pt x="32" y="128"/>
                  </a:lnTo>
                  <a:lnTo>
                    <a:pt x="25" y="118"/>
                  </a:lnTo>
                  <a:lnTo>
                    <a:pt x="18" y="108"/>
                  </a:lnTo>
                  <a:lnTo>
                    <a:pt x="14" y="98"/>
                  </a:lnTo>
                  <a:lnTo>
                    <a:pt x="10" y="87"/>
                  </a:lnTo>
                  <a:lnTo>
                    <a:pt x="7" y="76"/>
                  </a:lnTo>
                  <a:lnTo>
                    <a:pt x="5" y="64"/>
                  </a:lnTo>
                  <a:lnTo>
                    <a:pt x="3" y="52"/>
                  </a:lnTo>
                  <a:lnTo>
                    <a:pt x="2" y="40"/>
                  </a:lnTo>
                  <a:lnTo>
                    <a:pt x="1" y="27"/>
                  </a:lnTo>
                  <a:lnTo>
                    <a:pt x="0" y="17"/>
                  </a:lnTo>
                  <a:lnTo>
                    <a:pt x="0" y="10"/>
                  </a:lnTo>
                  <a:lnTo>
                    <a:pt x="1" y="4"/>
                  </a:lnTo>
                  <a:lnTo>
                    <a:pt x="2" y="1"/>
                  </a:lnTo>
                  <a:lnTo>
                    <a:pt x="4" y="0"/>
                  </a:lnTo>
                  <a:lnTo>
                    <a:pt x="6" y="1"/>
                  </a:lnTo>
                  <a:lnTo>
                    <a:pt x="8" y="2"/>
                  </a:lnTo>
                  <a:lnTo>
                    <a:pt x="11" y="4"/>
                  </a:lnTo>
                  <a:lnTo>
                    <a:pt x="13" y="5"/>
                  </a:lnTo>
                  <a:lnTo>
                    <a:pt x="15" y="6"/>
                  </a:lnTo>
                  <a:lnTo>
                    <a:pt x="16" y="6"/>
                  </a:lnTo>
                  <a:lnTo>
                    <a:pt x="46" y="18"/>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79" name="Freeform 136"/>
            <p:cNvSpPr>
              <a:spLocks/>
            </p:cNvSpPr>
            <p:nvPr/>
          </p:nvSpPr>
          <p:spPr bwMode="auto">
            <a:xfrm>
              <a:off x="4269" y="2943"/>
              <a:ext cx="312" cy="450"/>
            </a:xfrm>
            <a:custGeom>
              <a:avLst/>
              <a:gdLst>
                <a:gd name="T0" fmla="*/ 310 w 311"/>
                <a:gd name="T1" fmla="*/ 449 h 450"/>
                <a:gd name="T2" fmla="*/ 310 w 311"/>
                <a:gd name="T3" fmla="*/ 147 h 450"/>
                <a:gd name="T4" fmla="*/ 0 w 311"/>
                <a:gd name="T5" fmla="*/ 0 h 450"/>
                <a:gd name="T6" fmla="*/ 0 w 311"/>
                <a:gd name="T7" fmla="*/ 281 h 450"/>
                <a:gd name="T8" fmla="*/ 310 w 311"/>
                <a:gd name="T9" fmla="*/ 449 h 450"/>
                <a:gd name="T10" fmla="*/ 0 60000 65536"/>
                <a:gd name="T11" fmla="*/ 0 60000 65536"/>
                <a:gd name="T12" fmla="*/ 0 60000 65536"/>
                <a:gd name="T13" fmla="*/ 0 60000 65536"/>
                <a:gd name="T14" fmla="*/ 0 60000 65536"/>
                <a:gd name="T15" fmla="*/ 0 w 311"/>
                <a:gd name="T16" fmla="*/ 0 h 450"/>
                <a:gd name="T17" fmla="*/ 311 w 311"/>
                <a:gd name="T18" fmla="*/ 450 h 450"/>
              </a:gdLst>
              <a:ahLst/>
              <a:cxnLst>
                <a:cxn ang="T10">
                  <a:pos x="T0" y="T1"/>
                </a:cxn>
                <a:cxn ang="T11">
                  <a:pos x="T2" y="T3"/>
                </a:cxn>
                <a:cxn ang="T12">
                  <a:pos x="T4" y="T5"/>
                </a:cxn>
                <a:cxn ang="T13">
                  <a:pos x="T6" y="T7"/>
                </a:cxn>
                <a:cxn ang="T14">
                  <a:pos x="T8" y="T9"/>
                </a:cxn>
              </a:cxnLst>
              <a:rect l="T15" t="T16" r="T17" b="T18"/>
              <a:pathLst>
                <a:path w="311" h="450">
                  <a:moveTo>
                    <a:pt x="310" y="449"/>
                  </a:moveTo>
                  <a:lnTo>
                    <a:pt x="310" y="147"/>
                  </a:lnTo>
                  <a:lnTo>
                    <a:pt x="0" y="0"/>
                  </a:lnTo>
                  <a:lnTo>
                    <a:pt x="0" y="281"/>
                  </a:lnTo>
                  <a:lnTo>
                    <a:pt x="310" y="449"/>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0" name="Freeform 137"/>
            <p:cNvSpPr>
              <a:spLocks/>
            </p:cNvSpPr>
            <p:nvPr/>
          </p:nvSpPr>
          <p:spPr bwMode="auto">
            <a:xfrm>
              <a:off x="4483" y="2784"/>
              <a:ext cx="251" cy="108"/>
            </a:xfrm>
            <a:custGeom>
              <a:avLst/>
              <a:gdLst>
                <a:gd name="T0" fmla="*/ 251 w 252"/>
                <a:gd name="T1" fmla="*/ 18 h 107"/>
                <a:gd name="T2" fmla="*/ 87 w 252"/>
                <a:gd name="T3" fmla="*/ 106 h 107"/>
                <a:gd name="T4" fmla="*/ 0 w 252"/>
                <a:gd name="T5" fmla="*/ 87 h 107"/>
                <a:gd name="T6" fmla="*/ 163 w 252"/>
                <a:gd name="T7" fmla="*/ 0 h 107"/>
                <a:gd name="T8" fmla="*/ 251 w 252"/>
                <a:gd name="T9" fmla="*/ 18 h 107"/>
                <a:gd name="T10" fmla="*/ 0 60000 65536"/>
                <a:gd name="T11" fmla="*/ 0 60000 65536"/>
                <a:gd name="T12" fmla="*/ 0 60000 65536"/>
                <a:gd name="T13" fmla="*/ 0 60000 65536"/>
                <a:gd name="T14" fmla="*/ 0 60000 65536"/>
                <a:gd name="T15" fmla="*/ 0 w 252"/>
                <a:gd name="T16" fmla="*/ 0 h 107"/>
                <a:gd name="T17" fmla="*/ 252 w 252"/>
                <a:gd name="T18" fmla="*/ 107 h 107"/>
              </a:gdLst>
              <a:ahLst/>
              <a:cxnLst>
                <a:cxn ang="T10">
                  <a:pos x="T0" y="T1"/>
                </a:cxn>
                <a:cxn ang="T11">
                  <a:pos x="T2" y="T3"/>
                </a:cxn>
                <a:cxn ang="T12">
                  <a:pos x="T4" y="T5"/>
                </a:cxn>
                <a:cxn ang="T13">
                  <a:pos x="T6" y="T7"/>
                </a:cxn>
                <a:cxn ang="T14">
                  <a:pos x="T8" y="T9"/>
                </a:cxn>
              </a:cxnLst>
              <a:rect l="T15" t="T16" r="T17" b="T18"/>
              <a:pathLst>
                <a:path w="252" h="107">
                  <a:moveTo>
                    <a:pt x="251" y="18"/>
                  </a:moveTo>
                  <a:lnTo>
                    <a:pt x="87" y="106"/>
                  </a:lnTo>
                  <a:lnTo>
                    <a:pt x="0" y="87"/>
                  </a:lnTo>
                  <a:lnTo>
                    <a:pt x="163" y="0"/>
                  </a:lnTo>
                  <a:lnTo>
                    <a:pt x="251" y="18"/>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1" name="Freeform 138"/>
            <p:cNvSpPr>
              <a:spLocks/>
            </p:cNvSpPr>
            <p:nvPr/>
          </p:nvSpPr>
          <p:spPr bwMode="auto">
            <a:xfrm>
              <a:off x="4373" y="2568"/>
              <a:ext cx="276" cy="278"/>
            </a:xfrm>
            <a:custGeom>
              <a:avLst/>
              <a:gdLst>
                <a:gd name="T0" fmla="*/ 57 w 277"/>
                <a:gd name="T1" fmla="*/ 26 h 278"/>
                <a:gd name="T2" fmla="*/ 65 w 277"/>
                <a:gd name="T3" fmla="*/ 44 h 278"/>
                <a:gd name="T4" fmla="*/ 77 w 277"/>
                <a:gd name="T5" fmla="*/ 70 h 278"/>
                <a:gd name="T6" fmla="*/ 88 w 277"/>
                <a:gd name="T7" fmla="*/ 97 h 278"/>
                <a:gd name="T8" fmla="*/ 95 w 277"/>
                <a:gd name="T9" fmla="*/ 115 h 278"/>
                <a:gd name="T10" fmla="*/ 101 w 277"/>
                <a:gd name="T11" fmla="*/ 135 h 278"/>
                <a:gd name="T12" fmla="*/ 110 w 277"/>
                <a:gd name="T13" fmla="*/ 155 h 278"/>
                <a:gd name="T14" fmla="*/ 118 w 277"/>
                <a:gd name="T15" fmla="*/ 168 h 278"/>
                <a:gd name="T16" fmla="*/ 129 w 277"/>
                <a:gd name="T17" fmla="*/ 175 h 278"/>
                <a:gd name="T18" fmla="*/ 156 w 277"/>
                <a:gd name="T19" fmla="*/ 193 h 278"/>
                <a:gd name="T20" fmla="*/ 187 w 277"/>
                <a:gd name="T21" fmla="*/ 219 h 278"/>
                <a:gd name="T22" fmla="*/ 209 w 277"/>
                <a:gd name="T23" fmla="*/ 238 h 278"/>
                <a:gd name="T24" fmla="*/ 213 w 277"/>
                <a:gd name="T25" fmla="*/ 240 h 278"/>
                <a:gd name="T26" fmla="*/ 218 w 277"/>
                <a:gd name="T27" fmla="*/ 239 h 278"/>
                <a:gd name="T28" fmla="*/ 223 w 277"/>
                <a:gd name="T29" fmla="*/ 239 h 278"/>
                <a:gd name="T30" fmla="*/ 231 w 277"/>
                <a:gd name="T31" fmla="*/ 239 h 278"/>
                <a:gd name="T32" fmla="*/ 240 w 277"/>
                <a:gd name="T33" fmla="*/ 242 h 278"/>
                <a:gd name="T34" fmla="*/ 251 w 277"/>
                <a:gd name="T35" fmla="*/ 248 h 278"/>
                <a:gd name="T36" fmla="*/ 263 w 277"/>
                <a:gd name="T37" fmla="*/ 255 h 278"/>
                <a:gd name="T38" fmla="*/ 272 w 277"/>
                <a:gd name="T39" fmla="*/ 263 h 278"/>
                <a:gd name="T40" fmla="*/ 276 w 277"/>
                <a:gd name="T41" fmla="*/ 271 h 278"/>
                <a:gd name="T42" fmla="*/ 270 w 277"/>
                <a:gd name="T43" fmla="*/ 275 h 278"/>
                <a:gd name="T44" fmla="*/ 259 w 277"/>
                <a:gd name="T45" fmla="*/ 277 h 278"/>
                <a:gd name="T46" fmla="*/ 244 w 277"/>
                <a:gd name="T47" fmla="*/ 275 h 278"/>
                <a:gd name="T48" fmla="*/ 229 w 277"/>
                <a:gd name="T49" fmla="*/ 271 h 278"/>
                <a:gd name="T50" fmla="*/ 219 w 277"/>
                <a:gd name="T51" fmla="*/ 268 h 278"/>
                <a:gd name="T52" fmla="*/ 212 w 277"/>
                <a:gd name="T53" fmla="*/ 265 h 278"/>
                <a:gd name="T54" fmla="*/ 208 w 277"/>
                <a:gd name="T55" fmla="*/ 264 h 278"/>
                <a:gd name="T56" fmla="*/ 201 w 277"/>
                <a:gd name="T57" fmla="*/ 264 h 278"/>
                <a:gd name="T58" fmla="*/ 182 w 277"/>
                <a:gd name="T59" fmla="*/ 259 h 278"/>
                <a:gd name="T60" fmla="*/ 158 w 277"/>
                <a:gd name="T61" fmla="*/ 248 h 278"/>
                <a:gd name="T62" fmla="*/ 135 w 277"/>
                <a:gd name="T63" fmla="*/ 236 h 278"/>
                <a:gd name="T64" fmla="*/ 118 w 277"/>
                <a:gd name="T65" fmla="*/ 224 h 278"/>
                <a:gd name="T66" fmla="*/ 98 w 277"/>
                <a:gd name="T67" fmla="*/ 207 h 278"/>
                <a:gd name="T68" fmla="*/ 76 w 277"/>
                <a:gd name="T69" fmla="*/ 183 h 278"/>
                <a:gd name="T70" fmla="*/ 57 w 277"/>
                <a:gd name="T71" fmla="*/ 157 h 278"/>
                <a:gd name="T72" fmla="*/ 42 w 277"/>
                <a:gd name="T73" fmla="*/ 128 h 278"/>
                <a:gd name="T74" fmla="*/ 25 w 277"/>
                <a:gd name="T75" fmla="*/ 93 h 278"/>
                <a:gd name="T76" fmla="*/ 11 w 277"/>
                <a:gd name="T77" fmla="*/ 56 h 278"/>
                <a:gd name="T78" fmla="*/ 1 w 277"/>
                <a:gd name="T79" fmla="*/ 28 h 278"/>
                <a:gd name="T80" fmla="*/ 1 w 277"/>
                <a:gd name="T81" fmla="*/ 14 h 278"/>
                <a:gd name="T82" fmla="*/ 3 w 277"/>
                <a:gd name="T83" fmla="*/ 7 h 278"/>
                <a:gd name="T84" fmla="*/ 8 w 277"/>
                <a:gd name="T85" fmla="*/ 4 h 278"/>
                <a:gd name="T86" fmla="*/ 14 w 277"/>
                <a:gd name="T87" fmla="*/ 2 h 278"/>
                <a:gd name="T88" fmla="*/ 55 w 277"/>
                <a:gd name="T89" fmla="*/ 24 h 2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7"/>
                <a:gd name="T136" fmla="*/ 0 h 278"/>
                <a:gd name="T137" fmla="*/ 277 w 277"/>
                <a:gd name="T138" fmla="*/ 278 h 2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7" h="278">
                  <a:moveTo>
                    <a:pt x="55" y="24"/>
                  </a:moveTo>
                  <a:lnTo>
                    <a:pt x="57" y="26"/>
                  </a:lnTo>
                  <a:lnTo>
                    <a:pt x="60" y="34"/>
                  </a:lnTo>
                  <a:lnTo>
                    <a:pt x="65" y="44"/>
                  </a:lnTo>
                  <a:lnTo>
                    <a:pt x="72" y="57"/>
                  </a:lnTo>
                  <a:lnTo>
                    <a:pt x="77" y="70"/>
                  </a:lnTo>
                  <a:lnTo>
                    <a:pt x="84" y="85"/>
                  </a:lnTo>
                  <a:lnTo>
                    <a:pt x="88" y="97"/>
                  </a:lnTo>
                  <a:lnTo>
                    <a:pt x="93" y="106"/>
                  </a:lnTo>
                  <a:lnTo>
                    <a:pt x="95" y="115"/>
                  </a:lnTo>
                  <a:lnTo>
                    <a:pt x="98" y="125"/>
                  </a:lnTo>
                  <a:lnTo>
                    <a:pt x="101" y="135"/>
                  </a:lnTo>
                  <a:lnTo>
                    <a:pt x="106" y="145"/>
                  </a:lnTo>
                  <a:lnTo>
                    <a:pt x="110" y="155"/>
                  </a:lnTo>
                  <a:lnTo>
                    <a:pt x="115" y="162"/>
                  </a:lnTo>
                  <a:lnTo>
                    <a:pt x="118" y="168"/>
                  </a:lnTo>
                  <a:lnTo>
                    <a:pt x="123" y="170"/>
                  </a:lnTo>
                  <a:lnTo>
                    <a:pt x="129" y="175"/>
                  </a:lnTo>
                  <a:lnTo>
                    <a:pt x="140" y="182"/>
                  </a:lnTo>
                  <a:lnTo>
                    <a:pt x="156" y="193"/>
                  </a:lnTo>
                  <a:lnTo>
                    <a:pt x="171" y="207"/>
                  </a:lnTo>
                  <a:lnTo>
                    <a:pt x="187" y="219"/>
                  </a:lnTo>
                  <a:lnTo>
                    <a:pt x="200" y="230"/>
                  </a:lnTo>
                  <a:lnTo>
                    <a:pt x="209" y="238"/>
                  </a:lnTo>
                  <a:lnTo>
                    <a:pt x="213" y="240"/>
                  </a:lnTo>
                  <a:lnTo>
                    <a:pt x="215" y="240"/>
                  </a:lnTo>
                  <a:lnTo>
                    <a:pt x="218" y="239"/>
                  </a:lnTo>
                  <a:lnTo>
                    <a:pt x="220" y="239"/>
                  </a:lnTo>
                  <a:lnTo>
                    <a:pt x="223" y="239"/>
                  </a:lnTo>
                  <a:lnTo>
                    <a:pt x="228" y="239"/>
                  </a:lnTo>
                  <a:lnTo>
                    <a:pt x="231" y="239"/>
                  </a:lnTo>
                  <a:lnTo>
                    <a:pt x="236" y="240"/>
                  </a:lnTo>
                  <a:lnTo>
                    <a:pt x="240" y="242"/>
                  </a:lnTo>
                  <a:lnTo>
                    <a:pt x="246" y="245"/>
                  </a:lnTo>
                  <a:lnTo>
                    <a:pt x="251" y="248"/>
                  </a:lnTo>
                  <a:lnTo>
                    <a:pt x="258" y="252"/>
                  </a:lnTo>
                  <a:lnTo>
                    <a:pt x="263" y="255"/>
                  </a:lnTo>
                  <a:lnTo>
                    <a:pt x="269" y="260"/>
                  </a:lnTo>
                  <a:lnTo>
                    <a:pt x="272" y="263"/>
                  </a:lnTo>
                  <a:lnTo>
                    <a:pt x="276" y="268"/>
                  </a:lnTo>
                  <a:lnTo>
                    <a:pt x="276" y="271"/>
                  </a:lnTo>
                  <a:lnTo>
                    <a:pt x="273" y="273"/>
                  </a:lnTo>
                  <a:lnTo>
                    <a:pt x="270" y="275"/>
                  </a:lnTo>
                  <a:lnTo>
                    <a:pt x="266" y="277"/>
                  </a:lnTo>
                  <a:lnTo>
                    <a:pt x="259" y="277"/>
                  </a:lnTo>
                  <a:lnTo>
                    <a:pt x="252" y="277"/>
                  </a:lnTo>
                  <a:lnTo>
                    <a:pt x="244" y="275"/>
                  </a:lnTo>
                  <a:lnTo>
                    <a:pt x="237" y="273"/>
                  </a:lnTo>
                  <a:lnTo>
                    <a:pt x="229" y="271"/>
                  </a:lnTo>
                  <a:lnTo>
                    <a:pt x="223" y="269"/>
                  </a:lnTo>
                  <a:lnTo>
                    <a:pt x="219" y="268"/>
                  </a:lnTo>
                  <a:lnTo>
                    <a:pt x="215" y="265"/>
                  </a:lnTo>
                  <a:lnTo>
                    <a:pt x="212" y="265"/>
                  </a:lnTo>
                  <a:lnTo>
                    <a:pt x="209" y="264"/>
                  </a:lnTo>
                  <a:lnTo>
                    <a:pt x="208" y="264"/>
                  </a:lnTo>
                  <a:lnTo>
                    <a:pt x="206" y="265"/>
                  </a:lnTo>
                  <a:lnTo>
                    <a:pt x="201" y="264"/>
                  </a:lnTo>
                  <a:lnTo>
                    <a:pt x="193" y="262"/>
                  </a:lnTo>
                  <a:lnTo>
                    <a:pt x="182" y="259"/>
                  </a:lnTo>
                  <a:lnTo>
                    <a:pt x="171" y="253"/>
                  </a:lnTo>
                  <a:lnTo>
                    <a:pt x="158" y="248"/>
                  </a:lnTo>
                  <a:lnTo>
                    <a:pt x="146" y="241"/>
                  </a:lnTo>
                  <a:lnTo>
                    <a:pt x="135" y="236"/>
                  </a:lnTo>
                  <a:lnTo>
                    <a:pt x="126" y="230"/>
                  </a:lnTo>
                  <a:lnTo>
                    <a:pt x="118" y="224"/>
                  </a:lnTo>
                  <a:lnTo>
                    <a:pt x="109" y="216"/>
                  </a:lnTo>
                  <a:lnTo>
                    <a:pt x="98" y="207"/>
                  </a:lnTo>
                  <a:lnTo>
                    <a:pt x="87" y="196"/>
                  </a:lnTo>
                  <a:lnTo>
                    <a:pt x="76" y="183"/>
                  </a:lnTo>
                  <a:lnTo>
                    <a:pt x="66" y="170"/>
                  </a:lnTo>
                  <a:lnTo>
                    <a:pt x="57" y="157"/>
                  </a:lnTo>
                  <a:lnTo>
                    <a:pt x="49" y="144"/>
                  </a:lnTo>
                  <a:lnTo>
                    <a:pt x="42" y="128"/>
                  </a:lnTo>
                  <a:lnTo>
                    <a:pt x="34" y="111"/>
                  </a:lnTo>
                  <a:lnTo>
                    <a:pt x="25" y="93"/>
                  </a:lnTo>
                  <a:lnTo>
                    <a:pt x="17" y="74"/>
                  </a:lnTo>
                  <a:lnTo>
                    <a:pt x="11" y="56"/>
                  </a:lnTo>
                  <a:lnTo>
                    <a:pt x="5" y="40"/>
                  </a:lnTo>
                  <a:lnTo>
                    <a:pt x="1" y="28"/>
                  </a:lnTo>
                  <a:lnTo>
                    <a:pt x="0" y="19"/>
                  </a:lnTo>
                  <a:lnTo>
                    <a:pt x="1" y="14"/>
                  </a:lnTo>
                  <a:lnTo>
                    <a:pt x="2" y="11"/>
                  </a:lnTo>
                  <a:lnTo>
                    <a:pt x="3" y="7"/>
                  </a:lnTo>
                  <a:lnTo>
                    <a:pt x="5" y="5"/>
                  </a:lnTo>
                  <a:lnTo>
                    <a:pt x="8" y="4"/>
                  </a:lnTo>
                  <a:lnTo>
                    <a:pt x="11" y="3"/>
                  </a:lnTo>
                  <a:lnTo>
                    <a:pt x="14" y="2"/>
                  </a:lnTo>
                  <a:lnTo>
                    <a:pt x="17" y="0"/>
                  </a:lnTo>
                  <a:lnTo>
                    <a:pt x="55" y="24"/>
                  </a:lnTo>
                </a:path>
              </a:pathLst>
            </a:custGeom>
            <a:solidFill>
              <a:srgbClr val="99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2" name="Freeform 139"/>
            <p:cNvSpPr>
              <a:spLocks/>
            </p:cNvSpPr>
            <p:nvPr/>
          </p:nvSpPr>
          <p:spPr bwMode="auto">
            <a:xfrm>
              <a:off x="4500" y="2588"/>
              <a:ext cx="175" cy="224"/>
            </a:xfrm>
            <a:custGeom>
              <a:avLst/>
              <a:gdLst>
                <a:gd name="T0" fmla="*/ 47 w 176"/>
                <a:gd name="T1" fmla="*/ 21 h 225"/>
                <a:gd name="T2" fmla="*/ 51 w 176"/>
                <a:gd name="T3" fmla="*/ 33 h 225"/>
                <a:gd name="T4" fmla="*/ 56 w 176"/>
                <a:gd name="T5" fmla="*/ 51 h 225"/>
                <a:gd name="T6" fmla="*/ 61 w 176"/>
                <a:gd name="T7" fmla="*/ 68 h 225"/>
                <a:gd name="T8" fmla="*/ 63 w 176"/>
                <a:gd name="T9" fmla="*/ 82 h 225"/>
                <a:gd name="T10" fmla="*/ 69 w 176"/>
                <a:gd name="T11" fmla="*/ 100 h 225"/>
                <a:gd name="T12" fmla="*/ 76 w 176"/>
                <a:gd name="T13" fmla="*/ 120 h 225"/>
                <a:gd name="T14" fmla="*/ 84 w 176"/>
                <a:gd name="T15" fmla="*/ 135 h 225"/>
                <a:gd name="T16" fmla="*/ 90 w 176"/>
                <a:gd name="T17" fmla="*/ 141 h 225"/>
                <a:gd name="T18" fmla="*/ 100 w 176"/>
                <a:gd name="T19" fmla="*/ 157 h 225"/>
                <a:gd name="T20" fmla="*/ 110 w 176"/>
                <a:gd name="T21" fmla="*/ 177 h 225"/>
                <a:gd name="T22" fmla="*/ 117 w 176"/>
                <a:gd name="T23" fmla="*/ 191 h 225"/>
                <a:gd name="T24" fmla="*/ 119 w 176"/>
                <a:gd name="T25" fmla="*/ 194 h 225"/>
                <a:gd name="T26" fmla="*/ 124 w 176"/>
                <a:gd name="T27" fmla="*/ 192 h 225"/>
                <a:gd name="T28" fmla="*/ 131 w 176"/>
                <a:gd name="T29" fmla="*/ 192 h 225"/>
                <a:gd name="T30" fmla="*/ 139 w 176"/>
                <a:gd name="T31" fmla="*/ 192 h 225"/>
                <a:gd name="T32" fmla="*/ 146 w 176"/>
                <a:gd name="T33" fmla="*/ 195 h 225"/>
                <a:gd name="T34" fmla="*/ 154 w 176"/>
                <a:gd name="T35" fmla="*/ 199 h 225"/>
                <a:gd name="T36" fmla="*/ 164 w 176"/>
                <a:gd name="T37" fmla="*/ 206 h 225"/>
                <a:gd name="T38" fmla="*/ 172 w 176"/>
                <a:gd name="T39" fmla="*/ 212 h 225"/>
                <a:gd name="T40" fmla="*/ 175 w 176"/>
                <a:gd name="T41" fmla="*/ 218 h 225"/>
                <a:gd name="T42" fmla="*/ 169 w 176"/>
                <a:gd name="T43" fmla="*/ 221 h 225"/>
                <a:gd name="T44" fmla="*/ 158 w 176"/>
                <a:gd name="T45" fmla="*/ 224 h 225"/>
                <a:gd name="T46" fmla="*/ 144 w 176"/>
                <a:gd name="T47" fmla="*/ 222 h 225"/>
                <a:gd name="T48" fmla="*/ 133 w 176"/>
                <a:gd name="T49" fmla="*/ 220 h 225"/>
                <a:gd name="T50" fmla="*/ 125 w 176"/>
                <a:gd name="T51" fmla="*/ 218 h 225"/>
                <a:gd name="T52" fmla="*/ 120 w 176"/>
                <a:gd name="T53" fmla="*/ 217 h 225"/>
                <a:gd name="T54" fmla="*/ 118 w 176"/>
                <a:gd name="T55" fmla="*/ 217 h 225"/>
                <a:gd name="T56" fmla="*/ 113 w 176"/>
                <a:gd name="T57" fmla="*/ 216 h 225"/>
                <a:gd name="T58" fmla="*/ 99 w 176"/>
                <a:gd name="T59" fmla="*/ 204 h 225"/>
                <a:gd name="T60" fmla="*/ 80 w 176"/>
                <a:gd name="T61" fmla="*/ 185 h 225"/>
                <a:gd name="T62" fmla="*/ 63 w 176"/>
                <a:gd name="T63" fmla="*/ 168 h 225"/>
                <a:gd name="T64" fmla="*/ 52 w 176"/>
                <a:gd name="T65" fmla="*/ 157 h 225"/>
                <a:gd name="T66" fmla="*/ 39 w 176"/>
                <a:gd name="T67" fmla="*/ 141 h 225"/>
                <a:gd name="T68" fmla="*/ 25 w 176"/>
                <a:gd name="T69" fmla="*/ 124 h 225"/>
                <a:gd name="T70" fmla="*/ 13 w 176"/>
                <a:gd name="T71" fmla="*/ 103 h 225"/>
                <a:gd name="T72" fmla="*/ 7 w 176"/>
                <a:gd name="T73" fmla="*/ 82 h 225"/>
                <a:gd name="T74" fmla="*/ 3 w 176"/>
                <a:gd name="T75" fmla="*/ 56 h 225"/>
                <a:gd name="T76" fmla="*/ 1 w 176"/>
                <a:gd name="T77" fmla="*/ 33 h 225"/>
                <a:gd name="T78" fmla="*/ 1 w 176"/>
                <a:gd name="T79" fmla="*/ 14 h 225"/>
                <a:gd name="T80" fmla="*/ 3 w 176"/>
                <a:gd name="T81" fmla="*/ 5 h 225"/>
                <a:gd name="T82" fmla="*/ 8 w 176"/>
                <a:gd name="T83" fmla="*/ 2 h 225"/>
                <a:gd name="T84" fmla="*/ 15 w 176"/>
                <a:gd name="T85" fmla="*/ 1 h 225"/>
                <a:gd name="T86" fmla="*/ 22 w 176"/>
                <a:gd name="T87" fmla="*/ 1 h 225"/>
                <a:gd name="T88" fmla="*/ 46 w 176"/>
                <a:gd name="T89" fmla="*/ 19 h 2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6"/>
                <a:gd name="T136" fmla="*/ 0 h 225"/>
                <a:gd name="T137" fmla="*/ 176 w 176"/>
                <a:gd name="T138" fmla="*/ 225 h 2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6" h="225">
                  <a:moveTo>
                    <a:pt x="46" y="19"/>
                  </a:moveTo>
                  <a:lnTo>
                    <a:pt x="47" y="21"/>
                  </a:lnTo>
                  <a:lnTo>
                    <a:pt x="49" y="26"/>
                  </a:lnTo>
                  <a:lnTo>
                    <a:pt x="51" y="33"/>
                  </a:lnTo>
                  <a:lnTo>
                    <a:pt x="54" y="42"/>
                  </a:lnTo>
                  <a:lnTo>
                    <a:pt x="56" y="51"/>
                  </a:lnTo>
                  <a:lnTo>
                    <a:pt x="59" y="59"/>
                  </a:lnTo>
                  <a:lnTo>
                    <a:pt x="61" y="68"/>
                  </a:lnTo>
                  <a:lnTo>
                    <a:pt x="62" y="75"/>
                  </a:lnTo>
                  <a:lnTo>
                    <a:pt x="63" y="82"/>
                  </a:lnTo>
                  <a:lnTo>
                    <a:pt x="65" y="90"/>
                  </a:lnTo>
                  <a:lnTo>
                    <a:pt x="69" y="100"/>
                  </a:lnTo>
                  <a:lnTo>
                    <a:pt x="72" y="110"/>
                  </a:lnTo>
                  <a:lnTo>
                    <a:pt x="76" y="120"/>
                  </a:lnTo>
                  <a:lnTo>
                    <a:pt x="80" y="128"/>
                  </a:lnTo>
                  <a:lnTo>
                    <a:pt x="84" y="135"/>
                  </a:lnTo>
                  <a:lnTo>
                    <a:pt x="86" y="137"/>
                  </a:lnTo>
                  <a:lnTo>
                    <a:pt x="90" y="141"/>
                  </a:lnTo>
                  <a:lnTo>
                    <a:pt x="94" y="148"/>
                  </a:lnTo>
                  <a:lnTo>
                    <a:pt x="100" y="157"/>
                  </a:lnTo>
                  <a:lnTo>
                    <a:pt x="105" y="167"/>
                  </a:lnTo>
                  <a:lnTo>
                    <a:pt x="110" y="177"/>
                  </a:lnTo>
                  <a:lnTo>
                    <a:pt x="114" y="186"/>
                  </a:lnTo>
                  <a:lnTo>
                    <a:pt x="117" y="191"/>
                  </a:lnTo>
                  <a:lnTo>
                    <a:pt x="118" y="194"/>
                  </a:lnTo>
                  <a:lnTo>
                    <a:pt x="119" y="194"/>
                  </a:lnTo>
                  <a:lnTo>
                    <a:pt x="121" y="194"/>
                  </a:lnTo>
                  <a:lnTo>
                    <a:pt x="124" y="192"/>
                  </a:lnTo>
                  <a:lnTo>
                    <a:pt x="128" y="192"/>
                  </a:lnTo>
                  <a:lnTo>
                    <a:pt x="131" y="192"/>
                  </a:lnTo>
                  <a:lnTo>
                    <a:pt x="135" y="191"/>
                  </a:lnTo>
                  <a:lnTo>
                    <a:pt x="139" y="192"/>
                  </a:lnTo>
                  <a:lnTo>
                    <a:pt x="142" y="192"/>
                  </a:lnTo>
                  <a:lnTo>
                    <a:pt x="146" y="195"/>
                  </a:lnTo>
                  <a:lnTo>
                    <a:pt x="150" y="196"/>
                  </a:lnTo>
                  <a:lnTo>
                    <a:pt x="154" y="199"/>
                  </a:lnTo>
                  <a:lnTo>
                    <a:pt x="160" y="202"/>
                  </a:lnTo>
                  <a:lnTo>
                    <a:pt x="164" y="206"/>
                  </a:lnTo>
                  <a:lnTo>
                    <a:pt x="169" y="209"/>
                  </a:lnTo>
                  <a:lnTo>
                    <a:pt x="172" y="212"/>
                  </a:lnTo>
                  <a:lnTo>
                    <a:pt x="175" y="216"/>
                  </a:lnTo>
                  <a:lnTo>
                    <a:pt x="175" y="218"/>
                  </a:lnTo>
                  <a:lnTo>
                    <a:pt x="172" y="219"/>
                  </a:lnTo>
                  <a:lnTo>
                    <a:pt x="169" y="221"/>
                  </a:lnTo>
                  <a:lnTo>
                    <a:pt x="163" y="222"/>
                  </a:lnTo>
                  <a:lnTo>
                    <a:pt x="158" y="224"/>
                  </a:lnTo>
                  <a:lnTo>
                    <a:pt x="151" y="224"/>
                  </a:lnTo>
                  <a:lnTo>
                    <a:pt x="144" y="222"/>
                  </a:lnTo>
                  <a:lnTo>
                    <a:pt x="139" y="222"/>
                  </a:lnTo>
                  <a:lnTo>
                    <a:pt x="133" y="220"/>
                  </a:lnTo>
                  <a:lnTo>
                    <a:pt x="129" y="219"/>
                  </a:lnTo>
                  <a:lnTo>
                    <a:pt x="125" y="218"/>
                  </a:lnTo>
                  <a:lnTo>
                    <a:pt x="122" y="218"/>
                  </a:lnTo>
                  <a:lnTo>
                    <a:pt x="120" y="217"/>
                  </a:lnTo>
                  <a:lnTo>
                    <a:pt x="119" y="217"/>
                  </a:lnTo>
                  <a:lnTo>
                    <a:pt x="118" y="217"/>
                  </a:lnTo>
                  <a:lnTo>
                    <a:pt x="115" y="218"/>
                  </a:lnTo>
                  <a:lnTo>
                    <a:pt x="113" y="216"/>
                  </a:lnTo>
                  <a:lnTo>
                    <a:pt x="107" y="211"/>
                  </a:lnTo>
                  <a:lnTo>
                    <a:pt x="99" y="204"/>
                  </a:lnTo>
                  <a:lnTo>
                    <a:pt x="90" y="195"/>
                  </a:lnTo>
                  <a:lnTo>
                    <a:pt x="80" y="185"/>
                  </a:lnTo>
                  <a:lnTo>
                    <a:pt x="71" y="176"/>
                  </a:lnTo>
                  <a:lnTo>
                    <a:pt x="63" y="168"/>
                  </a:lnTo>
                  <a:lnTo>
                    <a:pt x="57" y="161"/>
                  </a:lnTo>
                  <a:lnTo>
                    <a:pt x="52" y="157"/>
                  </a:lnTo>
                  <a:lnTo>
                    <a:pt x="46" y="149"/>
                  </a:lnTo>
                  <a:lnTo>
                    <a:pt x="39" y="141"/>
                  </a:lnTo>
                  <a:lnTo>
                    <a:pt x="32" y="133"/>
                  </a:lnTo>
                  <a:lnTo>
                    <a:pt x="25" y="124"/>
                  </a:lnTo>
                  <a:lnTo>
                    <a:pt x="18" y="113"/>
                  </a:lnTo>
                  <a:lnTo>
                    <a:pt x="13" y="103"/>
                  </a:lnTo>
                  <a:lnTo>
                    <a:pt x="10" y="93"/>
                  </a:lnTo>
                  <a:lnTo>
                    <a:pt x="7" y="82"/>
                  </a:lnTo>
                  <a:lnTo>
                    <a:pt x="5" y="69"/>
                  </a:lnTo>
                  <a:lnTo>
                    <a:pt x="3" y="56"/>
                  </a:lnTo>
                  <a:lnTo>
                    <a:pt x="2" y="44"/>
                  </a:lnTo>
                  <a:lnTo>
                    <a:pt x="1" y="33"/>
                  </a:lnTo>
                  <a:lnTo>
                    <a:pt x="0" y="23"/>
                  </a:lnTo>
                  <a:lnTo>
                    <a:pt x="1" y="14"/>
                  </a:lnTo>
                  <a:lnTo>
                    <a:pt x="1" y="8"/>
                  </a:lnTo>
                  <a:lnTo>
                    <a:pt x="3" y="5"/>
                  </a:lnTo>
                  <a:lnTo>
                    <a:pt x="5" y="3"/>
                  </a:lnTo>
                  <a:lnTo>
                    <a:pt x="8" y="2"/>
                  </a:lnTo>
                  <a:lnTo>
                    <a:pt x="12" y="1"/>
                  </a:lnTo>
                  <a:lnTo>
                    <a:pt x="15" y="1"/>
                  </a:lnTo>
                  <a:lnTo>
                    <a:pt x="18" y="1"/>
                  </a:lnTo>
                  <a:lnTo>
                    <a:pt x="22" y="1"/>
                  </a:lnTo>
                  <a:lnTo>
                    <a:pt x="24" y="0"/>
                  </a:lnTo>
                  <a:lnTo>
                    <a:pt x="46" y="19"/>
                  </a:lnTo>
                </a:path>
              </a:pathLst>
            </a:custGeom>
            <a:solidFill>
              <a:srgbClr val="99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3" name="Freeform 140"/>
            <p:cNvSpPr>
              <a:spLocks/>
            </p:cNvSpPr>
            <p:nvPr/>
          </p:nvSpPr>
          <p:spPr bwMode="auto">
            <a:xfrm>
              <a:off x="4622" y="2826"/>
              <a:ext cx="251" cy="120"/>
            </a:xfrm>
            <a:custGeom>
              <a:avLst/>
              <a:gdLst>
                <a:gd name="T0" fmla="*/ 0 w 251"/>
                <a:gd name="T1" fmla="*/ 0 h 121"/>
                <a:gd name="T2" fmla="*/ 0 w 251"/>
                <a:gd name="T3" fmla="*/ 66 h 121"/>
                <a:gd name="T4" fmla="*/ 250 w 251"/>
                <a:gd name="T5" fmla="*/ 120 h 121"/>
                <a:gd name="T6" fmla="*/ 250 w 251"/>
                <a:gd name="T7" fmla="*/ 53 h 121"/>
                <a:gd name="T8" fmla="*/ 0 w 251"/>
                <a:gd name="T9" fmla="*/ 0 h 121"/>
                <a:gd name="T10" fmla="*/ 0 60000 65536"/>
                <a:gd name="T11" fmla="*/ 0 60000 65536"/>
                <a:gd name="T12" fmla="*/ 0 60000 65536"/>
                <a:gd name="T13" fmla="*/ 0 60000 65536"/>
                <a:gd name="T14" fmla="*/ 0 60000 65536"/>
                <a:gd name="T15" fmla="*/ 0 w 251"/>
                <a:gd name="T16" fmla="*/ 0 h 121"/>
                <a:gd name="T17" fmla="*/ 251 w 251"/>
                <a:gd name="T18" fmla="*/ 121 h 121"/>
              </a:gdLst>
              <a:ahLst/>
              <a:cxnLst>
                <a:cxn ang="T10">
                  <a:pos x="T0" y="T1"/>
                </a:cxn>
                <a:cxn ang="T11">
                  <a:pos x="T2" y="T3"/>
                </a:cxn>
                <a:cxn ang="T12">
                  <a:pos x="T4" y="T5"/>
                </a:cxn>
                <a:cxn ang="T13">
                  <a:pos x="T6" y="T7"/>
                </a:cxn>
                <a:cxn ang="T14">
                  <a:pos x="T8" y="T9"/>
                </a:cxn>
              </a:cxnLst>
              <a:rect l="T15" t="T16" r="T17" b="T18"/>
              <a:pathLst>
                <a:path w="251" h="121">
                  <a:moveTo>
                    <a:pt x="0" y="0"/>
                  </a:moveTo>
                  <a:lnTo>
                    <a:pt x="0" y="66"/>
                  </a:lnTo>
                  <a:lnTo>
                    <a:pt x="250" y="120"/>
                  </a:lnTo>
                  <a:lnTo>
                    <a:pt x="250" y="53"/>
                  </a:lnTo>
                  <a:lnTo>
                    <a:pt x="0"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4" name="Freeform 141"/>
            <p:cNvSpPr>
              <a:spLocks/>
            </p:cNvSpPr>
            <p:nvPr/>
          </p:nvSpPr>
          <p:spPr bwMode="auto">
            <a:xfrm>
              <a:off x="4872" y="2818"/>
              <a:ext cx="77" cy="128"/>
            </a:xfrm>
            <a:custGeom>
              <a:avLst/>
              <a:gdLst>
                <a:gd name="T0" fmla="*/ 0 w 76"/>
                <a:gd name="T1" fmla="*/ 62 h 129"/>
                <a:gd name="T2" fmla="*/ 0 w 76"/>
                <a:gd name="T3" fmla="*/ 128 h 129"/>
                <a:gd name="T4" fmla="*/ 75 w 76"/>
                <a:gd name="T5" fmla="*/ 56 h 129"/>
                <a:gd name="T6" fmla="*/ 75 w 76"/>
                <a:gd name="T7" fmla="*/ 0 h 129"/>
                <a:gd name="T8" fmla="*/ 0 w 76"/>
                <a:gd name="T9" fmla="*/ 62 h 129"/>
                <a:gd name="T10" fmla="*/ 0 60000 65536"/>
                <a:gd name="T11" fmla="*/ 0 60000 65536"/>
                <a:gd name="T12" fmla="*/ 0 60000 65536"/>
                <a:gd name="T13" fmla="*/ 0 60000 65536"/>
                <a:gd name="T14" fmla="*/ 0 60000 65536"/>
                <a:gd name="T15" fmla="*/ 0 w 76"/>
                <a:gd name="T16" fmla="*/ 0 h 129"/>
                <a:gd name="T17" fmla="*/ 76 w 76"/>
                <a:gd name="T18" fmla="*/ 129 h 129"/>
              </a:gdLst>
              <a:ahLst/>
              <a:cxnLst>
                <a:cxn ang="T10">
                  <a:pos x="T0" y="T1"/>
                </a:cxn>
                <a:cxn ang="T11">
                  <a:pos x="T2" y="T3"/>
                </a:cxn>
                <a:cxn ang="T12">
                  <a:pos x="T4" y="T5"/>
                </a:cxn>
                <a:cxn ang="T13">
                  <a:pos x="T6" y="T7"/>
                </a:cxn>
                <a:cxn ang="T14">
                  <a:pos x="T8" y="T9"/>
                </a:cxn>
              </a:cxnLst>
              <a:rect l="T15" t="T16" r="T17" b="T18"/>
              <a:pathLst>
                <a:path w="76" h="129">
                  <a:moveTo>
                    <a:pt x="0" y="62"/>
                  </a:moveTo>
                  <a:lnTo>
                    <a:pt x="0" y="128"/>
                  </a:lnTo>
                  <a:lnTo>
                    <a:pt x="75" y="56"/>
                  </a:lnTo>
                  <a:lnTo>
                    <a:pt x="75" y="0"/>
                  </a:lnTo>
                  <a:lnTo>
                    <a:pt x="0" y="62"/>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5" name="Freeform 142"/>
            <p:cNvSpPr>
              <a:spLocks/>
            </p:cNvSpPr>
            <p:nvPr/>
          </p:nvSpPr>
          <p:spPr bwMode="auto">
            <a:xfrm>
              <a:off x="4622" y="2766"/>
              <a:ext cx="324" cy="114"/>
            </a:xfrm>
            <a:custGeom>
              <a:avLst/>
              <a:gdLst>
                <a:gd name="T0" fmla="*/ 103 w 325"/>
                <a:gd name="T1" fmla="*/ 0 h 114"/>
                <a:gd name="T2" fmla="*/ 0 w 325"/>
                <a:gd name="T3" fmla="*/ 60 h 114"/>
                <a:gd name="T4" fmla="*/ 248 w 325"/>
                <a:gd name="T5" fmla="*/ 113 h 114"/>
                <a:gd name="T6" fmla="*/ 324 w 325"/>
                <a:gd name="T7" fmla="*/ 51 h 114"/>
                <a:gd name="T8" fmla="*/ 103 w 325"/>
                <a:gd name="T9" fmla="*/ 0 h 114"/>
                <a:gd name="T10" fmla="*/ 0 60000 65536"/>
                <a:gd name="T11" fmla="*/ 0 60000 65536"/>
                <a:gd name="T12" fmla="*/ 0 60000 65536"/>
                <a:gd name="T13" fmla="*/ 0 60000 65536"/>
                <a:gd name="T14" fmla="*/ 0 60000 65536"/>
                <a:gd name="T15" fmla="*/ 0 w 325"/>
                <a:gd name="T16" fmla="*/ 0 h 114"/>
                <a:gd name="T17" fmla="*/ 325 w 325"/>
                <a:gd name="T18" fmla="*/ 114 h 114"/>
              </a:gdLst>
              <a:ahLst/>
              <a:cxnLst>
                <a:cxn ang="T10">
                  <a:pos x="T0" y="T1"/>
                </a:cxn>
                <a:cxn ang="T11">
                  <a:pos x="T2" y="T3"/>
                </a:cxn>
                <a:cxn ang="T12">
                  <a:pos x="T4" y="T5"/>
                </a:cxn>
                <a:cxn ang="T13">
                  <a:pos x="T6" y="T7"/>
                </a:cxn>
                <a:cxn ang="T14">
                  <a:pos x="T8" y="T9"/>
                </a:cxn>
              </a:cxnLst>
              <a:rect l="T15" t="T16" r="T17" b="T18"/>
              <a:pathLst>
                <a:path w="325" h="114">
                  <a:moveTo>
                    <a:pt x="103" y="0"/>
                  </a:moveTo>
                  <a:lnTo>
                    <a:pt x="0" y="60"/>
                  </a:lnTo>
                  <a:lnTo>
                    <a:pt x="248" y="113"/>
                  </a:lnTo>
                  <a:lnTo>
                    <a:pt x="324" y="51"/>
                  </a:lnTo>
                  <a:lnTo>
                    <a:pt x="103" y="0"/>
                  </a:lnTo>
                </a:path>
              </a:pathLst>
            </a:custGeom>
            <a:solidFill>
              <a:srgbClr val="E5E5E5"/>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6" name="Freeform 143"/>
            <p:cNvSpPr>
              <a:spLocks/>
            </p:cNvSpPr>
            <p:nvPr/>
          </p:nvSpPr>
          <p:spPr bwMode="auto">
            <a:xfrm>
              <a:off x="4666" y="2612"/>
              <a:ext cx="42" cy="174"/>
            </a:xfrm>
            <a:custGeom>
              <a:avLst/>
              <a:gdLst>
                <a:gd name="T0" fmla="*/ 39 w 40"/>
                <a:gd name="T1" fmla="*/ 0 h 173"/>
                <a:gd name="T2" fmla="*/ 37 w 40"/>
                <a:gd name="T3" fmla="*/ 1 h 173"/>
                <a:gd name="T4" fmla="*/ 35 w 40"/>
                <a:gd name="T5" fmla="*/ 4 h 173"/>
                <a:gd name="T6" fmla="*/ 32 w 40"/>
                <a:gd name="T7" fmla="*/ 8 h 173"/>
                <a:gd name="T8" fmla="*/ 27 w 40"/>
                <a:gd name="T9" fmla="*/ 16 h 173"/>
                <a:gd name="T10" fmla="*/ 22 w 40"/>
                <a:gd name="T11" fmla="*/ 27 h 173"/>
                <a:gd name="T12" fmla="*/ 17 w 40"/>
                <a:gd name="T13" fmla="*/ 40 h 173"/>
                <a:gd name="T14" fmla="*/ 12 w 40"/>
                <a:gd name="T15" fmla="*/ 57 h 173"/>
                <a:gd name="T16" fmla="*/ 7 w 40"/>
                <a:gd name="T17" fmla="*/ 78 h 173"/>
                <a:gd name="T18" fmla="*/ 3 w 40"/>
                <a:gd name="T19" fmla="*/ 99 h 173"/>
                <a:gd name="T20" fmla="*/ 1 w 40"/>
                <a:gd name="T21" fmla="*/ 117 h 173"/>
                <a:gd name="T22" fmla="*/ 0 w 40"/>
                <a:gd name="T23" fmla="*/ 134 h 173"/>
                <a:gd name="T24" fmla="*/ 1 w 40"/>
                <a:gd name="T25" fmla="*/ 147 h 173"/>
                <a:gd name="T26" fmla="*/ 1 w 40"/>
                <a:gd name="T27" fmla="*/ 158 h 173"/>
                <a:gd name="T28" fmla="*/ 2 w 40"/>
                <a:gd name="T29" fmla="*/ 166 h 173"/>
                <a:gd name="T30" fmla="*/ 3 w 40"/>
                <a:gd name="T31" fmla="*/ 170 h 173"/>
                <a:gd name="T32" fmla="*/ 3 w 40"/>
                <a:gd name="T33" fmla="*/ 172 h 173"/>
                <a:gd name="T34" fmla="*/ 39 w 40"/>
                <a:gd name="T35" fmla="*/ 0 h 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173"/>
                <a:gd name="T56" fmla="*/ 40 w 40"/>
                <a:gd name="T57" fmla="*/ 173 h 17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173">
                  <a:moveTo>
                    <a:pt x="39" y="0"/>
                  </a:moveTo>
                  <a:lnTo>
                    <a:pt x="37" y="1"/>
                  </a:lnTo>
                  <a:lnTo>
                    <a:pt x="35" y="4"/>
                  </a:lnTo>
                  <a:lnTo>
                    <a:pt x="32" y="8"/>
                  </a:lnTo>
                  <a:lnTo>
                    <a:pt x="27" y="16"/>
                  </a:lnTo>
                  <a:lnTo>
                    <a:pt x="22" y="27"/>
                  </a:lnTo>
                  <a:lnTo>
                    <a:pt x="17" y="40"/>
                  </a:lnTo>
                  <a:lnTo>
                    <a:pt x="12" y="57"/>
                  </a:lnTo>
                  <a:lnTo>
                    <a:pt x="7" y="78"/>
                  </a:lnTo>
                  <a:lnTo>
                    <a:pt x="3" y="99"/>
                  </a:lnTo>
                  <a:lnTo>
                    <a:pt x="1" y="117"/>
                  </a:lnTo>
                  <a:lnTo>
                    <a:pt x="0" y="134"/>
                  </a:lnTo>
                  <a:lnTo>
                    <a:pt x="1" y="147"/>
                  </a:lnTo>
                  <a:lnTo>
                    <a:pt x="1" y="158"/>
                  </a:lnTo>
                  <a:lnTo>
                    <a:pt x="2" y="166"/>
                  </a:lnTo>
                  <a:lnTo>
                    <a:pt x="3" y="170"/>
                  </a:lnTo>
                  <a:lnTo>
                    <a:pt x="3" y="172"/>
                  </a:lnTo>
                  <a:lnTo>
                    <a:pt x="39"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7" name="Freeform 144"/>
            <p:cNvSpPr>
              <a:spLocks/>
            </p:cNvSpPr>
            <p:nvPr/>
          </p:nvSpPr>
          <p:spPr bwMode="auto">
            <a:xfrm>
              <a:off x="4706" y="2692"/>
              <a:ext cx="152" cy="152"/>
            </a:xfrm>
            <a:custGeom>
              <a:avLst/>
              <a:gdLst>
                <a:gd name="T0" fmla="*/ 75 w 152"/>
                <a:gd name="T1" fmla="*/ 151 h 152"/>
                <a:gd name="T2" fmla="*/ 91 w 152"/>
                <a:gd name="T3" fmla="*/ 151 h 152"/>
                <a:gd name="T4" fmla="*/ 105 w 152"/>
                <a:gd name="T5" fmla="*/ 147 h 152"/>
                <a:gd name="T6" fmla="*/ 117 w 152"/>
                <a:gd name="T7" fmla="*/ 142 h 152"/>
                <a:gd name="T8" fmla="*/ 128 w 152"/>
                <a:gd name="T9" fmla="*/ 133 h 152"/>
                <a:gd name="T10" fmla="*/ 137 w 152"/>
                <a:gd name="T11" fmla="*/ 123 h 152"/>
                <a:gd name="T12" fmla="*/ 145 w 152"/>
                <a:gd name="T13" fmla="*/ 111 h 152"/>
                <a:gd name="T14" fmla="*/ 149 w 152"/>
                <a:gd name="T15" fmla="*/ 96 h 152"/>
                <a:gd name="T16" fmla="*/ 151 w 152"/>
                <a:gd name="T17" fmla="*/ 82 h 152"/>
                <a:gd name="T18" fmla="*/ 149 w 152"/>
                <a:gd name="T19" fmla="*/ 66 h 152"/>
                <a:gd name="T20" fmla="*/ 145 w 152"/>
                <a:gd name="T21" fmla="*/ 52 h 152"/>
                <a:gd name="T22" fmla="*/ 137 w 152"/>
                <a:gd name="T23" fmla="*/ 38 h 152"/>
                <a:gd name="T24" fmla="*/ 128 w 152"/>
                <a:gd name="T25" fmla="*/ 26 h 152"/>
                <a:gd name="T26" fmla="*/ 117 w 152"/>
                <a:gd name="T27" fmla="*/ 16 h 152"/>
                <a:gd name="T28" fmla="*/ 105 w 152"/>
                <a:gd name="T29" fmla="*/ 8 h 152"/>
                <a:gd name="T30" fmla="*/ 91 w 152"/>
                <a:gd name="T31" fmla="*/ 3 h 152"/>
                <a:gd name="T32" fmla="*/ 75 w 152"/>
                <a:gd name="T33" fmla="*/ 0 h 152"/>
                <a:gd name="T34" fmla="*/ 59 w 152"/>
                <a:gd name="T35" fmla="*/ 0 h 152"/>
                <a:gd name="T36" fmla="*/ 46 w 152"/>
                <a:gd name="T37" fmla="*/ 3 h 152"/>
                <a:gd name="T38" fmla="*/ 33 w 152"/>
                <a:gd name="T39" fmla="*/ 8 h 152"/>
                <a:gd name="T40" fmla="*/ 22 w 152"/>
                <a:gd name="T41" fmla="*/ 17 h 152"/>
                <a:gd name="T42" fmla="*/ 13 w 152"/>
                <a:gd name="T43" fmla="*/ 27 h 152"/>
                <a:gd name="T44" fmla="*/ 6 w 152"/>
                <a:gd name="T45" fmla="*/ 39 h 152"/>
                <a:gd name="T46" fmla="*/ 2 w 152"/>
                <a:gd name="T47" fmla="*/ 54 h 152"/>
                <a:gd name="T48" fmla="*/ 0 w 152"/>
                <a:gd name="T49" fmla="*/ 68 h 152"/>
                <a:gd name="T50" fmla="*/ 2 w 152"/>
                <a:gd name="T51" fmla="*/ 84 h 152"/>
                <a:gd name="T52" fmla="*/ 6 w 152"/>
                <a:gd name="T53" fmla="*/ 98 h 152"/>
                <a:gd name="T54" fmla="*/ 13 w 152"/>
                <a:gd name="T55" fmla="*/ 112 h 152"/>
                <a:gd name="T56" fmla="*/ 22 w 152"/>
                <a:gd name="T57" fmla="*/ 124 h 152"/>
                <a:gd name="T58" fmla="*/ 33 w 152"/>
                <a:gd name="T59" fmla="*/ 134 h 152"/>
                <a:gd name="T60" fmla="*/ 46 w 152"/>
                <a:gd name="T61" fmla="*/ 142 h 152"/>
                <a:gd name="T62" fmla="*/ 59 w 152"/>
                <a:gd name="T63" fmla="*/ 147 h 152"/>
                <a:gd name="T64" fmla="*/ 75 w 152"/>
                <a:gd name="T65" fmla="*/ 151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2"/>
                <a:gd name="T100" fmla="*/ 0 h 152"/>
                <a:gd name="T101" fmla="*/ 152 w 152"/>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2" h="152">
                  <a:moveTo>
                    <a:pt x="75" y="151"/>
                  </a:moveTo>
                  <a:lnTo>
                    <a:pt x="91" y="151"/>
                  </a:lnTo>
                  <a:lnTo>
                    <a:pt x="105" y="147"/>
                  </a:lnTo>
                  <a:lnTo>
                    <a:pt x="117" y="142"/>
                  </a:lnTo>
                  <a:lnTo>
                    <a:pt x="128" y="133"/>
                  </a:lnTo>
                  <a:lnTo>
                    <a:pt x="137" y="123"/>
                  </a:lnTo>
                  <a:lnTo>
                    <a:pt x="145" y="111"/>
                  </a:lnTo>
                  <a:lnTo>
                    <a:pt x="149" y="96"/>
                  </a:lnTo>
                  <a:lnTo>
                    <a:pt x="151" y="82"/>
                  </a:lnTo>
                  <a:lnTo>
                    <a:pt x="149" y="66"/>
                  </a:lnTo>
                  <a:lnTo>
                    <a:pt x="145" y="52"/>
                  </a:lnTo>
                  <a:lnTo>
                    <a:pt x="137" y="38"/>
                  </a:lnTo>
                  <a:lnTo>
                    <a:pt x="128" y="26"/>
                  </a:lnTo>
                  <a:lnTo>
                    <a:pt x="117" y="16"/>
                  </a:lnTo>
                  <a:lnTo>
                    <a:pt x="105" y="8"/>
                  </a:lnTo>
                  <a:lnTo>
                    <a:pt x="91" y="3"/>
                  </a:lnTo>
                  <a:lnTo>
                    <a:pt x="75" y="0"/>
                  </a:lnTo>
                  <a:lnTo>
                    <a:pt x="59" y="0"/>
                  </a:lnTo>
                  <a:lnTo>
                    <a:pt x="46" y="3"/>
                  </a:lnTo>
                  <a:lnTo>
                    <a:pt x="33" y="8"/>
                  </a:lnTo>
                  <a:lnTo>
                    <a:pt x="22" y="17"/>
                  </a:lnTo>
                  <a:lnTo>
                    <a:pt x="13" y="27"/>
                  </a:lnTo>
                  <a:lnTo>
                    <a:pt x="6" y="39"/>
                  </a:lnTo>
                  <a:lnTo>
                    <a:pt x="2" y="54"/>
                  </a:lnTo>
                  <a:lnTo>
                    <a:pt x="0" y="68"/>
                  </a:lnTo>
                  <a:lnTo>
                    <a:pt x="2" y="84"/>
                  </a:lnTo>
                  <a:lnTo>
                    <a:pt x="6" y="98"/>
                  </a:lnTo>
                  <a:lnTo>
                    <a:pt x="13" y="112"/>
                  </a:lnTo>
                  <a:lnTo>
                    <a:pt x="22" y="124"/>
                  </a:lnTo>
                  <a:lnTo>
                    <a:pt x="33" y="134"/>
                  </a:lnTo>
                  <a:lnTo>
                    <a:pt x="46" y="142"/>
                  </a:lnTo>
                  <a:lnTo>
                    <a:pt x="59" y="147"/>
                  </a:lnTo>
                  <a:lnTo>
                    <a:pt x="75" y="15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8" name="Freeform 145"/>
            <p:cNvSpPr>
              <a:spLocks/>
            </p:cNvSpPr>
            <p:nvPr/>
          </p:nvSpPr>
          <p:spPr bwMode="auto">
            <a:xfrm>
              <a:off x="4662" y="2592"/>
              <a:ext cx="214" cy="248"/>
            </a:xfrm>
            <a:custGeom>
              <a:avLst/>
              <a:gdLst>
                <a:gd name="T0" fmla="*/ 162 w 214"/>
                <a:gd name="T1" fmla="*/ 62 h 247"/>
                <a:gd name="T2" fmla="*/ 95 w 214"/>
                <a:gd name="T3" fmla="*/ 14 h 247"/>
                <a:gd name="T4" fmla="*/ 46 w 214"/>
                <a:gd name="T5" fmla="*/ 0 h 247"/>
                <a:gd name="T6" fmla="*/ 0 w 214"/>
                <a:gd name="T7" fmla="*/ 231 h 247"/>
                <a:gd name="T8" fmla="*/ 50 w 214"/>
                <a:gd name="T9" fmla="*/ 246 h 247"/>
                <a:gd name="T10" fmla="*/ 129 w 214"/>
                <a:gd name="T11" fmla="*/ 226 h 247"/>
                <a:gd name="T12" fmla="*/ 180 w 214"/>
                <a:gd name="T13" fmla="*/ 240 h 247"/>
                <a:gd name="T14" fmla="*/ 213 w 214"/>
                <a:gd name="T15" fmla="*/ 78 h 247"/>
                <a:gd name="T16" fmla="*/ 162 w 214"/>
                <a:gd name="T17" fmla="*/ 62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4"/>
                <a:gd name="T28" fmla="*/ 0 h 247"/>
                <a:gd name="T29" fmla="*/ 214 w 214"/>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4" h="247">
                  <a:moveTo>
                    <a:pt x="162" y="62"/>
                  </a:moveTo>
                  <a:lnTo>
                    <a:pt x="95" y="14"/>
                  </a:lnTo>
                  <a:lnTo>
                    <a:pt x="46" y="0"/>
                  </a:lnTo>
                  <a:lnTo>
                    <a:pt x="0" y="231"/>
                  </a:lnTo>
                  <a:lnTo>
                    <a:pt x="50" y="246"/>
                  </a:lnTo>
                  <a:lnTo>
                    <a:pt x="129" y="226"/>
                  </a:lnTo>
                  <a:lnTo>
                    <a:pt x="180" y="240"/>
                  </a:lnTo>
                  <a:lnTo>
                    <a:pt x="213" y="78"/>
                  </a:lnTo>
                  <a:lnTo>
                    <a:pt x="162" y="62"/>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89" name="Freeform 146"/>
            <p:cNvSpPr>
              <a:spLocks/>
            </p:cNvSpPr>
            <p:nvPr/>
          </p:nvSpPr>
          <p:spPr bwMode="auto">
            <a:xfrm>
              <a:off x="4843" y="2654"/>
              <a:ext cx="79" cy="180"/>
            </a:xfrm>
            <a:custGeom>
              <a:avLst/>
              <a:gdLst>
                <a:gd name="T0" fmla="*/ 32 w 79"/>
                <a:gd name="T1" fmla="*/ 17 h 180"/>
                <a:gd name="T2" fmla="*/ 0 w 79"/>
                <a:gd name="T3" fmla="*/ 179 h 180"/>
                <a:gd name="T4" fmla="*/ 53 w 79"/>
                <a:gd name="T5" fmla="*/ 142 h 180"/>
                <a:gd name="T6" fmla="*/ 78 w 79"/>
                <a:gd name="T7" fmla="*/ 0 h 180"/>
                <a:gd name="T8" fmla="*/ 32 w 79"/>
                <a:gd name="T9" fmla="*/ 17 h 180"/>
                <a:gd name="T10" fmla="*/ 0 60000 65536"/>
                <a:gd name="T11" fmla="*/ 0 60000 65536"/>
                <a:gd name="T12" fmla="*/ 0 60000 65536"/>
                <a:gd name="T13" fmla="*/ 0 60000 65536"/>
                <a:gd name="T14" fmla="*/ 0 60000 65536"/>
                <a:gd name="T15" fmla="*/ 0 w 79"/>
                <a:gd name="T16" fmla="*/ 0 h 180"/>
                <a:gd name="T17" fmla="*/ 79 w 79"/>
                <a:gd name="T18" fmla="*/ 180 h 180"/>
              </a:gdLst>
              <a:ahLst/>
              <a:cxnLst>
                <a:cxn ang="T10">
                  <a:pos x="T0" y="T1"/>
                </a:cxn>
                <a:cxn ang="T11">
                  <a:pos x="T2" y="T3"/>
                </a:cxn>
                <a:cxn ang="T12">
                  <a:pos x="T4" y="T5"/>
                </a:cxn>
                <a:cxn ang="T13">
                  <a:pos x="T6" y="T7"/>
                </a:cxn>
                <a:cxn ang="T14">
                  <a:pos x="T8" y="T9"/>
                </a:cxn>
              </a:cxnLst>
              <a:rect l="T15" t="T16" r="T17" b="T18"/>
              <a:pathLst>
                <a:path w="79" h="180">
                  <a:moveTo>
                    <a:pt x="32" y="17"/>
                  </a:moveTo>
                  <a:lnTo>
                    <a:pt x="0" y="179"/>
                  </a:lnTo>
                  <a:lnTo>
                    <a:pt x="53" y="142"/>
                  </a:lnTo>
                  <a:lnTo>
                    <a:pt x="78" y="0"/>
                  </a:lnTo>
                  <a:lnTo>
                    <a:pt x="32" y="17"/>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0" name="Freeform 147"/>
            <p:cNvSpPr>
              <a:spLocks/>
            </p:cNvSpPr>
            <p:nvPr/>
          </p:nvSpPr>
          <p:spPr bwMode="auto">
            <a:xfrm>
              <a:off x="4795" y="2666"/>
              <a:ext cx="69" cy="160"/>
            </a:xfrm>
            <a:custGeom>
              <a:avLst/>
              <a:gdLst>
                <a:gd name="T0" fmla="*/ 69 w 70"/>
                <a:gd name="T1" fmla="*/ 10 h 160"/>
                <a:gd name="T2" fmla="*/ 32 w 70"/>
                <a:gd name="T3" fmla="*/ 0 h 160"/>
                <a:gd name="T4" fmla="*/ 0 w 70"/>
                <a:gd name="T5" fmla="*/ 145 h 160"/>
                <a:gd name="T6" fmla="*/ 42 w 70"/>
                <a:gd name="T7" fmla="*/ 159 h 160"/>
                <a:gd name="T8" fmla="*/ 69 w 70"/>
                <a:gd name="T9" fmla="*/ 10 h 160"/>
                <a:gd name="T10" fmla="*/ 0 60000 65536"/>
                <a:gd name="T11" fmla="*/ 0 60000 65536"/>
                <a:gd name="T12" fmla="*/ 0 60000 65536"/>
                <a:gd name="T13" fmla="*/ 0 60000 65536"/>
                <a:gd name="T14" fmla="*/ 0 60000 65536"/>
                <a:gd name="T15" fmla="*/ 0 w 70"/>
                <a:gd name="T16" fmla="*/ 0 h 160"/>
                <a:gd name="T17" fmla="*/ 70 w 70"/>
                <a:gd name="T18" fmla="*/ 160 h 160"/>
              </a:gdLst>
              <a:ahLst/>
              <a:cxnLst>
                <a:cxn ang="T10">
                  <a:pos x="T0" y="T1"/>
                </a:cxn>
                <a:cxn ang="T11">
                  <a:pos x="T2" y="T3"/>
                </a:cxn>
                <a:cxn ang="T12">
                  <a:pos x="T4" y="T5"/>
                </a:cxn>
                <a:cxn ang="T13">
                  <a:pos x="T6" y="T7"/>
                </a:cxn>
                <a:cxn ang="T14">
                  <a:pos x="T8" y="T9"/>
                </a:cxn>
              </a:cxnLst>
              <a:rect l="T15" t="T16" r="T17" b="T18"/>
              <a:pathLst>
                <a:path w="70" h="160">
                  <a:moveTo>
                    <a:pt x="69" y="10"/>
                  </a:moveTo>
                  <a:lnTo>
                    <a:pt x="32" y="0"/>
                  </a:lnTo>
                  <a:lnTo>
                    <a:pt x="0" y="145"/>
                  </a:lnTo>
                  <a:lnTo>
                    <a:pt x="42" y="159"/>
                  </a:lnTo>
                  <a:lnTo>
                    <a:pt x="69" y="1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1" name="Freeform 148"/>
            <p:cNvSpPr>
              <a:spLocks/>
            </p:cNvSpPr>
            <p:nvPr/>
          </p:nvSpPr>
          <p:spPr bwMode="auto">
            <a:xfrm>
              <a:off x="4714" y="2620"/>
              <a:ext cx="102" cy="206"/>
            </a:xfrm>
            <a:custGeom>
              <a:avLst/>
              <a:gdLst>
                <a:gd name="T0" fmla="*/ 101 w 102"/>
                <a:gd name="T1" fmla="*/ 39 h 207"/>
                <a:gd name="T2" fmla="*/ 45 w 102"/>
                <a:gd name="T3" fmla="*/ 0 h 207"/>
                <a:gd name="T4" fmla="*/ 0 w 102"/>
                <a:gd name="T5" fmla="*/ 206 h 207"/>
                <a:gd name="T6" fmla="*/ 71 w 102"/>
                <a:gd name="T7" fmla="*/ 189 h 207"/>
                <a:gd name="T8" fmla="*/ 101 w 102"/>
                <a:gd name="T9" fmla="*/ 39 h 207"/>
                <a:gd name="T10" fmla="*/ 0 60000 65536"/>
                <a:gd name="T11" fmla="*/ 0 60000 65536"/>
                <a:gd name="T12" fmla="*/ 0 60000 65536"/>
                <a:gd name="T13" fmla="*/ 0 60000 65536"/>
                <a:gd name="T14" fmla="*/ 0 60000 65536"/>
                <a:gd name="T15" fmla="*/ 0 w 102"/>
                <a:gd name="T16" fmla="*/ 0 h 207"/>
                <a:gd name="T17" fmla="*/ 102 w 102"/>
                <a:gd name="T18" fmla="*/ 207 h 207"/>
              </a:gdLst>
              <a:ahLst/>
              <a:cxnLst>
                <a:cxn ang="T10">
                  <a:pos x="T0" y="T1"/>
                </a:cxn>
                <a:cxn ang="T11">
                  <a:pos x="T2" y="T3"/>
                </a:cxn>
                <a:cxn ang="T12">
                  <a:pos x="T4" y="T5"/>
                </a:cxn>
                <a:cxn ang="T13">
                  <a:pos x="T6" y="T7"/>
                </a:cxn>
                <a:cxn ang="T14">
                  <a:pos x="T8" y="T9"/>
                </a:cxn>
              </a:cxnLst>
              <a:rect l="T15" t="T16" r="T17" b="T18"/>
              <a:pathLst>
                <a:path w="102" h="207">
                  <a:moveTo>
                    <a:pt x="101" y="39"/>
                  </a:moveTo>
                  <a:lnTo>
                    <a:pt x="45" y="0"/>
                  </a:lnTo>
                  <a:lnTo>
                    <a:pt x="0" y="206"/>
                  </a:lnTo>
                  <a:lnTo>
                    <a:pt x="71" y="189"/>
                  </a:lnTo>
                  <a:lnTo>
                    <a:pt x="101" y="39"/>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2" name="Freeform 149"/>
            <p:cNvSpPr>
              <a:spLocks/>
            </p:cNvSpPr>
            <p:nvPr/>
          </p:nvSpPr>
          <p:spPr bwMode="auto">
            <a:xfrm>
              <a:off x="4670" y="2604"/>
              <a:ext cx="79" cy="222"/>
            </a:xfrm>
            <a:custGeom>
              <a:avLst/>
              <a:gdLst>
                <a:gd name="T0" fmla="*/ 78 w 79"/>
                <a:gd name="T1" fmla="*/ 9 h 222"/>
                <a:gd name="T2" fmla="*/ 42 w 79"/>
                <a:gd name="T3" fmla="*/ 0 h 222"/>
                <a:gd name="T4" fmla="*/ 0 w 79"/>
                <a:gd name="T5" fmla="*/ 211 h 222"/>
                <a:gd name="T6" fmla="*/ 34 w 79"/>
                <a:gd name="T7" fmla="*/ 221 h 222"/>
                <a:gd name="T8" fmla="*/ 78 w 79"/>
                <a:gd name="T9" fmla="*/ 9 h 222"/>
                <a:gd name="T10" fmla="*/ 0 60000 65536"/>
                <a:gd name="T11" fmla="*/ 0 60000 65536"/>
                <a:gd name="T12" fmla="*/ 0 60000 65536"/>
                <a:gd name="T13" fmla="*/ 0 60000 65536"/>
                <a:gd name="T14" fmla="*/ 0 60000 65536"/>
                <a:gd name="T15" fmla="*/ 0 w 79"/>
                <a:gd name="T16" fmla="*/ 0 h 222"/>
                <a:gd name="T17" fmla="*/ 79 w 79"/>
                <a:gd name="T18" fmla="*/ 222 h 222"/>
              </a:gdLst>
              <a:ahLst/>
              <a:cxnLst>
                <a:cxn ang="T10">
                  <a:pos x="T0" y="T1"/>
                </a:cxn>
                <a:cxn ang="T11">
                  <a:pos x="T2" y="T3"/>
                </a:cxn>
                <a:cxn ang="T12">
                  <a:pos x="T4" y="T5"/>
                </a:cxn>
                <a:cxn ang="T13">
                  <a:pos x="T6" y="T7"/>
                </a:cxn>
                <a:cxn ang="T14">
                  <a:pos x="T8" y="T9"/>
                </a:cxn>
              </a:cxnLst>
              <a:rect l="T15" t="T16" r="T17" b="T18"/>
              <a:pathLst>
                <a:path w="79" h="222">
                  <a:moveTo>
                    <a:pt x="78" y="9"/>
                  </a:moveTo>
                  <a:lnTo>
                    <a:pt x="42" y="0"/>
                  </a:lnTo>
                  <a:lnTo>
                    <a:pt x="0" y="211"/>
                  </a:lnTo>
                  <a:lnTo>
                    <a:pt x="34" y="221"/>
                  </a:lnTo>
                  <a:lnTo>
                    <a:pt x="78" y="9"/>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3" name="Freeform 150"/>
            <p:cNvSpPr>
              <a:spLocks/>
            </p:cNvSpPr>
            <p:nvPr/>
          </p:nvSpPr>
          <p:spPr bwMode="auto">
            <a:xfrm>
              <a:off x="4710" y="2568"/>
              <a:ext cx="212" cy="100"/>
            </a:xfrm>
            <a:custGeom>
              <a:avLst/>
              <a:gdLst>
                <a:gd name="T0" fmla="*/ 0 w 213"/>
                <a:gd name="T1" fmla="*/ 24 h 101"/>
                <a:gd name="T2" fmla="*/ 54 w 213"/>
                <a:gd name="T3" fmla="*/ 0 h 101"/>
                <a:gd name="T4" fmla="*/ 98 w 213"/>
                <a:gd name="T5" fmla="*/ 14 h 101"/>
                <a:gd name="T6" fmla="*/ 151 w 213"/>
                <a:gd name="T7" fmla="*/ 63 h 101"/>
                <a:gd name="T8" fmla="*/ 212 w 213"/>
                <a:gd name="T9" fmla="*/ 84 h 101"/>
                <a:gd name="T10" fmla="*/ 166 w 213"/>
                <a:gd name="T11" fmla="*/ 100 h 101"/>
                <a:gd name="T12" fmla="*/ 116 w 213"/>
                <a:gd name="T13" fmla="*/ 85 h 101"/>
                <a:gd name="T14" fmla="*/ 51 w 213"/>
                <a:gd name="T15" fmla="*/ 37 h 101"/>
                <a:gd name="T16" fmla="*/ 0 w 213"/>
                <a:gd name="T17" fmla="*/ 24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3"/>
                <a:gd name="T28" fmla="*/ 0 h 101"/>
                <a:gd name="T29" fmla="*/ 213 w 213"/>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3" h="101">
                  <a:moveTo>
                    <a:pt x="0" y="24"/>
                  </a:moveTo>
                  <a:lnTo>
                    <a:pt x="54" y="0"/>
                  </a:lnTo>
                  <a:lnTo>
                    <a:pt x="98" y="14"/>
                  </a:lnTo>
                  <a:lnTo>
                    <a:pt x="151" y="63"/>
                  </a:lnTo>
                  <a:lnTo>
                    <a:pt x="212" y="84"/>
                  </a:lnTo>
                  <a:lnTo>
                    <a:pt x="166" y="100"/>
                  </a:lnTo>
                  <a:lnTo>
                    <a:pt x="116" y="85"/>
                  </a:lnTo>
                  <a:lnTo>
                    <a:pt x="51" y="37"/>
                  </a:lnTo>
                  <a:lnTo>
                    <a:pt x="0" y="24"/>
                  </a:lnTo>
                </a:path>
              </a:pathLst>
            </a:custGeom>
            <a:solidFill>
              <a:srgbClr val="E5E5E5"/>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pic>
        <p:nvPicPr>
          <p:cNvPr id="394" name="Picture 4"/>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4597400" y="3549256"/>
            <a:ext cx="1155700" cy="564356"/>
          </a:xfrm>
          <a:prstGeom prst="rect">
            <a:avLst/>
          </a:prstGeom>
          <a:noFill/>
          <a:ln w="9525">
            <a:noFill/>
            <a:miter lim="800000"/>
            <a:headEnd/>
            <a:tailEnd/>
          </a:ln>
          <a:effectLst>
            <a:prstShdw prst="shdw17" dist="17961" dir="2700000">
              <a:srgbClr val="1F7A7A"/>
            </a:prstShdw>
          </a:effectLst>
        </p:spPr>
      </p:pic>
      <p:grpSp>
        <p:nvGrpSpPr>
          <p:cNvPr id="395" name="Group 207"/>
          <p:cNvGrpSpPr>
            <a:grpSpLocks/>
          </p:cNvGrpSpPr>
          <p:nvPr/>
        </p:nvGrpSpPr>
        <p:grpSpPr bwMode="auto">
          <a:xfrm>
            <a:off x="5519738" y="1553766"/>
            <a:ext cx="800100" cy="845344"/>
            <a:chOff x="3220" y="2370"/>
            <a:chExt cx="909" cy="1051"/>
          </a:xfrm>
        </p:grpSpPr>
        <p:sp>
          <p:nvSpPr>
            <p:cNvPr id="396" name="Freeform 152"/>
            <p:cNvSpPr>
              <a:spLocks/>
            </p:cNvSpPr>
            <p:nvPr/>
          </p:nvSpPr>
          <p:spPr bwMode="auto">
            <a:xfrm>
              <a:off x="3314" y="2370"/>
              <a:ext cx="433" cy="813"/>
            </a:xfrm>
            <a:custGeom>
              <a:avLst/>
              <a:gdLst>
                <a:gd name="T0" fmla="*/ 192 w 433"/>
                <a:gd name="T1" fmla="*/ 252 h 813"/>
                <a:gd name="T2" fmla="*/ 182 w 433"/>
                <a:gd name="T3" fmla="*/ 186 h 813"/>
                <a:gd name="T4" fmla="*/ 143 w 433"/>
                <a:gd name="T5" fmla="*/ 164 h 813"/>
                <a:gd name="T6" fmla="*/ 142 w 433"/>
                <a:gd name="T7" fmla="*/ 153 h 813"/>
                <a:gd name="T8" fmla="*/ 143 w 433"/>
                <a:gd name="T9" fmla="*/ 149 h 813"/>
                <a:gd name="T10" fmla="*/ 154 w 433"/>
                <a:gd name="T11" fmla="*/ 150 h 813"/>
                <a:gd name="T12" fmla="*/ 167 w 433"/>
                <a:gd name="T13" fmla="*/ 135 h 813"/>
                <a:gd name="T14" fmla="*/ 171 w 433"/>
                <a:gd name="T15" fmla="*/ 113 h 813"/>
                <a:gd name="T16" fmla="*/ 175 w 433"/>
                <a:gd name="T17" fmla="*/ 112 h 813"/>
                <a:gd name="T18" fmla="*/ 180 w 433"/>
                <a:gd name="T19" fmla="*/ 105 h 813"/>
                <a:gd name="T20" fmla="*/ 171 w 433"/>
                <a:gd name="T21" fmla="*/ 80 h 813"/>
                <a:gd name="T22" fmla="*/ 164 w 433"/>
                <a:gd name="T23" fmla="*/ 55 h 813"/>
                <a:gd name="T24" fmla="*/ 145 w 433"/>
                <a:gd name="T25" fmla="*/ 21 h 813"/>
                <a:gd name="T26" fmla="*/ 114 w 433"/>
                <a:gd name="T27" fmla="*/ 1 h 813"/>
                <a:gd name="T28" fmla="*/ 75 w 433"/>
                <a:gd name="T29" fmla="*/ 7 h 813"/>
                <a:gd name="T30" fmla="*/ 54 w 433"/>
                <a:gd name="T31" fmla="*/ 26 h 813"/>
                <a:gd name="T32" fmla="*/ 52 w 433"/>
                <a:gd name="T33" fmla="*/ 65 h 813"/>
                <a:gd name="T34" fmla="*/ 60 w 433"/>
                <a:gd name="T35" fmla="*/ 93 h 813"/>
                <a:gd name="T36" fmla="*/ 69 w 433"/>
                <a:gd name="T37" fmla="*/ 130 h 813"/>
                <a:gd name="T38" fmla="*/ 52 w 433"/>
                <a:gd name="T39" fmla="*/ 157 h 813"/>
                <a:gd name="T40" fmla="*/ 10 w 433"/>
                <a:gd name="T41" fmla="*/ 186 h 813"/>
                <a:gd name="T42" fmla="*/ 0 w 433"/>
                <a:gd name="T43" fmla="*/ 213 h 813"/>
                <a:gd name="T44" fmla="*/ 17 w 433"/>
                <a:gd name="T45" fmla="*/ 289 h 813"/>
                <a:gd name="T46" fmla="*/ 24 w 433"/>
                <a:gd name="T47" fmla="*/ 379 h 813"/>
                <a:gd name="T48" fmla="*/ 24 w 433"/>
                <a:gd name="T49" fmla="*/ 432 h 813"/>
                <a:gd name="T50" fmla="*/ 48 w 433"/>
                <a:gd name="T51" fmla="*/ 503 h 813"/>
                <a:gd name="T52" fmla="*/ 103 w 433"/>
                <a:gd name="T53" fmla="*/ 525 h 813"/>
                <a:gd name="T54" fmla="*/ 154 w 433"/>
                <a:gd name="T55" fmla="*/ 530 h 813"/>
                <a:gd name="T56" fmla="*/ 222 w 433"/>
                <a:gd name="T57" fmla="*/ 534 h 813"/>
                <a:gd name="T58" fmla="*/ 283 w 433"/>
                <a:gd name="T59" fmla="*/ 555 h 813"/>
                <a:gd name="T60" fmla="*/ 303 w 433"/>
                <a:gd name="T61" fmla="*/ 572 h 813"/>
                <a:gd name="T62" fmla="*/ 298 w 433"/>
                <a:gd name="T63" fmla="*/ 629 h 813"/>
                <a:gd name="T64" fmla="*/ 306 w 433"/>
                <a:gd name="T65" fmla="*/ 693 h 813"/>
                <a:gd name="T66" fmla="*/ 306 w 433"/>
                <a:gd name="T67" fmla="*/ 749 h 813"/>
                <a:gd name="T68" fmla="*/ 302 w 433"/>
                <a:gd name="T69" fmla="*/ 771 h 813"/>
                <a:gd name="T70" fmla="*/ 317 w 433"/>
                <a:gd name="T71" fmla="*/ 796 h 813"/>
                <a:gd name="T72" fmla="*/ 357 w 433"/>
                <a:gd name="T73" fmla="*/ 798 h 813"/>
                <a:gd name="T74" fmla="*/ 391 w 433"/>
                <a:gd name="T75" fmla="*/ 808 h 813"/>
                <a:gd name="T76" fmla="*/ 420 w 433"/>
                <a:gd name="T77" fmla="*/ 809 h 813"/>
                <a:gd name="T78" fmla="*/ 432 w 433"/>
                <a:gd name="T79" fmla="*/ 797 h 813"/>
                <a:gd name="T80" fmla="*/ 393 w 433"/>
                <a:gd name="T81" fmla="*/ 777 h 813"/>
                <a:gd name="T82" fmla="*/ 356 w 433"/>
                <a:gd name="T83" fmla="*/ 748 h 813"/>
                <a:gd name="T84" fmla="*/ 358 w 433"/>
                <a:gd name="T85" fmla="*/ 709 h 813"/>
                <a:gd name="T86" fmla="*/ 368 w 433"/>
                <a:gd name="T87" fmla="*/ 656 h 813"/>
                <a:gd name="T88" fmla="*/ 375 w 433"/>
                <a:gd name="T89" fmla="*/ 599 h 813"/>
                <a:gd name="T90" fmla="*/ 380 w 433"/>
                <a:gd name="T91" fmla="*/ 581 h 813"/>
                <a:gd name="T92" fmla="*/ 384 w 433"/>
                <a:gd name="T93" fmla="*/ 554 h 813"/>
                <a:gd name="T94" fmla="*/ 365 w 433"/>
                <a:gd name="T95" fmla="*/ 520 h 813"/>
                <a:gd name="T96" fmla="*/ 303 w 433"/>
                <a:gd name="T97" fmla="*/ 485 h 813"/>
                <a:gd name="T98" fmla="*/ 266 w 433"/>
                <a:gd name="T99" fmla="*/ 463 h 813"/>
                <a:gd name="T100" fmla="*/ 223 w 433"/>
                <a:gd name="T101" fmla="*/ 442 h 81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3"/>
                <a:gd name="T154" fmla="*/ 0 h 813"/>
                <a:gd name="T155" fmla="*/ 433 w 433"/>
                <a:gd name="T156" fmla="*/ 813 h 81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3" h="813">
                  <a:moveTo>
                    <a:pt x="185" y="302"/>
                  </a:moveTo>
                  <a:lnTo>
                    <a:pt x="187" y="299"/>
                  </a:lnTo>
                  <a:lnTo>
                    <a:pt x="188" y="288"/>
                  </a:lnTo>
                  <a:lnTo>
                    <a:pt x="190" y="271"/>
                  </a:lnTo>
                  <a:lnTo>
                    <a:pt x="192" y="252"/>
                  </a:lnTo>
                  <a:lnTo>
                    <a:pt x="193" y="233"/>
                  </a:lnTo>
                  <a:lnTo>
                    <a:pt x="193" y="216"/>
                  </a:lnTo>
                  <a:lnTo>
                    <a:pt x="192" y="200"/>
                  </a:lnTo>
                  <a:lnTo>
                    <a:pt x="189" y="191"/>
                  </a:lnTo>
                  <a:lnTo>
                    <a:pt x="182" y="186"/>
                  </a:lnTo>
                  <a:lnTo>
                    <a:pt x="174" y="180"/>
                  </a:lnTo>
                  <a:lnTo>
                    <a:pt x="167" y="175"/>
                  </a:lnTo>
                  <a:lnTo>
                    <a:pt x="158" y="171"/>
                  </a:lnTo>
                  <a:lnTo>
                    <a:pt x="150" y="168"/>
                  </a:lnTo>
                  <a:lnTo>
                    <a:pt x="143" y="164"/>
                  </a:lnTo>
                  <a:lnTo>
                    <a:pt x="140" y="161"/>
                  </a:lnTo>
                  <a:lnTo>
                    <a:pt x="139" y="159"/>
                  </a:lnTo>
                  <a:lnTo>
                    <a:pt x="140" y="157"/>
                  </a:lnTo>
                  <a:lnTo>
                    <a:pt x="141" y="154"/>
                  </a:lnTo>
                  <a:lnTo>
                    <a:pt x="142" y="153"/>
                  </a:lnTo>
                  <a:lnTo>
                    <a:pt x="143" y="152"/>
                  </a:lnTo>
                  <a:lnTo>
                    <a:pt x="143" y="151"/>
                  </a:lnTo>
                  <a:lnTo>
                    <a:pt x="143" y="150"/>
                  </a:lnTo>
                  <a:lnTo>
                    <a:pt x="143" y="149"/>
                  </a:lnTo>
                  <a:lnTo>
                    <a:pt x="144" y="150"/>
                  </a:lnTo>
                  <a:lnTo>
                    <a:pt x="145" y="150"/>
                  </a:lnTo>
                  <a:lnTo>
                    <a:pt x="149" y="150"/>
                  </a:lnTo>
                  <a:lnTo>
                    <a:pt x="151" y="150"/>
                  </a:lnTo>
                  <a:lnTo>
                    <a:pt x="154" y="150"/>
                  </a:lnTo>
                  <a:lnTo>
                    <a:pt x="158" y="150"/>
                  </a:lnTo>
                  <a:lnTo>
                    <a:pt x="160" y="148"/>
                  </a:lnTo>
                  <a:lnTo>
                    <a:pt x="162" y="147"/>
                  </a:lnTo>
                  <a:lnTo>
                    <a:pt x="164" y="141"/>
                  </a:lnTo>
                  <a:lnTo>
                    <a:pt x="167" y="135"/>
                  </a:lnTo>
                  <a:lnTo>
                    <a:pt x="168" y="130"/>
                  </a:lnTo>
                  <a:lnTo>
                    <a:pt x="169" y="124"/>
                  </a:lnTo>
                  <a:lnTo>
                    <a:pt x="170" y="120"/>
                  </a:lnTo>
                  <a:lnTo>
                    <a:pt x="171" y="115"/>
                  </a:lnTo>
                  <a:lnTo>
                    <a:pt x="171" y="113"/>
                  </a:lnTo>
                  <a:lnTo>
                    <a:pt x="171" y="112"/>
                  </a:lnTo>
                  <a:lnTo>
                    <a:pt x="172" y="112"/>
                  </a:lnTo>
                  <a:lnTo>
                    <a:pt x="173" y="112"/>
                  </a:lnTo>
                  <a:lnTo>
                    <a:pt x="175" y="112"/>
                  </a:lnTo>
                  <a:lnTo>
                    <a:pt x="177" y="112"/>
                  </a:lnTo>
                  <a:lnTo>
                    <a:pt x="178" y="111"/>
                  </a:lnTo>
                  <a:lnTo>
                    <a:pt x="179" y="110"/>
                  </a:lnTo>
                  <a:lnTo>
                    <a:pt x="180" y="109"/>
                  </a:lnTo>
                  <a:lnTo>
                    <a:pt x="180" y="105"/>
                  </a:lnTo>
                  <a:lnTo>
                    <a:pt x="179" y="101"/>
                  </a:lnTo>
                  <a:lnTo>
                    <a:pt x="178" y="96"/>
                  </a:lnTo>
                  <a:lnTo>
                    <a:pt x="175" y="91"/>
                  </a:lnTo>
                  <a:lnTo>
                    <a:pt x="173" y="85"/>
                  </a:lnTo>
                  <a:lnTo>
                    <a:pt x="171" y="80"/>
                  </a:lnTo>
                  <a:lnTo>
                    <a:pt x="170" y="75"/>
                  </a:lnTo>
                  <a:lnTo>
                    <a:pt x="169" y="72"/>
                  </a:lnTo>
                  <a:lnTo>
                    <a:pt x="168" y="67"/>
                  </a:lnTo>
                  <a:lnTo>
                    <a:pt x="167" y="62"/>
                  </a:lnTo>
                  <a:lnTo>
                    <a:pt x="164" y="55"/>
                  </a:lnTo>
                  <a:lnTo>
                    <a:pt x="162" y="47"/>
                  </a:lnTo>
                  <a:lnTo>
                    <a:pt x="159" y="40"/>
                  </a:lnTo>
                  <a:lnTo>
                    <a:pt x="155" y="32"/>
                  </a:lnTo>
                  <a:lnTo>
                    <a:pt x="151" y="25"/>
                  </a:lnTo>
                  <a:lnTo>
                    <a:pt x="145" y="21"/>
                  </a:lnTo>
                  <a:lnTo>
                    <a:pt x="140" y="16"/>
                  </a:lnTo>
                  <a:lnTo>
                    <a:pt x="133" y="12"/>
                  </a:lnTo>
                  <a:lnTo>
                    <a:pt x="128" y="7"/>
                  </a:lnTo>
                  <a:lnTo>
                    <a:pt x="121" y="4"/>
                  </a:lnTo>
                  <a:lnTo>
                    <a:pt x="114" y="1"/>
                  </a:lnTo>
                  <a:lnTo>
                    <a:pt x="106" y="0"/>
                  </a:lnTo>
                  <a:lnTo>
                    <a:pt x="99" y="0"/>
                  </a:lnTo>
                  <a:lnTo>
                    <a:pt x="91" y="2"/>
                  </a:lnTo>
                  <a:lnTo>
                    <a:pt x="82" y="5"/>
                  </a:lnTo>
                  <a:lnTo>
                    <a:pt x="75" y="7"/>
                  </a:lnTo>
                  <a:lnTo>
                    <a:pt x="69" y="10"/>
                  </a:lnTo>
                  <a:lnTo>
                    <a:pt x="64" y="13"/>
                  </a:lnTo>
                  <a:lnTo>
                    <a:pt x="60" y="16"/>
                  </a:lnTo>
                  <a:lnTo>
                    <a:pt x="56" y="21"/>
                  </a:lnTo>
                  <a:lnTo>
                    <a:pt x="54" y="26"/>
                  </a:lnTo>
                  <a:lnTo>
                    <a:pt x="53" y="34"/>
                  </a:lnTo>
                  <a:lnTo>
                    <a:pt x="53" y="42"/>
                  </a:lnTo>
                  <a:lnTo>
                    <a:pt x="52" y="50"/>
                  </a:lnTo>
                  <a:lnTo>
                    <a:pt x="52" y="57"/>
                  </a:lnTo>
                  <a:lnTo>
                    <a:pt x="52" y="65"/>
                  </a:lnTo>
                  <a:lnTo>
                    <a:pt x="52" y="72"/>
                  </a:lnTo>
                  <a:lnTo>
                    <a:pt x="53" y="79"/>
                  </a:lnTo>
                  <a:lnTo>
                    <a:pt x="55" y="84"/>
                  </a:lnTo>
                  <a:lnTo>
                    <a:pt x="57" y="89"/>
                  </a:lnTo>
                  <a:lnTo>
                    <a:pt x="60" y="93"/>
                  </a:lnTo>
                  <a:lnTo>
                    <a:pt x="62" y="100"/>
                  </a:lnTo>
                  <a:lnTo>
                    <a:pt x="64" y="106"/>
                  </a:lnTo>
                  <a:lnTo>
                    <a:pt x="66" y="114"/>
                  </a:lnTo>
                  <a:lnTo>
                    <a:pt x="67" y="123"/>
                  </a:lnTo>
                  <a:lnTo>
                    <a:pt x="69" y="130"/>
                  </a:lnTo>
                  <a:lnTo>
                    <a:pt x="70" y="137"/>
                  </a:lnTo>
                  <a:lnTo>
                    <a:pt x="71" y="141"/>
                  </a:lnTo>
                  <a:lnTo>
                    <a:pt x="69" y="145"/>
                  </a:lnTo>
                  <a:lnTo>
                    <a:pt x="62" y="151"/>
                  </a:lnTo>
                  <a:lnTo>
                    <a:pt x="52" y="157"/>
                  </a:lnTo>
                  <a:lnTo>
                    <a:pt x="41" y="162"/>
                  </a:lnTo>
                  <a:lnTo>
                    <a:pt x="30" y="169"/>
                  </a:lnTo>
                  <a:lnTo>
                    <a:pt x="20" y="174"/>
                  </a:lnTo>
                  <a:lnTo>
                    <a:pt x="12" y="180"/>
                  </a:lnTo>
                  <a:lnTo>
                    <a:pt x="10" y="186"/>
                  </a:lnTo>
                  <a:lnTo>
                    <a:pt x="7" y="190"/>
                  </a:lnTo>
                  <a:lnTo>
                    <a:pt x="5" y="194"/>
                  </a:lnTo>
                  <a:lnTo>
                    <a:pt x="3" y="200"/>
                  </a:lnTo>
                  <a:lnTo>
                    <a:pt x="1" y="206"/>
                  </a:lnTo>
                  <a:lnTo>
                    <a:pt x="0" y="213"/>
                  </a:lnTo>
                  <a:lnTo>
                    <a:pt x="0" y="223"/>
                  </a:lnTo>
                  <a:lnTo>
                    <a:pt x="2" y="236"/>
                  </a:lnTo>
                  <a:lnTo>
                    <a:pt x="6" y="251"/>
                  </a:lnTo>
                  <a:lnTo>
                    <a:pt x="13" y="269"/>
                  </a:lnTo>
                  <a:lnTo>
                    <a:pt x="17" y="289"/>
                  </a:lnTo>
                  <a:lnTo>
                    <a:pt x="21" y="309"/>
                  </a:lnTo>
                  <a:lnTo>
                    <a:pt x="23" y="330"/>
                  </a:lnTo>
                  <a:lnTo>
                    <a:pt x="24" y="349"/>
                  </a:lnTo>
                  <a:lnTo>
                    <a:pt x="24" y="366"/>
                  </a:lnTo>
                  <a:lnTo>
                    <a:pt x="24" y="379"/>
                  </a:lnTo>
                  <a:lnTo>
                    <a:pt x="23" y="388"/>
                  </a:lnTo>
                  <a:lnTo>
                    <a:pt x="23" y="397"/>
                  </a:lnTo>
                  <a:lnTo>
                    <a:pt x="22" y="407"/>
                  </a:lnTo>
                  <a:lnTo>
                    <a:pt x="23" y="418"/>
                  </a:lnTo>
                  <a:lnTo>
                    <a:pt x="24" y="432"/>
                  </a:lnTo>
                  <a:lnTo>
                    <a:pt x="26" y="446"/>
                  </a:lnTo>
                  <a:lnTo>
                    <a:pt x="30" y="461"/>
                  </a:lnTo>
                  <a:lnTo>
                    <a:pt x="34" y="476"/>
                  </a:lnTo>
                  <a:lnTo>
                    <a:pt x="41" y="492"/>
                  </a:lnTo>
                  <a:lnTo>
                    <a:pt x="48" y="503"/>
                  </a:lnTo>
                  <a:lnTo>
                    <a:pt x="59" y="512"/>
                  </a:lnTo>
                  <a:lnTo>
                    <a:pt x="70" y="517"/>
                  </a:lnTo>
                  <a:lnTo>
                    <a:pt x="82" y="521"/>
                  </a:lnTo>
                  <a:lnTo>
                    <a:pt x="93" y="524"/>
                  </a:lnTo>
                  <a:lnTo>
                    <a:pt x="103" y="525"/>
                  </a:lnTo>
                  <a:lnTo>
                    <a:pt x="111" y="525"/>
                  </a:lnTo>
                  <a:lnTo>
                    <a:pt x="116" y="526"/>
                  </a:lnTo>
                  <a:lnTo>
                    <a:pt x="126" y="527"/>
                  </a:lnTo>
                  <a:lnTo>
                    <a:pt x="140" y="529"/>
                  </a:lnTo>
                  <a:lnTo>
                    <a:pt x="154" y="530"/>
                  </a:lnTo>
                  <a:lnTo>
                    <a:pt x="170" y="531"/>
                  </a:lnTo>
                  <a:lnTo>
                    <a:pt x="185" y="531"/>
                  </a:lnTo>
                  <a:lnTo>
                    <a:pt x="200" y="532"/>
                  </a:lnTo>
                  <a:lnTo>
                    <a:pt x="212" y="533"/>
                  </a:lnTo>
                  <a:lnTo>
                    <a:pt x="222" y="534"/>
                  </a:lnTo>
                  <a:lnTo>
                    <a:pt x="232" y="536"/>
                  </a:lnTo>
                  <a:lnTo>
                    <a:pt x="244" y="541"/>
                  </a:lnTo>
                  <a:lnTo>
                    <a:pt x="258" y="545"/>
                  </a:lnTo>
                  <a:lnTo>
                    <a:pt x="271" y="551"/>
                  </a:lnTo>
                  <a:lnTo>
                    <a:pt x="283" y="555"/>
                  </a:lnTo>
                  <a:lnTo>
                    <a:pt x="295" y="560"/>
                  </a:lnTo>
                  <a:lnTo>
                    <a:pt x="301" y="563"/>
                  </a:lnTo>
                  <a:lnTo>
                    <a:pt x="305" y="564"/>
                  </a:lnTo>
                  <a:lnTo>
                    <a:pt x="303" y="566"/>
                  </a:lnTo>
                  <a:lnTo>
                    <a:pt x="303" y="572"/>
                  </a:lnTo>
                  <a:lnTo>
                    <a:pt x="302" y="581"/>
                  </a:lnTo>
                  <a:lnTo>
                    <a:pt x="301" y="592"/>
                  </a:lnTo>
                  <a:lnTo>
                    <a:pt x="300" y="604"/>
                  </a:lnTo>
                  <a:lnTo>
                    <a:pt x="299" y="617"/>
                  </a:lnTo>
                  <a:lnTo>
                    <a:pt x="298" y="629"/>
                  </a:lnTo>
                  <a:lnTo>
                    <a:pt x="298" y="639"/>
                  </a:lnTo>
                  <a:lnTo>
                    <a:pt x="299" y="649"/>
                  </a:lnTo>
                  <a:lnTo>
                    <a:pt x="300" y="663"/>
                  </a:lnTo>
                  <a:lnTo>
                    <a:pt x="302" y="678"/>
                  </a:lnTo>
                  <a:lnTo>
                    <a:pt x="306" y="693"/>
                  </a:lnTo>
                  <a:lnTo>
                    <a:pt x="308" y="709"/>
                  </a:lnTo>
                  <a:lnTo>
                    <a:pt x="309" y="722"/>
                  </a:lnTo>
                  <a:lnTo>
                    <a:pt x="309" y="735"/>
                  </a:lnTo>
                  <a:lnTo>
                    <a:pt x="308" y="742"/>
                  </a:lnTo>
                  <a:lnTo>
                    <a:pt x="306" y="749"/>
                  </a:lnTo>
                  <a:lnTo>
                    <a:pt x="305" y="755"/>
                  </a:lnTo>
                  <a:lnTo>
                    <a:pt x="303" y="760"/>
                  </a:lnTo>
                  <a:lnTo>
                    <a:pt x="302" y="765"/>
                  </a:lnTo>
                  <a:lnTo>
                    <a:pt x="302" y="768"/>
                  </a:lnTo>
                  <a:lnTo>
                    <a:pt x="302" y="771"/>
                  </a:lnTo>
                  <a:lnTo>
                    <a:pt x="302" y="774"/>
                  </a:lnTo>
                  <a:lnTo>
                    <a:pt x="310" y="796"/>
                  </a:lnTo>
                  <a:lnTo>
                    <a:pt x="312" y="796"/>
                  </a:lnTo>
                  <a:lnTo>
                    <a:pt x="317" y="796"/>
                  </a:lnTo>
                  <a:lnTo>
                    <a:pt x="324" y="796"/>
                  </a:lnTo>
                  <a:lnTo>
                    <a:pt x="332" y="796"/>
                  </a:lnTo>
                  <a:lnTo>
                    <a:pt x="341" y="797"/>
                  </a:lnTo>
                  <a:lnTo>
                    <a:pt x="349" y="797"/>
                  </a:lnTo>
                  <a:lnTo>
                    <a:pt x="357" y="798"/>
                  </a:lnTo>
                  <a:lnTo>
                    <a:pt x="362" y="800"/>
                  </a:lnTo>
                  <a:lnTo>
                    <a:pt x="369" y="801"/>
                  </a:lnTo>
                  <a:lnTo>
                    <a:pt x="376" y="804"/>
                  </a:lnTo>
                  <a:lnTo>
                    <a:pt x="384" y="806"/>
                  </a:lnTo>
                  <a:lnTo>
                    <a:pt x="391" y="808"/>
                  </a:lnTo>
                  <a:lnTo>
                    <a:pt x="399" y="809"/>
                  </a:lnTo>
                  <a:lnTo>
                    <a:pt x="407" y="810"/>
                  </a:lnTo>
                  <a:lnTo>
                    <a:pt x="413" y="812"/>
                  </a:lnTo>
                  <a:lnTo>
                    <a:pt x="417" y="810"/>
                  </a:lnTo>
                  <a:lnTo>
                    <a:pt x="420" y="809"/>
                  </a:lnTo>
                  <a:lnTo>
                    <a:pt x="424" y="807"/>
                  </a:lnTo>
                  <a:lnTo>
                    <a:pt x="427" y="805"/>
                  </a:lnTo>
                  <a:lnTo>
                    <a:pt x="430" y="803"/>
                  </a:lnTo>
                  <a:lnTo>
                    <a:pt x="432" y="799"/>
                  </a:lnTo>
                  <a:lnTo>
                    <a:pt x="432" y="797"/>
                  </a:lnTo>
                  <a:lnTo>
                    <a:pt x="428" y="794"/>
                  </a:lnTo>
                  <a:lnTo>
                    <a:pt x="423" y="790"/>
                  </a:lnTo>
                  <a:lnTo>
                    <a:pt x="415" y="786"/>
                  </a:lnTo>
                  <a:lnTo>
                    <a:pt x="404" y="783"/>
                  </a:lnTo>
                  <a:lnTo>
                    <a:pt x="393" y="777"/>
                  </a:lnTo>
                  <a:lnTo>
                    <a:pt x="381" y="771"/>
                  </a:lnTo>
                  <a:lnTo>
                    <a:pt x="371" y="766"/>
                  </a:lnTo>
                  <a:lnTo>
                    <a:pt x="364" y="760"/>
                  </a:lnTo>
                  <a:lnTo>
                    <a:pt x="357" y="754"/>
                  </a:lnTo>
                  <a:lnTo>
                    <a:pt x="356" y="748"/>
                  </a:lnTo>
                  <a:lnTo>
                    <a:pt x="356" y="742"/>
                  </a:lnTo>
                  <a:lnTo>
                    <a:pt x="356" y="736"/>
                  </a:lnTo>
                  <a:lnTo>
                    <a:pt x="356" y="728"/>
                  </a:lnTo>
                  <a:lnTo>
                    <a:pt x="357" y="719"/>
                  </a:lnTo>
                  <a:lnTo>
                    <a:pt x="358" y="709"/>
                  </a:lnTo>
                  <a:lnTo>
                    <a:pt x="359" y="700"/>
                  </a:lnTo>
                  <a:lnTo>
                    <a:pt x="361" y="690"/>
                  </a:lnTo>
                  <a:lnTo>
                    <a:pt x="362" y="679"/>
                  </a:lnTo>
                  <a:lnTo>
                    <a:pt x="366" y="668"/>
                  </a:lnTo>
                  <a:lnTo>
                    <a:pt x="368" y="656"/>
                  </a:lnTo>
                  <a:lnTo>
                    <a:pt x="370" y="642"/>
                  </a:lnTo>
                  <a:lnTo>
                    <a:pt x="371" y="629"/>
                  </a:lnTo>
                  <a:lnTo>
                    <a:pt x="374" y="617"/>
                  </a:lnTo>
                  <a:lnTo>
                    <a:pt x="374" y="607"/>
                  </a:lnTo>
                  <a:lnTo>
                    <a:pt x="375" y="599"/>
                  </a:lnTo>
                  <a:lnTo>
                    <a:pt x="375" y="594"/>
                  </a:lnTo>
                  <a:lnTo>
                    <a:pt x="375" y="592"/>
                  </a:lnTo>
                  <a:lnTo>
                    <a:pt x="376" y="589"/>
                  </a:lnTo>
                  <a:lnTo>
                    <a:pt x="378" y="585"/>
                  </a:lnTo>
                  <a:lnTo>
                    <a:pt x="380" y="581"/>
                  </a:lnTo>
                  <a:lnTo>
                    <a:pt x="383" y="576"/>
                  </a:lnTo>
                  <a:lnTo>
                    <a:pt x="385" y="572"/>
                  </a:lnTo>
                  <a:lnTo>
                    <a:pt x="386" y="566"/>
                  </a:lnTo>
                  <a:lnTo>
                    <a:pt x="385" y="561"/>
                  </a:lnTo>
                  <a:lnTo>
                    <a:pt x="384" y="554"/>
                  </a:lnTo>
                  <a:lnTo>
                    <a:pt x="383" y="548"/>
                  </a:lnTo>
                  <a:lnTo>
                    <a:pt x="380" y="541"/>
                  </a:lnTo>
                  <a:lnTo>
                    <a:pt x="377" y="534"/>
                  </a:lnTo>
                  <a:lnTo>
                    <a:pt x="372" y="526"/>
                  </a:lnTo>
                  <a:lnTo>
                    <a:pt x="365" y="520"/>
                  </a:lnTo>
                  <a:lnTo>
                    <a:pt x="355" y="512"/>
                  </a:lnTo>
                  <a:lnTo>
                    <a:pt x="340" y="505"/>
                  </a:lnTo>
                  <a:lnTo>
                    <a:pt x="326" y="499"/>
                  </a:lnTo>
                  <a:lnTo>
                    <a:pt x="313" y="491"/>
                  </a:lnTo>
                  <a:lnTo>
                    <a:pt x="303" y="485"/>
                  </a:lnTo>
                  <a:lnTo>
                    <a:pt x="296" y="478"/>
                  </a:lnTo>
                  <a:lnTo>
                    <a:pt x="288" y="474"/>
                  </a:lnTo>
                  <a:lnTo>
                    <a:pt x="281" y="468"/>
                  </a:lnTo>
                  <a:lnTo>
                    <a:pt x="275" y="465"/>
                  </a:lnTo>
                  <a:lnTo>
                    <a:pt x="266" y="463"/>
                  </a:lnTo>
                  <a:lnTo>
                    <a:pt x="257" y="460"/>
                  </a:lnTo>
                  <a:lnTo>
                    <a:pt x="248" y="456"/>
                  </a:lnTo>
                  <a:lnTo>
                    <a:pt x="239" y="452"/>
                  </a:lnTo>
                  <a:lnTo>
                    <a:pt x="230" y="446"/>
                  </a:lnTo>
                  <a:lnTo>
                    <a:pt x="223" y="442"/>
                  </a:lnTo>
                  <a:lnTo>
                    <a:pt x="218" y="438"/>
                  </a:lnTo>
                  <a:lnTo>
                    <a:pt x="214" y="435"/>
                  </a:lnTo>
                  <a:lnTo>
                    <a:pt x="213" y="434"/>
                  </a:lnTo>
                  <a:lnTo>
                    <a:pt x="185" y="302"/>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7" name="Freeform 153"/>
            <p:cNvSpPr>
              <a:spLocks/>
            </p:cNvSpPr>
            <p:nvPr/>
          </p:nvSpPr>
          <p:spPr bwMode="auto">
            <a:xfrm>
              <a:off x="3252" y="2557"/>
              <a:ext cx="153" cy="262"/>
            </a:xfrm>
            <a:custGeom>
              <a:avLst/>
              <a:gdLst>
                <a:gd name="T0" fmla="*/ 64 w 153"/>
                <a:gd name="T1" fmla="*/ 261 h 262"/>
                <a:gd name="T2" fmla="*/ 84 w 153"/>
                <a:gd name="T3" fmla="*/ 259 h 262"/>
                <a:gd name="T4" fmla="*/ 115 w 153"/>
                <a:gd name="T5" fmla="*/ 253 h 262"/>
                <a:gd name="T6" fmla="*/ 140 w 153"/>
                <a:gd name="T7" fmla="*/ 239 h 262"/>
                <a:gd name="T8" fmla="*/ 152 w 153"/>
                <a:gd name="T9" fmla="*/ 217 h 262"/>
                <a:gd name="T10" fmla="*/ 144 w 153"/>
                <a:gd name="T11" fmla="*/ 191 h 262"/>
                <a:gd name="T12" fmla="*/ 125 w 153"/>
                <a:gd name="T13" fmla="*/ 162 h 262"/>
                <a:gd name="T14" fmla="*/ 105 w 153"/>
                <a:gd name="T15" fmla="*/ 131 h 262"/>
                <a:gd name="T16" fmla="*/ 96 w 153"/>
                <a:gd name="T17" fmla="*/ 94 h 262"/>
                <a:gd name="T18" fmla="*/ 105 w 153"/>
                <a:gd name="T19" fmla="*/ 59 h 262"/>
                <a:gd name="T20" fmla="*/ 121 w 153"/>
                <a:gd name="T21" fmla="*/ 33 h 262"/>
                <a:gd name="T22" fmla="*/ 129 w 153"/>
                <a:gd name="T23" fmla="*/ 14 h 262"/>
                <a:gd name="T24" fmla="*/ 116 w 153"/>
                <a:gd name="T25" fmla="*/ 5 h 262"/>
                <a:gd name="T26" fmla="*/ 83 w 153"/>
                <a:gd name="T27" fmla="*/ 1 h 262"/>
                <a:gd name="T28" fmla="*/ 46 w 153"/>
                <a:gd name="T29" fmla="*/ 1 h 262"/>
                <a:gd name="T30" fmla="*/ 17 w 153"/>
                <a:gd name="T31" fmla="*/ 5 h 262"/>
                <a:gd name="T32" fmla="*/ 7 w 153"/>
                <a:gd name="T33" fmla="*/ 15 h 262"/>
                <a:gd name="T34" fmla="*/ 2 w 153"/>
                <a:gd name="T35" fmla="*/ 24 h 262"/>
                <a:gd name="T36" fmla="*/ 0 w 153"/>
                <a:gd name="T37" fmla="*/ 34 h 262"/>
                <a:gd name="T38" fmla="*/ 3 w 153"/>
                <a:gd name="T39" fmla="*/ 51 h 262"/>
                <a:gd name="T40" fmla="*/ 12 w 153"/>
                <a:gd name="T41" fmla="*/ 75 h 262"/>
                <a:gd name="T42" fmla="*/ 19 w 153"/>
                <a:gd name="T43" fmla="*/ 92 h 262"/>
                <a:gd name="T44" fmla="*/ 23 w 153"/>
                <a:gd name="T45" fmla="*/ 104 h 262"/>
                <a:gd name="T46" fmla="*/ 25 w 153"/>
                <a:gd name="T47" fmla="*/ 123 h 262"/>
                <a:gd name="T48" fmla="*/ 26 w 153"/>
                <a:gd name="T49" fmla="*/ 152 h 262"/>
                <a:gd name="T50" fmla="*/ 25 w 153"/>
                <a:gd name="T51" fmla="*/ 173 h 262"/>
                <a:gd name="T52" fmla="*/ 23 w 153"/>
                <a:gd name="T53" fmla="*/ 188 h 262"/>
                <a:gd name="T54" fmla="*/ 22 w 153"/>
                <a:gd name="T55" fmla="*/ 203 h 262"/>
                <a:gd name="T56" fmla="*/ 23 w 153"/>
                <a:gd name="T57" fmla="*/ 223 h 262"/>
                <a:gd name="T58" fmla="*/ 27 w 153"/>
                <a:gd name="T59" fmla="*/ 237 h 262"/>
                <a:gd name="T60" fmla="*/ 32 w 153"/>
                <a:gd name="T61" fmla="*/ 246 h 262"/>
                <a:gd name="T62" fmla="*/ 38 w 153"/>
                <a:gd name="T63" fmla="*/ 251 h 262"/>
                <a:gd name="T64" fmla="*/ 43 w 153"/>
                <a:gd name="T65" fmla="*/ 255 h 262"/>
                <a:gd name="T66" fmla="*/ 50 w 153"/>
                <a:gd name="T67" fmla="*/ 257 h 262"/>
                <a:gd name="T68" fmla="*/ 57 w 153"/>
                <a:gd name="T69" fmla="*/ 259 h 262"/>
                <a:gd name="T70" fmla="*/ 60 w 153"/>
                <a:gd name="T71" fmla="*/ 261 h 2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3"/>
                <a:gd name="T109" fmla="*/ 0 h 262"/>
                <a:gd name="T110" fmla="*/ 153 w 153"/>
                <a:gd name="T111" fmla="*/ 262 h 2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3" h="262">
                  <a:moveTo>
                    <a:pt x="61" y="261"/>
                  </a:moveTo>
                  <a:lnTo>
                    <a:pt x="64" y="261"/>
                  </a:lnTo>
                  <a:lnTo>
                    <a:pt x="72" y="259"/>
                  </a:lnTo>
                  <a:lnTo>
                    <a:pt x="84" y="259"/>
                  </a:lnTo>
                  <a:lnTo>
                    <a:pt x="99" y="256"/>
                  </a:lnTo>
                  <a:lnTo>
                    <a:pt x="115" y="253"/>
                  </a:lnTo>
                  <a:lnTo>
                    <a:pt x="129" y="247"/>
                  </a:lnTo>
                  <a:lnTo>
                    <a:pt x="140" y="239"/>
                  </a:lnTo>
                  <a:lnTo>
                    <a:pt x="148" y="229"/>
                  </a:lnTo>
                  <a:lnTo>
                    <a:pt x="152" y="217"/>
                  </a:lnTo>
                  <a:lnTo>
                    <a:pt x="149" y="204"/>
                  </a:lnTo>
                  <a:lnTo>
                    <a:pt x="144" y="191"/>
                  </a:lnTo>
                  <a:lnTo>
                    <a:pt x="135" y="176"/>
                  </a:lnTo>
                  <a:lnTo>
                    <a:pt x="125" y="162"/>
                  </a:lnTo>
                  <a:lnTo>
                    <a:pt x="115" y="147"/>
                  </a:lnTo>
                  <a:lnTo>
                    <a:pt x="105" y="131"/>
                  </a:lnTo>
                  <a:lnTo>
                    <a:pt x="98" y="114"/>
                  </a:lnTo>
                  <a:lnTo>
                    <a:pt x="96" y="94"/>
                  </a:lnTo>
                  <a:lnTo>
                    <a:pt x="99" y="76"/>
                  </a:lnTo>
                  <a:lnTo>
                    <a:pt x="105" y="59"/>
                  </a:lnTo>
                  <a:lnTo>
                    <a:pt x="114" y="45"/>
                  </a:lnTo>
                  <a:lnTo>
                    <a:pt x="121" y="33"/>
                  </a:lnTo>
                  <a:lnTo>
                    <a:pt x="127" y="23"/>
                  </a:lnTo>
                  <a:lnTo>
                    <a:pt x="129" y="14"/>
                  </a:lnTo>
                  <a:lnTo>
                    <a:pt x="126" y="8"/>
                  </a:lnTo>
                  <a:lnTo>
                    <a:pt x="116" y="5"/>
                  </a:lnTo>
                  <a:lnTo>
                    <a:pt x="101" y="3"/>
                  </a:lnTo>
                  <a:lnTo>
                    <a:pt x="83" y="1"/>
                  </a:lnTo>
                  <a:lnTo>
                    <a:pt x="64" y="0"/>
                  </a:lnTo>
                  <a:lnTo>
                    <a:pt x="46" y="1"/>
                  </a:lnTo>
                  <a:lnTo>
                    <a:pt x="30" y="2"/>
                  </a:lnTo>
                  <a:lnTo>
                    <a:pt x="17" y="5"/>
                  </a:lnTo>
                  <a:lnTo>
                    <a:pt x="11" y="11"/>
                  </a:lnTo>
                  <a:lnTo>
                    <a:pt x="7" y="15"/>
                  </a:lnTo>
                  <a:lnTo>
                    <a:pt x="5" y="19"/>
                  </a:lnTo>
                  <a:lnTo>
                    <a:pt x="2" y="24"/>
                  </a:lnTo>
                  <a:lnTo>
                    <a:pt x="1" y="28"/>
                  </a:lnTo>
                  <a:lnTo>
                    <a:pt x="0" y="34"/>
                  </a:lnTo>
                  <a:lnTo>
                    <a:pt x="1" y="41"/>
                  </a:lnTo>
                  <a:lnTo>
                    <a:pt x="3" y="51"/>
                  </a:lnTo>
                  <a:lnTo>
                    <a:pt x="7" y="63"/>
                  </a:lnTo>
                  <a:lnTo>
                    <a:pt x="12" y="75"/>
                  </a:lnTo>
                  <a:lnTo>
                    <a:pt x="15" y="85"/>
                  </a:lnTo>
                  <a:lnTo>
                    <a:pt x="19" y="92"/>
                  </a:lnTo>
                  <a:lnTo>
                    <a:pt x="21" y="97"/>
                  </a:lnTo>
                  <a:lnTo>
                    <a:pt x="23" y="104"/>
                  </a:lnTo>
                  <a:lnTo>
                    <a:pt x="24" y="112"/>
                  </a:lnTo>
                  <a:lnTo>
                    <a:pt x="25" y="123"/>
                  </a:lnTo>
                  <a:lnTo>
                    <a:pt x="26" y="137"/>
                  </a:lnTo>
                  <a:lnTo>
                    <a:pt x="26" y="152"/>
                  </a:lnTo>
                  <a:lnTo>
                    <a:pt x="26" y="164"/>
                  </a:lnTo>
                  <a:lnTo>
                    <a:pt x="25" y="173"/>
                  </a:lnTo>
                  <a:lnTo>
                    <a:pt x="24" y="181"/>
                  </a:lnTo>
                  <a:lnTo>
                    <a:pt x="23" y="188"/>
                  </a:lnTo>
                  <a:lnTo>
                    <a:pt x="22" y="195"/>
                  </a:lnTo>
                  <a:lnTo>
                    <a:pt x="22" y="203"/>
                  </a:lnTo>
                  <a:lnTo>
                    <a:pt x="22" y="213"/>
                  </a:lnTo>
                  <a:lnTo>
                    <a:pt x="23" y="223"/>
                  </a:lnTo>
                  <a:lnTo>
                    <a:pt x="25" y="231"/>
                  </a:lnTo>
                  <a:lnTo>
                    <a:pt x="27" y="237"/>
                  </a:lnTo>
                  <a:lnTo>
                    <a:pt x="30" y="242"/>
                  </a:lnTo>
                  <a:lnTo>
                    <a:pt x="32" y="246"/>
                  </a:lnTo>
                  <a:lnTo>
                    <a:pt x="34" y="248"/>
                  </a:lnTo>
                  <a:lnTo>
                    <a:pt x="38" y="251"/>
                  </a:lnTo>
                  <a:lnTo>
                    <a:pt x="41" y="253"/>
                  </a:lnTo>
                  <a:lnTo>
                    <a:pt x="43" y="255"/>
                  </a:lnTo>
                  <a:lnTo>
                    <a:pt x="46" y="256"/>
                  </a:lnTo>
                  <a:lnTo>
                    <a:pt x="50" y="257"/>
                  </a:lnTo>
                  <a:lnTo>
                    <a:pt x="53" y="258"/>
                  </a:lnTo>
                  <a:lnTo>
                    <a:pt x="57" y="259"/>
                  </a:lnTo>
                  <a:lnTo>
                    <a:pt x="59" y="261"/>
                  </a:lnTo>
                  <a:lnTo>
                    <a:pt x="60" y="261"/>
                  </a:lnTo>
                  <a:lnTo>
                    <a:pt x="61" y="261"/>
                  </a:lnTo>
                </a:path>
              </a:pathLst>
            </a:custGeom>
            <a:solidFill>
              <a:srgbClr val="00CCC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8" name="Freeform 154"/>
            <p:cNvSpPr>
              <a:spLocks/>
            </p:cNvSpPr>
            <p:nvPr/>
          </p:nvSpPr>
          <p:spPr bwMode="auto">
            <a:xfrm>
              <a:off x="3310" y="2371"/>
              <a:ext cx="433" cy="814"/>
            </a:xfrm>
            <a:custGeom>
              <a:avLst/>
              <a:gdLst>
                <a:gd name="T0" fmla="*/ 192 w 433"/>
                <a:gd name="T1" fmla="*/ 257 h 813"/>
                <a:gd name="T2" fmla="*/ 183 w 433"/>
                <a:gd name="T3" fmla="*/ 186 h 813"/>
                <a:gd name="T4" fmla="*/ 144 w 433"/>
                <a:gd name="T5" fmla="*/ 164 h 813"/>
                <a:gd name="T6" fmla="*/ 142 w 433"/>
                <a:gd name="T7" fmla="*/ 153 h 813"/>
                <a:gd name="T8" fmla="*/ 144 w 433"/>
                <a:gd name="T9" fmla="*/ 150 h 813"/>
                <a:gd name="T10" fmla="*/ 154 w 433"/>
                <a:gd name="T11" fmla="*/ 150 h 813"/>
                <a:gd name="T12" fmla="*/ 167 w 433"/>
                <a:gd name="T13" fmla="*/ 137 h 813"/>
                <a:gd name="T14" fmla="*/ 171 w 433"/>
                <a:gd name="T15" fmla="*/ 113 h 813"/>
                <a:gd name="T16" fmla="*/ 175 w 433"/>
                <a:gd name="T17" fmla="*/ 113 h 813"/>
                <a:gd name="T18" fmla="*/ 180 w 433"/>
                <a:gd name="T19" fmla="*/ 105 h 813"/>
                <a:gd name="T20" fmla="*/ 171 w 433"/>
                <a:gd name="T21" fmla="*/ 80 h 813"/>
                <a:gd name="T22" fmla="*/ 165 w 433"/>
                <a:gd name="T23" fmla="*/ 55 h 813"/>
                <a:gd name="T24" fmla="*/ 145 w 433"/>
                <a:gd name="T25" fmla="*/ 21 h 813"/>
                <a:gd name="T26" fmla="*/ 114 w 433"/>
                <a:gd name="T27" fmla="*/ 1 h 813"/>
                <a:gd name="T28" fmla="*/ 75 w 433"/>
                <a:gd name="T29" fmla="*/ 7 h 813"/>
                <a:gd name="T30" fmla="*/ 55 w 433"/>
                <a:gd name="T31" fmla="*/ 26 h 813"/>
                <a:gd name="T32" fmla="*/ 52 w 433"/>
                <a:gd name="T33" fmla="*/ 65 h 813"/>
                <a:gd name="T34" fmla="*/ 61 w 433"/>
                <a:gd name="T35" fmla="*/ 93 h 813"/>
                <a:gd name="T36" fmla="*/ 70 w 433"/>
                <a:gd name="T37" fmla="*/ 130 h 813"/>
                <a:gd name="T38" fmla="*/ 52 w 433"/>
                <a:gd name="T39" fmla="*/ 157 h 813"/>
                <a:gd name="T40" fmla="*/ 10 w 433"/>
                <a:gd name="T41" fmla="*/ 186 h 813"/>
                <a:gd name="T42" fmla="*/ 0 w 433"/>
                <a:gd name="T43" fmla="*/ 213 h 813"/>
                <a:gd name="T44" fmla="*/ 17 w 433"/>
                <a:gd name="T45" fmla="*/ 289 h 813"/>
                <a:gd name="T46" fmla="*/ 24 w 433"/>
                <a:gd name="T47" fmla="*/ 379 h 813"/>
                <a:gd name="T48" fmla="*/ 24 w 433"/>
                <a:gd name="T49" fmla="*/ 432 h 813"/>
                <a:gd name="T50" fmla="*/ 50 w 433"/>
                <a:gd name="T51" fmla="*/ 504 h 813"/>
                <a:gd name="T52" fmla="*/ 104 w 433"/>
                <a:gd name="T53" fmla="*/ 540 h 813"/>
                <a:gd name="T54" fmla="*/ 155 w 433"/>
                <a:gd name="T55" fmla="*/ 542 h 813"/>
                <a:gd name="T56" fmla="*/ 222 w 433"/>
                <a:gd name="T57" fmla="*/ 534 h 813"/>
                <a:gd name="T58" fmla="*/ 285 w 433"/>
                <a:gd name="T59" fmla="*/ 556 h 813"/>
                <a:gd name="T60" fmla="*/ 303 w 433"/>
                <a:gd name="T61" fmla="*/ 573 h 813"/>
                <a:gd name="T62" fmla="*/ 298 w 433"/>
                <a:gd name="T63" fmla="*/ 629 h 813"/>
                <a:gd name="T64" fmla="*/ 306 w 433"/>
                <a:gd name="T65" fmla="*/ 693 h 813"/>
                <a:gd name="T66" fmla="*/ 306 w 433"/>
                <a:gd name="T67" fmla="*/ 749 h 813"/>
                <a:gd name="T68" fmla="*/ 303 w 433"/>
                <a:gd name="T69" fmla="*/ 771 h 813"/>
                <a:gd name="T70" fmla="*/ 317 w 433"/>
                <a:gd name="T71" fmla="*/ 796 h 813"/>
                <a:gd name="T72" fmla="*/ 358 w 433"/>
                <a:gd name="T73" fmla="*/ 798 h 813"/>
                <a:gd name="T74" fmla="*/ 393 w 433"/>
                <a:gd name="T75" fmla="*/ 808 h 813"/>
                <a:gd name="T76" fmla="*/ 420 w 433"/>
                <a:gd name="T77" fmla="*/ 809 h 813"/>
                <a:gd name="T78" fmla="*/ 432 w 433"/>
                <a:gd name="T79" fmla="*/ 797 h 813"/>
                <a:gd name="T80" fmla="*/ 394 w 433"/>
                <a:gd name="T81" fmla="*/ 777 h 813"/>
                <a:gd name="T82" fmla="*/ 356 w 433"/>
                <a:gd name="T83" fmla="*/ 749 h 813"/>
                <a:gd name="T84" fmla="*/ 358 w 433"/>
                <a:gd name="T85" fmla="*/ 710 h 813"/>
                <a:gd name="T86" fmla="*/ 368 w 433"/>
                <a:gd name="T87" fmla="*/ 656 h 813"/>
                <a:gd name="T88" fmla="*/ 375 w 433"/>
                <a:gd name="T89" fmla="*/ 599 h 813"/>
                <a:gd name="T90" fmla="*/ 381 w 433"/>
                <a:gd name="T91" fmla="*/ 582 h 813"/>
                <a:gd name="T92" fmla="*/ 384 w 433"/>
                <a:gd name="T93" fmla="*/ 554 h 813"/>
                <a:gd name="T94" fmla="*/ 365 w 433"/>
                <a:gd name="T95" fmla="*/ 520 h 813"/>
                <a:gd name="T96" fmla="*/ 305 w 433"/>
                <a:gd name="T97" fmla="*/ 485 h 813"/>
                <a:gd name="T98" fmla="*/ 267 w 433"/>
                <a:gd name="T99" fmla="*/ 463 h 813"/>
                <a:gd name="T100" fmla="*/ 223 w 433"/>
                <a:gd name="T101" fmla="*/ 442 h 81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3"/>
                <a:gd name="T154" fmla="*/ 0 h 813"/>
                <a:gd name="T155" fmla="*/ 433 w 433"/>
                <a:gd name="T156" fmla="*/ 813 h 81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3" h="813">
                  <a:moveTo>
                    <a:pt x="187" y="309"/>
                  </a:moveTo>
                  <a:lnTo>
                    <a:pt x="187" y="305"/>
                  </a:lnTo>
                  <a:lnTo>
                    <a:pt x="189" y="294"/>
                  </a:lnTo>
                  <a:lnTo>
                    <a:pt x="190" y="277"/>
                  </a:lnTo>
                  <a:lnTo>
                    <a:pt x="192" y="257"/>
                  </a:lnTo>
                  <a:lnTo>
                    <a:pt x="193" y="236"/>
                  </a:lnTo>
                  <a:lnTo>
                    <a:pt x="193" y="217"/>
                  </a:lnTo>
                  <a:lnTo>
                    <a:pt x="192" y="201"/>
                  </a:lnTo>
                  <a:lnTo>
                    <a:pt x="189" y="191"/>
                  </a:lnTo>
                  <a:lnTo>
                    <a:pt x="183" y="186"/>
                  </a:lnTo>
                  <a:lnTo>
                    <a:pt x="175" y="180"/>
                  </a:lnTo>
                  <a:lnTo>
                    <a:pt x="167" y="175"/>
                  </a:lnTo>
                  <a:lnTo>
                    <a:pt x="158" y="171"/>
                  </a:lnTo>
                  <a:lnTo>
                    <a:pt x="150" y="168"/>
                  </a:lnTo>
                  <a:lnTo>
                    <a:pt x="144" y="164"/>
                  </a:lnTo>
                  <a:lnTo>
                    <a:pt x="140" y="161"/>
                  </a:lnTo>
                  <a:lnTo>
                    <a:pt x="140" y="159"/>
                  </a:lnTo>
                  <a:lnTo>
                    <a:pt x="141" y="157"/>
                  </a:lnTo>
                  <a:lnTo>
                    <a:pt x="142" y="155"/>
                  </a:lnTo>
                  <a:lnTo>
                    <a:pt x="142" y="153"/>
                  </a:lnTo>
                  <a:lnTo>
                    <a:pt x="143" y="152"/>
                  </a:lnTo>
                  <a:lnTo>
                    <a:pt x="143" y="151"/>
                  </a:lnTo>
                  <a:lnTo>
                    <a:pt x="144" y="150"/>
                  </a:lnTo>
                  <a:lnTo>
                    <a:pt x="146" y="150"/>
                  </a:lnTo>
                  <a:lnTo>
                    <a:pt x="149" y="150"/>
                  </a:lnTo>
                  <a:lnTo>
                    <a:pt x="152" y="150"/>
                  </a:lnTo>
                  <a:lnTo>
                    <a:pt x="154" y="150"/>
                  </a:lnTo>
                  <a:lnTo>
                    <a:pt x="158" y="150"/>
                  </a:lnTo>
                  <a:lnTo>
                    <a:pt x="161" y="149"/>
                  </a:lnTo>
                  <a:lnTo>
                    <a:pt x="162" y="147"/>
                  </a:lnTo>
                  <a:lnTo>
                    <a:pt x="165" y="142"/>
                  </a:lnTo>
                  <a:lnTo>
                    <a:pt x="167" y="137"/>
                  </a:lnTo>
                  <a:lnTo>
                    <a:pt x="169" y="131"/>
                  </a:lnTo>
                  <a:lnTo>
                    <a:pt x="170" y="124"/>
                  </a:lnTo>
                  <a:lnTo>
                    <a:pt x="171" y="120"/>
                  </a:lnTo>
                  <a:lnTo>
                    <a:pt x="171" y="115"/>
                  </a:lnTo>
                  <a:lnTo>
                    <a:pt x="171" y="113"/>
                  </a:lnTo>
                  <a:lnTo>
                    <a:pt x="171" y="112"/>
                  </a:lnTo>
                  <a:lnTo>
                    <a:pt x="172" y="112"/>
                  </a:lnTo>
                  <a:lnTo>
                    <a:pt x="173" y="112"/>
                  </a:lnTo>
                  <a:lnTo>
                    <a:pt x="174" y="113"/>
                  </a:lnTo>
                  <a:lnTo>
                    <a:pt x="175" y="113"/>
                  </a:lnTo>
                  <a:lnTo>
                    <a:pt x="177" y="112"/>
                  </a:lnTo>
                  <a:lnTo>
                    <a:pt x="179" y="112"/>
                  </a:lnTo>
                  <a:lnTo>
                    <a:pt x="180" y="111"/>
                  </a:lnTo>
                  <a:lnTo>
                    <a:pt x="181" y="109"/>
                  </a:lnTo>
                  <a:lnTo>
                    <a:pt x="180" y="105"/>
                  </a:lnTo>
                  <a:lnTo>
                    <a:pt x="179" y="101"/>
                  </a:lnTo>
                  <a:lnTo>
                    <a:pt x="178" y="96"/>
                  </a:lnTo>
                  <a:lnTo>
                    <a:pt x="175" y="91"/>
                  </a:lnTo>
                  <a:lnTo>
                    <a:pt x="173" y="85"/>
                  </a:lnTo>
                  <a:lnTo>
                    <a:pt x="171" y="80"/>
                  </a:lnTo>
                  <a:lnTo>
                    <a:pt x="170" y="75"/>
                  </a:lnTo>
                  <a:lnTo>
                    <a:pt x="169" y="72"/>
                  </a:lnTo>
                  <a:lnTo>
                    <a:pt x="168" y="67"/>
                  </a:lnTo>
                  <a:lnTo>
                    <a:pt x="167" y="62"/>
                  </a:lnTo>
                  <a:lnTo>
                    <a:pt x="165" y="55"/>
                  </a:lnTo>
                  <a:lnTo>
                    <a:pt x="163" y="47"/>
                  </a:lnTo>
                  <a:lnTo>
                    <a:pt x="160" y="40"/>
                  </a:lnTo>
                  <a:lnTo>
                    <a:pt x="155" y="32"/>
                  </a:lnTo>
                  <a:lnTo>
                    <a:pt x="151" y="25"/>
                  </a:lnTo>
                  <a:lnTo>
                    <a:pt x="145" y="21"/>
                  </a:lnTo>
                  <a:lnTo>
                    <a:pt x="140" y="16"/>
                  </a:lnTo>
                  <a:lnTo>
                    <a:pt x="134" y="12"/>
                  </a:lnTo>
                  <a:lnTo>
                    <a:pt x="128" y="7"/>
                  </a:lnTo>
                  <a:lnTo>
                    <a:pt x="121" y="4"/>
                  </a:lnTo>
                  <a:lnTo>
                    <a:pt x="114" y="1"/>
                  </a:lnTo>
                  <a:lnTo>
                    <a:pt x="108" y="0"/>
                  </a:lnTo>
                  <a:lnTo>
                    <a:pt x="99" y="0"/>
                  </a:lnTo>
                  <a:lnTo>
                    <a:pt x="91" y="2"/>
                  </a:lnTo>
                  <a:lnTo>
                    <a:pt x="83" y="5"/>
                  </a:lnTo>
                  <a:lnTo>
                    <a:pt x="75" y="7"/>
                  </a:lnTo>
                  <a:lnTo>
                    <a:pt x="70" y="11"/>
                  </a:lnTo>
                  <a:lnTo>
                    <a:pt x="64" y="13"/>
                  </a:lnTo>
                  <a:lnTo>
                    <a:pt x="60" y="16"/>
                  </a:lnTo>
                  <a:lnTo>
                    <a:pt x="56" y="21"/>
                  </a:lnTo>
                  <a:lnTo>
                    <a:pt x="55" y="26"/>
                  </a:lnTo>
                  <a:lnTo>
                    <a:pt x="54" y="34"/>
                  </a:lnTo>
                  <a:lnTo>
                    <a:pt x="53" y="42"/>
                  </a:lnTo>
                  <a:lnTo>
                    <a:pt x="53" y="50"/>
                  </a:lnTo>
                  <a:lnTo>
                    <a:pt x="52" y="57"/>
                  </a:lnTo>
                  <a:lnTo>
                    <a:pt x="52" y="65"/>
                  </a:lnTo>
                  <a:lnTo>
                    <a:pt x="53" y="72"/>
                  </a:lnTo>
                  <a:lnTo>
                    <a:pt x="53" y="79"/>
                  </a:lnTo>
                  <a:lnTo>
                    <a:pt x="55" y="84"/>
                  </a:lnTo>
                  <a:lnTo>
                    <a:pt x="57" y="89"/>
                  </a:lnTo>
                  <a:lnTo>
                    <a:pt x="61" y="93"/>
                  </a:lnTo>
                  <a:lnTo>
                    <a:pt x="63" y="100"/>
                  </a:lnTo>
                  <a:lnTo>
                    <a:pt x="65" y="106"/>
                  </a:lnTo>
                  <a:lnTo>
                    <a:pt x="66" y="115"/>
                  </a:lnTo>
                  <a:lnTo>
                    <a:pt x="69" y="123"/>
                  </a:lnTo>
                  <a:lnTo>
                    <a:pt x="70" y="130"/>
                  </a:lnTo>
                  <a:lnTo>
                    <a:pt x="71" y="137"/>
                  </a:lnTo>
                  <a:lnTo>
                    <a:pt x="71" y="141"/>
                  </a:lnTo>
                  <a:lnTo>
                    <a:pt x="69" y="145"/>
                  </a:lnTo>
                  <a:lnTo>
                    <a:pt x="62" y="151"/>
                  </a:lnTo>
                  <a:lnTo>
                    <a:pt x="52" y="157"/>
                  </a:lnTo>
                  <a:lnTo>
                    <a:pt x="41" y="162"/>
                  </a:lnTo>
                  <a:lnTo>
                    <a:pt x="30" y="169"/>
                  </a:lnTo>
                  <a:lnTo>
                    <a:pt x="20" y="174"/>
                  </a:lnTo>
                  <a:lnTo>
                    <a:pt x="13" y="180"/>
                  </a:lnTo>
                  <a:lnTo>
                    <a:pt x="10" y="186"/>
                  </a:lnTo>
                  <a:lnTo>
                    <a:pt x="8" y="190"/>
                  </a:lnTo>
                  <a:lnTo>
                    <a:pt x="6" y="194"/>
                  </a:lnTo>
                  <a:lnTo>
                    <a:pt x="4" y="200"/>
                  </a:lnTo>
                  <a:lnTo>
                    <a:pt x="1" y="206"/>
                  </a:lnTo>
                  <a:lnTo>
                    <a:pt x="0" y="213"/>
                  </a:lnTo>
                  <a:lnTo>
                    <a:pt x="0" y="223"/>
                  </a:lnTo>
                  <a:lnTo>
                    <a:pt x="2" y="236"/>
                  </a:lnTo>
                  <a:lnTo>
                    <a:pt x="7" y="251"/>
                  </a:lnTo>
                  <a:lnTo>
                    <a:pt x="13" y="269"/>
                  </a:lnTo>
                  <a:lnTo>
                    <a:pt x="17" y="289"/>
                  </a:lnTo>
                  <a:lnTo>
                    <a:pt x="21" y="310"/>
                  </a:lnTo>
                  <a:lnTo>
                    <a:pt x="23" y="330"/>
                  </a:lnTo>
                  <a:lnTo>
                    <a:pt x="24" y="349"/>
                  </a:lnTo>
                  <a:lnTo>
                    <a:pt x="25" y="366"/>
                  </a:lnTo>
                  <a:lnTo>
                    <a:pt x="24" y="379"/>
                  </a:lnTo>
                  <a:lnTo>
                    <a:pt x="24" y="388"/>
                  </a:lnTo>
                  <a:lnTo>
                    <a:pt x="23" y="397"/>
                  </a:lnTo>
                  <a:lnTo>
                    <a:pt x="23" y="407"/>
                  </a:lnTo>
                  <a:lnTo>
                    <a:pt x="23" y="418"/>
                  </a:lnTo>
                  <a:lnTo>
                    <a:pt x="24" y="432"/>
                  </a:lnTo>
                  <a:lnTo>
                    <a:pt x="26" y="446"/>
                  </a:lnTo>
                  <a:lnTo>
                    <a:pt x="30" y="461"/>
                  </a:lnTo>
                  <a:lnTo>
                    <a:pt x="35" y="476"/>
                  </a:lnTo>
                  <a:lnTo>
                    <a:pt x="42" y="492"/>
                  </a:lnTo>
                  <a:lnTo>
                    <a:pt x="50" y="504"/>
                  </a:lnTo>
                  <a:lnTo>
                    <a:pt x="60" y="514"/>
                  </a:lnTo>
                  <a:lnTo>
                    <a:pt x="71" y="523"/>
                  </a:lnTo>
                  <a:lnTo>
                    <a:pt x="82" y="530"/>
                  </a:lnTo>
                  <a:lnTo>
                    <a:pt x="94" y="535"/>
                  </a:lnTo>
                  <a:lnTo>
                    <a:pt x="104" y="540"/>
                  </a:lnTo>
                  <a:lnTo>
                    <a:pt x="112" y="542"/>
                  </a:lnTo>
                  <a:lnTo>
                    <a:pt x="118" y="543"/>
                  </a:lnTo>
                  <a:lnTo>
                    <a:pt x="128" y="544"/>
                  </a:lnTo>
                  <a:lnTo>
                    <a:pt x="141" y="543"/>
                  </a:lnTo>
                  <a:lnTo>
                    <a:pt x="155" y="542"/>
                  </a:lnTo>
                  <a:lnTo>
                    <a:pt x="171" y="539"/>
                  </a:lnTo>
                  <a:lnTo>
                    <a:pt x="187" y="536"/>
                  </a:lnTo>
                  <a:lnTo>
                    <a:pt x="201" y="535"/>
                  </a:lnTo>
                  <a:lnTo>
                    <a:pt x="213" y="534"/>
                  </a:lnTo>
                  <a:lnTo>
                    <a:pt x="222" y="534"/>
                  </a:lnTo>
                  <a:lnTo>
                    <a:pt x="232" y="537"/>
                  </a:lnTo>
                  <a:lnTo>
                    <a:pt x="244" y="541"/>
                  </a:lnTo>
                  <a:lnTo>
                    <a:pt x="258" y="545"/>
                  </a:lnTo>
                  <a:lnTo>
                    <a:pt x="272" y="551"/>
                  </a:lnTo>
                  <a:lnTo>
                    <a:pt x="285" y="556"/>
                  </a:lnTo>
                  <a:lnTo>
                    <a:pt x="295" y="560"/>
                  </a:lnTo>
                  <a:lnTo>
                    <a:pt x="302" y="563"/>
                  </a:lnTo>
                  <a:lnTo>
                    <a:pt x="305" y="564"/>
                  </a:lnTo>
                  <a:lnTo>
                    <a:pt x="305" y="566"/>
                  </a:lnTo>
                  <a:lnTo>
                    <a:pt x="303" y="573"/>
                  </a:lnTo>
                  <a:lnTo>
                    <a:pt x="302" y="582"/>
                  </a:lnTo>
                  <a:lnTo>
                    <a:pt x="301" y="592"/>
                  </a:lnTo>
                  <a:lnTo>
                    <a:pt x="300" y="604"/>
                  </a:lnTo>
                  <a:lnTo>
                    <a:pt x="299" y="617"/>
                  </a:lnTo>
                  <a:lnTo>
                    <a:pt x="298" y="629"/>
                  </a:lnTo>
                  <a:lnTo>
                    <a:pt x="298" y="639"/>
                  </a:lnTo>
                  <a:lnTo>
                    <a:pt x="299" y="650"/>
                  </a:lnTo>
                  <a:lnTo>
                    <a:pt x="300" y="663"/>
                  </a:lnTo>
                  <a:lnTo>
                    <a:pt x="303" y="678"/>
                  </a:lnTo>
                  <a:lnTo>
                    <a:pt x="306" y="693"/>
                  </a:lnTo>
                  <a:lnTo>
                    <a:pt x="308" y="709"/>
                  </a:lnTo>
                  <a:lnTo>
                    <a:pt x="310" y="724"/>
                  </a:lnTo>
                  <a:lnTo>
                    <a:pt x="310" y="735"/>
                  </a:lnTo>
                  <a:lnTo>
                    <a:pt x="308" y="744"/>
                  </a:lnTo>
                  <a:lnTo>
                    <a:pt x="306" y="749"/>
                  </a:lnTo>
                  <a:lnTo>
                    <a:pt x="305" y="755"/>
                  </a:lnTo>
                  <a:lnTo>
                    <a:pt x="303" y="760"/>
                  </a:lnTo>
                  <a:lnTo>
                    <a:pt x="303" y="765"/>
                  </a:lnTo>
                  <a:lnTo>
                    <a:pt x="303" y="769"/>
                  </a:lnTo>
                  <a:lnTo>
                    <a:pt x="303" y="771"/>
                  </a:lnTo>
                  <a:lnTo>
                    <a:pt x="303" y="774"/>
                  </a:lnTo>
                  <a:lnTo>
                    <a:pt x="311" y="796"/>
                  </a:lnTo>
                  <a:lnTo>
                    <a:pt x="312" y="796"/>
                  </a:lnTo>
                  <a:lnTo>
                    <a:pt x="317" y="796"/>
                  </a:lnTo>
                  <a:lnTo>
                    <a:pt x="325" y="796"/>
                  </a:lnTo>
                  <a:lnTo>
                    <a:pt x="332" y="796"/>
                  </a:lnTo>
                  <a:lnTo>
                    <a:pt x="341" y="797"/>
                  </a:lnTo>
                  <a:lnTo>
                    <a:pt x="350" y="797"/>
                  </a:lnTo>
                  <a:lnTo>
                    <a:pt x="358" y="798"/>
                  </a:lnTo>
                  <a:lnTo>
                    <a:pt x="364" y="800"/>
                  </a:lnTo>
                  <a:lnTo>
                    <a:pt x="369" y="801"/>
                  </a:lnTo>
                  <a:lnTo>
                    <a:pt x="376" y="804"/>
                  </a:lnTo>
                  <a:lnTo>
                    <a:pt x="384" y="806"/>
                  </a:lnTo>
                  <a:lnTo>
                    <a:pt x="393" y="808"/>
                  </a:lnTo>
                  <a:lnTo>
                    <a:pt x="400" y="809"/>
                  </a:lnTo>
                  <a:lnTo>
                    <a:pt x="407" y="810"/>
                  </a:lnTo>
                  <a:lnTo>
                    <a:pt x="414" y="812"/>
                  </a:lnTo>
                  <a:lnTo>
                    <a:pt x="417" y="810"/>
                  </a:lnTo>
                  <a:lnTo>
                    <a:pt x="420" y="809"/>
                  </a:lnTo>
                  <a:lnTo>
                    <a:pt x="424" y="808"/>
                  </a:lnTo>
                  <a:lnTo>
                    <a:pt x="427" y="806"/>
                  </a:lnTo>
                  <a:lnTo>
                    <a:pt x="430" y="803"/>
                  </a:lnTo>
                  <a:lnTo>
                    <a:pt x="432" y="799"/>
                  </a:lnTo>
                  <a:lnTo>
                    <a:pt x="432" y="797"/>
                  </a:lnTo>
                  <a:lnTo>
                    <a:pt x="429" y="794"/>
                  </a:lnTo>
                  <a:lnTo>
                    <a:pt x="424" y="790"/>
                  </a:lnTo>
                  <a:lnTo>
                    <a:pt x="415" y="787"/>
                  </a:lnTo>
                  <a:lnTo>
                    <a:pt x="405" y="783"/>
                  </a:lnTo>
                  <a:lnTo>
                    <a:pt x="394" y="777"/>
                  </a:lnTo>
                  <a:lnTo>
                    <a:pt x="383" y="771"/>
                  </a:lnTo>
                  <a:lnTo>
                    <a:pt x="372" y="766"/>
                  </a:lnTo>
                  <a:lnTo>
                    <a:pt x="364" y="760"/>
                  </a:lnTo>
                  <a:lnTo>
                    <a:pt x="358" y="755"/>
                  </a:lnTo>
                  <a:lnTo>
                    <a:pt x="356" y="749"/>
                  </a:lnTo>
                  <a:lnTo>
                    <a:pt x="356" y="742"/>
                  </a:lnTo>
                  <a:lnTo>
                    <a:pt x="356" y="736"/>
                  </a:lnTo>
                  <a:lnTo>
                    <a:pt x="357" y="728"/>
                  </a:lnTo>
                  <a:lnTo>
                    <a:pt x="357" y="719"/>
                  </a:lnTo>
                  <a:lnTo>
                    <a:pt x="358" y="710"/>
                  </a:lnTo>
                  <a:lnTo>
                    <a:pt x="359" y="700"/>
                  </a:lnTo>
                  <a:lnTo>
                    <a:pt x="361" y="690"/>
                  </a:lnTo>
                  <a:lnTo>
                    <a:pt x="364" y="680"/>
                  </a:lnTo>
                  <a:lnTo>
                    <a:pt x="366" y="669"/>
                  </a:lnTo>
                  <a:lnTo>
                    <a:pt x="368" y="656"/>
                  </a:lnTo>
                  <a:lnTo>
                    <a:pt x="370" y="642"/>
                  </a:lnTo>
                  <a:lnTo>
                    <a:pt x="372" y="629"/>
                  </a:lnTo>
                  <a:lnTo>
                    <a:pt x="374" y="617"/>
                  </a:lnTo>
                  <a:lnTo>
                    <a:pt x="375" y="607"/>
                  </a:lnTo>
                  <a:lnTo>
                    <a:pt x="375" y="599"/>
                  </a:lnTo>
                  <a:lnTo>
                    <a:pt x="375" y="594"/>
                  </a:lnTo>
                  <a:lnTo>
                    <a:pt x="375" y="592"/>
                  </a:lnTo>
                  <a:lnTo>
                    <a:pt x="377" y="590"/>
                  </a:lnTo>
                  <a:lnTo>
                    <a:pt x="378" y="585"/>
                  </a:lnTo>
                  <a:lnTo>
                    <a:pt x="381" y="582"/>
                  </a:lnTo>
                  <a:lnTo>
                    <a:pt x="384" y="576"/>
                  </a:lnTo>
                  <a:lnTo>
                    <a:pt x="385" y="572"/>
                  </a:lnTo>
                  <a:lnTo>
                    <a:pt x="386" y="566"/>
                  </a:lnTo>
                  <a:lnTo>
                    <a:pt x="385" y="561"/>
                  </a:lnTo>
                  <a:lnTo>
                    <a:pt x="384" y="554"/>
                  </a:lnTo>
                  <a:lnTo>
                    <a:pt x="383" y="548"/>
                  </a:lnTo>
                  <a:lnTo>
                    <a:pt x="380" y="541"/>
                  </a:lnTo>
                  <a:lnTo>
                    <a:pt x="378" y="534"/>
                  </a:lnTo>
                  <a:lnTo>
                    <a:pt x="372" y="527"/>
                  </a:lnTo>
                  <a:lnTo>
                    <a:pt x="365" y="520"/>
                  </a:lnTo>
                  <a:lnTo>
                    <a:pt x="355" y="513"/>
                  </a:lnTo>
                  <a:lnTo>
                    <a:pt x="340" y="505"/>
                  </a:lnTo>
                  <a:lnTo>
                    <a:pt x="326" y="499"/>
                  </a:lnTo>
                  <a:lnTo>
                    <a:pt x="313" y="492"/>
                  </a:lnTo>
                  <a:lnTo>
                    <a:pt x="305" y="485"/>
                  </a:lnTo>
                  <a:lnTo>
                    <a:pt x="296" y="478"/>
                  </a:lnTo>
                  <a:lnTo>
                    <a:pt x="289" y="474"/>
                  </a:lnTo>
                  <a:lnTo>
                    <a:pt x="282" y="470"/>
                  </a:lnTo>
                  <a:lnTo>
                    <a:pt x="275" y="465"/>
                  </a:lnTo>
                  <a:lnTo>
                    <a:pt x="267" y="463"/>
                  </a:lnTo>
                  <a:lnTo>
                    <a:pt x="257" y="460"/>
                  </a:lnTo>
                  <a:lnTo>
                    <a:pt x="248" y="456"/>
                  </a:lnTo>
                  <a:lnTo>
                    <a:pt x="239" y="451"/>
                  </a:lnTo>
                  <a:lnTo>
                    <a:pt x="231" y="446"/>
                  </a:lnTo>
                  <a:lnTo>
                    <a:pt x="223" y="442"/>
                  </a:lnTo>
                  <a:lnTo>
                    <a:pt x="218" y="437"/>
                  </a:lnTo>
                  <a:lnTo>
                    <a:pt x="214" y="435"/>
                  </a:lnTo>
                  <a:lnTo>
                    <a:pt x="213" y="434"/>
                  </a:lnTo>
                  <a:lnTo>
                    <a:pt x="187" y="309"/>
                  </a:lnTo>
                </a:path>
              </a:pathLst>
            </a:custGeom>
            <a:solidFill>
              <a:srgbClr val="CC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99" name="Freeform 155"/>
            <p:cNvSpPr>
              <a:spLocks/>
            </p:cNvSpPr>
            <p:nvPr/>
          </p:nvSpPr>
          <p:spPr bwMode="auto">
            <a:xfrm>
              <a:off x="3272" y="2626"/>
              <a:ext cx="43" cy="176"/>
            </a:xfrm>
            <a:custGeom>
              <a:avLst/>
              <a:gdLst>
                <a:gd name="T0" fmla="*/ 20 w 43"/>
                <a:gd name="T1" fmla="*/ 146 h 176"/>
                <a:gd name="T2" fmla="*/ 18 w 43"/>
                <a:gd name="T3" fmla="*/ 132 h 176"/>
                <a:gd name="T4" fmla="*/ 17 w 43"/>
                <a:gd name="T5" fmla="*/ 114 h 176"/>
                <a:gd name="T6" fmla="*/ 18 w 43"/>
                <a:gd name="T7" fmla="*/ 93 h 176"/>
                <a:gd name="T8" fmla="*/ 22 w 43"/>
                <a:gd name="T9" fmla="*/ 75 h 176"/>
                <a:gd name="T10" fmla="*/ 23 w 43"/>
                <a:gd name="T11" fmla="*/ 63 h 176"/>
                <a:gd name="T12" fmla="*/ 23 w 43"/>
                <a:gd name="T13" fmla="*/ 51 h 176"/>
                <a:gd name="T14" fmla="*/ 20 w 43"/>
                <a:gd name="T15" fmla="*/ 37 h 176"/>
                <a:gd name="T16" fmla="*/ 17 w 43"/>
                <a:gd name="T17" fmla="*/ 28 h 176"/>
                <a:gd name="T18" fmla="*/ 13 w 43"/>
                <a:gd name="T19" fmla="*/ 22 h 176"/>
                <a:gd name="T20" fmla="*/ 9 w 43"/>
                <a:gd name="T21" fmla="*/ 13 h 176"/>
                <a:gd name="T22" fmla="*/ 3 w 43"/>
                <a:gd name="T23" fmla="*/ 4 h 176"/>
                <a:gd name="T24" fmla="*/ 2 w 43"/>
                <a:gd name="T25" fmla="*/ 7 h 176"/>
                <a:gd name="T26" fmla="*/ 6 w 43"/>
                <a:gd name="T27" fmla="*/ 18 h 176"/>
                <a:gd name="T28" fmla="*/ 10 w 43"/>
                <a:gd name="T29" fmla="*/ 28 h 176"/>
                <a:gd name="T30" fmla="*/ 11 w 43"/>
                <a:gd name="T31" fmla="*/ 45 h 176"/>
                <a:gd name="T32" fmla="*/ 12 w 43"/>
                <a:gd name="T33" fmla="*/ 72 h 176"/>
                <a:gd name="T34" fmla="*/ 11 w 43"/>
                <a:gd name="T35" fmla="*/ 92 h 176"/>
                <a:gd name="T36" fmla="*/ 9 w 43"/>
                <a:gd name="T37" fmla="*/ 107 h 176"/>
                <a:gd name="T38" fmla="*/ 9 w 43"/>
                <a:gd name="T39" fmla="*/ 121 h 176"/>
                <a:gd name="T40" fmla="*/ 10 w 43"/>
                <a:gd name="T41" fmla="*/ 139 h 176"/>
                <a:gd name="T42" fmla="*/ 13 w 43"/>
                <a:gd name="T43" fmla="*/ 152 h 176"/>
                <a:gd name="T44" fmla="*/ 17 w 43"/>
                <a:gd name="T45" fmla="*/ 161 h 176"/>
                <a:gd name="T46" fmla="*/ 21 w 43"/>
                <a:gd name="T47" fmla="*/ 166 h 176"/>
                <a:gd name="T48" fmla="*/ 27 w 43"/>
                <a:gd name="T49" fmla="*/ 169 h 176"/>
                <a:gd name="T50" fmla="*/ 32 w 43"/>
                <a:gd name="T51" fmla="*/ 172 h 176"/>
                <a:gd name="T52" fmla="*/ 37 w 43"/>
                <a:gd name="T53" fmla="*/ 173 h 176"/>
                <a:gd name="T54" fmla="*/ 40 w 43"/>
                <a:gd name="T55" fmla="*/ 175 h 176"/>
                <a:gd name="T56" fmla="*/ 38 w 43"/>
                <a:gd name="T57" fmla="*/ 171 h 176"/>
                <a:gd name="T58" fmla="*/ 31 w 43"/>
                <a:gd name="T59" fmla="*/ 166 h 176"/>
                <a:gd name="T60" fmla="*/ 26 w 43"/>
                <a:gd name="T61" fmla="*/ 158 h 176"/>
                <a:gd name="T62" fmla="*/ 21 w 43"/>
                <a:gd name="T63" fmla="*/ 152 h 17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176"/>
                <a:gd name="T98" fmla="*/ 43 w 43"/>
                <a:gd name="T99" fmla="*/ 176 h 17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176">
                  <a:moveTo>
                    <a:pt x="21" y="149"/>
                  </a:moveTo>
                  <a:lnTo>
                    <a:pt x="20" y="146"/>
                  </a:lnTo>
                  <a:lnTo>
                    <a:pt x="19" y="140"/>
                  </a:lnTo>
                  <a:lnTo>
                    <a:pt x="18" y="132"/>
                  </a:lnTo>
                  <a:lnTo>
                    <a:pt x="17" y="124"/>
                  </a:lnTo>
                  <a:lnTo>
                    <a:pt x="17" y="114"/>
                  </a:lnTo>
                  <a:lnTo>
                    <a:pt x="17" y="104"/>
                  </a:lnTo>
                  <a:lnTo>
                    <a:pt x="18" y="93"/>
                  </a:lnTo>
                  <a:lnTo>
                    <a:pt x="20" y="82"/>
                  </a:lnTo>
                  <a:lnTo>
                    <a:pt x="22" y="75"/>
                  </a:lnTo>
                  <a:lnTo>
                    <a:pt x="23" y="70"/>
                  </a:lnTo>
                  <a:lnTo>
                    <a:pt x="23" y="63"/>
                  </a:lnTo>
                  <a:lnTo>
                    <a:pt x="23" y="56"/>
                  </a:lnTo>
                  <a:lnTo>
                    <a:pt x="23" y="51"/>
                  </a:lnTo>
                  <a:lnTo>
                    <a:pt x="22" y="44"/>
                  </a:lnTo>
                  <a:lnTo>
                    <a:pt x="20" y="37"/>
                  </a:lnTo>
                  <a:lnTo>
                    <a:pt x="18" y="31"/>
                  </a:lnTo>
                  <a:lnTo>
                    <a:pt x="17" y="28"/>
                  </a:lnTo>
                  <a:lnTo>
                    <a:pt x="15" y="25"/>
                  </a:lnTo>
                  <a:lnTo>
                    <a:pt x="13" y="22"/>
                  </a:lnTo>
                  <a:lnTo>
                    <a:pt x="11" y="17"/>
                  </a:lnTo>
                  <a:lnTo>
                    <a:pt x="9" y="13"/>
                  </a:lnTo>
                  <a:lnTo>
                    <a:pt x="5" y="8"/>
                  </a:lnTo>
                  <a:lnTo>
                    <a:pt x="3" y="4"/>
                  </a:lnTo>
                  <a:lnTo>
                    <a:pt x="0" y="0"/>
                  </a:lnTo>
                  <a:lnTo>
                    <a:pt x="2" y="7"/>
                  </a:lnTo>
                  <a:lnTo>
                    <a:pt x="5" y="13"/>
                  </a:lnTo>
                  <a:lnTo>
                    <a:pt x="6" y="18"/>
                  </a:lnTo>
                  <a:lnTo>
                    <a:pt x="9" y="23"/>
                  </a:lnTo>
                  <a:lnTo>
                    <a:pt x="10" y="28"/>
                  </a:lnTo>
                  <a:lnTo>
                    <a:pt x="11" y="36"/>
                  </a:lnTo>
                  <a:lnTo>
                    <a:pt x="11" y="45"/>
                  </a:lnTo>
                  <a:lnTo>
                    <a:pt x="12" y="57"/>
                  </a:lnTo>
                  <a:lnTo>
                    <a:pt x="12" y="72"/>
                  </a:lnTo>
                  <a:lnTo>
                    <a:pt x="12" y="83"/>
                  </a:lnTo>
                  <a:lnTo>
                    <a:pt x="11" y="92"/>
                  </a:lnTo>
                  <a:lnTo>
                    <a:pt x="10" y="100"/>
                  </a:lnTo>
                  <a:lnTo>
                    <a:pt x="9" y="107"/>
                  </a:lnTo>
                  <a:lnTo>
                    <a:pt x="9" y="113"/>
                  </a:lnTo>
                  <a:lnTo>
                    <a:pt x="9" y="121"/>
                  </a:lnTo>
                  <a:lnTo>
                    <a:pt x="9" y="130"/>
                  </a:lnTo>
                  <a:lnTo>
                    <a:pt x="10" y="139"/>
                  </a:lnTo>
                  <a:lnTo>
                    <a:pt x="11" y="147"/>
                  </a:lnTo>
                  <a:lnTo>
                    <a:pt x="13" y="152"/>
                  </a:lnTo>
                  <a:lnTo>
                    <a:pt x="14" y="157"/>
                  </a:lnTo>
                  <a:lnTo>
                    <a:pt x="17" y="161"/>
                  </a:lnTo>
                  <a:lnTo>
                    <a:pt x="19" y="163"/>
                  </a:lnTo>
                  <a:lnTo>
                    <a:pt x="21" y="166"/>
                  </a:lnTo>
                  <a:lnTo>
                    <a:pt x="24" y="168"/>
                  </a:lnTo>
                  <a:lnTo>
                    <a:pt x="27" y="169"/>
                  </a:lnTo>
                  <a:lnTo>
                    <a:pt x="29" y="171"/>
                  </a:lnTo>
                  <a:lnTo>
                    <a:pt x="32" y="172"/>
                  </a:lnTo>
                  <a:lnTo>
                    <a:pt x="35" y="172"/>
                  </a:lnTo>
                  <a:lnTo>
                    <a:pt x="37" y="173"/>
                  </a:lnTo>
                  <a:lnTo>
                    <a:pt x="39" y="173"/>
                  </a:lnTo>
                  <a:lnTo>
                    <a:pt x="40" y="175"/>
                  </a:lnTo>
                  <a:lnTo>
                    <a:pt x="42" y="175"/>
                  </a:lnTo>
                  <a:lnTo>
                    <a:pt x="38" y="171"/>
                  </a:lnTo>
                  <a:lnTo>
                    <a:pt x="35" y="169"/>
                  </a:lnTo>
                  <a:lnTo>
                    <a:pt x="31" y="166"/>
                  </a:lnTo>
                  <a:lnTo>
                    <a:pt x="28" y="161"/>
                  </a:lnTo>
                  <a:lnTo>
                    <a:pt x="26" y="158"/>
                  </a:lnTo>
                  <a:lnTo>
                    <a:pt x="23" y="154"/>
                  </a:lnTo>
                  <a:lnTo>
                    <a:pt x="21" y="152"/>
                  </a:lnTo>
                  <a:lnTo>
                    <a:pt x="21" y="149"/>
                  </a:lnTo>
                </a:path>
              </a:pathLst>
            </a:custGeom>
            <a:solidFill>
              <a:srgbClr val="00808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0" name="Freeform 156"/>
            <p:cNvSpPr>
              <a:spLocks/>
            </p:cNvSpPr>
            <p:nvPr/>
          </p:nvSpPr>
          <p:spPr bwMode="auto">
            <a:xfrm>
              <a:off x="3537" y="2869"/>
              <a:ext cx="583" cy="526"/>
            </a:xfrm>
            <a:custGeom>
              <a:avLst/>
              <a:gdLst>
                <a:gd name="T0" fmla="*/ 0 w 583"/>
                <a:gd name="T1" fmla="*/ 524 h 525"/>
                <a:gd name="T2" fmla="*/ 0 w 583"/>
                <a:gd name="T3" fmla="*/ 139 h 525"/>
                <a:gd name="T4" fmla="*/ 582 w 583"/>
                <a:gd name="T5" fmla="*/ 0 h 525"/>
                <a:gd name="T6" fmla="*/ 582 w 583"/>
                <a:gd name="T7" fmla="*/ 396 h 525"/>
                <a:gd name="T8" fmla="*/ 0 w 583"/>
                <a:gd name="T9" fmla="*/ 524 h 525"/>
                <a:gd name="T10" fmla="*/ 0 60000 65536"/>
                <a:gd name="T11" fmla="*/ 0 60000 65536"/>
                <a:gd name="T12" fmla="*/ 0 60000 65536"/>
                <a:gd name="T13" fmla="*/ 0 60000 65536"/>
                <a:gd name="T14" fmla="*/ 0 60000 65536"/>
                <a:gd name="T15" fmla="*/ 0 w 583"/>
                <a:gd name="T16" fmla="*/ 0 h 525"/>
                <a:gd name="T17" fmla="*/ 583 w 583"/>
                <a:gd name="T18" fmla="*/ 525 h 525"/>
              </a:gdLst>
              <a:ahLst/>
              <a:cxnLst>
                <a:cxn ang="T10">
                  <a:pos x="T0" y="T1"/>
                </a:cxn>
                <a:cxn ang="T11">
                  <a:pos x="T2" y="T3"/>
                </a:cxn>
                <a:cxn ang="T12">
                  <a:pos x="T4" y="T5"/>
                </a:cxn>
                <a:cxn ang="T13">
                  <a:pos x="T6" y="T7"/>
                </a:cxn>
                <a:cxn ang="T14">
                  <a:pos x="T8" y="T9"/>
                </a:cxn>
              </a:cxnLst>
              <a:rect l="T15" t="T16" r="T17" b="T18"/>
              <a:pathLst>
                <a:path w="583" h="525">
                  <a:moveTo>
                    <a:pt x="0" y="524"/>
                  </a:moveTo>
                  <a:lnTo>
                    <a:pt x="0" y="139"/>
                  </a:lnTo>
                  <a:lnTo>
                    <a:pt x="582" y="0"/>
                  </a:lnTo>
                  <a:lnTo>
                    <a:pt x="582" y="396"/>
                  </a:lnTo>
                  <a:lnTo>
                    <a:pt x="0" y="524"/>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1" name="Freeform 157"/>
            <p:cNvSpPr>
              <a:spLocks/>
            </p:cNvSpPr>
            <p:nvPr/>
          </p:nvSpPr>
          <p:spPr bwMode="auto">
            <a:xfrm>
              <a:off x="3483" y="3021"/>
              <a:ext cx="31" cy="31"/>
            </a:xfrm>
            <a:custGeom>
              <a:avLst/>
              <a:gdLst>
                <a:gd name="T0" fmla="*/ 14 w 31"/>
                <a:gd name="T1" fmla="*/ 30 h 31"/>
                <a:gd name="T2" fmla="*/ 17 w 31"/>
                <a:gd name="T3" fmla="*/ 30 h 31"/>
                <a:gd name="T4" fmla="*/ 20 w 31"/>
                <a:gd name="T5" fmla="*/ 28 h 31"/>
                <a:gd name="T6" fmla="*/ 23 w 31"/>
                <a:gd name="T7" fmla="*/ 28 h 31"/>
                <a:gd name="T8" fmla="*/ 25 w 31"/>
                <a:gd name="T9" fmla="*/ 26 h 31"/>
                <a:gd name="T10" fmla="*/ 26 w 31"/>
                <a:gd name="T11" fmla="*/ 25 h 31"/>
                <a:gd name="T12" fmla="*/ 28 w 31"/>
                <a:gd name="T13" fmla="*/ 23 h 31"/>
                <a:gd name="T14" fmla="*/ 28 w 31"/>
                <a:gd name="T15" fmla="*/ 20 h 31"/>
                <a:gd name="T16" fmla="*/ 30 w 31"/>
                <a:gd name="T17" fmla="*/ 16 h 31"/>
                <a:gd name="T18" fmla="*/ 28 w 31"/>
                <a:gd name="T19" fmla="*/ 14 h 31"/>
                <a:gd name="T20" fmla="*/ 28 w 31"/>
                <a:gd name="T21" fmla="*/ 11 h 31"/>
                <a:gd name="T22" fmla="*/ 26 w 31"/>
                <a:gd name="T23" fmla="*/ 8 h 31"/>
                <a:gd name="T24" fmla="*/ 25 w 31"/>
                <a:gd name="T25" fmla="*/ 5 h 31"/>
                <a:gd name="T26" fmla="*/ 23 w 31"/>
                <a:gd name="T27" fmla="*/ 3 h 31"/>
                <a:gd name="T28" fmla="*/ 20 w 31"/>
                <a:gd name="T29" fmla="*/ 2 h 31"/>
                <a:gd name="T30" fmla="*/ 17 w 31"/>
                <a:gd name="T31" fmla="*/ 1 h 31"/>
                <a:gd name="T32" fmla="*/ 14 w 31"/>
                <a:gd name="T33" fmla="*/ 0 h 31"/>
                <a:gd name="T34" fmla="*/ 12 w 31"/>
                <a:gd name="T35" fmla="*/ 0 h 31"/>
                <a:gd name="T36" fmla="*/ 8 w 31"/>
                <a:gd name="T37" fmla="*/ 0 h 31"/>
                <a:gd name="T38" fmla="*/ 6 w 31"/>
                <a:gd name="T39" fmla="*/ 1 h 31"/>
                <a:gd name="T40" fmla="*/ 4 w 31"/>
                <a:gd name="T41" fmla="*/ 2 h 31"/>
                <a:gd name="T42" fmla="*/ 2 w 31"/>
                <a:gd name="T43" fmla="*/ 4 h 31"/>
                <a:gd name="T44" fmla="*/ 1 w 31"/>
                <a:gd name="T45" fmla="*/ 6 h 31"/>
                <a:gd name="T46" fmla="*/ 0 w 31"/>
                <a:gd name="T47" fmla="*/ 8 h 31"/>
                <a:gd name="T48" fmla="*/ 0 w 31"/>
                <a:gd name="T49" fmla="*/ 12 h 31"/>
                <a:gd name="T50" fmla="*/ 0 w 31"/>
                <a:gd name="T51" fmla="*/ 15 h 31"/>
                <a:gd name="T52" fmla="*/ 1 w 31"/>
                <a:gd name="T53" fmla="*/ 17 h 31"/>
                <a:gd name="T54" fmla="*/ 2 w 31"/>
                <a:gd name="T55" fmla="*/ 21 h 31"/>
                <a:gd name="T56" fmla="*/ 4 w 31"/>
                <a:gd name="T57" fmla="*/ 23 h 31"/>
                <a:gd name="T58" fmla="*/ 6 w 31"/>
                <a:gd name="T59" fmla="*/ 25 h 31"/>
                <a:gd name="T60" fmla="*/ 8 w 31"/>
                <a:gd name="T61" fmla="*/ 27 h 31"/>
                <a:gd name="T62" fmla="*/ 12 w 31"/>
                <a:gd name="T63" fmla="*/ 28 h 31"/>
                <a:gd name="T64" fmla="*/ 14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4" y="30"/>
                  </a:moveTo>
                  <a:lnTo>
                    <a:pt x="17" y="30"/>
                  </a:lnTo>
                  <a:lnTo>
                    <a:pt x="20" y="28"/>
                  </a:lnTo>
                  <a:lnTo>
                    <a:pt x="23" y="28"/>
                  </a:lnTo>
                  <a:lnTo>
                    <a:pt x="25" y="26"/>
                  </a:lnTo>
                  <a:lnTo>
                    <a:pt x="26" y="25"/>
                  </a:lnTo>
                  <a:lnTo>
                    <a:pt x="28" y="23"/>
                  </a:lnTo>
                  <a:lnTo>
                    <a:pt x="28" y="20"/>
                  </a:lnTo>
                  <a:lnTo>
                    <a:pt x="30" y="16"/>
                  </a:lnTo>
                  <a:lnTo>
                    <a:pt x="28" y="14"/>
                  </a:lnTo>
                  <a:lnTo>
                    <a:pt x="28" y="11"/>
                  </a:lnTo>
                  <a:lnTo>
                    <a:pt x="26" y="8"/>
                  </a:lnTo>
                  <a:lnTo>
                    <a:pt x="25" y="5"/>
                  </a:lnTo>
                  <a:lnTo>
                    <a:pt x="23" y="3"/>
                  </a:lnTo>
                  <a:lnTo>
                    <a:pt x="20" y="2"/>
                  </a:lnTo>
                  <a:lnTo>
                    <a:pt x="17" y="1"/>
                  </a:lnTo>
                  <a:lnTo>
                    <a:pt x="14" y="0"/>
                  </a:lnTo>
                  <a:lnTo>
                    <a:pt x="12" y="0"/>
                  </a:lnTo>
                  <a:lnTo>
                    <a:pt x="8" y="0"/>
                  </a:lnTo>
                  <a:lnTo>
                    <a:pt x="6" y="1"/>
                  </a:lnTo>
                  <a:lnTo>
                    <a:pt x="4" y="2"/>
                  </a:lnTo>
                  <a:lnTo>
                    <a:pt x="2" y="4"/>
                  </a:lnTo>
                  <a:lnTo>
                    <a:pt x="1" y="6"/>
                  </a:lnTo>
                  <a:lnTo>
                    <a:pt x="0" y="8"/>
                  </a:lnTo>
                  <a:lnTo>
                    <a:pt x="0" y="12"/>
                  </a:lnTo>
                  <a:lnTo>
                    <a:pt x="0" y="15"/>
                  </a:lnTo>
                  <a:lnTo>
                    <a:pt x="1" y="17"/>
                  </a:lnTo>
                  <a:lnTo>
                    <a:pt x="2" y="21"/>
                  </a:lnTo>
                  <a:lnTo>
                    <a:pt x="4" y="23"/>
                  </a:lnTo>
                  <a:lnTo>
                    <a:pt x="6" y="25"/>
                  </a:lnTo>
                  <a:lnTo>
                    <a:pt x="8" y="27"/>
                  </a:lnTo>
                  <a:lnTo>
                    <a:pt x="12" y="28"/>
                  </a:lnTo>
                  <a:lnTo>
                    <a:pt x="14"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2" name="Freeform 158"/>
            <p:cNvSpPr>
              <a:spLocks/>
            </p:cNvSpPr>
            <p:nvPr/>
          </p:nvSpPr>
          <p:spPr bwMode="auto">
            <a:xfrm>
              <a:off x="3370" y="2987"/>
              <a:ext cx="31" cy="31"/>
            </a:xfrm>
            <a:custGeom>
              <a:avLst/>
              <a:gdLst>
                <a:gd name="T0" fmla="*/ 15 w 31"/>
                <a:gd name="T1" fmla="*/ 30 h 31"/>
                <a:gd name="T2" fmla="*/ 17 w 31"/>
                <a:gd name="T3" fmla="*/ 30 h 31"/>
                <a:gd name="T4" fmla="*/ 21 w 31"/>
                <a:gd name="T5" fmla="*/ 30 h 31"/>
                <a:gd name="T6" fmla="*/ 23 w 31"/>
                <a:gd name="T7" fmla="*/ 28 h 31"/>
                <a:gd name="T8" fmla="*/ 25 w 31"/>
                <a:gd name="T9" fmla="*/ 27 h 31"/>
                <a:gd name="T10" fmla="*/ 27 w 31"/>
                <a:gd name="T11" fmla="*/ 25 h 31"/>
                <a:gd name="T12" fmla="*/ 28 w 31"/>
                <a:gd name="T13" fmla="*/ 23 h 31"/>
                <a:gd name="T14" fmla="*/ 30 w 31"/>
                <a:gd name="T15" fmla="*/ 21 h 31"/>
                <a:gd name="T16" fmla="*/ 30 w 31"/>
                <a:gd name="T17" fmla="*/ 17 h 31"/>
                <a:gd name="T18" fmla="*/ 30 w 31"/>
                <a:gd name="T19" fmla="*/ 14 h 31"/>
                <a:gd name="T20" fmla="*/ 28 w 31"/>
                <a:gd name="T21" fmla="*/ 12 h 31"/>
                <a:gd name="T22" fmla="*/ 27 w 31"/>
                <a:gd name="T23" fmla="*/ 8 h 31"/>
                <a:gd name="T24" fmla="*/ 25 w 31"/>
                <a:gd name="T25" fmla="*/ 6 h 31"/>
                <a:gd name="T26" fmla="*/ 23 w 31"/>
                <a:gd name="T27" fmla="*/ 4 h 31"/>
                <a:gd name="T28" fmla="*/ 21 w 31"/>
                <a:gd name="T29" fmla="*/ 2 h 31"/>
                <a:gd name="T30" fmla="*/ 17 w 31"/>
                <a:gd name="T31" fmla="*/ 1 h 31"/>
                <a:gd name="T32" fmla="*/ 15 w 31"/>
                <a:gd name="T33" fmla="*/ 0 h 31"/>
                <a:gd name="T34" fmla="*/ 12 w 31"/>
                <a:gd name="T35" fmla="*/ 0 h 31"/>
                <a:gd name="T36" fmla="*/ 8 w 31"/>
                <a:gd name="T37" fmla="*/ 0 h 31"/>
                <a:gd name="T38" fmla="*/ 6 w 31"/>
                <a:gd name="T39" fmla="*/ 1 h 31"/>
                <a:gd name="T40" fmla="*/ 4 w 31"/>
                <a:gd name="T41" fmla="*/ 3 h 31"/>
                <a:gd name="T42" fmla="*/ 2 w 31"/>
                <a:gd name="T43" fmla="*/ 4 h 31"/>
                <a:gd name="T44" fmla="*/ 1 w 31"/>
                <a:gd name="T45" fmla="*/ 6 h 31"/>
                <a:gd name="T46" fmla="*/ 0 w 31"/>
                <a:gd name="T47" fmla="*/ 10 h 31"/>
                <a:gd name="T48" fmla="*/ 0 w 31"/>
                <a:gd name="T49" fmla="*/ 12 h 31"/>
                <a:gd name="T50" fmla="*/ 0 w 31"/>
                <a:gd name="T51" fmla="*/ 15 h 31"/>
                <a:gd name="T52" fmla="*/ 1 w 31"/>
                <a:gd name="T53" fmla="*/ 18 h 31"/>
                <a:gd name="T54" fmla="*/ 2 w 31"/>
                <a:gd name="T55" fmla="*/ 21 h 31"/>
                <a:gd name="T56" fmla="*/ 4 w 31"/>
                <a:gd name="T57" fmla="*/ 23 h 31"/>
                <a:gd name="T58" fmla="*/ 6 w 31"/>
                <a:gd name="T59" fmla="*/ 25 h 31"/>
                <a:gd name="T60" fmla="*/ 8 w 31"/>
                <a:gd name="T61" fmla="*/ 27 h 31"/>
                <a:gd name="T62" fmla="*/ 12 w 31"/>
                <a:gd name="T63" fmla="*/ 28 h 31"/>
                <a:gd name="T64" fmla="*/ 15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5" y="30"/>
                  </a:moveTo>
                  <a:lnTo>
                    <a:pt x="17" y="30"/>
                  </a:lnTo>
                  <a:lnTo>
                    <a:pt x="21" y="30"/>
                  </a:lnTo>
                  <a:lnTo>
                    <a:pt x="23" y="28"/>
                  </a:lnTo>
                  <a:lnTo>
                    <a:pt x="25" y="27"/>
                  </a:lnTo>
                  <a:lnTo>
                    <a:pt x="27" y="25"/>
                  </a:lnTo>
                  <a:lnTo>
                    <a:pt x="28" y="23"/>
                  </a:lnTo>
                  <a:lnTo>
                    <a:pt x="30" y="21"/>
                  </a:lnTo>
                  <a:lnTo>
                    <a:pt x="30" y="17"/>
                  </a:lnTo>
                  <a:lnTo>
                    <a:pt x="30" y="14"/>
                  </a:lnTo>
                  <a:lnTo>
                    <a:pt x="28" y="12"/>
                  </a:lnTo>
                  <a:lnTo>
                    <a:pt x="27" y="8"/>
                  </a:lnTo>
                  <a:lnTo>
                    <a:pt x="25" y="6"/>
                  </a:lnTo>
                  <a:lnTo>
                    <a:pt x="23" y="4"/>
                  </a:lnTo>
                  <a:lnTo>
                    <a:pt x="21" y="2"/>
                  </a:lnTo>
                  <a:lnTo>
                    <a:pt x="17" y="1"/>
                  </a:lnTo>
                  <a:lnTo>
                    <a:pt x="15" y="0"/>
                  </a:lnTo>
                  <a:lnTo>
                    <a:pt x="12" y="0"/>
                  </a:lnTo>
                  <a:lnTo>
                    <a:pt x="8" y="0"/>
                  </a:lnTo>
                  <a:lnTo>
                    <a:pt x="6" y="1"/>
                  </a:lnTo>
                  <a:lnTo>
                    <a:pt x="4" y="3"/>
                  </a:lnTo>
                  <a:lnTo>
                    <a:pt x="2" y="4"/>
                  </a:lnTo>
                  <a:lnTo>
                    <a:pt x="1" y="6"/>
                  </a:lnTo>
                  <a:lnTo>
                    <a:pt x="0" y="10"/>
                  </a:lnTo>
                  <a:lnTo>
                    <a:pt x="0" y="12"/>
                  </a:lnTo>
                  <a:lnTo>
                    <a:pt x="0" y="15"/>
                  </a:lnTo>
                  <a:lnTo>
                    <a:pt x="1" y="18"/>
                  </a:lnTo>
                  <a:lnTo>
                    <a:pt x="2" y="21"/>
                  </a:lnTo>
                  <a:lnTo>
                    <a:pt x="4" y="23"/>
                  </a:lnTo>
                  <a:lnTo>
                    <a:pt x="6" y="25"/>
                  </a:lnTo>
                  <a:lnTo>
                    <a:pt x="8" y="27"/>
                  </a:lnTo>
                  <a:lnTo>
                    <a:pt x="12" y="28"/>
                  </a:lnTo>
                  <a:lnTo>
                    <a:pt x="15"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3" name="Freeform 159"/>
            <p:cNvSpPr>
              <a:spLocks/>
            </p:cNvSpPr>
            <p:nvPr/>
          </p:nvSpPr>
          <p:spPr bwMode="auto">
            <a:xfrm>
              <a:off x="3417" y="2909"/>
              <a:ext cx="22" cy="129"/>
            </a:xfrm>
            <a:custGeom>
              <a:avLst/>
              <a:gdLst>
                <a:gd name="T0" fmla="*/ 21 w 22"/>
                <a:gd name="T1" fmla="*/ 128 h 129"/>
                <a:gd name="T2" fmla="*/ 21 w 22"/>
                <a:gd name="T3" fmla="*/ 3 h 129"/>
                <a:gd name="T4" fmla="*/ 0 w 22"/>
                <a:gd name="T5" fmla="*/ 0 h 129"/>
                <a:gd name="T6" fmla="*/ 0 w 22"/>
                <a:gd name="T7" fmla="*/ 124 h 129"/>
                <a:gd name="T8" fmla="*/ 21 w 22"/>
                <a:gd name="T9" fmla="*/ 128 h 129"/>
                <a:gd name="T10" fmla="*/ 0 60000 65536"/>
                <a:gd name="T11" fmla="*/ 0 60000 65536"/>
                <a:gd name="T12" fmla="*/ 0 60000 65536"/>
                <a:gd name="T13" fmla="*/ 0 60000 65536"/>
                <a:gd name="T14" fmla="*/ 0 60000 65536"/>
                <a:gd name="T15" fmla="*/ 0 w 22"/>
                <a:gd name="T16" fmla="*/ 0 h 129"/>
                <a:gd name="T17" fmla="*/ 22 w 22"/>
                <a:gd name="T18" fmla="*/ 129 h 129"/>
              </a:gdLst>
              <a:ahLst/>
              <a:cxnLst>
                <a:cxn ang="T10">
                  <a:pos x="T0" y="T1"/>
                </a:cxn>
                <a:cxn ang="T11">
                  <a:pos x="T2" y="T3"/>
                </a:cxn>
                <a:cxn ang="T12">
                  <a:pos x="T4" y="T5"/>
                </a:cxn>
                <a:cxn ang="T13">
                  <a:pos x="T6" y="T7"/>
                </a:cxn>
                <a:cxn ang="T14">
                  <a:pos x="T8" y="T9"/>
                </a:cxn>
              </a:cxnLst>
              <a:rect l="T15" t="T16" r="T17" b="T18"/>
              <a:pathLst>
                <a:path w="22" h="129">
                  <a:moveTo>
                    <a:pt x="21" y="128"/>
                  </a:moveTo>
                  <a:lnTo>
                    <a:pt x="21" y="3"/>
                  </a:lnTo>
                  <a:lnTo>
                    <a:pt x="0" y="0"/>
                  </a:lnTo>
                  <a:lnTo>
                    <a:pt x="0" y="124"/>
                  </a:lnTo>
                  <a:lnTo>
                    <a:pt x="21" y="128"/>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4" name="Freeform 160"/>
            <p:cNvSpPr>
              <a:spLocks/>
            </p:cNvSpPr>
            <p:nvPr/>
          </p:nvSpPr>
          <p:spPr bwMode="auto">
            <a:xfrm>
              <a:off x="3418" y="3021"/>
              <a:ext cx="90" cy="87"/>
            </a:xfrm>
            <a:custGeom>
              <a:avLst/>
              <a:gdLst>
                <a:gd name="T0" fmla="*/ 13 w 90"/>
                <a:gd name="T1" fmla="*/ 0 h 88"/>
                <a:gd name="T2" fmla="*/ 89 w 90"/>
                <a:gd name="T3" fmla="*/ 76 h 88"/>
                <a:gd name="T4" fmla="*/ 89 w 90"/>
                <a:gd name="T5" fmla="*/ 87 h 88"/>
                <a:gd name="T6" fmla="*/ 0 w 90"/>
                <a:gd name="T7" fmla="*/ 17 h 88"/>
                <a:gd name="T8" fmla="*/ 13 w 90"/>
                <a:gd name="T9" fmla="*/ 0 h 88"/>
                <a:gd name="T10" fmla="*/ 0 60000 65536"/>
                <a:gd name="T11" fmla="*/ 0 60000 65536"/>
                <a:gd name="T12" fmla="*/ 0 60000 65536"/>
                <a:gd name="T13" fmla="*/ 0 60000 65536"/>
                <a:gd name="T14" fmla="*/ 0 60000 65536"/>
                <a:gd name="T15" fmla="*/ 0 w 90"/>
                <a:gd name="T16" fmla="*/ 0 h 88"/>
                <a:gd name="T17" fmla="*/ 90 w 90"/>
                <a:gd name="T18" fmla="*/ 88 h 88"/>
              </a:gdLst>
              <a:ahLst/>
              <a:cxnLst>
                <a:cxn ang="T10">
                  <a:pos x="T0" y="T1"/>
                </a:cxn>
                <a:cxn ang="T11">
                  <a:pos x="T2" y="T3"/>
                </a:cxn>
                <a:cxn ang="T12">
                  <a:pos x="T4" y="T5"/>
                </a:cxn>
                <a:cxn ang="T13">
                  <a:pos x="T6" y="T7"/>
                </a:cxn>
                <a:cxn ang="T14">
                  <a:pos x="T8" y="T9"/>
                </a:cxn>
              </a:cxnLst>
              <a:rect l="T15" t="T16" r="T17" b="T18"/>
              <a:pathLst>
                <a:path w="90" h="88">
                  <a:moveTo>
                    <a:pt x="13" y="0"/>
                  </a:moveTo>
                  <a:lnTo>
                    <a:pt x="89" y="76"/>
                  </a:lnTo>
                  <a:lnTo>
                    <a:pt x="89" y="87"/>
                  </a:lnTo>
                  <a:lnTo>
                    <a:pt x="0" y="17"/>
                  </a:lnTo>
                  <a:lnTo>
                    <a:pt x="13"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5" name="Freeform 161"/>
            <p:cNvSpPr>
              <a:spLocks/>
            </p:cNvSpPr>
            <p:nvPr/>
          </p:nvSpPr>
          <p:spPr bwMode="auto">
            <a:xfrm>
              <a:off x="3370" y="3027"/>
              <a:ext cx="61" cy="84"/>
            </a:xfrm>
            <a:custGeom>
              <a:avLst/>
              <a:gdLst>
                <a:gd name="T0" fmla="*/ 47 w 61"/>
                <a:gd name="T1" fmla="*/ 0 h 84"/>
                <a:gd name="T2" fmla="*/ 0 w 61"/>
                <a:gd name="T3" fmla="*/ 66 h 84"/>
                <a:gd name="T4" fmla="*/ 1 w 61"/>
                <a:gd name="T5" fmla="*/ 83 h 84"/>
                <a:gd name="T6" fmla="*/ 60 w 61"/>
                <a:gd name="T7" fmla="*/ 17 h 84"/>
                <a:gd name="T8" fmla="*/ 47 w 61"/>
                <a:gd name="T9" fmla="*/ 0 h 84"/>
                <a:gd name="T10" fmla="*/ 0 60000 65536"/>
                <a:gd name="T11" fmla="*/ 0 60000 65536"/>
                <a:gd name="T12" fmla="*/ 0 60000 65536"/>
                <a:gd name="T13" fmla="*/ 0 60000 65536"/>
                <a:gd name="T14" fmla="*/ 0 60000 65536"/>
                <a:gd name="T15" fmla="*/ 0 w 61"/>
                <a:gd name="T16" fmla="*/ 0 h 84"/>
                <a:gd name="T17" fmla="*/ 61 w 61"/>
                <a:gd name="T18" fmla="*/ 84 h 84"/>
              </a:gdLst>
              <a:ahLst/>
              <a:cxnLst>
                <a:cxn ang="T10">
                  <a:pos x="T0" y="T1"/>
                </a:cxn>
                <a:cxn ang="T11">
                  <a:pos x="T2" y="T3"/>
                </a:cxn>
                <a:cxn ang="T12">
                  <a:pos x="T4" y="T5"/>
                </a:cxn>
                <a:cxn ang="T13">
                  <a:pos x="T6" y="T7"/>
                </a:cxn>
                <a:cxn ang="T14">
                  <a:pos x="T8" y="T9"/>
                </a:cxn>
              </a:cxnLst>
              <a:rect l="T15" t="T16" r="T17" b="T18"/>
              <a:pathLst>
                <a:path w="61" h="84">
                  <a:moveTo>
                    <a:pt x="47" y="0"/>
                  </a:moveTo>
                  <a:lnTo>
                    <a:pt x="0" y="66"/>
                  </a:lnTo>
                  <a:lnTo>
                    <a:pt x="1" y="83"/>
                  </a:lnTo>
                  <a:lnTo>
                    <a:pt x="60" y="17"/>
                  </a:lnTo>
                  <a:lnTo>
                    <a:pt x="47"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6" name="Freeform 162"/>
            <p:cNvSpPr>
              <a:spLocks/>
            </p:cNvSpPr>
            <p:nvPr/>
          </p:nvSpPr>
          <p:spPr bwMode="auto">
            <a:xfrm>
              <a:off x="3325" y="3021"/>
              <a:ext cx="96" cy="22"/>
            </a:xfrm>
            <a:custGeom>
              <a:avLst/>
              <a:gdLst>
                <a:gd name="T0" fmla="*/ 89 w 97"/>
                <a:gd name="T1" fmla="*/ 3 h 21"/>
                <a:gd name="T2" fmla="*/ 0 w 97"/>
                <a:gd name="T3" fmla="*/ 0 h 21"/>
                <a:gd name="T4" fmla="*/ 0 w 97"/>
                <a:gd name="T5" fmla="*/ 6 h 21"/>
                <a:gd name="T6" fmla="*/ 96 w 97"/>
                <a:gd name="T7" fmla="*/ 20 h 21"/>
                <a:gd name="T8" fmla="*/ 89 w 97"/>
                <a:gd name="T9" fmla="*/ 3 h 21"/>
                <a:gd name="T10" fmla="*/ 0 60000 65536"/>
                <a:gd name="T11" fmla="*/ 0 60000 65536"/>
                <a:gd name="T12" fmla="*/ 0 60000 65536"/>
                <a:gd name="T13" fmla="*/ 0 60000 65536"/>
                <a:gd name="T14" fmla="*/ 0 60000 65536"/>
                <a:gd name="T15" fmla="*/ 0 w 97"/>
                <a:gd name="T16" fmla="*/ 0 h 21"/>
                <a:gd name="T17" fmla="*/ 97 w 97"/>
                <a:gd name="T18" fmla="*/ 21 h 21"/>
              </a:gdLst>
              <a:ahLst/>
              <a:cxnLst>
                <a:cxn ang="T10">
                  <a:pos x="T0" y="T1"/>
                </a:cxn>
                <a:cxn ang="T11">
                  <a:pos x="T2" y="T3"/>
                </a:cxn>
                <a:cxn ang="T12">
                  <a:pos x="T4" y="T5"/>
                </a:cxn>
                <a:cxn ang="T13">
                  <a:pos x="T6" y="T7"/>
                </a:cxn>
                <a:cxn ang="T14">
                  <a:pos x="T8" y="T9"/>
                </a:cxn>
              </a:cxnLst>
              <a:rect l="T15" t="T16" r="T17" b="T18"/>
              <a:pathLst>
                <a:path w="97" h="21">
                  <a:moveTo>
                    <a:pt x="89" y="3"/>
                  </a:moveTo>
                  <a:lnTo>
                    <a:pt x="0" y="0"/>
                  </a:lnTo>
                  <a:lnTo>
                    <a:pt x="0" y="6"/>
                  </a:lnTo>
                  <a:lnTo>
                    <a:pt x="96" y="20"/>
                  </a:lnTo>
                  <a:lnTo>
                    <a:pt x="89" y="3"/>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7" name="Freeform 163"/>
            <p:cNvSpPr>
              <a:spLocks/>
            </p:cNvSpPr>
            <p:nvPr/>
          </p:nvSpPr>
          <p:spPr bwMode="auto">
            <a:xfrm>
              <a:off x="3429" y="3015"/>
              <a:ext cx="72" cy="24"/>
            </a:xfrm>
            <a:custGeom>
              <a:avLst/>
              <a:gdLst>
                <a:gd name="T0" fmla="*/ 0 w 71"/>
                <a:gd name="T1" fmla="*/ 10 h 24"/>
                <a:gd name="T2" fmla="*/ 70 w 71"/>
                <a:gd name="T3" fmla="*/ 0 h 24"/>
                <a:gd name="T4" fmla="*/ 70 w 71"/>
                <a:gd name="T5" fmla="*/ 5 h 24"/>
                <a:gd name="T6" fmla="*/ 1 w 71"/>
                <a:gd name="T7" fmla="*/ 23 h 24"/>
                <a:gd name="T8" fmla="*/ 0 w 71"/>
                <a:gd name="T9" fmla="*/ 10 h 24"/>
                <a:gd name="T10" fmla="*/ 0 60000 65536"/>
                <a:gd name="T11" fmla="*/ 0 60000 65536"/>
                <a:gd name="T12" fmla="*/ 0 60000 65536"/>
                <a:gd name="T13" fmla="*/ 0 60000 65536"/>
                <a:gd name="T14" fmla="*/ 0 60000 65536"/>
                <a:gd name="T15" fmla="*/ 0 w 71"/>
                <a:gd name="T16" fmla="*/ 0 h 24"/>
                <a:gd name="T17" fmla="*/ 71 w 71"/>
                <a:gd name="T18" fmla="*/ 24 h 24"/>
              </a:gdLst>
              <a:ahLst/>
              <a:cxnLst>
                <a:cxn ang="T10">
                  <a:pos x="T0" y="T1"/>
                </a:cxn>
                <a:cxn ang="T11">
                  <a:pos x="T2" y="T3"/>
                </a:cxn>
                <a:cxn ang="T12">
                  <a:pos x="T4" y="T5"/>
                </a:cxn>
                <a:cxn ang="T13">
                  <a:pos x="T6" y="T7"/>
                </a:cxn>
                <a:cxn ang="T14">
                  <a:pos x="T8" y="T9"/>
                </a:cxn>
              </a:cxnLst>
              <a:rect l="T15" t="T16" r="T17" b="T18"/>
              <a:pathLst>
                <a:path w="71" h="24">
                  <a:moveTo>
                    <a:pt x="0" y="10"/>
                  </a:moveTo>
                  <a:lnTo>
                    <a:pt x="70" y="0"/>
                  </a:lnTo>
                  <a:lnTo>
                    <a:pt x="70" y="5"/>
                  </a:lnTo>
                  <a:lnTo>
                    <a:pt x="1" y="23"/>
                  </a:lnTo>
                  <a:lnTo>
                    <a:pt x="0" y="1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8" name="Freeform 164"/>
            <p:cNvSpPr>
              <a:spLocks/>
            </p:cNvSpPr>
            <p:nvPr/>
          </p:nvSpPr>
          <p:spPr bwMode="auto">
            <a:xfrm>
              <a:off x="3386" y="2978"/>
              <a:ext cx="38" cy="56"/>
            </a:xfrm>
            <a:custGeom>
              <a:avLst/>
              <a:gdLst>
                <a:gd name="T0" fmla="*/ 36 w 37"/>
                <a:gd name="T1" fmla="*/ 42 h 56"/>
                <a:gd name="T2" fmla="*/ 0 w 37"/>
                <a:gd name="T3" fmla="*/ 0 h 56"/>
                <a:gd name="T4" fmla="*/ 0 w 37"/>
                <a:gd name="T5" fmla="*/ 6 h 56"/>
                <a:gd name="T6" fmla="*/ 30 w 37"/>
                <a:gd name="T7" fmla="*/ 55 h 56"/>
                <a:gd name="T8" fmla="*/ 36 w 37"/>
                <a:gd name="T9" fmla="*/ 42 h 56"/>
                <a:gd name="T10" fmla="*/ 0 60000 65536"/>
                <a:gd name="T11" fmla="*/ 0 60000 65536"/>
                <a:gd name="T12" fmla="*/ 0 60000 65536"/>
                <a:gd name="T13" fmla="*/ 0 60000 65536"/>
                <a:gd name="T14" fmla="*/ 0 60000 65536"/>
                <a:gd name="T15" fmla="*/ 0 w 37"/>
                <a:gd name="T16" fmla="*/ 0 h 56"/>
                <a:gd name="T17" fmla="*/ 37 w 37"/>
                <a:gd name="T18" fmla="*/ 56 h 56"/>
              </a:gdLst>
              <a:ahLst/>
              <a:cxnLst>
                <a:cxn ang="T10">
                  <a:pos x="T0" y="T1"/>
                </a:cxn>
                <a:cxn ang="T11">
                  <a:pos x="T2" y="T3"/>
                </a:cxn>
                <a:cxn ang="T12">
                  <a:pos x="T4" y="T5"/>
                </a:cxn>
                <a:cxn ang="T13">
                  <a:pos x="T6" y="T7"/>
                </a:cxn>
                <a:cxn ang="T14">
                  <a:pos x="T8" y="T9"/>
                </a:cxn>
              </a:cxnLst>
              <a:rect l="T15" t="T16" r="T17" b="T18"/>
              <a:pathLst>
                <a:path w="37" h="56">
                  <a:moveTo>
                    <a:pt x="36" y="42"/>
                  </a:moveTo>
                  <a:lnTo>
                    <a:pt x="0" y="0"/>
                  </a:lnTo>
                  <a:lnTo>
                    <a:pt x="0" y="6"/>
                  </a:lnTo>
                  <a:lnTo>
                    <a:pt x="30" y="55"/>
                  </a:lnTo>
                  <a:lnTo>
                    <a:pt x="36" y="4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09" name="Freeform 165"/>
            <p:cNvSpPr>
              <a:spLocks/>
            </p:cNvSpPr>
            <p:nvPr/>
          </p:nvSpPr>
          <p:spPr bwMode="auto">
            <a:xfrm>
              <a:off x="3355" y="3104"/>
              <a:ext cx="38" cy="37"/>
            </a:xfrm>
            <a:custGeom>
              <a:avLst/>
              <a:gdLst>
                <a:gd name="T0" fmla="*/ 17 w 38"/>
                <a:gd name="T1" fmla="*/ 36 h 37"/>
                <a:gd name="T2" fmla="*/ 22 w 38"/>
                <a:gd name="T3" fmla="*/ 36 h 37"/>
                <a:gd name="T4" fmla="*/ 25 w 38"/>
                <a:gd name="T5" fmla="*/ 36 h 37"/>
                <a:gd name="T6" fmla="*/ 29 w 38"/>
                <a:gd name="T7" fmla="*/ 34 h 37"/>
                <a:gd name="T8" fmla="*/ 31 w 38"/>
                <a:gd name="T9" fmla="*/ 32 h 37"/>
                <a:gd name="T10" fmla="*/ 33 w 38"/>
                <a:gd name="T11" fmla="*/ 30 h 37"/>
                <a:gd name="T12" fmla="*/ 35 w 38"/>
                <a:gd name="T13" fmla="*/ 27 h 37"/>
                <a:gd name="T14" fmla="*/ 37 w 38"/>
                <a:gd name="T15" fmla="*/ 24 h 37"/>
                <a:gd name="T16" fmla="*/ 37 w 38"/>
                <a:gd name="T17" fmla="*/ 20 h 37"/>
                <a:gd name="T18" fmla="*/ 37 w 38"/>
                <a:gd name="T19" fmla="*/ 17 h 37"/>
                <a:gd name="T20" fmla="*/ 35 w 38"/>
                <a:gd name="T21" fmla="*/ 14 h 37"/>
                <a:gd name="T22" fmla="*/ 33 w 38"/>
                <a:gd name="T23" fmla="*/ 9 h 37"/>
                <a:gd name="T24" fmla="*/ 31 w 38"/>
                <a:gd name="T25" fmla="*/ 7 h 37"/>
                <a:gd name="T26" fmla="*/ 29 w 38"/>
                <a:gd name="T27" fmla="*/ 4 h 37"/>
                <a:gd name="T28" fmla="*/ 25 w 38"/>
                <a:gd name="T29" fmla="*/ 2 h 37"/>
                <a:gd name="T30" fmla="*/ 22 w 38"/>
                <a:gd name="T31" fmla="*/ 1 h 37"/>
                <a:gd name="T32" fmla="*/ 17 w 38"/>
                <a:gd name="T33" fmla="*/ 0 h 37"/>
                <a:gd name="T34" fmla="*/ 14 w 38"/>
                <a:gd name="T35" fmla="*/ 0 h 37"/>
                <a:gd name="T36" fmla="*/ 11 w 38"/>
                <a:gd name="T37" fmla="*/ 0 h 37"/>
                <a:gd name="T38" fmla="*/ 7 w 38"/>
                <a:gd name="T39" fmla="*/ 1 h 37"/>
                <a:gd name="T40" fmla="*/ 5 w 38"/>
                <a:gd name="T41" fmla="*/ 3 h 37"/>
                <a:gd name="T42" fmla="*/ 3 w 38"/>
                <a:gd name="T43" fmla="*/ 5 h 37"/>
                <a:gd name="T44" fmla="*/ 1 w 38"/>
                <a:gd name="T45" fmla="*/ 7 h 37"/>
                <a:gd name="T46" fmla="*/ 0 w 38"/>
                <a:gd name="T47" fmla="*/ 10 h 37"/>
                <a:gd name="T48" fmla="*/ 0 w 38"/>
                <a:gd name="T49" fmla="*/ 14 h 37"/>
                <a:gd name="T50" fmla="*/ 0 w 38"/>
                <a:gd name="T51" fmla="*/ 18 h 37"/>
                <a:gd name="T52" fmla="*/ 1 w 38"/>
                <a:gd name="T53" fmla="*/ 21 h 37"/>
                <a:gd name="T54" fmla="*/ 3 w 38"/>
                <a:gd name="T55" fmla="*/ 25 h 37"/>
                <a:gd name="T56" fmla="*/ 5 w 38"/>
                <a:gd name="T57" fmla="*/ 28 h 37"/>
                <a:gd name="T58" fmla="*/ 7 w 38"/>
                <a:gd name="T59" fmla="*/ 30 h 37"/>
                <a:gd name="T60" fmla="*/ 11 w 38"/>
                <a:gd name="T61" fmla="*/ 32 h 37"/>
                <a:gd name="T62" fmla="*/ 14 w 38"/>
                <a:gd name="T63" fmla="*/ 34 h 37"/>
                <a:gd name="T64" fmla="*/ 17 w 38"/>
                <a:gd name="T65" fmla="*/ 36 h 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7"/>
                <a:gd name="T101" fmla="*/ 38 w 38"/>
                <a:gd name="T102" fmla="*/ 37 h 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7">
                  <a:moveTo>
                    <a:pt x="17" y="36"/>
                  </a:moveTo>
                  <a:lnTo>
                    <a:pt x="22" y="36"/>
                  </a:lnTo>
                  <a:lnTo>
                    <a:pt x="25" y="36"/>
                  </a:lnTo>
                  <a:lnTo>
                    <a:pt x="29" y="34"/>
                  </a:lnTo>
                  <a:lnTo>
                    <a:pt x="31" y="32"/>
                  </a:lnTo>
                  <a:lnTo>
                    <a:pt x="33" y="30"/>
                  </a:lnTo>
                  <a:lnTo>
                    <a:pt x="35" y="27"/>
                  </a:lnTo>
                  <a:lnTo>
                    <a:pt x="37" y="24"/>
                  </a:lnTo>
                  <a:lnTo>
                    <a:pt x="37" y="20"/>
                  </a:lnTo>
                  <a:lnTo>
                    <a:pt x="37" y="17"/>
                  </a:lnTo>
                  <a:lnTo>
                    <a:pt x="35" y="14"/>
                  </a:lnTo>
                  <a:lnTo>
                    <a:pt x="33" y="9"/>
                  </a:lnTo>
                  <a:lnTo>
                    <a:pt x="31" y="7"/>
                  </a:lnTo>
                  <a:lnTo>
                    <a:pt x="29" y="4"/>
                  </a:lnTo>
                  <a:lnTo>
                    <a:pt x="25" y="2"/>
                  </a:lnTo>
                  <a:lnTo>
                    <a:pt x="22" y="1"/>
                  </a:lnTo>
                  <a:lnTo>
                    <a:pt x="17" y="0"/>
                  </a:lnTo>
                  <a:lnTo>
                    <a:pt x="14" y="0"/>
                  </a:lnTo>
                  <a:lnTo>
                    <a:pt x="11" y="0"/>
                  </a:lnTo>
                  <a:lnTo>
                    <a:pt x="7" y="1"/>
                  </a:lnTo>
                  <a:lnTo>
                    <a:pt x="5" y="3"/>
                  </a:lnTo>
                  <a:lnTo>
                    <a:pt x="3" y="5"/>
                  </a:lnTo>
                  <a:lnTo>
                    <a:pt x="1" y="7"/>
                  </a:lnTo>
                  <a:lnTo>
                    <a:pt x="0" y="10"/>
                  </a:lnTo>
                  <a:lnTo>
                    <a:pt x="0" y="14"/>
                  </a:lnTo>
                  <a:lnTo>
                    <a:pt x="0" y="18"/>
                  </a:lnTo>
                  <a:lnTo>
                    <a:pt x="1" y="21"/>
                  </a:lnTo>
                  <a:lnTo>
                    <a:pt x="3" y="25"/>
                  </a:lnTo>
                  <a:lnTo>
                    <a:pt x="5" y="28"/>
                  </a:lnTo>
                  <a:lnTo>
                    <a:pt x="7" y="30"/>
                  </a:lnTo>
                  <a:lnTo>
                    <a:pt x="11" y="32"/>
                  </a:lnTo>
                  <a:lnTo>
                    <a:pt x="14" y="34"/>
                  </a:lnTo>
                  <a:lnTo>
                    <a:pt x="17" y="36"/>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0" name="Freeform 166"/>
            <p:cNvSpPr>
              <a:spLocks/>
            </p:cNvSpPr>
            <p:nvPr/>
          </p:nvSpPr>
          <p:spPr bwMode="auto">
            <a:xfrm>
              <a:off x="3305" y="3029"/>
              <a:ext cx="38" cy="37"/>
            </a:xfrm>
            <a:custGeom>
              <a:avLst/>
              <a:gdLst>
                <a:gd name="T0" fmla="*/ 18 w 37"/>
                <a:gd name="T1" fmla="*/ 37 h 38"/>
                <a:gd name="T2" fmla="*/ 21 w 37"/>
                <a:gd name="T3" fmla="*/ 37 h 38"/>
                <a:gd name="T4" fmla="*/ 25 w 37"/>
                <a:gd name="T5" fmla="*/ 37 h 38"/>
                <a:gd name="T6" fmla="*/ 28 w 37"/>
                <a:gd name="T7" fmla="*/ 35 h 38"/>
                <a:gd name="T8" fmla="*/ 30 w 37"/>
                <a:gd name="T9" fmla="*/ 33 h 38"/>
                <a:gd name="T10" fmla="*/ 32 w 37"/>
                <a:gd name="T11" fmla="*/ 31 h 38"/>
                <a:gd name="T12" fmla="*/ 34 w 37"/>
                <a:gd name="T13" fmla="*/ 29 h 38"/>
                <a:gd name="T14" fmla="*/ 36 w 37"/>
                <a:gd name="T15" fmla="*/ 25 h 38"/>
                <a:gd name="T16" fmla="*/ 36 w 37"/>
                <a:gd name="T17" fmla="*/ 21 h 38"/>
                <a:gd name="T18" fmla="*/ 36 w 37"/>
                <a:gd name="T19" fmla="*/ 17 h 38"/>
                <a:gd name="T20" fmla="*/ 34 w 37"/>
                <a:gd name="T21" fmla="*/ 14 h 38"/>
                <a:gd name="T22" fmla="*/ 32 w 37"/>
                <a:gd name="T23" fmla="*/ 11 h 38"/>
                <a:gd name="T24" fmla="*/ 30 w 37"/>
                <a:gd name="T25" fmla="*/ 7 h 38"/>
                <a:gd name="T26" fmla="*/ 28 w 37"/>
                <a:gd name="T27" fmla="*/ 4 h 38"/>
                <a:gd name="T28" fmla="*/ 25 w 37"/>
                <a:gd name="T29" fmla="*/ 2 h 38"/>
                <a:gd name="T30" fmla="*/ 21 w 37"/>
                <a:gd name="T31" fmla="*/ 1 h 38"/>
                <a:gd name="T32" fmla="*/ 18 w 37"/>
                <a:gd name="T33" fmla="*/ 0 h 38"/>
                <a:gd name="T34" fmla="*/ 14 w 37"/>
                <a:gd name="T35" fmla="*/ 0 h 38"/>
                <a:gd name="T36" fmla="*/ 10 w 37"/>
                <a:gd name="T37" fmla="*/ 0 h 38"/>
                <a:gd name="T38" fmla="*/ 7 w 37"/>
                <a:gd name="T39" fmla="*/ 1 h 38"/>
                <a:gd name="T40" fmla="*/ 5 w 37"/>
                <a:gd name="T41" fmla="*/ 3 h 38"/>
                <a:gd name="T42" fmla="*/ 3 w 37"/>
                <a:gd name="T43" fmla="*/ 5 h 38"/>
                <a:gd name="T44" fmla="*/ 1 w 37"/>
                <a:gd name="T45" fmla="*/ 7 h 38"/>
                <a:gd name="T46" fmla="*/ 0 w 37"/>
                <a:gd name="T47" fmla="*/ 11 h 38"/>
                <a:gd name="T48" fmla="*/ 0 w 37"/>
                <a:gd name="T49" fmla="*/ 15 h 38"/>
                <a:gd name="T50" fmla="*/ 0 w 37"/>
                <a:gd name="T51" fmla="*/ 19 h 38"/>
                <a:gd name="T52" fmla="*/ 1 w 37"/>
                <a:gd name="T53" fmla="*/ 22 h 38"/>
                <a:gd name="T54" fmla="*/ 3 w 37"/>
                <a:gd name="T55" fmla="*/ 25 h 38"/>
                <a:gd name="T56" fmla="*/ 5 w 37"/>
                <a:gd name="T57" fmla="*/ 29 h 38"/>
                <a:gd name="T58" fmla="*/ 7 w 37"/>
                <a:gd name="T59" fmla="*/ 32 h 38"/>
                <a:gd name="T60" fmla="*/ 10 w 37"/>
                <a:gd name="T61" fmla="*/ 34 h 38"/>
                <a:gd name="T62" fmla="*/ 14 w 37"/>
                <a:gd name="T63" fmla="*/ 35 h 38"/>
                <a:gd name="T64" fmla="*/ 18 w 37"/>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8"/>
                <a:gd name="T101" fmla="*/ 37 w 37"/>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8">
                  <a:moveTo>
                    <a:pt x="18" y="37"/>
                  </a:moveTo>
                  <a:lnTo>
                    <a:pt x="21" y="37"/>
                  </a:lnTo>
                  <a:lnTo>
                    <a:pt x="25" y="37"/>
                  </a:lnTo>
                  <a:lnTo>
                    <a:pt x="28" y="35"/>
                  </a:lnTo>
                  <a:lnTo>
                    <a:pt x="30" y="33"/>
                  </a:lnTo>
                  <a:lnTo>
                    <a:pt x="32" y="31"/>
                  </a:lnTo>
                  <a:lnTo>
                    <a:pt x="34" y="29"/>
                  </a:lnTo>
                  <a:lnTo>
                    <a:pt x="36" y="25"/>
                  </a:lnTo>
                  <a:lnTo>
                    <a:pt x="36" y="21"/>
                  </a:lnTo>
                  <a:lnTo>
                    <a:pt x="36" y="17"/>
                  </a:lnTo>
                  <a:lnTo>
                    <a:pt x="34" y="14"/>
                  </a:lnTo>
                  <a:lnTo>
                    <a:pt x="32" y="11"/>
                  </a:lnTo>
                  <a:lnTo>
                    <a:pt x="30" y="7"/>
                  </a:lnTo>
                  <a:lnTo>
                    <a:pt x="28" y="4"/>
                  </a:lnTo>
                  <a:lnTo>
                    <a:pt x="25" y="2"/>
                  </a:lnTo>
                  <a:lnTo>
                    <a:pt x="21" y="1"/>
                  </a:lnTo>
                  <a:lnTo>
                    <a:pt x="18" y="0"/>
                  </a:lnTo>
                  <a:lnTo>
                    <a:pt x="14" y="0"/>
                  </a:lnTo>
                  <a:lnTo>
                    <a:pt x="10" y="0"/>
                  </a:lnTo>
                  <a:lnTo>
                    <a:pt x="7" y="1"/>
                  </a:lnTo>
                  <a:lnTo>
                    <a:pt x="5" y="3"/>
                  </a:lnTo>
                  <a:lnTo>
                    <a:pt x="3" y="5"/>
                  </a:lnTo>
                  <a:lnTo>
                    <a:pt x="1" y="7"/>
                  </a:lnTo>
                  <a:lnTo>
                    <a:pt x="0" y="11"/>
                  </a:lnTo>
                  <a:lnTo>
                    <a:pt x="0" y="15"/>
                  </a:lnTo>
                  <a:lnTo>
                    <a:pt x="0" y="19"/>
                  </a:lnTo>
                  <a:lnTo>
                    <a:pt x="1" y="22"/>
                  </a:lnTo>
                  <a:lnTo>
                    <a:pt x="3" y="25"/>
                  </a:lnTo>
                  <a:lnTo>
                    <a:pt x="5" y="29"/>
                  </a:lnTo>
                  <a:lnTo>
                    <a:pt x="7" y="32"/>
                  </a:lnTo>
                  <a:lnTo>
                    <a:pt x="10" y="34"/>
                  </a:lnTo>
                  <a:lnTo>
                    <a:pt x="14" y="35"/>
                  </a:lnTo>
                  <a:lnTo>
                    <a:pt x="18"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1" name="Freeform 167"/>
            <p:cNvSpPr>
              <a:spLocks/>
            </p:cNvSpPr>
            <p:nvPr/>
          </p:nvSpPr>
          <p:spPr bwMode="auto">
            <a:xfrm>
              <a:off x="3491" y="3106"/>
              <a:ext cx="36" cy="37"/>
            </a:xfrm>
            <a:custGeom>
              <a:avLst/>
              <a:gdLst>
                <a:gd name="T0" fmla="*/ 18 w 37"/>
                <a:gd name="T1" fmla="*/ 37 h 38"/>
                <a:gd name="T2" fmla="*/ 21 w 37"/>
                <a:gd name="T3" fmla="*/ 37 h 38"/>
                <a:gd name="T4" fmla="*/ 25 w 37"/>
                <a:gd name="T5" fmla="*/ 37 h 38"/>
                <a:gd name="T6" fmla="*/ 28 w 37"/>
                <a:gd name="T7" fmla="*/ 35 h 38"/>
                <a:gd name="T8" fmla="*/ 30 w 37"/>
                <a:gd name="T9" fmla="*/ 33 h 38"/>
                <a:gd name="T10" fmla="*/ 32 w 37"/>
                <a:gd name="T11" fmla="*/ 31 h 38"/>
                <a:gd name="T12" fmla="*/ 34 w 37"/>
                <a:gd name="T13" fmla="*/ 29 h 38"/>
                <a:gd name="T14" fmla="*/ 36 w 37"/>
                <a:gd name="T15" fmla="*/ 25 h 38"/>
                <a:gd name="T16" fmla="*/ 36 w 37"/>
                <a:gd name="T17" fmla="*/ 22 h 38"/>
                <a:gd name="T18" fmla="*/ 36 w 37"/>
                <a:gd name="T19" fmla="*/ 17 h 38"/>
                <a:gd name="T20" fmla="*/ 34 w 37"/>
                <a:gd name="T21" fmla="*/ 14 h 38"/>
                <a:gd name="T22" fmla="*/ 32 w 37"/>
                <a:gd name="T23" fmla="*/ 11 h 38"/>
                <a:gd name="T24" fmla="*/ 30 w 37"/>
                <a:gd name="T25" fmla="*/ 7 h 38"/>
                <a:gd name="T26" fmla="*/ 28 w 37"/>
                <a:gd name="T27" fmla="*/ 5 h 38"/>
                <a:gd name="T28" fmla="*/ 25 w 37"/>
                <a:gd name="T29" fmla="*/ 3 h 38"/>
                <a:gd name="T30" fmla="*/ 21 w 37"/>
                <a:gd name="T31" fmla="*/ 1 h 38"/>
                <a:gd name="T32" fmla="*/ 18 w 37"/>
                <a:gd name="T33" fmla="*/ 0 h 38"/>
                <a:gd name="T34" fmla="*/ 14 w 37"/>
                <a:gd name="T35" fmla="*/ 0 h 38"/>
                <a:gd name="T36" fmla="*/ 10 w 37"/>
                <a:gd name="T37" fmla="*/ 0 h 38"/>
                <a:gd name="T38" fmla="*/ 7 w 37"/>
                <a:gd name="T39" fmla="*/ 1 h 38"/>
                <a:gd name="T40" fmla="*/ 5 w 37"/>
                <a:gd name="T41" fmla="*/ 3 h 38"/>
                <a:gd name="T42" fmla="*/ 3 w 37"/>
                <a:gd name="T43" fmla="*/ 5 h 38"/>
                <a:gd name="T44" fmla="*/ 1 w 37"/>
                <a:gd name="T45" fmla="*/ 8 h 38"/>
                <a:gd name="T46" fmla="*/ 0 w 37"/>
                <a:gd name="T47" fmla="*/ 11 h 38"/>
                <a:gd name="T48" fmla="*/ 0 w 37"/>
                <a:gd name="T49" fmla="*/ 15 h 38"/>
                <a:gd name="T50" fmla="*/ 0 w 37"/>
                <a:gd name="T51" fmla="*/ 19 h 38"/>
                <a:gd name="T52" fmla="*/ 1 w 37"/>
                <a:gd name="T53" fmla="*/ 22 h 38"/>
                <a:gd name="T54" fmla="*/ 3 w 37"/>
                <a:gd name="T55" fmla="*/ 25 h 38"/>
                <a:gd name="T56" fmla="*/ 5 w 37"/>
                <a:gd name="T57" fmla="*/ 29 h 38"/>
                <a:gd name="T58" fmla="*/ 7 w 37"/>
                <a:gd name="T59" fmla="*/ 32 h 38"/>
                <a:gd name="T60" fmla="*/ 10 w 37"/>
                <a:gd name="T61" fmla="*/ 34 h 38"/>
                <a:gd name="T62" fmla="*/ 14 w 37"/>
                <a:gd name="T63" fmla="*/ 35 h 38"/>
                <a:gd name="T64" fmla="*/ 18 w 37"/>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8"/>
                <a:gd name="T101" fmla="*/ 37 w 37"/>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8">
                  <a:moveTo>
                    <a:pt x="18" y="37"/>
                  </a:moveTo>
                  <a:lnTo>
                    <a:pt x="21" y="37"/>
                  </a:lnTo>
                  <a:lnTo>
                    <a:pt x="25" y="37"/>
                  </a:lnTo>
                  <a:lnTo>
                    <a:pt x="28" y="35"/>
                  </a:lnTo>
                  <a:lnTo>
                    <a:pt x="30" y="33"/>
                  </a:lnTo>
                  <a:lnTo>
                    <a:pt x="32" y="31"/>
                  </a:lnTo>
                  <a:lnTo>
                    <a:pt x="34" y="29"/>
                  </a:lnTo>
                  <a:lnTo>
                    <a:pt x="36" y="25"/>
                  </a:lnTo>
                  <a:lnTo>
                    <a:pt x="36" y="22"/>
                  </a:lnTo>
                  <a:lnTo>
                    <a:pt x="36" y="17"/>
                  </a:lnTo>
                  <a:lnTo>
                    <a:pt x="34" y="14"/>
                  </a:lnTo>
                  <a:lnTo>
                    <a:pt x="32" y="11"/>
                  </a:lnTo>
                  <a:lnTo>
                    <a:pt x="30" y="7"/>
                  </a:lnTo>
                  <a:lnTo>
                    <a:pt x="28" y="5"/>
                  </a:lnTo>
                  <a:lnTo>
                    <a:pt x="25" y="3"/>
                  </a:lnTo>
                  <a:lnTo>
                    <a:pt x="21" y="1"/>
                  </a:lnTo>
                  <a:lnTo>
                    <a:pt x="18" y="0"/>
                  </a:lnTo>
                  <a:lnTo>
                    <a:pt x="14" y="0"/>
                  </a:lnTo>
                  <a:lnTo>
                    <a:pt x="10" y="0"/>
                  </a:lnTo>
                  <a:lnTo>
                    <a:pt x="7" y="1"/>
                  </a:lnTo>
                  <a:lnTo>
                    <a:pt x="5" y="3"/>
                  </a:lnTo>
                  <a:lnTo>
                    <a:pt x="3" y="5"/>
                  </a:lnTo>
                  <a:lnTo>
                    <a:pt x="1" y="8"/>
                  </a:lnTo>
                  <a:lnTo>
                    <a:pt x="0" y="11"/>
                  </a:lnTo>
                  <a:lnTo>
                    <a:pt x="0" y="15"/>
                  </a:lnTo>
                  <a:lnTo>
                    <a:pt x="0" y="19"/>
                  </a:lnTo>
                  <a:lnTo>
                    <a:pt x="1" y="22"/>
                  </a:lnTo>
                  <a:lnTo>
                    <a:pt x="3" y="25"/>
                  </a:lnTo>
                  <a:lnTo>
                    <a:pt x="5" y="29"/>
                  </a:lnTo>
                  <a:lnTo>
                    <a:pt x="7" y="32"/>
                  </a:lnTo>
                  <a:lnTo>
                    <a:pt x="10" y="34"/>
                  </a:lnTo>
                  <a:lnTo>
                    <a:pt x="14" y="35"/>
                  </a:lnTo>
                  <a:lnTo>
                    <a:pt x="18"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2" name="Freeform 168"/>
            <p:cNvSpPr>
              <a:spLocks/>
            </p:cNvSpPr>
            <p:nvPr/>
          </p:nvSpPr>
          <p:spPr bwMode="auto">
            <a:xfrm>
              <a:off x="3483" y="3021"/>
              <a:ext cx="31" cy="31"/>
            </a:xfrm>
            <a:custGeom>
              <a:avLst/>
              <a:gdLst>
                <a:gd name="T0" fmla="*/ 14 w 31"/>
                <a:gd name="T1" fmla="*/ 30 h 31"/>
                <a:gd name="T2" fmla="*/ 17 w 31"/>
                <a:gd name="T3" fmla="*/ 30 h 31"/>
                <a:gd name="T4" fmla="*/ 20 w 31"/>
                <a:gd name="T5" fmla="*/ 28 h 31"/>
                <a:gd name="T6" fmla="*/ 23 w 31"/>
                <a:gd name="T7" fmla="*/ 28 h 31"/>
                <a:gd name="T8" fmla="*/ 25 w 31"/>
                <a:gd name="T9" fmla="*/ 26 h 31"/>
                <a:gd name="T10" fmla="*/ 26 w 31"/>
                <a:gd name="T11" fmla="*/ 25 h 31"/>
                <a:gd name="T12" fmla="*/ 28 w 31"/>
                <a:gd name="T13" fmla="*/ 23 h 31"/>
                <a:gd name="T14" fmla="*/ 28 w 31"/>
                <a:gd name="T15" fmla="*/ 20 h 31"/>
                <a:gd name="T16" fmla="*/ 30 w 31"/>
                <a:gd name="T17" fmla="*/ 16 h 31"/>
                <a:gd name="T18" fmla="*/ 28 w 31"/>
                <a:gd name="T19" fmla="*/ 14 h 31"/>
                <a:gd name="T20" fmla="*/ 28 w 31"/>
                <a:gd name="T21" fmla="*/ 11 h 31"/>
                <a:gd name="T22" fmla="*/ 26 w 31"/>
                <a:gd name="T23" fmla="*/ 8 h 31"/>
                <a:gd name="T24" fmla="*/ 25 w 31"/>
                <a:gd name="T25" fmla="*/ 5 h 31"/>
                <a:gd name="T26" fmla="*/ 23 w 31"/>
                <a:gd name="T27" fmla="*/ 3 h 31"/>
                <a:gd name="T28" fmla="*/ 20 w 31"/>
                <a:gd name="T29" fmla="*/ 2 h 31"/>
                <a:gd name="T30" fmla="*/ 17 w 31"/>
                <a:gd name="T31" fmla="*/ 1 h 31"/>
                <a:gd name="T32" fmla="*/ 14 w 31"/>
                <a:gd name="T33" fmla="*/ 0 h 31"/>
                <a:gd name="T34" fmla="*/ 12 w 31"/>
                <a:gd name="T35" fmla="*/ 0 h 31"/>
                <a:gd name="T36" fmla="*/ 8 w 31"/>
                <a:gd name="T37" fmla="*/ 0 h 31"/>
                <a:gd name="T38" fmla="*/ 6 w 31"/>
                <a:gd name="T39" fmla="*/ 1 h 31"/>
                <a:gd name="T40" fmla="*/ 4 w 31"/>
                <a:gd name="T41" fmla="*/ 2 h 31"/>
                <a:gd name="T42" fmla="*/ 2 w 31"/>
                <a:gd name="T43" fmla="*/ 4 h 31"/>
                <a:gd name="T44" fmla="*/ 1 w 31"/>
                <a:gd name="T45" fmla="*/ 6 h 31"/>
                <a:gd name="T46" fmla="*/ 0 w 31"/>
                <a:gd name="T47" fmla="*/ 8 h 31"/>
                <a:gd name="T48" fmla="*/ 0 w 31"/>
                <a:gd name="T49" fmla="*/ 12 h 31"/>
                <a:gd name="T50" fmla="*/ 0 w 31"/>
                <a:gd name="T51" fmla="*/ 15 h 31"/>
                <a:gd name="T52" fmla="*/ 1 w 31"/>
                <a:gd name="T53" fmla="*/ 17 h 31"/>
                <a:gd name="T54" fmla="*/ 2 w 31"/>
                <a:gd name="T55" fmla="*/ 21 h 31"/>
                <a:gd name="T56" fmla="*/ 4 w 31"/>
                <a:gd name="T57" fmla="*/ 23 h 31"/>
                <a:gd name="T58" fmla="*/ 6 w 31"/>
                <a:gd name="T59" fmla="*/ 25 h 31"/>
                <a:gd name="T60" fmla="*/ 8 w 31"/>
                <a:gd name="T61" fmla="*/ 27 h 31"/>
                <a:gd name="T62" fmla="*/ 12 w 31"/>
                <a:gd name="T63" fmla="*/ 28 h 31"/>
                <a:gd name="T64" fmla="*/ 14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4" y="30"/>
                  </a:moveTo>
                  <a:lnTo>
                    <a:pt x="17" y="30"/>
                  </a:lnTo>
                  <a:lnTo>
                    <a:pt x="20" y="28"/>
                  </a:lnTo>
                  <a:lnTo>
                    <a:pt x="23" y="28"/>
                  </a:lnTo>
                  <a:lnTo>
                    <a:pt x="25" y="26"/>
                  </a:lnTo>
                  <a:lnTo>
                    <a:pt x="26" y="25"/>
                  </a:lnTo>
                  <a:lnTo>
                    <a:pt x="28" y="23"/>
                  </a:lnTo>
                  <a:lnTo>
                    <a:pt x="28" y="20"/>
                  </a:lnTo>
                  <a:lnTo>
                    <a:pt x="30" y="16"/>
                  </a:lnTo>
                  <a:lnTo>
                    <a:pt x="28" y="14"/>
                  </a:lnTo>
                  <a:lnTo>
                    <a:pt x="28" y="11"/>
                  </a:lnTo>
                  <a:lnTo>
                    <a:pt x="26" y="8"/>
                  </a:lnTo>
                  <a:lnTo>
                    <a:pt x="25" y="5"/>
                  </a:lnTo>
                  <a:lnTo>
                    <a:pt x="23" y="3"/>
                  </a:lnTo>
                  <a:lnTo>
                    <a:pt x="20" y="2"/>
                  </a:lnTo>
                  <a:lnTo>
                    <a:pt x="17" y="1"/>
                  </a:lnTo>
                  <a:lnTo>
                    <a:pt x="14" y="0"/>
                  </a:lnTo>
                  <a:lnTo>
                    <a:pt x="12" y="0"/>
                  </a:lnTo>
                  <a:lnTo>
                    <a:pt x="8" y="0"/>
                  </a:lnTo>
                  <a:lnTo>
                    <a:pt x="6" y="1"/>
                  </a:lnTo>
                  <a:lnTo>
                    <a:pt x="4" y="2"/>
                  </a:lnTo>
                  <a:lnTo>
                    <a:pt x="2" y="4"/>
                  </a:lnTo>
                  <a:lnTo>
                    <a:pt x="1" y="6"/>
                  </a:lnTo>
                  <a:lnTo>
                    <a:pt x="0" y="8"/>
                  </a:lnTo>
                  <a:lnTo>
                    <a:pt x="0" y="12"/>
                  </a:lnTo>
                  <a:lnTo>
                    <a:pt x="0" y="15"/>
                  </a:lnTo>
                  <a:lnTo>
                    <a:pt x="1" y="17"/>
                  </a:lnTo>
                  <a:lnTo>
                    <a:pt x="2" y="21"/>
                  </a:lnTo>
                  <a:lnTo>
                    <a:pt x="4" y="23"/>
                  </a:lnTo>
                  <a:lnTo>
                    <a:pt x="6" y="25"/>
                  </a:lnTo>
                  <a:lnTo>
                    <a:pt x="8" y="27"/>
                  </a:lnTo>
                  <a:lnTo>
                    <a:pt x="12" y="28"/>
                  </a:lnTo>
                  <a:lnTo>
                    <a:pt x="14"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3" name="Freeform 169"/>
            <p:cNvSpPr>
              <a:spLocks/>
            </p:cNvSpPr>
            <p:nvPr/>
          </p:nvSpPr>
          <p:spPr bwMode="auto">
            <a:xfrm>
              <a:off x="3370" y="2987"/>
              <a:ext cx="31" cy="31"/>
            </a:xfrm>
            <a:custGeom>
              <a:avLst/>
              <a:gdLst>
                <a:gd name="T0" fmla="*/ 15 w 31"/>
                <a:gd name="T1" fmla="*/ 30 h 31"/>
                <a:gd name="T2" fmla="*/ 17 w 31"/>
                <a:gd name="T3" fmla="*/ 30 h 31"/>
                <a:gd name="T4" fmla="*/ 21 w 31"/>
                <a:gd name="T5" fmla="*/ 30 h 31"/>
                <a:gd name="T6" fmla="*/ 23 w 31"/>
                <a:gd name="T7" fmla="*/ 28 h 31"/>
                <a:gd name="T8" fmla="*/ 25 w 31"/>
                <a:gd name="T9" fmla="*/ 27 h 31"/>
                <a:gd name="T10" fmla="*/ 27 w 31"/>
                <a:gd name="T11" fmla="*/ 25 h 31"/>
                <a:gd name="T12" fmla="*/ 28 w 31"/>
                <a:gd name="T13" fmla="*/ 23 h 31"/>
                <a:gd name="T14" fmla="*/ 30 w 31"/>
                <a:gd name="T15" fmla="*/ 21 h 31"/>
                <a:gd name="T16" fmla="*/ 30 w 31"/>
                <a:gd name="T17" fmla="*/ 17 h 31"/>
                <a:gd name="T18" fmla="*/ 30 w 31"/>
                <a:gd name="T19" fmla="*/ 14 h 31"/>
                <a:gd name="T20" fmla="*/ 28 w 31"/>
                <a:gd name="T21" fmla="*/ 12 h 31"/>
                <a:gd name="T22" fmla="*/ 27 w 31"/>
                <a:gd name="T23" fmla="*/ 8 h 31"/>
                <a:gd name="T24" fmla="*/ 25 w 31"/>
                <a:gd name="T25" fmla="*/ 6 h 31"/>
                <a:gd name="T26" fmla="*/ 23 w 31"/>
                <a:gd name="T27" fmla="*/ 4 h 31"/>
                <a:gd name="T28" fmla="*/ 21 w 31"/>
                <a:gd name="T29" fmla="*/ 2 h 31"/>
                <a:gd name="T30" fmla="*/ 17 w 31"/>
                <a:gd name="T31" fmla="*/ 1 h 31"/>
                <a:gd name="T32" fmla="*/ 15 w 31"/>
                <a:gd name="T33" fmla="*/ 0 h 31"/>
                <a:gd name="T34" fmla="*/ 12 w 31"/>
                <a:gd name="T35" fmla="*/ 0 h 31"/>
                <a:gd name="T36" fmla="*/ 8 w 31"/>
                <a:gd name="T37" fmla="*/ 0 h 31"/>
                <a:gd name="T38" fmla="*/ 6 w 31"/>
                <a:gd name="T39" fmla="*/ 1 h 31"/>
                <a:gd name="T40" fmla="*/ 4 w 31"/>
                <a:gd name="T41" fmla="*/ 3 h 31"/>
                <a:gd name="T42" fmla="*/ 2 w 31"/>
                <a:gd name="T43" fmla="*/ 4 h 31"/>
                <a:gd name="T44" fmla="*/ 1 w 31"/>
                <a:gd name="T45" fmla="*/ 6 h 31"/>
                <a:gd name="T46" fmla="*/ 0 w 31"/>
                <a:gd name="T47" fmla="*/ 10 h 31"/>
                <a:gd name="T48" fmla="*/ 0 w 31"/>
                <a:gd name="T49" fmla="*/ 12 h 31"/>
                <a:gd name="T50" fmla="*/ 0 w 31"/>
                <a:gd name="T51" fmla="*/ 15 h 31"/>
                <a:gd name="T52" fmla="*/ 1 w 31"/>
                <a:gd name="T53" fmla="*/ 18 h 31"/>
                <a:gd name="T54" fmla="*/ 2 w 31"/>
                <a:gd name="T55" fmla="*/ 21 h 31"/>
                <a:gd name="T56" fmla="*/ 4 w 31"/>
                <a:gd name="T57" fmla="*/ 23 h 31"/>
                <a:gd name="T58" fmla="*/ 6 w 31"/>
                <a:gd name="T59" fmla="*/ 25 h 31"/>
                <a:gd name="T60" fmla="*/ 8 w 31"/>
                <a:gd name="T61" fmla="*/ 27 h 31"/>
                <a:gd name="T62" fmla="*/ 12 w 31"/>
                <a:gd name="T63" fmla="*/ 28 h 31"/>
                <a:gd name="T64" fmla="*/ 15 w 31"/>
                <a:gd name="T65" fmla="*/ 30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31"/>
                <a:gd name="T101" fmla="*/ 31 w 31"/>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31">
                  <a:moveTo>
                    <a:pt x="15" y="30"/>
                  </a:moveTo>
                  <a:lnTo>
                    <a:pt x="17" y="30"/>
                  </a:lnTo>
                  <a:lnTo>
                    <a:pt x="21" y="30"/>
                  </a:lnTo>
                  <a:lnTo>
                    <a:pt x="23" y="28"/>
                  </a:lnTo>
                  <a:lnTo>
                    <a:pt x="25" y="27"/>
                  </a:lnTo>
                  <a:lnTo>
                    <a:pt x="27" y="25"/>
                  </a:lnTo>
                  <a:lnTo>
                    <a:pt x="28" y="23"/>
                  </a:lnTo>
                  <a:lnTo>
                    <a:pt x="30" y="21"/>
                  </a:lnTo>
                  <a:lnTo>
                    <a:pt x="30" y="17"/>
                  </a:lnTo>
                  <a:lnTo>
                    <a:pt x="30" y="14"/>
                  </a:lnTo>
                  <a:lnTo>
                    <a:pt x="28" y="12"/>
                  </a:lnTo>
                  <a:lnTo>
                    <a:pt x="27" y="8"/>
                  </a:lnTo>
                  <a:lnTo>
                    <a:pt x="25" y="6"/>
                  </a:lnTo>
                  <a:lnTo>
                    <a:pt x="23" y="4"/>
                  </a:lnTo>
                  <a:lnTo>
                    <a:pt x="21" y="2"/>
                  </a:lnTo>
                  <a:lnTo>
                    <a:pt x="17" y="1"/>
                  </a:lnTo>
                  <a:lnTo>
                    <a:pt x="15" y="0"/>
                  </a:lnTo>
                  <a:lnTo>
                    <a:pt x="12" y="0"/>
                  </a:lnTo>
                  <a:lnTo>
                    <a:pt x="8" y="0"/>
                  </a:lnTo>
                  <a:lnTo>
                    <a:pt x="6" y="1"/>
                  </a:lnTo>
                  <a:lnTo>
                    <a:pt x="4" y="3"/>
                  </a:lnTo>
                  <a:lnTo>
                    <a:pt x="2" y="4"/>
                  </a:lnTo>
                  <a:lnTo>
                    <a:pt x="1" y="6"/>
                  </a:lnTo>
                  <a:lnTo>
                    <a:pt x="0" y="10"/>
                  </a:lnTo>
                  <a:lnTo>
                    <a:pt x="0" y="12"/>
                  </a:lnTo>
                  <a:lnTo>
                    <a:pt x="0" y="15"/>
                  </a:lnTo>
                  <a:lnTo>
                    <a:pt x="1" y="18"/>
                  </a:lnTo>
                  <a:lnTo>
                    <a:pt x="2" y="21"/>
                  </a:lnTo>
                  <a:lnTo>
                    <a:pt x="4" y="23"/>
                  </a:lnTo>
                  <a:lnTo>
                    <a:pt x="6" y="25"/>
                  </a:lnTo>
                  <a:lnTo>
                    <a:pt x="8" y="27"/>
                  </a:lnTo>
                  <a:lnTo>
                    <a:pt x="12" y="28"/>
                  </a:lnTo>
                  <a:lnTo>
                    <a:pt x="15" y="3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4" name="Freeform 170"/>
            <p:cNvSpPr>
              <a:spLocks/>
            </p:cNvSpPr>
            <p:nvPr/>
          </p:nvSpPr>
          <p:spPr bwMode="auto">
            <a:xfrm>
              <a:off x="3417" y="2909"/>
              <a:ext cx="22" cy="129"/>
            </a:xfrm>
            <a:custGeom>
              <a:avLst/>
              <a:gdLst>
                <a:gd name="T0" fmla="*/ 21 w 22"/>
                <a:gd name="T1" fmla="*/ 128 h 129"/>
                <a:gd name="T2" fmla="*/ 21 w 22"/>
                <a:gd name="T3" fmla="*/ 3 h 129"/>
                <a:gd name="T4" fmla="*/ 0 w 22"/>
                <a:gd name="T5" fmla="*/ 0 h 129"/>
                <a:gd name="T6" fmla="*/ 0 w 22"/>
                <a:gd name="T7" fmla="*/ 124 h 129"/>
                <a:gd name="T8" fmla="*/ 21 w 22"/>
                <a:gd name="T9" fmla="*/ 128 h 129"/>
                <a:gd name="T10" fmla="*/ 0 60000 65536"/>
                <a:gd name="T11" fmla="*/ 0 60000 65536"/>
                <a:gd name="T12" fmla="*/ 0 60000 65536"/>
                <a:gd name="T13" fmla="*/ 0 60000 65536"/>
                <a:gd name="T14" fmla="*/ 0 60000 65536"/>
                <a:gd name="T15" fmla="*/ 0 w 22"/>
                <a:gd name="T16" fmla="*/ 0 h 129"/>
                <a:gd name="T17" fmla="*/ 22 w 22"/>
                <a:gd name="T18" fmla="*/ 129 h 129"/>
              </a:gdLst>
              <a:ahLst/>
              <a:cxnLst>
                <a:cxn ang="T10">
                  <a:pos x="T0" y="T1"/>
                </a:cxn>
                <a:cxn ang="T11">
                  <a:pos x="T2" y="T3"/>
                </a:cxn>
                <a:cxn ang="T12">
                  <a:pos x="T4" y="T5"/>
                </a:cxn>
                <a:cxn ang="T13">
                  <a:pos x="T6" y="T7"/>
                </a:cxn>
                <a:cxn ang="T14">
                  <a:pos x="T8" y="T9"/>
                </a:cxn>
              </a:cxnLst>
              <a:rect l="T15" t="T16" r="T17" b="T18"/>
              <a:pathLst>
                <a:path w="22" h="129">
                  <a:moveTo>
                    <a:pt x="21" y="128"/>
                  </a:moveTo>
                  <a:lnTo>
                    <a:pt x="21" y="3"/>
                  </a:lnTo>
                  <a:lnTo>
                    <a:pt x="0" y="0"/>
                  </a:lnTo>
                  <a:lnTo>
                    <a:pt x="0" y="124"/>
                  </a:lnTo>
                  <a:lnTo>
                    <a:pt x="21" y="128"/>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5" name="Freeform 171"/>
            <p:cNvSpPr>
              <a:spLocks/>
            </p:cNvSpPr>
            <p:nvPr/>
          </p:nvSpPr>
          <p:spPr bwMode="auto">
            <a:xfrm>
              <a:off x="3418" y="3021"/>
              <a:ext cx="90" cy="87"/>
            </a:xfrm>
            <a:custGeom>
              <a:avLst/>
              <a:gdLst>
                <a:gd name="T0" fmla="*/ 13 w 90"/>
                <a:gd name="T1" fmla="*/ 0 h 88"/>
                <a:gd name="T2" fmla="*/ 89 w 90"/>
                <a:gd name="T3" fmla="*/ 76 h 88"/>
                <a:gd name="T4" fmla="*/ 89 w 90"/>
                <a:gd name="T5" fmla="*/ 87 h 88"/>
                <a:gd name="T6" fmla="*/ 0 w 90"/>
                <a:gd name="T7" fmla="*/ 17 h 88"/>
                <a:gd name="T8" fmla="*/ 13 w 90"/>
                <a:gd name="T9" fmla="*/ 0 h 88"/>
                <a:gd name="T10" fmla="*/ 0 60000 65536"/>
                <a:gd name="T11" fmla="*/ 0 60000 65536"/>
                <a:gd name="T12" fmla="*/ 0 60000 65536"/>
                <a:gd name="T13" fmla="*/ 0 60000 65536"/>
                <a:gd name="T14" fmla="*/ 0 60000 65536"/>
                <a:gd name="T15" fmla="*/ 0 w 90"/>
                <a:gd name="T16" fmla="*/ 0 h 88"/>
                <a:gd name="T17" fmla="*/ 90 w 90"/>
                <a:gd name="T18" fmla="*/ 88 h 88"/>
              </a:gdLst>
              <a:ahLst/>
              <a:cxnLst>
                <a:cxn ang="T10">
                  <a:pos x="T0" y="T1"/>
                </a:cxn>
                <a:cxn ang="T11">
                  <a:pos x="T2" y="T3"/>
                </a:cxn>
                <a:cxn ang="T12">
                  <a:pos x="T4" y="T5"/>
                </a:cxn>
                <a:cxn ang="T13">
                  <a:pos x="T6" y="T7"/>
                </a:cxn>
                <a:cxn ang="T14">
                  <a:pos x="T8" y="T9"/>
                </a:cxn>
              </a:cxnLst>
              <a:rect l="T15" t="T16" r="T17" b="T18"/>
              <a:pathLst>
                <a:path w="90" h="88">
                  <a:moveTo>
                    <a:pt x="13" y="0"/>
                  </a:moveTo>
                  <a:lnTo>
                    <a:pt x="89" y="76"/>
                  </a:lnTo>
                  <a:lnTo>
                    <a:pt x="89" y="87"/>
                  </a:lnTo>
                  <a:lnTo>
                    <a:pt x="0" y="17"/>
                  </a:lnTo>
                  <a:lnTo>
                    <a:pt x="13"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6" name="Freeform 172"/>
            <p:cNvSpPr>
              <a:spLocks/>
            </p:cNvSpPr>
            <p:nvPr/>
          </p:nvSpPr>
          <p:spPr bwMode="auto">
            <a:xfrm>
              <a:off x="3370" y="3027"/>
              <a:ext cx="61" cy="84"/>
            </a:xfrm>
            <a:custGeom>
              <a:avLst/>
              <a:gdLst>
                <a:gd name="T0" fmla="*/ 47 w 61"/>
                <a:gd name="T1" fmla="*/ 0 h 84"/>
                <a:gd name="T2" fmla="*/ 0 w 61"/>
                <a:gd name="T3" fmla="*/ 66 h 84"/>
                <a:gd name="T4" fmla="*/ 1 w 61"/>
                <a:gd name="T5" fmla="*/ 83 h 84"/>
                <a:gd name="T6" fmla="*/ 60 w 61"/>
                <a:gd name="T7" fmla="*/ 17 h 84"/>
                <a:gd name="T8" fmla="*/ 47 w 61"/>
                <a:gd name="T9" fmla="*/ 0 h 84"/>
                <a:gd name="T10" fmla="*/ 0 60000 65536"/>
                <a:gd name="T11" fmla="*/ 0 60000 65536"/>
                <a:gd name="T12" fmla="*/ 0 60000 65536"/>
                <a:gd name="T13" fmla="*/ 0 60000 65536"/>
                <a:gd name="T14" fmla="*/ 0 60000 65536"/>
                <a:gd name="T15" fmla="*/ 0 w 61"/>
                <a:gd name="T16" fmla="*/ 0 h 84"/>
                <a:gd name="T17" fmla="*/ 61 w 61"/>
                <a:gd name="T18" fmla="*/ 84 h 84"/>
              </a:gdLst>
              <a:ahLst/>
              <a:cxnLst>
                <a:cxn ang="T10">
                  <a:pos x="T0" y="T1"/>
                </a:cxn>
                <a:cxn ang="T11">
                  <a:pos x="T2" y="T3"/>
                </a:cxn>
                <a:cxn ang="T12">
                  <a:pos x="T4" y="T5"/>
                </a:cxn>
                <a:cxn ang="T13">
                  <a:pos x="T6" y="T7"/>
                </a:cxn>
                <a:cxn ang="T14">
                  <a:pos x="T8" y="T9"/>
                </a:cxn>
              </a:cxnLst>
              <a:rect l="T15" t="T16" r="T17" b="T18"/>
              <a:pathLst>
                <a:path w="61" h="84">
                  <a:moveTo>
                    <a:pt x="47" y="0"/>
                  </a:moveTo>
                  <a:lnTo>
                    <a:pt x="0" y="66"/>
                  </a:lnTo>
                  <a:lnTo>
                    <a:pt x="1" y="83"/>
                  </a:lnTo>
                  <a:lnTo>
                    <a:pt x="60" y="17"/>
                  </a:lnTo>
                  <a:lnTo>
                    <a:pt x="47"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7" name="Freeform 173"/>
            <p:cNvSpPr>
              <a:spLocks/>
            </p:cNvSpPr>
            <p:nvPr/>
          </p:nvSpPr>
          <p:spPr bwMode="auto">
            <a:xfrm>
              <a:off x="3325" y="3021"/>
              <a:ext cx="96" cy="22"/>
            </a:xfrm>
            <a:custGeom>
              <a:avLst/>
              <a:gdLst>
                <a:gd name="T0" fmla="*/ 89 w 97"/>
                <a:gd name="T1" fmla="*/ 3 h 21"/>
                <a:gd name="T2" fmla="*/ 0 w 97"/>
                <a:gd name="T3" fmla="*/ 0 h 21"/>
                <a:gd name="T4" fmla="*/ 0 w 97"/>
                <a:gd name="T5" fmla="*/ 6 h 21"/>
                <a:gd name="T6" fmla="*/ 96 w 97"/>
                <a:gd name="T7" fmla="*/ 20 h 21"/>
                <a:gd name="T8" fmla="*/ 89 w 97"/>
                <a:gd name="T9" fmla="*/ 3 h 21"/>
                <a:gd name="T10" fmla="*/ 0 60000 65536"/>
                <a:gd name="T11" fmla="*/ 0 60000 65536"/>
                <a:gd name="T12" fmla="*/ 0 60000 65536"/>
                <a:gd name="T13" fmla="*/ 0 60000 65536"/>
                <a:gd name="T14" fmla="*/ 0 60000 65536"/>
                <a:gd name="T15" fmla="*/ 0 w 97"/>
                <a:gd name="T16" fmla="*/ 0 h 21"/>
                <a:gd name="T17" fmla="*/ 97 w 97"/>
                <a:gd name="T18" fmla="*/ 21 h 21"/>
              </a:gdLst>
              <a:ahLst/>
              <a:cxnLst>
                <a:cxn ang="T10">
                  <a:pos x="T0" y="T1"/>
                </a:cxn>
                <a:cxn ang="T11">
                  <a:pos x="T2" y="T3"/>
                </a:cxn>
                <a:cxn ang="T12">
                  <a:pos x="T4" y="T5"/>
                </a:cxn>
                <a:cxn ang="T13">
                  <a:pos x="T6" y="T7"/>
                </a:cxn>
                <a:cxn ang="T14">
                  <a:pos x="T8" y="T9"/>
                </a:cxn>
              </a:cxnLst>
              <a:rect l="T15" t="T16" r="T17" b="T18"/>
              <a:pathLst>
                <a:path w="97" h="21">
                  <a:moveTo>
                    <a:pt x="89" y="3"/>
                  </a:moveTo>
                  <a:lnTo>
                    <a:pt x="0" y="0"/>
                  </a:lnTo>
                  <a:lnTo>
                    <a:pt x="0" y="6"/>
                  </a:lnTo>
                  <a:lnTo>
                    <a:pt x="96" y="20"/>
                  </a:lnTo>
                  <a:lnTo>
                    <a:pt x="89" y="3"/>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8" name="Freeform 174"/>
            <p:cNvSpPr>
              <a:spLocks/>
            </p:cNvSpPr>
            <p:nvPr/>
          </p:nvSpPr>
          <p:spPr bwMode="auto">
            <a:xfrm>
              <a:off x="3429" y="3015"/>
              <a:ext cx="72" cy="24"/>
            </a:xfrm>
            <a:custGeom>
              <a:avLst/>
              <a:gdLst>
                <a:gd name="T0" fmla="*/ 0 w 71"/>
                <a:gd name="T1" fmla="*/ 10 h 24"/>
                <a:gd name="T2" fmla="*/ 70 w 71"/>
                <a:gd name="T3" fmla="*/ 0 h 24"/>
                <a:gd name="T4" fmla="*/ 70 w 71"/>
                <a:gd name="T5" fmla="*/ 5 h 24"/>
                <a:gd name="T6" fmla="*/ 1 w 71"/>
                <a:gd name="T7" fmla="*/ 23 h 24"/>
                <a:gd name="T8" fmla="*/ 0 w 71"/>
                <a:gd name="T9" fmla="*/ 10 h 24"/>
                <a:gd name="T10" fmla="*/ 0 60000 65536"/>
                <a:gd name="T11" fmla="*/ 0 60000 65536"/>
                <a:gd name="T12" fmla="*/ 0 60000 65536"/>
                <a:gd name="T13" fmla="*/ 0 60000 65536"/>
                <a:gd name="T14" fmla="*/ 0 60000 65536"/>
                <a:gd name="T15" fmla="*/ 0 w 71"/>
                <a:gd name="T16" fmla="*/ 0 h 24"/>
                <a:gd name="T17" fmla="*/ 71 w 71"/>
                <a:gd name="T18" fmla="*/ 24 h 24"/>
              </a:gdLst>
              <a:ahLst/>
              <a:cxnLst>
                <a:cxn ang="T10">
                  <a:pos x="T0" y="T1"/>
                </a:cxn>
                <a:cxn ang="T11">
                  <a:pos x="T2" y="T3"/>
                </a:cxn>
                <a:cxn ang="T12">
                  <a:pos x="T4" y="T5"/>
                </a:cxn>
                <a:cxn ang="T13">
                  <a:pos x="T6" y="T7"/>
                </a:cxn>
                <a:cxn ang="T14">
                  <a:pos x="T8" y="T9"/>
                </a:cxn>
              </a:cxnLst>
              <a:rect l="T15" t="T16" r="T17" b="T18"/>
              <a:pathLst>
                <a:path w="71" h="24">
                  <a:moveTo>
                    <a:pt x="0" y="10"/>
                  </a:moveTo>
                  <a:lnTo>
                    <a:pt x="70" y="0"/>
                  </a:lnTo>
                  <a:lnTo>
                    <a:pt x="70" y="5"/>
                  </a:lnTo>
                  <a:lnTo>
                    <a:pt x="1" y="23"/>
                  </a:lnTo>
                  <a:lnTo>
                    <a:pt x="0" y="1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19" name="Freeform 175"/>
            <p:cNvSpPr>
              <a:spLocks/>
            </p:cNvSpPr>
            <p:nvPr/>
          </p:nvSpPr>
          <p:spPr bwMode="auto">
            <a:xfrm>
              <a:off x="3386" y="2978"/>
              <a:ext cx="38" cy="56"/>
            </a:xfrm>
            <a:custGeom>
              <a:avLst/>
              <a:gdLst>
                <a:gd name="T0" fmla="*/ 36 w 37"/>
                <a:gd name="T1" fmla="*/ 42 h 56"/>
                <a:gd name="T2" fmla="*/ 0 w 37"/>
                <a:gd name="T3" fmla="*/ 0 h 56"/>
                <a:gd name="T4" fmla="*/ 0 w 37"/>
                <a:gd name="T5" fmla="*/ 6 h 56"/>
                <a:gd name="T6" fmla="*/ 30 w 37"/>
                <a:gd name="T7" fmla="*/ 55 h 56"/>
                <a:gd name="T8" fmla="*/ 36 w 37"/>
                <a:gd name="T9" fmla="*/ 42 h 56"/>
                <a:gd name="T10" fmla="*/ 0 60000 65536"/>
                <a:gd name="T11" fmla="*/ 0 60000 65536"/>
                <a:gd name="T12" fmla="*/ 0 60000 65536"/>
                <a:gd name="T13" fmla="*/ 0 60000 65536"/>
                <a:gd name="T14" fmla="*/ 0 60000 65536"/>
                <a:gd name="T15" fmla="*/ 0 w 37"/>
                <a:gd name="T16" fmla="*/ 0 h 56"/>
                <a:gd name="T17" fmla="*/ 37 w 37"/>
                <a:gd name="T18" fmla="*/ 56 h 56"/>
              </a:gdLst>
              <a:ahLst/>
              <a:cxnLst>
                <a:cxn ang="T10">
                  <a:pos x="T0" y="T1"/>
                </a:cxn>
                <a:cxn ang="T11">
                  <a:pos x="T2" y="T3"/>
                </a:cxn>
                <a:cxn ang="T12">
                  <a:pos x="T4" y="T5"/>
                </a:cxn>
                <a:cxn ang="T13">
                  <a:pos x="T6" y="T7"/>
                </a:cxn>
                <a:cxn ang="T14">
                  <a:pos x="T8" y="T9"/>
                </a:cxn>
              </a:cxnLst>
              <a:rect l="T15" t="T16" r="T17" b="T18"/>
              <a:pathLst>
                <a:path w="37" h="56">
                  <a:moveTo>
                    <a:pt x="36" y="42"/>
                  </a:moveTo>
                  <a:lnTo>
                    <a:pt x="0" y="0"/>
                  </a:lnTo>
                  <a:lnTo>
                    <a:pt x="0" y="6"/>
                  </a:lnTo>
                  <a:lnTo>
                    <a:pt x="30" y="55"/>
                  </a:lnTo>
                  <a:lnTo>
                    <a:pt x="36" y="42"/>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0" name="Freeform 176"/>
            <p:cNvSpPr>
              <a:spLocks/>
            </p:cNvSpPr>
            <p:nvPr/>
          </p:nvSpPr>
          <p:spPr bwMode="auto">
            <a:xfrm>
              <a:off x="3355" y="3104"/>
              <a:ext cx="38" cy="37"/>
            </a:xfrm>
            <a:custGeom>
              <a:avLst/>
              <a:gdLst>
                <a:gd name="T0" fmla="*/ 17 w 38"/>
                <a:gd name="T1" fmla="*/ 36 h 37"/>
                <a:gd name="T2" fmla="*/ 22 w 38"/>
                <a:gd name="T3" fmla="*/ 36 h 37"/>
                <a:gd name="T4" fmla="*/ 25 w 38"/>
                <a:gd name="T5" fmla="*/ 36 h 37"/>
                <a:gd name="T6" fmla="*/ 29 w 38"/>
                <a:gd name="T7" fmla="*/ 34 h 37"/>
                <a:gd name="T8" fmla="*/ 31 w 38"/>
                <a:gd name="T9" fmla="*/ 32 h 37"/>
                <a:gd name="T10" fmla="*/ 33 w 38"/>
                <a:gd name="T11" fmla="*/ 30 h 37"/>
                <a:gd name="T12" fmla="*/ 35 w 38"/>
                <a:gd name="T13" fmla="*/ 27 h 37"/>
                <a:gd name="T14" fmla="*/ 37 w 38"/>
                <a:gd name="T15" fmla="*/ 24 h 37"/>
                <a:gd name="T16" fmla="*/ 37 w 38"/>
                <a:gd name="T17" fmla="*/ 20 h 37"/>
                <a:gd name="T18" fmla="*/ 37 w 38"/>
                <a:gd name="T19" fmla="*/ 17 h 37"/>
                <a:gd name="T20" fmla="*/ 35 w 38"/>
                <a:gd name="T21" fmla="*/ 14 h 37"/>
                <a:gd name="T22" fmla="*/ 33 w 38"/>
                <a:gd name="T23" fmla="*/ 9 h 37"/>
                <a:gd name="T24" fmla="*/ 31 w 38"/>
                <a:gd name="T25" fmla="*/ 7 h 37"/>
                <a:gd name="T26" fmla="*/ 29 w 38"/>
                <a:gd name="T27" fmla="*/ 4 h 37"/>
                <a:gd name="T28" fmla="*/ 25 w 38"/>
                <a:gd name="T29" fmla="*/ 2 h 37"/>
                <a:gd name="T30" fmla="*/ 22 w 38"/>
                <a:gd name="T31" fmla="*/ 1 h 37"/>
                <a:gd name="T32" fmla="*/ 17 w 38"/>
                <a:gd name="T33" fmla="*/ 0 h 37"/>
                <a:gd name="T34" fmla="*/ 14 w 38"/>
                <a:gd name="T35" fmla="*/ 0 h 37"/>
                <a:gd name="T36" fmla="*/ 11 w 38"/>
                <a:gd name="T37" fmla="*/ 0 h 37"/>
                <a:gd name="T38" fmla="*/ 7 w 38"/>
                <a:gd name="T39" fmla="*/ 1 h 37"/>
                <a:gd name="T40" fmla="*/ 5 w 38"/>
                <a:gd name="T41" fmla="*/ 3 h 37"/>
                <a:gd name="T42" fmla="*/ 3 w 38"/>
                <a:gd name="T43" fmla="*/ 5 h 37"/>
                <a:gd name="T44" fmla="*/ 1 w 38"/>
                <a:gd name="T45" fmla="*/ 7 h 37"/>
                <a:gd name="T46" fmla="*/ 0 w 38"/>
                <a:gd name="T47" fmla="*/ 10 h 37"/>
                <a:gd name="T48" fmla="*/ 0 w 38"/>
                <a:gd name="T49" fmla="*/ 14 h 37"/>
                <a:gd name="T50" fmla="*/ 0 w 38"/>
                <a:gd name="T51" fmla="*/ 18 h 37"/>
                <a:gd name="T52" fmla="*/ 1 w 38"/>
                <a:gd name="T53" fmla="*/ 21 h 37"/>
                <a:gd name="T54" fmla="*/ 3 w 38"/>
                <a:gd name="T55" fmla="*/ 25 h 37"/>
                <a:gd name="T56" fmla="*/ 5 w 38"/>
                <a:gd name="T57" fmla="*/ 28 h 37"/>
                <a:gd name="T58" fmla="*/ 7 w 38"/>
                <a:gd name="T59" fmla="*/ 30 h 37"/>
                <a:gd name="T60" fmla="*/ 11 w 38"/>
                <a:gd name="T61" fmla="*/ 32 h 37"/>
                <a:gd name="T62" fmla="*/ 14 w 38"/>
                <a:gd name="T63" fmla="*/ 34 h 37"/>
                <a:gd name="T64" fmla="*/ 17 w 38"/>
                <a:gd name="T65" fmla="*/ 36 h 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37"/>
                <a:gd name="T101" fmla="*/ 38 w 38"/>
                <a:gd name="T102" fmla="*/ 37 h 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37">
                  <a:moveTo>
                    <a:pt x="17" y="36"/>
                  </a:moveTo>
                  <a:lnTo>
                    <a:pt x="22" y="36"/>
                  </a:lnTo>
                  <a:lnTo>
                    <a:pt x="25" y="36"/>
                  </a:lnTo>
                  <a:lnTo>
                    <a:pt x="29" y="34"/>
                  </a:lnTo>
                  <a:lnTo>
                    <a:pt x="31" y="32"/>
                  </a:lnTo>
                  <a:lnTo>
                    <a:pt x="33" y="30"/>
                  </a:lnTo>
                  <a:lnTo>
                    <a:pt x="35" y="27"/>
                  </a:lnTo>
                  <a:lnTo>
                    <a:pt x="37" y="24"/>
                  </a:lnTo>
                  <a:lnTo>
                    <a:pt x="37" y="20"/>
                  </a:lnTo>
                  <a:lnTo>
                    <a:pt x="37" y="17"/>
                  </a:lnTo>
                  <a:lnTo>
                    <a:pt x="35" y="14"/>
                  </a:lnTo>
                  <a:lnTo>
                    <a:pt x="33" y="9"/>
                  </a:lnTo>
                  <a:lnTo>
                    <a:pt x="31" y="7"/>
                  </a:lnTo>
                  <a:lnTo>
                    <a:pt x="29" y="4"/>
                  </a:lnTo>
                  <a:lnTo>
                    <a:pt x="25" y="2"/>
                  </a:lnTo>
                  <a:lnTo>
                    <a:pt x="22" y="1"/>
                  </a:lnTo>
                  <a:lnTo>
                    <a:pt x="17" y="0"/>
                  </a:lnTo>
                  <a:lnTo>
                    <a:pt x="14" y="0"/>
                  </a:lnTo>
                  <a:lnTo>
                    <a:pt x="11" y="0"/>
                  </a:lnTo>
                  <a:lnTo>
                    <a:pt x="7" y="1"/>
                  </a:lnTo>
                  <a:lnTo>
                    <a:pt x="5" y="3"/>
                  </a:lnTo>
                  <a:lnTo>
                    <a:pt x="3" y="5"/>
                  </a:lnTo>
                  <a:lnTo>
                    <a:pt x="1" y="7"/>
                  </a:lnTo>
                  <a:lnTo>
                    <a:pt x="0" y="10"/>
                  </a:lnTo>
                  <a:lnTo>
                    <a:pt x="0" y="14"/>
                  </a:lnTo>
                  <a:lnTo>
                    <a:pt x="0" y="18"/>
                  </a:lnTo>
                  <a:lnTo>
                    <a:pt x="1" y="21"/>
                  </a:lnTo>
                  <a:lnTo>
                    <a:pt x="3" y="25"/>
                  </a:lnTo>
                  <a:lnTo>
                    <a:pt x="5" y="28"/>
                  </a:lnTo>
                  <a:lnTo>
                    <a:pt x="7" y="30"/>
                  </a:lnTo>
                  <a:lnTo>
                    <a:pt x="11" y="32"/>
                  </a:lnTo>
                  <a:lnTo>
                    <a:pt x="14" y="34"/>
                  </a:lnTo>
                  <a:lnTo>
                    <a:pt x="17" y="36"/>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1" name="Freeform 177"/>
            <p:cNvSpPr>
              <a:spLocks/>
            </p:cNvSpPr>
            <p:nvPr/>
          </p:nvSpPr>
          <p:spPr bwMode="auto">
            <a:xfrm>
              <a:off x="3305" y="3029"/>
              <a:ext cx="38" cy="37"/>
            </a:xfrm>
            <a:custGeom>
              <a:avLst/>
              <a:gdLst>
                <a:gd name="T0" fmla="*/ 18 w 37"/>
                <a:gd name="T1" fmla="*/ 37 h 38"/>
                <a:gd name="T2" fmla="*/ 21 w 37"/>
                <a:gd name="T3" fmla="*/ 37 h 38"/>
                <a:gd name="T4" fmla="*/ 25 w 37"/>
                <a:gd name="T5" fmla="*/ 37 h 38"/>
                <a:gd name="T6" fmla="*/ 28 w 37"/>
                <a:gd name="T7" fmla="*/ 35 h 38"/>
                <a:gd name="T8" fmla="*/ 30 w 37"/>
                <a:gd name="T9" fmla="*/ 33 h 38"/>
                <a:gd name="T10" fmla="*/ 32 w 37"/>
                <a:gd name="T11" fmla="*/ 31 h 38"/>
                <a:gd name="T12" fmla="*/ 34 w 37"/>
                <a:gd name="T13" fmla="*/ 29 h 38"/>
                <a:gd name="T14" fmla="*/ 36 w 37"/>
                <a:gd name="T15" fmla="*/ 25 h 38"/>
                <a:gd name="T16" fmla="*/ 36 w 37"/>
                <a:gd name="T17" fmla="*/ 21 h 38"/>
                <a:gd name="T18" fmla="*/ 36 w 37"/>
                <a:gd name="T19" fmla="*/ 17 h 38"/>
                <a:gd name="T20" fmla="*/ 34 w 37"/>
                <a:gd name="T21" fmla="*/ 14 h 38"/>
                <a:gd name="T22" fmla="*/ 32 w 37"/>
                <a:gd name="T23" fmla="*/ 11 h 38"/>
                <a:gd name="T24" fmla="*/ 30 w 37"/>
                <a:gd name="T25" fmla="*/ 7 h 38"/>
                <a:gd name="T26" fmla="*/ 28 w 37"/>
                <a:gd name="T27" fmla="*/ 4 h 38"/>
                <a:gd name="T28" fmla="*/ 25 w 37"/>
                <a:gd name="T29" fmla="*/ 2 h 38"/>
                <a:gd name="T30" fmla="*/ 21 w 37"/>
                <a:gd name="T31" fmla="*/ 1 h 38"/>
                <a:gd name="T32" fmla="*/ 18 w 37"/>
                <a:gd name="T33" fmla="*/ 0 h 38"/>
                <a:gd name="T34" fmla="*/ 14 w 37"/>
                <a:gd name="T35" fmla="*/ 0 h 38"/>
                <a:gd name="T36" fmla="*/ 10 w 37"/>
                <a:gd name="T37" fmla="*/ 0 h 38"/>
                <a:gd name="T38" fmla="*/ 7 w 37"/>
                <a:gd name="T39" fmla="*/ 1 h 38"/>
                <a:gd name="T40" fmla="*/ 5 w 37"/>
                <a:gd name="T41" fmla="*/ 3 h 38"/>
                <a:gd name="T42" fmla="*/ 3 w 37"/>
                <a:gd name="T43" fmla="*/ 5 h 38"/>
                <a:gd name="T44" fmla="*/ 1 w 37"/>
                <a:gd name="T45" fmla="*/ 7 h 38"/>
                <a:gd name="T46" fmla="*/ 0 w 37"/>
                <a:gd name="T47" fmla="*/ 11 h 38"/>
                <a:gd name="T48" fmla="*/ 0 w 37"/>
                <a:gd name="T49" fmla="*/ 15 h 38"/>
                <a:gd name="T50" fmla="*/ 0 w 37"/>
                <a:gd name="T51" fmla="*/ 19 h 38"/>
                <a:gd name="T52" fmla="*/ 1 w 37"/>
                <a:gd name="T53" fmla="*/ 22 h 38"/>
                <a:gd name="T54" fmla="*/ 3 w 37"/>
                <a:gd name="T55" fmla="*/ 25 h 38"/>
                <a:gd name="T56" fmla="*/ 5 w 37"/>
                <a:gd name="T57" fmla="*/ 29 h 38"/>
                <a:gd name="T58" fmla="*/ 7 w 37"/>
                <a:gd name="T59" fmla="*/ 32 h 38"/>
                <a:gd name="T60" fmla="*/ 10 w 37"/>
                <a:gd name="T61" fmla="*/ 34 h 38"/>
                <a:gd name="T62" fmla="*/ 14 w 37"/>
                <a:gd name="T63" fmla="*/ 35 h 38"/>
                <a:gd name="T64" fmla="*/ 18 w 37"/>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8"/>
                <a:gd name="T101" fmla="*/ 37 w 37"/>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8">
                  <a:moveTo>
                    <a:pt x="18" y="37"/>
                  </a:moveTo>
                  <a:lnTo>
                    <a:pt x="21" y="37"/>
                  </a:lnTo>
                  <a:lnTo>
                    <a:pt x="25" y="37"/>
                  </a:lnTo>
                  <a:lnTo>
                    <a:pt x="28" y="35"/>
                  </a:lnTo>
                  <a:lnTo>
                    <a:pt x="30" y="33"/>
                  </a:lnTo>
                  <a:lnTo>
                    <a:pt x="32" y="31"/>
                  </a:lnTo>
                  <a:lnTo>
                    <a:pt x="34" y="29"/>
                  </a:lnTo>
                  <a:lnTo>
                    <a:pt x="36" y="25"/>
                  </a:lnTo>
                  <a:lnTo>
                    <a:pt x="36" y="21"/>
                  </a:lnTo>
                  <a:lnTo>
                    <a:pt x="36" y="17"/>
                  </a:lnTo>
                  <a:lnTo>
                    <a:pt x="34" y="14"/>
                  </a:lnTo>
                  <a:lnTo>
                    <a:pt x="32" y="11"/>
                  </a:lnTo>
                  <a:lnTo>
                    <a:pt x="30" y="7"/>
                  </a:lnTo>
                  <a:lnTo>
                    <a:pt x="28" y="4"/>
                  </a:lnTo>
                  <a:lnTo>
                    <a:pt x="25" y="2"/>
                  </a:lnTo>
                  <a:lnTo>
                    <a:pt x="21" y="1"/>
                  </a:lnTo>
                  <a:lnTo>
                    <a:pt x="18" y="0"/>
                  </a:lnTo>
                  <a:lnTo>
                    <a:pt x="14" y="0"/>
                  </a:lnTo>
                  <a:lnTo>
                    <a:pt x="10" y="0"/>
                  </a:lnTo>
                  <a:lnTo>
                    <a:pt x="7" y="1"/>
                  </a:lnTo>
                  <a:lnTo>
                    <a:pt x="5" y="3"/>
                  </a:lnTo>
                  <a:lnTo>
                    <a:pt x="3" y="5"/>
                  </a:lnTo>
                  <a:lnTo>
                    <a:pt x="1" y="7"/>
                  </a:lnTo>
                  <a:lnTo>
                    <a:pt x="0" y="11"/>
                  </a:lnTo>
                  <a:lnTo>
                    <a:pt x="0" y="15"/>
                  </a:lnTo>
                  <a:lnTo>
                    <a:pt x="0" y="19"/>
                  </a:lnTo>
                  <a:lnTo>
                    <a:pt x="1" y="22"/>
                  </a:lnTo>
                  <a:lnTo>
                    <a:pt x="3" y="25"/>
                  </a:lnTo>
                  <a:lnTo>
                    <a:pt x="5" y="29"/>
                  </a:lnTo>
                  <a:lnTo>
                    <a:pt x="7" y="32"/>
                  </a:lnTo>
                  <a:lnTo>
                    <a:pt x="10" y="34"/>
                  </a:lnTo>
                  <a:lnTo>
                    <a:pt x="14" y="35"/>
                  </a:lnTo>
                  <a:lnTo>
                    <a:pt x="18"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2" name="Freeform 178"/>
            <p:cNvSpPr>
              <a:spLocks/>
            </p:cNvSpPr>
            <p:nvPr/>
          </p:nvSpPr>
          <p:spPr bwMode="auto">
            <a:xfrm>
              <a:off x="3491" y="3106"/>
              <a:ext cx="36" cy="37"/>
            </a:xfrm>
            <a:custGeom>
              <a:avLst/>
              <a:gdLst>
                <a:gd name="T0" fmla="*/ 18 w 37"/>
                <a:gd name="T1" fmla="*/ 37 h 38"/>
                <a:gd name="T2" fmla="*/ 21 w 37"/>
                <a:gd name="T3" fmla="*/ 37 h 38"/>
                <a:gd name="T4" fmla="*/ 25 w 37"/>
                <a:gd name="T5" fmla="*/ 37 h 38"/>
                <a:gd name="T6" fmla="*/ 28 w 37"/>
                <a:gd name="T7" fmla="*/ 35 h 38"/>
                <a:gd name="T8" fmla="*/ 30 w 37"/>
                <a:gd name="T9" fmla="*/ 33 h 38"/>
                <a:gd name="T10" fmla="*/ 32 w 37"/>
                <a:gd name="T11" fmla="*/ 31 h 38"/>
                <a:gd name="T12" fmla="*/ 34 w 37"/>
                <a:gd name="T13" fmla="*/ 29 h 38"/>
                <a:gd name="T14" fmla="*/ 36 w 37"/>
                <a:gd name="T15" fmla="*/ 25 h 38"/>
                <a:gd name="T16" fmla="*/ 36 w 37"/>
                <a:gd name="T17" fmla="*/ 22 h 38"/>
                <a:gd name="T18" fmla="*/ 36 w 37"/>
                <a:gd name="T19" fmla="*/ 17 h 38"/>
                <a:gd name="T20" fmla="*/ 34 w 37"/>
                <a:gd name="T21" fmla="*/ 14 h 38"/>
                <a:gd name="T22" fmla="*/ 32 w 37"/>
                <a:gd name="T23" fmla="*/ 11 h 38"/>
                <a:gd name="T24" fmla="*/ 30 w 37"/>
                <a:gd name="T25" fmla="*/ 7 h 38"/>
                <a:gd name="T26" fmla="*/ 28 w 37"/>
                <a:gd name="T27" fmla="*/ 5 h 38"/>
                <a:gd name="T28" fmla="*/ 25 w 37"/>
                <a:gd name="T29" fmla="*/ 3 h 38"/>
                <a:gd name="T30" fmla="*/ 21 w 37"/>
                <a:gd name="T31" fmla="*/ 1 h 38"/>
                <a:gd name="T32" fmla="*/ 18 w 37"/>
                <a:gd name="T33" fmla="*/ 0 h 38"/>
                <a:gd name="T34" fmla="*/ 14 w 37"/>
                <a:gd name="T35" fmla="*/ 0 h 38"/>
                <a:gd name="T36" fmla="*/ 10 w 37"/>
                <a:gd name="T37" fmla="*/ 0 h 38"/>
                <a:gd name="T38" fmla="*/ 7 w 37"/>
                <a:gd name="T39" fmla="*/ 1 h 38"/>
                <a:gd name="T40" fmla="*/ 5 w 37"/>
                <a:gd name="T41" fmla="*/ 3 h 38"/>
                <a:gd name="T42" fmla="*/ 3 w 37"/>
                <a:gd name="T43" fmla="*/ 5 h 38"/>
                <a:gd name="T44" fmla="*/ 1 w 37"/>
                <a:gd name="T45" fmla="*/ 8 h 38"/>
                <a:gd name="T46" fmla="*/ 0 w 37"/>
                <a:gd name="T47" fmla="*/ 11 h 38"/>
                <a:gd name="T48" fmla="*/ 0 w 37"/>
                <a:gd name="T49" fmla="*/ 15 h 38"/>
                <a:gd name="T50" fmla="*/ 0 w 37"/>
                <a:gd name="T51" fmla="*/ 19 h 38"/>
                <a:gd name="T52" fmla="*/ 1 w 37"/>
                <a:gd name="T53" fmla="*/ 22 h 38"/>
                <a:gd name="T54" fmla="*/ 3 w 37"/>
                <a:gd name="T55" fmla="*/ 25 h 38"/>
                <a:gd name="T56" fmla="*/ 5 w 37"/>
                <a:gd name="T57" fmla="*/ 29 h 38"/>
                <a:gd name="T58" fmla="*/ 7 w 37"/>
                <a:gd name="T59" fmla="*/ 32 h 38"/>
                <a:gd name="T60" fmla="*/ 10 w 37"/>
                <a:gd name="T61" fmla="*/ 34 h 38"/>
                <a:gd name="T62" fmla="*/ 14 w 37"/>
                <a:gd name="T63" fmla="*/ 35 h 38"/>
                <a:gd name="T64" fmla="*/ 18 w 37"/>
                <a:gd name="T65" fmla="*/ 37 h 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8"/>
                <a:gd name="T101" fmla="*/ 37 w 37"/>
                <a:gd name="T102" fmla="*/ 38 h 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8">
                  <a:moveTo>
                    <a:pt x="18" y="37"/>
                  </a:moveTo>
                  <a:lnTo>
                    <a:pt x="21" y="37"/>
                  </a:lnTo>
                  <a:lnTo>
                    <a:pt x="25" y="37"/>
                  </a:lnTo>
                  <a:lnTo>
                    <a:pt x="28" y="35"/>
                  </a:lnTo>
                  <a:lnTo>
                    <a:pt x="30" y="33"/>
                  </a:lnTo>
                  <a:lnTo>
                    <a:pt x="32" y="31"/>
                  </a:lnTo>
                  <a:lnTo>
                    <a:pt x="34" y="29"/>
                  </a:lnTo>
                  <a:lnTo>
                    <a:pt x="36" y="25"/>
                  </a:lnTo>
                  <a:lnTo>
                    <a:pt x="36" y="22"/>
                  </a:lnTo>
                  <a:lnTo>
                    <a:pt x="36" y="17"/>
                  </a:lnTo>
                  <a:lnTo>
                    <a:pt x="34" y="14"/>
                  </a:lnTo>
                  <a:lnTo>
                    <a:pt x="32" y="11"/>
                  </a:lnTo>
                  <a:lnTo>
                    <a:pt x="30" y="7"/>
                  </a:lnTo>
                  <a:lnTo>
                    <a:pt x="28" y="5"/>
                  </a:lnTo>
                  <a:lnTo>
                    <a:pt x="25" y="3"/>
                  </a:lnTo>
                  <a:lnTo>
                    <a:pt x="21" y="1"/>
                  </a:lnTo>
                  <a:lnTo>
                    <a:pt x="18" y="0"/>
                  </a:lnTo>
                  <a:lnTo>
                    <a:pt x="14" y="0"/>
                  </a:lnTo>
                  <a:lnTo>
                    <a:pt x="10" y="0"/>
                  </a:lnTo>
                  <a:lnTo>
                    <a:pt x="7" y="1"/>
                  </a:lnTo>
                  <a:lnTo>
                    <a:pt x="5" y="3"/>
                  </a:lnTo>
                  <a:lnTo>
                    <a:pt x="3" y="5"/>
                  </a:lnTo>
                  <a:lnTo>
                    <a:pt x="1" y="8"/>
                  </a:lnTo>
                  <a:lnTo>
                    <a:pt x="0" y="11"/>
                  </a:lnTo>
                  <a:lnTo>
                    <a:pt x="0" y="15"/>
                  </a:lnTo>
                  <a:lnTo>
                    <a:pt x="0" y="19"/>
                  </a:lnTo>
                  <a:lnTo>
                    <a:pt x="1" y="22"/>
                  </a:lnTo>
                  <a:lnTo>
                    <a:pt x="3" y="25"/>
                  </a:lnTo>
                  <a:lnTo>
                    <a:pt x="5" y="29"/>
                  </a:lnTo>
                  <a:lnTo>
                    <a:pt x="7" y="32"/>
                  </a:lnTo>
                  <a:lnTo>
                    <a:pt x="10" y="34"/>
                  </a:lnTo>
                  <a:lnTo>
                    <a:pt x="14" y="35"/>
                  </a:lnTo>
                  <a:lnTo>
                    <a:pt x="18" y="37"/>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3" name="Freeform 179"/>
            <p:cNvSpPr>
              <a:spLocks/>
            </p:cNvSpPr>
            <p:nvPr/>
          </p:nvSpPr>
          <p:spPr bwMode="auto">
            <a:xfrm>
              <a:off x="3319" y="2782"/>
              <a:ext cx="69" cy="124"/>
            </a:xfrm>
            <a:custGeom>
              <a:avLst/>
              <a:gdLst>
                <a:gd name="T0" fmla="*/ 12 w 68"/>
                <a:gd name="T1" fmla="*/ 0 h 124"/>
                <a:gd name="T2" fmla="*/ 11 w 68"/>
                <a:gd name="T3" fmla="*/ 1 h 124"/>
                <a:gd name="T4" fmla="*/ 10 w 68"/>
                <a:gd name="T5" fmla="*/ 4 h 124"/>
                <a:gd name="T6" fmla="*/ 8 w 68"/>
                <a:gd name="T7" fmla="*/ 9 h 124"/>
                <a:gd name="T8" fmla="*/ 6 w 68"/>
                <a:gd name="T9" fmla="*/ 16 h 124"/>
                <a:gd name="T10" fmla="*/ 4 w 68"/>
                <a:gd name="T11" fmla="*/ 24 h 124"/>
                <a:gd name="T12" fmla="*/ 2 w 68"/>
                <a:gd name="T13" fmla="*/ 33 h 124"/>
                <a:gd name="T14" fmla="*/ 1 w 68"/>
                <a:gd name="T15" fmla="*/ 43 h 124"/>
                <a:gd name="T16" fmla="*/ 0 w 68"/>
                <a:gd name="T17" fmla="*/ 52 h 124"/>
                <a:gd name="T18" fmla="*/ 0 w 68"/>
                <a:gd name="T19" fmla="*/ 62 h 124"/>
                <a:gd name="T20" fmla="*/ 2 w 68"/>
                <a:gd name="T21" fmla="*/ 70 h 124"/>
                <a:gd name="T22" fmla="*/ 6 w 68"/>
                <a:gd name="T23" fmla="*/ 79 h 124"/>
                <a:gd name="T24" fmla="*/ 12 w 68"/>
                <a:gd name="T25" fmla="*/ 88 h 124"/>
                <a:gd name="T26" fmla="*/ 17 w 68"/>
                <a:gd name="T27" fmla="*/ 96 h 124"/>
                <a:gd name="T28" fmla="*/ 23 w 68"/>
                <a:gd name="T29" fmla="*/ 103 h 124"/>
                <a:gd name="T30" fmla="*/ 26 w 68"/>
                <a:gd name="T31" fmla="*/ 109 h 124"/>
                <a:gd name="T32" fmla="*/ 30 w 68"/>
                <a:gd name="T33" fmla="*/ 115 h 124"/>
                <a:gd name="T34" fmla="*/ 32 w 68"/>
                <a:gd name="T35" fmla="*/ 119 h 124"/>
                <a:gd name="T36" fmla="*/ 37 w 68"/>
                <a:gd name="T37" fmla="*/ 121 h 124"/>
                <a:gd name="T38" fmla="*/ 43 w 68"/>
                <a:gd name="T39" fmla="*/ 123 h 124"/>
                <a:gd name="T40" fmla="*/ 50 w 68"/>
                <a:gd name="T41" fmla="*/ 123 h 124"/>
                <a:gd name="T42" fmla="*/ 56 w 68"/>
                <a:gd name="T43" fmla="*/ 121 h 124"/>
                <a:gd name="T44" fmla="*/ 61 w 68"/>
                <a:gd name="T45" fmla="*/ 120 h 124"/>
                <a:gd name="T46" fmla="*/ 65 w 68"/>
                <a:gd name="T47" fmla="*/ 119 h 124"/>
                <a:gd name="T48" fmla="*/ 67 w 68"/>
                <a:gd name="T49" fmla="*/ 118 h 124"/>
                <a:gd name="T50" fmla="*/ 65 w 68"/>
                <a:gd name="T51" fmla="*/ 118 h 124"/>
                <a:gd name="T52" fmla="*/ 63 w 68"/>
                <a:gd name="T53" fmla="*/ 118 h 124"/>
                <a:gd name="T54" fmla="*/ 61 w 68"/>
                <a:gd name="T55" fmla="*/ 118 h 124"/>
                <a:gd name="T56" fmla="*/ 58 w 68"/>
                <a:gd name="T57" fmla="*/ 117 h 124"/>
                <a:gd name="T58" fmla="*/ 53 w 68"/>
                <a:gd name="T59" fmla="*/ 116 h 124"/>
                <a:gd name="T60" fmla="*/ 50 w 68"/>
                <a:gd name="T61" fmla="*/ 114 h 124"/>
                <a:gd name="T62" fmla="*/ 46 w 68"/>
                <a:gd name="T63" fmla="*/ 110 h 124"/>
                <a:gd name="T64" fmla="*/ 44 w 68"/>
                <a:gd name="T65" fmla="*/ 107 h 124"/>
                <a:gd name="T66" fmla="*/ 40 w 68"/>
                <a:gd name="T67" fmla="*/ 101 h 124"/>
                <a:gd name="T68" fmla="*/ 35 w 68"/>
                <a:gd name="T69" fmla="*/ 96 h 124"/>
                <a:gd name="T70" fmla="*/ 29 w 68"/>
                <a:gd name="T71" fmla="*/ 88 h 124"/>
                <a:gd name="T72" fmla="*/ 22 w 68"/>
                <a:gd name="T73" fmla="*/ 79 h 124"/>
                <a:gd name="T74" fmla="*/ 15 w 68"/>
                <a:gd name="T75" fmla="*/ 69 h 124"/>
                <a:gd name="T76" fmla="*/ 11 w 68"/>
                <a:gd name="T77" fmla="*/ 59 h 124"/>
                <a:gd name="T78" fmla="*/ 7 w 68"/>
                <a:gd name="T79" fmla="*/ 47 h 124"/>
                <a:gd name="T80" fmla="*/ 8 w 68"/>
                <a:gd name="T81" fmla="*/ 36 h 124"/>
                <a:gd name="T82" fmla="*/ 11 w 68"/>
                <a:gd name="T83" fmla="*/ 28 h 124"/>
                <a:gd name="T84" fmla="*/ 13 w 68"/>
                <a:gd name="T85" fmla="*/ 22 h 124"/>
                <a:gd name="T86" fmla="*/ 14 w 68"/>
                <a:gd name="T87" fmla="*/ 17 h 124"/>
                <a:gd name="T88" fmla="*/ 16 w 68"/>
                <a:gd name="T89" fmla="*/ 13 h 124"/>
                <a:gd name="T90" fmla="*/ 17 w 68"/>
                <a:gd name="T91" fmla="*/ 9 h 124"/>
                <a:gd name="T92" fmla="*/ 18 w 68"/>
                <a:gd name="T93" fmla="*/ 6 h 124"/>
                <a:gd name="T94" fmla="*/ 18 w 68"/>
                <a:gd name="T95" fmla="*/ 5 h 124"/>
                <a:gd name="T96" fmla="*/ 20 w 68"/>
                <a:gd name="T97" fmla="*/ 5 h 124"/>
                <a:gd name="T98" fmla="*/ 12 w 68"/>
                <a:gd name="T99" fmla="*/ 0 h 1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8"/>
                <a:gd name="T151" fmla="*/ 0 h 124"/>
                <a:gd name="T152" fmla="*/ 68 w 68"/>
                <a:gd name="T153" fmla="*/ 124 h 1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8" h="124">
                  <a:moveTo>
                    <a:pt x="12" y="0"/>
                  </a:moveTo>
                  <a:lnTo>
                    <a:pt x="11" y="1"/>
                  </a:lnTo>
                  <a:lnTo>
                    <a:pt x="10" y="4"/>
                  </a:lnTo>
                  <a:lnTo>
                    <a:pt x="8" y="9"/>
                  </a:lnTo>
                  <a:lnTo>
                    <a:pt x="6" y="16"/>
                  </a:lnTo>
                  <a:lnTo>
                    <a:pt x="4" y="24"/>
                  </a:lnTo>
                  <a:lnTo>
                    <a:pt x="2" y="33"/>
                  </a:lnTo>
                  <a:lnTo>
                    <a:pt x="1" y="43"/>
                  </a:lnTo>
                  <a:lnTo>
                    <a:pt x="0" y="52"/>
                  </a:lnTo>
                  <a:lnTo>
                    <a:pt x="0" y="62"/>
                  </a:lnTo>
                  <a:lnTo>
                    <a:pt x="2" y="70"/>
                  </a:lnTo>
                  <a:lnTo>
                    <a:pt x="6" y="79"/>
                  </a:lnTo>
                  <a:lnTo>
                    <a:pt x="12" y="88"/>
                  </a:lnTo>
                  <a:lnTo>
                    <a:pt x="17" y="96"/>
                  </a:lnTo>
                  <a:lnTo>
                    <a:pt x="23" y="103"/>
                  </a:lnTo>
                  <a:lnTo>
                    <a:pt x="26" y="109"/>
                  </a:lnTo>
                  <a:lnTo>
                    <a:pt x="30" y="115"/>
                  </a:lnTo>
                  <a:lnTo>
                    <a:pt x="32" y="119"/>
                  </a:lnTo>
                  <a:lnTo>
                    <a:pt x="37" y="121"/>
                  </a:lnTo>
                  <a:lnTo>
                    <a:pt x="43" y="123"/>
                  </a:lnTo>
                  <a:lnTo>
                    <a:pt x="50" y="123"/>
                  </a:lnTo>
                  <a:lnTo>
                    <a:pt x="56" y="121"/>
                  </a:lnTo>
                  <a:lnTo>
                    <a:pt x="61" y="120"/>
                  </a:lnTo>
                  <a:lnTo>
                    <a:pt x="65" y="119"/>
                  </a:lnTo>
                  <a:lnTo>
                    <a:pt x="67" y="118"/>
                  </a:lnTo>
                  <a:lnTo>
                    <a:pt x="65" y="118"/>
                  </a:lnTo>
                  <a:lnTo>
                    <a:pt x="63" y="118"/>
                  </a:lnTo>
                  <a:lnTo>
                    <a:pt x="61" y="118"/>
                  </a:lnTo>
                  <a:lnTo>
                    <a:pt x="58" y="117"/>
                  </a:lnTo>
                  <a:lnTo>
                    <a:pt x="53" y="116"/>
                  </a:lnTo>
                  <a:lnTo>
                    <a:pt x="50" y="114"/>
                  </a:lnTo>
                  <a:lnTo>
                    <a:pt x="46" y="110"/>
                  </a:lnTo>
                  <a:lnTo>
                    <a:pt x="44" y="107"/>
                  </a:lnTo>
                  <a:lnTo>
                    <a:pt x="40" y="101"/>
                  </a:lnTo>
                  <a:lnTo>
                    <a:pt x="35" y="96"/>
                  </a:lnTo>
                  <a:lnTo>
                    <a:pt x="29" y="88"/>
                  </a:lnTo>
                  <a:lnTo>
                    <a:pt x="22" y="79"/>
                  </a:lnTo>
                  <a:lnTo>
                    <a:pt x="15" y="69"/>
                  </a:lnTo>
                  <a:lnTo>
                    <a:pt x="11" y="59"/>
                  </a:lnTo>
                  <a:lnTo>
                    <a:pt x="7" y="47"/>
                  </a:lnTo>
                  <a:lnTo>
                    <a:pt x="8" y="36"/>
                  </a:lnTo>
                  <a:lnTo>
                    <a:pt x="11" y="28"/>
                  </a:lnTo>
                  <a:lnTo>
                    <a:pt x="13" y="22"/>
                  </a:lnTo>
                  <a:lnTo>
                    <a:pt x="14" y="17"/>
                  </a:lnTo>
                  <a:lnTo>
                    <a:pt x="16" y="13"/>
                  </a:lnTo>
                  <a:lnTo>
                    <a:pt x="17" y="9"/>
                  </a:lnTo>
                  <a:lnTo>
                    <a:pt x="18" y="6"/>
                  </a:lnTo>
                  <a:lnTo>
                    <a:pt x="18" y="5"/>
                  </a:lnTo>
                  <a:lnTo>
                    <a:pt x="20" y="5"/>
                  </a:lnTo>
                  <a:lnTo>
                    <a:pt x="12"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4" name="Freeform 180"/>
            <p:cNvSpPr>
              <a:spLocks/>
            </p:cNvSpPr>
            <p:nvPr/>
          </p:nvSpPr>
          <p:spPr bwMode="auto">
            <a:xfrm>
              <a:off x="3301" y="2856"/>
              <a:ext cx="240" cy="136"/>
            </a:xfrm>
            <a:custGeom>
              <a:avLst/>
              <a:gdLst>
                <a:gd name="T0" fmla="*/ 29 w 239"/>
                <a:gd name="T1" fmla="*/ 102 h 135"/>
                <a:gd name="T2" fmla="*/ 203 w 239"/>
                <a:gd name="T3" fmla="*/ 134 h 135"/>
                <a:gd name="T4" fmla="*/ 204 w 239"/>
                <a:gd name="T5" fmla="*/ 132 h 135"/>
                <a:gd name="T6" fmla="*/ 208 w 239"/>
                <a:gd name="T7" fmla="*/ 129 h 135"/>
                <a:gd name="T8" fmla="*/ 215 w 239"/>
                <a:gd name="T9" fmla="*/ 125 h 135"/>
                <a:gd name="T10" fmla="*/ 222 w 239"/>
                <a:gd name="T11" fmla="*/ 119 h 135"/>
                <a:gd name="T12" fmla="*/ 229 w 239"/>
                <a:gd name="T13" fmla="*/ 112 h 135"/>
                <a:gd name="T14" fmla="*/ 234 w 239"/>
                <a:gd name="T15" fmla="*/ 106 h 135"/>
                <a:gd name="T16" fmla="*/ 238 w 239"/>
                <a:gd name="T17" fmla="*/ 99 h 135"/>
                <a:gd name="T18" fmla="*/ 238 w 239"/>
                <a:gd name="T19" fmla="*/ 93 h 135"/>
                <a:gd name="T20" fmla="*/ 236 w 239"/>
                <a:gd name="T21" fmla="*/ 85 h 135"/>
                <a:gd name="T22" fmla="*/ 235 w 239"/>
                <a:gd name="T23" fmla="*/ 80 h 135"/>
                <a:gd name="T24" fmla="*/ 234 w 239"/>
                <a:gd name="T25" fmla="*/ 74 h 135"/>
                <a:gd name="T26" fmla="*/ 232 w 239"/>
                <a:gd name="T27" fmla="*/ 70 h 135"/>
                <a:gd name="T28" fmla="*/ 230 w 239"/>
                <a:gd name="T29" fmla="*/ 67 h 135"/>
                <a:gd name="T30" fmla="*/ 225 w 239"/>
                <a:gd name="T31" fmla="*/ 63 h 135"/>
                <a:gd name="T32" fmla="*/ 217 w 239"/>
                <a:gd name="T33" fmla="*/ 61 h 135"/>
                <a:gd name="T34" fmla="*/ 207 w 239"/>
                <a:gd name="T35" fmla="*/ 58 h 135"/>
                <a:gd name="T36" fmla="*/ 196 w 239"/>
                <a:gd name="T37" fmla="*/ 54 h 135"/>
                <a:gd name="T38" fmla="*/ 186 w 239"/>
                <a:gd name="T39" fmla="*/ 46 h 135"/>
                <a:gd name="T40" fmla="*/ 176 w 239"/>
                <a:gd name="T41" fmla="*/ 36 h 135"/>
                <a:gd name="T42" fmla="*/ 165 w 239"/>
                <a:gd name="T43" fmla="*/ 26 h 135"/>
                <a:gd name="T44" fmla="*/ 154 w 239"/>
                <a:gd name="T45" fmla="*/ 16 h 135"/>
                <a:gd name="T46" fmla="*/ 143 w 239"/>
                <a:gd name="T47" fmla="*/ 8 h 135"/>
                <a:gd name="T48" fmla="*/ 130 w 239"/>
                <a:gd name="T49" fmla="*/ 2 h 135"/>
                <a:gd name="T50" fmla="*/ 116 w 239"/>
                <a:gd name="T51" fmla="*/ 0 h 135"/>
                <a:gd name="T52" fmla="*/ 100 w 239"/>
                <a:gd name="T53" fmla="*/ 1 h 135"/>
                <a:gd name="T54" fmla="*/ 82 w 239"/>
                <a:gd name="T55" fmla="*/ 5 h 135"/>
                <a:gd name="T56" fmla="*/ 64 w 239"/>
                <a:gd name="T57" fmla="*/ 11 h 135"/>
                <a:gd name="T58" fmla="*/ 48 w 239"/>
                <a:gd name="T59" fmla="*/ 18 h 135"/>
                <a:gd name="T60" fmla="*/ 33 w 239"/>
                <a:gd name="T61" fmla="*/ 26 h 135"/>
                <a:gd name="T62" fmla="*/ 20 w 239"/>
                <a:gd name="T63" fmla="*/ 34 h 135"/>
                <a:gd name="T64" fmla="*/ 11 w 239"/>
                <a:gd name="T65" fmla="*/ 42 h 135"/>
                <a:gd name="T66" fmla="*/ 6 w 239"/>
                <a:gd name="T67" fmla="*/ 48 h 135"/>
                <a:gd name="T68" fmla="*/ 4 w 239"/>
                <a:gd name="T69" fmla="*/ 52 h 135"/>
                <a:gd name="T70" fmla="*/ 3 w 239"/>
                <a:gd name="T71" fmla="*/ 56 h 135"/>
                <a:gd name="T72" fmla="*/ 1 w 239"/>
                <a:gd name="T73" fmla="*/ 61 h 135"/>
                <a:gd name="T74" fmla="*/ 0 w 239"/>
                <a:gd name="T75" fmla="*/ 65 h 135"/>
                <a:gd name="T76" fmla="*/ 0 w 239"/>
                <a:gd name="T77" fmla="*/ 69 h 135"/>
                <a:gd name="T78" fmla="*/ 0 w 239"/>
                <a:gd name="T79" fmla="*/ 72 h 135"/>
                <a:gd name="T80" fmla="*/ 2 w 239"/>
                <a:gd name="T81" fmla="*/ 75 h 135"/>
                <a:gd name="T82" fmla="*/ 4 w 239"/>
                <a:gd name="T83" fmla="*/ 79 h 135"/>
                <a:gd name="T84" fmla="*/ 7 w 239"/>
                <a:gd name="T85" fmla="*/ 83 h 135"/>
                <a:gd name="T86" fmla="*/ 11 w 239"/>
                <a:gd name="T87" fmla="*/ 87 h 135"/>
                <a:gd name="T88" fmla="*/ 15 w 239"/>
                <a:gd name="T89" fmla="*/ 90 h 135"/>
                <a:gd name="T90" fmla="*/ 18 w 239"/>
                <a:gd name="T91" fmla="*/ 94 h 135"/>
                <a:gd name="T92" fmla="*/ 22 w 239"/>
                <a:gd name="T93" fmla="*/ 98 h 135"/>
                <a:gd name="T94" fmla="*/ 25 w 239"/>
                <a:gd name="T95" fmla="*/ 100 h 135"/>
                <a:gd name="T96" fmla="*/ 27 w 239"/>
                <a:gd name="T97" fmla="*/ 102 h 135"/>
                <a:gd name="T98" fmla="*/ 29 w 239"/>
                <a:gd name="T99" fmla="*/ 102 h 13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9"/>
                <a:gd name="T151" fmla="*/ 0 h 135"/>
                <a:gd name="T152" fmla="*/ 239 w 239"/>
                <a:gd name="T153" fmla="*/ 135 h 13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9" h="135">
                  <a:moveTo>
                    <a:pt x="29" y="102"/>
                  </a:moveTo>
                  <a:lnTo>
                    <a:pt x="203" y="134"/>
                  </a:lnTo>
                  <a:lnTo>
                    <a:pt x="204" y="132"/>
                  </a:lnTo>
                  <a:lnTo>
                    <a:pt x="208" y="129"/>
                  </a:lnTo>
                  <a:lnTo>
                    <a:pt x="215" y="125"/>
                  </a:lnTo>
                  <a:lnTo>
                    <a:pt x="222" y="119"/>
                  </a:lnTo>
                  <a:lnTo>
                    <a:pt x="229" y="112"/>
                  </a:lnTo>
                  <a:lnTo>
                    <a:pt x="234" y="106"/>
                  </a:lnTo>
                  <a:lnTo>
                    <a:pt x="238" y="99"/>
                  </a:lnTo>
                  <a:lnTo>
                    <a:pt x="238" y="93"/>
                  </a:lnTo>
                  <a:lnTo>
                    <a:pt x="236" y="85"/>
                  </a:lnTo>
                  <a:lnTo>
                    <a:pt x="235" y="80"/>
                  </a:lnTo>
                  <a:lnTo>
                    <a:pt x="234" y="74"/>
                  </a:lnTo>
                  <a:lnTo>
                    <a:pt x="232" y="70"/>
                  </a:lnTo>
                  <a:lnTo>
                    <a:pt x="230" y="67"/>
                  </a:lnTo>
                  <a:lnTo>
                    <a:pt x="225" y="63"/>
                  </a:lnTo>
                  <a:lnTo>
                    <a:pt x="217" y="61"/>
                  </a:lnTo>
                  <a:lnTo>
                    <a:pt x="207" y="58"/>
                  </a:lnTo>
                  <a:lnTo>
                    <a:pt x="196" y="54"/>
                  </a:lnTo>
                  <a:lnTo>
                    <a:pt x="186" y="46"/>
                  </a:lnTo>
                  <a:lnTo>
                    <a:pt x="176" y="36"/>
                  </a:lnTo>
                  <a:lnTo>
                    <a:pt x="165" y="26"/>
                  </a:lnTo>
                  <a:lnTo>
                    <a:pt x="154" y="16"/>
                  </a:lnTo>
                  <a:lnTo>
                    <a:pt x="143" y="8"/>
                  </a:lnTo>
                  <a:lnTo>
                    <a:pt x="130" y="2"/>
                  </a:lnTo>
                  <a:lnTo>
                    <a:pt x="116" y="0"/>
                  </a:lnTo>
                  <a:lnTo>
                    <a:pt x="100" y="1"/>
                  </a:lnTo>
                  <a:lnTo>
                    <a:pt x="82" y="5"/>
                  </a:lnTo>
                  <a:lnTo>
                    <a:pt x="64" y="11"/>
                  </a:lnTo>
                  <a:lnTo>
                    <a:pt x="48" y="18"/>
                  </a:lnTo>
                  <a:lnTo>
                    <a:pt x="33" y="26"/>
                  </a:lnTo>
                  <a:lnTo>
                    <a:pt x="20" y="34"/>
                  </a:lnTo>
                  <a:lnTo>
                    <a:pt x="11" y="42"/>
                  </a:lnTo>
                  <a:lnTo>
                    <a:pt x="6" y="48"/>
                  </a:lnTo>
                  <a:lnTo>
                    <a:pt x="4" y="52"/>
                  </a:lnTo>
                  <a:lnTo>
                    <a:pt x="3" y="56"/>
                  </a:lnTo>
                  <a:lnTo>
                    <a:pt x="1" y="61"/>
                  </a:lnTo>
                  <a:lnTo>
                    <a:pt x="0" y="65"/>
                  </a:lnTo>
                  <a:lnTo>
                    <a:pt x="0" y="69"/>
                  </a:lnTo>
                  <a:lnTo>
                    <a:pt x="0" y="72"/>
                  </a:lnTo>
                  <a:lnTo>
                    <a:pt x="2" y="75"/>
                  </a:lnTo>
                  <a:lnTo>
                    <a:pt x="4" y="79"/>
                  </a:lnTo>
                  <a:lnTo>
                    <a:pt x="7" y="83"/>
                  </a:lnTo>
                  <a:lnTo>
                    <a:pt x="11" y="87"/>
                  </a:lnTo>
                  <a:lnTo>
                    <a:pt x="15" y="90"/>
                  </a:lnTo>
                  <a:lnTo>
                    <a:pt x="18" y="94"/>
                  </a:lnTo>
                  <a:lnTo>
                    <a:pt x="22" y="98"/>
                  </a:lnTo>
                  <a:lnTo>
                    <a:pt x="25" y="100"/>
                  </a:lnTo>
                  <a:lnTo>
                    <a:pt x="27" y="102"/>
                  </a:lnTo>
                  <a:lnTo>
                    <a:pt x="29" y="102"/>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5" name="Freeform 181"/>
            <p:cNvSpPr>
              <a:spLocks/>
            </p:cNvSpPr>
            <p:nvPr/>
          </p:nvSpPr>
          <p:spPr bwMode="auto">
            <a:xfrm>
              <a:off x="3220" y="2696"/>
              <a:ext cx="902" cy="315"/>
            </a:xfrm>
            <a:custGeom>
              <a:avLst/>
              <a:gdLst>
                <a:gd name="T0" fmla="*/ 632 w 901"/>
                <a:gd name="T1" fmla="*/ 0 h 315"/>
                <a:gd name="T2" fmla="*/ 0 w 901"/>
                <a:gd name="T3" fmla="*/ 173 h 315"/>
                <a:gd name="T4" fmla="*/ 319 w 901"/>
                <a:gd name="T5" fmla="*/ 314 h 315"/>
                <a:gd name="T6" fmla="*/ 900 w 901"/>
                <a:gd name="T7" fmla="*/ 169 h 315"/>
                <a:gd name="T8" fmla="*/ 632 w 901"/>
                <a:gd name="T9" fmla="*/ 0 h 315"/>
                <a:gd name="T10" fmla="*/ 0 60000 65536"/>
                <a:gd name="T11" fmla="*/ 0 60000 65536"/>
                <a:gd name="T12" fmla="*/ 0 60000 65536"/>
                <a:gd name="T13" fmla="*/ 0 60000 65536"/>
                <a:gd name="T14" fmla="*/ 0 60000 65536"/>
                <a:gd name="T15" fmla="*/ 0 w 901"/>
                <a:gd name="T16" fmla="*/ 0 h 315"/>
                <a:gd name="T17" fmla="*/ 901 w 901"/>
                <a:gd name="T18" fmla="*/ 315 h 315"/>
              </a:gdLst>
              <a:ahLst/>
              <a:cxnLst>
                <a:cxn ang="T10">
                  <a:pos x="T0" y="T1"/>
                </a:cxn>
                <a:cxn ang="T11">
                  <a:pos x="T2" y="T3"/>
                </a:cxn>
                <a:cxn ang="T12">
                  <a:pos x="T4" y="T5"/>
                </a:cxn>
                <a:cxn ang="T13">
                  <a:pos x="T6" y="T7"/>
                </a:cxn>
                <a:cxn ang="T14">
                  <a:pos x="T8" y="T9"/>
                </a:cxn>
              </a:cxnLst>
              <a:rect l="T15" t="T16" r="T17" b="T18"/>
              <a:pathLst>
                <a:path w="901" h="315">
                  <a:moveTo>
                    <a:pt x="632" y="0"/>
                  </a:moveTo>
                  <a:lnTo>
                    <a:pt x="0" y="173"/>
                  </a:lnTo>
                  <a:lnTo>
                    <a:pt x="319" y="314"/>
                  </a:lnTo>
                  <a:lnTo>
                    <a:pt x="900" y="169"/>
                  </a:lnTo>
                  <a:lnTo>
                    <a:pt x="632" y="0"/>
                  </a:lnTo>
                </a:path>
              </a:pathLst>
            </a:custGeom>
            <a:solidFill>
              <a:srgbClr val="FFCC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6" name="Freeform 182"/>
            <p:cNvSpPr>
              <a:spLocks/>
            </p:cNvSpPr>
            <p:nvPr/>
          </p:nvSpPr>
          <p:spPr bwMode="auto">
            <a:xfrm>
              <a:off x="3344" y="2542"/>
              <a:ext cx="258" cy="280"/>
            </a:xfrm>
            <a:custGeom>
              <a:avLst/>
              <a:gdLst>
                <a:gd name="T0" fmla="*/ 38 w 259"/>
                <a:gd name="T1" fmla="*/ 26 h 280"/>
                <a:gd name="T2" fmla="*/ 47 w 259"/>
                <a:gd name="T3" fmla="*/ 44 h 280"/>
                <a:gd name="T4" fmla="*/ 60 w 259"/>
                <a:gd name="T5" fmla="*/ 71 h 280"/>
                <a:gd name="T6" fmla="*/ 71 w 259"/>
                <a:gd name="T7" fmla="*/ 97 h 280"/>
                <a:gd name="T8" fmla="*/ 76 w 259"/>
                <a:gd name="T9" fmla="*/ 116 h 280"/>
                <a:gd name="T10" fmla="*/ 84 w 259"/>
                <a:gd name="T11" fmla="*/ 136 h 280"/>
                <a:gd name="T12" fmla="*/ 92 w 259"/>
                <a:gd name="T13" fmla="*/ 155 h 280"/>
                <a:gd name="T14" fmla="*/ 101 w 259"/>
                <a:gd name="T15" fmla="*/ 168 h 280"/>
                <a:gd name="T16" fmla="*/ 111 w 259"/>
                <a:gd name="T17" fmla="*/ 175 h 280"/>
                <a:gd name="T18" fmla="*/ 137 w 259"/>
                <a:gd name="T19" fmla="*/ 195 h 280"/>
                <a:gd name="T20" fmla="*/ 169 w 259"/>
                <a:gd name="T21" fmla="*/ 219 h 280"/>
                <a:gd name="T22" fmla="*/ 192 w 259"/>
                <a:gd name="T23" fmla="*/ 238 h 280"/>
                <a:gd name="T24" fmla="*/ 195 w 259"/>
                <a:gd name="T25" fmla="*/ 242 h 280"/>
                <a:gd name="T26" fmla="*/ 200 w 259"/>
                <a:gd name="T27" fmla="*/ 241 h 280"/>
                <a:gd name="T28" fmla="*/ 206 w 259"/>
                <a:gd name="T29" fmla="*/ 239 h 280"/>
                <a:gd name="T30" fmla="*/ 214 w 259"/>
                <a:gd name="T31" fmla="*/ 241 h 280"/>
                <a:gd name="T32" fmla="*/ 222 w 259"/>
                <a:gd name="T33" fmla="*/ 244 h 280"/>
                <a:gd name="T34" fmla="*/ 233 w 259"/>
                <a:gd name="T35" fmla="*/ 249 h 280"/>
                <a:gd name="T36" fmla="*/ 245 w 259"/>
                <a:gd name="T37" fmla="*/ 257 h 280"/>
                <a:gd name="T38" fmla="*/ 255 w 259"/>
                <a:gd name="T39" fmla="*/ 265 h 280"/>
                <a:gd name="T40" fmla="*/ 258 w 259"/>
                <a:gd name="T41" fmla="*/ 272 h 280"/>
                <a:gd name="T42" fmla="*/ 253 w 259"/>
                <a:gd name="T43" fmla="*/ 276 h 280"/>
                <a:gd name="T44" fmla="*/ 241 w 259"/>
                <a:gd name="T45" fmla="*/ 279 h 280"/>
                <a:gd name="T46" fmla="*/ 226 w 259"/>
                <a:gd name="T47" fmla="*/ 277 h 280"/>
                <a:gd name="T48" fmla="*/ 211 w 259"/>
                <a:gd name="T49" fmla="*/ 273 h 280"/>
                <a:gd name="T50" fmla="*/ 201 w 259"/>
                <a:gd name="T51" fmla="*/ 268 h 280"/>
                <a:gd name="T52" fmla="*/ 194 w 259"/>
                <a:gd name="T53" fmla="*/ 266 h 280"/>
                <a:gd name="T54" fmla="*/ 190 w 259"/>
                <a:gd name="T55" fmla="*/ 266 h 280"/>
                <a:gd name="T56" fmla="*/ 183 w 259"/>
                <a:gd name="T57" fmla="*/ 266 h 280"/>
                <a:gd name="T58" fmla="*/ 165 w 259"/>
                <a:gd name="T59" fmla="*/ 260 h 280"/>
                <a:gd name="T60" fmla="*/ 140 w 259"/>
                <a:gd name="T61" fmla="*/ 248 h 280"/>
                <a:gd name="T62" fmla="*/ 116 w 259"/>
                <a:gd name="T63" fmla="*/ 236 h 280"/>
                <a:gd name="T64" fmla="*/ 101 w 259"/>
                <a:gd name="T65" fmla="*/ 225 h 280"/>
                <a:gd name="T66" fmla="*/ 81 w 259"/>
                <a:gd name="T67" fmla="*/ 207 h 280"/>
                <a:gd name="T68" fmla="*/ 58 w 259"/>
                <a:gd name="T69" fmla="*/ 184 h 280"/>
                <a:gd name="T70" fmla="*/ 38 w 259"/>
                <a:gd name="T71" fmla="*/ 157 h 280"/>
                <a:gd name="T72" fmla="*/ 24 w 259"/>
                <a:gd name="T73" fmla="*/ 130 h 280"/>
                <a:gd name="T74" fmla="*/ 16 w 259"/>
                <a:gd name="T75" fmla="*/ 102 h 280"/>
                <a:gd name="T76" fmla="*/ 12 w 259"/>
                <a:gd name="T77" fmla="*/ 78 h 280"/>
                <a:gd name="T78" fmla="*/ 10 w 259"/>
                <a:gd name="T79" fmla="*/ 58 h 280"/>
                <a:gd name="T80" fmla="*/ 8 w 259"/>
                <a:gd name="T81" fmla="*/ 43 h 280"/>
                <a:gd name="T82" fmla="*/ 5 w 259"/>
                <a:gd name="T83" fmla="*/ 29 h 280"/>
                <a:gd name="T84" fmla="*/ 2 w 259"/>
                <a:gd name="T85" fmla="*/ 14 h 280"/>
                <a:gd name="T86" fmla="*/ 0 w 259"/>
                <a:gd name="T87" fmla="*/ 3 h 280"/>
                <a:gd name="T88" fmla="*/ 37 w 259"/>
                <a:gd name="T89" fmla="*/ 23 h 28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9"/>
                <a:gd name="T136" fmla="*/ 0 h 280"/>
                <a:gd name="T137" fmla="*/ 259 w 259"/>
                <a:gd name="T138" fmla="*/ 280 h 28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9" h="280">
                  <a:moveTo>
                    <a:pt x="37" y="23"/>
                  </a:moveTo>
                  <a:lnTo>
                    <a:pt x="38" y="26"/>
                  </a:lnTo>
                  <a:lnTo>
                    <a:pt x="42" y="33"/>
                  </a:lnTo>
                  <a:lnTo>
                    <a:pt x="47" y="44"/>
                  </a:lnTo>
                  <a:lnTo>
                    <a:pt x="53" y="56"/>
                  </a:lnTo>
                  <a:lnTo>
                    <a:pt x="60" y="71"/>
                  </a:lnTo>
                  <a:lnTo>
                    <a:pt x="65" y="84"/>
                  </a:lnTo>
                  <a:lnTo>
                    <a:pt x="71" y="97"/>
                  </a:lnTo>
                  <a:lnTo>
                    <a:pt x="74" y="107"/>
                  </a:lnTo>
                  <a:lnTo>
                    <a:pt x="76" y="116"/>
                  </a:lnTo>
                  <a:lnTo>
                    <a:pt x="80" y="124"/>
                  </a:lnTo>
                  <a:lnTo>
                    <a:pt x="84" y="136"/>
                  </a:lnTo>
                  <a:lnTo>
                    <a:pt x="88" y="146"/>
                  </a:lnTo>
                  <a:lnTo>
                    <a:pt x="92" y="155"/>
                  </a:lnTo>
                  <a:lnTo>
                    <a:pt x="96" y="162"/>
                  </a:lnTo>
                  <a:lnTo>
                    <a:pt x="101" y="168"/>
                  </a:lnTo>
                  <a:lnTo>
                    <a:pt x="104" y="170"/>
                  </a:lnTo>
                  <a:lnTo>
                    <a:pt x="111" y="175"/>
                  </a:lnTo>
                  <a:lnTo>
                    <a:pt x="123" y="184"/>
                  </a:lnTo>
                  <a:lnTo>
                    <a:pt x="137" y="195"/>
                  </a:lnTo>
                  <a:lnTo>
                    <a:pt x="153" y="207"/>
                  </a:lnTo>
                  <a:lnTo>
                    <a:pt x="169" y="219"/>
                  </a:lnTo>
                  <a:lnTo>
                    <a:pt x="182" y="231"/>
                  </a:lnTo>
                  <a:lnTo>
                    <a:pt x="192" y="238"/>
                  </a:lnTo>
                  <a:lnTo>
                    <a:pt x="195" y="242"/>
                  </a:lnTo>
                  <a:lnTo>
                    <a:pt x="197" y="241"/>
                  </a:lnTo>
                  <a:lnTo>
                    <a:pt x="200" y="241"/>
                  </a:lnTo>
                  <a:lnTo>
                    <a:pt x="203" y="239"/>
                  </a:lnTo>
                  <a:lnTo>
                    <a:pt x="206" y="239"/>
                  </a:lnTo>
                  <a:lnTo>
                    <a:pt x="210" y="239"/>
                  </a:lnTo>
                  <a:lnTo>
                    <a:pt x="214" y="241"/>
                  </a:lnTo>
                  <a:lnTo>
                    <a:pt x="217" y="242"/>
                  </a:lnTo>
                  <a:lnTo>
                    <a:pt x="222" y="244"/>
                  </a:lnTo>
                  <a:lnTo>
                    <a:pt x="227" y="246"/>
                  </a:lnTo>
                  <a:lnTo>
                    <a:pt x="233" y="249"/>
                  </a:lnTo>
                  <a:lnTo>
                    <a:pt x="240" y="253"/>
                  </a:lnTo>
                  <a:lnTo>
                    <a:pt x="245" y="257"/>
                  </a:lnTo>
                  <a:lnTo>
                    <a:pt x="251" y="261"/>
                  </a:lnTo>
                  <a:lnTo>
                    <a:pt x="255" y="265"/>
                  </a:lnTo>
                  <a:lnTo>
                    <a:pt x="258" y="270"/>
                  </a:lnTo>
                  <a:lnTo>
                    <a:pt x="258" y="272"/>
                  </a:lnTo>
                  <a:lnTo>
                    <a:pt x="256" y="275"/>
                  </a:lnTo>
                  <a:lnTo>
                    <a:pt x="253" y="276"/>
                  </a:lnTo>
                  <a:lnTo>
                    <a:pt x="247" y="277"/>
                  </a:lnTo>
                  <a:lnTo>
                    <a:pt x="241" y="279"/>
                  </a:lnTo>
                  <a:lnTo>
                    <a:pt x="234" y="279"/>
                  </a:lnTo>
                  <a:lnTo>
                    <a:pt x="226" y="277"/>
                  </a:lnTo>
                  <a:lnTo>
                    <a:pt x="219" y="275"/>
                  </a:lnTo>
                  <a:lnTo>
                    <a:pt x="211" y="273"/>
                  </a:lnTo>
                  <a:lnTo>
                    <a:pt x="205" y="271"/>
                  </a:lnTo>
                  <a:lnTo>
                    <a:pt x="201" y="268"/>
                  </a:lnTo>
                  <a:lnTo>
                    <a:pt x="197" y="267"/>
                  </a:lnTo>
                  <a:lnTo>
                    <a:pt x="194" y="266"/>
                  </a:lnTo>
                  <a:lnTo>
                    <a:pt x="192" y="266"/>
                  </a:lnTo>
                  <a:lnTo>
                    <a:pt x="190" y="266"/>
                  </a:lnTo>
                  <a:lnTo>
                    <a:pt x="187" y="266"/>
                  </a:lnTo>
                  <a:lnTo>
                    <a:pt x="183" y="266"/>
                  </a:lnTo>
                  <a:lnTo>
                    <a:pt x="175" y="264"/>
                  </a:lnTo>
                  <a:lnTo>
                    <a:pt x="165" y="260"/>
                  </a:lnTo>
                  <a:lnTo>
                    <a:pt x="153" y="254"/>
                  </a:lnTo>
                  <a:lnTo>
                    <a:pt x="140" y="248"/>
                  </a:lnTo>
                  <a:lnTo>
                    <a:pt x="127" y="242"/>
                  </a:lnTo>
                  <a:lnTo>
                    <a:pt x="116" y="236"/>
                  </a:lnTo>
                  <a:lnTo>
                    <a:pt x="108" y="231"/>
                  </a:lnTo>
                  <a:lnTo>
                    <a:pt x="101" y="225"/>
                  </a:lnTo>
                  <a:lnTo>
                    <a:pt x="91" y="217"/>
                  </a:lnTo>
                  <a:lnTo>
                    <a:pt x="81" y="207"/>
                  </a:lnTo>
                  <a:lnTo>
                    <a:pt x="70" y="196"/>
                  </a:lnTo>
                  <a:lnTo>
                    <a:pt x="58" y="184"/>
                  </a:lnTo>
                  <a:lnTo>
                    <a:pt x="47" y="170"/>
                  </a:lnTo>
                  <a:lnTo>
                    <a:pt x="38" y="157"/>
                  </a:lnTo>
                  <a:lnTo>
                    <a:pt x="31" y="143"/>
                  </a:lnTo>
                  <a:lnTo>
                    <a:pt x="24" y="130"/>
                  </a:lnTo>
                  <a:lnTo>
                    <a:pt x="20" y="116"/>
                  </a:lnTo>
                  <a:lnTo>
                    <a:pt x="16" y="102"/>
                  </a:lnTo>
                  <a:lnTo>
                    <a:pt x="13" y="90"/>
                  </a:lnTo>
                  <a:lnTo>
                    <a:pt x="12" y="78"/>
                  </a:lnTo>
                  <a:lnTo>
                    <a:pt x="10" y="66"/>
                  </a:lnTo>
                  <a:lnTo>
                    <a:pt x="10" y="58"/>
                  </a:lnTo>
                  <a:lnTo>
                    <a:pt x="10" y="50"/>
                  </a:lnTo>
                  <a:lnTo>
                    <a:pt x="8" y="43"/>
                  </a:lnTo>
                  <a:lnTo>
                    <a:pt x="7" y="36"/>
                  </a:lnTo>
                  <a:lnTo>
                    <a:pt x="5" y="29"/>
                  </a:lnTo>
                  <a:lnTo>
                    <a:pt x="3" y="21"/>
                  </a:lnTo>
                  <a:lnTo>
                    <a:pt x="2" y="14"/>
                  </a:lnTo>
                  <a:lnTo>
                    <a:pt x="0" y="8"/>
                  </a:lnTo>
                  <a:lnTo>
                    <a:pt x="0" y="3"/>
                  </a:lnTo>
                  <a:lnTo>
                    <a:pt x="1" y="0"/>
                  </a:lnTo>
                  <a:lnTo>
                    <a:pt x="37" y="23"/>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7" name="Freeform 183"/>
            <p:cNvSpPr>
              <a:spLocks/>
            </p:cNvSpPr>
            <p:nvPr/>
          </p:nvSpPr>
          <p:spPr bwMode="auto">
            <a:xfrm>
              <a:off x="3332" y="2539"/>
              <a:ext cx="278" cy="277"/>
            </a:xfrm>
            <a:custGeom>
              <a:avLst/>
              <a:gdLst>
                <a:gd name="T0" fmla="*/ 51 w 279"/>
                <a:gd name="T1" fmla="*/ 25 h 276"/>
                <a:gd name="T2" fmla="*/ 58 w 279"/>
                <a:gd name="T3" fmla="*/ 42 h 276"/>
                <a:gd name="T4" fmla="*/ 66 w 279"/>
                <a:gd name="T5" fmla="*/ 67 h 276"/>
                <a:gd name="T6" fmla="*/ 75 w 279"/>
                <a:gd name="T7" fmla="*/ 93 h 276"/>
                <a:gd name="T8" fmla="*/ 81 w 279"/>
                <a:gd name="T9" fmla="*/ 112 h 276"/>
                <a:gd name="T10" fmla="*/ 92 w 279"/>
                <a:gd name="T11" fmla="*/ 132 h 276"/>
                <a:gd name="T12" fmla="*/ 107 w 279"/>
                <a:gd name="T13" fmla="*/ 151 h 276"/>
                <a:gd name="T14" fmla="*/ 119 w 279"/>
                <a:gd name="T15" fmla="*/ 164 h 276"/>
                <a:gd name="T16" fmla="*/ 130 w 279"/>
                <a:gd name="T17" fmla="*/ 171 h 276"/>
                <a:gd name="T18" fmla="*/ 157 w 279"/>
                <a:gd name="T19" fmla="*/ 191 h 276"/>
                <a:gd name="T20" fmla="*/ 188 w 279"/>
                <a:gd name="T21" fmla="*/ 217 h 276"/>
                <a:gd name="T22" fmla="*/ 211 w 279"/>
                <a:gd name="T23" fmla="*/ 236 h 276"/>
                <a:gd name="T24" fmla="*/ 215 w 279"/>
                <a:gd name="T25" fmla="*/ 238 h 276"/>
                <a:gd name="T26" fmla="*/ 219 w 279"/>
                <a:gd name="T27" fmla="*/ 237 h 276"/>
                <a:gd name="T28" fmla="*/ 226 w 279"/>
                <a:gd name="T29" fmla="*/ 237 h 276"/>
                <a:gd name="T30" fmla="*/ 233 w 279"/>
                <a:gd name="T31" fmla="*/ 237 h 276"/>
                <a:gd name="T32" fmla="*/ 242 w 279"/>
                <a:gd name="T33" fmla="*/ 240 h 276"/>
                <a:gd name="T34" fmla="*/ 253 w 279"/>
                <a:gd name="T35" fmla="*/ 246 h 276"/>
                <a:gd name="T36" fmla="*/ 265 w 279"/>
                <a:gd name="T37" fmla="*/ 253 h 276"/>
                <a:gd name="T38" fmla="*/ 275 w 279"/>
                <a:gd name="T39" fmla="*/ 261 h 276"/>
                <a:gd name="T40" fmla="*/ 278 w 279"/>
                <a:gd name="T41" fmla="*/ 269 h 276"/>
                <a:gd name="T42" fmla="*/ 272 w 279"/>
                <a:gd name="T43" fmla="*/ 273 h 276"/>
                <a:gd name="T44" fmla="*/ 261 w 279"/>
                <a:gd name="T45" fmla="*/ 275 h 276"/>
                <a:gd name="T46" fmla="*/ 246 w 279"/>
                <a:gd name="T47" fmla="*/ 273 h 276"/>
                <a:gd name="T48" fmla="*/ 231 w 279"/>
                <a:gd name="T49" fmla="*/ 269 h 276"/>
                <a:gd name="T50" fmla="*/ 221 w 279"/>
                <a:gd name="T51" fmla="*/ 264 h 276"/>
                <a:gd name="T52" fmla="*/ 214 w 279"/>
                <a:gd name="T53" fmla="*/ 262 h 276"/>
                <a:gd name="T54" fmla="*/ 209 w 279"/>
                <a:gd name="T55" fmla="*/ 262 h 276"/>
                <a:gd name="T56" fmla="*/ 203 w 279"/>
                <a:gd name="T57" fmla="*/ 262 h 276"/>
                <a:gd name="T58" fmla="*/ 185 w 279"/>
                <a:gd name="T59" fmla="*/ 257 h 276"/>
                <a:gd name="T60" fmla="*/ 159 w 279"/>
                <a:gd name="T61" fmla="*/ 244 h 276"/>
                <a:gd name="T62" fmla="*/ 136 w 279"/>
                <a:gd name="T63" fmla="*/ 233 h 276"/>
                <a:gd name="T64" fmla="*/ 120 w 279"/>
                <a:gd name="T65" fmla="*/ 222 h 276"/>
                <a:gd name="T66" fmla="*/ 100 w 279"/>
                <a:gd name="T67" fmla="*/ 204 h 276"/>
                <a:gd name="T68" fmla="*/ 78 w 279"/>
                <a:gd name="T69" fmla="*/ 180 h 276"/>
                <a:gd name="T70" fmla="*/ 58 w 279"/>
                <a:gd name="T71" fmla="*/ 154 h 276"/>
                <a:gd name="T72" fmla="*/ 42 w 279"/>
                <a:gd name="T73" fmla="*/ 125 h 276"/>
                <a:gd name="T74" fmla="*/ 25 w 279"/>
                <a:gd name="T75" fmla="*/ 90 h 276"/>
                <a:gd name="T76" fmla="*/ 11 w 279"/>
                <a:gd name="T77" fmla="*/ 53 h 276"/>
                <a:gd name="T78" fmla="*/ 2 w 279"/>
                <a:gd name="T79" fmla="*/ 25 h 276"/>
                <a:gd name="T80" fmla="*/ 1 w 279"/>
                <a:gd name="T81" fmla="*/ 11 h 276"/>
                <a:gd name="T82" fmla="*/ 3 w 279"/>
                <a:gd name="T83" fmla="*/ 5 h 276"/>
                <a:gd name="T84" fmla="*/ 7 w 279"/>
                <a:gd name="T85" fmla="*/ 3 h 276"/>
                <a:gd name="T86" fmla="*/ 13 w 279"/>
                <a:gd name="T87" fmla="*/ 2 h 276"/>
                <a:gd name="T88" fmla="*/ 50 w 279"/>
                <a:gd name="T89" fmla="*/ 22 h 2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9"/>
                <a:gd name="T136" fmla="*/ 0 h 276"/>
                <a:gd name="T137" fmla="*/ 279 w 279"/>
                <a:gd name="T138" fmla="*/ 276 h 2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9" h="276">
                  <a:moveTo>
                    <a:pt x="50" y="22"/>
                  </a:moveTo>
                  <a:lnTo>
                    <a:pt x="51" y="25"/>
                  </a:lnTo>
                  <a:lnTo>
                    <a:pt x="53" y="32"/>
                  </a:lnTo>
                  <a:lnTo>
                    <a:pt x="58" y="42"/>
                  </a:lnTo>
                  <a:lnTo>
                    <a:pt x="62" y="54"/>
                  </a:lnTo>
                  <a:lnTo>
                    <a:pt x="66" y="67"/>
                  </a:lnTo>
                  <a:lnTo>
                    <a:pt x="71" y="81"/>
                  </a:lnTo>
                  <a:lnTo>
                    <a:pt x="75" y="93"/>
                  </a:lnTo>
                  <a:lnTo>
                    <a:pt x="78" y="103"/>
                  </a:lnTo>
                  <a:lnTo>
                    <a:pt x="81" y="112"/>
                  </a:lnTo>
                  <a:lnTo>
                    <a:pt x="87" y="121"/>
                  </a:lnTo>
                  <a:lnTo>
                    <a:pt x="92" y="132"/>
                  </a:lnTo>
                  <a:lnTo>
                    <a:pt x="100" y="142"/>
                  </a:lnTo>
                  <a:lnTo>
                    <a:pt x="107" y="151"/>
                  </a:lnTo>
                  <a:lnTo>
                    <a:pt x="113" y="159"/>
                  </a:lnTo>
                  <a:lnTo>
                    <a:pt x="119" y="164"/>
                  </a:lnTo>
                  <a:lnTo>
                    <a:pt x="123" y="168"/>
                  </a:lnTo>
                  <a:lnTo>
                    <a:pt x="130" y="171"/>
                  </a:lnTo>
                  <a:lnTo>
                    <a:pt x="141" y="180"/>
                  </a:lnTo>
                  <a:lnTo>
                    <a:pt x="157" y="191"/>
                  </a:lnTo>
                  <a:lnTo>
                    <a:pt x="173" y="204"/>
                  </a:lnTo>
                  <a:lnTo>
                    <a:pt x="188" y="217"/>
                  </a:lnTo>
                  <a:lnTo>
                    <a:pt x="202" y="228"/>
                  </a:lnTo>
                  <a:lnTo>
                    <a:pt x="211" y="236"/>
                  </a:lnTo>
                  <a:lnTo>
                    <a:pt x="215" y="238"/>
                  </a:lnTo>
                  <a:lnTo>
                    <a:pt x="217" y="238"/>
                  </a:lnTo>
                  <a:lnTo>
                    <a:pt x="219" y="237"/>
                  </a:lnTo>
                  <a:lnTo>
                    <a:pt x="222" y="237"/>
                  </a:lnTo>
                  <a:lnTo>
                    <a:pt x="226" y="237"/>
                  </a:lnTo>
                  <a:lnTo>
                    <a:pt x="229" y="237"/>
                  </a:lnTo>
                  <a:lnTo>
                    <a:pt x="233" y="237"/>
                  </a:lnTo>
                  <a:lnTo>
                    <a:pt x="237" y="238"/>
                  </a:lnTo>
                  <a:lnTo>
                    <a:pt x="242" y="240"/>
                  </a:lnTo>
                  <a:lnTo>
                    <a:pt x="247" y="243"/>
                  </a:lnTo>
                  <a:lnTo>
                    <a:pt x="253" y="246"/>
                  </a:lnTo>
                  <a:lnTo>
                    <a:pt x="260" y="250"/>
                  </a:lnTo>
                  <a:lnTo>
                    <a:pt x="265" y="253"/>
                  </a:lnTo>
                  <a:lnTo>
                    <a:pt x="271" y="258"/>
                  </a:lnTo>
                  <a:lnTo>
                    <a:pt x="275" y="261"/>
                  </a:lnTo>
                  <a:lnTo>
                    <a:pt x="278" y="266"/>
                  </a:lnTo>
                  <a:lnTo>
                    <a:pt x="278" y="269"/>
                  </a:lnTo>
                  <a:lnTo>
                    <a:pt x="275" y="271"/>
                  </a:lnTo>
                  <a:lnTo>
                    <a:pt x="272" y="273"/>
                  </a:lnTo>
                  <a:lnTo>
                    <a:pt x="267" y="275"/>
                  </a:lnTo>
                  <a:lnTo>
                    <a:pt x="261" y="275"/>
                  </a:lnTo>
                  <a:lnTo>
                    <a:pt x="254" y="275"/>
                  </a:lnTo>
                  <a:lnTo>
                    <a:pt x="246" y="273"/>
                  </a:lnTo>
                  <a:lnTo>
                    <a:pt x="238" y="271"/>
                  </a:lnTo>
                  <a:lnTo>
                    <a:pt x="231" y="269"/>
                  </a:lnTo>
                  <a:lnTo>
                    <a:pt x="225" y="267"/>
                  </a:lnTo>
                  <a:lnTo>
                    <a:pt x="221" y="264"/>
                  </a:lnTo>
                  <a:lnTo>
                    <a:pt x="216" y="263"/>
                  </a:lnTo>
                  <a:lnTo>
                    <a:pt x="214" y="262"/>
                  </a:lnTo>
                  <a:lnTo>
                    <a:pt x="211" y="262"/>
                  </a:lnTo>
                  <a:lnTo>
                    <a:pt x="209" y="262"/>
                  </a:lnTo>
                  <a:lnTo>
                    <a:pt x="207" y="263"/>
                  </a:lnTo>
                  <a:lnTo>
                    <a:pt x="203" y="262"/>
                  </a:lnTo>
                  <a:lnTo>
                    <a:pt x="195" y="260"/>
                  </a:lnTo>
                  <a:lnTo>
                    <a:pt x="185" y="257"/>
                  </a:lnTo>
                  <a:lnTo>
                    <a:pt x="173" y="251"/>
                  </a:lnTo>
                  <a:lnTo>
                    <a:pt x="159" y="244"/>
                  </a:lnTo>
                  <a:lnTo>
                    <a:pt x="147" y="239"/>
                  </a:lnTo>
                  <a:lnTo>
                    <a:pt x="136" y="233"/>
                  </a:lnTo>
                  <a:lnTo>
                    <a:pt x="128" y="228"/>
                  </a:lnTo>
                  <a:lnTo>
                    <a:pt x="120" y="222"/>
                  </a:lnTo>
                  <a:lnTo>
                    <a:pt x="110" y="213"/>
                  </a:lnTo>
                  <a:lnTo>
                    <a:pt x="100" y="204"/>
                  </a:lnTo>
                  <a:lnTo>
                    <a:pt x="89" y="192"/>
                  </a:lnTo>
                  <a:lnTo>
                    <a:pt x="78" y="180"/>
                  </a:lnTo>
                  <a:lnTo>
                    <a:pt x="66" y="168"/>
                  </a:lnTo>
                  <a:lnTo>
                    <a:pt x="58" y="154"/>
                  </a:lnTo>
                  <a:lnTo>
                    <a:pt x="50" y="140"/>
                  </a:lnTo>
                  <a:lnTo>
                    <a:pt x="42" y="125"/>
                  </a:lnTo>
                  <a:lnTo>
                    <a:pt x="34" y="109"/>
                  </a:lnTo>
                  <a:lnTo>
                    <a:pt x="25" y="90"/>
                  </a:lnTo>
                  <a:lnTo>
                    <a:pt x="17" y="71"/>
                  </a:lnTo>
                  <a:lnTo>
                    <a:pt x="11" y="53"/>
                  </a:lnTo>
                  <a:lnTo>
                    <a:pt x="5" y="37"/>
                  </a:lnTo>
                  <a:lnTo>
                    <a:pt x="2" y="25"/>
                  </a:lnTo>
                  <a:lnTo>
                    <a:pt x="0" y="16"/>
                  </a:lnTo>
                  <a:lnTo>
                    <a:pt x="1" y="11"/>
                  </a:lnTo>
                  <a:lnTo>
                    <a:pt x="2" y="7"/>
                  </a:lnTo>
                  <a:lnTo>
                    <a:pt x="3" y="5"/>
                  </a:lnTo>
                  <a:lnTo>
                    <a:pt x="5" y="4"/>
                  </a:lnTo>
                  <a:lnTo>
                    <a:pt x="7" y="3"/>
                  </a:lnTo>
                  <a:lnTo>
                    <a:pt x="11" y="2"/>
                  </a:lnTo>
                  <a:lnTo>
                    <a:pt x="13" y="2"/>
                  </a:lnTo>
                  <a:lnTo>
                    <a:pt x="16" y="0"/>
                  </a:lnTo>
                  <a:lnTo>
                    <a:pt x="50" y="22"/>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8" name="Freeform 184"/>
            <p:cNvSpPr>
              <a:spLocks/>
            </p:cNvSpPr>
            <p:nvPr/>
          </p:nvSpPr>
          <p:spPr bwMode="auto">
            <a:xfrm>
              <a:off x="3252" y="2884"/>
              <a:ext cx="287" cy="530"/>
            </a:xfrm>
            <a:custGeom>
              <a:avLst/>
              <a:gdLst>
                <a:gd name="T0" fmla="*/ 287 w 288"/>
                <a:gd name="T1" fmla="*/ 529 h 530"/>
                <a:gd name="T2" fmla="*/ 287 w 288"/>
                <a:gd name="T3" fmla="*/ 142 h 530"/>
                <a:gd name="T4" fmla="*/ 0 w 288"/>
                <a:gd name="T5" fmla="*/ 0 h 530"/>
                <a:gd name="T6" fmla="*/ 0 w 288"/>
                <a:gd name="T7" fmla="*/ 360 h 530"/>
                <a:gd name="T8" fmla="*/ 287 w 288"/>
                <a:gd name="T9" fmla="*/ 529 h 530"/>
                <a:gd name="T10" fmla="*/ 0 60000 65536"/>
                <a:gd name="T11" fmla="*/ 0 60000 65536"/>
                <a:gd name="T12" fmla="*/ 0 60000 65536"/>
                <a:gd name="T13" fmla="*/ 0 60000 65536"/>
                <a:gd name="T14" fmla="*/ 0 60000 65536"/>
                <a:gd name="T15" fmla="*/ 0 w 288"/>
                <a:gd name="T16" fmla="*/ 0 h 530"/>
                <a:gd name="T17" fmla="*/ 288 w 288"/>
                <a:gd name="T18" fmla="*/ 530 h 530"/>
              </a:gdLst>
              <a:ahLst/>
              <a:cxnLst>
                <a:cxn ang="T10">
                  <a:pos x="T0" y="T1"/>
                </a:cxn>
                <a:cxn ang="T11">
                  <a:pos x="T2" y="T3"/>
                </a:cxn>
                <a:cxn ang="T12">
                  <a:pos x="T4" y="T5"/>
                </a:cxn>
                <a:cxn ang="T13">
                  <a:pos x="T6" y="T7"/>
                </a:cxn>
                <a:cxn ang="T14">
                  <a:pos x="T8" y="T9"/>
                </a:cxn>
              </a:cxnLst>
              <a:rect l="T15" t="T16" r="T17" b="T18"/>
              <a:pathLst>
                <a:path w="288" h="530">
                  <a:moveTo>
                    <a:pt x="287" y="529"/>
                  </a:moveTo>
                  <a:lnTo>
                    <a:pt x="287" y="142"/>
                  </a:lnTo>
                  <a:lnTo>
                    <a:pt x="0" y="0"/>
                  </a:lnTo>
                  <a:lnTo>
                    <a:pt x="0" y="360"/>
                  </a:lnTo>
                  <a:lnTo>
                    <a:pt x="287" y="529"/>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29" name="Freeform 185"/>
            <p:cNvSpPr>
              <a:spLocks/>
            </p:cNvSpPr>
            <p:nvPr/>
          </p:nvSpPr>
          <p:spPr bwMode="auto">
            <a:xfrm>
              <a:off x="3229" y="3211"/>
              <a:ext cx="312" cy="210"/>
            </a:xfrm>
            <a:custGeom>
              <a:avLst/>
              <a:gdLst>
                <a:gd name="T0" fmla="*/ 311 w 312"/>
                <a:gd name="T1" fmla="*/ 209 h 210"/>
                <a:gd name="T2" fmla="*/ 311 w 312"/>
                <a:gd name="T3" fmla="*/ 168 h 210"/>
                <a:gd name="T4" fmla="*/ 0 w 312"/>
                <a:gd name="T5" fmla="*/ 0 h 210"/>
                <a:gd name="T6" fmla="*/ 0 w 312"/>
                <a:gd name="T7" fmla="*/ 36 h 210"/>
                <a:gd name="T8" fmla="*/ 311 w 312"/>
                <a:gd name="T9" fmla="*/ 209 h 210"/>
                <a:gd name="T10" fmla="*/ 0 60000 65536"/>
                <a:gd name="T11" fmla="*/ 0 60000 65536"/>
                <a:gd name="T12" fmla="*/ 0 60000 65536"/>
                <a:gd name="T13" fmla="*/ 0 60000 65536"/>
                <a:gd name="T14" fmla="*/ 0 60000 65536"/>
                <a:gd name="T15" fmla="*/ 0 w 312"/>
                <a:gd name="T16" fmla="*/ 0 h 210"/>
                <a:gd name="T17" fmla="*/ 312 w 312"/>
                <a:gd name="T18" fmla="*/ 210 h 210"/>
              </a:gdLst>
              <a:ahLst/>
              <a:cxnLst>
                <a:cxn ang="T10">
                  <a:pos x="T0" y="T1"/>
                </a:cxn>
                <a:cxn ang="T11">
                  <a:pos x="T2" y="T3"/>
                </a:cxn>
                <a:cxn ang="T12">
                  <a:pos x="T4" y="T5"/>
                </a:cxn>
                <a:cxn ang="T13">
                  <a:pos x="T6" y="T7"/>
                </a:cxn>
                <a:cxn ang="T14">
                  <a:pos x="T8" y="T9"/>
                </a:cxn>
              </a:cxnLst>
              <a:rect l="T15" t="T16" r="T17" b="T18"/>
              <a:pathLst>
                <a:path w="312" h="210">
                  <a:moveTo>
                    <a:pt x="311" y="209"/>
                  </a:moveTo>
                  <a:lnTo>
                    <a:pt x="311" y="168"/>
                  </a:lnTo>
                  <a:lnTo>
                    <a:pt x="0" y="0"/>
                  </a:lnTo>
                  <a:lnTo>
                    <a:pt x="0" y="36"/>
                  </a:lnTo>
                  <a:lnTo>
                    <a:pt x="311" y="209"/>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0" name="Freeform 186"/>
            <p:cNvSpPr>
              <a:spLocks/>
            </p:cNvSpPr>
            <p:nvPr/>
          </p:nvSpPr>
          <p:spPr bwMode="auto">
            <a:xfrm>
              <a:off x="3224" y="2863"/>
              <a:ext cx="317" cy="187"/>
            </a:xfrm>
            <a:custGeom>
              <a:avLst/>
              <a:gdLst>
                <a:gd name="T0" fmla="*/ 316 w 317"/>
                <a:gd name="T1" fmla="*/ 186 h 187"/>
                <a:gd name="T2" fmla="*/ 316 w 317"/>
                <a:gd name="T3" fmla="*/ 147 h 187"/>
                <a:gd name="T4" fmla="*/ 0 w 317"/>
                <a:gd name="T5" fmla="*/ 0 h 187"/>
                <a:gd name="T6" fmla="*/ 1 w 317"/>
                <a:gd name="T7" fmla="*/ 37 h 187"/>
                <a:gd name="T8" fmla="*/ 316 w 317"/>
                <a:gd name="T9" fmla="*/ 186 h 187"/>
                <a:gd name="T10" fmla="*/ 0 60000 65536"/>
                <a:gd name="T11" fmla="*/ 0 60000 65536"/>
                <a:gd name="T12" fmla="*/ 0 60000 65536"/>
                <a:gd name="T13" fmla="*/ 0 60000 65536"/>
                <a:gd name="T14" fmla="*/ 0 60000 65536"/>
                <a:gd name="T15" fmla="*/ 0 w 317"/>
                <a:gd name="T16" fmla="*/ 0 h 187"/>
                <a:gd name="T17" fmla="*/ 317 w 317"/>
                <a:gd name="T18" fmla="*/ 187 h 187"/>
              </a:gdLst>
              <a:ahLst/>
              <a:cxnLst>
                <a:cxn ang="T10">
                  <a:pos x="T0" y="T1"/>
                </a:cxn>
                <a:cxn ang="T11">
                  <a:pos x="T2" y="T3"/>
                </a:cxn>
                <a:cxn ang="T12">
                  <a:pos x="T4" y="T5"/>
                </a:cxn>
                <a:cxn ang="T13">
                  <a:pos x="T6" y="T7"/>
                </a:cxn>
                <a:cxn ang="T14">
                  <a:pos x="T8" y="T9"/>
                </a:cxn>
              </a:cxnLst>
              <a:rect l="T15" t="T16" r="T17" b="T18"/>
              <a:pathLst>
                <a:path w="317" h="187">
                  <a:moveTo>
                    <a:pt x="316" y="186"/>
                  </a:moveTo>
                  <a:lnTo>
                    <a:pt x="316" y="147"/>
                  </a:lnTo>
                  <a:lnTo>
                    <a:pt x="0" y="0"/>
                  </a:lnTo>
                  <a:lnTo>
                    <a:pt x="1" y="37"/>
                  </a:lnTo>
                  <a:lnTo>
                    <a:pt x="316" y="186"/>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1" name="Freeform 187"/>
            <p:cNvSpPr>
              <a:spLocks/>
            </p:cNvSpPr>
            <p:nvPr/>
          </p:nvSpPr>
          <p:spPr bwMode="auto">
            <a:xfrm>
              <a:off x="3539" y="3229"/>
              <a:ext cx="590" cy="192"/>
            </a:xfrm>
            <a:custGeom>
              <a:avLst/>
              <a:gdLst>
                <a:gd name="T0" fmla="*/ 0 w 589"/>
                <a:gd name="T1" fmla="*/ 192 h 193"/>
                <a:gd name="T2" fmla="*/ 0 w 589"/>
                <a:gd name="T3" fmla="*/ 151 h 193"/>
                <a:gd name="T4" fmla="*/ 588 w 589"/>
                <a:gd name="T5" fmla="*/ 0 h 193"/>
                <a:gd name="T6" fmla="*/ 588 w 589"/>
                <a:gd name="T7" fmla="*/ 36 h 193"/>
                <a:gd name="T8" fmla="*/ 0 w 589"/>
                <a:gd name="T9" fmla="*/ 192 h 193"/>
                <a:gd name="T10" fmla="*/ 0 60000 65536"/>
                <a:gd name="T11" fmla="*/ 0 60000 65536"/>
                <a:gd name="T12" fmla="*/ 0 60000 65536"/>
                <a:gd name="T13" fmla="*/ 0 60000 65536"/>
                <a:gd name="T14" fmla="*/ 0 60000 65536"/>
                <a:gd name="T15" fmla="*/ 0 w 589"/>
                <a:gd name="T16" fmla="*/ 0 h 193"/>
                <a:gd name="T17" fmla="*/ 589 w 589"/>
                <a:gd name="T18" fmla="*/ 193 h 193"/>
              </a:gdLst>
              <a:ahLst/>
              <a:cxnLst>
                <a:cxn ang="T10">
                  <a:pos x="T0" y="T1"/>
                </a:cxn>
                <a:cxn ang="T11">
                  <a:pos x="T2" y="T3"/>
                </a:cxn>
                <a:cxn ang="T12">
                  <a:pos x="T4" y="T5"/>
                </a:cxn>
                <a:cxn ang="T13">
                  <a:pos x="T6" y="T7"/>
                </a:cxn>
                <a:cxn ang="T14">
                  <a:pos x="T8" y="T9"/>
                </a:cxn>
              </a:cxnLst>
              <a:rect l="T15" t="T16" r="T17" b="T18"/>
              <a:pathLst>
                <a:path w="589" h="193">
                  <a:moveTo>
                    <a:pt x="0" y="192"/>
                  </a:moveTo>
                  <a:lnTo>
                    <a:pt x="0" y="151"/>
                  </a:lnTo>
                  <a:lnTo>
                    <a:pt x="588" y="0"/>
                  </a:lnTo>
                  <a:lnTo>
                    <a:pt x="588" y="36"/>
                  </a:lnTo>
                  <a:lnTo>
                    <a:pt x="0" y="192"/>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2" name="Freeform 188"/>
            <p:cNvSpPr>
              <a:spLocks/>
            </p:cNvSpPr>
            <p:nvPr/>
          </p:nvSpPr>
          <p:spPr bwMode="auto">
            <a:xfrm>
              <a:off x="3537" y="2858"/>
              <a:ext cx="588" cy="194"/>
            </a:xfrm>
            <a:custGeom>
              <a:avLst/>
              <a:gdLst>
                <a:gd name="T0" fmla="*/ 0 w 588"/>
                <a:gd name="T1" fmla="*/ 192 h 193"/>
                <a:gd name="T2" fmla="*/ 0 w 588"/>
                <a:gd name="T3" fmla="*/ 153 h 193"/>
                <a:gd name="T4" fmla="*/ 587 w 588"/>
                <a:gd name="T5" fmla="*/ 0 h 193"/>
                <a:gd name="T6" fmla="*/ 587 w 588"/>
                <a:gd name="T7" fmla="*/ 35 h 193"/>
                <a:gd name="T8" fmla="*/ 0 w 588"/>
                <a:gd name="T9" fmla="*/ 192 h 193"/>
                <a:gd name="T10" fmla="*/ 0 60000 65536"/>
                <a:gd name="T11" fmla="*/ 0 60000 65536"/>
                <a:gd name="T12" fmla="*/ 0 60000 65536"/>
                <a:gd name="T13" fmla="*/ 0 60000 65536"/>
                <a:gd name="T14" fmla="*/ 0 60000 65536"/>
                <a:gd name="T15" fmla="*/ 0 w 588"/>
                <a:gd name="T16" fmla="*/ 0 h 193"/>
                <a:gd name="T17" fmla="*/ 588 w 588"/>
                <a:gd name="T18" fmla="*/ 193 h 193"/>
              </a:gdLst>
              <a:ahLst/>
              <a:cxnLst>
                <a:cxn ang="T10">
                  <a:pos x="T0" y="T1"/>
                </a:cxn>
                <a:cxn ang="T11">
                  <a:pos x="T2" y="T3"/>
                </a:cxn>
                <a:cxn ang="T12">
                  <a:pos x="T4" y="T5"/>
                </a:cxn>
                <a:cxn ang="T13">
                  <a:pos x="T6" y="T7"/>
                </a:cxn>
                <a:cxn ang="T14">
                  <a:pos x="T8" y="T9"/>
                </a:cxn>
              </a:cxnLst>
              <a:rect l="T15" t="T16" r="T17" b="T18"/>
              <a:pathLst>
                <a:path w="588" h="193">
                  <a:moveTo>
                    <a:pt x="0" y="192"/>
                  </a:moveTo>
                  <a:lnTo>
                    <a:pt x="0" y="153"/>
                  </a:lnTo>
                  <a:lnTo>
                    <a:pt x="587" y="0"/>
                  </a:lnTo>
                  <a:lnTo>
                    <a:pt x="587" y="35"/>
                  </a:lnTo>
                  <a:lnTo>
                    <a:pt x="0" y="192"/>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3" name="Freeform 189"/>
            <p:cNvSpPr>
              <a:spLocks/>
            </p:cNvSpPr>
            <p:nvPr/>
          </p:nvSpPr>
          <p:spPr bwMode="auto">
            <a:xfrm>
              <a:off x="3537" y="2903"/>
              <a:ext cx="590" cy="463"/>
            </a:xfrm>
            <a:custGeom>
              <a:avLst/>
              <a:gdLst>
                <a:gd name="T0" fmla="*/ 0 w 591"/>
                <a:gd name="T1" fmla="*/ 462 h 463"/>
                <a:gd name="T2" fmla="*/ 0 w 591"/>
                <a:gd name="T3" fmla="*/ 160 h 463"/>
                <a:gd name="T4" fmla="*/ 590 w 591"/>
                <a:gd name="T5" fmla="*/ 0 h 463"/>
                <a:gd name="T6" fmla="*/ 590 w 591"/>
                <a:gd name="T7" fmla="*/ 318 h 463"/>
                <a:gd name="T8" fmla="*/ 0 w 591"/>
                <a:gd name="T9" fmla="*/ 462 h 463"/>
                <a:gd name="T10" fmla="*/ 0 60000 65536"/>
                <a:gd name="T11" fmla="*/ 0 60000 65536"/>
                <a:gd name="T12" fmla="*/ 0 60000 65536"/>
                <a:gd name="T13" fmla="*/ 0 60000 65536"/>
                <a:gd name="T14" fmla="*/ 0 60000 65536"/>
                <a:gd name="T15" fmla="*/ 0 w 591"/>
                <a:gd name="T16" fmla="*/ 0 h 463"/>
                <a:gd name="T17" fmla="*/ 591 w 591"/>
                <a:gd name="T18" fmla="*/ 463 h 463"/>
              </a:gdLst>
              <a:ahLst/>
              <a:cxnLst>
                <a:cxn ang="T10">
                  <a:pos x="T0" y="T1"/>
                </a:cxn>
                <a:cxn ang="T11">
                  <a:pos x="T2" y="T3"/>
                </a:cxn>
                <a:cxn ang="T12">
                  <a:pos x="T4" y="T5"/>
                </a:cxn>
                <a:cxn ang="T13">
                  <a:pos x="T6" y="T7"/>
                </a:cxn>
                <a:cxn ang="T14">
                  <a:pos x="T8" y="T9"/>
                </a:cxn>
              </a:cxnLst>
              <a:rect l="T15" t="T16" r="T17" b="T18"/>
              <a:pathLst>
                <a:path w="591" h="463">
                  <a:moveTo>
                    <a:pt x="0" y="462"/>
                  </a:moveTo>
                  <a:lnTo>
                    <a:pt x="0" y="160"/>
                  </a:lnTo>
                  <a:lnTo>
                    <a:pt x="590" y="0"/>
                  </a:lnTo>
                  <a:lnTo>
                    <a:pt x="590" y="318"/>
                  </a:lnTo>
                  <a:lnTo>
                    <a:pt x="0" y="462"/>
                  </a:lnTo>
                </a:path>
              </a:pathLst>
            </a:custGeom>
            <a:solidFill>
              <a:srgbClr val="FFFF99"/>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4" name="Freeform 190"/>
            <p:cNvSpPr>
              <a:spLocks/>
            </p:cNvSpPr>
            <p:nvPr/>
          </p:nvSpPr>
          <p:spPr bwMode="auto">
            <a:xfrm>
              <a:off x="3462" y="2559"/>
              <a:ext cx="170" cy="225"/>
            </a:xfrm>
            <a:custGeom>
              <a:avLst/>
              <a:gdLst>
                <a:gd name="T0" fmla="*/ 41 w 170"/>
                <a:gd name="T1" fmla="*/ 22 h 226"/>
                <a:gd name="T2" fmla="*/ 45 w 170"/>
                <a:gd name="T3" fmla="*/ 34 h 226"/>
                <a:gd name="T4" fmla="*/ 51 w 170"/>
                <a:gd name="T5" fmla="*/ 52 h 226"/>
                <a:gd name="T6" fmla="*/ 55 w 170"/>
                <a:gd name="T7" fmla="*/ 69 h 226"/>
                <a:gd name="T8" fmla="*/ 56 w 170"/>
                <a:gd name="T9" fmla="*/ 83 h 226"/>
                <a:gd name="T10" fmla="*/ 62 w 170"/>
                <a:gd name="T11" fmla="*/ 102 h 226"/>
                <a:gd name="T12" fmla="*/ 70 w 170"/>
                <a:gd name="T13" fmla="*/ 121 h 226"/>
                <a:gd name="T14" fmla="*/ 77 w 170"/>
                <a:gd name="T15" fmla="*/ 135 h 226"/>
                <a:gd name="T16" fmla="*/ 84 w 170"/>
                <a:gd name="T17" fmla="*/ 142 h 226"/>
                <a:gd name="T18" fmla="*/ 93 w 170"/>
                <a:gd name="T19" fmla="*/ 159 h 226"/>
                <a:gd name="T20" fmla="*/ 104 w 170"/>
                <a:gd name="T21" fmla="*/ 179 h 226"/>
                <a:gd name="T22" fmla="*/ 111 w 170"/>
                <a:gd name="T23" fmla="*/ 193 h 226"/>
                <a:gd name="T24" fmla="*/ 113 w 170"/>
                <a:gd name="T25" fmla="*/ 196 h 226"/>
                <a:gd name="T26" fmla="*/ 117 w 170"/>
                <a:gd name="T27" fmla="*/ 194 h 226"/>
                <a:gd name="T28" fmla="*/ 125 w 170"/>
                <a:gd name="T29" fmla="*/ 193 h 226"/>
                <a:gd name="T30" fmla="*/ 133 w 170"/>
                <a:gd name="T31" fmla="*/ 193 h 226"/>
                <a:gd name="T32" fmla="*/ 138 w 170"/>
                <a:gd name="T33" fmla="*/ 196 h 226"/>
                <a:gd name="T34" fmla="*/ 148 w 170"/>
                <a:gd name="T35" fmla="*/ 200 h 226"/>
                <a:gd name="T36" fmla="*/ 158 w 170"/>
                <a:gd name="T37" fmla="*/ 207 h 226"/>
                <a:gd name="T38" fmla="*/ 166 w 170"/>
                <a:gd name="T39" fmla="*/ 213 h 226"/>
                <a:gd name="T40" fmla="*/ 167 w 170"/>
                <a:gd name="T41" fmla="*/ 219 h 226"/>
                <a:gd name="T42" fmla="*/ 162 w 170"/>
                <a:gd name="T43" fmla="*/ 222 h 226"/>
                <a:gd name="T44" fmla="*/ 151 w 170"/>
                <a:gd name="T45" fmla="*/ 225 h 226"/>
                <a:gd name="T46" fmla="*/ 138 w 170"/>
                <a:gd name="T47" fmla="*/ 225 h 226"/>
                <a:gd name="T48" fmla="*/ 126 w 170"/>
                <a:gd name="T49" fmla="*/ 222 h 226"/>
                <a:gd name="T50" fmla="*/ 118 w 170"/>
                <a:gd name="T51" fmla="*/ 220 h 226"/>
                <a:gd name="T52" fmla="*/ 114 w 170"/>
                <a:gd name="T53" fmla="*/ 219 h 226"/>
                <a:gd name="T54" fmla="*/ 111 w 170"/>
                <a:gd name="T55" fmla="*/ 218 h 226"/>
                <a:gd name="T56" fmla="*/ 106 w 170"/>
                <a:gd name="T57" fmla="*/ 218 h 226"/>
                <a:gd name="T58" fmla="*/ 92 w 170"/>
                <a:gd name="T59" fmla="*/ 206 h 226"/>
                <a:gd name="T60" fmla="*/ 73 w 170"/>
                <a:gd name="T61" fmla="*/ 187 h 226"/>
                <a:gd name="T62" fmla="*/ 56 w 170"/>
                <a:gd name="T63" fmla="*/ 169 h 226"/>
                <a:gd name="T64" fmla="*/ 47 w 170"/>
                <a:gd name="T65" fmla="*/ 159 h 226"/>
                <a:gd name="T66" fmla="*/ 43 w 170"/>
                <a:gd name="T67" fmla="*/ 150 h 226"/>
                <a:gd name="T68" fmla="*/ 42 w 170"/>
                <a:gd name="T69" fmla="*/ 140 h 226"/>
                <a:gd name="T70" fmla="*/ 40 w 170"/>
                <a:gd name="T71" fmla="*/ 125 h 226"/>
                <a:gd name="T72" fmla="*/ 33 w 170"/>
                <a:gd name="T73" fmla="*/ 104 h 226"/>
                <a:gd name="T74" fmla="*/ 21 w 170"/>
                <a:gd name="T75" fmla="*/ 73 h 226"/>
                <a:gd name="T76" fmla="*/ 7 w 170"/>
                <a:gd name="T77" fmla="*/ 42 h 226"/>
                <a:gd name="T78" fmla="*/ 0 w 170"/>
                <a:gd name="T79" fmla="*/ 17 h 226"/>
                <a:gd name="T80" fmla="*/ 1 w 170"/>
                <a:gd name="T81" fmla="*/ 7 h 226"/>
                <a:gd name="T82" fmla="*/ 5 w 170"/>
                <a:gd name="T83" fmla="*/ 4 h 226"/>
                <a:gd name="T84" fmla="*/ 11 w 170"/>
                <a:gd name="T85" fmla="*/ 2 h 226"/>
                <a:gd name="T86" fmla="*/ 16 w 170"/>
                <a:gd name="T87" fmla="*/ 1 h 226"/>
                <a:gd name="T88" fmla="*/ 41 w 170"/>
                <a:gd name="T89" fmla="*/ 20 h 2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0"/>
                <a:gd name="T136" fmla="*/ 0 h 226"/>
                <a:gd name="T137" fmla="*/ 170 w 170"/>
                <a:gd name="T138" fmla="*/ 226 h 2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0" h="226">
                  <a:moveTo>
                    <a:pt x="41" y="20"/>
                  </a:moveTo>
                  <a:lnTo>
                    <a:pt x="41" y="22"/>
                  </a:lnTo>
                  <a:lnTo>
                    <a:pt x="43" y="26"/>
                  </a:lnTo>
                  <a:lnTo>
                    <a:pt x="45" y="34"/>
                  </a:lnTo>
                  <a:lnTo>
                    <a:pt x="47" y="42"/>
                  </a:lnTo>
                  <a:lnTo>
                    <a:pt x="51" y="52"/>
                  </a:lnTo>
                  <a:lnTo>
                    <a:pt x="53" y="61"/>
                  </a:lnTo>
                  <a:lnTo>
                    <a:pt x="55" y="69"/>
                  </a:lnTo>
                  <a:lnTo>
                    <a:pt x="56" y="75"/>
                  </a:lnTo>
                  <a:lnTo>
                    <a:pt x="56" y="83"/>
                  </a:lnTo>
                  <a:lnTo>
                    <a:pt x="60" y="92"/>
                  </a:lnTo>
                  <a:lnTo>
                    <a:pt x="62" y="102"/>
                  </a:lnTo>
                  <a:lnTo>
                    <a:pt x="66" y="112"/>
                  </a:lnTo>
                  <a:lnTo>
                    <a:pt x="70" y="121"/>
                  </a:lnTo>
                  <a:lnTo>
                    <a:pt x="74" y="130"/>
                  </a:lnTo>
                  <a:lnTo>
                    <a:pt x="77" y="135"/>
                  </a:lnTo>
                  <a:lnTo>
                    <a:pt x="81" y="139"/>
                  </a:lnTo>
                  <a:lnTo>
                    <a:pt x="84" y="142"/>
                  </a:lnTo>
                  <a:lnTo>
                    <a:pt x="88" y="149"/>
                  </a:lnTo>
                  <a:lnTo>
                    <a:pt x="93" y="159"/>
                  </a:lnTo>
                  <a:lnTo>
                    <a:pt x="98" y="169"/>
                  </a:lnTo>
                  <a:lnTo>
                    <a:pt x="104" y="179"/>
                  </a:lnTo>
                  <a:lnTo>
                    <a:pt x="107" y="187"/>
                  </a:lnTo>
                  <a:lnTo>
                    <a:pt x="111" y="193"/>
                  </a:lnTo>
                  <a:lnTo>
                    <a:pt x="112" y="196"/>
                  </a:lnTo>
                  <a:lnTo>
                    <a:pt x="113" y="196"/>
                  </a:lnTo>
                  <a:lnTo>
                    <a:pt x="114" y="194"/>
                  </a:lnTo>
                  <a:lnTo>
                    <a:pt x="117" y="194"/>
                  </a:lnTo>
                  <a:lnTo>
                    <a:pt x="121" y="193"/>
                  </a:lnTo>
                  <a:lnTo>
                    <a:pt x="125" y="193"/>
                  </a:lnTo>
                  <a:lnTo>
                    <a:pt x="128" y="193"/>
                  </a:lnTo>
                  <a:lnTo>
                    <a:pt x="133" y="193"/>
                  </a:lnTo>
                  <a:lnTo>
                    <a:pt x="135" y="194"/>
                  </a:lnTo>
                  <a:lnTo>
                    <a:pt x="138" y="196"/>
                  </a:lnTo>
                  <a:lnTo>
                    <a:pt x="143" y="198"/>
                  </a:lnTo>
                  <a:lnTo>
                    <a:pt x="148" y="200"/>
                  </a:lnTo>
                  <a:lnTo>
                    <a:pt x="153" y="203"/>
                  </a:lnTo>
                  <a:lnTo>
                    <a:pt x="158" y="207"/>
                  </a:lnTo>
                  <a:lnTo>
                    <a:pt x="162" y="210"/>
                  </a:lnTo>
                  <a:lnTo>
                    <a:pt x="166" y="213"/>
                  </a:lnTo>
                  <a:lnTo>
                    <a:pt x="169" y="217"/>
                  </a:lnTo>
                  <a:lnTo>
                    <a:pt x="167" y="219"/>
                  </a:lnTo>
                  <a:lnTo>
                    <a:pt x="166" y="221"/>
                  </a:lnTo>
                  <a:lnTo>
                    <a:pt x="162" y="222"/>
                  </a:lnTo>
                  <a:lnTo>
                    <a:pt x="157" y="223"/>
                  </a:lnTo>
                  <a:lnTo>
                    <a:pt x="151" y="225"/>
                  </a:lnTo>
                  <a:lnTo>
                    <a:pt x="145" y="225"/>
                  </a:lnTo>
                  <a:lnTo>
                    <a:pt x="138" y="225"/>
                  </a:lnTo>
                  <a:lnTo>
                    <a:pt x="132" y="223"/>
                  </a:lnTo>
                  <a:lnTo>
                    <a:pt x="126" y="222"/>
                  </a:lnTo>
                  <a:lnTo>
                    <a:pt x="122" y="221"/>
                  </a:lnTo>
                  <a:lnTo>
                    <a:pt x="118" y="220"/>
                  </a:lnTo>
                  <a:lnTo>
                    <a:pt x="116" y="219"/>
                  </a:lnTo>
                  <a:lnTo>
                    <a:pt x="114" y="219"/>
                  </a:lnTo>
                  <a:lnTo>
                    <a:pt x="112" y="218"/>
                  </a:lnTo>
                  <a:lnTo>
                    <a:pt x="111" y="218"/>
                  </a:lnTo>
                  <a:lnTo>
                    <a:pt x="110" y="219"/>
                  </a:lnTo>
                  <a:lnTo>
                    <a:pt x="106" y="218"/>
                  </a:lnTo>
                  <a:lnTo>
                    <a:pt x="101" y="212"/>
                  </a:lnTo>
                  <a:lnTo>
                    <a:pt x="92" y="206"/>
                  </a:lnTo>
                  <a:lnTo>
                    <a:pt x="83" y="197"/>
                  </a:lnTo>
                  <a:lnTo>
                    <a:pt x="73" y="187"/>
                  </a:lnTo>
                  <a:lnTo>
                    <a:pt x="64" y="177"/>
                  </a:lnTo>
                  <a:lnTo>
                    <a:pt x="56" y="169"/>
                  </a:lnTo>
                  <a:lnTo>
                    <a:pt x="51" y="163"/>
                  </a:lnTo>
                  <a:lnTo>
                    <a:pt x="47" y="159"/>
                  </a:lnTo>
                  <a:lnTo>
                    <a:pt x="45" y="154"/>
                  </a:lnTo>
                  <a:lnTo>
                    <a:pt x="43" y="150"/>
                  </a:lnTo>
                  <a:lnTo>
                    <a:pt x="43" y="145"/>
                  </a:lnTo>
                  <a:lnTo>
                    <a:pt x="42" y="140"/>
                  </a:lnTo>
                  <a:lnTo>
                    <a:pt x="41" y="133"/>
                  </a:lnTo>
                  <a:lnTo>
                    <a:pt x="40" y="125"/>
                  </a:lnTo>
                  <a:lnTo>
                    <a:pt x="37" y="115"/>
                  </a:lnTo>
                  <a:lnTo>
                    <a:pt x="33" y="104"/>
                  </a:lnTo>
                  <a:lnTo>
                    <a:pt x="27" y="90"/>
                  </a:lnTo>
                  <a:lnTo>
                    <a:pt x="21" y="73"/>
                  </a:lnTo>
                  <a:lnTo>
                    <a:pt x="14" y="57"/>
                  </a:lnTo>
                  <a:lnTo>
                    <a:pt x="7" y="42"/>
                  </a:lnTo>
                  <a:lnTo>
                    <a:pt x="3" y="28"/>
                  </a:lnTo>
                  <a:lnTo>
                    <a:pt x="0" y="17"/>
                  </a:lnTo>
                  <a:lnTo>
                    <a:pt x="0" y="11"/>
                  </a:lnTo>
                  <a:lnTo>
                    <a:pt x="1" y="7"/>
                  </a:lnTo>
                  <a:lnTo>
                    <a:pt x="3" y="5"/>
                  </a:lnTo>
                  <a:lnTo>
                    <a:pt x="5" y="4"/>
                  </a:lnTo>
                  <a:lnTo>
                    <a:pt x="7" y="3"/>
                  </a:lnTo>
                  <a:lnTo>
                    <a:pt x="11" y="2"/>
                  </a:lnTo>
                  <a:lnTo>
                    <a:pt x="13" y="2"/>
                  </a:lnTo>
                  <a:lnTo>
                    <a:pt x="16" y="1"/>
                  </a:lnTo>
                  <a:lnTo>
                    <a:pt x="17" y="0"/>
                  </a:lnTo>
                  <a:lnTo>
                    <a:pt x="41" y="20"/>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5" name="Freeform 191"/>
            <p:cNvSpPr>
              <a:spLocks/>
            </p:cNvSpPr>
            <p:nvPr/>
          </p:nvSpPr>
          <p:spPr bwMode="auto">
            <a:xfrm>
              <a:off x="3462" y="2559"/>
              <a:ext cx="175" cy="221"/>
            </a:xfrm>
            <a:custGeom>
              <a:avLst/>
              <a:gdLst>
                <a:gd name="T0" fmla="*/ 46 w 175"/>
                <a:gd name="T1" fmla="*/ 20 h 221"/>
                <a:gd name="T2" fmla="*/ 50 w 175"/>
                <a:gd name="T3" fmla="*/ 31 h 221"/>
                <a:gd name="T4" fmla="*/ 56 w 175"/>
                <a:gd name="T5" fmla="*/ 48 h 221"/>
                <a:gd name="T6" fmla="*/ 60 w 175"/>
                <a:gd name="T7" fmla="*/ 63 h 221"/>
                <a:gd name="T8" fmla="*/ 63 w 175"/>
                <a:gd name="T9" fmla="*/ 78 h 221"/>
                <a:gd name="T10" fmla="*/ 68 w 175"/>
                <a:gd name="T11" fmla="*/ 97 h 221"/>
                <a:gd name="T12" fmla="*/ 76 w 175"/>
                <a:gd name="T13" fmla="*/ 116 h 221"/>
                <a:gd name="T14" fmla="*/ 84 w 175"/>
                <a:gd name="T15" fmla="*/ 130 h 221"/>
                <a:gd name="T16" fmla="*/ 89 w 175"/>
                <a:gd name="T17" fmla="*/ 137 h 221"/>
                <a:gd name="T18" fmla="*/ 99 w 175"/>
                <a:gd name="T19" fmla="*/ 154 h 221"/>
                <a:gd name="T20" fmla="*/ 109 w 175"/>
                <a:gd name="T21" fmla="*/ 174 h 221"/>
                <a:gd name="T22" fmla="*/ 116 w 175"/>
                <a:gd name="T23" fmla="*/ 188 h 221"/>
                <a:gd name="T24" fmla="*/ 118 w 175"/>
                <a:gd name="T25" fmla="*/ 190 h 221"/>
                <a:gd name="T26" fmla="*/ 124 w 175"/>
                <a:gd name="T27" fmla="*/ 189 h 221"/>
                <a:gd name="T28" fmla="*/ 130 w 175"/>
                <a:gd name="T29" fmla="*/ 188 h 221"/>
                <a:gd name="T30" fmla="*/ 138 w 175"/>
                <a:gd name="T31" fmla="*/ 188 h 221"/>
                <a:gd name="T32" fmla="*/ 145 w 175"/>
                <a:gd name="T33" fmla="*/ 190 h 221"/>
                <a:gd name="T34" fmla="*/ 154 w 175"/>
                <a:gd name="T35" fmla="*/ 195 h 221"/>
                <a:gd name="T36" fmla="*/ 164 w 175"/>
                <a:gd name="T37" fmla="*/ 202 h 221"/>
                <a:gd name="T38" fmla="*/ 171 w 175"/>
                <a:gd name="T39" fmla="*/ 208 h 221"/>
                <a:gd name="T40" fmla="*/ 174 w 175"/>
                <a:gd name="T41" fmla="*/ 214 h 221"/>
                <a:gd name="T42" fmla="*/ 168 w 175"/>
                <a:gd name="T43" fmla="*/ 217 h 221"/>
                <a:gd name="T44" fmla="*/ 157 w 175"/>
                <a:gd name="T45" fmla="*/ 220 h 221"/>
                <a:gd name="T46" fmla="*/ 144 w 175"/>
                <a:gd name="T47" fmla="*/ 220 h 221"/>
                <a:gd name="T48" fmla="*/ 132 w 175"/>
                <a:gd name="T49" fmla="*/ 217 h 221"/>
                <a:gd name="T50" fmla="*/ 125 w 175"/>
                <a:gd name="T51" fmla="*/ 215 h 221"/>
                <a:gd name="T52" fmla="*/ 120 w 175"/>
                <a:gd name="T53" fmla="*/ 214 h 221"/>
                <a:gd name="T54" fmla="*/ 117 w 175"/>
                <a:gd name="T55" fmla="*/ 214 h 221"/>
                <a:gd name="T56" fmla="*/ 113 w 175"/>
                <a:gd name="T57" fmla="*/ 213 h 221"/>
                <a:gd name="T58" fmla="*/ 98 w 175"/>
                <a:gd name="T59" fmla="*/ 201 h 221"/>
                <a:gd name="T60" fmla="*/ 79 w 175"/>
                <a:gd name="T61" fmla="*/ 182 h 221"/>
                <a:gd name="T62" fmla="*/ 63 w 175"/>
                <a:gd name="T63" fmla="*/ 164 h 221"/>
                <a:gd name="T64" fmla="*/ 52 w 175"/>
                <a:gd name="T65" fmla="*/ 152 h 221"/>
                <a:gd name="T66" fmla="*/ 39 w 175"/>
                <a:gd name="T67" fmla="*/ 138 h 221"/>
                <a:gd name="T68" fmla="*/ 25 w 175"/>
                <a:gd name="T69" fmla="*/ 119 h 221"/>
                <a:gd name="T70" fmla="*/ 14 w 175"/>
                <a:gd name="T71" fmla="*/ 99 h 221"/>
                <a:gd name="T72" fmla="*/ 7 w 175"/>
                <a:gd name="T73" fmla="*/ 77 h 221"/>
                <a:gd name="T74" fmla="*/ 3 w 175"/>
                <a:gd name="T75" fmla="*/ 52 h 221"/>
                <a:gd name="T76" fmla="*/ 1 w 175"/>
                <a:gd name="T77" fmla="*/ 27 h 221"/>
                <a:gd name="T78" fmla="*/ 0 w 175"/>
                <a:gd name="T79" fmla="*/ 10 h 221"/>
                <a:gd name="T80" fmla="*/ 2 w 175"/>
                <a:gd name="T81" fmla="*/ 1 h 221"/>
                <a:gd name="T82" fmla="*/ 6 w 175"/>
                <a:gd name="T83" fmla="*/ 1 h 221"/>
                <a:gd name="T84" fmla="*/ 11 w 175"/>
                <a:gd name="T85" fmla="*/ 4 h 221"/>
                <a:gd name="T86" fmla="*/ 15 w 175"/>
                <a:gd name="T87" fmla="*/ 6 h 221"/>
                <a:gd name="T88" fmla="*/ 46 w 175"/>
                <a:gd name="T89" fmla="*/ 18 h 22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5"/>
                <a:gd name="T136" fmla="*/ 0 h 221"/>
                <a:gd name="T137" fmla="*/ 175 w 175"/>
                <a:gd name="T138" fmla="*/ 221 h 22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5" h="221">
                  <a:moveTo>
                    <a:pt x="46" y="18"/>
                  </a:moveTo>
                  <a:lnTo>
                    <a:pt x="46" y="20"/>
                  </a:lnTo>
                  <a:lnTo>
                    <a:pt x="48" y="24"/>
                  </a:lnTo>
                  <a:lnTo>
                    <a:pt x="50" y="31"/>
                  </a:lnTo>
                  <a:lnTo>
                    <a:pt x="54" y="39"/>
                  </a:lnTo>
                  <a:lnTo>
                    <a:pt x="56" y="48"/>
                  </a:lnTo>
                  <a:lnTo>
                    <a:pt x="58" y="55"/>
                  </a:lnTo>
                  <a:lnTo>
                    <a:pt x="60" y="63"/>
                  </a:lnTo>
                  <a:lnTo>
                    <a:pt x="62" y="71"/>
                  </a:lnTo>
                  <a:lnTo>
                    <a:pt x="63" y="78"/>
                  </a:lnTo>
                  <a:lnTo>
                    <a:pt x="65" y="87"/>
                  </a:lnTo>
                  <a:lnTo>
                    <a:pt x="68" y="97"/>
                  </a:lnTo>
                  <a:lnTo>
                    <a:pt x="72" y="107"/>
                  </a:lnTo>
                  <a:lnTo>
                    <a:pt x="76" y="116"/>
                  </a:lnTo>
                  <a:lnTo>
                    <a:pt x="79" y="125"/>
                  </a:lnTo>
                  <a:lnTo>
                    <a:pt x="84" y="130"/>
                  </a:lnTo>
                  <a:lnTo>
                    <a:pt x="86" y="134"/>
                  </a:lnTo>
                  <a:lnTo>
                    <a:pt x="89" y="137"/>
                  </a:lnTo>
                  <a:lnTo>
                    <a:pt x="94" y="144"/>
                  </a:lnTo>
                  <a:lnTo>
                    <a:pt x="99" y="154"/>
                  </a:lnTo>
                  <a:lnTo>
                    <a:pt x="105" y="164"/>
                  </a:lnTo>
                  <a:lnTo>
                    <a:pt x="109" y="174"/>
                  </a:lnTo>
                  <a:lnTo>
                    <a:pt x="114" y="182"/>
                  </a:lnTo>
                  <a:lnTo>
                    <a:pt x="116" y="188"/>
                  </a:lnTo>
                  <a:lnTo>
                    <a:pt x="118" y="190"/>
                  </a:lnTo>
                  <a:lnTo>
                    <a:pt x="120" y="190"/>
                  </a:lnTo>
                  <a:lnTo>
                    <a:pt x="124" y="189"/>
                  </a:lnTo>
                  <a:lnTo>
                    <a:pt x="127" y="188"/>
                  </a:lnTo>
                  <a:lnTo>
                    <a:pt x="130" y="188"/>
                  </a:lnTo>
                  <a:lnTo>
                    <a:pt x="135" y="188"/>
                  </a:lnTo>
                  <a:lnTo>
                    <a:pt x="138" y="188"/>
                  </a:lnTo>
                  <a:lnTo>
                    <a:pt x="141" y="189"/>
                  </a:lnTo>
                  <a:lnTo>
                    <a:pt x="145" y="190"/>
                  </a:lnTo>
                  <a:lnTo>
                    <a:pt x="149" y="193"/>
                  </a:lnTo>
                  <a:lnTo>
                    <a:pt x="154" y="195"/>
                  </a:lnTo>
                  <a:lnTo>
                    <a:pt x="159" y="198"/>
                  </a:lnTo>
                  <a:lnTo>
                    <a:pt x="164" y="202"/>
                  </a:lnTo>
                  <a:lnTo>
                    <a:pt x="168" y="205"/>
                  </a:lnTo>
                  <a:lnTo>
                    <a:pt x="171" y="208"/>
                  </a:lnTo>
                  <a:lnTo>
                    <a:pt x="174" y="212"/>
                  </a:lnTo>
                  <a:lnTo>
                    <a:pt x="174" y="214"/>
                  </a:lnTo>
                  <a:lnTo>
                    <a:pt x="171" y="216"/>
                  </a:lnTo>
                  <a:lnTo>
                    <a:pt x="168" y="217"/>
                  </a:lnTo>
                  <a:lnTo>
                    <a:pt x="162" y="218"/>
                  </a:lnTo>
                  <a:lnTo>
                    <a:pt x="157" y="220"/>
                  </a:lnTo>
                  <a:lnTo>
                    <a:pt x="150" y="220"/>
                  </a:lnTo>
                  <a:lnTo>
                    <a:pt x="144" y="220"/>
                  </a:lnTo>
                  <a:lnTo>
                    <a:pt x="138" y="218"/>
                  </a:lnTo>
                  <a:lnTo>
                    <a:pt x="132" y="217"/>
                  </a:lnTo>
                  <a:lnTo>
                    <a:pt x="128" y="216"/>
                  </a:lnTo>
                  <a:lnTo>
                    <a:pt x="125" y="215"/>
                  </a:lnTo>
                  <a:lnTo>
                    <a:pt x="123" y="214"/>
                  </a:lnTo>
                  <a:lnTo>
                    <a:pt x="120" y="214"/>
                  </a:lnTo>
                  <a:lnTo>
                    <a:pt x="118" y="213"/>
                  </a:lnTo>
                  <a:lnTo>
                    <a:pt x="117" y="214"/>
                  </a:lnTo>
                  <a:lnTo>
                    <a:pt x="116" y="214"/>
                  </a:lnTo>
                  <a:lnTo>
                    <a:pt x="113" y="213"/>
                  </a:lnTo>
                  <a:lnTo>
                    <a:pt x="106" y="208"/>
                  </a:lnTo>
                  <a:lnTo>
                    <a:pt x="98" y="201"/>
                  </a:lnTo>
                  <a:lnTo>
                    <a:pt x="89" y="192"/>
                  </a:lnTo>
                  <a:lnTo>
                    <a:pt x="79" y="182"/>
                  </a:lnTo>
                  <a:lnTo>
                    <a:pt x="70" y="171"/>
                  </a:lnTo>
                  <a:lnTo>
                    <a:pt x="63" y="164"/>
                  </a:lnTo>
                  <a:lnTo>
                    <a:pt x="57" y="158"/>
                  </a:lnTo>
                  <a:lnTo>
                    <a:pt x="52" y="152"/>
                  </a:lnTo>
                  <a:lnTo>
                    <a:pt x="46" y="146"/>
                  </a:lnTo>
                  <a:lnTo>
                    <a:pt x="39" y="138"/>
                  </a:lnTo>
                  <a:lnTo>
                    <a:pt x="32" y="129"/>
                  </a:lnTo>
                  <a:lnTo>
                    <a:pt x="25" y="119"/>
                  </a:lnTo>
                  <a:lnTo>
                    <a:pt x="18" y="109"/>
                  </a:lnTo>
                  <a:lnTo>
                    <a:pt x="14" y="99"/>
                  </a:lnTo>
                  <a:lnTo>
                    <a:pt x="9" y="88"/>
                  </a:lnTo>
                  <a:lnTo>
                    <a:pt x="7" y="77"/>
                  </a:lnTo>
                  <a:lnTo>
                    <a:pt x="5" y="64"/>
                  </a:lnTo>
                  <a:lnTo>
                    <a:pt x="3" y="52"/>
                  </a:lnTo>
                  <a:lnTo>
                    <a:pt x="2" y="40"/>
                  </a:lnTo>
                  <a:lnTo>
                    <a:pt x="1" y="27"/>
                  </a:lnTo>
                  <a:lnTo>
                    <a:pt x="0" y="17"/>
                  </a:lnTo>
                  <a:lnTo>
                    <a:pt x="0" y="10"/>
                  </a:lnTo>
                  <a:lnTo>
                    <a:pt x="1" y="4"/>
                  </a:lnTo>
                  <a:lnTo>
                    <a:pt x="2" y="1"/>
                  </a:lnTo>
                  <a:lnTo>
                    <a:pt x="4" y="0"/>
                  </a:lnTo>
                  <a:lnTo>
                    <a:pt x="6" y="1"/>
                  </a:lnTo>
                  <a:lnTo>
                    <a:pt x="8" y="2"/>
                  </a:lnTo>
                  <a:lnTo>
                    <a:pt x="11" y="4"/>
                  </a:lnTo>
                  <a:lnTo>
                    <a:pt x="13" y="5"/>
                  </a:lnTo>
                  <a:lnTo>
                    <a:pt x="15" y="6"/>
                  </a:lnTo>
                  <a:lnTo>
                    <a:pt x="16" y="6"/>
                  </a:lnTo>
                  <a:lnTo>
                    <a:pt x="46" y="18"/>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6" name="Freeform 192"/>
            <p:cNvSpPr>
              <a:spLocks/>
            </p:cNvSpPr>
            <p:nvPr/>
          </p:nvSpPr>
          <p:spPr bwMode="auto">
            <a:xfrm>
              <a:off x="3227" y="2913"/>
              <a:ext cx="312" cy="451"/>
            </a:xfrm>
            <a:custGeom>
              <a:avLst/>
              <a:gdLst>
                <a:gd name="T0" fmla="*/ 311 w 312"/>
                <a:gd name="T1" fmla="*/ 450 h 451"/>
                <a:gd name="T2" fmla="*/ 311 w 312"/>
                <a:gd name="T3" fmla="*/ 148 h 451"/>
                <a:gd name="T4" fmla="*/ 0 w 312"/>
                <a:gd name="T5" fmla="*/ 0 h 451"/>
                <a:gd name="T6" fmla="*/ 0 w 312"/>
                <a:gd name="T7" fmla="*/ 281 h 451"/>
                <a:gd name="T8" fmla="*/ 311 w 312"/>
                <a:gd name="T9" fmla="*/ 450 h 451"/>
                <a:gd name="T10" fmla="*/ 0 60000 65536"/>
                <a:gd name="T11" fmla="*/ 0 60000 65536"/>
                <a:gd name="T12" fmla="*/ 0 60000 65536"/>
                <a:gd name="T13" fmla="*/ 0 60000 65536"/>
                <a:gd name="T14" fmla="*/ 0 60000 65536"/>
                <a:gd name="T15" fmla="*/ 0 w 312"/>
                <a:gd name="T16" fmla="*/ 0 h 451"/>
                <a:gd name="T17" fmla="*/ 312 w 312"/>
                <a:gd name="T18" fmla="*/ 451 h 451"/>
              </a:gdLst>
              <a:ahLst/>
              <a:cxnLst>
                <a:cxn ang="T10">
                  <a:pos x="T0" y="T1"/>
                </a:cxn>
                <a:cxn ang="T11">
                  <a:pos x="T2" y="T3"/>
                </a:cxn>
                <a:cxn ang="T12">
                  <a:pos x="T4" y="T5"/>
                </a:cxn>
                <a:cxn ang="T13">
                  <a:pos x="T6" y="T7"/>
                </a:cxn>
                <a:cxn ang="T14">
                  <a:pos x="T8" y="T9"/>
                </a:cxn>
              </a:cxnLst>
              <a:rect l="T15" t="T16" r="T17" b="T18"/>
              <a:pathLst>
                <a:path w="312" h="451">
                  <a:moveTo>
                    <a:pt x="311" y="450"/>
                  </a:moveTo>
                  <a:lnTo>
                    <a:pt x="311" y="148"/>
                  </a:lnTo>
                  <a:lnTo>
                    <a:pt x="0" y="0"/>
                  </a:lnTo>
                  <a:lnTo>
                    <a:pt x="0" y="281"/>
                  </a:lnTo>
                  <a:lnTo>
                    <a:pt x="311" y="450"/>
                  </a:lnTo>
                </a:path>
              </a:pathLst>
            </a:custGeom>
            <a:solidFill>
              <a:srgbClr val="CC99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7" name="Freeform 193"/>
            <p:cNvSpPr>
              <a:spLocks/>
            </p:cNvSpPr>
            <p:nvPr/>
          </p:nvSpPr>
          <p:spPr bwMode="auto">
            <a:xfrm>
              <a:off x="3442" y="2755"/>
              <a:ext cx="251" cy="107"/>
            </a:xfrm>
            <a:custGeom>
              <a:avLst/>
              <a:gdLst>
                <a:gd name="T0" fmla="*/ 251 w 252"/>
                <a:gd name="T1" fmla="*/ 18 h 107"/>
                <a:gd name="T2" fmla="*/ 87 w 252"/>
                <a:gd name="T3" fmla="*/ 106 h 107"/>
                <a:gd name="T4" fmla="*/ 0 w 252"/>
                <a:gd name="T5" fmla="*/ 87 h 107"/>
                <a:gd name="T6" fmla="*/ 163 w 252"/>
                <a:gd name="T7" fmla="*/ 0 h 107"/>
                <a:gd name="T8" fmla="*/ 251 w 252"/>
                <a:gd name="T9" fmla="*/ 18 h 107"/>
                <a:gd name="T10" fmla="*/ 0 60000 65536"/>
                <a:gd name="T11" fmla="*/ 0 60000 65536"/>
                <a:gd name="T12" fmla="*/ 0 60000 65536"/>
                <a:gd name="T13" fmla="*/ 0 60000 65536"/>
                <a:gd name="T14" fmla="*/ 0 60000 65536"/>
                <a:gd name="T15" fmla="*/ 0 w 252"/>
                <a:gd name="T16" fmla="*/ 0 h 107"/>
                <a:gd name="T17" fmla="*/ 252 w 252"/>
                <a:gd name="T18" fmla="*/ 107 h 107"/>
              </a:gdLst>
              <a:ahLst/>
              <a:cxnLst>
                <a:cxn ang="T10">
                  <a:pos x="T0" y="T1"/>
                </a:cxn>
                <a:cxn ang="T11">
                  <a:pos x="T2" y="T3"/>
                </a:cxn>
                <a:cxn ang="T12">
                  <a:pos x="T4" y="T5"/>
                </a:cxn>
                <a:cxn ang="T13">
                  <a:pos x="T6" y="T7"/>
                </a:cxn>
                <a:cxn ang="T14">
                  <a:pos x="T8" y="T9"/>
                </a:cxn>
              </a:cxnLst>
              <a:rect l="T15" t="T16" r="T17" b="T18"/>
              <a:pathLst>
                <a:path w="252" h="107">
                  <a:moveTo>
                    <a:pt x="251" y="18"/>
                  </a:moveTo>
                  <a:lnTo>
                    <a:pt x="87" y="106"/>
                  </a:lnTo>
                  <a:lnTo>
                    <a:pt x="0" y="87"/>
                  </a:lnTo>
                  <a:lnTo>
                    <a:pt x="163" y="0"/>
                  </a:lnTo>
                  <a:lnTo>
                    <a:pt x="251" y="18"/>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8" name="Freeform 194"/>
            <p:cNvSpPr>
              <a:spLocks/>
            </p:cNvSpPr>
            <p:nvPr/>
          </p:nvSpPr>
          <p:spPr bwMode="auto">
            <a:xfrm>
              <a:off x="3330" y="2537"/>
              <a:ext cx="280" cy="280"/>
            </a:xfrm>
            <a:custGeom>
              <a:avLst/>
              <a:gdLst>
                <a:gd name="T0" fmla="*/ 58 w 279"/>
                <a:gd name="T1" fmla="*/ 26 h 279"/>
                <a:gd name="T2" fmla="*/ 65 w 279"/>
                <a:gd name="T3" fmla="*/ 44 h 279"/>
                <a:gd name="T4" fmla="*/ 78 w 279"/>
                <a:gd name="T5" fmla="*/ 71 h 279"/>
                <a:gd name="T6" fmla="*/ 89 w 279"/>
                <a:gd name="T7" fmla="*/ 97 h 279"/>
                <a:gd name="T8" fmla="*/ 96 w 279"/>
                <a:gd name="T9" fmla="*/ 115 h 279"/>
                <a:gd name="T10" fmla="*/ 102 w 279"/>
                <a:gd name="T11" fmla="*/ 135 h 279"/>
                <a:gd name="T12" fmla="*/ 111 w 279"/>
                <a:gd name="T13" fmla="*/ 155 h 279"/>
                <a:gd name="T14" fmla="*/ 119 w 279"/>
                <a:gd name="T15" fmla="*/ 169 h 279"/>
                <a:gd name="T16" fmla="*/ 130 w 279"/>
                <a:gd name="T17" fmla="*/ 175 h 279"/>
                <a:gd name="T18" fmla="*/ 157 w 279"/>
                <a:gd name="T19" fmla="*/ 194 h 279"/>
                <a:gd name="T20" fmla="*/ 188 w 279"/>
                <a:gd name="T21" fmla="*/ 220 h 279"/>
                <a:gd name="T22" fmla="*/ 211 w 279"/>
                <a:gd name="T23" fmla="*/ 239 h 279"/>
                <a:gd name="T24" fmla="*/ 215 w 279"/>
                <a:gd name="T25" fmla="*/ 241 h 279"/>
                <a:gd name="T26" fmla="*/ 219 w 279"/>
                <a:gd name="T27" fmla="*/ 240 h 279"/>
                <a:gd name="T28" fmla="*/ 225 w 279"/>
                <a:gd name="T29" fmla="*/ 240 h 279"/>
                <a:gd name="T30" fmla="*/ 233 w 279"/>
                <a:gd name="T31" fmla="*/ 240 h 279"/>
                <a:gd name="T32" fmla="*/ 242 w 279"/>
                <a:gd name="T33" fmla="*/ 243 h 279"/>
                <a:gd name="T34" fmla="*/ 253 w 279"/>
                <a:gd name="T35" fmla="*/ 249 h 279"/>
                <a:gd name="T36" fmla="*/ 265 w 279"/>
                <a:gd name="T37" fmla="*/ 256 h 279"/>
                <a:gd name="T38" fmla="*/ 274 w 279"/>
                <a:gd name="T39" fmla="*/ 264 h 279"/>
                <a:gd name="T40" fmla="*/ 278 w 279"/>
                <a:gd name="T41" fmla="*/ 272 h 279"/>
                <a:gd name="T42" fmla="*/ 272 w 279"/>
                <a:gd name="T43" fmla="*/ 276 h 279"/>
                <a:gd name="T44" fmla="*/ 261 w 279"/>
                <a:gd name="T45" fmla="*/ 278 h 279"/>
                <a:gd name="T46" fmla="*/ 246 w 279"/>
                <a:gd name="T47" fmla="*/ 276 h 279"/>
                <a:gd name="T48" fmla="*/ 231 w 279"/>
                <a:gd name="T49" fmla="*/ 272 h 279"/>
                <a:gd name="T50" fmla="*/ 221 w 279"/>
                <a:gd name="T51" fmla="*/ 269 h 279"/>
                <a:gd name="T52" fmla="*/ 214 w 279"/>
                <a:gd name="T53" fmla="*/ 266 h 279"/>
                <a:gd name="T54" fmla="*/ 209 w 279"/>
                <a:gd name="T55" fmla="*/ 265 h 279"/>
                <a:gd name="T56" fmla="*/ 203 w 279"/>
                <a:gd name="T57" fmla="*/ 265 h 279"/>
                <a:gd name="T58" fmla="*/ 184 w 279"/>
                <a:gd name="T59" fmla="*/ 260 h 279"/>
                <a:gd name="T60" fmla="*/ 159 w 279"/>
                <a:gd name="T61" fmla="*/ 249 h 279"/>
                <a:gd name="T62" fmla="*/ 136 w 279"/>
                <a:gd name="T63" fmla="*/ 236 h 279"/>
                <a:gd name="T64" fmla="*/ 119 w 279"/>
                <a:gd name="T65" fmla="*/ 225 h 279"/>
                <a:gd name="T66" fmla="*/ 99 w 279"/>
                <a:gd name="T67" fmla="*/ 207 h 279"/>
                <a:gd name="T68" fmla="*/ 77 w 279"/>
                <a:gd name="T69" fmla="*/ 184 h 279"/>
                <a:gd name="T70" fmla="*/ 58 w 279"/>
                <a:gd name="T71" fmla="*/ 157 h 279"/>
                <a:gd name="T72" fmla="*/ 42 w 279"/>
                <a:gd name="T73" fmla="*/ 128 h 279"/>
                <a:gd name="T74" fmla="*/ 25 w 279"/>
                <a:gd name="T75" fmla="*/ 93 h 279"/>
                <a:gd name="T76" fmla="*/ 11 w 279"/>
                <a:gd name="T77" fmla="*/ 56 h 279"/>
                <a:gd name="T78" fmla="*/ 1 w 279"/>
                <a:gd name="T79" fmla="*/ 28 h 279"/>
                <a:gd name="T80" fmla="*/ 1 w 279"/>
                <a:gd name="T81" fmla="*/ 14 h 279"/>
                <a:gd name="T82" fmla="*/ 3 w 279"/>
                <a:gd name="T83" fmla="*/ 7 h 279"/>
                <a:gd name="T84" fmla="*/ 8 w 279"/>
                <a:gd name="T85" fmla="*/ 4 h 279"/>
                <a:gd name="T86" fmla="*/ 14 w 279"/>
                <a:gd name="T87" fmla="*/ 2 h 279"/>
                <a:gd name="T88" fmla="*/ 55 w 279"/>
                <a:gd name="T89" fmla="*/ 24 h 2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9"/>
                <a:gd name="T136" fmla="*/ 0 h 279"/>
                <a:gd name="T137" fmla="*/ 279 w 279"/>
                <a:gd name="T138" fmla="*/ 279 h 27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9" h="279">
                  <a:moveTo>
                    <a:pt x="55" y="24"/>
                  </a:moveTo>
                  <a:lnTo>
                    <a:pt x="58" y="26"/>
                  </a:lnTo>
                  <a:lnTo>
                    <a:pt x="61" y="34"/>
                  </a:lnTo>
                  <a:lnTo>
                    <a:pt x="65" y="44"/>
                  </a:lnTo>
                  <a:lnTo>
                    <a:pt x="72" y="57"/>
                  </a:lnTo>
                  <a:lnTo>
                    <a:pt x="78" y="71"/>
                  </a:lnTo>
                  <a:lnTo>
                    <a:pt x="84" y="85"/>
                  </a:lnTo>
                  <a:lnTo>
                    <a:pt x="89" y="97"/>
                  </a:lnTo>
                  <a:lnTo>
                    <a:pt x="93" y="106"/>
                  </a:lnTo>
                  <a:lnTo>
                    <a:pt x="96" y="115"/>
                  </a:lnTo>
                  <a:lnTo>
                    <a:pt x="99" y="125"/>
                  </a:lnTo>
                  <a:lnTo>
                    <a:pt x="102" y="135"/>
                  </a:lnTo>
                  <a:lnTo>
                    <a:pt x="107" y="145"/>
                  </a:lnTo>
                  <a:lnTo>
                    <a:pt x="111" y="155"/>
                  </a:lnTo>
                  <a:lnTo>
                    <a:pt x="116" y="163"/>
                  </a:lnTo>
                  <a:lnTo>
                    <a:pt x="119" y="169"/>
                  </a:lnTo>
                  <a:lnTo>
                    <a:pt x="123" y="171"/>
                  </a:lnTo>
                  <a:lnTo>
                    <a:pt x="130" y="175"/>
                  </a:lnTo>
                  <a:lnTo>
                    <a:pt x="141" y="183"/>
                  </a:lnTo>
                  <a:lnTo>
                    <a:pt x="157" y="194"/>
                  </a:lnTo>
                  <a:lnTo>
                    <a:pt x="173" y="207"/>
                  </a:lnTo>
                  <a:lnTo>
                    <a:pt x="188" y="220"/>
                  </a:lnTo>
                  <a:lnTo>
                    <a:pt x="202" y="231"/>
                  </a:lnTo>
                  <a:lnTo>
                    <a:pt x="211" y="239"/>
                  </a:lnTo>
                  <a:lnTo>
                    <a:pt x="215" y="241"/>
                  </a:lnTo>
                  <a:lnTo>
                    <a:pt x="216" y="241"/>
                  </a:lnTo>
                  <a:lnTo>
                    <a:pt x="219" y="240"/>
                  </a:lnTo>
                  <a:lnTo>
                    <a:pt x="222" y="240"/>
                  </a:lnTo>
                  <a:lnTo>
                    <a:pt x="225" y="240"/>
                  </a:lnTo>
                  <a:lnTo>
                    <a:pt x="229" y="240"/>
                  </a:lnTo>
                  <a:lnTo>
                    <a:pt x="233" y="240"/>
                  </a:lnTo>
                  <a:lnTo>
                    <a:pt x="237" y="241"/>
                  </a:lnTo>
                  <a:lnTo>
                    <a:pt x="242" y="243"/>
                  </a:lnTo>
                  <a:lnTo>
                    <a:pt x="247" y="246"/>
                  </a:lnTo>
                  <a:lnTo>
                    <a:pt x="253" y="249"/>
                  </a:lnTo>
                  <a:lnTo>
                    <a:pt x="260" y="253"/>
                  </a:lnTo>
                  <a:lnTo>
                    <a:pt x="265" y="256"/>
                  </a:lnTo>
                  <a:lnTo>
                    <a:pt x="271" y="261"/>
                  </a:lnTo>
                  <a:lnTo>
                    <a:pt x="274" y="264"/>
                  </a:lnTo>
                  <a:lnTo>
                    <a:pt x="278" y="269"/>
                  </a:lnTo>
                  <a:lnTo>
                    <a:pt x="278" y="272"/>
                  </a:lnTo>
                  <a:lnTo>
                    <a:pt x="275" y="274"/>
                  </a:lnTo>
                  <a:lnTo>
                    <a:pt x="272" y="276"/>
                  </a:lnTo>
                  <a:lnTo>
                    <a:pt x="267" y="278"/>
                  </a:lnTo>
                  <a:lnTo>
                    <a:pt x="261" y="278"/>
                  </a:lnTo>
                  <a:lnTo>
                    <a:pt x="254" y="278"/>
                  </a:lnTo>
                  <a:lnTo>
                    <a:pt x="246" y="276"/>
                  </a:lnTo>
                  <a:lnTo>
                    <a:pt x="238" y="274"/>
                  </a:lnTo>
                  <a:lnTo>
                    <a:pt x="231" y="272"/>
                  </a:lnTo>
                  <a:lnTo>
                    <a:pt x="225" y="270"/>
                  </a:lnTo>
                  <a:lnTo>
                    <a:pt x="221" y="269"/>
                  </a:lnTo>
                  <a:lnTo>
                    <a:pt x="216" y="266"/>
                  </a:lnTo>
                  <a:lnTo>
                    <a:pt x="214" y="266"/>
                  </a:lnTo>
                  <a:lnTo>
                    <a:pt x="211" y="265"/>
                  </a:lnTo>
                  <a:lnTo>
                    <a:pt x="209" y="265"/>
                  </a:lnTo>
                  <a:lnTo>
                    <a:pt x="207" y="266"/>
                  </a:lnTo>
                  <a:lnTo>
                    <a:pt x="203" y="265"/>
                  </a:lnTo>
                  <a:lnTo>
                    <a:pt x="195" y="263"/>
                  </a:lnTo>
                  <a:lnTo>
                    <a:pt x="184" y="260"/>
                  </a:lnTo>
                  <a:lnTo>
                    <a:pt x="173" y="254"/>
                  </a:lnTo>
                  <a:lnTo>
                    <a:pt x="159" y="249"/>
                  </a:lnTo>
                  <a:lnTo>
                    <a:pt x="147" y="242"/>
                  </a:lnTo>
                  <a:lnTo>
                    <a:pt x="136" y="236"/>
                  </a:lnTo>
                  <a:lnTo>
                    <a:pt x="127" y="231"/>
                  </a:lnTo>
                  <a:lnTo>
                    <a:pt x="119" y="225"/>
                  </a:lnTo>
                  <a:lnTo>
                    <a:pt x="110" y="216"/>
                  </a:lnTo>
                  <a:lnTo>
                    <a:pt x="99" y="207"/>
                  </a:lnTo>
                  <a:lnTo>
                    <a:pt x="88" y="196"/>
                  </a:lnTo>
                  <a:lnTo>
                    <a:pt x="77" y="184"/>
                  </a:lnTo>
                  <a:lnTo>
                    <a:pt x="66" y="171"/>
                  </a:lnTo>
                  <a:lnTo>
                    <a:pt x="58" y="157"/>
                  </a:lnTo>
                  <a:lnTo>
                    <a:pt x="50" y="144"/>
                  </a:lnTo>
                  <a:lnTo>
                    <a:pt x="42" y="128"/>
                  </a:lnTo>
                  <a:lnTo>
                    <a:pt x="34" y="112"/>
                  </a:lnTo>
                  <a:lnTo>
                    <a:pt x="25" y="93"/>
                  </a:lnTo>
                  <a:lnTo>
                    <a:pt x="17" y="74"/>
                  </a:lnTo>
                  <a:lnTo>
                    <a:pt x="11" y="56"/>
                  </a:lnTo>
                  <a:lnTo>
                    <a:pt x="5" y="41"/>
                  </a:lnTo>
                  <a:lnTo>
                    <a:pt x="1" y="28"/>
                  </a:lnTo>
                  <a:lnTo>
                    <a:pt x="0" y="20"/>
                  </a:lnTo>
                  <a:lnTo>
                    <a:pt x="1" y="14"/>
                  </a:lnTo>
                  <a:lnTo>
                    <a:pt x="2" y="11"/>
                  </a:lnTo>
                  <a:lnTo>
                    <a:pt x="3" y="7"/>
                  </a:lnTo>
                  <a:lnTo>
                    <a:pt x="5" y="5"/>
                  </a:lnTo>
                  <a:lnTo>
                    <a:pt x="8" y="4"/>
                  </a:lnTo>
                  <a:lnTo>
                    <a:pt x="11" y="3"/>
                  </a:lnTo>
                  <a:lnTo>
                    <a:pt x="14" y="2"/>
                  </a:lnTo>
                  <a:lnTo>
                    <a:pt x="17" y="0"/>
                  </a:lnTo>
                  <a:lnTo>
                    <a:pt x="55" y="24"/>
                  </a:lnTo>
                </a:path>
              </a:pathLst>
            </a:custGeom>
            <a:solidFill>
              <a:srgbClr val="CC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39" name="Freeform 195"/>
            <p:cNvSpPr>
              <a:spLocks/>
            </p:cNvSpPr>
            <p:nvPr/>
          </p:nvSpPr>
          <p:spPr bwMode="auto">
            <a:xfrm>
              <a:off x="3456" y="2557"/>
              <a:ext cx="177" cy="226"/>
            </a:xfrm>
            <a:custGeom>
              <a:avLst/>
              <a:gdLst>
                <a:gd name="T0" fmla="*/ 47 w 176"/>
                <a:gd name="T1" fmla="*/ 21 h 226"/>
                <a:gd name="T2" fmla="*/ 51 w 176"/>
                <a:gd name="T3" fmla="*/ 33 h 226"/>
                <a:gd name="T4" fmla="*/ 56 w 176"/>
                <a:gd name="T5" fmla="*/ 51 h 226"/>
                <a:gd name="T6" fmla="*/ 61 w 176"/>
                <a:gd name="T7" fmla="*/ 69 h 226"/>
                <a:gd name="T8" fmla="*/ 63 w 176"/>
                <a:gd name="T9" fmla="*/ 82 h 226"/>
                <a:gd name="T10" fmla="*/ 69 w 176"/>
                <a:gd name="T11" fmla="*/ 101 h 226"/>
                <a:gd name="T12" fmla="*/ 76 w 176"/>
                <a:gd name="T13" fmla="*/ 121 h 226"/>
                <a:gd name="T14" fmla="*/ 84 w 176"/>
                <a:gd name="T15" fmla="*/ 135 h 226"/>
                <a:gd name="T16" fmla="*/ 90 w 176"/>
                <a:gd name="T17" fmla="*/ 142 h 226"/>
                <a:gd name="T18" fmla="*/ 100 w 176"/>
                <a:gd name="T19" fmla="*/ 158 h 226"/>
                <a:gd name="T20" fmla="*/ 110 w 176"/>
                <a:gd name="T21" fmla="*/ 178 h 226"/>
                <a:gd name="T22" fmla="*/ 117 w 176"/>
                <a:gd name="T23" fmla="*/ 192 h 226"/>
                <a:gd name="T24" fmla="*/ 119 w 176"/>
                <a:gd name="T25" fmla="*/ 194 h 226"/>
                <a:gd name="T26" fmla="*/ 124 w 176"/>
                <a:gd name="T27" fmla="*/ 193 h 226"/>
                <a:gd name="T28" fmla="*/ 131 w 176"/>
                <a:gd name="T29" fmla="*/ 193 h 226"/>
                <a:gd name="T30" fmla="*/ 139 w 176"/>
                <a:gd name="T31" fmla="*/ 193 h 226"/>
                <a:gd name="T32" fmla="*/ 146 w 176"/>
                <a:gd name="T33" fmla="*/ 196 h 226"/>
                <a:gd name="T34" fmla="*/ 154 w 176"/>
                <a:gd name="T35" fmla="*/ 200 h 226"/>
                <a:gd name="T36" fmla="*/ 164 w 176"/>
                <a:gd name="T37" fmla="*/ 207 h 226"/>
                <a:gd name="T38" fmla="*/ 172 w 176"/>
                <a:gd name="T39" fmla="*/ 213 h 226"/>
                <a:gd name="T40" fmla="*/ 175 w 176"/>
                <a:gd name="T41" fmla="*/ 219 h 226"/>
                <a:gd name="T42" fmla="*/ 169 w 176"/>
                <a:gd name="T43" fmla="*/ 222 h 226"/>
                <a:gd name="T44" fmla="*/ 158 w 176"/>
                <a:gd name="T45" fmla="*/ 225 h 226"/>
                <a:gd name="T46" fmla="*/ 144 w 176"/>
                <a:gd name="T47" fmla="*/ 223 h 226"/>
                <a:gd name="T48" fmla="*/ 133 w 176"/>
                <a:gd name="T49" fmla="*/ 221 h 226"/>
                <a:gd name="T50" fmla="*/ 125 w 176"/>
                <a:gd name="T51" fmla="*/ 219 h 226"/>
                <a:gd name="T52" fmla="*/ 120 w 176"/>
                <a:gd name="T53" fmla="*/ 218 h 226"/>
                <a:gd name="T54" fmla="*/ 118 w 176"/>
                <a:gd name="T55" fmla="*/ 218 h 226"/>
                <a:gd name="T56" fmla="*/ 113 w 176"/>
                <a:gd name="T57" fmla="*/ 217 h 226"/>
                <a:gd name="T58" fmla="*/ 99 w 176"/>
                <a:gd name="T59" fmla="*/ 204 h 226"/>
                <a:gd name="T60" fmla="*/ 80 w 176"/>
                <a:gd name="T61" fmla="*/ 186 h 226"/>
                <a:gd name="T62" fmla="*/ 63 w 176"/>
                <a:gd name="T63" fmla="*/ 169 h 226"/>
                <a:gd name="T64" fmla="*/ 52 w 176"/>
                <a:gd name="T65" fmla="*/ 158 h 226"/>
                <a:gd name="T66" fmla="*/ 39 w 176"/>
                <a:gd name="T67" fmla="*/ 142 h 226"/>
                <a:gd name="T68" fmla="*/ 25 w 176"/>
                <a:gd name="T69" fmla="*/ 124 h 226"/>
                <a:gd name="T70" fmla="*/ 13 w 176"/>
                <a:gd name="T71" fmla="*/ 103 h 226"/>
                <a:gd name="T72" fmla="*/ 7 w 176"/>
                <a:gd name="T73" fmla="*/ 82 h 226"/>
                <a:gd name="T74" fmla="*/ 3 w 176"/>
                <a:gd name="T75" fmla="*/ 56 h 226"/>
                <a:gd name="T76" fmla="*/ 1 w 176"/>
                <a:gd name="T77" fmla="*/ 33 h 226"/>
                <a:gd name="T78" fmla="*/ 1 w 176"/>
                <a:gd name="T79" fmla="*/ 14 h 226"/>
                <a:gd name="T80" fmla="*/ 3 w 176"/>
                <a:gd name="T81" fmla="*/ 5 h 226"/>
                <a:gd name="T82" fmla="*/ 8 w 176"/>
                <a:gd name="T83" fmla="*/ 2 h 226"/>
                <a:gd name="T84" fmla="*/ 15 w 176"/>
                <a:gd name="T85" fmla="*/ 1 h 226"/>
                <a:gd name="T86" fmla="*/ 22 w 176"/>
                <a:gd name="T87" fmla="*/ 1 h 226"/>
                <a:gd name="T88" fmla="*/ 46 w 176"/>
                <a:gd name="T89" fmla="*/ 20 h 2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6"/>
                <a:gd name="T136" fmla="*/ 0 h 226"/>
                <a:gd name="T137" fmla="*/ 176 w 176"/>
                <a:gd name="T138" fmla="*/ 226 h 2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6" h="226">
                  <a:moveTo>
                    <a:pt x="46" y="20"/>
                  </a:moveTo>
                  <a:lnTo>
                    <a:pt x="47" y="21"/>
                  </a:lnTo>
                  <a:lnTo>
                    <a:pt x="49" y="26"/>
                  </a:lnTo>
                  <a:lnTo>
                    <a:pt x="51" y="33"/>
                  </a:lnTo>
                  <a:lnTo>
                    <a:pt x="54" y="42"/>
                  </a:lnTo>
                  <a:lnTo>
                    <a:pt x="56" y="51"/>
                  </a:lnTo>
                  <a:lnTo>
                    <a:pt x="59" y="60"/>
                  </a:lnTo>
                  <a:lnTo>
                    <a:pt x="61" y="69"/>
                  </a:lnTo>
                  <a:lnTo>
                    <a:pt x="62" y="75"/>
                  </a:lnTo>
                  <a:lnTo>
                    <a:pt x="63" y="82"/>
                  </a:lnTo>
                  <a:lnTo>
                    <a:pt x="65" y="91"/>
                  </a:lnTo>
                  <a:lnTo>
                    <a:pt x="69" y="101"/>
                  </a:lnTo>
                  <a:lnTo>
                    <a:pt x="72" y="111"/>
                  </a:lnTo>
                  <a:lnTo>
                    <a:pt x="76" y="121"/>
                  </a:lnTo>
                  <a:lnTo>
                    <a:pt x="80" y="129"/>
                  </a:lnTo>
                  <a:lnTo>
                    <a:pt x="84" y="135"/>
                  </a:lnTo>
                  <a:lnTo>
                    <a:pt x="86" y="138"/>
                  </a:lnTo>
                  <a:lnTo>
                    <a:pt x="90" y="142"/>
                  </a:lnTo>
                  <a:lnTo>
                    <a:pt x="94" y="149"/>
                  </a:lnTo>
                  <a:lnTo>
                    <a:pt x="100" y="158"/>
                  </a:lnTo>
                  <a:lnTo>
                    <a:pt x="105" y="168"/>
                  </a:lnTo>
                  <a:lnTo>
                    <a:pt x="110" y="178"/>
                  </a:lnTo>
                  <a:lnTo>
                    <a:pt x="114" y="187"/>
                  </a:lnTo>
                  <a:lnTo>
                    <a:pt x="117" y="192"/>
                  </a:lnTo>
                  <a:lnTo>
                    <a:pt x="118" y="194"/>
                  </a:lnTo>
                  <a:lnTo>
                    <a:pt x="119" y="194"/>
                  </a:lnTo>
                  <a:lnTo>
                    <a:pt x="121" y="194"/>
                  </a:lnTo>
                  <a:lnTo>
                    <a:pt x="124" y="193"/>
                  </a:lnTo>
                  <a:lnTo>
                    <a:pt x="128" y="193"/>
                  </a:lnTo>
                  <a:lnTo>
                    <a:pt x="131" y="193"/>
                  </a:lnTo>
                  <a:lnTo>
                    <a:pt x="135" y="192"/>
                  </a:lnTo>
                  <a:lnTo>
                    <a:pt x="139" y="193"/>
                  </a:lnTo>
                  <a:lnTo>
                    <a:pt x="142" y="193"/>
                  </a:lnTo>
                  <a:lnTo>
                    <a:pt x="146" y="196"/>
                  </a:lnTo>
                  <a:lnTo>
                    <a:pt x="150" y="197"/>
                  </a:lnTo>
                  <a:lnTo>
                    <a:pt x="154" y="200"/>
                  </a:lnTo>
                  <a:lnTo>
                    <a:pt x="160" y="203"/>
                  </a:lnTo>
                  <a:lnTo>
                    <a:pt x="164" y="207"/>
                  </a:lnTo>
                  <a:lnTo>
                    <a:pt x="169" y="210"/>
                  </a:lnTo>
                  <a:lnTo>
                    <a:pt x="172" y="213"/>
                  </a:lnTo>
                  <a:lnTo>
                    <a:pt x="175" y="217"/>
                  </a:lnTo>
                  <a:lnTo>
                    <a:pt x="175" y="219"/>
                  </a:lnTo>
                  <a:lnTo>
                    <a:pt x="172" y="220"/>
                  </a:lnTo>
                  <a:lnTo>
                    <a:pt x="169" y="222"/>
                  </a:lnTo>
                  <a:lnTo>
                    <a:pt x="163" y="223"/>
                  </a:lnTo>
                  <a:lnTo>
                    <a:pt x="158" y="225"/>
                  </a:lnTo>
                  <a:lnTo>
                    <a:pt x="151" y="225"/>
                  </a:lnTo>
                  <a:lnTo>
                    <a:pt x="144" y="223"/>
                  </a:lnTo>
                  <a:lnTo>
                    <a:pt x="139" y="223"/>
                  </a:lnTo>
                  <a:lnTo>
                    <a:pt x="133" y="221"/>
                  </a:lnTo>
                  <a:lnTo>
                    <a:pt x="129" y="220"/>
                  </a:lnTo>
                  <a:lnTo>
                    <a:pt x="125" y="219"/>
                  </a:lnTo>
                  <a:lnTo>
                    <a:pt x="122" y="219"/>
                  </a:lnTo>
                  <a:lnTo>
                    <a:pt x="120" y="218"/>
                  </a:lnTo>
                  <a:lnTo>
                    <a:pt x="119" y="218"/>
                  </a:lnTo>
                  <a:lnTo>
                    <a:pt x="118" y="218"/>
                  </a:lnTo>
                  <a:lnTo>
                    <a:pt x="115" y="219"/>
                  </a:lnTo>
                  <a:lnTo>
                    <a:pt x="113" y="217"/>
                  </a:lnTo>
                  <a:lnTo>
                    <a:pt x="107" y="212"/>
                  </a:lnTo>
                  <a:lnTo>
                    <a:pt x="99" y="204"/>
                  </a:lnTo>
                  <a:lnTo>
                    <a:pt x="90" y="196"/>
                  </a:lnTo>
                  <a:lnTo>
                    <a:pt x="80" y="186"/>
                  </a:lnTo>
                  <a:lnTo>
                    <a:pt x="71" y="177"/>
                  </a:lnTo>
                  <a:lnTo>
                    <a:pt x="63" y="169"/>
                  </a:lnTo>
                  <a:lnTo>
                    <a:pt x="57" y="162"/>
                  </a:lnTo>
                  <a:lnTo>
                    <a:pt x="52" y="158"/>
                  </a:lnTo>
                  <a:lnTo>
                    <a:pt x="46" y="150"/>
                  </a:lnTo>
                  <a:lnTo>
                    <a:pt x="39" y="142"/>
                  </a:lnTo>
                  <a:lnTo>
                    <a:pt x="32" y="133"/>
                  </a:lnTo>
                  <a:lnTo>
                    <a:pt x="25" y="124"/>
                  </a:lnTo>
                  <a:lnTo>
                    <a:pt x="18" y="113"/>
                  </a:lnTo>
                  <a:lnTo>
                    <a:pt x="13" y="103"/>
                  </a:lnTo>
                  <a:lnTo>
                    <a:pt x="10" y="93"/>
                  </a:lnTo>
                  <a:lnTo>
                    <a:pt x="7" y="82"/>
                  </a:lnTo>
                  <a:lnTo>
                    <a:pt x="5" y="70"/>
                  </a:lnTo>
                  <a:lnTo>
                    <a:pt x="3" y="56"/>
                  </a:lnTo>
                  <a:lnTo>
                    <a:pt x="2" y="44"/>
                  </a:lnTo>
                  <a:lnTo>
                    <a:pt x="1" y="33"/>
                  </a:lnTo>
                  <a:lnTo>
                    <a:pt x="0" y="23"/>
                  </a:lnTo>
                  <a:lnTo>
                    <a:pt x="1" y="14"/>
                  </a:lnTo>
                  <a:lnTo>
                    <a:pt x="1" y="8"/>
                  </a:lnTo>
                  <a:lnTo>
                    <a:pt x="3" y="5"/>
                  </a:lnTo>
                  <a:lnTo>
                    <a:pt x="5" y="3"/>
                  </a:lnTo>
                  <a:lnTo>
                    <a:pt x="8" y="2"/>
                  </a:lnTo>
                  <a:lnTo>
                    <a:pt x="12" y="1"/>
                  </a:lnTo>
                  <a:lnTo>
                    <a:pt x="15" y="1"/>
                  </a:lnTo>
                  <a:lnTo>
                    <a:pt x="18" y="1"/>
                  </a:lnTo>
                  <a:lnTo>
                    <a:pt x="22" y="1"/>
                  </a:lnTo>
                  <a:lnTo>
                    <a:pt x="24" y="0"/>
                  </a:lnTo>
                  <a:lnTo>
                    <a:pt x="46" y="20"/>
                  </a:lnTo>
                </a:path>
              </a:pathLst>
            </a:custGeom>
            <a:solidFill>
              <a:srgbClr val="CCCCF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0" name="Freeform 196"/>
            <p:cNvSpPr>
              <a:spLocks/>
            </p:cNvSpPr>
            <p:nvPr/>
          </p:nvSpPr>
          <p:spPr bwMode="auto">
            <a:xfrm>
              <a:off x="3581" y="2796"/>
              <a:ext cx="251" cy="120"/>
            </a:xfrm>
            <a:custGeom>
              <a:avLst/>
              <a:gdLst>
                <a:gd name="T0" fmla="*/ 0 w 250"/>
                <a:gd name="T1" fmla="*/ 0 h 120"/>
                <a:gd name="T2" fmla="*/ 0 w 250"/>
                <a:gd name="T3" fmla="*/ 65 h 120"/>
                <a:gd name="T4" fmla="*/ 249 w 250"/>
                <a:gd name="T5" fmla="*/ 119 h 120"/>
                <a:gd name="T6" fmla="*/ 249 w 250"/>
                <a:gd name="T7" fmla="*/ 53 h 120"/>
                <a:gd name="T8" fmla="*/ 0 w 250"/>
                <a:gd name="T9" fmla="*/ 0 h 120"/>
                <a:gd name="T10" fmla="*/ 0 60000 65536"/>
                <a:gd name="T11" fmla="*/ 0 60000 65536"/>
                <a:gd name="T12" fmla="*/ 0 60000 65536"/>
                <a:gd name="T13" fmla="*/ 0 60000 65536"/>
                <a:gd name="T14" fmla="*/ 0 60000 65536"/>
                <a:gd name="T15" fmla="*/ 0 w 250"/>
                <a:gd name="T16" fmla="*/ 0 h 120"/>
                <a:gd name="T17" fmla="*/ 250 w 250"/>
                <a:gd name="T18" fmla="*/ 120 h 120"/>
              </a:gdLst>
              <a:ahLst/>
              <a:cxnLst>
                <a:cxn ang="T10">
                  <a:pos x="T0" y="T1"/>
                </a:cxn>
                <a:cxn ang="T11">
                  <a:pos x="T2" y="T3"/>
                </a:cxn>
                <a:cxn ang="T12">
                  <a:pos x="T4" y="T5"/>
                </a:cxn>
                <a:cxn ang="T13">
                  <a:pos x="T6" y="T7"/>
                </a:cxn>
                <a:cxn ang="T14">
                  <a:pos x="T8" y="T9"/>
                </a:cxn>
              </a:cxnLst>
              <a:rect l="T15" t="T16" r="T17" b="T18"/>
              <a:pathLst>
                <a:path w="250" h="120">
                  <a:moveTo>
                    <a:pt x="0" y="0"/>
                  </a:moveTo>
                  <a:lnTo>
                    <a:pt x="0" y="65"/>
                  </a:lnTo>
                  <a:lnTo>
                    <a:pt x="249" y="119"/>
                  </a:lnTo>
                  <a:lnTo>
                    <a:pt x="249" y="53"/>
                  </a:lnTo>
                  <a:lnTo>
                    <a:pt x="0" y="0"/>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1" name="Freeform 197"/>
            <p:cNvSpPr>
              <a:spLocks/>
            </p:cNvSpPr>
            <p:nvPr/>
          </p:nvSpPr>
          <p:spPr bwMode="auto">
            <a:xfrm>
              <a:off x="3830" y="2787"/>
              <a:ext cx="78" cy="129"/>
            </a:xfrm>
            <a:custGeom>
              <a:avLst/>
              <a:gdLst>
                <a:gd name="T0" fmla="*/ 0 w 78"/>
                <a:gd name="T1" fmla="*/ 62 h 129"/>
                <a:gd name="T2" fmla="*/ 0 w 78"/>
                <a:gd name="T3" fmla="*/ 128 h 129"/>
                <a:gd name="T4" fmla="*/ 77 w 78"/>
                <a:gd name="T5" fmla="*/ 56 h 129"/>
                <a:gd name="T6" fmla="*/ 77 w 78"/>
                <a:gd name="T7" fmla="*/ 0 h 129"/>
                <a:gd name="T8" fmla="*/ 0 w 78"/>
                <a:gd name="T9" fmla="*/ 62 h 129"/>
                <a:gd name="T10" fmla="*/ 0 60000 65536"/>
                <a:gd name="T11" fmla="*/ 0 60000 65536"/>
                <a:gd name="T12" fmla="*/ 0 60000 65536"/>
                <a:gd name="T13" fmla="*/ 0 60000 65536"/>
                <a:gd name="T14" fmla="*/ 0 60000 65536"/>
                <a:gd name="T15" fmla="*/ 0 w 78"/>
                <a:gd name="T16" fmla="*/ 0 h 129"/>
                <a:gd name="T17" fmla="*/ 78 w 78"/>
                <a:gd name="T18" fmla="*/ 129 h 129"/>
              </a:gdLst>
              <a:ahLst/>
              <a:cxnLst>
                <a:cxn ang="T10">
                  <a:pos x="T0" y="T1"/>
                </a:cxn>
                <a:cxn ang="T11">
                  <a:pos x="T2" y="T3"/>
                </a:cxn>
                <a:cxn ang="T12">
                  <a:pos x="T4" y="T5"/>
                </a:cxn>
                <a:cxn ang="T13">
                  <a:pos x="T6" y="T7"/>
                </a:cxn>
                <a:cxn ang="T14">
                  <a:pos x="T8" y="T9"/>
                </a:cxn>
              </a:cxnLst>
              <a:rect l="T15" t="T16" r="T17" b="T18"/>
              <a:pathLst>
                <a:path w="78" h="129">
                  <a:moveTo>
                    <a:pt x="0" y="62"/>
                  </a:moveTo>
                  <a:lnTo>
                    <a:pt x="0" y="128"/>
                  </a:lnTo>
                  <a:lnTo>
                    <a:pt x="77" y="56"/>
                  </a:lnTo>
                  <a:lnTo>
                    <a:pt x="77" y="0"/>
                  </a:lnTo>
                  <a:lnTo>
                    <a:pt x="0" y="62"/>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2" name="Freeform 198"/>
            <p:cNvSpPr>
              <a:spLocks/>
            </p:cNvSpPr>
            <p:nvPr/>
          </p:nvSpPr>
          <p:spPr bwMode="auto">
            <a:xfrm>
              <a:off x="3581" y="2736"/>
              <a:ext cx="326" cy="114"/>
            </a:xfrm>
            <a:custGeom>
              <a:avLst/>
              <a:gdLst>
                <a:gd name="T0" fmla="*/ 103 w 326"/>
                <a:gd name="T1" fmla="*/ 0 h 114"/>
                <a:gd name="T2" fmla="*/ 0 w 326"/>
                <a:gd name="T3" fmla="*/ 60 h 114"/>
                <a:gd name="T4" fmla="*/ 249 w 326"/>
                <a:gd name="T5" fmla="*/ 113 h 114"/>
                <a:gd name="T6" fmla="*/ 325 w 326"/>
                <a:gd name="T7" fmla="*/ 51 h 114"/>
                <a:gd name="T8" fmla="*/ 103 w 326"/>
                <a:gd name="T9" fmla="*/ 0 h 114"/>
                <a:gd name="T10" fmla="*/ 0 60000 65536"/>
                <a:gd name="T11" fmla="*/ 0 60000 65536"/>
                <a:gd name="T12" fmla="*/ 0 60000 65536"/>
                <a:gd name="T13" fmla="*/ 0 60000 65536"/>
                <a:gd name="T14" fmla="*/ 0 60000 65536"/>
                <a:gd name="T15" fmla="*/ 0 w 326"/>
                <a:gd name="T16" fmla="*/ 0 h 114"/>
                <a:gd name="T17" fmla="*/ 326 w 326"/>
                <a:gd name="T18" fmla="*/ 114 h 114"/>
              </a:gdLst>
              <a:ahLst/>
              <a:cxnLst>
                <a:cxn ang="T10">
                  <a:pos x="T0" y="T1"/>
                </a:cxn>
                <a:cxn ang="T11">
                  <a:pos x="T2" y="T3"/>
                </a:cxn>
                <a:cxn ang="T12">
                  <a:pos x="T4" y="T5"/>
                </a:cxn>
                <a:cxn ang="T13">
                  <a:pos x="T6" y="T7"/>
                </a:cxn>
                <a:cxn ang="T14">
                  <a:pos x="T8" y="T9"/>
                </a:cxn>
              </a:cxnLst>
              <a:rect l="T15" t="T16" r="T17" b="T18"/>
              <a:pathLst>
                <a:path w="326" h="114">
                  <a:moveTo>
                    <a:pt x="103" y="0"/>
                  </a:moveTo>
                  <a:lnTo>
                    <a:pt x="0" y="60"/>
                  </a:lnTo>
                  <a:lnTo>
                    <a:pt x="249" y="113"/>
                  </a:lnTo>
                  <a:lnTo>
                    <a:pt x="325" y="51"/>
                  </a:lnTo>
                  <a:lnTo>
                    <a:pt x="103" y="0"/>
                  </a:lnTo>
                </a:path>
              </a:pathLst>
            </a:custGeom>
            <a:solidFill>
              <a:srgbClr val="E5E5E5"/>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3" name="Freeform 199"/>
            <p:cNvSpPr>
              <a:spLocks/>
            </p:cNvSpPr>
            <p:nvPr/>
          </p:nvSpPr>
          <p:spPr bwMode="auto">
            <a:xfrm>
              <a:off x="3626" y="2582"/>
              <a:ext cx="40" cy="175"/>
            </a:xfrm>
            <a:custGeom>
              <a:avLst/>
              <a:gdLst>
                <a:gd name="T0" fmla="*/ 39 w 40"/>
                <a:gd name="T1" fmla="*/ 0 h 175"/>
                <a:gd name="T2" fmla="*/ 37 w 40"/>
                <a:gd name="T3" fmla="*/ 1 h 175"/>
                <a:gd name="T4" fmla="*/ 35 w 40"/>
                <a:gd name="T5" fmla="*/ 4 h 175"/>
                <a:gd name="T6" fmla="*/ 32 w 40"/>
                <a:gd name="T7" fmla="*/ 8 h 175"/>
                <a:gd name="T8" fmla="*/ 27 w 40"/>
                <a:gd name="T9" fmla="*/ 16 h 175"/>
                <a:gd name="T10" fmla="*/ 22 w 40"/>
                <a:gd name="T11" fmla="*/ 27 h 175"/>
                <a:gd name="T12" fmla="*/ 17 w 40"/>
                <a:gd name="T13" fmla="*/ 41 h 175"/>
                <a:gd name="T14" fmla="*/ 12 w 40"/>
                <a:gd name="T15" fmla="*/ 58 h 175"/>
                <a:gd name="T16" fmla="*/ 7 w 40"/>
                <a:gd name="T17" fmla="*/ 79 h 175"/>
                <a:gd name="T18" fmla="*/ 3 w 40"/>
                <a:gd name="T19" fmla="*/ 100 h 175"/>
                <a:gd name="T20" fmla="*/ 1 w 40"/>
                <a:gd name="T21" fmla="*/ 119 h 175"/>
                <a:gd name="T22" fmla="*/ 0 w 40"/>
                <a:gd name="T23" fmla="*/ 136 h 175"/>
                <a:gd name="T24" fmla="*/ 1 w 40"/>
                <a:gd name="T25" fmla="*/ 149 h 175"/>
                <a:gd name="T26" fmla="*/ 1 w 40"/>
                <a:gd name="T27" fmla="*/ 160 h 175"/>
                <a:gd name="T28" fmla="*/ 2 w 40"/>
                <a:gd name="T29" fmla="*/ 168 h 175"/>
                <a:gd name="T30" fmla="*/ 3 w 40"/>
                <a:gd name="T31" fmla="*/ 172 h 175"/>
                <a:gd name="T32" fmla="*/ 3 w 40"/>
                <a:gd name="T33" fmla="*/ 174 h 175"/>
                <a:gd name="T34" fmla="*/ 39 w 40"/>
                <a:gd name="T35" fmla="*/ 0 h 1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175"/>
                <a:gd name="T56" fmla="*/ 40 w 40"/>
                <a:gd name="T57" fmla="*/ 175 h 1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175">
                  <a:moveTo>
                    <a:pt x="39" y="0"/>
                  </a:moveTo>
                  <a:lnTo>
                    <a:pt x="37" y="1"/>
                  </a:lnTo>
                  <a:lnTo>
                    <a:pt x="35" y="4"/>
                  </a:lnTo>
                  <a:lnTo>
                    <a:pt x="32" y="8"/>
                  </a:lnTo>
                  <a:lnTo>
                    <a:pt x="27" y="16"/>
                  </a:lnTo>
                  <a:lnTo>
                    <a:pt x="22" y="27"/>
                  </a:lnTo>
                  <a:lnTo>
                    <a:pt x="17" y="41"/>
                  </a:lnTo>
                  <a:lnTo>
                    <a:pt x="12" y="58"/>
                  </a:lnTo>
                  <a:lnTo>
                    <a:pt x="7" y="79"/>
                  </a:lnTo>
                  <a:lnTo>
                    <a:pt x="3" y="100"/>
                  </a:lnTo>
                  <a:lnTo>
                    <a:pt x="1" y="119"/>
                  </a:lnTo>
                  <a:lnTo>
                    <a:pt x="0" y="136"/>
                  </a:lnTo>
                  <a:lnTo>
                    <a:pt x="1" y="149"/>
                  </a:lnTo>
                  <a:lnTo>
                    <a:pt x="1" y="160"/>
                  </a:lnTo>
                  <a:lnTo>
                    <a:pt x="2" y="168"/>
                  </a:lnTo>
                  <a:lnTo>
                    <a:pt x="3" y="172"/>
                  </a:lnTo>
                  <a:lnTo>
                    <a:pt x="3" y="174"/>
                  </a:lnTo>
                  <a:lnTo>
                    <a:pt x="39" y="0"/>
                  </a:lnTo>
                </a:path>
              </a:pathLst>
            </a:custGeom>
            <a:solidFill>
              <a:srgbClr val="000000"/>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4" name="Freeform 200"/>
            <p:cNvSpPr>
              <a:spLocks/>
            </p:cNvSpPr>
            <p:nvPr/>
          </p:nvSpPr>
          <p:spPr bwMode="auto">
            <a:xfrm>
              <a:off x="3664" y="2663"/>
              <a:ext cx="152" cy="152"/>
            </a:xfrm>
            <a:custGeom>
              <a:avLst/>
              <a:gdLst>
                <a:gd name="T0" fmla="*/ 76 w 153"/>
                <a:gd name="T1" fmla="*/ 151 h 152"/>
                <a:gd name="T2" fmla="*/ 91 w 153"/>
                <a:gd name="T3" fmla="*/ 151 h 152"/>
                <a:gd name="T4" fmla="*/ 106 w 153"/>
                <a:gd name="T5" fmla="*/ 147 h 152"/>
                <a:gd name="T6" fmla="*/ 118 w 153"/>
                <a:gd name="T7" fmla="*/ 142 h 152"/>
                <a:gd name="T8" fmla="*/ 129 w 153"/>
                <a:gd name="T9" fmla="*/ 133 h 152"/>
                <a:gd name="T10" fmla="*/ 138 w 153"/>
                <a:gd name="T11" fmla="*/ 123 h 152"/>
                <a:gd name="T12" fmla="*/ 146 w 153"/>
                <a:gd name="T13" fmla="*/ 111 h 152"/>
                <a:gd name="T14" fmla="*/ 150 w 153"/>
                <a:gd name="T15" fmla="*/ 96 h 152"/>
                <a:gd name="T16" fmla="*/ 152 w 153"/>
                <a:gd name="T17" fmla="*/ 82 h 152"/>
                <a:gd name="T18" fmla="*/ 150 w 153"/>
                <a:gd name="T19" fmla="*/ 66 h 152"/>
                <a:gd name="T20" fmla="*/ 146 w 153"/>
                <a:gd name="T21" fmla="*/ 52 h 152"/>
                <a:gd name="T22" fmla="*/ 138 w 153"/>
                <a:gd name="T23" fmla="*/ 38 h 152"/>
                <a:gd name="T24" fmla="*/ 129 w 153"/>
                <a:gd name="T25" fmla="*/ 26 h 152"/>
                <a:gd name="T26" fmla="*/ 118 w 153"/>
                <a:gd name="T27" fmla="*/ 16 h 152"/>
                <a:gd name="T28" fmla="*/ 106 w 153"/>
                <a:gd name="T29" fmla="*/ 8 h 152"/>
                <a:gd name="T30" fmla="*/ 91 w 153"/>
                <a:gd name="T31" fmla="*/ 3 h 152"/>
                <a:gd name="T32" fmla="*/ 76 w 153"/>
                <a:gd name="T33" fmla="*/ 0 h 152"/>
                <a:gd name="T34" fmla="*/ 60 w 153"/>
                <a:gd name="T35" fmla="*/ 0 h 152"/>
                <a:gd name="T36" fmla="*/ 46 w 153"/>
                <a:gd name="T37" fmla="*/ 3 h 152"/>
                <a:gd name="T38" fmla="*/ 33 w 153"/>
                <a:gd name="T39" fmla="*/ 8 h 152"/>
                <a:gd name="T40" fmla="*/ 22 w 153"/>
                <a:gd name="T41" fmla="*/ 17 h 152"/>
                <a:gd name="T42" fmla="*/ 13 w 153"/>
                <a:gd name="T43" fmla="*/ 27 h 152"/>
                <a:gd name="T44" fmla="*/ 6 w 153"/>
                <a:gd name="T45" fmla="*/ 39 h 152"/>
                <a:gd name="T46" fmla="*/ 2 w 153"/>
                <a:gd name="T47" fmla="*/ 54 h 152"/>
                <a:gd name="T48" fmla="*/ 0 w 153"/>
                <a:gd name="T49" fmla="*/ 68 h 152"/>
                <a:gd name="T50" fmla="*/ 2 w 153"/>
                <a:gd name="T51" fmla="*/ 84 h 152"/>
                <a:gd name="T52" fmla="*/ 6 w 153"/>
                <a:gd name="T53" fmla="*/ 98 h 152"/>
                <a:gd name="T54" fmla="*/ 13 w 153"/>
                <a:gd name="T55" fmla="*/ 112 h 152"/>
                <a:gd name="T56" fmla="*/ 22 w 153"/>
                <a:gd name="T57" fmla="*/ 124 h 152"/>
                <a:gd name="T58" fmla="*/ 33 w 153"/>
                <a:gd name="T59" fmla="*/ 134 h 152"/>
                <a:gd name="T60" fmla="*/ 46 w 153"/>
                <a:gd name="T61" fmla="*/ 142 h 152"/>
                <a:gd name="T62" fmla="*/ 60 w 153"/>
                <a:gd name="T63" fmla="*/ 147 h 152"/>
                <a:gd name="T64" fmla="*/ 76 w 153"/>
                <a:gd name="T65" fmla="*/ 151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3"/>
                <a:gd name="T100" fmla="*/ 0 h 152"/>
                <a:gd name="T101" fmla="*/ 153 w 153"/>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3" h="152">
                  <a:moveTo>
                    <a:pt x="76" y="151"/>
                  </a:moveTo>
                  <a:lnTo>
                    <a:pt x="91" y="151"/>
                  </a:lnTo>
                  <a:lnTo>
                    <a:pt x="106" y="147"/>
                  </a:lnTo>
                  <a:lnTo>
                    <a:pt x="118" y="142"/>
                  </a:lnTo>
                  <a:lnTo>
                    <a:pt x="129" y="133"/>
                  </a:lnTo>
                  <a:lnTo>
                    <a:pt x="138" y="123"/>
                  </a:lnTo>
                  <a:lnTo>
                    <a:pt x="146" y="111"/>
                  </a:lnTo>
                  <a:lnTo>
                    <a:pt x="150" y="96"/>
                  </a:lnTo>
                  <a:lnTo>
                    <a:pt x="152" y="82"/>
                  </a:lnTo>
                  <a:lnTo>
                    <a:pt x="150" y="66"/>
                  </a:lnTo>
                  <a:lnTo>
                    <a:pt x="146" y="52"/>
                  </a:lnTo>
                  <a:lnTo>
                    <a:pt x="138" y="38"/>
                  </a:lnTo>
                  <a:lnTo>
                    <a:pt x="129" y="26"/>
                  </a:lnTo>
                  <a:lnTo>
                    <a:pt x="118" y="16"/>
                  </a:lnTo>
                  <a:lnTo>
                    <a:pt x="106" y="8"/>
                  </a:lnTo>
                  <a:lnTo>
                    <a:pt x="91" y="3"/>
                  </a:lnTo>
                  <a:lnTo>
                    <a:pt x="76" y="0"/>
                  </a:lnTo>
                  <a:lnTo>
                    <a:pt x="60" y="0"/>
                  </a:lnTo>
                  <a:lnTo>
                    <a:pt x="46" y="3"/>
                  </a:lnTo>
                  <a:lnTo>
                    <a:pt x="33" y="8"/>
                  </a:lnTo>
                  <a:lnTo>
                    <a:pt x="22" y="17"/>
                  </a:lnTo>
                  <a:lnTo>
                    <a:pt x="13" y="27"/>
                  </a:lnTo>
                  <a:lnTo>
                    <a:pt x="6" y="39"/>
                  </a:lnTo>
                  <a:lnTo>
                    <a:pt x="2" y="54"/>
                  </a:lnTo>
                  <a:lnTo>
                    <a:pt x="0" y="68"/>
                  </a:lnTo>
                  <a:lnTo>
                    <a:pt x="2" y="84"/>
                  </a:lnTo>
                  <a:lnTo>
                    <a:pt x="6" y="98"/>
                  </a:lnTo>
                  <a:lnTo>
                    <a:pt x="13" y="112"/>
                  </a:lnTo>
                  <a:lnTo>
                    <a:pt x="22" y="124"/>
                  </a:lnTo>
                  <a:lnTo>
                    <a:pt x="33" y="134"/>
                  </a:lnTo>
                  <a:lnTo>
                    <a:pt x="46" y="142"/>
                  </a:lnTo>
                  <a:lnTo>
                    <a:pt x="60" y="147"/>
                  </a:lnTo>
                  <a:lnTo>
                    <a:pt x="76" y="151"/>
                  </a:lnTo>
                </a:path>
              </a:pathLst>
            </a:custGeom>
            <a:solidFill>
              <a:srgbClr val="4C4C4C"/>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5" name="Freeform 201"/>
            <p:cNvSpPr>
              <a:spLocks/>
            </p:cNvSpPr>
            <p:nvPr/>
          </p:nvSpPr>
          <p:spPr bwMode="auto">
            <a:xfrm>
              <a:off x="3620" y="2561"/>
              <a:ext cx="215" cy="249"/>
            </a:xfrm>
            <a:custGeom>
              <a:avLst/>
              <a:gdLst>
                <a:gd name="T0" fmla="*/ 162 w 214"/>
                <a:gd name="T1" fmla="*/ 62 h 249"/>
                <a:gd name="T2" fmla="*/ 95 w 214"/>
                <a:gd name="T3" fmla="*/ 14 h 249"/>
                <a:gd name="T4" fmla="*/ 46 w 214"/>
                <a:gd name="T5" fmla="*/ 0 h 249"/>
                <a:gd name="T6" fmla="*/ 0 w 214"/>
                <a:gd name="T7" fmla="*/ 233 h 249"/>
                <a:gd name="T8" fmla="*/ 50 w 214"/>
                <a:gd name="T9" fmla="*/ 248 h 249"/>
                <a:gd name="T10" fmla="*/ 129 w 214"/>
                <a:gd name="T11" fmla="*/ 227 h 249"/>
                <a:gd name="T12" fmla="*/ 180 w 214"/>
                <a:gd name="T13" fmla="*/ 242 h 249"/>
                <a:gd name="T14" fmla="*/ 213 w 214"/>
                <a:gd name="T15" fmla="*/ 79 h 249"/>
                <a:gd name="T16" fmla="*/ 162 w 214"/>
                <a:gd name="T17" fmla="*/ 6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4"/>
                <a:gd name="T28" fmla="*/ 0 h 249"/>
                <a:gd name="T29" fmla="*/ 214 w 214"/>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4" h="249">
                  <a:moveTo>
                    <a:pt x="162" y="62"/>
                  </a:moveTo>
                  <a:lnTo>
                    <a:pt x="95" y="14"/>
                  </a:lnTo>
                  <a:lnTo>
                    <a:pt x="46" y="0"/>
                  </a:lnTo>
                  <a:lnTo>
                    <a:pt x="0" y="233"/>
                  </a:lnTo>
                  <a:lnTo>
                    <a:pt x="50" y="248"/>
                  </a:lnTo>
                  <a:lnTo>
                    <a:pt x="129" y="227"/>
                  </a:lnTo>
                  <a:lnTo>
                    <a:pt x="180" y="242"/>
                  </a:lnTo>
                  <a:lnTo>
                    <a:pt x="213" y="79"/>
                  </a:lnTo>
                  <a:lnTo>
                    <a:pt x="162" y="62"/>
                  </a:lnTo>
                </a:path>
              </a:pathLst>
            </a:custGeom>
            <a:solidFill>
              <a:srgbClr val="B2B2B2"/>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6" name="Freeform 202"/>
            <p:cNvSpPr>
              <a:spLocks/>
            </p:cNvSpPr>
            <p:nvPr/>
          </p:nvSpPr>
          <p:spPr bwMode="auto">
            <a:xfrm>
              <a:off x="3801" y="2623"/>
              <a:ext cx="79" cy="181"/>
            </a:xfrm>
            <a:custGeom>
              <a:avLst/>
              <a:gdLst>
                <a:gd name="T0" fmla="*/ 32 w 79"/>
                <a:gd name="T1" fmla="*/ 17 h 181"/>
                <a:gd name="T2" fmla="*/ 0 w 79"/>
                <a:gd name="T3" fmla="*/ 180 h 181"/>
                <a:gd name="T4" fmla="*/ 53 w 79"/>
                <a:gd name="T5" fmla="*/ 143 h 181"/>
                <a:gd name="T6" fmla="*/ 78 w 79"/>
                <a:gd name="T7" fmla="*/ 0 h 181"/>
                <a:gd name="T8" fmla="*/ 32 w 79"/>
                <a:gd name="T9" fmla="*/ 17 h 181"/>
                <a:gd name="T10" fmla="*/ 0 60000 65536"/>
                <a:gd name="T11" fmla="*/ 0 60000 65536"/>
                <a:gd name="T12" fmla="*/ 0 60000 65536"/>
                <a:gd name="T13" fmla="*/ 0 60000 65536"/>
                <a:gd name="T14" fmla="*/ 0 60000 65536"/>
                <a:gd name="T15" fmla="*/ 0 w 79"/>
                <a:gd name="T16" fmla="*/ 0 h 181"/>
                <a:gd name="T17" fmla="*/ 79 w 79"/>
                <a:gd name="T18" fmla="*/ 181 h 181"/>
              </a:gdLst>
              <a:ahLst/>
              <a:cxnLst>
                <a:cxn ang="T10">
                  <a:pos x="T0" y="T1"/>
                </a:cxn>
                <a:cxn ang="T11">
                  <a:pos x="T2" y="T3"/>
                </a:cxn>
                <a:cxn ang="T12">
                  <a:pos x="T4" y="T5"/>
                </a:cxn>
                <a:cxn ang="T13">
                  <a:pos x="T6" y="T7"/>
                </a:cxn>
                <a:cxn ang="T14">
                  <a:pos x="T8" y="T9"/>
                </a:cxn>
              </a:cxnLst>
              <a:rect l="T15" t="T16" r="T17" b="T18"/>
              <a:pathLst>
                <a:path w="79" h="181">
                  <a:moveTo>
                    <a:pt x="32" y="17"/>
                  </a:moveTo>
                  <a:lnTo>
                    <a:pt x="0" y="180"/>
                  </a:lnTo>
                  <a:lnTo>
                    <a:pt x="53" y="143"/>
                  </a:lnTo>
                  <a:lnTo>
                    <a:pt x="78" y="0"/>
                  </a:lnTo>
                  <a:lnTo>
                    <a:pt x="32" y="17"/>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7" name="Freeform 203"/>
            <p:cNvSpPr>
              <a:spLocks/>
            </p:cNvSpPr>
            <p:nvPr/>
          </p:nvSpPr>
          <p:spPr bwMode="auto">
            <a:xfrm>
              <a:off x="3752" y="2636"/>
              <a:ext cx="70" cy="160"/>
            </a:xfrm>
            <a:custGeom>
              <a:avLst/>
              <a:gdLst>
                <a:gd name="T0" fmla="*/ 69 w 70"/>
                <a:gd name="T1" fmla="*/ 10 h 160"/>
                <a:gd name="T2" fmla="*/ 32 w 70"/>
                <a:gd name="T3" fmla="*/ 0 h 160"/>
                <a:gd name="T4" fmla="*/ 0 w 70"/>
                <a:gd name="T5" fmla="*/ 145 h 160"/>
                <a:gd name="T6" fmla="*/ 42 w 70"/>
                <a:gd name="T7" fmla="*/ 159 h 160"/>
                <a:gd name="T8" fmla="*/ 69 w 70"/>
                <a:gd name="T9" fmla="*/ 10 h 160"/>
                <a:gd name="T10" fmla="*/ 0 60000 65536"/>
                <a:gd name="T11" fmla="*/ 0 60000 65536"/>
                <a:gd name="T12" fmla="*/ 0 60000 65536"/>
                <a:gd name="T13" fmla="*/ 0 60000 65536"/>
                <a:gd name="T14" fmla="*/ 0 60000 65536"/>
                <a:gd name="T15" fmla="*/ 0 w 70"/>
                <a:gd name="T16" fmla="*/ 0 h 160"/>
                <a:gd name="T17" fmla="*/ 70 w 70"/>
                <a:gd name="T18" fmla="*/ 160 h 160"/>
              </a:gdLst>
              <a:ahLst/>
              <a:cxnLst>
                <a:cxn ang="T10">
                  <a:pos x="T0" y="T1"/>
                </a:cxn>
                <a:cxn ang="T11">
                  <a:pos x="T2" y="T3"/>
                </a:cxn>
                <a:cxn ang="T12">
                  <a:pos x="T4" y="T5"/>
                </a:cxn>
                <a:cxn ang="T13">
                  <a:pos x="T6" y="T7"/>
                </a:cxn>
                <a:cxn ang="T14">
                  <a:pos x="T8" y="T9"/>
                </a:cxn>
              </a:cxnLst>
              <a:rect l="T15" t="T16" r="T17" b="T18"/>
              <a:pathLst>
                <a:path w="70" h="160">
                  <a:moveTo>
                    <a:pt x="69" y="10"/>
                  </a:moveTo>
                  <a:lnTo>
                    <a:pt x="32" y="0"/>
                  </a:lnTo>
                  <a:lnTo>
                    <a:pt x="0" y="145"/>
                  </a:lnTo>
                  <a:lnTo>
                    <a:pt x="42" y="159"/>
                  </a:lnTo>
                  <a:lnTo>
                    <a:pt x="69" y="1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8" name="Freeform 204"/>
            <p:cNvSpPr>
              <a:spLocks/>
            </p:cNvSpPr>
            <p:nvPr/>
          </p:nvSpPr>
          <p:spPr bwMode="auto">
            <a:xfrm>
              <a:off x="3673" y="2589"/>
              <a:ext cx="103" cy="207"/>
            </a:xfrm>
            <a:custGeom>
              <a:avLst/>
              <a:gdLst>
                <a:gd name="T0" fmla="*/ 102 w 103"/>
                <a:gd name="T1" fmla="*/ 40 h 208"/>
                <a:gd name="T2" fmla="*/ 45 w 103"/>
                <a:gd name="T3" fmla="*/ 0 h 208"/>
                <a:gd name="T4" fmla="*/ 0 w 103"/>
                <a:gd name="T5" fmla="*/ 207 h 208"/>
                <a:gd name="T6" fmla="*/ 71 w 103"/>
                <a:gd name="T7" fmla="*/ 190 h 208"/>
                <a:gd name="T8" fmla="*/ 102 w 103"/>
                <a:gd name="T9" fmla="*/ 40 h 208"/>
                <a:gd name="T10" fmla="*/ 0 60000 65536"/>
                <a:gd name="T11" fmla="*/ 0 60000 65536"/>
                <a:gd name="T12" fmla="*/ 0 60000 65536"/>
                <a:gd name="T13" fmla="*/ 0 60000 65536"/>
                <a:gd name="T14" fmla="*/ 0 60000 65536"/>
                <a:gd name="T15" fmla="*/ 0 w 103"/>
                <a:gd name="T16" fmla="*/ 0 h 208"/>
                <a:gd name="T17" fmla="*/ 103 w 103"/>
                <a:gd name="T18" fmla="*/ 208 h 208"/>
              </a:gdLst>
              <a:ahLst/>
              <a:cxnLst>
                <a:cxn ang="T10">
                  <a:pos x="T0" y="T1"/>
                </a:cxn>
                <a:cxn ang="T11">
                  <a:pos x="T2" y="T3"/>
                </a:cxn>
                <a:cxn ang="T12">
                  <a:pos x="T4" y="T5"/>
                </a:cxn>
                <a:cxn ang="T13">
                  <a:pos x="T6" y="T7"/>
                </a:cxn>
                <a:cxn ang="T14">
                  <a:pos x="T8" y="T9"/>
                </a:cxn>
              </a:cxnLst>
              <a:rect l="T15" t="T16" r="T17" b="T18"/>
              <a:pathLst>
                <a:path w="103" h="208">
                  <a:moveTo>
                    <a:pt x="102" y="40"/>
                  </a:moveTo>
                  <a:lnTo>
                    <a:pt x="45" y="0"/>
                  </a:lnTo>
                  <a:lnTo>
                    <a:pt x="0" y="207"/>
                  </a:lnTo>
                  <a:lnTo>
                    <a:pt x="71" y="190"/>
                  </a:lnTo>
                  <a:lnTo>
                    <a:pt x="102" y="4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49" name="Freeform 205"/>
            <p:cNvSpPr>
              <a:spLocks/>
            </p:cNvSpPr>
            <p:nvPr/>
          </p:nvSpPr>
          <p:spPr bwMode="auto">
            <a:xfrm>
              <a:off x="3629" y="2571"/>
              <a:ext cx="79" cy="225"/>
            </a:xfrm>
            <a:custGeom>
              <a:avLst/>
              <a:gdLst>
                <a:gd name="T0" fmla="*/ 78 w 79"/>
                <a:gd name="T1" fmla="*/ 10 h 224"/>
                <a:gd name="T2" fmla="*/ 42 w 79"/>
                <a:gd name="T3" fmla="*/ 0 h 224"/>
                <a:gd name="T4" fmla="*/ 0 w 79"/>
                <a:gd name="T5" fmla="*/ 212 h 224"/>
                <a:gd name="T6" fmla="*/ 34 w 79"/>
                <a:gd name="T7" fmla="*/ 223 h 224"/>
                <a:gd name="T8" fmla="*/ 78 w 79"/>
                <a:gd name="T9" fmla="*/ 10 h 224"/>
                <a:gd name="T10" fmla="*/ 0 60000 65536"/>
                <a:gd name="T11" fmla="*/ 0 60000 65536"/>
                <a:gd name="T12" fmla="*/ 0 60000 65536"/>
                <a:gd name="T13" fmla="*/ 0 60000 65536"/>
                <a:gd name="T14" fmla="*/ 0 60000 65536"/>
                <a:gd name="T15" fmla="*/ 0 w 79"/>
                <a:gd name="T16" fmla="*/ 0 h 224"/>
                <a:gd name="T17" fmla="*/ 79 w 79"/>
                <a:gd name="T18" fmla="*/ 224 h 224"/>
              </a:gdLst>
              <a:ahLst/>
              <a:cxnLst>
                <a:cxn ang="T10">
                  <a:pos x="T0" y="T1"/>
                </a:cxn>
                <a:cxn ang="T11">
                  <a:pos x="T2" y="T3"/>
                </a:cxn>
                <a:cxn ang="T12">
                  <a:pos x="T4" y="T5"/>
                </a:cxn>
                <a:cxn ang="T13">
                  <a:pos x="T6" y="T7"/>
                </a:cxn>
                <a:cxn ang="T14">
                  <a:pos x="T8" y="T9"/>
                </a:cxn>
              </a:cxnLst>
              <a:rect l="T15" t="T16" r="T17" b="T18"/>
              <a:pathLst>
                <a:path w="79" h="224">
                  <a:moveTo>
                    <a:pt x="78" y="10"/>
                  </a:moveTo>
                  <a:lnTo>
                    <a:pt x="42" y="0"/>
                  </a:lnTo>
                  <a:lnTo>
                    <a:pt x="0" y="212"/>
                  </a:lnTo>
                  <a:lnTo>
                    <a:pt x="34" y="223"/>
                  </a:lnTo>
                  <a:lnTo>
                    <a:pt x="78" y="10"/>
                  </a:lnTo>
                </a:path>
              </a:pathLst>
            </a:custGeom>
            <a:solidFill>
              <a:srgbClr val="7F7F7F"/>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450" name="Freeform 206"/>
            <p:cNvSpPr>
              <a:spLocks/>
            </p:cNvSpPr>
            <p:nvPr/>
          </p:nvSpPr>
          <p:spPr bwMode="auto">
            <a:xfrm>
              <a:off x="3667" y="2537"/>
              <a:ext cx="213" cy="102"/>
            </a:xfrm>
            <a:custGeom>
              <a:avLst/>
              <a:gdLst>
                <a:gd name="T0" fmla="*/ 0 w 212"/>
                <a:gd name="T1" fmla="*/ 24 h 102"/>
                <a:gd name="T2" fmla="*/ 54 w 212"/>
                <a:gd name="T3" fmla="*/ 0 h 102"/>
                <a:gd name="T4" fmla="*/ 97 w 212"/>
                <a:gd name="T5" fmla="*/ 14 h 102"/>
                <a:gd name="T6" fmla="*/ 151 w 212"/>
                <a:gd name="T7" fmla="*/ 64 h 102"/>
                <a:gd name="T8" fmla="*/ 211 w 212"/>
                <a:gd name="T9" fmla="*/ 85 h 102"/>
                <a:gd name="T10" fmla="*/ 165 w 212"/>
                <a:gd name="T11" fmla="*/ 101 h 102"/>
                <a:gd name="T12" fmla="*/ 115 w 212"/>
                <a:gd name="T13" fmla="*/ 86 h 102"/>
                <a:gd name="T14" fmla="*/ 51 w 212"/>
                <a:gd name="T15" fmla="*/ 37 h 102"/>
                <a:gd name="T16" fmla="*/ 0 w 212"/>
                <a:gd name="T17" fmla="*/ 24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2"/>
                <a:gd name="T28" fmla="*/ 0 h 102"/>
                <a:gd name="T29" fmla="*/ 212 w 212"/>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2" h="102">
                  <a:moveTo>
                    <a:pt x="0" y="24"/>
                  </a:moveTo>
                  <a:lnTo>
                    <a:pt x="54" y="0"/>
                  </a:lnTo>
                  <a:lnTo>
                    <a:pt x="97" y="14"/>
                  </a:lnTo>
                  <a:lnTo>
                    <a:pt x="151" y="64"/>
                  </a:lnTo>
                  <a:lnTo>
                    <a:pt x="211" y="85"/>
                  </a:lnTo>
                  <a:lnTo>
                    <a:pt x="165" y="101"/>
                  </a:lnTo>
                  <a:lnTo>
                    <a:pt x="115" y="86"/>
                  </a:lnTo>
                  <a:lnTo>
                    <a:pt x="51" y="37"/>
                  </a:lnTo>
                  <a:lnTo>
                    <a:pt x="0" y="24"/>
                  </a:lnTo>
                </a:path>
              </a:pathLst>
            </a:custGeom>
            <a:solidFill>
              <a:srgbClr val="E5E5E5"/>
            </a:solidFill>
            <a:ln>
              <a:noFill/>
            </a:ln>
            <a:extLst>
              <a:ext uri="{91240B29-F687-4F45-9708-019B960494DF}"/>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graphicFrame>
        <p:nvGraphicFramePr>
          <p:cNvPr id="451" name="Object 3"/>
          <p:cNvGraphicFramePr>
            <a:graphicFrameLocks noChangeAspect="1"/>
          </p:cNvGraphicFramePr>
          <p:nvPr/>
        </p:nvGraphicFramePr>
        <p:xfrm>
          <a:off x="4121150" y="2397926"/>
          <a:ext cx="1525588" cy="1098947"/>
        </p:xfrm>
        <a:graphic>
          <a:graphicData uri="http://schemas.openxmlformats.org/presentationml/2006/ole">
            <p:oleObj spid="_x0000_s9225" name="Visio" r:id="rId9" imgW="1913230" imgH="1537716" progId="">
              <p:embed/>
            </p:oleObj>
          </a:graphicData>
        </a:graphic>
      </p:graphicFrame>
      <p:cxnSp>
        <p:nvCxnSpPr>
          <p:cNvPr id="452" name="直接箭头连接符 451"/>
          <p:cNvCxnSpPr>
            <a:cxnSpLocks noChangeShapeType="1"/>
          </p:cNvCxnSpPr>
          <p:nvPr/>
        </p:nvCxnSpPr>
        <p:spPr bwMode="auto">
          <a:xfrm>
            <a:off x="4205303" y="3943351"/>
            <a:ext cx="428625" cy="1191"/>
          </a:xfrm>
          <a:prstGeom prst="straightConnector1">
            <a:avLst/>
          </a:prstGeom>
          <a:noFill/>
          <a:ln w="9525" algn="ctr">
            <a:solidFill>
              <a:srgbClr val="000000"/>
            </a:solidFill>
            <a:round/>
            <a:headEnd/>
            <a:tailEnd type="arrow" w="med" len="med"/>
          </a:ln>
        </p:spPr>
      </p:cxnSp>
      <p:sp>
        <p:nvSpPr>
          <p:cNvPr id="453" name="TextBox 242"/>
          <p:cNvSpPr txBox="1">
            <a:spLocks noChangeArrowheads="1"/>
          </p:cNvSpPr>
          <p:nvPr/>
        </p:nvSpPr>
        <p:spPr bwMode="auto">
          <a:xfrm>
            <a:off x="4218002" y="3663554"/>
            <a:ext cx="646331" cy="369332"/>
          </a:xfrm>
          <a:prstGeom prst="rect">
            <a:avLst/>
          </a:prstGeom>
          <a:noFill/>
          <a:ln>
            <a:noFill/>
          </a:ln>
          <a:extLst>
            <a:ext uri="{909E8E84-426E-40DD-AFC4-6F175D3DCCD1}"/>
            <a:ext uri="{91240B29-F687-4F45-9708-019B960494DF}"/>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auto" hangingPunct="1">
              <a:spcBef>
                <a:spcPts val="0"/>
              </a:spcBef>
              <a:spcAft>
                <a:spcPts val="0"/>
              </a:spcAft>
              <a:buFontTx/>
              <a:buNone/>
              <a:defRPr/>
            </a:pPr>
            <a:r>
              <a:rPr lang="zh-CN" altLang="en-US" sz="900" kern="0" dirty="0">
                <a:solidFill>
                  <a:sysClr val="windowText" lastClr="000000"/>
                </a:solidFill>
                <a:latin typeface="微软雅黑" pitchFamily="34" charset="-122"/>
                <a:ea typeface="微软雅黑" pitchFamily="34" charset="-122"/>
                <a:cs typeface="+mn-cs"/>
              </a:rPr>
              <a:t>数据视频</a:t>
            </a:r>
            <a:endParaRPr lang="en-US" altLang="zh-CN" sz="900" kern="0" dirty="0">
              <a:solidFill>
                <a:sysClr val="windowText" lastClr="000000"/>
              </a:solidFill>
              <a:latin typeface="微软雅黑" pitchFamily="34" charset="-122"/>
              <a:ea typeface="微软雅黑" pitchFamily="34" charset="-122"/>
              <a:cs typeface="+mn-cs"/>
            </a:endParaRPr>
          </a:p>
          <a:p>
            <a:pPr eaLnBrk="1" fontAlgn="auto" hangingPunct="1">
              <a:spcBef>
                <a:spcPts val="0"/>
              </a:spcBef>
              <a:spcAft>
                <a:spcPts val="0"/>
              </a:spcAft>
              <a:buFontTx/>
              <a:buNone/>
              <a:defRPr/>
            </a:pPr>
            <a:r>
              <a:rPr lang="zh-CN" altLang="en-US" sz="900" kern="0" dirty="0">
                <a:solidFill>
                  <a:sysClr val="windowText" lastClr="000000"/>
                </a:solidFill>
                <a:latin typeface="微软雅黑" pitchFamily="34" charset="-122"/>
                <a:ea typeface="微软雅黑" pitchFamily="34" charset="-122"/>
                <a:cs typeface="+mn-cs"/>
              </a:rPr>
              <a:t>统一展现</a:t>
            </a:r>
          </a:p>
        </p:txBody>
      </p:sp>
      <p:pic>
        <p:nvPicPr>
          <p:cNvPr id="454" name="Picture 4" descr="http://www.jihuatek.com.cn/admin/uploadfile/b2010111910203.jpg"/>
          <p:cNvPicPr>
            <a:picLocks noChangeAspect="1" noChangeArrowheads="1"/>
          </p:cNvPicPr>
          <p:nvPr/>
        </p:nvPicPr>
        <p:blipFill>
          <a:blip r:embed="rId10" cstate="print"/>
          <a:srcRect/>
          <a:stretch>
            <a:fillRect/>
          </a:stretch>
        </p:blipFill>
        <p:spPr bwMode="auto">
          <a:xfrm>
            <a:off x="7150115" y="2475317"/>
            <a:ext cx="1516063" cy="791765"/>
          </a:xfrm>
          <a:prstGeom prst="rect">
            <a:avLst/>
          </a:prstGeom>
          <a:noFill/>
          <a:ln w="9525">
            <a:noFill/>
            <a:miter lim="800000"/>
            <a:headEnd/>
            <a:tailEnd/>
          </a:ln>
        </p:spPr>
      </p:pic>
      <p:pic>
        <p:nvPicPr>
          <p:cNvPr id="455" name="Picture 7"/>
          <p:cNvPicPr>
            <a:picLocks noChangeAspect="1" noChangeArrowheads="1"/>
          </p:cNvPicPr>
          <p:nvPr/>
        </p:nvPicPr>
        <p:blipFill>
          <a:blip r:embed="rId11" cstate="print"/>
          <a:srcRect/>
          <a:stretch>
            <a:fillRect/>
          </a:stretch>
        </p:blipFill>
        <p:spPr bwMode="auto">
          <a:xfrm>
            <a:off x="487363" y="1437086"/>
            <a:ext cx="1295400" cy="951309"/>
          </a:xfrm>
          <a:prstGeom prst="rect">
            <a:avLst/>
          </a:prstGeom>
          <a:noFill/>
          <a:ln w="9525">
            <a:noFill/>
            <a:miter lim="800000"/>
            <a:headEnd/>
            <a:tailEnd/>
          </a:ln>
        </p:spPr>
      </p:pic>
      <p:sp>
        <p:nvSpPr>
          <p:cNvPr id="456" name="TextBox 228"/>
          <p:cNvSpPr txBox="1">
            <a:spLocks noChangeArrowheads="1"/>
          </p:cNvSpPr>
          <p:nvPr/>
        </p:nvSpPr>
        <p:spPr bwMode="auto">
          <a:xfrm>
            <a:off x="577865" y="2394355"/>
            <a:ext cx="1114425" cy="307777"/>
          </a:xfrm>
          <a:prstGeom prst="rect">
            <a:avLst/>
          </a:prstGeom>
          <a:noFill/>
          <a:ln w="9525">
            <a:noFill/>
            <a:miter lim="800000"/>
            <a:headEnd/>
            <a:tailEnd/>
          </a:ln>
        </p:spPr>
        <p:txBody>
          <a:bodyPr>
            <a:spAutoFit/>
          </a:bodyPr>
          <a:lstStyle/>
          <a:p>
            <a:pPr algn="ctr" fontAlgn="auto">
              <a:spcBef>
                <a:spcPts val="0"/>
              </a:spcBef>
              <a:spcAft>
                <a:spcPts val="0"/>
              </a:spcAft>
              <a:buFontTx/>
              <a:buNone/>
            </a:pPr>
            <a:r>
              <a:rPr lang="zh-CN" altLang="en-US" sz="1400" dirty="0">
                <a:solidFill>
                  <a:prstClr val="black"/>
                </a:solidFill>
                <a:latin typeface="微软雅黑" pitchFamily="34" charset="-122"/>
                <a:ea typeface="微软雅黑" pitchFamily="34" charset="-122"/>
                <a:cs typeface="+mn-cs"/>
              </a:rPr>
              <a:t>空气监测</a:t>
            </a:r>
          </a:p>
        </p:txBody>
      </p:sp>
      <p:sp>
        <p:nvSpPr>
          <p:cNvPr id="457" name="TextBox 229"/>
          <p:cNvSpPr txBox="1">
            <a:spLocks noChangeArrowheads="1"/>
          </p:cNvSpPr>
          <p:nvPr/>
        </p:nvSpPr>
        <p:spPr bwMode="auto">
          <a:xfrm>
            <a:off x="577865" y="3489730"/>
            <a:ext cx="1114425" cy="307777"/>
          </a:xfrm>
          <a:prstGeom prst="rect">
            <a:avLst/>
          </a:prstGeom>
          <a:noFill/>
          <a:ln w="9525">
            <a:noFill/>
            <a:miter lim="800000"/>
            <a:headEnd/>
            <a:tailEnd/>
          </a:ln>
        </p:spPr>
        <p:txBody>
          <a:bodyPr>
            <a:spAutoFit/>
          </a:bodyPr>
          <a:lstStyle/>
          <a:p>
            <a:pPr algn="ctr" fontAlgn="auto">
              <a:spcBef>
                <a:spcPts val="0"/>
              </a:spcBef>
              <a:spcAft>
                <a:spcPts val="0"/>
              </a:spcAft>
              <a:buFontTx/>
              <a:buNone/>
            </a:pPr>
            <a:r>
              <a:rPr lang="zh-CN" altLang="en-US" sz="1400">
                <a:solidFill>
                  <a:prstClr val="black"/>
                </a:solidFill>
                <a:latin typeface="微软雅黑" pitchFamily="34" charset="-122"/>
                <a:ea typeface="微软雅黑" pitchFamily="34" charset="-122"/>
                <a:cs typeface="+mn-cs"/>
              </a:rPr>
              <a:t>水质监测</a:t>
            </a:r>
          </a:p>
        </p:txBody>
      </p:sp>
      <p:sp>
        <p:nvSpPr>
          <p:cNvPr id="458" name="TextBox 231"/>
          <p:cNvSpPr txBox="1">
            <a:spLocks noChangeArrowheads="1"/>
          </p:cNvSpPr>
          <p:nvPr/>
        </p:nvSpPr>
        <p:spPr bwMode="auto">
          <a:xfrm>
            <a:off x="577865" y="4608917"/>
            <a:ext cx="1114425" cy="307777"/>
          </a:xfrm>
          <a:prstGeom prst="rect">
            <a:avLst/>
          </a:prstGeom>
          <a:noFill/>
          <a:ln w="9525">
            <a:noFill/>
            <a:miter lim="800000"/>
            <a:headEnd/>
            <a:tailEnd/>
          </a:ln>
        </p:spPr>
        <p:txBody>
          <a:bodyPr>
            <a:spAutoFit/>
          </a:bodyPr>
          <a:lstStyle/>
          <a:p>
            <a:pPr algn="ctr" fontAlgn="auto">
              <a:spcBef>
                <a:spcPts val="0"/>
              </a:spcBef>
              <a:spcAft>
                <a:spcPts val="0"/>
              </a:spcAft>
              <a:buFontTx/>
              <a:buNone/>
            </a:pPr>
            <a:r>
              <a:rPr lang="zh-CN" altLang="en-US" sz="1400">
                <a:solidFill>
                  <a:prstClr val="black"/>
                </a:solidFill>
                <a:latin typeface="微软雅黑" pitchFamily="34" charset="-122"/>
                <a:ea typeface="微软雅黑" pitchFamily="34" charset="-122"/>
                <a:cs typeface="+mn-cs"/>
              </a:rPr>
              <a:t>噪声监测</a:t>
            </a:r>
          </a:p>
        </p:txBody>
      </p:sp>
      <p:pic>
        <p:nvPicPr>
          <p:cNvPr id="459" name="Picture 11"/>
          <p:cNvPicPr>
            <a:picLocks noChangeAspect="1" noChangeArrowheads="1"/>
          </p:cNvPicPr>
          <p:nvPr/>
        </p:nvPicPr>
        <p:blipFill>
          <a:blip r:embed="rId12" cstate="print"/>
          <a:srcRect/>
          <a:stretch>
            <a:fillRect/>
          </a:stretch>
        </p:blipFill>
        <p:spPr bwMode="auto">
          <a:xfrm>
            <a:off x="7092965" y="1497814"/>
            <a:ext cx="1573213" cy="878681"/>
          </a:xfrm>
          <a:prstGeom prst="rect">
            <a:avLst/>
          </a:prstGeom>
          <a:noFill/>
          <a:ln w="9525">
            <a:noFill/>
            <a:miter lim="800000"/>
            <a:headEnd/>
            <a:tailEnd/>
          </a:ln>
        </p:spPr>
      </p:pic>
      <p:pic>
        <p:nvPicPr>
          <p:cNvPr id="460" name="图片 233"/>
          <p:cNvPicPr>
            <a:picLocks noChangeAspect="1" noChangeArrowheads="1"/>
          </p:cNvPicPr>
          <p:nvPr/>
        </p:nvPicPr>
        <p:blipFill>
          <a:blip r:embed="rId13" cstate="print"/>
          <a:srcRect/>
          <a:stretch>
            <a:fillRect/>
          </a:stretch>
        </p:blipFill>
        <p:spPr bwMode="auto">
          <a:xfrm>
            <a:off x="738188" y="3759994"/>
            <a:ext cx="792162" cy="898922"/>
          </a:xfrm>
          <a:prstGeom prst="rect">
            <a:avLst/>
          </a:prstGeom>
          <a:noFill/>
          <a:ln w="9525">
            <a:noFill/>
            <a:miter lim="800000"/>
            <a:headEnd/>
            <a:tailEnd/>
          </a:ln>
        </p:spPr>
      </p:pic>
      <p:pic>
        <p:nvPicPr>
          <p:cNvPr id="461" name="图片 234"/>
          <p:cNvPicPr>
            <a:picLocks noChangeAspect="1" noChangeArrowheads="1"/>
          </p:cNvPicPr>
          <p:nvPr/>
        </p:nvPicPr>
        <p:blipFill>
          <a:blip r:embed="rId14" cstate="print"/>
          <a:srcRect/>
          <a:stretch>
            <a:fillRect/>
          </a:stretch>
        </p:blipFill>
        <p:spPr bwMode="auto">
          <a:xfrm>
            <a:off x="738188" y="2733676"/>
            <a:ext cx="792162" cy="6917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环境监测</a:t>
            </a:r>
            <a:r>
              <a:rPr lang="en-US" altLang="zh-CN" b="1" dirty="0" smtClean="0"/>
              <a:t>(2/2)</a:t>
            </a:r>
            <a:endParaRPr lang="zh-CN" altLang="en-US" b="1" dirty="0"/>
          </a:p>
        </p:txBody>
      </p:sp>
      <p:sp>
        <p:nvSpPr>
          <p:cNvPr id="17" name="矩形 16"/>
          <p:cNvSpPr/>
          <p:nvPr/>
        </p:nvSpPr>
        <p:spPr>
          <a:xfrm>
            <a:off x="204388" y="654593"/>
            <a:ext cx="8715375" cy="1012031"/>
          </a:xfrm>
          <a:prstGeom prst="rect">
            <a:avLst/>
          </a:prstGeom>
          <a:ln w="9525">
            <a:noFill/>
            <a:prstDash val="dash"/>
          </a:ln>
        </p:spPr>
        <p:txBody>
          <a:bodyPr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监控对象： 三大污染公害（空气，水和噪声）</a:t>
            </a:r>
            <a:endParaRPr kumimoji="0" lang="en-US" altLang="zh-CN" sz="14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在园区内预备</a:t>
            </a:r>
            <a:r>
              <a:rPr kumimoji="0" lang="zh-CN" altLang="en-US" sz="14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部署*个</a:t>
            </a: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空气监测点</a:t>
            </a:r>
            <a:r>
              <a:rPr kumimoji="0" lang="zh-CN" altLang="en-US" sz="14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，*个</a:t>
            </a: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水质监测点</a:t>
            </a:r>
            <a:r>
              <a:rPr kumimoji="0" lang="zh-CN" altLang="en-US" sz="14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和*个</a:t>
            </a: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噪声监测点，其主要功能是监测园区内的环境质量及评估污染情况，加强公共卫生，提高公众对环境保护的意识</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8" name="矩形 17"/>
          <p:cNvSpPr/>
          <p:nvPr/>
        </p:nvSpPr>
        <p:spPr>
          <a:xfrm>
            <a:off x="174562" y="1708139"/>
            <a:ext cx="800219" cy="276999"/>
          </a:xfrm>
          <a:prstGeom prst="rect">
            <a:avLst/>
          </a:prstGeom>
          <a:solidFill>
            <a:srgbClr val="7889FB"/>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buFontTx/>
              <a:buNone/>
              <a:defRPr/>
            </a:pPr>
            <a:r>
              <a:rPr lang="zh-CN" altLang="en-US" sz="1200" b="1" dirty="0">
                <a:solidFill>
                  <a:prstClr val="white"/>
                </a:solidFill>
                <a:latin typeface="微软雅黑" pitchFamily="34" charset="-122"/>
                <a:ea typeface="微软雅黑" pitchFamily="34" charset="-122"/>
                <a:cs typeface="+mn-cs"/>
              </a:rPr>
              <a:t>空气监测</a:t>
            </a:r>
          </a:p>
        </p:txBody>
      </p:sp>
      <p:sp>
        <p:nvSpPr>
          <p:cNvPr id="19" name="矩形 18"/>
          <p:cNvSpPr/>
          <p:nvPr/>
        </p:nvSpPr>
        <p:spPr>
          <a:xfrm>
            <a:off x="3116682" y="1708139"/>
            <a:ext cx="800219" cy="276999"/>
          </a:xfrm>
          <a:prstGeom prst="rect">
            <a:avLst/>
          </a:prstGeom>
          <a:solidFill>
            <a:srgbClr val="7889FB"/>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buFontTx/>
              <a:buNone/>
              <a:defRPr/>
            </a:pPr>
            <a:r>
              <a:rPr lang="zh-CN" altLang="en-US" sz="1200" b="1" dirty="0">
                <a:solidFill>
                  <a:prstClr val="white"/>
                </a:solidFill>
                <a:latin typeface="微软雅黑" pitchFamily="34" charset="-122"/>
                <a:ea typeface="微软雅黑" pitchFamily="34" charset="-122"/>
                <a:cs typeface="+mn-cs"/>
              </a:rPr>
              <a:t>水质监测</a:t>
            </a:r>
          </a:p>
        </p:txBody>
      </p:sp>
      <p:sp>
        <p:nvSpPr>
          <p:cNvPr id="20" name="矩形 19"/>
          <p:cNvSpPr/>
          <p:nvPr/>
        </p:nvSpPr>
        <p:spPr>
          <a:xfrm>
            <a:off x="6143638" y="1708139"/>
            <a:ext cx="800219" cy="276999"/>
          </a:xfrm>
          <a:prstGeom prst="rect">
            <a:avLst/>
          </a:prstGeom>
          <a:solidFill>
            <a:srgbClr val="7889FB"/>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buFontTx/>
              <a:buNone/>
              <a:defRPr/>
            </a:pPr>
            <a:r>
              <a:rPr lang="zh-CN" altLang="en-US" sz="1200" b="1" dirty="0">
                <a:solidFill>
                  <a:prstClr val="white"/>
                </a:solidFill>
                <a:latin typeface="微软雅黑" pitchFamily="34" charset="-122"/>
                <a:ea typeface="微软雅黑" pitchFamily="34" charset="-122"/>
                <a:cs typeface="+mn-cs"/>
              </a:rPr>
              <a:t>噪声监测</a:t>
            </a:r>
          </a:p>
        </p:txBody>
      </p:sp>
      <p:sp>
        <p:nvSpPr>
          <p:cNvPr id="21" name="矩形 20"/>
          <p:cNvSpPr/>
          <p:nvPr/>
        </p:nvSpPr>
        <p:spPr bwMode="auto">
          <a:xfrm>
            <a:off x="174558" y="3132237"/>
            <a:ext cx="2124000" cy="932869"/>
          </a:xfrm>
          <a:prstGeom prst="rect">
            <a:avLst/>
          </a:prstGeom>
          <a:solidFill>
            <a:sysClr val="window" lastClr="FFFFFF"/>
          </a:solidFill>
          <a:ln w="3175" cap="flat" cmpd="sng" algn="ctr">
            <a:solidFill>
              <a:srgbClr val="F79646"/>
            </a:solidFill>
            <a:prstDash val="solid"/>
            <a:headEnd type="none" w="med" len="med"/>
            <a:tailEnd type="none" w="med" len="med"/>
          </a:ln>
          <a:effectLst/>
          <a:extLst>
            <a:ext uri="{AF507438-7753-43E0-B8FC-AC1667EBCBE1}"/>
          </a:extLst>
        </p:spPr>
        <p:txBody>
          <a:bodyPr anchor="ctr"/>
          <a:lstStyle/>
          <a:p>
            <a:pPr marL="88900" marR="0" lvl="0" indent="-88900" defTabSz="917575" eaLnBrk="1" fontAlgn="auto" latinLnBrk="0" hangingPunct="1">
              <a:lnSpc>
                <a:spcPct val="150000"/>
              </a:lnSpc>
              <a:spcBef>
                <a:spcPts val="0"/>
              </a:spcBef>
              <a:spcAft>
                <a:spcPts val="0"/>
              </a:spcAft>
              <a:buClrTx/>
              <a:buSzTx/>
              <a:buFont typeface="Arial" pitchFamily="34" charset="0"/>
              <a:buChar char="•"/>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测定</a:t>
            </a: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污染物的种类及其浓度</a:t>
            </a:r>
          </a:p>
          <a:p>
            <a:pPr marL="88900" marR="0" lvl="0" indent="-88900" defTabSz="917575" eaLnBrk="1" fontAlgn="auto" latinLnBrk="0" hangingPunct="1">
              <a:lnSpc>
                <a:spcPct val="100000"/>
              </a:lnSpc>
              <a:spcBef>
                <a:spcPts val="0"/>
              </a:spcBef>
              <a:spcAft>
                <a:spcPts val="0"/>
              </a:spcAft>
              <a:buClrTx/>
              <a:buSzTx/>
              <a:buFont typeface="Arial" pitchFamily="34" charset="0"/>
              <a:buChar char="•"/>
              <a:tabLst/>
              <a:defRPr/>
            </a:pPr>
            <a:r>
              <a:rPr kumimoji="0" lang="zh-CN" altLang="en-US" sz="1100" b="0" i="0" u="none" strike="noStrike" kern="600" cap="none" spc="0" normalizeH="0" baseline="0" noProof="0" dirty="0">
                <a:ln>
                  <a:noFill/>
                </a:ln>
                <a:solidFill>
                  <a:prstClr val="black"/>
                </a:solidFill>
                <a:effectLst/>
                <a:uLnTx/>
                <a:uFillTx/>
                <a:latin typeface="微软雅黑" pitchFamily="34" charset="-122"/>
                <a:ea typeface="微软雅黑" pitchFamily="34" charset="-122"/>
                <a:cs typeface="+mn-cs"/>
              </a:rPr>
              <a:t>观察其时空分布和变化规律的过程</a:t>
            </a:r>
          </a:p>
          <a:p>
            <a:pPr marL="88900" marR="0" lvl="0" indent="-88900" defTabSz="917575" eaLnBrk="1" fontAlgn="auto" latinLnBrk="0" hangingPunct="1">
              <a:lnSpc>
                <a:spcPct val="150000"/>
              </a:lnSpc>
              <a:spcBef>
                <a:spcPts val="0"/>
              </a:spcBef>
              <a:spcAft>
                <a:spcPts val="0"/>
              </a:spcAft>
              <a:buClrTx/>
              <a:buSzTx/>
              <a:buFont typeface="Arial" pitchFamily="34" charset="0"/>
              <a:buChar char="•"/>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判断空气质量状况</a:t>
            </a:r>
          </a:p>
        </p:txBody>
      </p:sp>
      <p:sp>
        <p:nvSpPr>
          <p:cNvPr id="22" name="矩形 21"/>
          <p:cNvSpPr/>
          <p:nvPr/>
        </p:nvSpPr>
        <p:spPr bwMode="auto">
          <a:xfrm>
            <a:off x="3116678" y="3132237"/>
            <a:ext cx="2124000" cy="932869"/>
          </a:xfrm>
          <a:prstGeom prst="rect">
            <a:avLst/>
          </a:prstGeom>
          <a:solidFill>
            <a:sysClr val="window" lastClr="FFFFFF"/>
          </a:solidFill>
          <a:ln w="3175" cap="flat" cmpd="sng" algn="ctr">
            <a:solidFill>
              <a:srgbClr val="F79646"/>
            </a:solidFill>
            <a:prstDash val="solid"/>
            <a:headEnd type="none" w="med" len="med"/>
            <a:tailEnd type="none" w="med" len="med"/>
          </a:ln>
          <a:effectLst/>
          <a:extLst>
            <a:ext uri="{AF507438-7753-43E0-B8FC-AC1667EBCBE1}"/>
          </a:extLst>
        </p:spPr>
        <p:txBody>
          <a:bodyPr anchor="ctr"/>
          <a:lstStyle/>
          <a:p>
            <a:pPr marL="88900" marR="0" lvl="0" indent="-88900" defTabSz="917575" eaLnBrk="1" fontAlgn="auto" latinLnBrk="0" hangingPunct="1">
              <a:lnSpc>
                <a:spcPct val="100000"/>
              </a:lnSpc>
              <a:spcBef>
                <a:spcPts val="0"/>
              </a:spcBef>
              <a:spcAft>
                <a:spcPts val="0"/>
              </a:spcAft>
              <a:buClr>
                <a:prstClr val="white">
                  <a:lumMod val="50000"/>
                </a:prstClr>
              </a:buClr>
              <a:buSzTx/>
              <a:buFont typeface="Arial" pitchFamily="34" charset="0"/>
              <a:buChar char="•"/>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保持</a:t>
            </a: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水生态环境，提高公共卫生质量</a:t>
            </a:r>
            <a:endPar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a:p>
            <a:pPr marL="88900" marR="0" lvl="0" indent="-88900" defTabSz="917575" eaLnBrk="1" fontAlgn="auto" latinLnBrk="0" hangingPunct="1">
              <a:lnSpc>
                <a:spcPct val="100000"/>
              </a:lnSpc>
              <a:spcBef>
                <a:spcPts val="0"/>
              </a:spcBef>
              <a:spcAft>
                <a:spcPts val="0"/>
              </a:spcAft>
              <a:buClr>
                <a:prstClr val="white">
                  <a:lumMod val="50000"/>
                </a:prstClr>
              </a:buClr>
              <a:buSzTx/>
              <a:buFont typeface="Arial" pitchFamily="34" charset="0"/>
              <a:buChar char="•"/>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湖泊、河流，水源地和湿地景观水系；人水互动的休闲娱乐场所</a:t>
            </a:r>
            <a:endPar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23" name="矩形 22"/>
          <p:cNvSpPr/>
          <p:nvPr/>
        </p:nvSpPr>
        <p:spPr bwMode="auto">
          <a:xfrm>
            <a:off x="6143634" y="3132237"/>
            <a:ext cx="2124000" cy="932869"/>
          </a:xfrm>
          <a:prstGeom prst="rect">
            <a:avLst/>
          </a:prstGeom>
          <a:solidFill>
            <a:sysClr val="window" lastClr="FFFFFF"/>
          </a:solidFill>
          <a:ln w="3175" cap="flat" cmpd="sng" algn="ctr">
            <a:solidFill>
              <a:srgbClr val="F79646"/>
            </a:solidFill>
            <a:prstDash val="solid"/>
            <a:headEnd type="none" w="med" len="med"/>
            <a:tailEnd type="none" w="med" len="med"/>
          </a:ln>
          <a:effectLst/>
          <a:extLst>
            <a:ext uri="{AF507438-7753-43E0-B8FC-AC1667EBCBE1}"/>
          </a:extLst>
        </p:spPr>
        <p:txBody>
          <a:bodyPr anchor="ctr"/>
          <a:lstStyle/>
          <a:p>
            <a:pPr marL="88900" marR="0" lvl="0" indent="-88900" defTabSz="917575" eaLnBrk="1" fontAlgn="auto" latinLnBrk="0" hangingPunct="1">
              <a:lnSpc>
                <a:spcPct val="100000"/>
              </a:lnSpc>
              <a:spcBef>
                <a:spcPts val="0"/>
              </a:spcBef>
              <a:spcAft>
                <a:spcPts val="600"/>
              </a:spcAft>
              <a:buClrTx/>
              <a:buSzTx/>
              <a:buFont typeface="Arial" pitchFamily="34" charset="0"/>
              <a:buChar char="•"/>
              <a:tabLst/>
              <a:defRPr/>
            </a:pPr>
            <a:r>
              <a:rPr kumimoji="0"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遵循</a:t>
            </a:r>
            <a:r>
              <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a:t>
            </a: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城市区域环境噪声标准</a:t>
            </a:r>
            <a:r>
              <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a:t>
            </a:r>
          </a:p>
          <a:p>
            <a:pPr marL="88900" marR="0" lvl="0" indent="-88900" defTabSz="917575" eaLnBrk="1" fontAlgn="auto" latinLnBrk="0" hangingPunct="1">
              <a:lnSpc>
                <a:spcPct val="100000"/>
              </a:lnSpc>
              <a:spcBef>
                <a:spcPts val="0"/>
              </a:spcBef>
              <a:spcAft>
                <a:spcPts val="600"/>
              </a:spcAft>
              <a:buClrTx/>
              <a:buSzTx/>
              <a:buFont typeface="Arial" pitchFamily="34" charset="0"/>
              <a:buChar char="•"/>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监测生活环境噪声，交通噪声，建筑施工噪声等</a:t>
            </a:r>
          </a:p>
        </p:txBody>
      </p:sp>
      <p:pic>
        <p:nvPicPr>
          <p:cNvPr id="24" name="Picture 11"/>
          <p:cNvPicPr>
            <a:picLocks noChangeAspect="1" noChangeArrowheads="1"/>
          </p:cNvPicPr>
          <p:nvPr/>
        </p:nvPicPr>
        <p:blipFill>
          <a:blip r:embed="rId2" cstate="print"/>
          <a:srcRect/>
          <a:stretch>
            <a:fillRect/>
          </a:stretch>
        </p:blipFill>
        <p:spPr bwMode="auto">
          <a:xfrm>
            <a:off x="174558" y="2029605"/>
            <a:ext cx="2142000" cy="1080000"/>
          </a:xfrm>
          <a:prstGeom prst="rect">
            <a:avLst/>
          </a:prstGeom>
          <a:noFill/>
          <a:ln w="9525">
            <a:noFill/>
            <a:miter lim="800000"/>
            <a:headEnd/>
            <a:tailEnd/>
          </a:ln>
        </p:spPr>
      </p:pic>
      <p:pic>
        <p:nvPicPr>
          <p:cNvPr id="25" name="图片 27"/>
          <p:cNvPicPr>
            <a:picLocks noChangeAspect="1" noChangeArrowheads="1"/>
          </p:cNvPicPr>
          <p:nvPr/>
        </p:nvPicPr>
        <p:blipFill>
          <a:blip r:embed="rId3" cstate="print"/>
          <a:srcRect/>
          <a:stretch>
            <a:fillRect/>
          </a:stretch>
        </p:blipFill>
        <p:spPr bwMode="auto">
          <a:xfrm>
            <a:off x="3116678" y="2029610"/>
            <a:ext cx="2141122" cy="1079700"/>
          </a:xfrm>
          <a:prstGeom prst="rect">
            <a:avLst/>
          </a:prstGeom>
          <a:noFill/>
          <a:ln w="9525">
            <a:noFill/>
            <a:miter lim="800000"/>
            <a:headEnd/>
            <a:tailEnd/>
          </a:ln>
        </p:spPr>
      </p:pic>
      <p:pic>
        <p:nvPicPr>
          <p:cNvPr id="26" name="Picture 5"/>
          <p:cNvPicPr>
            <a:picLocks noChangeAspect="1" noChangeArrowheads="1"/>
          </p:cNvPicPr>
          <p:nvPr/>
        </p:nvPicPr>
        <p:blipFill>
          <a:blip r:embed="rId4" cstate="print"/>
          <a:srcRect/>
          <a:stretch>
            <a:fillRect/>
          </a:stretch>
        </p:blipFill>
        <p:spPr bwMode="auto">
          <a:xfrm>
            <a:off x="6143637" y="2029606"/>
            <a:ext cx="2125723" cy="1080000"/>
          </a:xfrm>
          <a:prstGeom prst="rect">
            <a:avLst/>
          </a:prstGeom>
          <a:noFill/>
          <a:ln w="9525">
            <a:noFill/>
            <a:miter lim="800000"/>
            <a:headEnd/>
            <a:tailEnd/>
          </a:ln>
        </p:spPr>
      </p:pic>
      <p:sp>
        <p:nvSpPr>
          <p:cNvPr id="27" name="矩形 26"/>
          <p:cNvSpPr/>
          <p:nvPr/>
        </p:nvSpPr>
        <p:spPr>
          <a:xfrm>
            <a:off x="159028" y="4114799"/>
            <a:ext cx="2186609" cy="707886"/>
          </a:xfrm>
          <a:prstGeom prst="rect">
            <a:avLst/>
          </a:prstGeom>
        </p:spPr>
        <p:txBody>
          <a:bodyPr wrap="square">
            <a:spAutoFit/>
          </a:bodyPr>
          <a:lstStyle/>
          <a:p>
            <a:pPr fontAlgn="auto">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二氧化硫（</a:t>
            </a:r>
            <a:r>
              <a:rPr lang="en-US" altLang="zh-CN" sz="1000" dirty="0" smtClean="0">
                <a:solidFill>
                  <a:prstClr val="black"/>
                </a:solidFill>
                <a:latin typeface="微软雅黑" pitchFamily="34" charset="-122"/>
                <a:ea typeface="微软雅黑" pitchFamily="34" charset="-122"/>
                <a:cs typeface="+mn-cs"/>
              </a:rPr>
              <a:t>SO2</a:t>
            </a:r>
            <a:r>
              <a:rPr lang="zh-CN" altLang="en-US" sz="1000" dirty="0" smtClean="0">
                <a:solidFill>
                  <a:prstClr val="black"/>
                </a:solidFill>
                <a:latin typeface="微软雅黑" pitchFamily="34" charset="-122"/>
                <a:ea typeface="微软雅黑" pitchFamily="34" charset="-122"/>
                <a:cs typeface="+mn-cs"/>
              </a:rPr>
              <a:t>）、二氧化氮（</a:t>
            </a:r>
            <a:r>
              <a:rPr lang="en-US" altLang="zh-CN" sz="1000" dirty="0" smtClean="0">
                <a:solidFill>
                  <a:prstClr val="black"/>
                </a:solidFill>
                <a:latin typeface="微软雅黑" pitchFamily="34" charset="-122"/>
                <a:ea typeface="微软雅黑" pitchFamily="34" charset="-122"/>
                <a:cs typeface="+mn-cs"/>
              </a:rPr>
              <a:t>NO2</a:t>
            </a:r>
            <a:r>
              <a:rPr lang="zh-CN" altLang="en-US" sz="1000" dirty="0" smtClean="0">
                <a:solidFill>
                  <a:prstClr val="black"/>
                </a:solidFill>
                <a:latin typeface="微软雅黑" pitchFamily="34" charset="-122"/>
                <a:ea typeface="微软雅黑" pitchFamily="34" charset="-122"/>
                <a:cs typeface="+mn-cs"/>
              </a:rPr>
              <a:t>）、可吸入颗粒物（</a:t>
            </a:r>
            <a:r>
              <a:rPr lang="en-US" altLang="zh-CN" sz="1000" dirty="0" smtClean="0">
                <a:solidFill>
                  <a:prstClr val="black"/>
                </a:solidFill>
                <a:latin typeface="微软雅黑" pitchFamily="34" charset="-122"/>
                <a:ea typeface="微软雅黑" pitchFamily="34" charset="-122"/>
                <a:cs typeface="+mn-cs"/>
              </a:rPr>
              <a:t>PM10</a:t>
            </a:r>
            <a:r>
              <a:rPr lang="zh-CN" altLang="en-US" sz="1000" dirty="0" smtClean="0">
                <a:solidFill>
                  <a:prstClr val="black"/>
                </a:solidFill>
                <a:latin typeface="微软雅黑" pitchFamily="34" charset="-122"/>
                <a:ea typeface="微软雅黑" pitchFamily="34" charset="-122"/>
                <a:cs typeface="+mn-cs"/>
              </a:rPr>
              <a:t>）、细颗粒物（</a:t>
            </a:r>
            <a:r>
              <a:rPr lang="en-US" altLang="zh-CN" sz="1000" dirty="0" smtClean="0">
                <a:solidFill>
                  <a:prstClr val="black"/>
                </a:solidFill>
                <a:latin typeface="微软雅黑" pitchFamily="34" charset="-122"/>
                <a:ea typeface="微软雅黑" pitchFamily="34" charset="-122"/>
                <a:cs typeface="+mn-cs"/>
              </a:rPr>
              <a:t>PM2.5</a:t>
            </a:r>
            <a:r>
              <a:rPr lang="zh-CN" altLang="en-US" sz="1000" dirty="0" smtClean="0">
                <a:solidFill>
                  <a:prstClr val="black"/>
                </a:solidFill>
                <a:latin typeface="微软雅黑" pitchFamily="34" charset="-122"/>
                <a:ea typeface="微软雅黑" pitchFamily="34" charset="-122"/>
                <a:cs typeface="+mn-cs"/>
              </a:rPr>
              <a:t>）、臭氧（</a:t>
            </a:r>
            <a:r>
              <a:rPr lang="en-US" altLang="zh-CN" sz="1000" dirty="0" smtClean="0">
                <a:solidFill>
                  <a:prstClr val="black"/>
                </a:solidFill>
                <a:latin typeface="微软雅黑" pitchFamily="34" charset="-122"/>
                <a:ea typeface="微软雅黑" pitchFamily="34" charset="-122"/>
                <a:cs typeface="+mn-cs"/>
              </a:rPr>
              <a:t>O3</a:t>
            </a:r>
            <a:r>
              <a:rPr lang="zh-CN" altLang="en-US" sz="1000" dirty="0" smtClean="0">
                <a:solidFill>
                  <a:prstClr val="black"/>
                </a:solidFill>
                <a:latin typeface="微软雅黑" pitchFamily="34" charset="-122"/>
                <a:ea typeface="微软雅黑" pitchFamily="34" charset="-122"/>
                <a:cs typeface="+mn-cs"/>
              </a:rPr>
              <a:t>）、一氧化碳（</a:t>
            </a:r>
            <a:r>
              <a:rPr lang="en-US" altLang="zh-CN" sz="1000" dirty="0" smtClean="0">
                <a:solidFill>
                  <a:prstClr val="black"/>
                </a:solidFill>
                <a:latin typeface="微软雅黑" pitchFamily="34" charset="-122"/>
                <a:ea typeface="微软雅黑" pitchFamily="34" charset="-122"/>
                <a:cs typeface="+mn-cs"/>
              </a:rPr>
              <a:t>CO</a:t>
            </a:r>
            <a:r>
              <a:rPr lang="zh-CN" altLang="en-US" sz="1000" dirty="0" smtClean="0">
                <a:solidFill>
                  <a:prstClr val="black"/>
                </a:solidFill>
                <a:latin typeface="微软雅黑" pitchFamily="34" charset="-122"/>
                <a:ea typeface="微软雅黑" pitchFamily="34" charset="-122"/>
                <a:cs typeface="+mn-cs"/>
              </a:rPr>
              <a:t>）等</a:t>
            </a:r>
            <a:endParaRPr lang="en-US" altLang="zh-CN" sz="1000" dirty="0">
              <a:solidFill>
                <a:prstClr val="black"/>
              </a:solidFill>
              <a:latin typeface="微软雅黑" pitchFamily="34" charset="-122"/>
              <a:ea typeface="微软雅黑" pitchFamily="34" charset="-122"/>
              <a:cs typeface="+mn-cs"/>
            </a:endParaRPr>
          </a:p>
        </p:txBody>
      </p:sp>
      <p:sp>
        <p:nvSpPr>
          <p:cNvPr id="28" name="矩形 27"/>
          <p:cNvSpPr/>
          <p:nvPr/>
        </p:nvSpPr>
        <p:spPr>
          <a:xfrm>
            <a:off x="3101013" y="4075043"/>
            <a:ext cx="2186609" cy="784830"/>
          </a:xfrm>
          <a:prstGeom prst="rect">
            <a:avLst/>
          </a:prstGeom>
        </p:spPr>
        <p:txBody>
          <a:bodyPr wrap="square">
            <a:spAutoFit/>
          </a:bodyPr>
          <a:lstStyle/>
          <a:p>
            <a:pPr fontAlgn="auto">
              <a:lnSpc>
                <a:spcPct val="150000"/>
              </a:lnSpc>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水温、</a:t>
            </a:r>
            <a:r>
              <a:rPr lang="en-US" altLang="zh-CN" sz="1000" dirty="0" smtClean="0">
                <a:solidFill>
                  <a:prstClr val="black"/>
                </a:solidFill>
                <a:latin typeface="微软雅黑" pitchFamily="34" charset="-122"/>
                <a:ea typeface="微软雅黑" pitchFamily="34" charset="-122"/>
                <a:cs typeface="+mn-cs"/>
              </a:rPr>
              <a:t>PH</a:t>
            </a:r>
            <a:r>
              <a:rPr lang="zh-CN" altLang="en-US" sz="1000" dirty="0" smtClean="0">
                <a:solidFill>
                  <a:prstClr val="black"/>
                </a:solidFill>
                <a:latin typeface="微软雅黑" pitchFamily="34" charset="-122"/>
                <a:ea typeface="微软雅黑" pitchFamily="34" charset="-122"/>
                <a:cs typeface="+mn-cs"/>
              </a:rPr>
              <a:t>值、浑浊度、其余指标，定期由卫生防疫部门进行人工采集和化验分析</a:t>
            </a:r>
          </a:p>
        </p:txBody>
      </p:sp>
      <p:sp>
        <p:nvSpPr>
          <p:cNvPr id="29" name="矩形 28"/>
          <p:cNvSpPr/>
          <p:nvPr/>
        </p:nvSpPr>
        <p:spPr>
          <a:xfrm>
            <a:off x="6122508" y="4084982"/>
            <a:ext cx="2186609" cy="707886"/>
          </a:xfrm>
          <a:prstGeom prst="rect">
            <a:avLst/>
          </a:prstGeom>
        </p:spPr>
        <p:txBody>
          <a:bodyPr wrap="square">
            <a:spAutoFit/>
          </a:bodyPr>
          <a:lstStyle/>
          <a:p>
            <a:pPr fontAlgn="auto">
              <a:lnSpc>
                <a:spcPct val="200000"/>
              </a:lnSpc>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园区噪声、公路噪声、建筑噪声、工业噪声</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园区一卡通</a:t>
            </a:r>
            <a:endParaRPr lang="zh-CN" altLang="en-US" b="1" dirty="0"/>
          </a:p>
        </p:txBody>
      </p:sp>
      <p:sp>
        <p:nvSpPr>
          <p:cNvPr id="49" name="圆角矩形 48"/>
          <p:cNvSpPr/>
          <p:nvPr/>
        </p:nvSpPr>
        <p:spPr>
          <a:xfrm>
            <a:off x="2339752" y="681540"/>
            <a:ext cx="3384376" cy="864096"/>
          </a:xfrm>
          <a:prstGeom prst="roundRect">
            <a:avLst/>
          </a:prstGeom>
          <a:no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50" name="圆角矩形 38"/>
          <p:cNvSpPr>
            <a:spLocks noChangeArrowheads="1"/>
          </p:cNvSpPr>
          <p:nvPr/>
        </p:nvSpPr>
        <p:spPr bwMode="auto">
          <a:xfrm>
            <a:off x="198789" y="4518282"/>
            <a:ext cx="3500429" cy="267876"/>
          </a:xfrm>
          <a:prstGeom prst="roundRect">
            <a:avLst>
              <a:gd name="adj" fmla="val 16667"/>
            </a:avLst>
          </a:prstGeom>
          <a:solidFill>
            <a:srgbClr val="0070C0"/>
          </a:solidFill>
          <a:ln w="9525" algn="ctr">
            <a:noFill/>
            <a:round/>
            <a:headEnd/>
            <a:tailEnd/>
          </a:ln>
        </p:spPr>
        <p:txBody>
          <a:bodyPr wrap="none" lIns="90000" tIns="46800" rIns="90000" bIns="46800" anchor="ctr"/>
          <a:lstStyle/>
          <a:p>
            <a:pPr algn="ctr" eaLnBrk="0" fontAlgn="auto" hangingPunct="0">
              <a:spcBef>
                <a:spcPts val="0"/>
              </a:spcBef>
              <a:spcAft>
                <a:spcPts val="0"/>
              </a:spcAft>
              <a:buClr>
                <a:prstClr val="white"/>
              </a:buClr>
              <a:buSzPct val="60000"/>
              <a:buFont typeface="Wingdings" pitchFamily="2" charset="2"/>
              <a:buNone/>
            </a:pPr>
            <a:r>
              <a:rPr lang="zh-CN" altLang="en-US" sz="1600" b="1" dirty="0" smtClean="0">
                <a:solidFill>
                  <a:prstClr val="white"/>
                </a:solidFill>
                <a:latin typeface="微软雅黑" pitchFamily="34" charset="-122"/>
                <a:ea typeface="微软雅黑" pitchFamily="34" charset="-122"/>
                <a:cs typeface="+mn-cs"/>
              </a:rPr>
              <a:t>一卡全通，自助管理，开放平台</a:t>
            </a:r>
            <a:endParaRPr lang="zh-CN" altLang="en-US" sz="1600" b="1" dirty="0">
              <a:solidFill>
                <a:prstClr val="white"/>
              </a:solidFill>
              <a:latin typeface="微软雅黑" pitchFamily="34" charset="-122"/>
              <a:ea typeface="微软雅黑" pitchFamily="34" charset="-122"/>
              <a:cs typeface="+mn-cs"/>
            </a:endParaRPr>
          </a:p>
        </p:txBody>
      </p:sp>
      <p:sp>
        <p:nvSpPr>
          <p:cNvPr id="51" name="圆角矩形 50"/>
          <p:cNvSpPr/>
          <p:nvPr/>
        </p:nvSpPr>
        <p:spPr>
          <a:xfrm>
            <a:off x="5024921" y="2443303"/>
            <a:ext cx="3930299" cy="2003699"/>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2" name="圆角矩形 51"/>
          <p:cNvSpPr/>
          <p:nvPr/>
        </p:nvSpPr>
        <p:spPr>
          <a:xfrm>
            <a:off x="183996" y="2443303"/>
            <a:ext cx="4377016" cy="2003699"/>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p:txBody>
      </p:sp>
      <p:cxnSp>
        <p:nvCxnSpPr>
          <p:cNvPr id="53" name="直接箭头连接符 52"/>
          <p:cNvCxnSpPr>
            <a:endCxn id="49" idx="2"/>
          </p:cNvCxnSpPr>
          <p:nvPr/>
        </p:nvCxnSpPr>
        <p:spPr>
          <a:xfrm flipV="1">
            <a:off x="2703447" y="1545637"/>
            <a:ext cx="1328497" cy="899390"/>
          </a:xfrm>
          <a:prstGeom prst="straightConnector1">
            <a:avLst/>
          </a:prstGeom>
          <a:noFill/>
          <a:ln w="25400" cap="flat" cmpd="sng" algn="ctr">
            <a:solidFill>
              <a:srgbClr val="4F81BD"/>
            </a:solidFill>
            <a:prstDash val="solid"/>
            <a:headEnd type="triangle"/>
            <a:tailEnd type="none"/>
          </a:ln>
          <a:effectLst>
            <a:outerShdw blurRad="40000" dist="20000" dir="5400000" rotWithShape="0">
              <a:srgbClr val="000000">
                <a:alpha val="38000"/>
              </a:srgbClr>
            </a:outerShdw>
          </a:effectLst>
        </p:spPr>
      </p:cxnSp>
      <p:cxnSp>
        <p:nvCxnSpPr>
          <p:cNvPr id="54" name="直接箭头连接符 53"/>
          <p:cNvCxnSpPr>
            <a:stCxn id="49" idx="2"/>
          </p:cNvCxnSpPr>
          <p:nvPr/>
        </p:nvCxnSpPr>
        <p:spPr>
          <a:xfrm>
            <a:off x="4031940" y="1545636"/>
            <a:ext cx="1299008" cy="878364"/>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55" name="直接箭头连接符 54"/>
          <p:cNvCxnSpPr/>
          <p:nvPr/>
        </p:nvCxnSpPr>
        <p:spPr>
          <a:xfrm flipV="1">
            <a:off x="1561860" y="1113592"/>
            <a:ext cx="777892" cy="20525"/>
          </a:xfrm>
          <a:prstGeom prst="straightConnector1">
            <a:avLst/>
          </a:prstGeom>
          <a:noFill/>
          <a:ln w="76200" cap="flat" cmpd="sng" algn="ctr">
            <a:solidFill>
              <a:srgbClr val="4F81BD"/>
            </a:solidFill>
            <a:prstDash val="solid"/>
            <a:headEnd type="triangle"/>
            <a:tailEnd type="triangle"/>
          </a:ln>
          <a:effectLst>
            <a:outerShdw blurRad="40000" dist="20000" dir="5400000" rotWithShape="0">
              <a:srgbClr val="000000">
                <a:alpha val="38000"/>
              </a:srgbClr>
            </a:outerShdw>
          </a:effectLst>
        </p:spPr>
      </p:cxnSp>
      <p:pic>
        <p:nvPicPr>
          <p:cNvPr id="56" name="Picture 3"/>
          <p:cNvPicPr>
            <a:picLocks noChangeAspect="1" noChangeArrowheads="1"/>
          </p:cNvPicPr>
          <p:nvPr/>
        </p:nvPicPr>
        <p:blipFill>
          <a:blip r:embed="rId2" cstate="print"/>
          <a:srcRect/>
          <a:stretch>
            <a:fillRect/>
          </a:stretch>
        </p:blipFill>
        <p:spPr bwMode="auto">
          <a:xfrm>
            <a:off x="344174" y="2586174"/>
            <a:ext cx="1422845" cy="692944"/>
          </a:xfrm>
          <a:prstGeom prst="rect">
            <a:avLst/>
          </a:prstGeom>
          <a:noFill/>
          <a:ln w="9525">
            <a:noFill/>
            <a:miter lim="800000"/>
            <a:headEnd/>
            <a:tailEnd/>
          </a:ln>
        </p:spPr>
      </p:pic>
      <p:pic>
        <p:nvPicPr>
          <p:cNvPr id="57" name="Picture 4"/>
          <p:cNvPicPr>
            <a:picLocks noChangeAspect="1" noChangeArrowheads="1"/>
          </p:cNvPicPr>
          <p:nvPr/>
        </p:nvPicPr>
        <p:blipFill>
          <a:blip r:embed="rId3" cstate="print"/>
          <a:srcRect/>
          <a:stretch>
            <a:fillRect/>
          </a:stretch>
        </p:blipFill>
        <p:spPr bwMode="auto">
          <a:xfrm>
            <a:off x="1811906" y="2586174"/>
            <a:ext cx="1100137" cy="692944"/>
          </a:xfrm>
          <a:prstGeom prst="rect">
            <a:avLst/>
          </a:prstGeom>
          <a:noFill/>
          <a:ln w="9525">
            <a:noFill/>
            <a:miter lim="800000"/>
            <a:headEnd/>
            <a:tailEnd/>
          </a:ln>
        </p:spPr>
      </p:pic>
      <p:pic>
        <p:nvPicPr>
          <p:cNvPr id="58" name="Picture 5"/>
          <p:cNvPicPr>
            <a:picLocks noChangeAspect="1" noChangeArrowheads="1"/>
          </p:cNvPicPr>
          <p:nvPr/>
        </p:nvPicPr>
        <p:blipFill>
          <a:blip r:embed="rId4" cstate="print"/>
          <a:srcRect/>
          <a:stretch>
            <a:fillRect/>
          </a:stretch>
        </p:blipFill>
        <p:spPr bwMode="auto">
          <a:xfrm>
            <a:off x="2944524" y="2586174"/>
            <a:ext cx="1350081" cy="692944"/>
          </a:xfrm>
          <a:prstGeom prst="rect">
            <a:avLst/>
          </a:prstGeom>
          <a:noFill/>
          <a:ln w="9525">
            <a:noFill/>
            <a:miter lim="800000"/>
            <a:headEnd/>
            <a:tailEnd/>
          </a:ln>
        </p:spPr>
      </p:pic>
      <p:pic>
        <p:nvPicPr>
          <p:cNvPr id="59" name="Picture 7" descr="24小时自助图书馆"/>
          <p:cNvPicPr>
            <a:picLocks noChangeAspect="1" noChangeArrowheads="1"/>
          </p:cNvPicPr>
          <p:nvPr/>
        </p:nvPicPr>
        <p:blipFill>
          <a:blip r:embed="rId5" cstate="print"/>
          <a:srcRect/>
          <a:stretch>
            <a:fillRect/>
          </a:stretch>
        </p:blipFill>
        <p:spPr bwMode="auto">
          <a:xfrm>
            <a:off x="387802" y="3509184"/>
            <a:ext cx="1506210" cy="692944"/>
          </a:xfrm>
          <a:prstGeom prst="rect">
            <a:avLst/>
          </a:prstGeom>
          <a:noFill/>
        </p:spPr>
      </p:pic>
      <p:pic>
        <p:nvPicPr>
          <p:cNvPr id="60" name="Picture 8"/>
          <p:cNvPicPr>
            <a:picLocks noChangeAspect="1" noChangeArrowheads="1"/>
          </p:cNvPicPr>
          <p:nvPr/>
        </p:nvPicPr>
        <p:blipFill>
          <a:blip r:embed="rId6" cstate="print"/>
          <a:srcRect/>
          <a:stretch>
            <a:fillRect/>
          </a:stretch>
        </p:blipFill>
        <p:spPr bwMode="auto">
          <a:xfrm>
            <a:off x="1992596" y="3509183"/>
            <a:ext cx="984828" cy="693900"/>
          </a:xfrm>
          <a:prstGeom prst="rect">
            <a:avLst/>
          </a:prstGeom>
          <a:noFill/>
          <a:ln w="9525">
            <a:noFill/>
            <a:miter lim="800000"/>
            <a:headEnd/>
            <a:tailEnd/>
          </a:ln>
        </p:spPr>
      </p:pic>
      <p:pic>
        <p:nvPicPr>
          <p:cNvPr id="61" name="Picture 9"/>
          <p:cNvPicPr>
            <a:picLocks noChangeAspect="1" noChangeArrowheads="1"/>
          </p:cNvPicPr>
          <p:nvPr/>
        </p:nvPicPr>
        <p:blipFill>
          <a:blip r:embed="rId7" cstate="print"/>
          <a:srcRect/>
          <a:stretch>
            <a:fillRect/>
          </a:stretch>
        </p:blipFill>
        <p:spPr bwMode="auto">
          <a:xfrm>
            <a:off x="5199133" y="2586174"/>
            <a:ext cx="964805" cy="693900"/>
          </a:xfrm>
          <a:prstGeom prst="rect">
            <a:avLst/>
          </a:prstGeom>
          <a:noFill/>
          <a:ln w="9525">
            <a:noFill/>
            <a:miter lim="800000"/>
            <a:headEnd/>
            <a:tailEnd/>
          </a:ln>
        </p:spPr>
      </p:pic>
      <p:pic>
        <p:nvPicPr>
          <p:cNvPr id="62" name="Picture 10"/>
          <p:cNvPicPr>
            <a:picLocks noChangeAspect="1" noChangeArrowheads="1"/>
          </p:cNvPicPr>
          <p:nvPr/>
        </p:nvPicPr>
        <p:blipFill>
          <a:blip r:embed="rId8" cstate="print"/>
          <a:srcRect/>
          <a:stretch>
            <a:fillRect/>
          </a:stretch>
        </p:blipFill>
        <p:spPr bwMode="auto">
          <a:xfrm>
            <a:off x="6271945" y="2586174"/>
            <a:ext cx="1037326" cy="693900"/>
          </a:xfrm>
          <a:prstGeom prst="rect">
            <a:avLst/>
          </a:prstGeom>
          <a:noFill/>
          <a:ln w="9525">
            <a:noFill/>
            <a:miter lim="800000"/>
            <a:headEnd/>
            <a:tailEnd/>
          </a:ln>
        </p:spPr>
      </p:pic>
      <p:pic>
        <p:nvPicPr>
          <p:cNvPr id="63" name="Picture 12"/>
          <p:cNvPicPr>
            <a:picLocks noChangeAspect="1" noChangeArrowheads="1"/>
          </p:cNvPicPr>
          <p:nvPr/>
        </p:nvPicPr>
        <p:blipFill>
          <a:blip r:embed="rId9" cstate="print"/>
          <a:srcRect/>
          <a:stretch>
            <a:fillRect/>
          </a:stretch>
        </p:blipFill>
        <p:spPr bwMode="auto">
          <a:xfrm>
            <a:off x="7423682" y="2586174"/>
            <a:ext cx="1227668" cy="693900"/>
          </a:xfrm>
          <a:prstGeom prst="rect">
            <a:avLst/>
          </a:prstGeom>
          <a:noFill/>
          <a:ln w="9525">
            <a:noFill/>
            <a:miter lim="800000"/>
            <a:headEnd/>
            <a:tailEnd/>
          </a:ln>
        </p:spPr>
      </p:pic>
      <p:pic>
        <p:nvPicPr>
          <p:cNvPr id="64" name="Picture 13"/>
          <p:cNvPicPr>
            <a:picLocks noChangeAspect="1" noChangeArrowheads="1"/>
          </p:cNvPicPr>
          <p:nvPr/>
        </p:nvPicPr>
        <p:blipFill>
          <a:blip r:embed="rId10" cstate="print"/>
          <a:srcRect/>
          <a:stretch>
            <a:fillRect/>
          </a:stretch>
        </p:blipFill>
        <p:spPr bwMode="auto">
          <a:xfrm>
            <a:off x="7880280" y="3509183"/>
            <a:ext cx="895281" cy="693900"/>
          </a:xfrm>
          <a:prstGeom prst="rect">
            <a:avLst/>
          </a:prstGeom>
          <a:noFill/>
          <a:ln w="9525">
            <a:noFill/>
            <a:miter lim="800000"/>
            <a:headEnd/>
            <a:tailEnd/>
          </a:ln>
        </p:spPr>
      </p:pic>
      <p:pic>
        <p:nvPicPr>
          <p:cNvPr id="65" name="Picture 14"/>
          <p:cNvPicPr>
            <a:picLocks noChangeAspect="1" noChangeArrowheads="1"/>
          </p:cNvPicPr>
          <p:nvPr/>
        </p:nvPicPr>
        <p:blipFill>
          <a:blip r:embed="rId11" cstate="print"/>
          <a:srcRect/>
          <a:stretch>
            <a:fillRect/>
          </a:stretch>
        </p:blipFill>
        <p:spPr bwMode="auto">
          <a:xfrm>
            <a:off x="5180817" y="3509183"/>
            <a:ext cx="1020990" cy="693900"/>
          </a:xfrm>
          <a:prstGeom prst="rect">
            <a:avLst/>
          </a:prstGeom>
          <a:noFill/>
          <a:ln w="9525">
            <a:noFill/>
            <a:miter lim="800000"/>
            <a:headEnd/>
            <a:tailEnd/>
          </a:ln>
        </p:spPr>
      </p:pic>
      <p:pic>
        <p:nvPicPr>
          <p:cNvPr id="66" name="Picture 15"/>
          <p:cNvPicPr>
            <a:picLocks noChangeAspect="1" noChangeArrowheads="1"/>
          </p:cNvPicPr>
          <p:nvPr/>
        </p:nvPicPr>
        <p:blipFill>
          <a:blip r:embed="rId12" cstate="print"/>
          <a:srcRect/>
          <a:stretch>
            <a:fillRect/>
          </a:stretch>
        </p:blipFill>
        <p:spPr bwMode="auto">
          <a:xfrm>
            <a:off x="6276851" y="3509183"/>
            <a:ext cx="1476383" cy="693900"/>
          </a:xfrm>
          <a:prstGeom prst="rect">
            <a:avLst/>
          </a:prstGeom>
          <a:noFill/>
          <a:ln w="9525">
            <a:noFill/>
            <a:miter lim="800000"/>
            <a:headEnd/>
            <a:tailEnd/>
          </a:ln>
        </p:spPr>
      </p:pic>
      <p:sp>
        <p:nvSpPr>
          <p:cNvPr id="67" name="TextBox 66"/>
          <p:cNvSpPr txBox="1"/>
          <p:nvPr/>
        </p:nvSpPr>
        <p:spPr>
          <a:xfrm>
            <a:off x="433292" y="3230384"/>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食堂消费</a:t>
            </a:r>
            <a:endParaRPr lang="zh-CN" altLang="en-US" sz="1050" dirty="0">
              <a:solidFill>
                <a:prstClr val="black"/>
              </a:solidFill>
              <a:latin typeface="微软雅黑" pitchFamily="34" charset="-122"/>
              <a:ea typeface="微软雅黑" pitchFamily="34" charset="-122"/>
              <a:cs typeface="+mn-cs"/>
            </a:endParaRPr>
          </a:p>
        </p:txBody>
      </p:sp>
      <p:sp>
        <p:nvSpPr>
          <p:cNvPr id="68" name="TextBox 67"/>
          <p:cNvSpPr txBox="1"/>
          <p:nvPr/>
        </p:nvSpPr>
        <p:spPr>
          <a:xfrm>
            <a:off x="1739671" y="3230384"/>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商店购物</a:t>
            </a:r>
            <a:endParaRPr lang="zh-CN" altLang="en-US" sz="1050" dirty="0">
              <a:solidFill>
                <a:prstClr val="black"/>
              </a:solidFill>
              <a:latin typeface="微软雅黑" pitchFamily="34" charset="-122"/>
              <a:ea typeface="微软雅黑" pitchFamily="34" charset="-122"/>
              <a:cs typeface="+mn-cs"/>
            </a:endParaRPr>
          </a:p>
        </p:txBody>
      </p:sp>
      <p:sp>
        <p:nvSpPr>
          <p:cNvPr id="69" name="TextBox 68"/>
          <p:cNvSpPr txBox="1"/>
          <p:nvPr/>
        </p:nvSpPr>
        <p:spPr>
          <a:xfrm>
            <a:off x="2997260" y="3230384"/>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自助咖啡</a:t>
            </a:r>
            <a:endParaRPr lang="zh-CN" altLang="en-US" sz="1050" dirty="0">
              <a:solidFill>
                <a:prstClr val="black"/>
              </a:solidFill>
              <a:latin typeface="微软雅黑" pitchFamily="34" charset="-122"/>
              <a:ea typeface="微软雅黑" pitchFamily="34" charset="-122"/>
              <a:cs typeface="+mn-cs"/>
            </a:endParaRPr>
          </a:p>
        </p:txBody>
      </p:sp>
      <p:sp>
        <p:nvSpPr>
          <p:cNvPr id="70" name="TextBox 69"/>
          <p:cNvSpPr txBox="1"/>
          <p:nvPr/>
        </p:nvSpPr>
        <p:spPr>
          <a:xfrm>
            <a:off x="451302" y="4216169"/>
            <a:ext cx="137921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自助图书借阅</a:t>
            </a:r>
            <a:endParaRPr lang="zh-CN" altLang="en-US" sz="1050" dirty="0">
              <a:solidFill>
                <a:prstClr val="black"/>
              </a:solidFill>
              <a:latin typeface="微软雅黑" pitchFamily="34" charset="-122"/>
              <a:ea typeface="微软雅黑" pitchFamily="34" charset="-122"/>
              <a:cs typeface="+mn-cs"/>
            </a:endParaRPr>
          </a:p>
        </p:txBody>
      </p:sp>
      <p:sp>
        <p:nvSpPr>
          <p:cNvPr id="71" name="TextBox 70"/>
          <p:cNvSpPr txBox="1"/>
          <p:nvPr/>
        </p:nvSpPr>
        <p:spPr>
          <a:xfrm>
            <a:off x="1862710" y="421616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健身锻炼</a:t>
            </a:r>
            <a:endParaRPr lang="zh-CN" altLang="en-US" sz="1050" dirty="0">
              <a:solidFill>
                <a:prstClr val="black"/>
              </a:solidFill>
              <a:latin typeface="微软雅黑" pitchFamily="34" charset="-122"/>
              <a:ea typeface="微软雅黑" pitchFamily="34" charset="-122"/>
              <a:cs typeface="+mn-cs"/>
            </a:endParaRPr>
          </a:p>
        </p:txBody>
      </p:sp>
      <p:sp>
        <p:nvSpPr>
          <p:cNvPr id="72" name="TextBox 71"/>
          <p:cNvSpPr txBox="1"/>
          <p:nvPr/>
        </p:nvSpPr>
        <p:spPr>
          <a:xfrm>
            <a:off x="3089752" y="421616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停车刷卡</a:t>
            </a:r>
            <a:endParaRPr lang="zh-CN" altLang="en-US" sz="1050" dirty="0">
              <a:solidFill>
                <a:prstClr val="black"/>
              </a:solidFill>
              <a:latin typeface="微软雅黑" pitchFamily="34" charset="-122"/>
              <a:ea typeface="微软雅黑" pitchFamily="34" charset="-122"/>
              <a:cs typeface="+mn-cs"/>
            </a:endParaRPr>
          </a:p>
        </p:txBody>
      </p:sp>
      <p:pic>
        <p:nvPicPr>
          <p:cNvPr id="73" name="Picture 16"/>
          <p:cNvPicPr>
            <a:picLocks noChangeAspect="1" noChangeArrowheads="1"/>
          </p:cNvPicPr>
          <p:nvPr/>
        </p:nvPicPr>
        <p:blipFill>
          <a:blip r:embed="rId13" cstate="print"/>
          <a:srcRect/>
          <a:stretch>
            <a:fillRect/>
          </a:stretch>
        </p:blipFill>
        <p:spPr bwMode="auto">
          <a:xfrm>
            <a:off x="3095809" y="3509183"/>
            <a:ext cx="1232486" cy="693900"/>
          </a:xfrm>
          <a:prstGeom prst="rect">
            <a:avLst/>
          </a:prstGeom>
          <a:noFill/>
          <a:ln w="9525">
            <a:noFill/>
            <a:miter lim="800000"/>
            <a:headEnd/>
            <a:tailEnd/>
          </a:ln>
        </p:spPr>
      </p:pic>
      <p:sp>
        <p:nvSpPr>
          <p:cNvPr id="74" name="TextBox 73"/>
          <p:cNvSpPr txBox="1"/>
          <p:nvPr/>
        </p:nvSpPr>
        <p:spPr>
          <a:xfrm>
            <a:off x="5059231" y="328007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考勤管理</a:t>
            </a:r>
            <a:endParaRPr lang="zh-CN" altLang="en-US" sz="1050" dirty="0">
              <a:solidFill>
                <a:prstClr val="black"/>
              </a:solidFill>
              <a:latin typeface="微软雅黑" pitchFamily="34" charset="-122"/>
              <a:ea typeface="微软雅黑" pitchFamily="34" charset="-122"/>
              <a:cs typeface="+mn-cs"/>
            </a:endParaRPr>
          </a:p>
        </p:txBody>
      </p:sp>
      <p:sp>
        <p:nvSpPr>
          <p:cNvPr id="75" name="TextBox 74"/>
          <p:cNvSpPr txBox="1"/>
          <p:nvPr/>
        </p:nvSpPr>
        <p:spPr>
          <a:xfrm>
            <a:off x="6168308" y="328007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门禁管理</a:t>
            </a:r>
            <a:endParaRPr lang="zh-CN" altLang="en-US" sz="1050" dirty="0">
              <a:solidFill>
                <a:prstClr val="black"/>
              </a:solidFill>
              <a:latin typeface="微软雅黑" pitchFamily="34" charset="-122"/>
              <a:ea typeface="微软雅黑" pitchFamily="34" charset="-122"/>
              <a:cs typeface="+mn-cs"/>
            </a:endParaRPr>
          </a:p>
        </p:txBody>
      </p:sp>
      <p:sp>
        <p:nvSpPr>
          <p:cNvPr id="76" name="TextBox 75"/>
          <p:cNvSpPr txBox="1"/>
          <p:nvPr/>
        </p:nvSpPr>
        <p:spPr>
          <a:xfrm>
            <a:off x="7415216" y="328007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巡更管理</a:t>
            </a:r>
            <a:endParaRPr lang="zh-CN" altLang="en-US" sz="1050" dirty="0">
              <a:solidFill>
                <a:prstClr val="black"/>
              </a:solidFill>
              <a:latin typeface="微软雅黑" pitchFamily="34" charset="-122"/>
              <a:ea typeface="微软雅黑" pitchFamily="34" charset="-122"/>
              <a:cs typeface="+mn-cs"/>
            </a:endParaRPr>
          </a:p>
        </p:txBody>
      </p:sp>
      <p:sp>
        <p:nvSpPr>
          <p:cNvPr id="77" name="TextBox 76"/>
          <p:cNvSpPr txBox="1"/>
          <p:nvPr/>
        </p:nvSpPr>
        <p:spPr>
          <a:xfrm>
            <a:off x="5069012" y="421616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机房管理</a:t>
            </a:r>
            <a:endParaRPr lang="zh-CN" altLang="en-US" sz="1050" dirty="0">
              <a:solidFill>
                <a:prstClr val="black"/>
              </a:solidFill>
              <a:latin typeface="微软雅黑" pitchFamily="34" charset="-122"/>
              <a:ea typeface="微软雅黑" pitchFamily="34" charset="-122"/>
              <a:cs typeface="+mn-cs"/>
            </a:endParaRPr>
          </a:p>
        </p:txBody>
      </p:sp>
      <p:sp>
        <p:nvSpPr>
          <p:cNvPr id="78" name="TextBox 77"/>
          <p:cNvSpPr txBox="1"/>
          <p:nvPr/>
        </p:nvSpPr>
        <p:spPr>
          <a:xfrm>
            <a:off x="6392738" y="421616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信息查询</a:t>
            </a:r>
            <a:endParaRPr lang="zh-CN" altLang="en-US" sz="1050" dirty="0">
              <a:solidFill>
                <a:prstClr val="black"/>
              </a:solidFill>
              <a:latin typeface="微软雅黑" pitchFamily="34" charset="-122"/>
              <a:ea typeface="微软雅黑" pitchFamily="34" charset="-122"/>
              <a:cs typeface="+mn-cs"/>
            </a:endParaRPr>
          </a:p>
        </p:txBody>
      </p:sp>
      <p:sp>
        <p:nvSpPr>
          <p:cNvPr id="79" name="TextBox 78"/>
          <p:cNvSpPr txBox="1"/>
          <p:nvPr/>
        </p:nvSpPr>
        <p:spPr>
          <a:xfrm>
            <a:off x="7710612" y="4216169"/>
            <a:ext cx="1244600" cy="253916"/>
          </a:xfrm>
          <a:prstGeom prst="rect">
            <a:avLst/>
          </a:prstGeom>
          <a:noFill/>
        </p:spPr>
        <p:txBody>
          <a:bodyPr wrap="square" rtlCol="0">
            <a:spAutoFit/>
          </a:bodyPr>
          <a:lstStyle/>
          <a:p>
            <a:pPr algn="ctr" fontAlgn="auto">
              <a:spcBef>
                <a:spcPts val="0"/>
              </a:spcBef>
              <a:spcAft>
                <a:spcPts val="0"/>
              </a:spcAft>
              <a:buFontTx/>
              <a:buNone/>
            </a:pPr>
            <a:r>
              <a:rPr lang="zh-CN" altLang="en-US" sz="1050" dirty="0" smtClean="0">
                <a:solidFill>
                  <a:prstClr val="black"/>
                </a:solidFill>
                <a:latin typeface="微软雅黑" pitchFamily="34" charset="-122"/>
                <a:ea typeface="微软雅黑" pitchFamily="34" charset="-122"/>
                <a:cs typeface="+mn-cs"/>
              </a:rPr>
              <a:t>会议签到</a:t>
            </a:r>
            <a:endParaRPr lang="zh-CN" altLang="en-US" sz="1050" dirty="0">
              <a:solidFill>
                <a:prstClr val="black"/>
              </a:solidFill>
              <a:latin typeface="微软雅黑" pitchFamily="34" charset="-122"/>
              <a:ea typeface="微软雅黑" pitchFamily="34" charset="-122"/>
              <a:cs typeface="+mn-cs"/>
            </a:endParaRPr>
          </a:p>
        </p:txBody>
      </p:sp>
      <p:sp>
        <p:nvSpPr>
          <p:cNvPr id="80" name="矩形 79"/>
          <p:cNvSpPr/>
          <p:nvPr/>
        </p:nvSpPr>
        <p:spPr>
          <a:xfrm>
            <a:off x="6078977" y="616794"/>
            <a:ext cx="2935813" cy="1785104"/>
          </a:xfrm>
          <a:prstGeom prst="rect">
            <a:avLst/>
          </a:prstGeom>
        </p:spPr>
        <p:txBody>
          <a:bodyPr wrap="square">
            <a:spAutoFit/>
          </a:bodyPr>
          <a:lstStyle/>
          <a:p>
            <a:pPr fontAlgn="auto">
              <a:spcBef>
                <a:spcPts val="0"/>
              </a:spcBef>
              <a:spcAft>
                <a:spcPts val="0"/>
              </a:spcAft>
              <a:buFontTx/>
              <a:buNone/>
              <a:defRPr/>
            </a:pPr>
            <a:r>
              <a:rPr lang="zh-CN" altLang="en-US" sz="1200" dirty="0" smtClean="0">
                <a:solidFill>
                  <a:prstClr val="black"/>
                </a:solidFill>
                <a:latin typeface="微软雅黑" pitchFamily="34" charset="-122"/>
                <a:ea typeface="微软雅黑" pitchFamily="34" charset="-122"/>
                <a:cs typeface="+mn-cs"/>
              </a:rPr>
              <a:t>通过网络将不同类型的智能管理系统连接到一个综合数据库，通过一个综合性的管理软件，实现统一的</a:t>
            </a:r>
            <a:r>
              <a:rPr lang="en-US" altLang="zh-CN" sz="1200" dirty="0" smtClean="0">
                <a:solidFill>
                  <a:prstClr val="black"/>
                </a:solidFill>
                <a:latin typeface="微软雅黑" pitchFamily="34" charset="-122"/>
                <a:ea typeface="微软雅黑" pitchFamily="34" charset="-122"/>
                <a:cs typeface="+mn-cs"/>
              </a:rPr>
              <a:t>IC</a:t>
            </a:r>
            <a:r>
              <a:rPr lang="zh-CN" altLang="en-US" sz="1200" dirty="0" smtClean="0">
                <a:solidFill>
                  <a:prstClr val="black"/>
                </a:solidFill>
                <a:latin typeface="微软雅黑" pitchFamily="34" charset="-122"/>
                <a:ea typeface="微软雅黑" pitchFamily="34" charset="-122"/>
                <a:cs typeface="+mn-cs"/>
              </a:rPr>
              <a:t>卡管理、发行、查询等功能，从而使得同一张</a:t>
            </a:r>
            <a:r>
              <a:rPr lang="en-US" altLang="zh-CN" sz="1200" dirty="0" smtClean="0">
                <a:solidFill>
                  <a:prstClr val="black"/>
                </a:solidFill>
                <a:latin typeface="微软雅黑" pitchFamily="34" charset="-122"/>
                <a:ea typeface="微软雅黑" pitchFamily="34" charset="-122"/>
                <a:cs typeface="+mn-cs"/>
              </a:rPr>
              <a:t>IC</a:t>
            </a:r>
            <a:r>
              <a:rPr lang="zh-CN" altLang="en-US" sz="1200" dirty="0" smtClean="0">
                <a:solidFill>
                  <a:prstClr val="black"/>
                </a:solidFill>
                <a:latin typeface="微软雅黑" pitchFamily="34" charset="-122"/>
                <a:ea typeface="微软雅黑" pitchFamily="34" charset="-122"/>
                <a:cs typeface="+mn-cs"/>
              </a:rPr>
              <a:t>卡在园区内均能使用</a:t>
            </a:r>
            <a:endParaRPr lang="en-US" altLang="zh-CN" sz="1200" dirty="0" smtClean="0">
              <a:solidFill>
                <a:prstClr val="black"/>
              </a:solidFill>
              <a:latin typeface="微软雅黑" pitchFamily="34" charset="-122"/>
              <a:ea typeface="微软雅黑" pitchFamily="34" charset="-122"/>
              <a:cs typeface="+mn-cs"/>
            </a:endParaRPr>
          </a:p>
          <a:p>
            <a:pPr marL="179388" indent="-179388" fontAlgn="auto">
              <a:spcBef>
                <a:spcPts val="600"/>
              </a:spcBef>
              <a:spcAft>
                <a:spcPts val="0"/>
              </a:spcAft>
              <a:buFont typeface="Arial" pitchFamily="34" charset="0"/>
              <a:buChar char="•"/>
            </a:pPr>
            <a:r>
              <a:rPr lang="zh-CN" altLang="en-US" sz="1200" b="1" dirty="0" smtClean="0">
                <a:solidFill>
                  <a:srgbClr val="FF0000"/>
                </a:solidFill>
                <a:latin typeface="微软雅黑" pitchFamily="34" charset="-122"/>
                <a:ea typeface="微软雅黑" pitchFamily="34" charset="-122"/>
                <a:cs typeface="+mn-cs"/>
              </a:rPr>
              <a:t>一卡</a:t>
            </a:r>
            <a:r>
              <a:rPr lang="zh-CN" altLang="en-US" sz="1100" dirty="0" smtClean="0">
                <a:solidFill>
                  <a:prstClr val="black"/>
                </a:solidFill>
                <a:latin typeface="微软雅黑" pitchFamily="34" charset="-122"/>
                <a:ea typeface="微软雅黑" pitchFamily="34" charset="-122"/>
                <a:cs typeface="+mn-cs"/>
              </a:rPr>
              <a:t>：一张园区卡</a:t>
            </a:r>
            <a:endParaRPr lang="en-US" altLang="zh-CN" sz="1100" dirty="0" smtClean="0">
              <a:solidFill>
                <a:prstClr val="black"/>
              </a:solidFill>
              <a:latin typeface="微软雅黑" pitchFamily="34" charset="-122"/>
              <a:ea typeface="微软雅黑" pitchFamily="34" charset="-122"/>
              <a:cs typeface="+mn-cs"/>
            </a:endParaRPr>
          </a:p>
          <a:p>
            <a:pPr marL="179388" indent="-179388" fontAlgn="auto">
              <a:spcBef>
                <a:spcPts val="600"/>
              </a:spcBef>
              <a:spcAft>
                <a:spcPts val="0"/>
              </a:spcAft>
              <a:buFont typeface="Arial"/>
              <a:buChar char="•"/>
              <a:defRPr/>
            </a:pPr>
            <a:r>
              <a:rPr lang="zh-CN" altLang="en-US" sz="1200" b="1" dirty="0" smtClean="0">
                <a:solidFill>
                  <a:srgbClr val="FF0000"/>
                </a:solidFill>
                <a:latin typeface="微软雅黑" pitchFamily="34" charset="-122"/>
                <a:ea typeface="微软雅黑" pitchFamily="34" charset="-122"/>
                <a:cs typeface="+mn-cs"/>
              </a:rPr>
              <a:t>一库</a:t>
            </a:r>
            <a:r>
              <a:rPr lang="zh-CN" altLang="en-US" sz="1100" dirty="0" smtClean="0">
                <a:solidFill>
                  <a:prstClr val="black"/>
                </a:solidFill>
                <a:latin typeface="微软雅黑" pitchFamily="34" charset="-122"/>
                <a:ea typeface="微软雅黑" pitchFamily="34" charset="-122"/>
                <a:cs typeface="+mn-cs"/>
              </a:rPr>
              <a:t>：一个统一数据库</a:t>
            </a:r>
            <a:endParaRPr lang="en-US" altLang="zh-CN" sz="1100" dirty="0" smtClean="0">
              <a:solidFill>
                <a:prstClr val="black"/>
              </a:solidFill>
              <a:latin typeface="微软雅黑" pitchFamily="34" charset="-122"/>
              <a:ea typeface="微软雅黑" pitchFamily="34" charset="-122"/>
              <a:cs typeface="+mn-cs"/>
            </a:endParaRPr>
          </a:p>
          <a:p>
            <a:pPr marL="179388" indent="-179388" fontAlgn="auto">
              <a:spcBef>
                <a:spcPts val="600"/>
              </a:spcBef>
              <a:spcAft>
                <a:spcPts val="0"/>
              </a:spcAft>
              <a:buFont typeface="Arial"/>
              <a:buChar char="•"/>
              <a:defRPr/>
            </a:pPr>
            <a:r>
              <a:rPr lang="zh-CN" altLang="en-US" sz="1200" b="1" dirty="0" smtClean="0">
                <a:solidFill>
                  <a:srgbClr val="FF0000"/>
                </a:solidFill>
                <a:latin typeface="微软雅黑" pitchFamily="34" charset="-122"/>
                <a:ea typeface="微软雅黑" pitchFamily="34" charset="-122"/>
                <a:cs typeface="+mn-cs"/>
              </a:rPr>
              <a:t>一平台</a:t>
            </a:r>
            <a:r>
              <a:rPr lang="zh-CN" altLang="en-US" sz="1100" dirty="0" smtClean="0">
                <a:solidFill>
                  <a:prstClr val="black"/>
                </a:solidFill>
                <a:latin typeface="微软雅黑" pitchFamily="34" charset="-122"/>
                <a:ea typeface="微软雅黑" pitchFamily="34" charset="-122"/>
                <a:cs typeface="+mn-cs"/>
              </a:rPr>
              <a:t>：一个统一管理平台</a:t>
            </a:r>
          </a:p>
        </p:txBody>
      </p:sp>
      <p:sp>
        <p:nvSpPr>
          <p:cNvPr id="81" name="矩形 80"/>
          <p:cNvSpPr/>
          <p:nvPr/>
        </p:nvSpPr>
        <p:spPr>
          <a:xfrm>
            <a:off x="1871788" y="2150368"/>
            <a:ext cx="800219" cy="276999"/>
          </a:xfrm>
          <a:prstGeom prst="rect">
            <a:avLst/>
          </a:prstGeom>
        </p:spPr>
        <p:txBody>
          <a:bodyPr wrap="none">
            <a:spAutoFit/>
          </a:bodyPr>
          <a:lstStyle/>
          <a:p>
            <a:pPr algn="ctr" fontAlgn="auto">
              <a:spcBef>
                <a:spcPts val="0"/>
              </a:spcBef>
              <a:spcAft>
                <a:spcPts val="0"/>
              </a:spcAft>
              <a:buFontTx/>
              <a:buNone/>
            </a:pPr>
            <a:r>
              <a:rPr lang="zh-CN" altLang="en-US" sz="1200" b="1" dirty="0" smtClean="0">
                <a:solidFill>
                  <a:srgbClr val="0000FF"/>
                </a:solidFill>
                <a:latin typeface="微软雅黑" pitchFamily="34" charset="-122"/>
                <a:ea typeface="微软雅黑" pitchFamily="34" charset="-122"/>
                <a:cs typeface="+mn-cs"/>
              </a:rPr>
              <a:t>电子钱包</a:t>
            </a:r>
            <a:endParaRPr lang="zh-CN" altLang="en-US" sz="1200" b="1" dirty="0">
              <a:solidFill>
                <a:srgbClr val="0000FF"/>
              </a:solidFill>
              <a:latin typeface="微软雅黑" pitchFamily="34" charset="-122"/>
              <a:ea typeface="微软雅黑" pitchFamily="34" charset="-122"/>
              <a:cs typeface="+mn-cs"/>
            </a:endParaRPr>
          </a:p>
        </p:txBody>
      </p:sp>
      <p:sp>
        <p:nvSpPr>
          <p:cNvPr id="82" name="矩形 81"/>
          <p:cNvSpPr/>
          <p:nvPr/>
        </p:nvSpPr>
        <p:spPr>
          <a:xfrm>
            <a:off x="5302883" y="2150368"/>
            <a:ext cx="800219" cy="276999"/>
          </a:xfrm>
          <a:prstGeom prst="rect">
            <a:avLst/>
          </a:prstGeom>
        </p:spPr>
        <p:txBody>
          <a:bodyPr wrap="none">
            <a:spAutoFit/>
          </a:bodyPr>
          <a:lstStyle/>
          <a:p>
            <a:pPr algn="ctr" fontAlgn="auto">
              <a:spcBef>
                <a:spcPts val="0"/>
              </a:spcBef>
              <a:spcAft>
                <a:spcPts val="0"/>
              </a:spcAft>
              <a:buFontTx/>
              <a:buNone/>
            </a:pPr>
            <a:r>
              <a:rPr lang="zh-CN" altLang="en-US" sz="1200" b="1" dirty="0" smtClean="0">
                <a:solidFill>
                  <a:srgbClr val="0000FF"/>
                </a:solidFill>
                <a:latin typeface="微软雅黑" pitchFamily="34" charset="-122"/>
                <a:ea typeface="微软雅黑" pitchFamily="34" charset="-122"/>
                <a:cs typeface="+mn-cs"/>
              </a:rPr>
              <a:t>身份识别</a:t>
            </a:r>
            <a:endParaRPr lang="zh-CN" altLang="en-US" sz="1200" b="1" dirty="0">
              <a:solidFill>
                <a:srgbClr val="0000FF"/>
              </a:solidFill>
              <a:latin typeface="微软雅黑" pitchFamily="34" charset="-122"/>
              <a:ea typeface="微软雅黑" pitchFamily="34" charset="-122"/>
              <a:cs typeface="+mn-cs"/>
            </a:endParaRPr>
          </a:p>
        </p:txBody>
      </p:sp>
      <p:pic>
        <p:nvPicPr>
          <p:cNvPr id="83" name="图片 6" descr="1218710403.jpg"/>
          <p:cNvPicPr>
            <a:picLocks noChangeAspect="1"/>
          </p:cNvPicPr>
          <p:nvPr/>
        </p:nvPicPr>
        <p:blipFill>
          <a:blip r:embed="rId14" cstate="print"/>
          <a:srcRect/>
          <a:stretch>
            <a:fillRect/>
          </a:stretch>
        </p:blipFill>
        <p:spPr bwMode="auto">
          <a:xfrm>
            <a:off x="683568" y="1167594"/>
            <a:ext cx="792088" cy="324036"/>
          </a:xfrm>
          <a:prstGeom prst="rect">
            <a:avLst/>
          </a:prstGeom>
          <a:noFill/>
          <a:ln w="9525">
            <a:noFill/>
            <a:miter lim="800000"/>
            <a:headEnd/>
            <a:tailEnd/>
          </a:ln>
        </p:spPr>
      </p:pic>
      <p:sp>
        <p:nvSpPr>
          <p:cNvPr id="84" name="矩形 83"/>
          <p:cNvSpPr/>
          <p:nvPr/>
        </p:nvSpPr>
        <p:spPr>
          <a:xfrm>
            <a:off x="770388" y="1545641"/>
            <a:ext cx="646331" cy="276999"/>
          </a:xfrm>
          <a:prstGeom prst="rect">
            <a:avLst/>
          </a:prstGeom>
        </p:spPr>
        <p:txBody>
          <a:bodyPr wrap="none">
            <a:spAutoFit/>
          </a:bodyPr>
          <a:lstStyle/>
          <a:p>
            <a:pPr algn="ct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银行卡</a:t>
            </a:r>
            <a:endParaRPr lang="zh-CN" altLang="en-US" sz="1200" dirty="0">
              <a:solidFill>
                <a:prstClr val="black"/>
              </a:solidFill>
              <a:latin typeface="微软雅黑" pitchFamily="34" charset="-122"/>
              <a:ea typeface="微软雅黑" pitchFamily="34" charset="-122"/>
              <a:cs typeface="+mn-cs"/>
            </a:endParaRPr>
          </a:p>
        </p:txBody>
      </p:sp>
      <p:sp>
        <p:nvSpPr>
          <p:cNvPr id="85" name="矩形 84"/>
          <p:cNvSpPr/>
          <p:nvPr/>
        </p:nvSpPr>
        <p:spPr>
          <a:xfrm>
            <a:off x="3554891" y="1329617"/>
            <a:ext cx="954107" cy="276999"/>
          </a:xfrm>
          <a:prstGeom prst="rect">
            <a:avLst/>
          </a:prstGeom>
        </p:spPr>
        <p:txBody>
          <a:bodyPr wrap="none">
            <a:spAutoFit/>
          </a:bodyPr>
          <a:lstStyle/>
          <a:p>
            <a:pPr algn="ctr" fontAlgn="auto">
              <a:spcBef>
                <a:spcPts val="0"/>
              </a:spcBef>
              <a:spcAft>
                <a:spcPts val="0"/>
              </a:spcAft>
              <a:buFontTx/>
              <a:buNone/>
            </a:pPr>
            <a:r>
              <a:rPr lang="zh-CN" altLang="en-US" sz="1200" b="1" dirty="0" smtClean="0">
                <a:solidFill>
                  <a:srgbClr val="0000FF"/>
                </a:solidFill>
                <a:latin typeface="微软雅黑" pitchFamily="34" charset="-122"/>
                <a:ea typeface="微软雅黑" pitchFamily="34" charset="-122"/>
                <a:cs typeface="+mn-cs"/>
              </a:rPr>
              <a:t>园区一卡通</a:t>
            </a:r>
            <a:endParaRPr lang="zh-CN" altLang="en-US" sz="1200" b="1" dirty="0">
              <a:solidFill>
                <a:srgbClr val="0000FF"/>
              </a:solidFill>
              <a:latin typeface="微软雅黑" pitchFamily="34" charset="-122"/>
              <a:ea typeface="微软雅黑" pitchFamily="34" charset="-122"/>
              <a:cs typeface="+mn-cs"/>
            </a:endParaRPr>
          </a:p>
        </p:txBody>
      </p:sp>
      <p:pic>
        <p:nvPicPr>
          <p:cNvPr id="86" name="Picture 3"/>
          <p:cNvPicPr>
            <a:picLocks noChangeAspect="1" noChangeArrowheads="1"/>
          </p:cNvPicPr>
          <p:nvPr/>
        </p:nvPicPr>
        <p:blipFill>
          <a:blip r:embed="rId15" cstate="print"/>
          <a:srcRect/>
          <a:stretch>
            <a:fillRect/>
          </a:stretch>
        </p:blipFill>
        <p:spPr bwMode="auto">
          <a:xfrm>
            <a:off x="2483774" y="897564"/>
            <a:ext cx="1021649" cy="482352"/>
          </a:xfrm>
          <a:prstGeom prst="rect">
            <a:avLst/>
          </a:prstGeom>
          <a:noFill/>
          <a:ln w="9525">
            <a:noFill/>
            <a:miter lim="800000"/>
            <a:headEnd/>
            <a:tailEnd/>
          </a:ln>
        </p:spPr>
      </p:pic>
      <p:pic>
        <p:nvPicPr>
          <p:cNvPr id="87" name="Picture 5"/>
          <p:cNvPicPr>
            <a:picLocks noChangeAspect="1" noChangeArrowheads="1"/>
          </p:cNvPicPr>
          <p:nvPr/>
        </p:nvPicPr>
        <p:blipFill>
          <a:blip r:embed="rId16" cstate="print"/>
          <a:srcRect/>
          <a:stretch>
            <a:fillRect/>
          </a:stretch>
        </p:blipFill>
        <p:spPr bwMode="auto">
          <a:xfrm>
            <a:off x="3629824" y="897564"/>
            <a:ext cx="942185" cy="486054"/>
          </a:xfrm>
          <a:prstGeom prst="rect">
            <a:avLst/>
          </a:prstGeom>
          <a:noFill/>
          <a:ln w="9525">
            <a:noFill/>
            <a:miter lim="800000"/>
            <a:headEnd/>
            <a:tailEnd/>
          </a:ln>
        </p:spPr>
      </p:pic>
      <p:pic>
        <p:nvPicPr>
          <p:cNvPr id="88" name="Picture 6"/>
          <p:cNvPicPr>
            <a:picLocks noChangeAspect="1" noChangeArrowheads="1"/>
          </p:cNvPicPr>
          <p:nvPr/>
        </p:nvPicPr>
        <p:blipFill>
          <a:blip r:embed="rId17" cstate="print"/>
          <a:srcRect/>
          <a:stretch>
            <a:fillRect/>
          </a:stretch>
        </p:blipFill>
        <p:spPr bwMode="auto">
          <a:xfrm>
            <a:off x="4572009" y="897565"/>
            <a:ext cx="1059755" cy="511154"/>
          </a:xfrm>
          <a:prstGeom prst="rect">
            <a:avLst/>
          </a:prstGeom>
          <a:noFill/>
          <a:ln w="9525">
            <a:noFill/>
            <a:miter lim="800000"/>
            <a:headEnd/>
            <a:tailEnd/>
          </a:ln>
        </p:spPr>
      </p:pic>
      <p:pic>
        <p:nvPicPr>
          <p:cNvPr id="89" name="Picture 7"/>
          <p:cNvPicPr>
            <a:picLocks noChangeAspect="1" noChangeArrowheads="1"/>
          </p:cNvPicPr>
          <p:nvPr/>
        </p:nvPicPr>
        <p:blipFill>
          <a:blip r:embed="rId18" cstate="print"/>
          <a:srcRect/>
          <a:stretch>
            <a:fillRect/>
          </a:stretch>
        </p:blipFill>
        <p:spPr bwMode="auto">
          <a:xfrm>
            <a:off x="683568" y="789553"/>
            <a:ext cx="792088" cy="347877"/>
          </a:xfrm>
          <a:prstGeom prst="rect">
            <a:avLst/>
          </a:prstGeom>
          <a:noFill/>
          <a:ln w="9525">
            <a:noFill/>
            <a:miter lim="800000"/>
            <a:headEnd/>
            <a:tailEnd/>
          </a:ln>
        </p:spPr>
      </p:pic>
      <p:sp>
        <p:nvSpPr>
          <p:cNvPr id="90" name="圆角矩形 89"/>
          <p:cNvSpPr/>
          <p:nvPr/>
        </p:nvSpPr>
        <p:spPr>
          <a:xfrm>
            <a:off x="611560" y="681540"/>
            <a:ext cx="936104" cy="864096"/>
          </a:xfrm>
          <a:prstGeom prst="roundRect">
            <a:avLst/>
          </a:prstGeom>
          <a:no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91" name="矩形 90"/>
          <p:cNvSpPr/>
          <p:nvPr/>
        </p:nvSpPr>
        <p:spPr>
          <a:xfrm>
            <a:off x="2729832" y="675915"/>
            <a:ext cx="461985" cy="261610"/>
          </a:xfrm>
          <a:prstGeom prst="rect">
            <a:avLst/>
          </a:prstGeom>
        </p:spPr>
        <p:txBody>
          <a:bodyPr wrap="none">
            <a:spAutoFit/>
          </a:bodyPr>
          <a:lstStyle/>
          <a:p>
            <a:pPr algn="ctr" fontAlgn="auto">
              <a:spcBef>
                <a:spcPts val="0"/>
              </a:spcBef>
              <a:spcAft>
                <a:spcPts val="0"/>
              </a:spcAft>
              <a:buFontTx/>
              <a:buNone/>
            </a:pPr>
            <a:r>
              <a:rPr lang="en-US" altLang="zh-CN" sz="1100" dirty="0" smtClean="0">
                <a:solidFill>
                  <a:prstClr val="black"/>
                </a:solidFill>
                <a:latin typeface="微软雅黑" pitchFamily="34" charset="-122"/>
                <a:ea typeface="微软雅黑" pitchFamily="34" charset="-122"/>
                <a:cs typeface="+mn-cs"/>
              </a:rPr>
              <a:t>IC</a:t>
            </a:r>
            <a:r>
              <a:rPr lang="zh-CN" altLang="en-US" sz="1100" dirty="0" smtClean="0">
                <a:solidFill>
                  <a:prstClr val="black"/>
                </a:solidFill>
                <a:latin typeface="微软雅黑" pitchFamily="34" charset="-122"/>
                <a:ea typeface="微软雅黑" pitchFamily="34" charset="-122"/>
                <a:cs typeface="+mn-cs"/>
              </a:rPr>
              <a:t>卡</a:t>
            </a:r>
            <a:endParaRPr lang="zh-CN" altLang="en-US" sz="1100" dirty="0">
              <a:solidFill>
                <a:prstClr val="black"/>
              </a:solidFill>
              <a:latin typeface="微软雅黑" pitchFamily="34" charset="-122"/>
              <a:ea typeface="微软雅黑" pitchFamily="34" charset="-122"/>
              <a:cs typeface="+mn-cs"/>
            </a:endParaRPr>
          </a:p>
        </p:txBody>
      </p:sp>
      <p:sp>
        <p:nvSpPr>
          <p:cNvPr id="92" name="矩形 91"/>
          <p:cNvSpPr/>
          <p:nvPr/>
        </p:nvSpPr>
        <p:spPr>
          <a:xfrm>
            <a:off x="3720493" y="675915"/>
            <a:ext cx="748923" cy="261610"/>
          </a:xfrm>
          <a:prstGeom prst="rect">
            <a:avLst/>
          </a:prstGeom>
        </p:spPr>
        <p:txBody>
          <a:bodyPr wrap="none">
            <a:spAutoFit/>
          </a:bodyPr>
          <a:lstStyle/>
          <a:p>
            <a:pPr algn="ctr" fontAlgn="auto">
              <a:spcBef>
                <a:spcPts val="0"/>
              </a:spcBef>
              <a:spcAft>
                <a:spcPts val="0"/>
              </a:spcAft>
              <a:buFontTx/>
              <a:buNone/>
            </a:pPr>
            <a:r>
              <a:rPr lang="zh-CN" altLang="en-US" sz="1100" dirty="0" smtClean="0">
                <a:solidFill>
                  <a:prstClr val="black"/>
                </a:solidFill>
                <a:latin typeface="微软雅黑" pitchFamily="34" charset="-122"/>
                <a:ea typeface="微软雅黑" pitchFamily="34" charset="-122"/>
                <a:cs typeface="+mn-cs"/>
              </a:rPr>
              <a:t>智能手环</a:t>
            </a:r>
            <a:endParaRPr lang="zh-CN" altLang="en-US" sz="1100" dirty="0">
              <a:solidFill>
                <a:prstClr val="black"/>
              </a:solidFill>
              <a:latin typeface="微软雅黑" pitchFamily="34" charset="-122"/>
              <a:ea typeface="微软雅黑" pitchFamily="34" charset="-122"/>
              <a:cs typeface="+mn-cs"/>
            </a:endParaRPr>
          </a:p>
        </p:txBody>
      </p:sp>
      <p:sp>
        <p:nvSpPr>
          <p:cNvPr id="93" name="矩形 92"/>
          <p:cNvSpPr/>
          <p:nvPr/>
        </p:nvSpPr>
        <p:spPr>
          <a:xfrm>
            <a:off x="4899566" y="675915"/>
            <a:ext cx="587019" cy="261610"/>
          </a:xfrm>
          <a:prstGeom prst="rect">
            <a:avLst/>
          </a:prstGeom>
        </p:spPr>
        <p:txBody>
          <a:bodyPr wrap="none">
            <a:spAutoFit/>
          </a:bodyPr>
          <a:lstStyle/>
          <a:p>
            <a:pPr algn="ctr" fontAlgn="auto">
              <a:spcBef>
                <a:spcPts val="0"/>
              </a:spcBef>
              <a:spcAft>
                <a:spcPts val="0"/>
              </a:spcAft>
              <a:buFontTx/>
              <a:buNone/>
            </a:pPr>
            <a:r>
              <a:rPr lang="en-US" altLang="zh-CN" sz="1100" dirty="0" smtClean="0">
                <a:solidFill>
                  <a:prstClr val="black"/>
                </a:solidFill>
                <a:latin typeface="微软雅黑" pitchFamily="34" charset="-122"/>
                <a:ea typeface="微软雅黑" pitchFamily="34" charset="-122"/>
                <a:cs typeface="+mn-cs"/>
              </a:rPr>
              <a:t>SIM</a:t>
            </a:r>
            <a:r>
              <a:rPr lang="zh-CN" altLang="en-US" sz="1100" dirty="0" smtClean="0">
                <a:solidFill>
                  <a:prstClr val="black"/>
                </a:solidFill>
                <a:latin typeface="微软雅黑" pitchFamily="34" charset="-122"/>
                <a:ea typeface="微软雅黑" pitchFamily="34" charset="-122"/>
                <a:cs typeface="+mn-cs"/>
              </a:rPr>
              <a:t>卡</a:t>
            </a:r>
            <a:endParaRPr lang="zh-CN" altLang="en-US" sz="1100" dirty="0">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园区节能管理</a:t>
            </a:r>
            <a:endParaRPr lang="zh-CN" altLang="en-US" b="1" dirty="0"/>
          </a:p>
        </p:txBody>
      </p:sp>
      <p:grpSp>
        <p:nvGrpSpPr>
          <p:cNvPr id="81" name="组合 2"/>
          <p:cNvGrpSpPr/>
          <p:nvPr/>
        </p:nvGrpSpPr>
        <p:grpSpPr>
          <a:xfrm>
            <a:off x="1154250" y="1350172"/>
            <a:ext cx="7123877" cy="3489257"/>
            <a:chOff x="463352" y="534472"/>
            <a:chExt cx="7997080" cy="4356576"/>
          </a:xfrm>
        </p:grpSpPr>
        <p:sp>
          <p:nvSpPr>
            <p:cNvPr id="82" name="Rectangle 7"/>
            <p:cNvSpPr>
              <a:spLocks noChangeArrowheads="1"/>
            </p:cNvSpPr>
            <p:nvPr/>
          </p:nvSpPr>
          <p:spPr bwMode="auto">
            <a:xfrm>
              <a:off x="1523112" y="3861048"/>
              <a:ext cx="5857200" cy="1008112"/>
            </a:xfrm>
            <a:prstGeom prst="roundRect">
              <a:avLst>
                <a:gd name="adj" fmla="val 3505"/>
              </a:avLst>
            </a:prstGeom>
            <a:no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endParaRPr kumimoji="0" lang="en-US" altLang="zh-CN" sz="16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83" name="Picture 8" descr="c:\DOCUME~1\xsz\APPLIC~1\360se6\USERDA~1\Temp\T01033~1.JPG"/>
            <p:cNvPicPr>
              <a:picLocks noChangeAspect="1" noChangeArrowheads="1"/>
            </p:cNvPicPr>
            <p:nvPr/>
          </p:nvPicPr>
          <p:blipFill>
            <a:blip r:embed="rId2" cstate="print"/>
            <a:srcRect/>
            <a:stretch>
              <a:fillRect/>
            </a:stretch>
          </p:blipFill>
          <p:spPr bwMode="auto">
            <a:xfrm>
              <a:off x="4190801" y="4213242"/>
              <a:ext cx="309191" cy="639706"/>
            </a:xfrm>
            <a:prstGeom prst="rect">
              <a:avLst/>
            </a:prstGeom>
            <a:noFill/>
          </p:spPr>
        </p:pic>
        <p:grpSp>
          <p:nvGrpSpPr>
            <p:cNvPr id="84" name="组合 83"/>
            <p:cNvGrpSpPr/>
            <p:nvPr/>
          </p:nvGrpSpPr>
          <p:grpSpPr>
            <a:xfrm>
              <a:off x="539552" y="534472"/>
              <a:ext cx="7920880" cy="349653"/>
              <a:chOff x="348935" y="1200040"/>
              <a:chExt cx="6527321" cy="472299"/>
            </a:xfrm>
          </p:grpSpPr>
          <p:sp>
            <p:nvSpPr>
              <p:cNvPr id="133" name="Isosceles Triangle 85"/>
              <p:cNvSpPr>
                <a:spLocks noChangeArrowheads="1"/>
              </p:cNvSpPr>
              <p:nvPr/>
            </p:nvSpPr>
            <p:spPr bwMode="auto">
              <a:xfrm>
                <a:off x="348935" y="1200040"/>
                <a:ext cx="6527321" cy="352425"/>
              </a:xfrm>
              <a:prstGeom prst="triangle">
                <a:avLst>
                  <a:gd name="adj" fmla="val 50000"/>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000000"/>
                  </a:buClr>
                  <a:buSzPct val="100000"/>
                  <a:buFontTx/>
                  <a:buNone/>
                  <a:tabLst/>
                  <a:defRPr/>
                </a:pPr>
                <a:endParaRPr kumimoji="0" lang="zh-CN" altLang="en-US" sz="1600" b="0" i="0"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34" name="TextBox 86"/>
              <p:cNvSpPr txBox="1">
                <a:spLocks noChangeArrowheads="1"/>
              </p:cNvSpPr>
              <p:nvPr/>
            </p:nvSpPr>
            <p:spPr bwMode="auto">
              <a:xfrm>
                <a:off x="2329057" y="1205174"/>
                <a:ext cx="2516188" cy="467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Pct val="100000"/>
                  <a:buFontTx/>
                  <a:buNone/>
                  <a:tabLst/>
                  <a:defRPr/>
                </a:pPr>
                <a:r>
                  <a:rPr kumimoji="0" lang="zh-CN" altLang="en-US" sz="12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智慧园区节能管理中心</a:t>
                </a:r>
              </a:p>
            </p:txBody>
          </p:sp>
        </p:grpSp>
        <p:sp>
          <p:nvSpPr>
            <p:cNvPr id="85" name="矩形 84"/>
            <p:cNvSpPr/>
            <p:nvPr/>
          </p:nvSpPr>
          <p:spPr bwMode="auto">
            <a:xfrm>
              <a:off x="7884368" y="839570"/>
              <a:ext cx="576064" cy="4051478"/>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zh-CN" altLang="en-US" sz="16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sp>
          <p:nvSpPr>
            <p:cNvPr id="86" name="Rectangle 7"/>
            <p:cNvSpPr>
              <a:spLocks noChangeArrowheads="1"/>
            </p:cNvSpPr>
            <p:nvPr/>
          </p:nvSpPr>
          <p:spPr bwMode="auto">
            <a:xfrm>
              <a:off x="1546840" y="2138154"/>
              <a:ext cx="5857200" cy="1002814"/>
            </a:xfrm>
            <a:prstGeom prst="roundRect">
              <a:avLst>
                <a:gd name="adj" fmla="val 3505"/>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endParaRPr kumimoji="0" lang="en-US" altLang="zh-CN" sz="16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87" name="TextBox 11"/>
            <p:cNvSpPr txBox="1"/>
            <p:nvPr/>
          </p:nvSpPr>
          <p:spPr>
            <a:xfrm>
              <a:off x="2183874" y="2153237"/>
              <a:ext cx="4570482" cy="345852"/>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r>
                <a:rPr kumimoji="0" lang="zh-CN" altLang="en-US" sz="12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园区节能监管应用系统</a:t>
              </a:r>
              <a:endParaRPr kumimoji="0" lang="zh-CN" altLang="en-US" sz="14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88" name="Rectangle 7"/>
            <p:cNvSpPr>
              <a:spLocks noChangeArrowheads="1"/>
            </p:cNvSpPr>
            <p:nvPr/>
          </p:nvSpPr>
          <p:spPr bwMode="auto">
            <a:xfrm>
              <a:off x="1547664" y="3140968"/>
              <a:ext cx="5857200" cy="800115"/>
            </a:xfrm>
            <a:prstGeom prst="roundRect">
              <a:avLst>
                <a:gd name="adj" fmla="val 3505"/>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endParaRPr kumimoji="0" lang="en-US" altLang="zh-CN" sz="16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89" name="圆柱形 88"/>
            <p:cNvSpPr/>
            <p:nvPr/>
          </p:nvSpPr>
          <p:spPr bwMode="auto">
            <a:xfrm>
              <a:off x="1835696" y="3376202"/>
              <a:ext cx="1584176" cy="412838"/>
            </a:xfrm>
            <a:prstGeom prst="can">
              <a:avLst/>
            </a:prstGeom>
            <a:solidFill>
              <a:srgbClr val="4F81BD"/>
            </a:solidFill>
            <a:ln w="25400" cap="flat" cmpd="sng" algn="ctr">
              <a:solidFill>
                <a:srgbClr val="4F81BD">
                  <a:shade val="5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defPPr>
                <a:defRPr lang="zh-CN"/>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rPr>
                <a:t>综合数据库</a:t>
              </a:r>
              <a:endParaRPr kumimoji="0" lang="en-US" altLang="zh-CN"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90" name="圆柱形 89"/>
            <p:cNvSpPr/>
            <p:nvPr/>
          </p:nvSpPr>
          <p:spPr bwMode="auto">
            <a:xfrm>
              <a:off x="3707904" y="3376202"/>
              <a:ext cx="1584176" cy="412838"/>
            </a:xfrm>
            <a:prstGeom prst="can">
              <a:avLst/>
            </a:prstGeom>
            <a:solidFill>
              <a:srgbClr val="4F81BD"/>
            </a:solidFill>
            <a:ln w="25400" cap="flat" cmpd="sng" algn="ctr">
              <a:solidFill>
                <a:srgbClr val="4F81BD">
                  <a:shade val="5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defPPr>
                <a:defRPr lang="zh-CN"/>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rPr>
                <a:t>企业监管数据库</a:t>
              </a:r>
              <a:endParaRPr kumimoji="0" lang="en-US" altLang="zh-CN"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91" name="圆柱形 90"/>
            <p:cNvSpPr/>
            <p:nvPr/>
          </p:nvSpPr>
          <p:spPr bwMode="auto">
            <a:xfrm>
              <a:off x="5580112" y="3356992"/>
              <a:ext cx="1584176" cy="409979"/>
            </a:xfrm>
            <a:prstGeom prst="can">
              <a:avLst/>
            </a:prstGeom>
            <a:solidFill>
              <a:srgbClr val="4F81BD"/>
            </a:solidFill>
            <a:ln w="25400" cap="flat" cmpd="sng" algn="ctr">
              <a:solidFill>
                <a:srgbClr val="4F81BD">
                  <a:shade val="5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defPPr>
                <a:defRPr lang="zh-CN"/>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rPr>
                <a:t>共享数据库</a:t>
              </a:r>
              <a:endParaRPr kumimoji="0" lang="en-US" altLang="zh-CN" sz="1200" b="0" i="0" u="none" strike="noStrike" kern="120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grpSp>
          <p:nvGrpSpPr>
            <p:cNvPr id="92" name="组合 91"/>
            <p:cNvGrpSpPr/>
            <p:nvPr/>
          </p:nvGrpSpPr>
          <p:grpSpPr>
            <a:xfrm>
              <a:off x="1534964" y="1196847"/>
              <a:ext cx="5857200" cy="906252"/>
              <a:chOff x="1475656" y="2120156"/>
              <a:chExt cx="5857200" cy="1224136"/>
            </a:xfrm>
          </p:grpSpPr>
          <p:sp>
            <p:nvSpPr>
              <p:cNvPr id="127" name="Rectangle 7"/>
              <p:cNvSpPr>
                <a:spLocks noChangeArrowheads="1"/>
              </p:cNvSpPr>
              <p:nvPr/>
            </p:nvSpPr>
            <p:spPr bwMode="auto">
              <a:xfrm>
                <a:off x="1475656" y="2120156"/>
                <a:ext cx="5857200" cy="1224136"/>
              </a:xfrm>
              <a:prstGeom prst="roundRect">
                <a:avLst>
                  <a:gd name="adj" fmla="val 3505"/>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endParaRPr kumimoji="0" lang="en-US" altLang="zh-CN" sz="1600" b="1" i="0" u="none" strike="noStrike" kern="0" cap="none" spc="0" normalizeH="0" baseline="0" noProof="0" dirty="0">
                  <a:ln>
                    <a:noFill/>
                  </a:ln>
                  <a:solidFill>
                    <a:srgbClr val="FF0000"/>
                  </a:solidFill>
                  <a:effectLst/>
                  <a:uLnTx/>
                  <a:uFillTx/>
                  <a:latin typeface="微软雅黑" pitchFamily="34" charset="-122"/>
                  <a:ea typeface="微软雅黑" pitchFamily="34" charset="-122"/>
                  <a:cs typeface="+mn-cs"/>
                </a:endParaRPr>
              </a:p>
            </p:txBody>
          </p:sp>
          <p:sp>
            <p:nvSpPr>
              <p:cNvPr id="128" name="矩形 5"/>
              <p:cNvSpPr>
                <a:spLocks noChangeArrowheads="1"/>
              </p:cNvSpPr>
              <p:nvPr/>
            </p:nvSpPr>
            <p:spPr bwMode="auto">
              <a:xfrm>
                <a:off x="1559540" y="2850192"/>
                <a:ext cx="1440160"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zh-CN" sz="105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能耗成本走势</a:t>
                </a:r>
                <a:endPar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endParaRPr>
              </a:p>
            </p:txBody>
          </p:sp>
          <p:sp>
            <p:nvSpPr>
              <p:cNvPr id="129" name="矩形 5"/>
              <p:cNvSpPr>
                <a:spLocks noChangeArrowheads="1"/>
              </p:cNvSpPr>
              <p:nvPr/>
            </p:nvSpPr>
            <p:spPr bwMode="auto">
              <a:xfrm>
                <a:off x="3038604" y="2884615"/>
                <a:ext cx="1458766" cy="244792"/>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集中动态图形监控</a:t>
                </a:r>
              </a:p>
            </p:txBody>
          </p:sp>
          <p:sp>
            <p:nvSpPr>
              <p:cNvPr id="130" name="矩形 5"/>
              <p:cNvSpPr>
                <a:spLocks noChangeArrowheads="1"/>
              </p:cNvSpPr>
              <p:nvPr/>
            </p:nvSpPr>
            <p:spPr bwMode="auto">
              <a:xfrm>
                <a:off x="5885884" y="2867403"/>
                <a:ext cx="1296144"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统一能耗报警</a:t>
                </a:r>
              </a:p>
            </p:txBody>
          </p:sp>
          <p:sp>
            <p:nvSpPr>
              <p:cNvPr id="131" name="矩形 5"/>
              <p:cNvSpPr>
                <a:spLocks noChangeArrowheads="1"/>
              </p:cNvSpPr>
              <p:nvPr/>
            </p:nvSpPr>
            <p:spPr bwMode="auto">
              <a:xfrm>
                <a:off x="4543333" y="2861193"/>
                <a:ext cx="1296144"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zh-CN" sz="105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能源计划</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32" name="矩形 5"/>
              <p:cNvSpPr>
                <a:spLocks noChangeArrowheads="1"/>
              </p:cNvSpPr>
              <p:nvPr/>
            </p:nvSpPr>
            <p:spPr bwMode="auto">
              <a:xfrm>
                <a:off x="3720604" y="2411826"/>
                <a:ext cx="1440160"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统一身份认证平台</a:t>
                </a:r>
              </a:p>
            </p:txBody>
          </p:sp>
        </p:grpSp>
        <p:grpSp>
          <p:nvGrpSpPr>
            <p:cNvPr id="93" name="组合 92"/>
            <p:cNvGrpSpPr/>
            <p:nvPr/>
          </p:nvGrpSpPr>
          <p:grpSpPr>
            <a:xfrm>
              <a:off x="1523112" y="851890"/>
              <a:ext cx="5857200" cy="319854"/>
              <a:chOff x="1556048" y="2276872"/>
              <a:chExt cx="5857200" cy="504056"/>
            </a:xfrm>
          </p:grpSpPr>
          <p:sp>
            <p:nvSpPr>
              <p:cNvPr id="122" name="Rectangle 7"/>
              <p:cNvSpPr>
                <a:spLocks noChangeArrowheads="1"/>
              </p:cNvSpPr>
              <p:nvPr/>
            </p:nvSpPr>
            <p:spPr bwMode="auto">
              <a:xfrm>
                <a:off x="1556048" y="2276872"/>
                <a:ext cx="5857200" cy="504056"/>
              </a:xfrm>
              <a:prstGeom prst="roundRect">
                <a:avLst>
                  <a:gd name="adj" fmla="val 3505"/>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headEnd/>
                <a:tailEnd/>
              </a:ln>
              <a:effectLst>
                <a:outerShdw blurRad="40000" dist="20000" dir="5400000" rotWithShape="0">
                  <a:srgbClr val="000000">
                    <a:alpha val="38000"/>
                  </a:srgbClr>
                </a:outerShdw>
              </a:effectLst>
            </p:spPr>
            <p:txBody>
              <a:bodyPr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35000"/>
                  </a:spcBef>
                  <a:spcAft>
                    <a:spcPct val="15000"/>
                  </a:spcAft>
                  <a:buClr>
                    <a:srgbClr val="000000"/>
                  </a:buClr>
                  <a:buSzTx/>
                  <a:buFontTx/>
                  <a:buNone/>
                  <a:tabLst/>
                  <a:defRPr/>
                </a:pPr>
                <a:endParaRPr kumimoji="0" lang="en-US" altLang="zh-CN" sz="1600" b="1"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23" name="矩形 5"/>
              <p:cNvSpPr>
                <a:spLocks noChangeArrowheads="1"/>
              </p:cNvSpPr>
              <p:nvPr/>
            </p:nvSpPr>
            <p:spPr bwMode="auto">
              <a:xfrm>
                <a:off x="1657648" y="2405585"/>
                <a:ext cx="1440160"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指挥中心大屏显示</a:t>
                </a:r>
              </a:p>
            </p:txBody>
          </p:sp>
          <p:sp>
            <p:nvSpPr>
              <p:cNvPr id="124" name="矩形 5"/>
              <p:cNvSpPr>
                <a:spLocks noChangeArrowheads="1"/>
              </p:cNvSpPr>
              <p:nvPr/>
            </p:nvSpPr>
            <p:spPr bwMode="auto">
              <a:xfrm>
                <a:off x="3139174" y="2396664"/>
                <a:ext cx="1296144"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手机、</a:t>
                </a:r>
                <a:r>
                  <a:rPr kumimoji="0" lang="en-US" altLang="zh-CN"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PAD</a:t>
                </a:r>
                <a:endPar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endParaRPr>
              </a:p>
            </p:txBody>
          </p:sp>
          <p:sp>
            <p:nvSpPr>
              <p:cNvPr id="125" name="矩形 5"/>
              <p:cNvSpPr>
                <a:spLocks noChangeArrowheads="1"/>
              </p:cNvSpPr>
              <p:nvPr/>
            </p:nvSpPr>
            <p:spPr bwMode="auto">
              <a:xfrm>
                <a:off x="4569717" y="2390313"/>
                <a:ext cx="1372647" cy="287554"/>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en-US" altLang="zh-CN"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3D GIS</a:t>
                </a: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共享门户</a:t>
                </a:r>
              </a:p>
            </p:txBody>
          </p:sp>
          <p:sp>
            <p:nvSpPr>
              <p:cNvPr id="126" name="矩形 5"/>
              <p:cNvSpPr>
                <a:spLocks noChangeArrowheads="1"/>
              </p:cNvSpPr>
              <p:nvPr/>
            </p:nvSpPr>
            <p:spPr bwMode="auto">
              <a:xfrm>
                <a:off x="6008770" y="2386535"/>
                <a:ext cx="1296144" cy="272000"/>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核查移动终端</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grpSp>
        <p:sp>
          <p:nvSpPr>
            <p:cNvPr id="94" name="矩形 93"/>
            <p:cNvSpPr/>
            <p:nvPr/>
          </p:nvSpPr>
          <p:spPr bwMode="auto">
            <a:xfrm>
              <a:off x="1043608" y="848971"/>
              <a:ext cx="504056" cy="319854"/>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监管展示</a:t>
              </a:r>
            </a:p>
          </p:txBody>
        </p:sp>
        <p:sp>
          <p:nvSpPr>
            <p:cNvPr id="95" name="矩形 94"/>
            <p:cNvSpPr/>
            <p:nvPr/>
          </p:nvSpPr>
          <p:spPr bwMode="auto">
            <a:xfrm>
              <a:off x="1043608" y="1197030"/>
              <a:ext cx="504056" cy="921952"/>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数据展示</a:t>
              </a:r>
            </a:p>
          </p:txBody>
        </p:sp>
        <p:sp>
          <p:nvSpPr>
            <p:cNvPr id="96" name="矩形 95"/>
            <p:cNvSpPr/>
            <p:nvPr/>
          </p:nvSpPr>
          <p:spPr bwMode="auto">
            <a:xfrm>
              <a:off x="1043608" y="2083926"/>
              <a:ext cx="504056" cy="1057041"/>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监管数据</a:t>
              </a:r>
            </a:p>
          </p:txBody>
        </p:sp>
        <p:sp>
          <p:nvSpPr>
            <p:cNvPr id="97" name="矩形 96"/>
            <p:cNvSpPr/>
            <p:nvPr/>
          </p:nvSpPr>
          <p:spPr bwMode="auto">
            <a:xfrm>
              <a:off x="1043608" y="3140968"/>
              <a:ext cx="504056" cy="781116"/>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数据管理</a:t>
              </a:r>
            </a:p>
          </p:txBody>
        </p:sp>
        <p:sp>
          <p:nvSpPr>
            <p:cNvPr id="98" name="矩形 97"/>
            <p:cNvSpPr/>
            <p:nvPr/>
          </p:nvSpPr>
          <p:spPr bwMode="auto">
            <a:xfrm>
              <a:off x="1043608" y="3934590"/>
              <a:ext cx="504056" cy="956457"/>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信息采集</a:t>
              </a:r>
            </a:p>
          </p:txBody>
        </p:sp>
        <p:sp>
          <p:nvSpPr>
            <p:cNvPr id="99" name="矩形 98"/>
            <p:cNvSpPr/>
            <p:nvPr/>
          </p:nvSpPr>
          <p:spPr bwMode="auto">
            <a:xfrm>
              <a:off x="7380312" y="848971"/>
              <a:ext cx="504056" cy="319854"/>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服务层</a:t>
              </a:r>
            </a:p>
          </p:txBody>
        </p:sp>
        <p:sp>
          <p:nvSpPr>
            <p:cNvPr id="100" name="矩形 99"/>
            <p:cNvSpPr/>
            <p:nvPr/>
          </p:nvSpPr>
          <p:spPr bwMode="auto">
            <a:xfrm>
              <a:off x="7380312" y="1197030"/>
              <a:ext cx="504056" cy="921952"/>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信息共享基础层</a:t>
              </a:r>
            </a:p>
          </p:txBody>
        </p:sp>
        <p:sp>
          <p:nvSpPr>
            <p:cNvPr id="101" name="矩形 100"/>
            <p:cNvSpPr/>
            <p:nvPr/>
          </p:nvSpPr>
          <p:spPr bwMode="auto">
            <a:xfrm>
              <a:off x="7380312" y="2065674"/>
              <a:ext cx="504056" cy="1075294"/>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数据共享层</a:t>
              </a:r>
            </a:p>
          </p:txBody>
        </p:sp>
        <p:sp>
          <p:nvSpPr>
            <p:cNvPr id="102" name="矩形 101"/>
            <p:cNvSpPr/>
            <p:nvPr/>
          </p:nvSpPr>
          <p:spPr bwMode="auto">
            <a:xfrm>
              <a:off x="7380312" y="3140968"/>
              <a:ext cx="504056" cy="787415"/>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应用层</a:t>
              </a:r>
            </a:p>
          </p:txBody>
        </p:sp>
        <p:sp>
          <p:nvSpPr>
            <p:cNvPr id="103" name="矩形 102"/>
            <p:cNvSpPr/>
            <p:nvPr/>
          </p:nvSpPr>
          <p:spPr bwMode="auto">
            <a:xfrm>
              <a:off x="7380312" y="3931486"/>
              <a:ext cx="504056" cy="956457"/>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协同应用层</a:t>
              </a:r>
            </a:p>
          </p:txBody>
        </p:sp>
        <p:sp>
          <p:nvSpPr>
            <p:cNvPr id="104" name="TextBox 29"/>
            <p:cNvSpPr txBox="1"/>
            <p:nvPr/>
          </p:nvSpPr>
          <p:spPr>
            <a:xfrm>
              <a:off x="7956376" y="1357789"/>
              <a:ext cx="504056" cy="883844"/>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black"/>
                  </a:solidFill>
                  <a:effectLst/>
                  <a:uLnTx/>
                  <a:uFillTx/>
                  <a:latin typeface="微软雅黑" pitchFamily="34" charset="-122"/>
                  <a:ea typeface="微软雅黑" pitchFamily="34" charset="-122"/>
                  <a:cs typeface="+mn-cs"/>
                </a:rPr>
                <a:t>法制法规软环境</a:t>
              </a:r>
              <a:endParaRPr kumimoji="0" lang="zh-CN" altLang="en-US" sz="10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05" name="TextBox 30"/>
            <p:cNvSpPr txBox="1"/>
            <p:nvPr/>
          </p:nvSpPr>
          <p:spPr>
            <a:xfrm>
              <a:off x="7956376" y="2491790"/>
              <a:ext cx="504056" cy="883844"/>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black"/>
                  </a:solidFill>
                  <a:effectLst/>
                  <a:uLnTx/>
                  <a:uFillTx/>
                  <a:latin typeface="微软雅黑" pitchFamily="34" charset="-122"/>
                  <a:ea typeface="微软雅黑" pitchFamily="34" charset="-122"/>
                  <a:cs typeface="+mn-cs"/>
                </a:rPr>
                <a:t>管理维护运营体系</a:t>
              </a:r>
              <a:endParaRPr kumimoji="0" lang="zh-CN" altLang="en-US" sz="10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06" name="TextBox 31"/>
            <p:cNvSpPr txBox="1"/>
            <p:nvPr/>
          </p:nvSpPr>
          <p:spPr>
            <a:xfrm>
              <a:off x="7956376" y="3611632"/>
              <a:ext cx="504056" cy="883844"/>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black"/>
                  </a:solidFill>
                  <a:effectLst/>
                  <a:uLnTx/>
                  <a:uFillTx/>
                  <a:latin typeface="微软雅黑" pitchFamily="34" charset="-122"/>
                  <a:ea typeface="微软雅黑" pitchFamily="34" charset="-122"/>
                  <a:cs typeface="+mn-cs"/>
                </a:rPr>
                <a:t>后勤装备保障体系</a:t>
              </a:r>
              <a:endParaRPr kumimoji="0" lang="zh-CN" altLang="en-US" sz="10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07" name="矩形 106"/>
            <p:cNvSpPr/>
            <p:nvPr/>
          </p:nvSpPr>
          <p:spPr bwMode="auto">
            <a:xfrm>
              <a:off x="463352" y="839569"/>
              <a:ext cx="576064" cy="4051478"/>
            </a:xfrm>
            <a:prstGeom prst="rect">
              <a:avLst/>
            </a:prstGeom>
            <a:gradFill rotWithShape="1">
              <a:gsLst>
                <a:gs pos="0">
                  <a:srgbClr val="008A8A">
                    <a:tint val="50000"/>
                    <a:satMod val="300000"/>
                  </a:srgbClr>
                </a:gs>
                <a:gs pos="35000">
                  <a:srgbClr val="008A8A">
                    <a:tint val="37000"/>
                    <a:satMod val="300000"/>
                  </a:srgbClr>
                </a:gs>
                <a:gs pos="100000">
                  <a:srgbClr val="008A8A">
                    <a:tint val="15000"/>
                    <a:satMod val="350000"/>
                  </a:srgbClr>
                </a:gs>
              </a:gsLst>
              <a:lin ang="16200000" scaled="1"/>
            </a:gradFill>
            <a:ln w="9525" cap="flat" cmpd="sng" algn="ctr">
              <a:solidFill>
                <a:srgbClr val="008A8A">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ctr"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zh-CN" altLang="en-US" sz="16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sp>
          <p:nvSpPr>
            <p:cNvPr id="108" name="TextBox 33"/>
            <p:cNvSpPr txBox="1"/>
            <p:nvPr/>
          </p:nvSpPr>
          <p:spPr>
            <a:xfrm>
              <a:off x="467544" y="1479276"/>
              <a:ext cx="504056" cy="691704"/>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black"/>
                  </a:solidFill>
                  <a:effectLst/>
                  <a:uLnTx/>
                  <a:uFillTx/>
                  <a:latin typeface="微软雅黑" pitchFamily="34" charset="-122"/>
                  <a:ea typeface="微软雅黑" pitchFamily="34" charset="-122"/>
                  <a:cs typeface="+mn-cs"/>
                </a:rPr>
                <a:t>节能指标体系</a:t>
              </a:r>
              <a:endParaRPr kumimoji="0" lang="zh-CN" altLang="en-US" sz="10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09" name="TextBox 34"/>
            <p:cNvSpPr txBox="1"/>
            <p:nvPr/>
          </p:nvSpPr>
          <p:spPr>
            <a:xfrm>
              <a:off x="463352" y="3047975"/>
              <a:ext cx="504056" cy="883844"/>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black"/>
                  </a:solidFill>
                  <a:effectLst/>
                  <a:uLnTx/>
                  <a:uFillTx/>
                  <a:latin typeface="微软雅黑" pitchFamily="34" charset="-122"/>
                  <a:ea typeface="微软雅黑" pitchFamily="34" charset="-122"/>
                  <a:cs typeface="+mn-cs"/>
                </a:rPr>
                <a:t>信息系统安全体系</a:t>
              </a:r>
              <a:endParaRPr kumimoji="0" lang="zh-CN" altLang="en-US" sz="10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110" name="TextBox 35"/>
            <p:cNvSpPr txBox="1"/>
            <p:nvPr/>
          </p:nvSpPr>
          <p:spPr>
            <a:xfrm>
              <a:off x="2183874" y="3960735"/>
              <a:ext cx="4570482" cy="345852"/>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        节能监测数据与监控信息采集</a:t>
              </a:r>
              <a:endParaRPr kumimoji="0" lang="zh-CN" altLang="en-US" sz="140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111" name="Picture 2" descr="c:\DOCUME~1\xsz\APPLIC~1\360se6\USERDA~1\Temp\T018A9~1.JPG"/>
            <p:cNvPicPr>
              <a:picLocks noChangeAspect="1" noChangeArrowheads="1"/>
            </p:cNvPicPr>
            <p:nvPr/>
          </p:nvPicPr>
          <p:blipFill>
            <a:blip r:embed="rId3" cstate="print"/>
            <a:srcRect/>
            <a:stretch>
              <a:fillRect/>
            </a:stretch>
          </p:blipFill>
          <p:spPr bwMode="auto">
            <a:xfrm>
              <a:off x="1563856" y="4319519"/>
              <a:ext cx="726758" cy="514519"/>
            </a:xfrm>
            <a:prstGeom prst="rect">
              <a:avLst/>
            </a:prstGeom>
            <a:noFill/>
          </p:spPr>
        </p:pic>
        <p:pic>
          <p:nvPicPr>
            <p:cNvPr id="112" name="Picture 4" descr="c:\DOCUME~1\xsz\APPLIC~1\360se6\USERDA~1\Temp\T01F82~1.JPG"/>
            <p:cNvPicPr>
              <a:picLocks noChangeAspect="1" noChangeArrowheads="1"/>
            </p:cNvPicPr>
            <p:nvPr/>
          </p:nvPicPr>
          <p:blipFill>
            <a:blip r:embed="rId4" cstate="print"/>
            <a:srcRect/>
            <a:stretch>
              <a:fillRect/>
            </a:stretch>
          </p:blipFill>
          <p:spPr bwMode="auto">
            <a:xfrm>
              <a:off x="2425869" y="4357962"/>
              <a:ext cx="633963" cy="462465"/>
            </a:xfrm>
            <a:prstGeom prst="rect">
              <a:avLst/>
            </a:prstGeom>
            <a:noFill/>
          </p:spPr>
        </p:pic>
        <p:pic>
          <p:nvPicPr>
            <p:cNvPr id="113" name="Picture 6" descr="c:\DOCUME~1\xsz\APPLIC~1\360se6\USERDA~1\Temp\T010E2~1.JPG"/>
            <p:cNvPicPr>
              <a:picLocks noChangeAspect="1" noChangeArrowheads="1"/>
            </p:cNvPicPr>
            <p:nvPr/>
          </p:nvPicPr>
          <p:blipFill>
            <a:blip r:embed="rId5" cstate="print"/>
            <a:srcRect/>
            <a:stretch>
              <a:fillRect/>
            </a:stretch>
          </p:blipFill>
          <p:spPr bwMode="auto">
            <a:xfrm>
              <a:off x="3415544" y="4379518"/>
              <a:ext cx="436376" cy="402809"/>
            </a:xfrm>
            <a:prstGeom prst="rect">
              <a:avLst/>
            </a:prstGeom>
            <a:noFill/>
          </p:spPr>
        </p:pic>
        <p:pic>
          <p:nvPicPr>
            <p:cNvPr id="114" name="Picture 2" descr="c:\DOCUME~1\xsz\APPLIC~1\360se6\USERDA~1\Temp\U_1013~1.JPG"/>
            <p:cNvPicPr>
              <a:picLocks noChangeAspect="1" noChangeArrowheads="1"/>
            </p:cNvPicPr>
            <p:nvPr/>
          </p:nvPicPr>
          <p:blipFill>
            <a:blip r:embed="rId6" cstate="print"/>
            <a:srcRect/>
            <a:stretch>
              <a:fillRect/>
            </a:stretch>
          </p:blipFill>
          <p:spPr bwMode="auto">
            <a:xfrm>
              <a:off x="4860032" y="4221088"/>
              <a:ext cx="792088" cy="594066"/>
            </a:xfrm>
            <a:prstGeom prst="rect">
              <a:avLst/>
            </a:prstGeom>
            <a:noFill/>
          </p:spPr>
        </p:pic>
        <p:pic>
          <p:nvPicPr>
            <p:cNvPr id="115" name="Picture 4" descr="c:\DOCUME~1\xsz\APPLIC~1\360se6\USERDA~1\Temp\U_1030~1.JPG"/>
            <p:cNvPicPr>
              <a:picLocks noChangeAspect="1" noChangeArrowheads="1"/>
            </p:cNvPicPr>
            <p:nvPr/>
          </p:nvPicPr>
          <p:blipFill>
            <a:blip r:embed="rId7" cstate="print"/>
            <a:srcRect/>
            <a:stretch>
              <a:fillRect/>
            </a:stretch>
          </p:blipFill>
          <p:spPr bwMode="auto">
            <a:xfrm>
              <a:off x="6132172" y="4293096"/>
              <a:ext cx="672075" cy="504056"/>
            </a:xfrm>
            <a:prstGeom prst="rect">
              <a:avLst/>
            </a:prstGeom>
            <a:noFill/>
          </p:spPr>
        </p:pic>
        <p:sp>
          <p:nvSpPr>
            <p:cNvPr id="116" name="矩形 5"/>
            <p:cNvSpPr>
              <a:spLocks noChangeArrowheads="1"/>
            </p:cNvSpPr>
            <p:nvPr/>
          </p:nvSpPr>
          <p:spPr bwMode="auto">
            <a:xfrm>
              <a:off x="5724128" y="1412776"/>
              <a:ext cx="1296144"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zh-CN" sz="105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产品能耗成本</a:t>
              </a:r>
              <a:endPar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endParaRPr>
            </a:p>
          </p:txBody>
        </p:sp>
        <p:sp>
          <p:nvSpPr>
            <p:cNvPr id="117" name="矩形 5"/>
            <p:cNvSpPr>
              <a:spLocks noChangeArrowheads="1"/>
            </p:cNvSpPr>
            <p:nvPr/>
          </p:nvSpPr>
          <p:spPr bwMode="auto">
            <a:xfrm>
              <a:off x="1835696" y="1412776"/>
              <a:ext cx="1296144"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zh-CN" sz="1050"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rPr>
                <a:t>能源消费分析</a:t>
              </a:r>
              <a:endPar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endParaRPr>
            </a:p>
          </p:txBody>
        </p:sp>
        <p:sp>
          <p:nvSpPr>
            <p:cNvPr id="118" name="矩形 5"/>
            <p:cNvSpPr>
              <a:spLocks noChangeArrowheads="1"/>
            </p:cNvSpPr>
            <p:nvPr/>
          </p:nvSpPr>
          <p:spPr bwMode="auto">
            <a:xfrm>
              <a:off x="1624712" y="2516140"/>
              <a:ext cx="1022752"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照明节能</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19" name="矩形 5"/>
            <p:cNvSpPr>
              <a:spLocks noChangeArrowheads="1"/>
            </p:cNvSpPr>
            <p:nvPr/>
          </p:nvSpPr>
          <p:spPr bwMode="auto">
            <a:xfrm>
              <a:off x="6135814" y="2530016"/>
              <a:ext cx="1105521"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路灯节能</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20" name="矩形 5"/>
            <p:cNvSpPr>
              <a:spLocks noChangeArrowheads="1"/>
            </p:cNvSpPr>
            <p:nvPr/>
          </p:nvSpPr>
          <p:spPr bwMode="auto">
            <a:xfrm>
              <a:off x="1618848" y="2846608"/>
              <a:ext cx="1296144"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环境监测</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21" name="矩形 5"/>
            <p:cNvSpPr>
              <a:spLocks noChangeArrowheads="1"/>
            </p:cNvSpPr>
            <p:nvPr/>
          </p:nvSpPr>
          <p:spPr bwMode="auto">
            <a:xfrm>
              <a:off x="3059832" y="2846608"/>
              <a:ext cx="1296144" cy="2013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75000"/>
                </a:spcBef>
                <a:spcAft>
                  <a:spcPts val="0"/>
                </a:spcAft>
                <a:buClrTx/>
                <a:buSzTx/>
                <a:buFontTx/>
                <a:buNone/>
                <a:tabLst/>
                <a:defRPr/>
              </a:pPr>
              <a:r>
                <a:rPr kumimoji="0" lang="zh-CN" altLang="en-US" sz="105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能耗监控管理</a:t>
              </a:r>
              <a:endParaRPr kumimoji="0" lang="zh-CN" altLang="en-US" sz="105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grpSp>
      <p:sp>
        <p:nvSpPr>
          <p:cNvPr id="135" name="矩形 5"/>
          <p:cNvSpPr>
            <a:spLocks noChangeArrowheads="1"/>
          </p:cNvSpPr>
          <p:nvPr/>
        </p:nvSpPr>
        <p:spPr bwMode="auto">
          <a:xfrm>
            <a:off x="4746771" y="3200352"/>
            <a:ext cx="1154618" cy="1617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ct val="75000"/>
              </a:spcBef>
              <a:spcAft>
                <a:spcPts val="0"/>
              </a:spcAft>
              <a:buFontTx/>
              <a:buNone/>
              <a:defRPr/>
            </a:pPr>
            <a:r>
              <a:rPr lang="zh-CN" altLang="en-US" sz="1050" kern="0" dirty="0" smtClean="0">
                <a:solidFill>
                  <a:sysClr val="windowText" lastClr="000000"/>
                </a:solidFill>
                <a:latin typeface="微软雅黑" pitchFamily="34" charset="-122"/>
                <a:ea typeface="微软雅黑" pitchFamily="34" charset="-122"/>
              </a:rPr>
              <a:t>能耗分析评估</a:t>
            </a:r>
            <a:endParaRPr lang="zh-CN" altLang="en-US" sz="1050" kern="0" dirty="0">
              <a:solidFill>
                <a:sysClr val="windowText" lastClr="000000"/>
              </a:solidFill>
              <a:latin typeface="微软雅黑" pitchFamily="34" charset="-122"/>
              <a:ea typeface="微软雅黑" pitchFamily="34" charset="-122"/>
            </a:endParaRPr>
          </a:p>
        </p:txBody>
      </p:sp>
      <p:sp>
        <p:nvSpPr>
          <p:cNvPr id="136" name="矩形 5"/>
          <p:cNvSpPr>
            <a:spLocks noChangeArrowheads="1"/>
          </p:cNvSpPr>
          <p:nvPr/>
        </p:nvSpPr>
        <p:spPr bwMode="auto">
          <a:xfrm>
            <a:off x="6004539" y="3187573"/>
            <a:ext cx="1154618" cy="1617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ct val="75000"/>
              </a:spcBef>
              <a:spcAft>
                <a:spcPts val="0"/>
              </a:spcAft>
              <a:buFontTx/>
              <a:buNone/>
              <a:defRPr/>
            </a:pPr>
            <a:r>
              <a:rPr lang="zh-CN" altLang="en-US" sz="1050" kern="0" dirty="0" smtClean="0">
                <a:solidFill>
                  <a:sysClr val="windowText" lastClr="000000"/>
                </a:solidFill>
                <a:latin typeface="微软雅黑" pitchFamily="34" charset="-122"/>
                <a:ea typeface="微软雅黑" pitchFamily="34" charset="-122"/>
              </a:rPr>
              <a:t>设备故障管理</a:t>
            </a:r>
            <a:endParaRPr lang="zh-CN" altLang="en-US" sz="1050" kern="0" dirty="0">
              <a:solidFill>
                <a:sysClr val="windowText" lastClr="000000"/>
              </a:solidFill>
              <a:latin typeface="微软雅黑" pitchFamily="34" charset="-122"/>
              <a:ea typeface="微软雅黑" pitchFamily="34" charset="-122"/>
            </a:endParaRPr>
          </a:p>
        </p:txBody>
      </p:sp>
      <p:sp>
        <p:nvSpPr>
          <p:cNvPr id="137" name="矩形 5"/>
          <p:cNvSpPr>
            <a:spLocks noChangeArrowheads="1"/>
          </p:cNvSpPr>
          <p:nvPr/>
        </p:nvSpPr>
        <p:spPr bwMode="auto">
          <a:xfrm>
            <a:off x="3185307" y="2951014"/>
            <a:ext cx="911077" cy="1617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ct val="75000"/>
              </a:spcBef>
              <a:spcAft>
                <a:spcPts val="0"/>
              </a:spcAft>
              <a:buFontTx/>
              <a:buNone/>
              <a:defRPr/>
            </a:pPr>
            <a:r>
              <a:rPr lang="zh-CN" altLang="en-US" sz="1050" kern="0" dirty="0" smtClean="0">
                <a:solidFill>
                  <a:sysClr val="windowText" lastClr="000000"/>
                </a:solidFill>
                <a:latin typeface="微软雅黑" pitchFamily="34" charset="-122"/>
                <a:ea typeface="微软雅黑" pitchFamily="34" charset="-122"/>
              </a:rPr>
              <a:t>给排水节能</a:t>
            </a:r>
            <a:endParaRPr lang="zh-CN" altLang="en-US" sz="1050" kern="0" dirty="0">
              <a:solidFill>
                <a:sysClr val="windowText" lastClr="000000"/>
              </a:solidFill>
              <a:latin typeface="微软雅黑" pitchFamily="34" charset="-122"/>
              <a:ea typeface="微软雅黑" pitchFamily="34" charset="-122"/>
            </a:endParaRPr>
          </a:p>
        </p:txBody>
      </p:sp>
      <p:sp>
        <p:nvSpPr>
          <p:cNvPr id="138" name="矩形 5"/>
          <p:cNvSpPr>
            <a:spLocks noChangeArrowheads="1"/>
          </p:cNvSpPr>
          <p:nvPr/>
        </p:nvSpPr>
        <p:spPr bwMode="auto">
          <a:xfrm>
            <a:off x="4160073" y="2974261"/>
            <a:ext cx="911077" cy="1617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ct val="75000"/>
              </a:spcBef>
              <a:spcAft>
                <a:spcPts val="0"/>
              </a:spcAft>
              <a:buFontTx/>
              <a:buNone/>
              <a:defRPr/>
            </a:pPr>
            <a:r>
              <a:rPr lang="zh-CN" altLang="en-US" sz="1050" kern="0" dirty="0" smtClean="0">
                <a:solidFill>
                  <a:sysClr val="windowText" lastClr="000000"/>
                </a:solidFill>
                <a:latin typeface="微软雅黑" pitchFamily="34" charset="-122"/>
                <a:ea typeface="微软雅黑" pitchFamily="34" charset="-122"/>
              </a:rPr>
              <a:t>空调节能</a:t>
            </a:r>
            <a:endParaRPr lang="zh-CN" altLang="en-US" sz="1050" kern="0" dirty="0">
              <a:solidFill>
                <a:sysClr val="windowText" lastClr="000000"/>
              </a:solidFill>
              <a:latin typeface="微软雅黑" pitchFamily="34" charset="-122"/>
              <a:ea typeface="微软雅黑" pitchFamily="34" charset="-122"/>
            </a:endParaRPr>
          </a:p>
        </p:txBody>
      </p:sp>
      <p:sp>
        <p:nvSpPr>
          <p:cNvPr id="139" name="矩形 5"/>
          <p:cNvSpPr>
            <a:spLocks noChangeArrowheads="1"/>
          </p:cNvSpPr>
          <p:nvPr/>
        </p:nvSpPr>
        <p:spPr bwMode="auto">
          <a:xfrm>
            <a:off x="5178325" y="2961709"/>
            <a:ext cx="911077" cy="161767"/>
          </a:xfrm>
          <a:prstGeom prst="roundRect">
            <a:avLst/>
          </a:prstGeom>
          <a:gradFill rotWithShape="1">
            <a:gsLst>
              <a:gs pos="0">
                <a:srgbClr val="DADADA">
                  <a:tint val="50000"/>
                  <a:satMod val="300000"/>
                </a:srgbClr>
              </a:gs>
              <a:gs pos="35000">
                <a:srgbClr val="DADADA">
                  <a:tint val="37000"/>
                  <a:satMod val="300000"/>
                </a:srgbClr>
              </a:gs>
              <a:gs pos="100000">
                <a:srgbClr val="DADADA">
                  <a:tint val="15000"/>
                  <a:satMod val="350000"/>
                </a:srgbClr>
              </a:gs>
            </a:gsLst>
            <a:lin ang="16200000" scaled="1"/>
          </a:gradFill>
          <a:ln w="9525" cap="flat" cmpd="sng" algn="ctr">
            <a:solidFill>
              <a:srgbClr val="DADADA">
                <a:shade val="95000"/>
                <a:satMod val="105000"/>
              </a:srgbClr>
            </a:solidFill>
            <a:prstDash val="solid"/>
            <a:headEnd/>
            <a:tailEnd/>
          </a:ln>
          <a:effectLst>
            <a:outerShdw blurRad="40000" dist="20000" dir="5400000" rotWithShape="0">
              <a:srgbClr val="000000">
                <a:alpha val="38000"/>
              </a:srgbClr>
            </a:outerShdw>
          </a:effectLst>
        </p:spPr>
        <p:txBody>
          <a:bodyPr lIns="90000" tIns="90000" rIns="90000" bIns="90000" anchor="ct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ct val="75000"/>
              </a:spcBef>
              <a:spcAft>
                <a:spcPts val="0"/>
              </a:spcAft>
              <a:buFontTx/>
              <a:buNone/>
              <a:defRPr/>
            </a:pPr>
            <a:r>
              <a:rPr lang="zh-CN" altLang="en-US" sz="1050" kern="0" dirty="0" smtClean="0">
                <a:solidFill>
                  <a:sysClr val="windowText" lastClr="000000"/>
                </a:solidFill>
                <a:latin typeface="微软雅黑" pitchFamily="34" charset="-122"/>
                <a:ea typeface="微软雅黑" pitchFamily="34" charset="-122"/>
              </a:rPr>
              <a:t>电梯节能</a:t>
            </a:r>
            <a:endParaRPr lang="zh-CN" altLang="en-US" sz="1050" kern="0" dirty="0">
              <a:solidFill>
                <a:sysClr val="windowText" lastClr="000000"/>
              </a:solidFill>
              <a:latin typeface="微软雅黑" pitchFamily="34" charset="-122"/>
              <a:ea typeface="微软雅黑" pitchFamily="34" charset="-122"/>
            </a:endParaRPr>
          </a:p>
        </p:txBody>
      </p:sp>
      <p:grpSp>
        <p:nvGrpSpPr>
          <p:cNvPr id="140" name="组合 91"/>
          <p:cNvGrpSpPr/>
          <p:nvPr/>
        </p:nvGrpSpPr>
        <p:grpSpPr>
          <a:xfrm>
            <a:off x="976822" y="736613"/>
            <a:ext cx="7383186" cy="521939"/>
            <a:chOff x="354453" y="2804318"/>
            <a:chExt cx="8251089" cy="1663710"/>
          </a:xfrm>
        </p:grpSpPr>
        <p:sp>
          <p:nvSpPr>
            <p:cNvPr id="141" name="圆角矩形 140"/>
            <p:cNvSpPr/>
            <p:nvPr/>
          </p:nvSpPr>
          <p:spPr bwMode="auto">
            <a:xfrm>
              <a:off x="354453" y="3253582"/>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电量计量</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监管系统</a:t>
              </a:r>
            </a:p>
          </p:txBody>
        </p:sp>
        <p:sp>
          <p:nvSpPr>
            <p:cNvPr id="142" name="圆角矩形 141"/>
            <p:cNvSpPr/>
            <p:nvPr/>
          </p:nvSpPr>
          <p:spPr bwMode="auto">
            <a:xfrm>
              <a:off x="3396964" y="3253582"/>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空调计量</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监控系统</a:t>
              </a:r>
            </a:p>
          </p:txBody>
        </p:sp>
        <p:sp>
          <p:nvSpPr>
            <p:cNvPr id="143" name="圆角矩形 142"/>
            <p:cNvSpPr/>
            <p:nvPr/>
          </p:nvSpPr>
          <p:spPr bwMode="auto">
            <a:xfrm>
              <a:off x="5540104" y="3251200"/>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变电所设备</a:t>
              </a:r>
              <a:endParaRPr kumimoji="0" lang="en-US" altLang="zh-CN"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远程监控系统</a:t>
              </a:r>
            </a:p>
          </p:txBody>
        </p:sp>
        <p:cxnSp>
          <p:nvCxnSpPr>
            <p:cNvPr id="144" name="直接连接符 143"/>
            <p:cNvCxnSpPr/>
            <p:nvPr/>
          </p:nvCxnSpPr>
          <p:spPr bwMode="auto">
            <a:xfrm>
              <a:off x="809788" y="2804318"/>
              <a:ext cx="7273952" cy="2382"/>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cxnSp>
          <p:nvCxnSpPr>
            <p:cNvPr id="145" name="直接连接符 144"/>
            <p:cNvCxnSpPr>
              <a:endCxn id="141" idx="0"/>
            </p:cNvCxnSpPr>
            <p:nvPr/>
          </p:nvCxnSpPr>
          <p:spPr bwMode="auto">
            <a:xfrm>
              <a:off x="811376" y="2806700"/>
              <a:ext cx="7424" cy="446882"/>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sp>
          <p:nvSpPr>
            <p:cNvPr id="146" name="圆角矩形 145"/>
            <p:cNvSpPr/>
            <p:nvPr/>
          </p:nvSpPr>
          <p:spPr bwMode="auto">
            <a:xfrm>
              <a:off x="4468534" y="3253582"/>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景观照明</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监控系统</a:t>
              </a:r>
            </a:p>
          </p:txBody>
        </p:sp>
        <p:cxnSp>
          <p:nvCxnSpPr>
            <p:cNvPr id="147" name="直接连接符 146"/>
            <p:cNvCxnSpPr/>
            <p:nvPr/>
          </p:nvCxnSpPr>
          <p:spPr bwMode="auto">
            <a:xfrm>
              <a:off x="4965274" y="2806700"/>
              <a:ext cx="0"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sp>
          <p:nvSpPr>
            <p:cNvPr id="148" name="圆角矩形 147"/>
            <p:cNvSpPr/>
            <p:nvPr/>
          </p:nvSpPr>
          <p:spPr bwMode="auto">
            <a:xfrm>
              <a:off x="2389128" y="3253582"/>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给水管网</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监管系统</a:t>
              </a:r>
            </a:p>
          </p:txBody>
        </p:sp>
        <p:cxnSp>
          <p:nvCxnSpPr>
            <p:cNvPr id="149" name="直接连接符 148"/>
            <p:cNvCxnSpPr>
              <a:endCxn id="142" idx="0"/>
            </p:cNvCxnSpPr>
            <p:nvPr/>
          </p:nvCxnSpPr>
          <p:spPr bwMode="auto">
            <a:xfrm>
              <a:off x="3861311" y="2804318"/>
              <a:ext cx="0" cy="449264"/>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cxnSp>
          <p:nvCxnSpPr>
            <p:cNvPr id="150" name="直接连接符 149"/>
            <p:cNvCxnSpPr>
              <a:endCxn id="151" idx="0"/>
            </p:cNvCxnSpPr>
            <p:nvPr/>
          </p:nvCxnSpPr>
          <p:spPr bwMode="auto">
            <a:xfrm>
              <a:off x="7024894" y="2806700"/>
              <a:ext cx="9012"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sp>
          <p:nvSpPr>
            <p:cNvPr id="151" name="圆角矩形 150"/>
            <p:cNvSpPr/>
            <p:nvPr/>
          </p:nvSpPr>
          <p:spPr bwMode="auto">
            <a:xfrm>
              <a:off x="6569559" y="3251200"/>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能源监管</a:t>
              </a:r>
              <a:endParaRPr kumimoji="0" lang="en-US" altLang="zh-CN"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综合分析系统</a:t>
              </a:r>
              <a:endParaRPr kumimoji="0" lang="en-US" altLang="zh-CN"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p:txBody>
        </p:sp>
        <p:sp>
          <p:nvSpPr>
            <p:cNvPr id="152" name="圆角矩形 151"/>
            <p:cNvSpPr/>
            <p:nvPr/>
          </p:nvSpPr>
          <p:spPr bwMode="auto">
            <a:xfrm>
              <a:off x="7676848" y="3251200"/>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环境监测</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系统</a:t>
              </a:r>
              <a:endParaRPr kumimoji="0" lang="en-US" altLang="zh-CN" sz="105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p:txBody>
        </p:sp>
        <p:cxnSp>
          <p:nvCxnSpPr>
            <p:cNvPr id="153" name="直接连接符 152"/>
            <p:cNvCxnSpPr/>
            <p:nvPr/>
          </p:nvCxnSpPr>
          <p:spPr bwMode="auto">
            <a:xfrm>
              <a:off x="1881358" y="2806700"/>
              <a:ext cx="0"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sp>
          <p:nvSpPr>
            <p:cNvPr id="154" name="圆角矩形 153"/>
            <p:cNvSpPr/>
            <p:nvPr/>
          </p:nvSpPr>
          <p:spPr bwMode="auto">
            <a:xfrm>
              <a:off x="1390304" y="3253582"/>
              <a:ext cx="928694" cy="1214446"/>
            </a:xfrm>
            <a:prstGeom prst="roundRect">
              <a:avLst/>
            </a:prstGeom>
            <a:solidFill>
              <a:srgbClr val="F79646">
                <a:lumMod val="60000"/>
                <a:lumOff val="40000"/>
              </a:srgbClr>
            </a:solidFill>
            <a:ln w="25400" cap="flat" cmpd="sng" algn="ctr">
              <a:solidFill>
                <a:srgbClr val="1F497D">
                  <a:lumMod val="20000"/>
                  <a:lumOff val="80000"/>
                </a:srgbClr>
              </a:solidFill>
              <a:prstDash val="soli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网络预付费</a:t>
              </a:r>
              <a:endParaRPr kumimoji="0" lang="en-US" altLang="zh-CN"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9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电能管理系统</a:t>
              </a:r>
            </a:p>
          </p:txBody>
        </p:sp>
        <p:cxnSp>
          <p:nvCxnSpPr>
            <p:cNvPr id="155" name="直接连接符 154"/>
            <p:cNvCxnSpPr/>
            <p:nvPr/>
          </p:nvCxnSpPr>
          <p:spPr bwMode="auto">
            <a:xfrm>
              <a:off x="8083740" y="2809082"/>
              <a:ext cx="9012"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cxnSp>
          <p:nvCxnSpPr>
            <p:cNvPr id="156" name="直接连接符 155"/>
            <p:cNvCxnSpPr/>
            <p:nvPr/>
          </p:nvCxnSpPr>
          <p:spPr bwMode="auto">
            <a:xfrm>
              <a:off x="2851340" y="2804318"/>
              <a:ext cx="9012"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cxnSp>
          <p:nvCxnSpPr>
            <p:cNvPr id="157" name="直接连接符 156"/>
            <p:cNvCxnSpPr/>
            <p:nvPr/>
          </p:nvCxnSpPr>
          <p:spPr bwMode="auto">
            <a:xfrm>
              <a:off x="5972688" y="2804318"/>
              <a:ext cx="9012" cy="444500"/>
            </a:xfrm>
            <a:prstGeom prst="line">
              <a:avLst/>
            </a:prstGeom>
            <a:solidFill>
              <a:srgbClr val="4F81BD"/>
            </a:solidFill>
            <a:ln w="9525" cap="flat" cmpd="sng" algn="ctr">
              <a:solidFill>
                <a:sysClr val="windowText" lastClr="000000"/>
              </a:solidFill>
              <a:prstDash val="solid"/>
              <a:round/>
              <a:headEnd type="none" w="med" len="med"/>
              <a:tailEnd type="none" w="med" len="med"/>
            </a:ln>
            <a:effectLst/>
          </p:spPr>
        </p:cxn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智能楼宇管理</a:t>
            </a:r>
            <a:endParaRPr lang="zh-CN" altLang="en-US" b="1" dirty="0"/>
          </a:p>
        </p:txBody>
      </p:sp>
      <p:sp>
        <p:nvSpPr>
          <p:cNvPr id="3" name="TextBox 2"/>
          <p:cNvSpPr txBox="1"/>
          <p:nvPr/>
        </p:nvSpPr>
        <p:spPr>
          <a:xfrm flipH="1">
            <a:off x="407507" y="618290"/>
            <a:ext cx="8289235" cy="932563"/>
          </a:xfrm>
          <a:prstGeom prst="rect">
            <a:avLst/>
          </a:prstGeom>
          <a:noFill/>
          <a:ln>
            <a:noFill/>
          </a:ln>
        </p:spPr>
        <p:txBody>
          <a:bodyPr wrap="square" rtlCol="0">
            <a:spAutoFit/>
          </a:bodyPr>
          <a:lstStyle/>
          <a:p>
            <a:pPr fontAlgn="auto">
              <a:lnSpc>
                <a:spcPct val="130000"/>
              </a:lnSpc>
              <a:spcBef>
                <a:spcPts val="0"/>
              </a:spcBef>
              <a:spcAft>
                <a:spcPts val="0"/>
              </a:spcAft>
              <a:buFontTx/>
              <a:buNone/>
              <a:defRPr/>
            </a:pPr>
            <a:r>
              <a:rPr lang="zh-CN" altLang="zh-CN" sz="1400" dirty="0" smtClean="0">
                <a:solidFill>
                  <a:prstClr val="black"/>
                </a:solidFill>
                <a:latin typeface="微软雅黑" pitchFamily="34" charset="-122"/>
                <a:ea typeface="微软雅黑" pitchFamily="34" charset="-122"/>
                <a:cs typeface="+mn-cs"/>
              </a:rPr>
              <a:t>将一个智能建筑中各自独立的智能化子系统集成起来，构筑建筑的神经系统和中枢，连接和协调各个子系统的运作，为建筑添加智慧的大脑，使建筑真正聪明起来</a:t>
            </a:r>
            <a:r>
              <a:rPr lang="zh-CN" altLang="en-US" sz="1400" dirty="0" smtClean="0">
                <a:solidFill>
                  <a:prstClr val="black"/>
                </a:solidFill>
                <a:latin typeface="微软雅黑" pitchFamily="34" charset="-122"/>
                <a:ea typeface="微软雅黑" pitchFamily="34" charset="-122"/>
                <a:cs typeface="+mn-cs"/>
              </a:rPr>
              <a:t>。</a:t>
            </a:r>
            <a:r>
              <a:rPr lang="zh-CN" altLang="zh-CN" sz="1400" dirty="0" smtClean="0">
                <a:solidFill>
                  <a:prstClr val="black"/>
                </a:solidFill>
                <a:latin typeface="微软雅黑" pitchFamily="34" charset="-122"/>
                <a:ea typeface="微软雅黑" pitchFamily="34" charset="-122"/>
                <a:cs typeface="+mn-cs"/>
              </a:rPr>
              <a:t>以最大化的发挥智能化系统的整体效用</a:t>
            </a:r>
            <a:r>
              <a:rPr lang="zh-CN" altLang="en-US" sz="1400" dirty="0" smtClean="0">
                <a:solidFill>
                  <a:prstClr val="black"/>
                </a:solidFill>
                <a:latin typeface="微软雅黑" pitchFamily="34" charset="-122"/>
                <a:ea typeface="微软雅黑" pitchFamily="34" charset="-122"/>
                <a:cs typeface="+mn-cs"/>
              </a:rPr>
              <a:t>，并揉合挖掘新的功能业务</a:t>
            </a:r>
            <a:endParaRPr lang="en-US" altLang="zh-CN" sz="1400" dirty="0" smtClean="0">
              <a:solidFill>
                <a:srgbClr val="000000"/>
              </a:solidFill>
              <a:latin typeface="微软雅黑" pitchFamily="34" charset="-122"/>
              <a:ea typeface="微软雅黑" pitchFamily="34" charset="-122"/>
              <a:cs typeface="+mn-cs"/>
            </a:endParaRPr>
          </a:p>
        </p:txBody>
      </p:sp>
      <p:sp>
        <p:nvSpPr>
          <p:cNvPr id="5" name="圆角矩形 38"/>
          <p:cNvSpPr>
            <a:spLocks noChangeArrowheads="1"/>
          </p:cNvSpPr>
          <p:nvPr/>
        </p:nvSpPr>
        <p:spPr bwMode="auto">
          <a:xfrm>
            <a:off x="317986" y="4528220"/>
            <a:ext cx="3603621" cy="267876"/>
          </a:xfrm>
          <a:prstGeom prst="roundRect">
            <a:avLst>
              <a:gd name="adj" fmla="val 16667"/>
            </a:avLst>
          </a:prstGeom>
          <a:solidFill>
            <a:srgbClr val="0070C0"/>
          </a:solidFill>
          <a:ln w="9525" algn="ctr">
            <a:noFill/>
            <a:round/>
            <a:headEnd/>
            <a:tailEnd/>
          </a:ln>
        </p:spPr>
        <p:txBody>
          <a:bodyPr wrap="none" lIns="90000" tIns="46800" rIns="90000" bIns="46800" anchor="ctr"/>
          <a:lstStyle/>
          <a:p>
            <a:pPr algn="ctr" eaLnBrk="0" fontAlgn="auto" hangingPunct="0">
              <a:spcBef>
                <a:spcPts val="0"/>
              </a:spcBef>
              <a:spcAft>
                <a:spcPts val="0"/>
              </a:spcAft>
              <a:buClr>
                <a:prstClr val="white"/>
              </a:buClr>
              <a:buSzPct val="60000"/>
              <a:buFont typeface="Wingdings" pitchFamily="2" charset="2"/>
              <a:buNone/>
            </a:pPr>
            <a:r>
              <a:rPr lang="zh-CN" altLang="en-US" sz="1600" b="1" dirty="0" smtClean="0">
                <a:solidFill>
                  <a:prstClr val="white"/>
                </a:solidFill>
                <a:latin typeface="微软雅黑" pitchFamily="34" charset="-122"/>
                <a:ea typeface="微软雅黑" pitchFamily="34" charset="-122"/>
                <a:cs typeface="+mn-cs"/>
              </a:rPr>
              <a:t>架构先进，智能联动，兼容性好</a:t>
            </a:r>
            <a:endParaRPr lang="zh-CN" altLang="en-US" sz="1600" b="1" dirty="0">
              <a:solidFill>
                <a:prstClr val="white"/>
              </a:solidFill>
              <a:latin typeface="微软雅黑" pitchFamily="34" charset="-122"/>
              <a:ea typeface="微软雅黑" pitchFamily="34" charset="-122"/>
              <a:cs typeface="+mn-cs"/>
            </a:endParaRPr>
          </a:p>
        </p:txBody>
      </p:sp>
      <p:pic>
        <p:nvPicPr>
          <p:cNvPr id="6" name="Picture 7" descr="方案A——建筑设备监控系统-给排水系统"/>
          <p:cNvPicPr>
            <a:picLocks noChangeAspect="1" noChangeArrowheads="1"/>
          </p:cNvPicPr>
          <p:nvPr/>
        </p:nvPicPr>
        <p:blipFill>
          <a:blip r:embed="rId2" cstate="print"/>
          <a:srcRect/>
          <a:stretch>
            <a:fillRect/>
          </a:stretch>
        </p:blipFill>
        <p:spPr bwMode="auto">
          <a:xfrm>
            <a:off x="601622" y="1781995"/>
            <a:ext cx="4832350" cy="2427705"/>
          </a:xfrm>
          <a:prstGeom prst="rect">
            <a:avLst/>
          </a:prstGeom>
          <a:noFill/>
          <a:ln w="9525">
            <a:noFill/>
            <a:miter lim="800000"/>
            <a:headEnd/>
            <a:tailEnd/>
          </a:ln>
        </p:spPr>
      </p:pic>
      <p:pic>
        <p:nvPicPr>
          <p:cNvPr id="7" name="Picture 5" descr="05空调控制系统"/>
          <p:cNvPicPr>
            <a:picLocks noChangeAspect="1" noChangeArrowheads="1"/>
          </p:cNvPicPr>
          <p:nvPr/>
        </p:nvPicPr>
        <p:blipFill>
          <a:blip r:embed="rId3" cstate="print"/>
          <a:srcRect/>
          <a:stretch>
            <a:fillRect/>
          </a:stretch>
        </p:blipFill>
        <p:spPr bwMode="auto">
          <a:xfrm>
            <a:off x="2185798" y="1746765"/>
            <a:ext cx="5129212" cy="2583953"/>
          </a:xfrm>
          <a:prstGeom prst="rect">
            <a:avLst/>
          </a:prstGeom>
          <a:noFill/>
          <a:ln w="9525">
            <a:noFill/>
            <a:miter lim="800000"/>
            <a:headEnd/>
            <a:tailEnd/>
          </a:ln>
        </p:spPr>
      </p:pic>
      <p:pic>
        <p:nvPicPr>
          <p:cNvPr id="8" name="Picture 4" descr="健康度副本"/>
          <p:cNvPicPr>
            <a:picLocks noChangeAspect="1" noChangeArrowheads="1"/>
          </p:cNvPicPr>
          <p:nvPr/>
        </p:nvPicPr>
        <p:blipFill>
          <a:blip r:embed="rId4" cstate="print"/>
          <a:srcRect/>
          <a:stretch>
            <a:fillRect/>
          </a:stretch>
        </p:blipFill>
        <p:spPr bwMode="auto">
          <a:xfrm>
            <a:off x="3697966" y="2196547"/>
            <a:ext cx="4984750" cy="22820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智慧照明</a:t>
            </a:r>
            <a:endParaRPr lang="zh-CN" altLang="en-US" b="1" dirty="0"/>
          </a:p>
        </p:txBody>
      </p:sp>
      <p:pic>
        <p:nvPicPr>
          <p:cNvPr id="14" name="Picture 2" descr="c:\users\10163517\appdata\roaming\360se6\User Data\temp\04.jpg"/>
          <p:cNvPicPr>
            <a:picLocks noChangeAspect="1" noChangeArrowheads="1"/>
          </p:cNvPicPr>
          <p:nvPr/>
        </p:nvPicPr>
        <p:blipFill>
          <a:blip r:embed="rId2" cstate="print"/>
          <a:srcRect/>
          <a:stretch>
            <a:fillRect/>
          </a:stretch>
        </p:blipFill>
        <p:spPr bwMode="auto">
          <a:xfrm>
            <a:off x="5220072" y="2216623"/>
            <a:ext cx="3856194" cy="2344222"/>
          </a:xfrm>
          <a:prstGeom prst="rect">
            <a:avLst/>
          </a:prstGeom>
          <a:noFill/>
        </p:spPr>
      </p:pic>
      <p:pic>
        <p:nvPicPr>
          <p:cNvPr id="15" name="Picture 4" descr="c:\users\10163517\appdata\roaming\360se6\User Data\temp\RTX%E6%88%AA%E5%9B%BE%E6%9C%AA%E5%91%BD%E5%90%8D_131114100013.jpg"/>
          <p:cNvPicPr>
            <a:picLocks noChangeAspect="1" noChangeArrowheads="1"/>
          </p:cNvPicPr>
          <p:nvPr/>
        </p:nvPicPr>
        <p:blipFill>
          <a:blip r:embed="rId3" cstate="print"/>
          <a:srcRect/>
          <a:stretch>
            <a:fillRect/>
          </a:stretch>
        </p:blipFill>
        <p:spPr bwMode="auto">
          <a:xfrm>
            <a:off x="2255313" y="2135626"/>
            <a:ext cx="2905125" cy="2506216"/>
          </a:xfrm>
          <a:prstGeom prst="rect">
            <a:avLst/>
          </a:prstGeom>
          <a:noFill/>
        </p:spPr>
      </p:pic>
      <p:sp>
        <p:nvSpPr>
          <p:cNvPr id="16" name="矩形 15"/>
          <p:cNvSpPr/>
          <p:nvPr/>
        </p:nvSpPr>
        <p:spPr>
          <a:xfrm>
            <a:off x="2472267" y="677096"/>
            <a:ext cx="6502621" cy="1061829"/>
          </a:xfrm>
          <a:prstGeom prst="rect">
            <a:avLst/>
          </a:prstGeom>
        </p:spPr>
        <p:txBody>
          <a:bodyPr wrap="square">
            <a:spAutoFit/>
          </a:bodyPr>
          <a:lstStyle/>
          <a:p>
            <a:pPr fontAlgn="auto">
              <a:lnSpc>
                <a:spcPct val="150000"/>
              </a:lnSpc>
              <a:spcBef>
                <a:spcPts val="0"/>
              </a:spcBef>
              <a:spcAft>
                <a:spcPts val="0"/>
              </a:spcAft>
              <a:buFontTx/>
              <a:buNone/>
            </a:pPr>
            <a:r>
              <a:rPr lang="zh-CN" altLang="en-US" sz="1400" dirty="0" smtClean="0">
                <a:solidFill>
                  <a:prstClr val="black"/>
                </a:solidFill>
                <a:latin typeface="微软雅黑" pitchFamily="34" charset="-122"/>
                <a:ea typeface="微软雅黑" pitchFamily="34" charset="-122"/>
                <a:cs typeface="+mn-cs"/>
              </a:rPr>
              <a:t>集</a:t>
            </a:r>
            <a:r>
              <a:rPr lang="zh-CN" altLang="en-US" sz="1400" b="1" dirty="0" smtClean="0">
                <a:solidFill>
                  <a:srgbClr val="FF0000"/>
                </a:solidFill>
                <a:latin typeface="微软雅黑" pitchFamily="34" charset="-122"/>
                <a:ea typeface="微软雅黑" pitchFamily="34" charset="-122"/>
                <a:cs typeface="+mn-cs"/>
              </a:rPr>
              <a:t>太阳能光伏、</a:t>
            </a:r>
            <a:r>
              <a:rPr lang="en-US" altLang="zh-CN" sz="1400" b="1" dirty="0" smtClean="0">
                <a:solidFill>
                  <a:srgbClr val="FF0000"/>
                </a:solidFill>
                <a:latin typeface="微软雅黑" pitchFamily="34" charset="-122"/>
                <a:ea typeface="微软雅黑" pitchFamily="34" charset="-122"/>
                <a:cs typeface="+mn-cs"/>
              </a:rPr>
              <a:t>LED</a:t>
            </a:r>
            <a:r>
              <a:rPr lang="zh-CN" altLang="en-US" sz="1400" b="1" dirty="0" smtClean="0">
                <a:solidFill>
                  <a:srgbClr val="FF0000"/>
                </a:solidFill>
                <a:latin typeface="微软雅黑" pitchFamily="34" charset="-122"/>
                <a:ea typeface="微软雅黑" pitchFamily="34" charset="-122"/>
                <a:cs typeface="+mn-cs"/>
              </a:rPr>
              <a:t>照明、微基站、视频探头、多媒体屏、信息交互屏以及读卡器、扬声器、传感器</a:t>
            </a:r>
            <a:r>
              <a:rPr lang="zh-CN" altLang="en-US" sz="1400" dirty="0" smtClean="0">
                <a:solidFill>
                  <a:prstClr val="black"/>
                </a:solidFill>
                <a:latin typeface="微软雅黑" pitchFamily="34" charset="-122"/>
                <a:ea typeface="微软雅黑" pitchFamily="34" charset="-122"/>
                <a:cs typeface="+mn-cs"/>
              </a:rPr>
              <a:t>等功能硬件于一体，基于园区运营管理平台，将园区中政务、交通、民生、商业、文化等信息进行集成和共享，成为智慧园区的信息物理载体</a:t>
            </a:r>
            <a:endParaRPr lang="zh-CN" altLang="zh-CN" sz="1400" dirty="0">
              <a:solidFill>
                <a:prstClr val="black"/>
              </a:solidFill>
              <a:latin typeface="微软雅黑" pitchFamily="34" charset="-122"/>
              <a:ea typeface="微软雅黑" pitchFamily="34" charset="-122"/>
              <a:cs typeface="+mn-cs"/>
            </a:endParaRPr>
          </a:p>
        </p:txBody>
      </p:sp>
      <p:sp>
        <p:nvSpPr>
          <p:cNvPr id="17" name="矩形 16"/>
          <p:cNvSpPr/>
          <p:nvPr/>
        </p:nvSpPr>
        <p:spPr>
          <a:xfrm>
            <a:off x="0" y="699911"/>
            <a:ext cx="2404120" cy="830997"/>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buFontTx/>
              <a:buNone/>
            </a:pPr>
            <a:r>
              <a:rPr lang="en-US" altLang="zh-CN" sz="4800" b="1" spc="50" dirty="0" err="1"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Calibri"/>
                <a:ea typeface="宋体"/>
                <a:cs typeface="+mn-cs"/>
              </a:rPr>
              <a:t>CityPad</a:t>
            </a:r>
            <a:endParaRPr lang="zh-CN" altLang="en-US" sz="48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Calibri"/>
              <a:ea typeface="宋体"/>
              <a:cs typeface="+mn-cs"/>
            </a:endParaRPr>
          </a:p>
        </p:txBody>
      </p:sp>
      <p:sp>
        <p:nvSpPr>
          <p:cNvPr id="18" name="圆角矩形 17"/>
          <p:cNvSpPr/>
          <p:nvPr/>
        </p:nvSpPr>
        <p:spPr>
          <a:xfrm>
            <a:off x="294493" y="1957545"/>
            <a:ext cx="1100607" cy="303916"/>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上部</a:t>
            </a:r>
          </a:p>
        </p:txBody>
      </p:sp>
      <p:sp>
        <p:nvSpPr>
          <p:cNvPr id="19" name="TextBox 15"/>
          <p:cNvSpPr txBox="1">
            <a:spLocks noChangeArrowheads="1"/>
          </p:cNvSpPr>
          <p:nvPr/>
        </p:nvSpPr>
        <p:spPr bwMode="auto">
          <a:xfrm>
            <a:off x="249242" y="2299875"/>
            <a:ext cx="1953509" cy="677071"/>
          </a:xfrm>
          <a:prstGeom prst="rect">
            <a:avLst/>
          </a:prstGeom>
          <a:noFill/>
          <a:ln w="9525">
            <a:noFill/>
            <a:miter lim="800000"/>
            <a:headEnd/>
            <a:tailEnd/>
          </a:ln>
        </p:spPr>
        <p:txBody>
          <a:bodyPr wrap="square">
            <a:noAutofit/>
          </a:bodyPr>
          <a:lstStyle/>
          <a:p>
            <a:pPr fontAlgn="auto">
              <a:lnSpc>
                <a:spcPct val="130000"/>
              </a:lnSpc>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采用新型大功率</a:t>
            </a:r>
            <a:r>
              <a:rPr lang="en-US" altLang="zh-CN" sz="1000" dirty="0" smtClean="0">
                <a:solidFill>
                  <a:prstClr val="black"/>
                </a:solidFill>
                <a:latin typeface="微软雅黑" pitchFamily="34" charset="-122"/>
                <a:ea typeface="微软雅黑" pitchFamily="34" charset="-122"/>
                <a:cs typeface="+mn-cs"/>
              </a:rPr>
              <a:t>LED</a:t>
            </a:r>
            <a:r>
              <a:rPr lang="zh-CN" altLang="en-US" sz="1000" dirty="0" smtClean="0">
                <a:solidFill>
                  <a:prstClr val="black"/>
                </a:solidFill>
                <a:latin typeface="微软雅黑" pitchFamily="34" charset="-122"/>
                <a:ea typeface="微软雅黑" pitchFamily="34" charset="-122"/>
                <a:cs typeface="+mn-cs"/>
              </a:rPr>
              <a:t>面光源灯头顶部为太阳能光伏发电装置、微基站及视频探头装置</a:t>
            </a:r>
            <a:endParaRPr lang="en-US" altLang="zh-CN" sz="1000" dirty="0">
              <a:solidFill>
                <a:prstClr val="black"/>
              </a:solidFill>
              <a:latin typeface="微软雅黑" pitchFamily="34" charset="-122"/>
              <a:ea typeface="微软雅黑" pitchFamily="34" charset="-122"/>
              <a:cs typeface="+mn-cs"/>
            </a:endParaRPr>
          </a:p>
        </p:txBody>
      </p:sp>
      <p:sp>
        <p:nvSpPr>
          <p:cNvPr id="20" name="圆角矩形 19"/>
          <p:cNvSpPr/>
          <p:nvPr/>
        </p:nvSpPr>
        <p:spPr>
          <a:xfrm>
            <a:off x="294493" y="2996122"/>
            <a:ext cx="1100607" cy="303916"/>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中部</a:t>
            </a:r>
          </a:p>
        </p:txBody>
      </p:sp>
      <p:sp>
        <p:nvSpPr>
          <p:cNvPr id="21" name="TextBox 15"/>
          <p:cNvSpPr txBox="1">
            <a:spLocks noChangeArrowheads="1"/>
          </p:cNvSpPr>
          <p:nvPr/>
        </p:nvSpPr>
        <p:spPr bwMode="auto">
          <a:xfrm>
            <a:off x="249242" y="3338452"/>
            <a:ext cx="1953509" cy="677071"/>
          </a:xfrm>
          <a:prstGeom prst="rect">
            <a:avLst/>
          </a:prstGeom>
          <a:noFill/>
          <a:ln w="9525">
            <a:noFill/>
            <a:miter lim="800000"/>
            <a:headEnd/>
            <a:tailEnd/>
          </a:ln>
        </p:spPr>
        <p:txBody>
          <a:bodyPr wrap="square">
            <a:noAutofit/>
          </a:bodyPr>
          <a:lstStyle/>
          <a:p>
            <a:pPr fontAlgn="auto">
              <a:lnSpc>
                <a:spcPct val="130000"/>
              </a:lnSpc>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多媒体信息发布屏，可以根据不同时段、场地更换广告和园区公共信息</a:t>
            </a:r>
            <a:endParaRPr lang="en-US" altLang="zh-CN" sz="1000" dirty="0">
              <a:solidFill>
                <a:prstClr val="black"/>
              </a:solidFill>
              <a:latin typeface="微软雅黑" pitchFamily="34" charset="-122"/>
              <a:ea typeface="微软雅黑" pitchFamily="34" charset="-122"/>
              <a:cs typeface="+mn-cs"/>
            </a:endParaRPr>
          </a:p>
        </p:txBody>
      </p:sp>
      <p:sp>
        <p:nvSpPr>
          <p:cNvPr id="22" name="圆角矩形 21"/>
          <p:cNvSpPr/>
          <p:nvPr/>
        </p:nvSpPr>
        <p:spPr>
          <a:xfrm>
            <a:off x="294493" y="4011209"/>
            <a:ext cx="1100607" cy="303916"/>
          </a:xfrm>
          <a:prstGeom prst="roundRect">
            <a:avLst/>
          </a:prstGeom>
          <a:solidFill>
            <a:srgbClr val="8064A2"/>
          </a:solidFill>
          <a:ln w="25400" cap="flat" cmpd="sng" algn="ctr">
            <a:solidFill>
              <a:srgbClr val="8064A2">
                <a:shade val="50000"/>
              </a:srgbClr>
            </a:solidFill>
            <a:prstDash val="solid"/>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下部</a:t>
            </a:r>
          </a:p>
        </p:txBody>
      </p:sp>
      <p:sp>
        <p:nvSpPr>
          <p:cNvPr id="23" name="TextBox 15"/>
          <p:cNvSpPr txBox="1">
            <a:spLocks noChangeArrowheads="1"/>
          </p:cNvSpPr>
          <p:nvPr/>
        </p:nvSpPr>
        <p:spPr bwMode="auto">
          <a:xfrm>
            <a:off x="249242" y="4353539"/>
            <a:ext cx="1953509" cy="489393"/>
          </a:xfrm>
          <a:prstGeom prst="rect">
            <a:avLst/>
          </a:prstGeom>
          <a:noFill/>
          <a:ln w="9525">
            <a:noFill/>
            <a:miter lim="800000"/>
            <a:headEnd/>
            <a:tailEnd/>
          </a:ln>
        </p:spPr>
        <p:txBody>
          <a:bodyPr wrap="square">
            <a:noAutofit/>
          </a:bodyPr>
          <a:lstStyle/>
          <a:p>
            <a:pPr fontAlgn="auto">
              <a:lnSpc>
                <a:spcPct val="130000"/>
              </a:lnSpc>
              <a:spcBef>
                <a:spcPts val="0"/>
              </a:spcBef>
              <a:spcAft>
                <a:spcPts val="0"/>
              </a:spcAft>
              <a:buClr>
                <a:srgbClr val="C00000"/>
              </a:buClr>
              <a:buFontTx/>
              <a:buNone/>
            </a:pPr>
            <a:r>
              <a:rPr lang="zh-CN" altLang="en-US" sz="1000" dirty="0" smtClean="0">
                <a:solidFill>
                  <a:prstClr val="black"/>
                </a:solidFill>
                <a:latin typeface="微软雅黑" pitchFamily="34" charset="-122"/>
                <a:ea typeface="微软雅黑" pitchFamily="34" charset="-122"/>
                <a:cs typeface="+mn-cs"/>
              </a:rPr>
              <a:t>交互体验屏，提供实时信息和便民服务</a:t>
            </a:r>
            <a:endParaRPr lang="en-US" altLang="zh-CN" sz="1000" dirty="0">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基础应用</a:t>
            </a:r>
            <a:r>
              <a:rPr lang="en-US" altLang="zh-CN" b="1" dirty="0" smtClean="0"/>
              <a:t>-</a:t>
            </a:r>
            <a:r>
              <a:rPr lang="zh-CN" altLang="en-US" b="1" dirty="0" smtClean="0"/>
              <a:t>园区统计分析</a:t>
            </a:r>
            <a:endParaRPr lang="zh-CN" altLang="en-US" b="1" dirty="0"/>
          </a:p>
        </p:txBody>
      </p:sp>
      <p:pic>
        <p:nvPicPr>
          <p:cNvPr id="3" name="Picture 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180975" y="2047882"/>
            <a:ext cx="2079625" cy="23407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54088" y="681037"/>
            <a:ext cx="7650162" cy="369332"/>
          </a:xfrm>
          <a:prstGeom prst="rect">
            <a:avLst/>
          </a:prstGeom>
          <a:noFill/>
        </p:spPr>
        <p:txBody>
          <a:bodyPr>
            <a:spAutoFit/>
          </a:bodyPr>
          <a:lstStyle/>
          <a:p>
            <a:pPr fontAlgn="auto">
              <a:spcBef>
                <a:spcPts val="0"/>
              </a:spcBef>
              <a:spcAft>
                <a:spcPts val="0"/>
              </a:spcAft>
              <a:buFontTx/>
              <a:buNone/>
              <a:defRPr/>
            </a:pPr>
            <a:r>
              <a:rPr lang="zh-CN" altLang="en-US" sz="1400" b="1" dirty="0">
                <a:solidFill>
                  <a:srgbClr val="0000FF"/>
                </a:solidFill>
                <a:latin typeface="微软雅黑" pitchFamily="34" charset="-122"/>
                <a:ea typeface="微软雅黑" pitchFamily="34" charset="-122"/>
                <a:cs typeface="+mn-cs"/>
              </a:rPr>
              <a:t>全面</a:t>
            </a:r>
            <a:r>
              <a:rPr lang="zh-CN" altLang="en-US" sz="1400" b="1" dirty="0" smtClean="0">
                <a:solidFill>
                  <a:srgbClr val="0000FF"/>
                </a:solidFill>
                <a:latin typeface="微软雅黑" pitchFamily="34" charset="-122"/>
                <a:ea typeface="微软雅黑" pitchFamily="34" charset="-122"/>
                <a:cs typeface="+mn-cs"/>
              </a:rPr>
              <a:t>掌握园区招商</a:t>
            </a:r>
            <a:r>
              <a:rPr lang="zh-CN" altLang="en-US" sz="1400" b="1" dirty="0">
                <a:solidFill>
                  <a:srgbClr val="0000FF"/>
                </a:solidFill>
                <a:latin typeface="微软雅黑" pitchFamily="34" charset="-122"/>
                <a:ea typeface="微软雅黑" pitchFamily="34" charset="-122"/>
                <a:cs typeface="+mn-cs"/>
              </a:rPr>
              <a:t>进展，通过 </a:t>
            </a:r>
            <a:r>
              <a:rPr lang="zh-CN" altLang="en-US" b="1" dirty="0">
                <a:solidFill>
                  <a:srgbClr val="0000FF"/>
                </a:solidFill>
                <a:latin typeface="微软雅黑" pitchFamily="34" charset="-122"/>
                <a:ea typeface="微软雅黑" pitchFamily="34" charset="-122"/>
                <a:cs typeface="+mn-cs"/>
              </a:rPr>
              <a:t>招商漏斗 </a:t>
            </a:r>
            <a:r>
              <a:rPr lang="zh-CN" altLang="en-US" sz="1400" b="1" dirty="0">
                <a:solidFill>
                  <a:srgbClr val="0000FF"/>
                </a:solidFill>
                <a:latin typeface="微软雅黑" pitchFamily="34" charset="-122"/>
                <a:ea typeface="微软雅黑" pitchFamily="34" charset="-122"/>
                <a:cs typeface="+mn-cs"/>
              </a:rPr>
              <a:t>直观了解当前各招商阶段的项目情况</a:t>
            </a:r>
          </a:p>
        </p:txBody>
      </p:sp>
      <p:pic>
        <p:nvPicPr>
          <p:cNvPr id="6" name="Picture 7"/>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99072" y="1126372"/>
            <a:ext cx="6029325" cy="2812256"/>
          </a:xfrm>
          <a:prstGeom prst="roundRect">
            <a:avLst>
              <a:gd name="adj" fmla="val 3106"/>
            </a:avLst>
          </a:prstGeom>
          <a:noFill/>
          <a:ln w="76200">
            <a:gradFill flip="none" rotWithShape="1">
              <a:gsLst>
                <a:gs pos="0">
                  <a:schemeClr val="bg1">
                    <a:lumMod val="50000"/>
                  </a:schemeClr>
                </a:gs>
                <a:gs pos="50000">
                  <a:schemeClr val="bg1">
                    <a:lumMod val="85000"/>
                  </a:schemeClr>
                </a:gs>
                <a:gs pos="100000">
                  <a:schemeClr val="bg1">
                    <a:lumMod val="50000"/>
                  </a:schemeClr>
                </a:gs>
              </a:gsLst>
              <a:path path="circle">
                <a:fillToRect l="100000" t="100000"/>
              </a:path>
              <a:tileRect r="-100000" b="-100000"/>
            </a:gradFill>
            <a:miter lim="800000"/>
            <a:headEnd/>
            <a:tailEnd/>
          </a:ln>
          <a:effectLst>
            <a:reflection blurRad="12700" stA="38000" endPos="28000" dist="5000" dir="5400000" sy="-100000" algn="bl" rotWithShape="0"/>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7" name="组合 5"/>
          <p:cNvGrpSpPr>
            <a:grpSpLocks/>
          </p:cNvGrpSpPr>
          <p:nvPr/>
        </p:nvGrpSpPr>
        <p:grpSpPr bwMode="auto">
          <a:xfrm>
            <a:off x="2314584" y="4246985"/>
            <a:ext cx="5497513" cy="308966"/>
            <a:chOff x="2314952" y="5783990"/>
            <a:chExt cx="5497408" cy="411611"/>
          </a:xfrm>
        </p:grpSpPr>
        <p:sp>
          <p:nvSpPr>
            <p:cNvPr id="8" name="TextBox 7"/>
            <p:cNvSpPr txBox="1"/>
            <p:nvPr/>
          </p:nvSpPr>
          <p:spPr>
            <a:xfrm>
              <a:off x="2314952" y="5783990"/>
              <a:ext cx="1368399" cy="410027"/>
            </a:xfrm>
            <a:prstGeom prst="rect">
              <a:avLst/>
            </a:prstGeom>
            <a:noFill/>
          </p:spPr>
          <p:txBody>
            <a:bodyPr>
              <a:spAutoFit/>
            </a:bodyPr>
            <a:lstStyle/>
            <a:p>
              <a:pPr marL="285750" indent="-285750" fontAlgn="auto">
                <a:spcBef>
                  <a:spcPts val="0"/>
                </a:spcBef>
                <a:spcAft>
                  <a:spcPts val="0"/>
                </a:spcAft>
                <a:buFont typeface="Wingdings" pitchFamily="2" charset="2"/>
                <a:buChar char="p"/>
                <a:defRPr/>
              </a:pPr>
              <a:r>
                <a:rPr lang="zh-CN" altLang="en-US" sz="1400" b="1" dirty="0">
                  <a:solidFill>
                    <a:prstClr val="black"/>
                  </a:solidFill>
                  <a:latin typeface="微软雅黑" pitchFamily="34" charset="-122"/>
                  <a:ea typeface="微软雅黑" pitchFamily="34" charset="-122"/>
                  <a:cs typeface="+mn-cs"/>
                </a:rPr>
                <a:t>招商阶段</a:t>
              </a:r>
            </a:p>
          </p:txBody>
        </p:sp>
        <p:sp>
          <p:nvSpPr>
            <p:cNvPr id="9" name="TextBox 8"/>
            <p:cNvSpPr txBox="1"/>
            <p:nvPr/>
          </p:nvSpPr>
          <p:spPr>
            <a:xfrm>
              <a:off x="3696051" y="5785574"/>
              <a:ext cx="1368399" cy="410027"/>
            </a:xfrm>
            <a:prstGeom prst="rect">
              <a:avLst/>
            </a:prstGeom>
            <a:noFill/>
          </p:spPr>
          <p:txBody>
            <a:bodyPr>
              <a:spAutoFit/>
            </a:bodyPr>
            <a:lstStyle/>
            <a:p>
              <a:pPr marL="285750" indent="-285750" fontAlgn="auto">
                <a:spcBef>
                  <a:spcPts val="0"/>
                </a:spcBef>
                <a:spcAft>
                  <a:spcPts val="0"/>
                </a:spcAft>
                <a:buFont typeface="Wingdings" pitchFamily="2" charset="2"/>
                <a:buChar char="p"/>
                <a:defRPr/>
              </a:pPr>
              <a:r>
                <a:rPr lang="zh-CN" altLang="en-US" sz="1400" b="1" dirty="0">
                  <a:solidFill>
                    <a:prstClr val="black"/>
                  </a:solidFill>
                  <a:latin typeface="微软雅黑" pitchFamily="34" charset="-122"/>
                  <a:ea typeface="微软雅黑" pitchFamily="34" charset="-122"/>
                  <a:cs typeface="+mn-cs"/>
                </a:rPr>
                <a:t>申报年度</a:t>
              </a:r>
            </a:p>
          </p:txBody>
        </p:sp>
        <p:sp>
          <p:nvSpPr>
            <p:cNvPr id="10" name="TextBox 9"/>
            <p:cNvSpPr txBox="1"/>
            <p:nvPr/>
          </p:nvSpPr>
          <p:spPr>
            <a:xfrm>
              <a:off x="5075562" y="5784001"/>
              <a:ext cx="1368399" cy="410027"/>
            </a:xfrm>
            <a:prstGeom prst="rect">
              <a:avLst/>
            </a:prstGeom>
            <a:noFill/>
          </p:spPr>
          <p:txBody>
            <a:bodyPr>
              <a:spAutoFit/>
            </a:bodyPr>
            <a:lstStyle/>
            <a:p>
              <a:pPr marL="285750" indent="-285750" fontAlgn="auto">
                <a:spcBef>
                  <a:spcPts val="0"/>
                </a:spcBef>
                <a:spcAft>
                  <a:spcPts val="0"/>
                </a:spcAft>
                <a:buFont typeface="Wingdings" pitchFamily="2" charset="2"/>
                <a:buChar char="p"/>
                <a:defRPr/>
              </a:pPr>
              <a:r>
                <a:rPr lang="zh-CN" altLang="en-US" sz="1400" b="1" dirty="0">
                  <a:solidFill>
                    <a:prstClr val="black"/>
                  </a:solidFill>
                  <a:latin typeface="微软雅黑" pitchFamily="34" charset="-122"/>
                  <a:ea typeface="微软雅黑" pitchFamily="34" charset="-122"/>
                  <a:cs typeface="+mn-cs"/>
                </a:rPr>
                <a:t>项目状态</a:t>
              </a:r>
            </a:p>
          </p:txBody>
        </p:sp>
        <p:sp>
          <p:nvSpPr>
            <p:cNvPr id="11" name="TextBox 10"/>
            <p:cNvSpPr txBox="1"/>
            <p:nvPr/>
          </p:nvSpPr>
          <p:spPr>
            <a:xfrm>
              <a:off x="6443961" y="5785570"/>
              <a:ext cx="1368399" cy="410027"/>
            </a:xfrm>
            <a:prstGeom prst="rect">
              <a:avLst/>
            </a:prstGeom>
            <a:noFill/>
          </p:spPr>
          <p:txBody>
            <a:bodyPr>
              <a:spAutoFit/>
            </a:bodyPr>
            <a:lstStyle/>
            <a:p>
              <a:pPr marL="285750" indent="-285750" fontAlgn="auto">
                <a:spcBef>
                  <a:spcPts val="0"/>
                </a:spcBef>
                <a:spcAft>
                  <a:spcPts val="0"/>
                </a:spcAft>
                <a:buFont typeface="Wingdings" pitchFamily="2" charset="2"/>
                <a:buChar char="p"/>
                <a:defRPr/>
              </a:pPr>
              <a:r>
                <a:rPr lang="zh-CN" altLang="en-US" sz="1400" b="1" dirty="0">
                  <a:solidFill>
                    <a:prstClr val="black"/>
                  </a:solidFill>
                  <a:latin typeface="微软雅黑" pitchFamily="34" charset="-122"/>
                  <a:ea typeface="微软雅黑" pitchFamily="34" charset="-122"/>
                  <a:cs typeface="+mn-cs"/>
                </a:rPr>
                <a:t>同比分析</a:t>
              </a:r>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五、企业服务</a:t>
            </a:r>
            <a:r>
              <a:rPr lang="en-US" altLang="zh-CN" b="1" dirty="0" smtClean="0"/>
              <a:t>-</a:t>
            </a:r>
            <a:r>
              <a:rPr lang="zh-CN" altLang="en-US" b="1" dirty="0" smtClean="0"/>
              <a:t>企业办公服务</a:t>
            </a:r>
            <a:endParaRPr lang="zh-CN" altLang="en-US" b="1" dirty="0"/>
          </a:p>
        </p:txBody>
      </p:sp>
      <p:sp>
        <p:nvSpPr>
          <p:cNvPr id="34" name="圆角矩形 38"/>
          <p:cNvSpPr>
            <a:spLocks noChangeArrowheads="1"/>
          </p:cNvSpPr>
          <p:nvPr/>
        </p:nvSpPr>
        <p:spPr bwMode="auto">
          <a:xfrm>
            <a:off x="124953" y="4438768"/>
            <a:ext cx="3248909" cy="267876"/>
          </a:xfrm>
          <a:prstGeom prst="roundRect">
            <a:avLst>
              <a:gd name="adj" fmla="val 16667"/>
            </a:avLst>
          </a:prstGeom>
          <a:solidFill>
            <a:srgbClr val="0070C0"/>
          </a:solidFill>
          <a:ln w="9525" algn="ctr">
            <a:noFill/>
            <a:round/>
            <a:headEnd/>
            <a:tailEnd/>
          </a:ln>
        </p:spPr>
        <p:txBody>
          <a:bodyPr wrap="none" lIns="90000" tIns="46800" rIns="90000" bIns="46800" anchor="ctr"/>
          <a:lstStyle/>
          <a:p>
            <a:pPr algn="ctr" eaLnBrk="0" fontAlgn="auto" hangingPunct="0">
              <a:spcBef>
                <a:spcPts val="0"/>
              </a:spcBef>
              <a:spcAft>
                <a:spcPts val="0"/>
              </a:spcAft>
              <a:buClr>
                <a:prstClr val="white"/>
              </a:buClr>
              <a:buSzPct val="60000"/>
              <a:buFont typeface="Wingdings" pitchFamily="2" charset="2"/>
              <a:buNone/>
            </a:pPr>
            <a:r>
              <a:rPr lang="zh-CN" altLang="en-US" b="1" dirty="0" smtClean="0">
                <a:solidFill>
                  <a:prstClr val="white"/>
                </a:solidFill>
                <a:latin typeface="微软雅黑" pitchFamily="34" charset="-122"/>
                <a:ea typeface="微软雅黑" pitchFamily="34" charset="-122"/>
                <a:cs typeface="+mn-cs"/>
              </a:rPr>
              <a:t>低成本，按需使用</a:t>
            </a:r>
            <a:endParaRPr lang="zh-CN" altLang="en-US" b="1" dirty="0">
              <a:solidFill>
                <a:prstClr val="white"/>
              </a:solidFill>
              <a:latin typeface="微软雅黑" pitchFamily="34" charset="-122"/>
              <a:ea typeface="微软雅黑" pitchFamily="34" charset="-122"/>
              <a:cs typeface="+mn-cs"/>
            </a:endParaRPr>
          </a:p>
        </p:txBody>
      </p:sp>
      <p:sp>
        <p:nvSpPr>
          <p:cNvPr id="35" name="Round Diagonal Corner Rectangle 5"/>
          <p:cNvSpPr/>
          <p:nvPr/>
        </p:nvSpPr>
        <p:spPr bwMode="auto">
          <a:xfrm>
            <a:off x="1369259" y="726782"/>
            <a:ext cx="2106612" cy="1296000"/>
          </a:xfrm>
          <a:prstGeom prst="round2DiagRect">
            <a:avLst/>
          </a:prstGeom>
          <a:solidFill>
            <a:srgbClr val="FFFFFF"/>
          </a:solidFill>
          <a:ln w="9525" cap="flat" cmpd="sng" algn="ctr">
            <a:solidFill>
              <a:srgbClr val="FF9900"/>
            </a:solidFill>
            <a:prstDash val="solid"/>
            <a:round/>
            <a:headEnd type="none" w="med" len="med"/>
            <a:tailEnd type="none" w="med" len="med"/>
          </a:ln>
          <a:effectLst/>
        </p:spPr>
        <p:txBody>
          <a:bodyPr/>
          <a:lstStyle/>
          <a:p>
            <a:pPr eaLnBrk="0" fontAlgn="auto" hangingPunct="0">
              <a:spcBef>
                <a:spcPts val="0"/>
              </a:spcBef>
              <a:spcAft>
                <a:spcPts val="0"/>
              </a:spcAft>
              <a:buFontTx/>
              <a:buNone/>
              <a:defRPr/>
            </a:pPr>
            <a:endParaRPr lang="en-US" sz="1600" kern="0" dirty="0">
              <a:solidFill>
                <a:sysClr val="windowText" lastClr="000000"/>
              </a:solidFill>
              <a:latin typeface="微软雅黑" pitchFamily="34" charset="-122"/>
              <a:ea typeface="微软雅黑" pitchFamily="34" charset="-122"/>
              <a:cs typeface="+mn-cs"/>
            </a:endParaRPr>
          </a:p>
        </p:txBody>
      </p:sp>
      <p:sp>
        <p:nvSpPr>
          <p:cNvPr id="36" name="Rounded Rectangle 124"/>
          <p:cNvSpPr>
            <a:spLocks noChangeArrowheads="1"/>
          </p:cNvSpPr>
          <p:nvPr/>
        </p:nvSpPr>
        <p:spPr bwMode="auto">
          <a:xfrm>
            <a:off x="1491381" y="917804"/>
            <a:ext cx="1861096" cy="391203"/>
          </a:xfrm>
          <a:prstGeom prst="roundRect">
            <a:avLst>
              <a:gd name="adj" fmla="val 16667"/>
            </a:avLst>
          </a:prstGeom>
          <a:solidFill>
            <a:srgbClr val="35679B"/>
          </a:solidFill>
          <a:ln w="9525">
            <a:noFill/>
            <a:round/>
            <a:headEnd/>
            <a:tailEnd/>
          </a:ln>
        </p:spPr>
        <p:txBody>
          <a:bodyPr/>
          <a:lstStyle/>
          <a:p>
            <a:pPr algn="ctr" eaLnBrk="0" fontAlgn="auto" hangingPunct="0">
              <a:spcBef>
                <a:spcPts val="0"/>
              </a:spcBef>
              <a:spcAft>
                <a:spcPts val="0"/>
              </a:spcAft>
              <a:buFontTx/>
              <a:buNone/>
              <a:defRPr/>
            </a:pPr>
            <a:r>
              <a:rPr lang="zh-CN" altLang="en-US" sz="1400" b="1" kern="0" dirty="0">
                <a:solidFill>
                  <a:srgbClr val="FFFFFF"/>
                </a:solidFill>
                <a:latin typeface="微软雅黑" pitchFamily="34" charset="-122"/>
                <a:ea typeface="微软雅黑" pitchFamily="34" charset="-122"/>
                <a:cs typeface="+mn-cs"/>
              </a:rPr>
              <a:t>云</a:t>
            </a:r>
            <a:r>
              <a:rPr lang="zh-CN" altLang="en-US" sz="1400" b="1" kern="0" dirty="0" smtClean="0">
                <a:solidFill>
                  <a:srgbClr val="FFFFFF"/>
                </a:solidFill>
                <a:latin typeface="微软雅黑" pitchFamily="34" charset="-122"/>
                <a:ea typeface="微软雅黑" pitchFamily="34" charset="-122"/>
                <a:cs typeface="+mn-cs"/>
              </a:rPr>
              <a:t>安全</a:t>
            </a:r>
            <a:endParaRPr lang="zh-CN" altLang="en-US" sz="1400" b="1" kern="0" dirty="0">
              <a:solidFill>
                <a:srgbClr val="FFFFFF"/>
              </a:solidFill>
              <a:latin typeface="微软雅黑" pitchFamily="34" charset="-122"/>
              <a:ea typeface="微软雅黑" pitchFamily="34" charset="-122"/>
              <a:cs typeface="+mn-cs"/>
            </a:endParaRPr>
          </a:p>
        </p:txBody>
      </p:sp>
      <p:sp>
        <p:nvSpPr>
          <p:cNvPr id="37" name="TextBox 36"/>
          <p:cNvSpPr txBox="1"/>
          <p:nvPr/>
        </p:nvSpPr>
        <p:spPr bwMode="auto">
          <a:xfrm>
            <a:off x="1547354" y="1389653"/>
            <a:ext cx="1752966" cy="568357"/>
          </a:xfrm>
          <a:prstGeom prst="rect">
            <a:avLst/>
          </a:prstGeom>
          <a:noFill/>
        </p:spPr>
        <p:txBody>
          <a:bodyPr/>
          <a:lstStyle/>
          <a:p>
            <a:pPr eaLnBrk="0" fontAlgn="auto" hangingPunct="0">
              <a:spcBef>
                <a:spcPts val="0"/>
              </a:spcBef>
              <a:spcAft>
                <a:spcPts val="0"/>
              </a:spcAft>
              <a:buClr>
                <a:srgbClr val="FF9900"/>
              </a:buClr>
              <a:buFontTx/>
              <a:buNone/>
              <a:defRPr/>
            </a:pPr>
            <a:r>
              <a:rPr lang="zh-CN" altLang="en-US" sz="1200" kern="0" dirty="0" smtClean="0">
                <a:solidFill>
                  <a:prstClr val="black"/>
                </a:solidFill>
                <a:latin typeface="微软雅黑" pitchFamily="34" charset="-122"/>
                <a:ea typeface="微软雅黑" pitchFamily="34" charset="-122"/>
                <a:cs typeface="+mn-cs"/>
              </a:rPr>
              <a:t>利用专用网络而非传统的公共互联网提供公有云服务</a:t>
            </a:r>
            <a:endParaRPr lang="zh-CN" altLang="en-US" sz="1200" kern="0" dirty="0">
              <a:solidFill>
                <a:prstClr val="black"/>
              </a:solidFill>
              <a:latin typeface="微软雅黑" pitchFamily="34" charset="-122"/>
              <a:ea typeface="微软雅黑" pitchFamily="34" charset="-122"/>
              <a:cs typeface="+mn-cs"/>
            </a:endParaRPr>
          </a:p>
        </p:txBody>
      </p:sp>
      <p:cxnSp>
        <p:nvCxnSpPr>
          <p:cNvPr id="38" name="Straight Connector 32"/>
          <p:cNvCxnSpPr>
            <a:cxnSpLocks noChangeShapeType="1"/>
          </p:cNvCxnSpPr>
          <p:nvPr/>
        </p:nvCxnSpPr>
        <p:spPr bwMode="auto">
          <a:xfrm>
            <a:off x="1486297" y="1348088"/>
            <a:ext cx="1814027" cy="1308"/>
          </a:xfrm>
          <a:prstGeom prst="line">
            <a:avLst/>
          </a:prstGeom>
          <a:noFill/>
          <a:ln w="9525">
            <a:solidFill>
              <a:srgbClr val="35679B"/>
            </a:solidFill>
            <a:round/>
            <a:headEnd/>
            <a:tailEnd/>
          </a:ln>
        </p:spPr>
      </p:cxnSp>
      <p:sp>
        <p:nvSpPr>
          <p:cNvPr id="39" name="Round Diagonal Corner Rectangle 5"/>
          <p:cNvSpPr/>
          <p:nvPr/>
        </p:nvSpPr>
        <p:spPr bwMode="auto">
          <a:xfrm>
            <a:off x="3776182" y="726782"/>
            <a:ext cx="2265681" cy="1296000"/>
          </a:xfrm>
          <a:prstGeom prst="round2DiagRect">
            <a:avLst/>
          </a:prstGeom>
          <a:solidFill>
            <a:srgbClr val="FFFFFF"/>
          </a:solidFill>
          <a:ln w="9525" cap="flat" cmpd="sng" algn="ctr">
            <a:solidFill>
              <a:srgbClr val="FF9900"/>
            </a:solidFill>
            <a:prstDash val="solid"/>
            <a:round/>
            <a:headEnd type="none" w="med" len="med"/>
            <a:tailEnd type="none" w="med" len="med"/>
          </a:ln>
          <a:effectLst/>
        </p:spPr>
        <p:txBody>
          <a:bodyPr/>
          <a:lstStyle/>
          <a:p>
            <a:pPr eaLnBrk="0" fontAlgn="auto" hangingPunct="0">
              <a:spcBef>
                <a:spcPts val="0"/>
              </a:spcBef>
              <a:spcAft>
                <a:spcPts val="0"/>
              </a:spcAft>
              <a:buFontTx/>
              <a:buNone/>
              <a:defRPr/>
            </a:pPr>
            <a:endParaRPr lang="en-US" sz="1600" kern="0" dirty="0">
              <a:solidFill>
                <a:sysClr val="windowText" lastClr="000000"/>
              </a:solidFill>
              <a:latin typeface="微软雅黑" pitchFamily="34" charset="-122"/>
              <a:ea typeface="微软雅黑" pitchFamily="34" charset="-122"/>
              <a:cs typeface="+mn-cs"/>
            </a:endParaRPr>
          </a:p>
        </p:txBody>
      </p:sp>
      <p:sp>
        <p:nvSpPr>
          <p:cNvPr id="40" name="Rounded Rectangle 124"/>
          <p:cNvSpPr>
            <a:spLocks noChangeArrowheads="1"/>
          </p:cNvSpPr>
          <p:nvPr/>
        </p:nvSpPr>
        <p:spPr bwMode="auto">
          <a:xfrm>
            <a:off x="3907524" y="917804"/>
            <a:ext cx="2001625" cy="391203"/>
          </a:xfrm>
          <a:prstGeom prst="roundRect">
            <a:avLst>
              <a:gd name="adj" fmla="val 16667"/>
            </a:avLst>
          </a:prstGeom>
          <a:solidFill>
            <a:srgbClr val="35679B"/>
          </a:solidFill>
          <a:ln w="9525">
            <a:noFill/>
            <a:round/>
            <a:headEnd/>
            <a:tailEnd/>
          </a:ln>
        </p:spPr>
        <p:txBody>
          <a:bodyPr/>
          <a:lstStyle/>
          <a:p>
            <a:pPr algn="ctr" eaLnBrk="0" fontAlgn="auto" hangingPunct="0">
              <a:spcBef>
                <a:spcPts val="0"/>
              </a:spcBef>
              <a:spcAft>
                <a:spcPts val="0"/>
              </a:spcAft>
              <a:buFontTx/>
              <a:buNone/>
              <a:defRPr/>
            </a:pPr>
            <a:r>
              <a:rPr lang="zh-CN" altLang="en-US" sz="1400" b="1" kern="0" dirty="0" smtClean="0">
                <a:solidFill>
                  <a:srgbClr val="FFFFFF"/>
                </a:solidFill>
                <a:latin typeface="微软雅黑" pitchFamily="34" charset="-122"/>
                <a:ea typeface="微软雅黑" pitchFamily="34" charset="-122"/>
                <a:cs typeface="+mn-cs"/>
              </a:rPr>
              <a:t>云计算</a:t>
            </a:r>
            <a:endParaRPr lang="zh-CN" altLang="en-US" sz="1400" b="1" kern="0" dirty="0">
              <a:solidFill>
                <a:srgbClr val="FFFFFF"/>
              </a:solidFill>
              <a:latin typeface="微软雅黑" pitchFamily="34" charset="-122"/>
              <a:ea typeface="微软雅黑" pitchFamily="34" charset="-122"/>
              <a:cs typeface="+mn-cs"/>
            </a:endParaRPr>
          </a:p>
        </p:txBody>
      </p:sp>
      <p:sp>
        <p:nvSpPr>
          <p:cNvPr id="41" name="TextBox 40"/>
          <p:cNvSpPr txBox="1"/>
          <p:nvPr/>
        </p:nvSpPr>
        <p:spPr bwMode="auto">
          <a:xfrm>
            <a:off x="3967724" y="1389653"/>
            <a:ext cx="1885331" cy="568357"/>
          </a:xfrm>
          <a:prstGeom prst="rect">
            <a:avLst/>
          </a:prstGeom>
          <a:noFill/>
        </p:spPr>
        <p:txBody>
          <a:bodyPr/>
          <a:lstStyle/>
          <a:p>
            <a:pPr eaLnBrk="0" fontAlgn="auto" hangingPunct="0">
              <a:spcBef>
                <a:spcPts val="0"/>
              </a:spcBef>
              <a:spcAft>
                <a:spcPts val="0"/>
              </a:spcAft>
              <a:buClr>
                <a:srgbClr val="FF9900"/>
              </a:buClr>
              <a:buFontTx/>
              <a:buNone/>
              <a:defRPr/>
            </a:pPr>
            <a:r>
              <a:rPr lang="zh-CN" altLang="en-US" sz="1200" dirty="0" smtClean="0">
                <a:solidFill>
                  <a:prstClr val="black"/>
                </a:solidFill>
                <a:latin typeface="微软雅黑" pitchFamily="34" charset="-122"/>
                <a:ea typeface="微软雅黑" pitchFamily="34" charset="-122"/>
                <a:cs typeface="+mn-cs"/>
              </a:rPr>
              <a:t>企业可以按月使用平台的计算资源和存储资源</a:t>
            </a:r>
            <a:endParaRPr lang="zh-CN" altLang="en-US" sz="1200" dirty="0">
              <a:solidFill>
                <a:prstClr val="black"/>
              </a:solidFill>
              <a:latin typeface="微软雅黑" pitchFamily="34" charset="-122"/>
              <a:ea typeface="微软雅黑" pitchFamily="34" charset="-122"/>
              <a:cs typeface="+mn-cs"/>
            </a:endParaRPr>
          </a:p>
        </p:txBody>
      </p:sp>
      <p:cxnSp>
        <p:nvCxnSpPr>
          <p:cNvPr id="42" name="Straight Connector 32"/>
          <p:cNvCxnSpPr>
            <a:cxnSpLocks noChangeShapeType="1"/>
          </p:cNvCxnSpPr>
          <p:nvPr/>
        </p:nvCxnSpPr>
        <p:spPr bwMode="auto">
          <a:xfrm>
            <a:off x="3902053" y="1348088"/>
            <a:ext cx="1951003" cy="1308"/>
          </a:xfrm>
          <a:prstGeom prst="line">
            <a:avLst/>
          </a:prstGeom>
          <a:noFill/>
          <a:ln w="9525">
            <a:solidFill>
              <a:srgbClr val="35679B"/>
            </a:solidFill>
            <a:round/>
            <a:headEnd/>
            <a:tailEnd/>
          </a:ln>
        </p:spPr>
      </p:cxnSp>
      <p:sp>
        <p:nvSpPr>
          <p:cNvPr id="43" name="Round Diagonal Corner Rectangle 5"/>
          <p:cNvSpPr/>
          <p:nvPr/>
        </p:nvSpPr>
        <p:spPr bwMode="auto">
          <a:xfrm>
            <a:off x="6340008" y="726782"/>
            <a:ext cx="2264441" cy="1296000"/>
          </a:xfrm>
          <a:prstGeom prst="round2DiagRect">
            <a:avLst/>
          </a:prstGeom>
          <a:solidFill>
            <a:srgbClr val="FFFFFF"/>
          </a:solidFill>
          <a:ln w="9525" cap="flat" cmpd="sng" algn="ctr">
            <a:solidFill>
              <a:srgbClr val="FF9900"/>
            </a:solidFill>
            <a:prstDash val="solid"/>
            <a:round/>
            <a:headEnd type="none" w="med" len="med"/>
            <a:tailEnd type="none" w="med" len="med"/>
          </a:ln>
          <a:effectLst/>
        </p:spPr>
        <p:txBody>
          <a:bodyPr/>
          <a:lstStyle/>
          <a:p>
            <a:pPr eaLnBrk="0" fontAlgn="auto" hangingPunct="0">
              <a:spcBef>
                <a:spcPts val="0"/>
              </a:spcBef>
              <a:spcAft>
                <a:spcPts val="0"/>
              </a:spcAft>
              <a:buFontTx/>
              <a:buNone/>
              <a:defRPr/>
            </a:pPr>
            <a:endParaRPr lang="en-US" sz="1600" kern="0" dirty="0">
              <a:solidFill>
                <a:sysClr val="windowText" lastClr="000000"/>
              </a:solidFill>
              <a:latin typeface="微软雅黑" pitchFamily="34" charset="-122"/>
              <a:ea typeface="微软雅黑" pitchFamily="34" charset="-122"/>
              <a:cs typeface="+mn-cs"/>
            </a:endParaRPr>
          </a:p>
        </p:txBody>
      </p:sp>
      <p:sp>
        <p:nvSpPr>
          <p:cNvPr id="44" name="Rounded Rectangle 124"/>
          <p:cNvSpPr>
            <a:spLocks noChangeArrowheads="1"/>
          </p:cNvSpPr>
          <p:nvPr/>
        </p:nvSpPr>
        <p:spPr bwMode="auto">
          <a:xfrm>
            <a:off x="6471282" y="917804"/>
            <a:ext cx="2000529" cy="391203"/>
          </a:xfrm>
          <a:prstGeom prst="roundRect">
            <a:avLst>
              <a:gd name="adj" fmla="val 16667"/>
            </a:avLst>
          </a:prstGeom>
          <a:solidFill>
            <a:srgbClr val="35679B"/>
          </a:solidFill>
          <a:ln w="9525">
            <a:noFill/>
            <a:round/>
            <a:headEnd/>
            <a:tailEnd/>
          </a:ln>
        </p:spPr>
        <p:txBody>
          <a:bodyPr/>
          <a:lstStyle/>
          <a:p>
            <a:pPr algn="ctr" eaLnBrk="0" fontAlgn="auto" hangingPunct="0">
              <a:spcBef>
                <a:spcPts val="0"/>
              </a:spcBef>
              <a:spcAft>
                <a:spcPts val="0"/>
              </a:spcAft>
              <a:buFontTx/>
              <a:buNone/>
              <a:defRPr/>
            </a:pPr>
            <a:r>
              <a:rPr lang="zh-CN" altLang="en-US" sz="1400" b="1" kern="0" dirty="0" smtClean="0">
                <a:solidFill>
                  <a:srgbClr val="FFFFFF"/>
                </a:solidFill>
                <a:latin typeface="微软雅黑" pitchFamily="34" charset="-122"/>
                <a:ea typeface="微软雅黑" pitchFamily="34" charset="-122"/>
                <a:cs typeface="+mn-cs"/>
              </a:rPr>
              <a:t>定制化云方案</a:t>
            </a:r>
            <a:endParaRPr lang="zh-CN" altLang="en-US" sz="1400" b="1" kern="0" dirty="0">
              <a:solidFill>
                <a:srgbClr val="FFFFFF"/>
              </a:solidFill>
              <a:latin typeface="微软雅黑" pitchFamily="34" charset="-122"/>
              <a:ea typeface="微软雅黑" pitchFamily="34" charset="-122"/>
              <a:cs typeface="+mn-cs"/>
            </a:endParaRPr>
          </a:p>
        </p:txBody>
      </p:sp>
      <p:sp>
        <p:nvSpPr>
          <p:cNvPr id="45" name="TextBox 15"/>
          <p:cNvSpPr txBox="1">
            <a:spLocks noChangeArrowheads="1"/>
          </p:cNvSpPr>
          <p:nvPr/>
        </p:nvSpPr>
        <p:spPr bwMode="auto">
          <a:xfrm>
            <a:off x="6531450" y="1389652"/>
            <a:ext cx="1884299" cy="568356"/>
          </a:xfrm>
          <a:prstGeom prst="rect">
            <a:avLst/>
          </a:prstGeom>
          <a:noFill/>
          <a:ln w="9525">
            <a:noFill/>
            <a:miter lim="800000"/>
            <a:headEnd/>
            <a:tailEnd/>
          </a:ln>
        </p:spPr>
        <p:txBody>
          <a:bodyPr/>
          <a:lstStyle/>
          <a:p>
            <a:pPr eaLnBrk="0" fontAlgn="auto" hangingPunct="0">
              <a:spcBef>
                <a:spcPts val="0"/>
              </a:spcBef>
              <a:spcAft>
                <a:spcPts val="0"/>
              </a:spcAft>
              <a:buClr>
                <a:srgbClr val="FF9900"/>
              </a:buClr>
              <a:buFontTx/>
              <a:buNone/>
            </a:pPr>
            <a:r>
              <a:rPr lang="zh-CN" altLang="en-US" sz="1200" dirty="0" smtClean="0">
                <a:solidFill>
                  <a:prstClr val="black"/>
                </a:solidFill>
                <a:latin typeface="微软雅黑" pitchFamily="34" charset="-122"/>
                <a:ea typeface="微软雅黑" pitchFamily="34" charset="-122"/>
                <a:cs typeface="+mn-cs"/>
              </a:rPr>
              <a:t>站在用户角度深入研究其实际需求，面向不同用户提出差异化云方案</a:t>
            </a:r>
            <a:endParaRPr lang="zh-CN" altLang="en-US" sz="1200" dirty="0">
              <a:solidFill>
                <a:prstClr val="black"/>
              </a:solidFill>
              <a:latin typeface="微软雅黑" pitchFamily="34" charset="-122"/>
              <a:ea typeface="微软雅黑" pitchFamily="34" charset="-122"/>
              <a:cs typeface="+mn-cs"/>
            </a:endParaRPr>
          </a:p>
        </p:txBody>
      </p:sp>
      <p:cxnSp>
        <p:nvCxnSpPr>
          <p:cNvPr id="46" name="Straight Connector 32"/>
          <p:cNvCxnSpPr>
            <a:cxnSpLocks noChangeShapeType="1"/>
          </p:cNvCxnSpPr>
          <p:nvPr/>
        </p:nvCxnSpPr>
        <p:spPr bwMode="auto">
          <a:xfrm>
            <a:off x="6465814" y="1348088"/>
            <a:ext cx="1949935" cy="1308"/>
          </a:xfrm>
          <a:prstGeom prst="line">
            <a:avLst/>
          </a:prstGeom>
          <a:noFill/>
          <a:ln w="9525">
            <a:solidFill>
              <a:srgbClr val="35679B"/>
            </a:solidFill>
            <a:round/>
            <a:headEnd/>
            <a:tailEnd/>
          </a:ln>
        </p:spPr>
      </p:cxnSp>
      <p:sp>
        <p:nvSpPr>
          <p:cNvPr id="47" name="自选图形 21"/>
          <p:cNvSpPr>
            <a:spLocks noChangeArrowheads="1"/>
          </p:cNvSpPr>
          <p:nvPr/>
        </p:nvSpPr>
        <p:spPr bwMode="auto">
          <a:xfrm>
            <a:off x="1385993" y="2214931"/>
            <a:ext cx="7199860" cy="2309813"/>
          </a:xfrm>
          <a:prstGeom prst="rightArrow">
            <a:avLst>
              <a:gd name="adj1" fmla="val 80269"/>
              <a:gd name="adj2" fmla="val 27613"/>
            </a:avLst>
          </a:prstGeom>
          <a:gradFill rotWithShape="0">
            <a:gsLst>
              <a:gs pos="0">
                <a:srgbClr val="FFCC00"/>
              </a:gs>
              <a:gs pos="100000">
                <a:srgbClr val="FFF0B2"/>
              </a:gs>
            </a:gsLst>
            <a:lin ang="0" scaled="1"/>
          </a:gradFill>
          <a:ln w="9525">
            <a:solidFill>
              <a:srgbClr val="000000"/>
            </a:solidFill>
            <a:miter lim="800000"/>
            <a:headEnd/>
            <a:tailEnd/>
          </a:ln>
          <a:effectLst>
            <a:outerShdw dist="35921" dir="2700000" algn="ctr" rotWithShape="0">
              <a:srgbClr val="EEECE1"/>
            </a:outerShdw>
          </a:effectLst>
        </p:spPr>
        <p:txBody>
          <a:bodyPr anchor="ctr"/>
          <a:lstStyle/>
          <a:p>
            <a:pPr marL="0" marR="0" lvl="0" indent="0" defTabSz="914400" eaLnBrk="1" fontAlgn="auto" latinLnBrk="0" hangingPunct="1">
              <a:lnSpc>
                <a:spcPct val="110000"/>
              </a:lnSpc>
              <a:spcBef>
                <a:spcPts val="0"/>
              </a:spcBef>
              <a:spcAft>
                <a:spcPts val="0"/>
              </a:spcAft>
              <a:buClrTx/>
              <a:buSzTx/>
              <a:buFont typeface="Wingdings 2" pitchFamily="18" charset="2"/>
              <a:buNone/>
              <a:tabLst/>
              <a:defRPr/>
            </a:pPr>
            <a:endParaRPr kumimoji="0" lang="zh-CN" altLang="en-US" sz="1400" b="0" i="1" u="none" strike="noStrike" kern="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 name="直线 30"/>
          <p:cNvSpPr>
            <a:spLocks noChangeShapeType="1"/>
          </p:cNvSpPr>
          <p:nvPr/>
        </p:nvSpPr>
        <p:spPr bwMode="auto">
          <a:xfrm>
            <a:off x="1404448" y="2214929"/>
            <a:ext cx="7200000" cy="0"/>
          </a:xfrm>
          <a:prstGeom prst="line">
            <a:avLst/>
          </a:prstGeom>
          <a:noFill/>
          <a:ln w="15875">
            <a:solidFill>
              <a:srgbClr val="FF0000"/>
            </a:solidFill>
            <a:round/>
            <a:headEnd/>
            <a:tailEnd/>
          </a:ln>
          <a:effectLst>
            <a:outerShdw dist="17961" dir="2700000" algn="ctr" rotWithShape="0">
              <a:srgbClr val="990000"/>
            </a:outerShdw>
          </a:effectLst>
        </p:spPr>
        <p:txBody>
          <a:bodyPr wrap="none" lIns="89797" tIns="46694" rIns="89797" bIns="46694" anchor="ctr"/>
          <a:lstStyle/>
          <a:p>
            <a:pPr fontAlgn="auto">
              <a:spcBef>
                <a:spcPts val="0"/>
              </a:spcBef>
              <a:spcAft>
                <a:spcPts val="0"/>
              </a:spcAft>
              <a:buFontTx/>
              <a:buNone/>
              <a:defRPr/>
            </a:pPr>
            <a:endParaRPr lang="zh-CN" altLang="en-US" sz="1400">
              <a:solidFill>
                <a:prstClr val="black"/>
              </a:solidFill>
              <a:latin typeface="微软雅黑" pitchFamily="34" charset="-122"/>
              <a:ea typeface="微软雅黑" pitchFamily="34" charset="-122"/>
              <a:cs typeface="+mn-cs"/>
            </a:endParaRPr>
          </a:p>
        </p:txBody>
      </p:sp>
      <p:sp>
        <p:nvSpPr>
          <p:cNvPr id="49" name="Oval 44"/>
          <p:cNvSpPr>
            <a:spLocks noChangeArrowheads="1"/>
          </p:cNvSpPr>
          <p:nvPr/>
        </p:nvSpPr>
        <p:spPr bwMode="auto">
          <a:xfrm>
            <a:off x="4699660" y="2538779"/>
            <a:ext cx="3341687" cy="333375"/>
          </a:xfrm>
          <a:prstGeom prst="ellipse">
            <a:avLst/>
          </a:prstGeom>
          <a:solidFill>
            <a:sysClr val="window" lastClr="FFFFFF"/>
          </a:solidFill>
          <a:ln w="38100">
            <a:solidFill>
              <a:srgbClr val="DDDDDD"/>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聚合优秀</a:t>
            </a:r>
            <a:r>
              <a:rPr kumimoji="0" lang="en-US" altLang="zh-CN"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IT</a:t>
            </a: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服务商</a:t>
            </a:r>
          </a:p>
        </p:txBody>
      </p:sp>
      <p:sp>
        <p:nvSpPr>
          <p:cNvPr id="50" name="Oval 44"/>
          <p:cNvSpPr>
            <a:spLocks noChangeArrowheads="1"/>
          </p:cNvSpPr>
          <p:nvPr/>
        </p:nvSpPr>
        <p:spPr bwMode="auto">
          <a:xfrm>
            <a:off x="4729815" y="2959072"/>
            <a:ext cx="3341688" cy="332185"/>
          </a:xfrm>
          <a:prstGeom prst="ellipse">
            <a:avLst/>
          </a:prstGeom>
          <a:solidFill>
            <a:sysClr val="window" lastClr="FFFFFF"/>
          </a:solidFill>
          <a:ln w="38100">
            <a:solidFill>
              <a:srgbClr val="DDDDDD"/>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构建卓越</a:t>
            </a:r>
            <a:r>
              <a:rPr kumimoji="0" lang="en-US" altLang="zh-CN"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IT</a:t>
            </a: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服务链</a:t>
            </a:r>
          </a:p>
        </p:txBody>
      </p:sp>
      <p:sp>
        <p:nvSpPr>
          <p:cNvPr id="51" name="Oval 44"/>
          <p:cNvSpPr>
            <a:spLocks noChangeArrowheads="1"/>
          </p:cNvSpPr>
          <p:nvPr/>
        </p:nvSpPr>
        <p:spPr bwMode="auto">
          <a:xfrm>
            <a:off x="4699660" y="3360310"/>
            <a:ext cx="3341687" cy="332184"/>
          </a:xfrm>
          <a:prstGeom prst="ellipse">
            <a:avLst/>
          </a:prstGeom>
          <a:solidFill>
            <a:sysClr val="window" lastClr="FFFFFF"/>
          </a:solidFill>
          <a:ln w="38100">
            <a:solidFill>
              <a:srgbClr val="DDDDDD"/>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SAAS</a:t>
            </a: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运营快速部署</a:t>
            </a:r>
          </a:p>
        </p:txBody>
      </p:sp>
      <p:sp>
        <p:nvSpPr>
          <p:cNvPr id="52" name="矩形​​ 1"/>
          <p:cNvSpPr>
            <a:spLocks noChangeArrowheads="1"/>
          </p:cNvSpPr>
          <p:nvPr/>
        </p:nvSpPr>
        <p:spPr bwMode="auto">
          <a:xfrm>
            <a:off x="1497012" y="2707381"/>
            <a:ext cx="2862262" cy="1492716"/>
          </a:xfrm>
          <a:prstGeom prst="rect">
            <a:avLst/>
          </a:prstGeom>
          <a:noFill/>
          <a:ln w="9525">
            <a:noFill/>
            <a:miter lim="800000"/>
            <a:headEnd/>
            <a:tailEnd/>
          </a:ln>
        </p:spPr>
        <p:txBody>
          <a:bodyPr>
            <a:spAutoFit/>
          </a:bodyPr>
          <a:lstStyle/>
          <a:p>
            <a:pPr fontAlgn="auto">
              <a:lnSpc>
                <a:spcPct val="130000"/>
              </a:lnSpc>
              <a:spcBef>
                <a:spcPts val="0"/>
              </a:spcBef>
              <a:spcAft>
                <a:spcPts val="0"/>
              </a:spcAft>
              <a:buFont typeface="Wingdings 2" pitchFamily="18" charset="2"/>
              <a:buNone/>
            </a:pPr>
            <a:r>
              <a:rPr lang="zh-CN" altLang="en-US" sz="1400" dirty="0" smtClean="0">
                <a:solidFill>
                  <a:srgbClr val="000000"/>
                </a:solidFill>
                <a:latin typeface="微软雅黑" pitchFamily="34" charset="-122"/>
                <a:ea typeface="微软雅黑" pitchFamily="34" charset="-122"/>
                <a:cs typeface="+mn-cs"/>
              </a:rPr>
              <a:t>通过服务平台，聚合业界卓越的</a:t>
            </a:r>
            <a:r>
              <a:rPr lang="en-US" altLang="zh-CN" sz="1400" dirty="0" smtClean="0">
                <a:solidFill>
                  <a:srgbClr val="000000"/>
                </a:solidFill>
                <a:latin typeface="微软雅黑" pitchFamily="34" charset="-122"/>
                <a:ea typeface="微软雅黑" pitchFamily="34" charset="-122"/>
                <a:cs typeface="+mn-cs"/>
              </a:rPr>
              <a:t>IT</a:t>
            </a:r>
            <a:r>
              <a:rPr lang="zh-CN" altLang="en-US" sz="1400" dirty="0" smtClean="0">
                <a:solidFill>
                  <a:srgbClr val="000000"/>
                </a:solidFill>
                <a:latin typeface="微软雅黑" pitchFamily="34" charset="-122"/>
                <a:ea typeface="微软雅黑" pitchFamily="34" charset="-122"/>
                <a:cs typeface="+mn-cs"/>
              </a:rPr>
              <a:t>服务商，通过</a:t>
            </a:r>
            <a:r>
              <a:rPr lang="en-US" altLang="zh-CN" sz="1400" dirty="0" smtClean="0">
                <a:solidFill>
                  <a:srgbClr val="000000"/>
                </a:solidFill>
                <a:latin typeface="微软雅黑" pitchFamily="34" charset="-122"/>
                <a:ea typeface="微软雅黑" pitchFamily="34" charset="-122"/>
                <a:cs typeface="+mn-cs"/>
              </a:rPr>
              <a:t>SAAS</a:t>
            </a:r>
            <a:r>
              <a:rPr lang="zh-CN" altLang="en-US" sz="1400" dirty="0" smtClean="0">
                <a:solidFill>
                  <a:srgbClr val="000000"/>
                </a:solidFill>
                <a:latin typeface="微软雅黑" pitchFamily="34" charset="-122"/>
                <a:ea typeface="微软雅黑" pitchFamily="34" charset="-122"/>
                <a:cs typeface="+mn-cs"/>
              </a:rPr>
              <a:t>模式，快速高效提供</a:t>
            </a:r>
            <a:r>
              <a:rPr lang="en-US" altLang="zh-CN" sz="1400" dirty="0" smtClean="0">
                <a:solidFill>
                  <a:srgbClr val="000000"/>
                </a:solidFill>
                <a:latin typeface="微软雅黑" pitchFamily="34" charset="-122"/>
                <a:ea typeface="微软雅黑" pitchFamily="34" charset="-122"/>
                <a:cs typeface="+mn-cs"/>
              </a:rPr>
              <a:t>IT</a:t>
            </a:r>
            <a:r>
              <a:rPr lang="zh-CN" altLang="en-US" sz="1400" dirty="0" smtClean="0">
                <a:solidFill>
                  <a:srgbClr val="000000"/>
                </a:solidFill>
                <a:latin typeface="微软雅黑" pitchFamily="34" charset="-122"/>
                <a:ea typeface="微软雅黑" pitchFamily="34" charset="-122"/>
                <a:cs typeface="+mn-cs"/>
              </a:rPr>
              <a:t>服务，减少企业投资，由</a:t>
            </a:r>
            <a:r>
              <a:rPr lang="zh-CN" altLang="en-US" sz="1400" dirty="0">
                <a:solidFill>
                  <a:srgbClr val="000000"/>
                </a:solidFill>
                <a:latin typeface="微软雅黑" pitchFamily="34" charset="-122"/>
                <a:ea typeface="微软雅黑" pitchFamily="34" charset="-122"/>
                <a:cs typeface="+mn-cs"/>
              </a:rPr>
              <a:t>传统招标模式向全新众包模式</a:t>
            </a:r>
            <a:r>
              <a:rPr lang="zh-CN" altLang="en-US" sz="1400" dirty="0" smtClean="0">
                <a:solidFill>
                  <a:srgbClr val="000000"/>
                </a:solidFill>
                <a:latin typeface="微软雅黑" pitchFamily="34" charset="-122"/>
                <a:ea typeface="微软雅黑" pitchFamily="34" charset="-122"/>
                <a:cs typeface="+mn-cs"/>
              </a:rPr>
              <a:t>的</a:t>
            </a:r>
            <a:r>
              <a:rPr lang="zh-CN" altLang="en-US" sz="1400" dirty="0">
                <a:solidFill>
                  <a:srgbClr val="000000"/>
                </a:solidFill>
                <a:latin typeface="微软雅黑" pitchFamily="34" charset="-122"/>
                <a:ea typeface="微软雅黑" pitchFamily="34" charset="-122"/>
                <a:cs typeface="+mn-cs"/>
              </a:rPr>
              <a:t>转型</a:t>
            </a:r>
          </a:p>
        </p:txBody>
      </p:sp>
      <p:sp>
        <p:nvSpPr>
          <p:cNvPr id="53" name="AutoShape 13"/>
          <p:cNvSpPr>
            <a:spLocks noChangeArrowheads="1"/>
          </p:cNvSpPr>
          <p:nvPr/>
        </p:nvSpPr>
        <p:spPr bwMode="auto">
          <a:xfrm>
            <a:off x="1491381" y="2651890"/>
            <a:ext cx="2867894" cy="1535645"/>
          </a:xfrm>
          <a:prstGeom prst="roundRect">
            <a:avLst>
              <a:gd name="adj" fmla="val 7472"/>
            </a:avLst>
          </a:prstGeom>
          <a:noFill/>
          <a:ln w="25400" algn="ctr">
            <a:solidFill>
              <a:srgbClr val="800000"/>
            </a:solidFill>
            <a:prstDash val="sysDot"/>
            <a:round/>
            <a:headEnd/>
            <a:tailEnd/>
          </a:ln>
        </p:spPr>
        <p:txBody>
          <a:bodyPr wrap="none" anchor="ctr"/>
          <a:lstStyle/>
          <a:p>
            <a:pPr fontAlgn="auto">
              <a:spcBef>
                <a:spcPts val="0"/>
              </a:spcBef>
              <a:spcAft>
                <a:spcPts val="0"/>
              </a:spcAft>
              <a:buFontTx/>
              <a:buNone/>
            </a:pPr>
            <a:endParaRPr lang="ko-KR" altLang="en-US" sz="1400">
              <a:solidFill>
                <a:prstClr val="black"/>
              </a:solidFill>
              <a:latin typeface="微软雅黑" pitchFamily="34" charset="-122"/>
              <a:ea typeface="맑은 고딕"/>
              <a:cs typeface="+mn-cs"/>
            </a:endParaRPr>
          </a:p>
        </p:txBody>
      </p:sp>
      <p:sp>
        <p:nvSpPr>
          <p:cNvPr id="54" name="Oval 44"/>
          <p:cNvSpPr>
            <a:spLocks noChangeArrowheads="1"/>
          </p:cNvSpPr>
          <p:nvPr/>
        </p:nvSpPr>
        <p:spPr bwMode="auto">
          <a:xfrm>
            <a:off x="4740935" y="3804416"/>
            <a:ext cx="3341687" cy="332185"/>
          </a:xfrm>
          <a:prstGeom prst="ellipse">
            <a:avLst/>
          </a:prstGeom>
          <a:solidFill>
            <a:sysClr val="window" lastClr="FFFFFF"/>
          </a:solidFill>
          <a:ln w="38100">
            <a:solidFill>
              <a:srgbClr val="DDDDDD"/>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基础网络开放的运营平台</a:t>
            </a:r>
          </a:p>
        </p:txBody>
      </p:sp>
      <p:grpSp>
        <p:nvGrpSpPr>
          <p:cNvPr id="55" name="组合 34"/>
          <p:cNvGrpSpPr/>
          <p:nvPr/>
        </p:nvGrpSpPr>
        <p:grpSpPr>
          <a:xfrm>
            <a:off x="157647" y="863847"/>
            <a:ext cx="1063677" cy="3355500"/>
            <a:chOff x="69511" y="753677"/>
            <a:chExt cx="1063677" cy="3355500"/>
          </a:xfrm>
        </p:grpSpPr>
        <p:sp>
          <p:nvSpPr>
            <p:cNvPr id="56" name="Rectangle 8"/>
            <p:cNvSpPr>
              <a:spLocks noChangeArrowheads="1"/>
            </p:cNvSpPr>
            <p:nvPr/>
          </p:nvSpPr>
          <p:spPr bwMode="auto">
            <a:xfrm>
              <a:off x="69511" y="3823441"/>
              <a:ext cx="1062056"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00000"/>
                </a:lnSpc>
                <a:spcBef>
                  <a:spcPts val="0"/>
                </a:spcBef>
                <a:spcAft>
                  <a:spcPts val="0"/>
                </a:spcAft>
                <a:buClr>
                  <a:srgbClr val="EEECE1"/>
                </a:buClr>
                <a:buSzPct val="60000"/>
                <a:buFontTx/>
                <a:buNone/>
                <a:tabLst/>
                <a:defRPr/>
              </a:pP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sp>
          <p:nvSpPr>
            <p:cNvPr id="57" name="Rectangle 11"/>
            <p:cNvSpPr>
              <a:spLocks noChangeArrowheads="1"/>
            </p:cNvSpPr>
            <p:nvPr/>
          </p:nvSpPr>
          <p:spPr bwMode="auto">
            <a:xfrm>
              <a:off x="69511" y="1192215"/>
              <a:ext cx="1062056"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融合通信</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sp>
          <p:nvSpPr>
            <p:cNvPr id="58" name="Rectangle 12"/>
            <p:cNvSpPr>
              <a:spLocks noChangeArrowheads="1"/>
            </p:cNvSpPr>
            <p:nvPr/>
          </p:nvSpPr>
          <p:spPr bwMode="auto">
            <a:xfrm>
              <a:off x="69511" y="3384903"/>
              <a:ext cx="1063677"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翻译服务</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sp>
          <p:nvSpPr>
            <p:cNvPr id="59" name="Rectangle 14"/>
            <p:cNvSpPr>
              <a:spLocks noChangeArrowheads="1"/>
            </p:cNvSpPr>
            <p:nvPr/>
          </p:nvSpPr>
          <p:spPr bwMode="auto">
            <a:xfrm>
              <a:off x="69511" y="2069291"/>
              <a:ext cx="1062317"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智能</a:t>
              </a: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OA</a:t>
              </a:r>
              <a:endPar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endParaRPr>
            </a:p>
          </p:txBody>
        </p:sp>
        <p:sp>
          <p:nvSpPr>
            <p:cNvPr id="60" name="Rectangle 15"/>
            <p:cNvSpPr>
              <a:spLocks noChangeArrowheads="1"/>
            </p:cNvSpPr>
            <p:nvPr/>
          </p:nvSpPr>
          <p:spPr bwMode="auto">
            <a:xfrm>
              <a:off x="69511" y="753677"/>
              <a:ext cx="1062317"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企业建站</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61" name="Rectangle 12"/>
            <p:cNvSpPr>
              <a:spLocks noChangeArrowheads="1"/>
            </p:cNvSpPr>
            <p:nvPr/>
          </p:nvSpPr>
          <p:spPr bwMode="auto">
            <a:xfrm>
              <a:off x="69511" y="1630753"/>
              <a:ext cx="1063677" cy="285736"/>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视频会议</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sp>
          <p:nvSpPr>
            <p:cNvPr id="62" name="Rectangle 8"/>
            <p:cNvSpPr>
              <a:spLocks noChangeArrowheads="1"/>
            </p:cNvSpPr>
            <p:nvPr/>
          </p:nvSpPr>
          <p:spPr bwMode="auto">
            <a:xfrm>
              <a:off x="69511" y="2507829"/>
              <a:ext cx="1061698" cy="285735"/>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0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桌面云</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sp>
          <p:nvSpPr>
            <p:cNvPr id="63" name="Rectangle 8"/>
            <p:cNvSpPr>
              <a:spLocks noChangeArrowheads="1"/>
            </p:cNvSpPr>
            <p:nvPr/>
          </p:nvSpPr>
          <p:spPr bwMode="auto">
            <a:xfrm>
              <a:off x="69511" y="2946366"/>
              <a:ext cx="1061698" cy="285735"/>
            </a:xfrm>
            <a:prstGeom prst="rect">
              <a:avLst/>
            </a:prstGeom>
            <a:solidFill>
              <a:srgbClr val="1F497D"/>
            </a:solidFill>
            <a:ln w="25400" cap="flat" cmpd="sng" algn="ctr">
              <a:noFill/>
              <a:prstDash val="solid"/>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45690" rIns="0" bIns="45690" anchor="ctr"/>
            <a:lstStyle/>
            <a:p>
              <a:pPr marL="298450" marR="0" lvl="0" indent="-298450" algn="ctr" defTabSz="800100" eaLnBrk="1" fontAlgn="auto" latinLnBrk="0" hangingPunct="1">
                <a:lnSpc>
                  <a:spcPct val="140000"/>
                </a:lnSpc>
                <a:spcBef>
                  <a:spcPts val="0"/>
                </a:spcBef>
                <a:spcAft>
                  <a:spcPts val="0"/>
                </a:spcAft>
                <a:buClr>
                  <a:srgbClr val="EEECE1"/>
                </a:buClr>
                <a:buSzPct val="60000"/>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Arial" pitchFamily="34" charset="0"/>
                </a:rPr>
                <a:t>商旅服务</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Arial" pitchFamily="34" charset="0"/>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园区发展需求</a:t>
            </a:r>
            <a:endParaRPr lang="zh-CN" altLang="en-US" b="1" dirty="0"/>
          </a:p>
        </p:txBody>
      </p:sp>
      <p:grpSp>
        <p:nvGrpSpPr>
          <p:cNvPr id="21" name="组合 6"/>
          <p:cNvGrpSpPr>
            <a:grpSpLocks/>
          </p:cNvGrpSpPr>
          <p:nvPr/>
        </p:nvGrpSpPr>
        <p:grpSpPr bwMode="auto">
          <a:xfrm>
            <a:off x="3224633" y="1256701"/>
            <a:ext cx="1793874" cy="2988230"/>
            <a:chOff x="4460874" y="2154238"/>
            <a:chExt cx="1433512" cy="3984307"/>
          </a:xfrm>
        </p:grpSpPr>
        <p:sp>
          <p:nvSpPr>
            <p:cNvPr id="22" name="AutoShape 3"/>
            <p:cNvSpPr>
              <a:spLocks noChangeArrowheads="1"/>
            </p:cNvSpPr>
            <p:nvPr/>
          </p:nvSpPr>
          <p:spPr bwMode="auto">
            <a:xfrm>
              <a:off x="4460874" y="2154238"/>
              <a:ext cx="1433512" cy="2027872"/>
            </a:xfrm>
            <a:prstGeom prst="downArrowCallout">
              <a:avLst>
                <a:gd name="adj1" fmla="val 49880"/>
                <a:gd name="adj2" fmla="val 24940"/>
                <a:gd name="adj3" fmla="val 15258"/>
                <a:gd name="adj4" fmla="val 88880"/>
              </a:avLst>
            </a:prstGeom>
            <a:gradFill rotWithShape="1">
              <a:gsLst>
                <a:gs pos="0">
                  <a:srgbClr val="FFFFFF"/>
                </a:gs>
                <a:gs pos="100000">
                  <a:srgbClr val="D8D8D8"/>
                </a:gs>
              </a:gsLst>
              <a:lin ang="5400000" scaled="1"/>
            </a:gradFill>
            <a:ln w="9525">
              <a:noFill/>
              <a:miter lim="800000"/>
              <a:headEnd/>
              <a:tailEnd/>
            </a:ln>
            <a:effectLst>
              <a:prstShdw prst="shdw17" dist="17961" dir="13500000">
                <a:srgbClr val="999999"/>
              </a:prstShdw>
            </a:effectLst>
          </p:spPr>
          <p:txBody>
            <a:bodyPr anchor="ctr"/>
            <a:lstStyle/>
            <a:p>
              <a:pPr marL="342900" indent="-342900" fontAlgn="auto">
                <a:lnSpc>
                  <a:spcPct val="130000"/>
                </a:lnSpc>
                <a:spcBef>
                  <a:spcPts val="0"/>
                </a:spcBef>
                <a:spcAft>
                  <a:spcPts val="0"/>
                </a:spcAft>
                <a:buFontTx/>
                <a:buNone/>
              </a:pPr>
              <a:endParaRPr lang="zh-CN" altLang="en-US" sz="1600" dirty="0">
                <a:solidFill>
                  <a:srgbClr val="5F5F5F"/>
                </a:solidFill>
                <a:latin typeface="微软雅黑" pitchFamily="34" charset="-122"/>
                <a:ea typeface="微软雅黑" pitchFamily="34" charset="-122"/>
                <a:cs typeface="+mn-cs"/>
              </a:endParaRPr>
            </a:p>
          </p:txBody>
        </p:sp>
        <p:sp>
          <p:nvSpPr>
            <p:cNvPr id="23" name="Freeform 10"/>
            <p:cNvSpPr>
              <a:spLocks/>
            </p:cNvSpPr>
            <p:nvPr/>
          </p:nvSpPr>
          <p:spPr bwMode="auto">
            <a:xfrm>
              <a:off x="4582913" y="5808345"/>
              <a:ext cx="1134124" cy="330200"/>
            </a:xfrm>
            <a:custGeom>
              <a:avLst/>
              <a:gdLst>
                <a:gd name="T0" fmla="*/ 563 w 1126"/>
                <a:gd name="T1" fmla="*/ 0 h 327"/>
                <a:gd name="T2" fmla="*/ 0 w 1126"/>
                <a:gd name="T3" fmla="*/ 327 h 327"/>
                <a:gd name="T4" fmla="*/ 1126 w 1126"/>
                <a:gd name="T5" fmla="*/ 327 h 327"/>
                <a:gd name="T6" fmla="*/ 563 w 1126"/>
                <a:gd name="T7" fmla="*/ 0 h 327"/>
                <a:gd name="T8" fmla="*/ 0 60000 65536"/>
                <a:gd name="T9" fmla="*/ 0 60000 65536"/>
                <a:gd name="T10" fmla="*/ 0 60000 65536"/>
                <a:gd name="T11" fmla="*/ 0 60000 65536"/>
                <a:gd name="T12" fmla="*/ 0 w 1126"/>
                <a:gd name="T13" fmla="*/ 0 h 327"/>
                <a:gd name="T14" fmla="*/ 1126 w 1126"/>
                <a:gd name="T15" fmla="*/ 327 h 327"/>
              </a:gdLst>
              <a:ahLst/>
              <a:cxnLst>
                <a:cxn ang="T8">
                  <a:pos x="T0" y="T1"/>
                </a:cxn>
                <a:cxn ang="T9">
                  <a:pos x="T2" y="T3"/>
                </a:cxn>
                <a:cxn ang="T10">
                  <a:pos x="T4" y="T5"/>
                </a:cxn>
                <a:cxn ang="T11">
                  <a:pos x="T6" y="T7"/>
                </a:cxn>
              </a:cxnLst>
              <a:rect l="T12" t="T13" r="T14" b="T15"/>
              <a:pathLst>
                <a:path w="1126" h="327">
                  <a:moveTo>
                    <a:pt x="563" y="0"/>
                  </a:moveTo>
                  <a:cubicBezTo>
                    <a:pt x="322" y="0"/>
                    <a:pt x="112" y="132"/>
                    <a:pt x="0" y="327"/>
                  </a:cubicBezTo>
                  <a:cubicBezTo>
                    <a:pt x="1126" y="327"/>
                    <a:pt x="1126" y="327"/>
                    <a:pt x="1126" y="327"/>
                  </a:cubicBezTo>
                  <a:cubicBezTo>
                    <a:pt x="1014" y="132"/>
                    <a:pt x="804" y="0"/>
                    <a:pt x="563" y="0"/>
                  </a:cubicBezTo>
                  <a:close/>
                </a:path>
              </a:pathLst>
            </a:custGeom>
            <a:gradFill rotWithShape="1">
              <a:gsLst>
                <a:gs pos="0">
                  <a:srgbClr val="F68426">
                    <a:alpha val="70000"/>
                  </a:srgbClr>
                </a:gs>
                <a:gs pos="100000">
                  <a:srgbClr val="800000">
                    <a:alpha val="0"/>
                  </a:srgbClr>
                </a:gs>
              </a:gsLst>
              <a:lin ang="5400000" scaled="1"/>
            </a:gra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4" name="Oval 11"/>
            <p:cNvSpPr>
              <a:spLocks noChangeArrowheads="1"/>
            </p:cNvSpPr>
            <p:nvPr/>
          </p:nvSpPr>
          <p:spPr bwMode="auto">
            <a:xfrm>
              <a:off x="4509317" y="4381499"/>
              <a:ext cx="1207719" cy="1450881"/>
            </a:xfrm>
            <a:prstGeom prst="ellipse">
              <a:avLst/>
            </a:prstGeom>
            <a:solidFill>
              <a:srgbClr val="F68426"/>
            </a:soli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grpSp>
      <p:sp>
        <p:nvSpPr>
          <p:cNvPr id="25" name="AutoShape 4"/>
          <p:cNvSpPr>
            <a:spLocks noChangeArrowheads="1"/>
          </p:cNvSpPr>
          <p:nvPr/>
        </p:nvSpPr>
        <p:spPr bwMode="auto">
          <a:xfrm>
            <a:off x="5169324" y="1219844"/>
            <a:ext cx="1727200" cy="1475184"/>
          </a:xfrm>
          <a:prstGeom prst="downArrowCallout">
            <a:avLst>
              <a:gd name="adj1" fmla="val 49880"/>
              <a:gd name="adj2" fmla="val 24940"/>
              <a:gd name="adj3" fmla="val 12664"/>
              <a:gd name="adj4" fmla="val 88880"/>
            </a:avLst>
          </a:prstGeom>
          <a:gradFill rotWithShape="1">
            <a:gsLst>
              <a:gs pos="0">
                <a:srgbClr val="FFFFFF"/>
              </a:gs>
              <a:gs pos="100000">
                <a:srgbClr val="D8D8D8"/>
              </a:gs>
            </a:gsLst>
            <a:lin ang="5400000" scaled="1"/>
          </a:gradFill>
          <a:ln w="9525">
            <a:noFill/>
            <a:miter lim="800000"/>
            <a:headEnd/>
            <a:tailEnd/>
          </a:ln>
          <a:effectLst>
            <a:prstShdw prst="shdw17" dist="17961" dir="13500000">
              <a:srgbClr val="999999"/>
            </a:prstShdw>
          </a:effectLst>
        </p:spPr>
        <p:txBody>
          <a:bodyPr anchor="ctr"/>
          <a:lstStyle/>
          <a:p>
            <a:pPr marL="742950" lvl="1" indent="-285750" algn="ctr" fontAlgn="auto">
              <a:spcBef>
                <a:spcPts val="0"/>
              </a:spcBef>
              <a:spcAft>
                <a:spcPts val="0"/>
              </a:spcAft>
              <a:buFontTx/>
              <a:buNone/>
            </a:pPr>
            <a:endParaRPr lang="zh-CN" altLang="en-US" sz="1600" b="1">
              <a:solidFill>
                <a:prstClr val="black"/>
              </a:solidFill>
              <a:latin typeface="微软雅黑" pitchFamily="34" charset="-122"/>
              <a:ea typeface="微软雅黑" pitchFamily="34" charset="-122"/>
              <a:cs typeface="+mn-cs"/>
            </a:endParaRPr>
          </a:p>
        </p:txBody>
      </p:sp>
      <p:sp>
        <p:nvSpPr>
          <p:cNvPr id="26" name="Freeform 13"/>
          <p:cNvSpPr>
            <a:spLocks/>
          </p:cNvSpPr>
          <p:nvPr/>
        </p:nvSpPr>
        <p:spPr bwMode="auto">
          <a:xfrm>
            <a:off x="5367444" y="3997281"/>
            <a:ext cx="1442402" cy="247650"/>
          </a:xfrm>
          <a:custGeom>
            <a:avLst/>
            <a:gdLst>
              <a:gd name="T0" fmla="*/ 563 w 1126"/>
              <a:gd name="T1" fmla="*/ 0 h 327"/>
              <a:gd name="T2" fmla="*/ 0 w 1126"/>
              <a:gd name="T3" fmla="*/ 327 h 327"/>
              <a:gd name="T4" fmla="*/ 1126 w 1126"/>
              <a:gd name="T5" fmla="*/ 327 h 327"/>
              <a:gd name="T6" fmla="*/ 563 w 1126"/>
              <a:gd name="T7" fmla="*/ 0 h 327"/>
              <a:gd name="T8" fmla="*/ 0 60000 65536"/>
              <a:gd name="T9" fmla="*/ 0 60000 65536"/>
              <a:gd name="T10" fmla="*/ 0 60000 65536"/>
              <a:gd name="T11" fmla="*/ 0 60000 65536"/>
              <a:gd name="T12" fmla="*/ 0 w 1126"/>
              <a:gd name="T13" fmla="*/ 0 h 327"/>
              <a:gd name="T14" fmla="*/ 1126 w 1126"/>
              <a:gd name="T15" fmla="*/ 327 h 327"/>
            </a:gdLst>
            <a:ahLst/>
            <a:cxnLst>
              <a:cxn ang="T8">
                <a:pos x="T0" y="T1"/>
              </a:cxn>
              <a:cxn ang="T9">
                <a:pos x="T2" y="T3"/>
              </a:cxn>
              <a:cxn ang="T10">
                <a:pos x="T4" y="T5"/>
              </a:cxn>
              <a:cxn ang="T11">
                <a:pos x="T6" y="T7"/>
              </a:cxn>
            </a:cxnLst>
            <a:rect l="T12" t="T13" r="T14" b="T15"/>
            <a:pathLst>
              <a:path w="1126" h="327">
                <a:moveTo>
                  <a:pt x="563" y="0"/>
                </a:moveTo>
                <a:cubicBezTo>
                  <a:pt x="322" y="0"/>
                  <a:pt x="112" y="132"/>
                  <a:pt x="0" y="327"/>
                </a:cubicBezTo>
                <a:cubicBezTo>
                  <a:pt x="1126" y="327"/>
                  <a:pt x="1126" y="327"/>
                  <a:pt x="1126" y="327"/>
                </a:cubicBezTo>
                <a:cubicBezTo>
                  <a:pt x="1014" y="132"/>
                  <a:pt x="804" y="0"/>
                  <a:pt x="563" y="0"/>
                </a:cubicBezTo>
                <a:close/>
              </a:path>
            </a:pathLst>
          </a:custGeom>
          <a:gradFill rotWithShape="1">
            <a:gsLst>
              <a:gs pos="0">
                <a:srgbClr val="7BC143">
                  <a:alpha val="70000"/>
                </a:srgbClr>
              </a:gs>
              <a:gs pos="100000">
                <a:srgbClr val="800000">
                  <a:alpha val="0"/>
                </a:srgbClr>
              </a:gs>
            </a:gsLst>
            <a:lin ang="5400000" scaled="1"/>
          </a:gra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7" name="Oval 14"/>
          <p:cNvSpPr>
            <a:spLocks noChangeArrowheads="1"/>
          </p:cNvSpPr>
          <p:nvPr/>
        </p:nvSpPr>
        <p:spPr bwMode="auto">
          <a:xfrm>
            <a:off x="5320136" y="2927153"/>
            <a:ext cx="1504950" cy="1088161"/>
          </a:xfrm>
          <a:prstGeom prst="ellipse">
            <a:avLst/>
          </a:prstGeom>
          <a:solidFill>
            <a:srgbClr val="7BC143"/>
          </a:soli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28" name="Rectangle 26"/>
          <p:cNvSpPr>
            <a:spLocks noChangeArrowheads="1"/>
          </p:cNvSpPr>
          <p:nvPr/>
        </p:nvSpPr>
        <p:spPr bwMode="auto">
          <a:xfrm>
            <a:off x="5509877" y="3012575"/>
            <a:ext cx="1117600" cy="830997"/>
          </a:xfrm>
          <a:prstGeom prst="rect">
            <a:avLst/>
          </a:prstGeom>
          <a:noFill/>
          <a:ln>
            <a:noFill/>
          </a:ln>
          <a:extLst/>
        </p:spPr>
        <p:txBody>
          <a:bodyPr wrap="square">
            <a:spAutoFit/>
          </a:bodyP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cs typeface="+mn-cs"/>
              </a:rPr>
              <a:t>如何提高园区服务水平</a:t>
            </a:r>
            <a:endParaRPr lang="zh-CN" altLang="en-US" sz="1600" b="1" dirty="0">
              <a:solidFill>
                <a:prstClr val="white"/>
              </a:solidFill>
              <a:latin typeface="微软雅黑" pitchFamily="34" charset="-122"/>
              <a:ea typeface="微软雅黑" pitchFamily="34" charset="-122"/>
              <a:cs typeface="+mn-cs"/>
            </a:endParaRPr>
          </a:p>
        </p:txBody>
      </p:sp>
      <p:sp>
        <p:nvSpPr>
          <p:cNvPr id="29" name="AutoShape 5"/>
          <p:cNvSpPr>
            <a:spLocks noChangeArrowheads="1"/>
          </p:cNvSpPr>
          <p:nvPr/>
        </p:nvSpPr>
        <p:spPr bwMode="auto">
          <a:xfrm>
            <a:off x="7112439" y="1219844"/>
            <a:ext cx="1800225" cy="1475184"/>
          </a:xfrm>
          <a:prstGeom prst="downArrowCallout">
            <a:avLst>
              <a:gd name="adj1" fmla="val 49880"/>
              <a:gd name="adj2" fmla="val 24940"/>
              <a:gd name="adj3" fmla="val 15258"/>
              <a:gd name="adj4" fmla="val 88880"/>
            </a:avLst>
          </a:prstGeom>
          <a:gradFill rotWithShape="1">
            <a:gsLst>
              <a:gs pos="0">
                <a:srgbClr val="FFFFFF"/>
              </a:gs>
              <a:gs pos="100000">
                <a:srgbClr val="D8D8D8"/>
              </a:gs>
            </a:gsLst>
            <a:lin ang="5400000" scaled="1"/>
          </a:gradFill>
          <a:ln>
            <a:noFill/>
          </a:ln>
          <a:effectLst>
            <a:prstShdw prst="shdw17" dist="17961" dir="13500000">
              <a:srgbClr val="999999"/>
            </a:prstShdw>
          </a:effectLst>
          <a:extLst/>
        </p:spPr>
        <p:txBody>
          <a:bodyPr wrap="none" anchor="ctr"/>
          <a:lstStyle/>
          <a:p>
            <a:pPr marL="742950" lvl="1" indent="-285750" algn="ctr" fontAlgn="auto">
              <a:spcBef>
                <a:spcPts val="0"/>
              </a:spcBef>
              <a:spcAft>
                <a:spcPts val="0"/>
              </a:spcAft>
              <a:buFontTx/>
              <a:buNone/>
            </a:pPr>
            <a:endParaRPr lang="zh-CN" altLang="en-US" sz="1600" b="1">
              <a:solidFill>
                <a:prstClr val="black"/>
              </a:solidFill>
              <a:latin typeface="微软雅黑" pitchFamily="34" charset="-122"/>
              <a:ea typeface="微软雅黑" pitchFamily="34" charset="-122"/>
              <a:cs typeface="+mn-cs"/>
            </a:endParaRPr>
          </a:p>
        </p:txBody>
      </p:sp>
      <p:sp>
        <p:nvSpPr>
          <p:cNvPr id="30" name="Freeform 16"/>
          <p:cNvSpPr>
            <a:spLocks/>
          </p:cNvSpPr>
          <p:nvPr/>
        </p:nvSpPr>
        <p:spPr bwMode="auto">
          <a:xfrm>
            <a:off x="7289271" y="4008711"/>
            <a:ext cx="1422400" cy="247650"/>
          </a:xfrm>
          <a:custGeom>
            <a:avLst/>
            <a:gdLst>
              <a:gd name="T0" fmla="*/ 563 w 1126"/>
              <a:gd name="T1" fmla="*/ 0 h 327"/>
              <a:gd name="T2" fmla="*/ 0 w 1126"/>
              <a:gd name="T3" fmla="*/ 327 h 327"/>
              <a:gd name="T4" fmla="*/ 1126 w 1126"/>
              <a:gd name="T5" fmla="*/ 327 h 327"/>
              <a:gd name="T6" fmla="*/ 563 w 1126"/>
              <a:gd name="T7" fmla="*/ 0 h 327"/>
              <a:gd name="T8" fmla="*/ 0 60000 65536"/>
              <a:gd name="T9" fmla="*/ 0 60000 65536"/>
              <a:gd name="T10" fmla="*/ 0 60000 65536"/>
              <a:gd name="T11" fmla="*/ 0 60000 65536"/>
              <a:gd name="T12" fmla="*/ 0 w 1126"/>
              <a:gd name="T13" fmla="*/ 0 h 327"/>
              <a:gd name="T14" fmla="*/ 1126 w 1126"/>
              <a:gd name="T15" fmla="*/ 327 h 327"/>
            </a:gdLst>
            <a:ahLst/>
            <a:cxnLst>
              <a:cxn ang="T8">
                <a:pos x="T0" y="T1"/>
              </a:cxn>
              <a:cxn ang="T9">
                <a:pos x="T2" y="T3"/>
              </a:cxn>
              <a:cxn ang="T10">
                <a:pos x="T4" y="T5"/>
              </a:cxn>
              <a:cxn ang="T11">
                <a:pos x="T6" y="T7"/>
              </a:cxn>
            </a:cxnLst>
            <a:rect l="T12" t="T13" r="T14" b="T15"/>
            <a:pathLst>
              <a:path w="1126" h="327">
                <a:moveTo>
                  <a:pt x="563" y="0"/>
                </a:moveTo>
                <a:cubicBezTo>
                  <a:pt x="322" y="0"/>
                  <a:pt x="112" y="132"/>
                  <a:pt x="0" y="327"/>
                </a:cubicBezTo>
                <a:cubicBezTo>
                  <a:pt x="1126" y="327"/>
                  <a:pt x="1126" y="327"/>
                  <a:pt x="1126" y="327"/>
                </a:cubicBezTo>
                <a:cubicBezTo>
                  <a:pt x="1014" y="132"/>
                  <a:pt x="804" y="0"/>
                  <a:pt x="563" y="0"/>
                </a:cubicBezTo>
                <a:close/>
              </a:path>
            </a:pathLst>
          </a:custGeom>
          <a:gradFill rotWithShape="1">
            <a:gsLst>
              <a:gs pos="0">
                <a:srgbClr val="00B0F0">
                  <a:alpha val="70000"/>
                </a:srgbClr>
              </a:gs>
              <a:gs pos="100000">
                <a:srgbClr val="800000">
                  <a:alpha val="0"/>
                </a:srgbClr>
              </a:gs>
            </a:gsLst>
            <a:lin ang="5400000" scaled="1"/>
          </a:gra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1" name="Oval 17"/>
          <p:cNvSpPr>
            <a:spLocks noChangeArrowheads="1"/>
          </p:cNvSpPr>
          <p:nvPr/>
        </p:nvSpPr>
        <p:spPr bwMode="auto">
          <a:xfrm>
            <a:off x="7270866" y="2938583"/>
            <a:ext cx="1456055" cy="1077755"/>
          </a:xfrm>
          <a:prstGeom prst="ellipse">
            <a:avLst/>
          </a:prstGeom>
          <a:solidFill>
            <a:srgbClr val="00B0F0"/>
          </a:solidFill>
          <a:ln>
            <a:noFill/>
          </a:ln>
          <a:extLst/>
        </p:spPr>
        <p:txBody>
          <a:bodyPr/>
          <a:lstStyle/>
          <a:p>
            <a:pPr fontAlgn="auto">
              <a:spcBef>
                <a:spcPts val="0"/>
              </a:spcBef>
              <a:spcAft>
                <a:spcPts val="0"/>
              </a:spcAft>
              <a:buFontTx/>
              <a:buNone/>
              <a:defRPr/>
            </a:pPr>
            <a:endParaRPr lang="zh-CN" altLang="en-US" kern="0">
              <a:solidFill>
                <a:sysClr val="windowText" lastClr="000000"/>
              </a:solidFill>
              <a:latin typeface="微软雅黑" pitchFamily="34" charset="-122"/>
              <a:ea typeface="微软雅黑" pitchFamily="34" charset="-122"/>
              <a:cs typeface="+mn-cs"/>
            </a:endParaRPr>
          </a:p>
        </p:txBody>
      </p:sp>
      <p:sp>
        <p:nvSpPr>
          <p:cNvPr id="32" name="Rectangle 27"/>
          <p:cNvSpPr>
            <a:spLocks noChangeArrowheads="1"/>
          </p:cNvSpPr>
          <p:nvPr/>
        </p:nvSpPr>
        <p:spPr bwMode="auto">
          <a:xfrm>
            <a:off x="7398628" y="3153781"/>
            <a:ext cx="1216025" cy="584775"/>
          </a:xfrm>
          <a:prstGeom prst="rect">
            <a:avLst/>
          </a:prstGeom>
          <a:noFill/>
          <a:ln>
            <a:noFill/>
          </a:ln>
          <a:extLst/>
        </p:spPr>
        <p:txBody>
          <a:bodyPr wrap="square">
            <a:spAutoFit/>
          </a:bodyP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cs typeface="+mn-cs"/>
              </a:rPr>
              <a:t>如何提升园区经济效益</a:t>
            </a:r>
            <a:endParaRPr lang="zh-CN" altLang="en-US" sz="1600" b="1" dirty="0">
              <a:solidFill>
                <a:prstClr val="white"/>
              </a:solidFill>
              <a:latin typeface="微软雅黑" pitchFamily="34" charset="-122"/>
              <a:ea typeface="微软雅黑" pitchFamily="34" charset="-122"/>
              <a:cs typeface="+mn-cs"/>
            </a:endParaRPr>
          </a:p>
        </p:txBody>
      </p:sp>
      <p:sp>
        <p:nvSpPr>
          <p:cNvPr id="33" name="Rectangle 38"/>
          <p:cNvSpPr>
            <a:spLocks noChangeArrowheads="1"/>
          </p:cNvSpPr>
          <p:nvPr/>
        </p:nvSpPr>
        <p:spPr bwMode="auto">
          <a:xfrm>
            <a:off x="5184564" y="1219844"/>
            <a:ext cx="1655762" cy="1212640"/>
          </a:xfrm>
          <a:prstGeom prst="rect">
            <a:avLst/>
          </a:prstGeom>
          <a:noFill/>
          <a:ln w="9525">
            <a:noFill/>
            <a:miter lim="800000"/>
            <a:headEnd/>
            <a:tailEnd/>
          </a:ln>
          <a:effectLst>
            <a:prstShdw prst="shdw17" dist="17961" dir="2700000">
              <a:srgbClr val="4F81BD">
                <a:gamma/>
                <a:shade val="60000"/>
                <a:invGamma/>
              </a:srgbClr>
            </a:prstShdw>
          </a:effectLst>
        </p:spPr>
        <p:txBody>
          <a:bodyPr>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面对园区强建设弱运营的通病，如何提升园区整体的服务水平？</a:t>
            </a:r>
          </a:p>
        </p:txBody>
      </p:sp>
      <p:sp>
        <p:nvSpPr>
          <p:cNvPr id="34" name="Rectangle 39"/>
          <p:cNvSpPr>
            <a:spLocks noChangeArrowheads="1"/>
          </p:cNvSpPr>
          <p:nvPr/>
        </p:nvSpPr>
        <p:spPr bwMode="auto">
          <a:xfrm>
            <a:off x="7127679" y="1219844"/>
            <a:ext cx="1830705" cy="1212640"/>
          </a:xfrm>
          <a:prstGeom prst="rect">
            <a:avLst/>
          </a:prstGeom>
          <a:noFill/>
          <a:ln w="9525">
            <a:noFill/>
            <a:miter lim="800000"/>
            <a:headEnd/>
            <a:tailEnd/>
          </a:ln>
          <a:effectLst>
            <a:prstShdw prst="shdw17" dist="17961" dir="2700000">
              <a:srgbClr val="4F81BD">
                <a:gamma/>
                <a:shade val="60000"/>
                <a:invGamma/>
              </a:srgbClr>
            </a:prstShdw>
          </a:effectLst>
        </p:spPr>
        <p:txBody>
          <a:bodyPr wrap="square">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如何为园区开辟新的可持续的运营模式和盈利空间？如何形成对区域经济的推动？</a:t>
            </a:r>
          </a:p>
        </p:txBody>
      </p:sp>
      <p:sp>
        <p:nvSpPr>
          <p:cNvPr id="35" name="Rectangle 38"/>
          <p:cNvSpPr>
            <a:spLocks noChangeArrowheads="1"/>
          </p:cNvSpPr>
          <p:nvPr/>
        </p:nvSpPr>
        <p:spPr bwMode="auto">
          <a:xfrm>
            <a:off x="3285255" y="1219844"/>
            <a:ext cx="1655762" cy="1212640"/>
          </a:xfrm>
          <a:prstGeom prst="rect">
            <a:avLst/>
          </a:prstGeom>
          <a:noFill/>
          <a:ln w="9525">
            <a:noFill/>
            <a:miter lim="800000"/>
            <a:headEnd/>
            <a:tailEnd/>
          </a:ln>
          <a:effectLst>
            <a:prstShdw prst="shdw17" dist="17961" dir="2700000">
              <a:srgbClr val="4F81BD">
                <a:gamma/>
                <a:shade val="60000"/>
                <a:invGamma/>
              </a:srgbClr>
            </a:prstShdw>
          </a:effectLst>
        </p:spPr>
        <p:txBody>
          <a:bodyPr wrap="square">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园区数量日益增多，如何树立园区的品牌并扩大品牌的影响力？</a:t>
            </a:r>
          </a:p>
        </p:txBody>
      </p:sp>
      <p:pic>
        <p:nvPicPr>
          <p:cNvPr id="36" name="Picture 44" descr="问号22"/>
          <p:cNvPicPr>
            <a:picLocks noChangeAspect="1" noChangeArrowheads="1"/>
          </p:cNvPicPr>
          <p:nvPr/>
        </p:nvPicPr>
        <p:blipFill>
          <a:blip r:embed="rId2" cstate="print"/>
          <a:srcRect l="15674" t="11230" r="5713" b="15674"/>
          <a:stretch>
            <a:fillRect/>
          </a:stretch>
        </p:blipFill>
        <p:spPr bwMode="auto">
          <a:xfrm>
            <a:off x="210709" y="1416723"/>
            <a:ext cx="2895600" cy="2482174"/>
          </a:xfrm>
          <a:prstGeom prst="rect">
            <a:avLst/>
          </a:prstGeom>
          <a:noFill/>
        </p:spPr>
      </p:pic>
      <p:sp>
        <p:nvSpPr>
          <p:cNvPr id="37" name="Rectangle 26"/>
          <p:cNvSpPr>
            <a:spLocks noChangeArrowheads="1"/>
          </p:cNvSpPr>
          <p:nvPr/>
        </p:nvSpPr>
        <p:spPr bwMode="auto">
          <a:xfrm>
            <a:off x="3485494" y="3021996"/>
            <a:ext cx="1117600" cy="830997"/>
          </a:xfrm>
          <a:prstGeom prst="rect">
            <a:avLst/>
          </a:prstGeom>
          <a:noFill/>
          <a:ln>
            <a:noFill/>
          </a:ln>
          <a:extLst/>
        </p:spPr>
        <p:txBody>
          <a:bodyPr wrap="square">
            <a:spAutoFit/>
          </a:bodyPr>
          <a:lstStyle/>
          <a:p>
            <a:pPr algn="ctr" fontAlgn="auto">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cs typeface="+mn-cs"/>
              </a:rPr>
              <a:t>如何提升园区品牌影响力</a:t>
            </a:r>
            <a:endParaRPr lang="zh-CN" altLang="en-US" sz="1600" b="1" dirty="0">
              <a:solidFill>
                <a:prstClr val="white"/>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六、</a:t>
            </a:r>
            <a:r>
              <a:rPr lang="zh-CN" altLang="en-US" b="1" dirty="0" smtClean="0"/>
              <a:t>园区运营管理门户</a:t>
            </a:r>
            <a:endParaRPr lang="zh-CN" altLang="en-US" b="1" dirty="0"/>
          </a:p>
        </p:txBody>
      </p:sp>
      <p:grpSp>
        <p:nvGrpSpPr>
          <p:cNvPr id="40" name="组合 41"/>
          <p:cNvGrpSpPr>
            <a:grpSpLocks/>
          </p:cNvGrpSpPr>
          <p:nvPr/>
        </p:nvGrpSpPr>
        <p:grpSpPr bwMode="auto">
          <a:xfrm>
            <a:off x="206386" y="689995"/>
            <a:ext cx="8596314" cy="4366590"/>
            <a:chOff x="206375" y="920236"/>
            <a:chExt cx="8596314" cy="5821132"/>
          </a:xfrm>
        </p:grpSpPr>
        <p:grpSp>
          <p:nvGrpSpPr>
            <p:cNvPr id="41" name="组合 40"/>
            <p:cNvGrpSpPr>
              <a:grpSpLocks/>
            </p:cNvGrpSpPr>
            <p:nvPr/>
          </p:nvGrpSpPr>
          <p:grpSpPr bwMode="auto">
            <a:xfrm>
              <a:off x="206375" y="3342531"/>
              <a:ext cx="8596314" cy="3398837"/>
              <a:chOff x="295907" y="2371383"/>
              <a:chExt cx="8596573" cy="3397877"/>
            </a:xfrm>
          </p:grpSpPr>
          <p:pic>
            <p:nvPicPr>
              <p:cNvPr id="58" name="Picture 28" descr="3-00728_oval_yellow"/>
              <p:cNvPicPr>
                <a:picLocks noChangeAspect="1" noChangeArrowheads="1"/>
              </p:cNvPicPr>
              <p:nvPr/>
            </p:nvPicPr>
            <p:blipFill>
              <a:blip r:embed="rId2" cstate="print">
                <a:duotone>
                  <a:srgbClr val="8064A2">
                    <a:shade val="45000"/>
                    <a:satMod val="135000"/>
                  </a:srgbClr>
                  <a:prstClr val="white"/>
                </a:duotone>
              </a:blip>
              <a:srcRect/>
              <a:stretch>
                <a:fillRect/>
              </a:stretch>
            </p:blipFill>
            <p:spPr bwMode="auto">
              <a:xfrm>
                <a:off x="295907" y="2820097"/>
                <a:ext cx="8596573" cy="2949163"/>
              </a:xfrm>
              <a:prstGeom prst="rect">
                <a:avLst/>
              </a:prstGeom>
              <a:noFill/>
              <a:scene3d>
                <a:camera prst="orthographicFront">
                  <a:rot lat="0" lon="0" rev="0"/>
                </a:camera>
                <a:lightRig rig="threePt" dir="t"/>
              </a:scene3d>
            </p:spPr>
          </p:pic>
          <p:pic>
            <p:nvPicPr>
              <p:cNvPr id="59" name="Picture 36" descr="3-00728_oval_yel-or"/>
              <p:cNvPicPr>
                <a:picLocks noChangeAspect="1" noChangeArrowheads="1"/>
              </p:cNvPicPr>
              <p:nvPr/>
            </p:nvPicPr>
            <p:blipFill>
              <a:blip r:embed="rId3" cstate="print">
                <a:duotone>
                  <a:srgbClr val="F79646">
                    <a:shade val="45000"/>
                    <a:satMod val="135000"/>
                  </a:srgbClr>
                  <a:prstClr val="white"/>
                </a:duotone>
              </a:blip>
              <a:srcRect/>
              <a:stretch>
                <a:fillRect/>
              </a:stretch>
            </p:blipFill>
            <p:spPr bwMode="auto">
              <a:xfrm>
                <a:off x="1961710" y="3371408"/>
                <a:ext cx="5490610" cy="1518920"/>
              </a:xfrm>
              <a:prstGeom prst="rect">
                <a:avLst/>
              </a:prstGeom>
              <a:noFill/>
              <a:scene3d>
                <a:camera prst="orthographicFront"/>
                <a:lightRig rig="threePt" dir="t"/>
              </a:scene3d>
              <a:sp3d>
                <a:bevelT/>
              </a:sp3d>
            </p:spPr>
          </p:pic>
          <p:pic>
            <p:nvPicPr>
              <p:cNvPr id="60" name="Picture 36" descr="3-00728_oval_yel-or"/>
              <p:cNvPicPr>
                <a:picLocks noChangeAspect="1" noChangeArrowheads="1"/>
              </p:cNvPicPr>
              <p:nvPr/>
            </p:nvPicPr>
            <p:blipFill>
              <a:blip r:embed="rId3" cstate="print"/>
              <a:srcRect/>
              <a:stretch>
                <a:fillRect/>
              </a:stretch>
            </p:blipFill>
            <p:spPr bwMode="auto">
              <a:xfrm>
                <a:off x="3401871" y="3657808"/>
                <a:ext cx="2430270" cy="647455"/>
              </a:xfrm>
              <a:prstGeom prst="rect">
                <a:avLst/>
              </a:prstGeom>
              <a:noFill/>
              <a:scene3d>
                <a:camera prst="orthographicFront"/>
                <a:lightRig rig="threePt" dir="t"/>
              </a:scene3d>
              <a:sp3d>
                <a:bevelT/>
              </a:sp3d>
            </p:spPr>
          </p:pic>
          <p:sp>
            <p:nvSpPr>
              <p:cNvPr id="61" name="AutoShape 118"/>
              <p:cNvSpPr>
                <a:spLocks noChangeArrowheads="1"/>
              </p:cNvSpPr>
              <p:nvPr/>
            </p:nvSpPr>
            <p:spPr bwMode="auto">
              <a:xfrm>
                <a:off x="7137285" y="3000118"/>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噪声监测</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2" name="TextBox 61"/>
              <p:cNvSpPr txBox="1">
                <a:spLocks noChangeArrowheads="1"/>
              </p:cNvSpPr>
              <p:nvPr/>
            </p:nvSpPr>
            <p:spPr bwMode="auto">
              <a:xfrm>
                <a:off x="3481919" y="4777352"/>
                <a:ext cx="2274956" cy="451201"/>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园区智慧化系统</a:t>
                </a:r>
              </a:p>
            </p:txBody>
          </p:sp>
          <p:sp>
            <p:nvSpPr>
              <p:cNvPr id="63" name="AutoShape 118"/>
              <p:cNvSpPr>
                <a:spLocks noChangeArrowheads="1"/>
              </p:cNvSpPr>
              <p:nvPr/>
            </p:nvSpPr>
            <p:spPr bwMode="auto">
              <a:xfrm>
                <a:off x="6306285" y="2696334"/>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水质监测</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4" name="AutoShape 118"/>
              <p:cNvSpPr>
                <a:spLocks noChangeArrowheads="1"/>
              </p:cNvSpPr>
              <p:nvPr/>
            </p:nvSpPr>
            <p:spPr bwMode="auto">
              <a:xfrm>
                <a:off x="5340270" y="2505063"/>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空气监测</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5" name="AutoShape 118"/>
              <p:cNvSpPr>
                <a:spLocks noChangeArrowheads="1"/>
              </p:cNvSpPr>
              <p:nvPr/>
            </p:nvSpPr>
            <p:spPr bwMode="auto">
              <a:xfrm>
                <a:off x="3401870" y="2505063"/>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视频监控</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6" name="AutoShape 118"/>
              <p:cNvSpPr>
                <a:spLocks noChangeArrowheads="1"/>
              </p:cNvSpPr>
              <p:nvPr/>
            </p:nvSpPr>
            <p:spPr bwMode="auto">
              <a:xfrm>
                <a:off x="2411760" y="2690201"/>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边界检测</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7" name="AutoShape 118"/>
              <p:cNvSpPr>
                <a:spLocks noChangeArrowheads="1"/>
              </p:cNvSpPr>
              <p:nvPr/>
            </p:nvSpPr>
            <p:spPr bwMode="auto">
              <a:xfrm>
                <a:off x="1514845" y="3101379"/>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园区经营</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8" name="AutoShape 118"/>
              <p:cNvSpPr>
                <a:spLocks noChangeArrowheads="1"/>
              </p:cNvSpPr>
              <p:nvPr/>
            </p:nvSpPr>
            <p:spPr bwMode="auto">
              <a:xfrm>
                <a:off x="4350160" y="2371383"/>
                <a:ext cx="671890" cy="967607"/>
              </a:xfrm>
              <a:prstGeom prst="can">
                <a:avLst>
                  <a:gd name="adj" fmla="val 25000"/>
                </a:avLst>
              </a:prstGeom>
              <a:gradFill rotWithShape="1">
                <a:gsLst>
                  <a:gs pos="0">
                    <a:srgbClr val="7889FB"/>
                  </a:gs>
                  <a:gs pos="50000">
                    <a:srgbClr val="7889FB">
                      <a:alpha val="26000"/>
                    </a:srgbClr>
                  </a:gs>
                  <a:gs pos="100000">
                    <a:srgbClr val="7889FB"/>
                  </a:gs>
                </a:gsLst>
                <a:lin ang="0" scaled="1"/>
              </a:gradFill>
              <a:ln w="12700">
                <a:solidFill>
                  <a:srgbClr val="FFFFFF"/>
                </a:solidFill>
                <a:round/>
                <a:headEnd/>
                <a:tailEn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地理信息</a:t>
                </a:r>
                <a:endParaRPr kumimoji="0" lang="en-US" altLang="zh-CN"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69" name="弧形 68"/>
              <p:cNvSpPr/>
              <p:nvPr/>
            </p:nvSpPr>
            <p:spPr bwMode="auto">
              <a:xfrm>
                <a:off x="1691362" y="3249451"/>
                <a:ext cx="6072371" cy="1528070"/>
              </a:xfrm>
              <a:prstGeom prst="arc">
                <a:avLst>
                  <a:gd name="adj1" fmla="val 10445957"/>
                  <a:gd name="adj2" fmla="val 322776"/>
                </a:avLst>
              </a:prstGeom>
              <a:noFill/>
              <a:ln w="6350" cap="flat" cmpd="sng" algn="ctr">
                <a:solidFill>
                  <a:sysClr val="windowText" lastClr="000000"/>
                </a:solidFill>
                <a:prstDash val="dash"/>
                <a:round/>
                <a:headEnd type="non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70" name="Line 40"/>
              <p:cNvSpPr>
                <a:spLocks noChangeShapeType="1"/>
              </p:cNvSpPr>
              <p:nvPr/>
            </p:nvSpPr>
            <p:spPr bwMode="auto">
              <a:xfrm rot="5400000" flipH="1" flipV="1">
                <a:off x="6556138" y="2936526"/>
                <a:ext cx="169278" cy="1893120"/>
              </a:xfrm>
              <a:prstGeom prst="line">
                <a:avLst/>
              </a:prstGeom>
              <a:noFill/>
              <a:ln w="38100">
                <a:solidFill>
                  <a:srgbClr val="FF99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Calibri"/>
                  <a:ea typeface="宋体"/>
                  <a:cs typeface="+mn-cs"/>
                </a:endParaRPr>
              </a:p>
            </p:txBody>
          </p:sp>
          <p:sp>
            <p:nvSpPr>
              <p:cNvPr id="71" name="Line 40"/>
              <p:cNvSpPr>
                <a:spLocks noChangeShapeType="1"/>
              </p:cNvSpPr>
              <p:nvPr/>
            </p:nvSpPr>
            <p:spPr bwMode="auto">
              <a:xfrm rot="5400000" flipH="1" flipV="1">
                <a:off x="5171701" y="3141425"/>
                <a:ext cx="414962" cy="630069"/>
              </a:xfrm>
              <a:prstGeom prst="line">
                <a:avLst/>
              </a:prstGeom>
              <a:noFill/>
              <a:ln w="38100">
                <a:solidFill>
                  <a:srgbClr val="FF99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Calibri"/>
                  <a:ea typeface="宋体"/>
                  <a:cs typeface="+mn-cs"/>
                </a:endParaRPr>
              </a:p>
            </p:txBody>
          </p:sp>
          <p:sp>
            <p:nvSpPr>
              <p:cNvPr id="72" name="Line 40"/>
              <p:cNvSpPr>
                <a:spLocks noChangeShapeType="1"/>
              </p:cNvSpPr>
              <p:nvPr/>
            </p:nvSpPr>
            <p:spPr bwMode="auto">
              <a:xfrm rot="5400000" flipH="1">
                <a:off x="3679269" y="3269450"/>
                <a:ext cx="414962" cy="374020"/>
              </a:xfrm>
              <a:prstGeom prst="line">
                <a:avLst/>
              </a:prstGeom>
              <a:noFill/>
              <a:ln w="38100">
                <a:solidFill>
                  <a:srgbClr val="FF99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Calibri"/>
                  <a:ea typeface="宋体"/>
                  <a:cs typeface="+mn-cs"/>
                </a:endParaRPr>
              </a:p>
            </p:txBody>
          </p:sp>
          <p:sp>
            <p:nvSpPr>
              <p:cNvPr id="73" name="Line 40"/>
              <p:cNvSpPr>
                <a:spLocks noChangeShapeType="1"/>
              </p:cNvSpPr>
              <p:nvPr/>
            </p:nvSpPr>
            <p:spPr bwMode="auto">
              <a:xfrm rot="5400000" flipH="1">
                <a:off x="2641777" y="3056559"/>
                <a:ext cx="169277" cy="1710190"/>
              </a:xfrm>
              <a:prstGeom prst="line">
                <a:avLst/>
              </a:prstGeom>
              <a:noFill/>
              <a:ln w="38100">
                <a:solidFill>
                  <a:srgbClr val="FF99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Calibri"/>
                  <a:ea typeface="宋体"/>
                  <a:cs typeface="+mn-cs"/>
                </a:endParaRPr>
              </a:p>
            </p:txBody>
          </p:sp>
          <p:sp>
            <p:nvSpPr>
              <p:cNvPr id="74" name="TextBox 73"/>
              <p:cNvSpPr txBox="1">
                <a:spLocks noChangeArrowheads="1"/>
              </p:cNvSpPr>
              <p:nvPr/>
            </p:nvSpPr>
            <p:spPr bwMode="auto">
              <a:xfrm>
                <a:off x="3939330" y="4215537"/>
                <a:ext cx="1443081" cy="451201"/>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smtClean="0">
                  <a:ln>
                    <a:noFill/>
                  </a:ln>
                  <a:solidFill>
                    <a:prstClr val="white"/>
                  </a:solidFill>
                  <a:effectLst/>
                  <a:uLnTx/>
                  <a:uFillTx/>
                  <a:latin typeface="微软雅黑" pitchFamily="34" charset="-122"/>
                  <a:ea typeface="微软雅黑" pitchFamily="34" charset="-122"/>
                  <a:cs typeface="+mn-cs"/>
                </a:endParaRPr>
              </a:p>
            </p:txBody>
          </p:sp>
          <p:sp>
            <p:nvSpPr>
              <p:cNvPr id="75" name="TextBox 74"/>
              <p:cNvSpPr txBox="1">
                <a:spLocks noChangeArrowheads="1"/>
              </p:cNvSpPr>
              <p:nvPr/>
            </p:nvSpPr>
            <p:spPr bwMode="auto">
              <a:xfrm>
                <a:off x="3942505" y="3798142"/>
                <a:ext cx="2114614" cy="451201"/>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smtClean="0">
                    <a:ln>
                      <a:noFill/>
                    </a:ln>
                    <a:solidFill>
                      <a:prstClr val="white"/>
                    </a:solidFill>
                    <a:effectLst/>
                    <a:uLnTx/>
                    <a:uFillTx/>
                    <a:latin typeface="微软雅黑" pitchFamily="34" charset="-122"/>
                    <a:ea typeface="微软雅黑" pitchFamily="34" charset="-122"/>
                    <a:cs typeface="+mn-cs"/>
                  </a:rPr>
                  <a:t>园区管理中心</a:t>
                </a:r>
              </a:p>
            </p:txBody>
          </p:sp>
        </p:grpSp>
        <p:grpSp>
          <p:nvGrpSpPr>
            <p:cNvPr id="42" name="组合 34"/>
            <p:cNvGrpSpPr>
              <a:grpSpLocks/>
            </p:cNvGrpSpPr>
            <p:nvPr/>
          </p:nvGrpSpPr>
          <p:grpSpPr bwMode="auto">
            <a:xfrm>
              <a:off x="3662425" y="2155399"/>
              <a:ext cx="1674813" cy="1009650"/>
              <a:chOff x="3627513" y="1417855"/>
              <a:chExt cx="1980219" cy="1125125"/>
            </a:xfrm>
          </p:grpSpPr>
          <p:sp>
            <p:nvSpPr>
              <p:cNvPr id="56" name="矩形 55"/>
              <p:cNvSpPr/>
              <p:nvPr/>
            </p:nvSpPr>
            <p:spPr bwMode="auto">
              <a:xfrm>
                <a:off x="3627513" y="1417855"/>
                <a:ext cx="1980219" cy="1125125"/>
              </a:xfrm>
              <a:prstGeom prst="rect">
                <a:avLst/>
              </a:prstGeom>
              <a:solidFill>
                <a:sysClr val="window" lastClr="FFFFFF">
                  <a:lumMod val="85000"/>
                </a:sysClr>
              </a:solidFill>
              <a:ln w="9525" cap="flat" cmpd="sng" algn="ctr">
                <a:noFill/>
                <a:prstDash val="solid"/>
                <a:round/>
                <a:headEnd type="none" w="med" len="med"/>
                <a:tailEnd type="none" w="med" len="me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57" name="Picture 3"/>
              <p:cNvPicPr>
                <a:picLocks noChangeAspect="1" noChangeArrowheads="1"/>
              </p:cNvPicPr>
              <p:nvPr/>
            </p:nvPicPr>
            <p:blipFill>
              <a:blip r:embed="rId4" cstate="print"/>
              <a:srcRect/>
              <a:stretch>
                <a:fillRect/>
              </a:stretch>
            </p:blipFill>
            <p:spPr bwMode="auto">
              <a:xfrm>
                <a:off x="3717523" y="1583795"/>
                <a:ext cx="1799582" cy="813213"/>
              </a:xfrm>
              <a:prstGeom prst="rect">
                <a:avLst/>
              </a:prstGeom>
              <a:noFill/>
              <a:ln w="9525">
                <a:noFill/>
                <a:miter lim="800000"/>
                <a:headEnd/>
                <a:tailEnd/>
              </a:ln>
            </p:spPr>
          </p:pic>
        </p:grpSp>
        <p:grpSp>
          <p:nvGrpSpPr>
            <p:cNvPr id="43" name="组合 167"/>
            <p:cNvGrpSpPr>
              <a:grpSpLocks/>
            </p:cNvGrpSpPr>
            <p:nvPr/>
          </p:nvGrpSpPr>
          <p:grpSpPr bwMode="auto">
            <a:xfrm rot="-859641">
              <a:off x="1541525" y="2474487"/>
              <a:ext cx="1674813" cy="979487"/>
              <a:chOff x="971601" y="1331150"/>
              <a:chExt cx="1980219" cy="1125125"/>
            </a:xfrm>
          </p:grpSpPr>
          <p:sp>
            <p:nvSpPr>
              <p:cNvPr id="51" name="矩形 50"/>
              <p:cNvSpPr/>
              <p:nvPr/>
            </p:nvSpPr>
            <p:spPr bwMode="auto">
              <a:xfrm>
                <a:off x="971601" y="1331150"/>
                <a:ext cx="1980219" cy="1125125"/>
              </a:xfrm>
              <a:prstGeom prst="rect">
                <a:avLst/>
              </a:prstGeom>
              <a:solidFill>
                <a:sysClr val="window" lastClr="FFFFFF">
                  <a:lumMod val="85000"/>
                </a:sysClr>
              </a:solidFill>
              <a:ln w="9525" cap="flat" cmpd="sng" algn="ctr">
                <a:noFill/>
                <a:prstDash val="solid"/>
                <a:round/>
                <a:headEnd type="none" w="med" len="med"/>
                <a:tailEnd type="none" w="med" len="me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52" name="Picture 2"/>
              <p:cNvPicPr>
                <a:picLocks noChangeAspect="1" noChangeArrowheads="1"/>
              </p:cNvPicPr>
              <p:nvPr/>
            </p:nvPicPr>
            <p:blipFill>
              <a:blip r:embed="rId5" cstate="print"/>
              <a:srcRect/>
              <a:stretch>
                <a:fillRect/>
              </a:stretch>
            </p:blipFill>
            <p:spPr bwMode="auto">
              <a:xfrm>
                <a:off x="2006715" y="1591377"/>
                <a:ext cx="813982" cy="723747"/>
              </a:xfrm>
              <a:prstGeom prst="rect">
                <a:avLst/>
              </a:prstGeom>
              <a:noFill/>
              <a:ln w="9525">
                <a:noFill/>
                <a:miter lim="800000"/>
                <a:headEnd/>
                <a:tailEnd/>
              </a:ln>
            </p:spPr>
          </p:pic>
          <p:grpSp>
            <p:nvGrpSpPr>
              <p:cNvPr id="53" name="组合 164"/>
              <p:cNvGrpSpPr>
                <a:grpSpLocks/>
              </p:cNvGrpSpPr>
              <p:nvPr/>
            </p:nvGrpSpPr>
            <p:grpSpPr bwMode="auto">
              <a:xfrm>
                <a:off x="1070610" y="1587038"/>
                <a:ext cx="891099" cy="761842"/>
                <a:chOff x="7236295" y="1940532"/>
                <a:chExt cx="1296144" cy="1056421"/>
              </a:xfrm>
            </p:grpSpPr>
            <p:pic>
              <p:nvPicPr>
                <p:cNvPr id="54" name="Picture 7"/>
                <p:cNvPicPr>
                  <a:picLocks noChangeAspect="1" noChangeArrowheads="1"/>
                </p:cNvPicPr>
                <p:nvPr/>
              </p:nvPicPr>
              <p:blipFill>
                <a:blip r:embed="rId6" cstate="print"/>
                <a:srcRect/>
                <a:stretch>
                  <a:fillRect/>
                </a:stretch>
              </p:blipFill>
              <p:spPr bwMode="auto">
                <a:xfrm>
                  <a:off x="7236295" y="1940532"/>
                  <a:ext cx="1296144" cy="1056421"/>
                </a:xfrm>
                <a:prstGeom prst="rect">
                  <a:avLst/>
                </a:prstGeom>
                <a:noFill/>
                <a:ln w="9525">
                  <a:noFill/>
                  <a:miter lim="800000"/>
                  <a:headEnd/>
                  <a:tailEnd/>
                </a:ln>
              </p:spPr>
            </p:pic>
            <p:sp>
              <p:nvSpPr>
                <p:cNvPr id="55" name="椭圆 166"/>
                <p:cNvSpPr>
                  <a:spLocks noChangeArrowheads="1"/>
                </p:cNvSpPr>
                <p:nvPr/>
              </p:nvSpPr>
              <p:spPr bwMode="auto">
                <a:xfrm>
                  <a:off x="7596336" y="2204864"/>
                  <a:ext cx="576064" cy="557532"/>
                </a:xfrm>
                <a:prstGeom prst="ellipse">
                  <a:avLst/>
                </a:prstGeom>
                <a:noFill/>
                <a:ln w="25400" algn="ctr">
                  <a:solidFill>
                    <a:srgbClr val="FF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grpSp>
        </p:grpSp>
        <p:sp>
          <p:nvSpPr>
            <p:cNvPr id="44" name="TextBox 35"/>
            <p:cNvSpPr txBox="1">
              <a:spLocks noChangeArrowheads="1"/>
            </p:cNvSpPr>
            <p:nvPr/>
          </p:nvSpPr>
          <p:spPr bwMode="auto">
            <a:xfrm>
              <a:off x="569589" y="1355450"/>
              <a:ext cx="2130203" cy="1148837"/>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         可视化</a:t>
              </a:r>
              <a:endParaRPr kumimoji="1" lang="en-US" altLang="zh-CN"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快速、直观的展现出园区当前运行状态，通过地图和视频等实时跟踪重大事件进展</a:t>
              </a:r>
              <a:endParaRPr kumimoji="1" lang="en-US" altLang="zh-CN"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sp>
          <p:nvSpPr>
            <p:cNvPr id="45" name="TextBox 36"/>
            <p:cNvSpPr txBox="1">
              <a:spLocks noChangeArrowheads="1"/>
            </p:cNvSpPr>
            <p:nvPr/>
          </p:nvSpPr>
          <p:spPr bwMode="auto">
            <a:xfrm>
              <a:off x="6372200" y="1202212"/>
              <a:ext cx="1980220" cy="1148837"/>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4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           </a:t>
              </a:r>
              <a:r>
                <a:rPr kumimoji="1" lang="zh-CN" altLang="en-US"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应急指挥</a:t>
              </a:r>
              <a:endParaRPr kumimoji="1" lang="en-US" altLang="zh-CN"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以事件为中心，模拟多个场景并设置预案，规范应急响应流程</a:t>
              </a:r>
              <a:endParaRPr kumimoji="1" lang="en-US" altLang="zh-CN"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sp>
          <p:nvSpPr>
            <p:cNvPr id="46" name="TextBox 37"/>
            <p:cNvSpPr txBox="1">
              <a:spLocks noChangeArrowheads="1"/>
            </p:cNvSpPr>
            <p:nvPr/>
          </p:nvSpPr>
          <p:spPr bwMode="auto">
            <a:xfrm>
              <a:off x="3318052" y="920236"/>
              <a:ext cx="2370138" cy="1148837"/>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4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            </a:t>
              </a:r>
              <a:r>
                <a:rPr kumimoji="1" lang="zh-CN" altLang="en-US"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协同调度</a:t>
              </a:r>
              <a:endParaRPr kumimoji="1" lang="en-US" altLang="zh-CN" sz="14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跨部门综合调度，具备语音、数据、视频等为一体的多媒体调度能力</a:t>
              </a:r>
              <a:endParaRPr kumimoji="1" lang="en-US" altLang="zh-CN" sz="12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grpSp>
          <p:nvGrpSpPr>
            <p:cNvPr id="47" name="组合 161"/>
            <p:cNvGrpSpPr>
              <a:grpSpLocks/>
            </p:cNvGrpSpPr>
            <p:nvPr/>
          </p:nvGrpSpPr>
          <p:grpSpPr bwMode="auto">
            <a:xfrm rot="1270160">
              <a:off x="5856984" y="2568149"/>
              <a:ext cx="1690687" cy="984250"/>
              <a:chOff x="5832141" y="1178750"/>
              <a:chExt cx="1980219" cy="1125125"/>
            </a:xfrm>
          </p:grpSpPr>
          <p:sp>
            <p:nvSpPr>
              <p:cNvPr id="48" name="矩形 47"/>
              <p:cNvSpPr/>
              <p:nvPr/>
            </p:nvSpPr>
            <p:spPr bwMode="auto">
              <a:xfrm>
                <a:off x="5832141" y="1178750"/>
                <a:ext cx="1980219" cy="1125125"/>
              </a:xfrm>
              <a:prstGeom prst="rect">
                <a:avLst/>
              </a:prstGeom>
              <a:solidFill>
                <a:sysClr val="window" lastClr="FFFFFF">
                  <a:lumMod val="85000"/>
                </a:sysClr>
              </a:solidFill>
              <a:ln w="9525" cap="flat" cmpd="sng" algn="ctr">
                <a:noFill/>
                <a:prstDash val="solid"/>
                <a:round/>
                <a:headEnd type="none" w="med" len="med"/>
                <a:tailEnd type="none" w="med" len="me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49" name="Picture 4"/>
              <p:cNvPicPr>
                <a:picLocks noChangeAspect="1" noChangeArrowheads="1"/>
              </p:cNvPicPr>
              <p:nvPr/>
            </p:nvPicPr>
            <p:blipFill>
              <a:blip r:embed="rId7" cstate="print"/>
              <a:srcRect/>
              <a:stretch>
                <a:fillRect/>
              </a:stretch>
            </p:blipFill>
            <p:spPr bwMode="auto">
              <a:xfrm>
                <a:off x="7137285" y="1381387"/>
                <a:ext cx="526690" cy="764384"/>
              </a:xfrm>
              <a:prstGeom prst="rect">
                <a:avLst/>
              </a:prstGeom>
              <a:noFill/>
              <a:ln w="9525">
                <a:noFill/>
                <a:miter lim="800000"/>
                <a:headEnd/>
                <a:tailEnd/>
              </a:ln>
            </p:spPr>
          </p:pic>
          <p:pic>
            <p:nvPicPr>
              <p:cNvPr id="50" name="Picture 5"/>
              <p:cNvPicPr>
                <a:picLocks noChangeAspect="1" noChangeArrowheads="1"/>
              </p:cNvPicPr>
              <p:nvPr/>
            </p:nvPicPr>
            <p:blipFill>
              <a:blip r:embed="rId8" cstate="print"/>
              <a:srcRect/>
              <a:stretch>
                <a:fillRect/>
              </a:stretch>
            </p:blipFill>
            <p:spPr bwMode="auto">
              <a:xfrm>
                <a:off x="5939381" y="1336382"/>
                <a:ext cx="1107894" cy="764384"/>
              </a:xfrm>
              <a:prstGeom prst="rect">
                <a:avLst/>
              </a:prstGeom>
              <a:noFill/>
              <a:ln w="9525">
                <a:noFill/>
                <a:miter lim="800000"/>
                <a:headEnd/>
                <a:tailEnd/>
              </a:ln>
            </p:spPr>
          </p:pic>
        </p:gr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七、</a:t>
            </a:r>
            <a:r>
              <a:rPr lang="zh-CN" altLang="en-US" b="1" dirty="0" smtClean="0"/>
              <a:t>园区体验中心</a:t>
            </a:r>
            <a:endParaRPr lang="zh-CN" altLang="en-US" b="1" dirty="0"/>
          </a:p>
        </p:txBody>
      </p:sp>
      <p:sp>
        <p:nvSpPr>
          <p:cNvPr id="3" name="Freeform 22"/>
          <p:cNvSpPr>
            <a:spLocks/>
          </p:cNvSpPr>
          <p:nvPr/>
        </p:nvSpPr>
        <p:spPr bwMode="auto">
          <a:xfrm>
            <a:off x="3865563" y="2724152"/>
            <a:ext cx="1327150" cy="1152525"/>
          </a:xfrm>
          <a:custGeom>
            <a:avLst/>
            <a:gdLst>
              <a:gd name="T0" fmla="*/ 0 w 960"/>
              <a:gd name="T1" fmla="*/ 539922 h 1110"/>
              <a:gd name="T2" fmla="*/ 1316090 w 960"/>
              <a:gd name="T3" fmla="*/ 0 h 1110"/>
              <a:gd name="T4" fmla="*/ 1327150 w 960"/>
              <a:gd name="T5" fmla="*/ 1536700 h 1110"/>
              <a:gd name="T6" fmla="*/ 0 w 960"/>
              <a:gd name="T7" fmla="*/ 1536700 h 1110"/>
              <a:gd name="T8" fmla="*/ 0 w 960"/>
              <a:gd name="T9" fmla="*/ 539922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gradFill rotWithShape="1">
            <a:gsLst>
              <a:gs pos="0">
                <a:srgbClr val="FF9900"/>
              </a:gs>
              <a:gs pos="100000">
                <a:srgbClr val="800000"/>
              </a:gs>
            </a:gsLst>
            <a:lin ang="2700000" scaled="1"/>
          </a:gradFill>
          <a:ln w="28575">
            <a:solidFill>
              <a:srgbClr val="C0C0C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 name="Freeform 23"/>
          <p:cNvSpPr>
            <a:spLocks/>
          </p:cNvSpPr>
          <p:nvPr/>
        </p:nvSpPr>
        <p:spPr bwMode="auto">
          <a:xfrm>
            <a:off x="6831013" y="1851423"/>
            <a:ext cx="1358900" cy="2026444"/>
          </a:xfrm>
          <a:custGeom>
            <a:avLst/>
            <a:gdLst>
              <a:gd name="T0" fmla="*/ 0 w 982"/>
              <a:gd name="T1" fmla="*/ 583826 h 1953"/>
              <a:gd name="T2" fmla="*/ 1358900 w 982"/>
              <a:gd name="T3" fmla="*/ 0 h 1953"/>
              <a:gd name="T4" fmla="*/ 1353365 w 982"/>
              <a:gd name="T5" fmla="*/ 2701925 h 1953"/>
              <a:gd name="T6" fmla="*/ 24909 w 982"/>
              <a:gd name="T7" fmla="*/ 2701925 h 1953"/>
              <a:gd name="T8" fmla="*/ 0 w 982"/>
              <a:gd name="T9" fmla="*/ 583826 h 19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2" h="1953">
                <a:moveTo>
                  <a:pt x="0" y="422"/>
                </a:moveTo>
                <a:lnTo>
                  <a:pt x="982" y="0"/>
                </a:lnTo>
                <a:lnTo>
                  <a:pt x="978" y="1953"/>
                </a:lnTo>
                <a:lnTo>
                  <a:pt x="18" y="1953"/>
                </a:lnTo>
                <a:lnTo>
                  <a:pt x="0" y="422"/>
                </a:lnTo>
                <a:close/>
              </a:path>
            </a:pathLst>
          </a:custGeom>
          <a:solidFill>
            <a:schemeClr val="accent1">
              <a:lumMod val="75000"/>
            </a:schemeClr>
          </a:solidFill>
          <a:ln w="28575">
            <a:solidFill>
              <a:srgbClr val="C0C0C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6" name="Freeform 24"/>
          <p:cNvSpPr>
            <a:spLocks/>
          </p:cNvSpPr>
          <p:nvPr/>
        </p:nvSpPr>
        <p:spPr bwMode="auto">
          <a:xfrm>
            <a:off x="5340367" y="2312202"/>
            <a:ext cx="1336675" cy="1564481"/>
          </a:xfrm>
          <a:custGeom>
            <a:avLst/>
            <a:gdLst>
              <a:gd name="T0" fmla="*/ 0 w 967"/>
              <a:gd name="T1" fmla="*/ 527377 h 1507"/>
              <a:gd name="T2" fmla="*/ 1311794 w 967"/>
              <a:gd name="T3" fmla="*/ 0 h 1507"/>
              <a:gd name="T4" fmla="*/ 1336675 w 967"/>
              <a:gd name="T5" fmla="*/ 2085975 h 1507"/>
              <a:gd name="T6" fmla="*/ 9676 w 967"/>
              <a:gd name="T7" fmla="*/ 2085975 h 1507"/>
              <a:gd name="T8" fmla="*/ 0 w 967"/>
              <a:gd name="T9" fmla="*/ 527377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solidFill>
            <a:schemeClr val="accent4">
              <a:lumMod val="75000"/>
            </a:schemeClr>
          </a:solidFill>
          <a:ln w="28575">
            <a:solidFill>
              <a:srgbClr val="C0C0C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7" name="Freeform 26"/>
          <p:cNvSpPr>
            <a:spLocks/>
          </p:cNvSpPr>
          <p:nvPr/>
        </p:nvSpPr>
        <p:spPr bwMode="auto">
          <a:xfrm>
            <a:off x="2378082" y="3175398"/>
            <a:ext cx="1331913" cy="701278"/>
          </a:xfrm>
          <a:custGeom>
            <a:avLst/>
            <a:gdLst>
              <a:gd name="T0" fmla="*/ 0 w 963"/>
              <a:gd name="T1" fmla="*/ 443838 h 691"/>
              <a:gd name="T2" fmla="*/ 1305634 w 963"/>
              <a:gd name="T3" fmla="*/ 0 h 691"/>
              <a:gd name="T4" fmla="*/ 1331913 w 963"/>
              <a:gd name="T5" fmla="*/ 935037 h 691"/>
              <a:gd name="T6" fmla="*/ 4149 w 963"/>
              <a:gd name="T7" fmla="*/ 935037 h 691"/>
              <a:gd name="T8" fmla="*/ 0 w 963"/>
              <a:gd name="T9" fmla="*/ 443838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gradFill rotWithShape="1">
            <a:gsLst>
              <a:gs pos="0">
                <a:srgbClr val="5F5F5F"/>
              </a:gs>
              <a:gs pos="100000">
                <a:srgbClr val="3F3F3F"/>
              </a:gs>
            </a:gsLst>
            <a:lin ang="2700000" scaled="1"/>
          </a:gradFill>
          <a:ln w="28575">
            <a:solidFill>
              <a:srgbClr val="C0C0C0"/>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8" name="Freeform 29"/>
          <p:cNvSpPr>
            <a:spLocks/>
          </p:cNvSpPr>
          <p:nvPr/>
        </p:nvSpPr>
        <p:spPr bwMode="auto">
          <a:xfrm>
            <a:off x="2522555" y="3159412"/>
            <a:ext cx="1304925" cy="478631"/>
          </a:xfrm>
          <a:custGeom>
            <a:avLst/>
            <a:gdLst>
              <a:gd name="T0" fmla="*/ 1281113 w 822"/>
              <a:gd name="T1" fmla="*/ 0 h 402"/>
              <a:gd name="T2" fmla="*/ 0 w 822"/>
              <a:gd name="T3" fmla="*/ 447675 h 402"/>
              <a:gd name="T4" fmla="*/ 1304925 w 822"/>
              <a:gd name="T5" fmla="*/ 638175 h 402"/>
              <a:gd name="T6" fmla="*/ 1281113 w 822"/>
              <a:gd name="T7" fmla="*/ 0 h 4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2" h="402">
                <a:moveTo>
                  <a:pt x="807" y="0"/>
                </a:moveTo>
                <a:lnTo>
                  <a:pt x="0" y="282"/>
                </a:lnTo>
                <a:lnTo>
                  <a:pt x="822" y="402"/>
                </a:lnTo>
                <a:lnTo>
                  <a:pt x="807" y="0"/>
                </a:lnTo>
                <a:close/>
              </a:path>
            </a:pathLst>
          </a:custGeom>
          <a:gradFill rotWithShape="1">
            <a:gsLst>
              <a:gs pos="0">
                <a:schemeClr val="bg1">
                  <a:alpha val="24001"/>
                </a:schemeClr>
              </a:gs>
              <a:gs pos="100000">
                <a:schemeClr val="bg1">
                  <a:alpha val="1999"/>
                </a:schemeClr>
              </a:gs>
            </a:gsLst>
            <a:lin ang="54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9" name="Freeform 30"/>
          <p:cNvSpPr>
            <a:spLocks/>
          </p:cNvSpPr>
          <p:nvPr/>
        </p:nvSpPr>
        <p:spPr bwMode="auto">
          <a:xfrm>
            <a:off x="3881438" y="2728921"/>
            <a:ext cx="1295400" cy="546497"/>
          </a:xfrm>
          <a:custGeom>
            <a:avLst/>
            <a:gdLst>
              <a:gd name="T0" fmla="*/ 1293813 w 816"/>
              <a:gd name="T1" fmla="*/ 0 h 459"/>
              <a:gd name="T2" fmla="*/ 0 w 816"/>
              <a:gd name="T3" fmla="*/ 533400 h 459"/>
              <a:gd name="T4" fmla="*/ 1295400 w 816"/>
              <a:gd name="T5" fmla="*/ 728663 h 459"/>
              <a:gd name="T6" fmla="*/ 1293813 w 816"/>
              <a:gd name="T7" fmla="*/ 0 h 4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6" h="459">
                <a:moveTo>
                  <a:pt x="815" y="0"/>
                </a:moveTo>
                <a:lnTo>
                  <a:pt x="0" y="336"/>
                </a:lnTo>
                <a:lnTo>
                  <a:pt x="816" y="459"/>
                </a:lnTo>
                <a:lnTo>
                  <a:pt x="815" y="0"/>
                </a:lnTo>
                <a:close/>
              </a:path>
            </a:pathLst>
          </a:custGeom>
          <a:gradFill rotWithShape="1">
            <a:gsLst>
              <a:gs pos="0">
                <a:schemeClr val="bg1">
                  <a:alpha val="24001"/>
                </a:schemeClr>
              </a:gs>
              <a:gs pos="100000">
                <a:schemeClr val="bg1">
                  <a:alpha val="1999"/>
                </a:schemeClr>
              </a:gs>
            </a:gsLst>
            <a:lin ang="54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0" name="Freeform 31"/>
          <p:cNvSpPr>
            <a:spLocks/>
          </p:cNvSpPr>
          <p:nvPr/>
        </p:nvSpPr>
        <p:spPr bwMode="auto">
          <a:xfrm>
            <a:off x="5343525" y="2321720"/>
            <a:ext cx="1314450" cy="550069"/>
          </a:xfrm>
          <a:custGeom>
            <a:avLst/>
            <a:gdLst>
              <a:gd name="T0" fmla="*/ 1298575 w 828"/>
              <a:gd name="T1" fmla="*/ 0 h 462"/>
              <a:gd name="T2" fmla="*/ 0 w 828"/>
              <a:gd name="T3" fmla="*/ 523875 h 462"/>
              <a:gd name="T4" fmla="*/ 1314450 w 828"/>
              <a:gd name="T5" fmla="*/ 733425 h 462"/>
              <a:gd name="T6" fmla="*/ 1298575 w 828"/>
              <a:gd name="T7" fmla="*/ 0 h 4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8" h="462">
                <a:moveTo>
                  <a:pt x="818" y="0"/>
                </a:moveTo>
                <a:lnTo>
                  <a:pt x="0" y="330"/>
                </a:lnTo>
                <a:lnTo>
                  <a:pt x="828" y="462"/>
                </a:lnTo>
                <a:lnTo>
                  <a:pt x="818" y="0"/>
                </a:lnTo>
                <a:close/>
              </a:path>
            </a:pathLst>
          </a:custGeom>
          <a:gradFill rotWithShape="1">
            <a:gsLst>
              <a:gs pos="0">
                <a:schemeClr val="bg1">
                  <a:alpha val="24001"/>
                </a:schemeClr>
              </a:gs>
              <a:gs pos="100000">
                <a:schemeClr val="bg1">
                  <a:alpha val="1999"/>
                </a:schemeClr>
              </a:gs>
            </a:gsLst>
            <a:lin ang="54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1" name="Freeform 32"/>
          <p:cNvSpPr>
            <a:spLocks/>
          </p:cNvSpPr>
          <p:nvPr/>
        </p:nvSpPr>
        <p:spPr bwMode="auto">
          <a:xfrm>
            <a:off x="6858017" y="1857375"/>
            <a:ext cx="1323975" cy="571500"/>
          </a:xfrm>
          <a:custGeom>
            <a:avLst/>
            <a:gdLst>
              <a:gd name="T0" fmla="*/ 1323975 w 834"/>
              <a:gd name="T1" fmla="*/ 0 h 480"/>
              <a:gd name="T2" fmla="*/ 0 w 834"/>
              <a:gd name="T3" fmla="*/ 566738 h 480"/>
              <a:gd name="T4" fmla="*/ 1323975 w 834"/>
              <a:gd name="T5" fmla="*/ 762000 h 480"/>
              <a:gd name="T6" fmla="*/ 1323975 w 834"/>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4" h="480">
                <a:moveTo>
                  <a:pt x="834" y="0"/>
                </a:moveTo>
                <a:lnTo>
                  <a:pt x="0" y="357"/>
                </a:lnTo>
                <a:lnTo>
                  <a:pt x="834" y="480"/>
                </a:lnTo>
                <a:lnTo>
                  <a:pt x="834" y="0"/>
                </a:lnTo>
                <a:close/>
              </a:path>
            </a:pathLst>
          </a:custGeom>
          <a:gradFill rotWithShape="1">
            <a:gsLst>
              <a:gs pos="0">
                <a:schemeClr val="bg1">
                  <a:alpha val="24001"/>
                </a:schemeClr>
              </a:gs>
              <a:gs pos="100000">
                <a:schemeClr val="bg1">
                  <a:alpha val="1999"/>
                </a:schemeClr>
              </a:gs>
            </a:gsLst>
            <a:lin ang="54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2" name="Text Box 33"/>
          <p:cNvSpPr txBox="1">
            <a:spLocks noChangeArrowheads="1"/>
          </p:cNvSpPr>
          <p:nvPr/>
        </p:nvSpPr>
        <p:spPr bwMode="auto">
          <a:xfrm>
            <a:off x="3186113" y="3480198"/>
            <a:ext cx="50165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algn="ctr" fontAlgn="auto">
              <a:spcBef>
                <a:spcPct val="50000"/>
              </a:spcBef>
              <a:spcAft>
                <a:spcPts val="0"/>
              </a:spcAft>
              <a:buFontTx/>
              <a:buNone/>
            </a:pPr>
            <a:r>
              <a:rPr lang="en-US" altLang="zh-CN" sz="2000" dirty="0">
                <a:solidFill>
                  <a:prstClr val="white"/>
                </a:solidFill>
                <a:latin typeface="微软雅黑" pitchFamily="34" charset="-122"/>
                <a:ea typeface="微软雅黑" pitchFamily="34" charset="-122"/>
                <a:cs typeface="+mn-cs"/>
              </a:rPr>
              <a:t>1</a:t>
            </a:r>
          </a:p>
        </p:txBody>
      </p:sp>
      <p:sp>
        <p:nvSpPr>
          <p:cNvPr id="13" name="Text Box 34"/>
          <p:cNvSpPr txBox="1">
            <a:spLocks noChangeArrowheads="1"/>
          </p:cNvSpPr>
          <p:nvPr/>
        </p:nvSpPr>
        <p:spPr bwMode="auto">
          <a:xfrm>
            <a:off x="4681538" y="3480198"/>
            <a:ext cx="50165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algn="ctr" fontAlgn="auto">
              <a:spcBef>
                <a:spcPct val="50000"/>
              </a:spcBef>
              <a:spcAft>
                <a:spcPts val="0"/>
              </a:spcAft>
              <a:buFontTx/>
              <a:buNone/>
            </a:pPr>
            <a:r>
              <a:rPr lang="en-US" altLang="zh-CN" sz="2000">
                <a:solidFill>
                  <a:prstClr val="white"/>
                </a:solidFill>
                <a:latin typeface="微软雅黑" pitchFamily="34" charset="-122"/>
                <a:ea typeface="微软雅黑" pitchFamily="34" charset="-122"/>
                <a:cs typeface="+mn-cs"/>
              </a:rPr>
              <a:t>2</a:t>
            </a:r>
          </a:p>
        </p:txBody>
      </p:sp>
      <p:sp>
        <p:nvSpPr>
          <p:cNvPr id="14" name="Text Box 35"/>
          <p:cNvSpPr txBox="1">
            <a:spLocks noChangeArrowheads="1"/>
          </p:cNvSpPr>
          <p:nvPr/>
        </p:nvSpPr>
        <p:spPr bwMode="auto">
          <a:xfrm>
            <a:off x="6148388" y="3480198"/>
            <a:ext cx="50165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algn="ctr" fontAlgn="auto">
              <a:spcBef>
                <a:spcPct val="50000"/>
              </a:spcBef>
              <a:spcAft>
                <a:spcPts val="0"/>
              </a:spcAft>
              <a:buFontTx/>
              <a:buNone/>
            </a:pPr>
            <a:r>
              <a:rPr lang="en-US" altLang="zh-CN" sz="2000">
                <a:solidFill>
                  <a:prstClr val="white"/>
                </a:solidFill>
                <a:latin typeface="微软雅黑" pitchFamily="34" charset="-122"/>
                <a:ea typeface="微软雅黑" pitchFamily="34" charset="-122"/>
                <a:cs typeface="+mn-cs"/>
              </a:rPr>
              <a:t>3</a:t>
            </a:r>
          </a:p>
        </p:txBody>
      </p:sp>
      <p:sp>
        <p:nvSpPr>
          <p:cNvPr id="15" name="Text Box 36"/>
          <p:cNvSpPr txBox="1">
            <a:spLocks noChangeArrowheads="1"/>
          </p:cNvSpPr>
          <p:nvPr/>
        </p:nvSpPr>
        <p:spPr bwMode="auto">
          <a:xfrm>
            <a:off x="7672388" y="3480198"/>
            <a:ext cx="50165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algn="ctr" fontAlgn="auto">
              <a:spcBef>
                <a:spcPct val="50000"/>
              </a:spcBef>
              <a:spcAft>
                <a:spcPts val="0"/>
              </a:spcAft>
              <a:buFontTx/>
              <a:buNone/>
            </a:pPr>
            <a:r>
              <a:rPr lang="en-US" altLang="zh-CN" sz="2000" dirty="0">
                <a:solidFill>
                  <a:prstClr val="white"/>
                </a:solidFill>
                <a:latin typeface="微软雅黑" pitchFamily="34" charset="-122"/>
                <a:ea typeface="微软雅黑" pitchFamily="34" charset="-122"/>
                <a:cs typeface="+mn-cs"/>
              </a:rPr>
              <a:t>4</a:t>
            </a:r>
          </a:p>
        </p:txBody>
      </p:sp>
      <p:sp>
        <p:nvSpPr>
          <p:cNvPr id="16" name="Line 39"/>
          <p:cNvSpPr>
            <a:spLocks noChangeShapeType="1"/>
          </p:cNvSpPr>
          <p:nvPr/>
        </p:nvSpPr>
        <p:spPr bwMode="auto">
          <a:xfrm flipH="1">
            <a:off x="604841" y="3378994"/>
            <a:ext cx="2828925" cy="0"/>
          </a:xfrm>
          <a:prstGeom prst="line">
            <a:avLst/>
          </a:prstGeom>
          <a:noFill/>
          <a:ln w="9525">
            <a:solidFill>
              <a:srgbClr val="808080"/>
            </a:solidFill>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7" name="Rectangle 40"/>
          <p:cNvSpPr>
            <a:spLocks noChangeArrowheads="1"/>
          </p:cNvSpPr>
          <p:nvPr/>
        </p:nvSpPr>
        <p:spPr bwMode="auto">
          <a:xfrm>
            <a:off x="515937" y="3012084"/>
            <a:ext cx="3171825" cy="350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fontAlgn="auto">
              <a:lnSpc>
                <a:spcPct val="120000"/>
              </a:lnSpc>
              <a:spcBef>
                <a:spcPts val="0"/>
              </a:spcBef>
              <a:spcAft>
                <a:spcPts val="0"/>
              </a:spcAft>
              <a:buFontTx/>
              <a:buNone/>
            </a:pPr>
            <a:r>
              <a:rPr lang="zh-CN" altLang="en-US" sz="1400" b="1" dirty="0">
                <a:solidFill>
                  <a:srgbClr val="0000FF"/>
                </a:solidFill>
                <a:latin typeface="微软雅黑" pitchFamily="34" charset="-122"/>
                <a:ea typeface="微软雅黑" pitchFamily="34" charset="-122"/>
                <a:cs typeface="+mn-cs"/>
              </a:rPr>
              <a:t>智慧</a:t>
            </a:r>
            <a:r>
              <a:rPr lang="zh-CN" altLang="en-US" sz="1400" b="1" dirty="0" smtClean="0">
                <a:solidFill>
                  <a:srgbClr val="0000FF"/>
                </a:solidFill>
                <a:latin typeface="微软雅黑" pitchFamily="34" charset="-122"/>
                <a:ea typeface="微软雅黑" pitchFamily="34" charset="-122"/>
                <a:cs typeface="+mn-cs"/>
              </a:rPr>
              <a:t>云端</a:t>
            </a:r>
            <a:r>
              <a:rPr lang="zh-CN" altLang="en-US" sz="1400" dirty="0" smtClean="0">
                <a:solidFill>
                  <a:prstClr val="black"/>
                </a:solidFill>
                <a:latin typeface="微软雅黑" pitchFamily="34" charset="-122"/>
                <a:ea typeface="微软雅黑" pitchFamily="34" charset="-122"/>
                <a:cs typeface="+mn-cs"/>
              </a:rPr>
              <a:t>：</a:t>
            </a:r>
            <a:r>
              <a:rPr lang="en-US" altLang="zh-CN" sz="1400" dirty="0" smtClean="0">
                <a:solidFill>
                  <a:prstClr val="black"/>
                </a:solidFill>
                <a:latin typeface="微软雅黑" pitchFamily="34" charset="-122"/>
                <a:ea typeface="微软雅黑" pitchFamily="34" charset="-122"/>
                <a:cs typeface="+mn-cs"/>
              </a:rPr>
              <a:t>IT</a:t>
            </a:r>
            <a:r>
              <a:rPr lang="zh-CN" altLang="en-US" sz="1400" dirty="0" smtClean="0">
                <a:solidFill>
                  <a:prstClr val="black"/>
                </a:solidFill>
                <a:latin typeface="微软雅黑" pitchFamily="34" charset="-122"/>
                <a:ea typeface="微软雅黑" pitchFamily="34" charset="-122"/>
                <a:cs typeface="+mn-cs"/>
              </a:rPr>
              <a:t>服务</a:t>
            </a:r>
            <a:r>
              <a:rPr lang="en-US" altLang="zh-CN" sz="1400" dirty="0" smtClean="0">
                <a:solidFill>
                  <a:prstClr val="black"/>
                </a:solidFill>
                <a:latin typeface="微软雅黑" pitchFamily="34" charset="-122"/>
                <a:ea typeface="微软雅黑" pitchFamily="34" charset="-122"/>
                <a:cs typeface="+mn-cs"/>
              </a:rPr>
              <a:t>---</a:t>
            </a:r>
            <a:r>
              <a:rPr lang="en-US" altLang="zh-CN" sz="1400" b="1" dirty="0" smtClean="0">
                <a:solidFill>
                  <a:prstClr val="black"/>
                </a:solidFill>
                <a:latin typeface="微软雅黑" pitchFamily="34" charset="-122"/>
                <a:ea typeface="微软雅黑" pitchFamily="34" charset="-122"/>
                <a:cs typeface="+mn-cs"/>
              </a:rPr>
              <a:t>IT</a:t>
            </a:r>
            <a:r>
              <a:rPr lang="zh-CN" altLang="en-US" sz="1400" b="1" dirty="0" smtClean="0">
                <a:solidFill>
                  <a:prstClr val="black"/>
                </a:solidFill>
                <a:latin typeface="微软雅黑" pitchFamily="34" charset="-122"/>
                <a:ea typeface="微软雅黑" pitchFamily="34" charset="-122"/>
                <a:cs typeface="+mn-cs"/>
              </a:rPr>
              <a:t>成本低</a:t>
            </a:r>
            <a:endParaRPr lang="zh-CN" altLang="en-US" sz="1400" b="1" dirty="0">
              <a:solidFill>
                <a:prstClr val="black"/>
              </a:solidFill>
              <a:latin typeface="微软雅黑" pitchFamily="34" charset="-122"/>
              <a:ea typeface="微软雅黑" pitchFamily="34" charset="-122"/>
              <a:cs typeface="+mn-cs"/>
            </a:endParaRPr>
          </a:p>
        </p:txBody>
      </p:sp>
      <p:sp>
        <p:nvSpPr>
          <p:cNvPr id="18" name="Line 41"/>
          <p:cNvSpPr>
            <a:spLocks noChangeShapeType="1"/>
          </p:cNvSpPr>
          <p:nvPr/>
        </p:nvSpPr>
        <p:spPr bwMode="auto">
          <a:xfrm flipH="1">
            <a:off x="604855" y="2918222"/>
            <a:ext cx="4352925" cy="0"/>
          </a:xfrm>
          <a:prstGeom prst="line">
            <a:avLst/>
          </a:prstGeom>
          <a:noFill/>
          <a:ln w="9525">
            <a:solidFill>
              <a:srgbClr val="808080"/>
            </a:solidFill>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9" name="Rectangle 42"/>
          <p:cNvSpPr>
            <a:spLocks noChangeArrowheads="1"/>
          </p:cNvSpPr>
          <p:nvPr/>
        </p:nvSpPr>
        <p:spPr bwMode="auto">
          <a:xfrm>
            <a:off x="515937" y="2551313"/>
            <a:ext cx="4013200" cy="350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fontAlgn="auto">
              <a:lnSpc>
                <a:spcPct val="120000"/>
              </a:lnSpc>
              <a:spcBef>
                <a:spcPts val="0"/>
              </a:spcBef>
              <a:spcAft>
                <a:spcPts val="0"/>
              </a:spcAft>
              <a:buFontTx/>
              <a:buNone/>
            </a:pPr>
            <a:r>
              <a:rPr lang="zh-CN" altLang="en-US" sz="1400" b="1" dirty="0">
                <a:solidFill>
                  <a:srgbClr val="0000FF"/>
                </a:solidFill>
                <a:latin typeface="微软雅黑" pitchFamily="34" charset="-122"/>
                <a:ea typeface="微软雅黑" pitchFamily="34" charset="-122"/>
                <a:cs typeface="+mn-cs"/>
              </a:rPr>
              <a:t>智慧</a:t>
            </a:r>
            <a:r>
              <a:rPr lang="zh-CN" altLang="en-US" sz="1400" b="1" dirty="0" smtClean="0">
                <a:solidFill>
                  <a:srgbClr val="0000FF"/>
                </a:solidFill>
                <a:latin typeface="微软雅黑" pitchFamily="34" charset="-122"/>
                <a:ea typeface="微软雅黑" pitchFamily="34" charset="-122"/>
                <a:cs typeface="+mn-cs"/>
              </a:rPr>
              <a:t>扶持</a:t>
            </a:r>
            <a:r>
              <a:rPr lang="zh-CN" altLang="en-US" sz="1400" dirty="0" smtClean="0">
                <a:solidFill>
                  <a:prstClr val="black"/>
                </a:solidFill>
                <a:latin typeface="微软雅黑" pitchFamily="34" charset="-122"/>
                <a:ea typeface="微软雅黑" pitchFamily="34" charset="-122"/>
                <a:cs typeface="+mn-cs"/>
              </a:rPr>
              <a:t>：政策服务</a:t>
            </a:r>
            <a:r>
              <a:rPr lang="en-US" altLang="zh-CN" sz="1400" dirty="0" smtClean="0">
                <a:solidFill>
                  <a:prstClr val="black"/>
                </a:solidFill>
                <a:latin typeface="微软雅黑" pitchFamily="34" charset="-122"/>
                <a:ea typeface="微软雅黑" pitchFamily="34" charset="-122"/>
                <a:cs typeface="+mn-cs"/>
              </a:rPr>
              <a:t>---</a:t>
            </a:r>
            <a:r>
              <a:rPr lang="zh-CN" altLang="en-US" sz="1400" b="1" dirty="0" smtClean="0">
                <a:solidFill>
                  <a:prstClr val="black"/>
                </a:solidFill>
                <a:latin typeface="微软雅黑" pitchFamily="34" charset="-122"/>
                <a:ea typeface="微软雅黑" pitchFamily="34" charset="-122"/>
                <a:cs typeface="+mn-cs"/>
              </a:rPr>
              <a:t>政策针对及时有效</a:t>
            </a:r>
            <a:endParaRPr lang="zh-CN" altLang="en-US" sz="1400" b="1" dirty="0">
              <a:solidFill>
                <a:prstClr val="black"/>
              </a:solidFill>
              <a:latin typeface="微软雅黑" pitchFamily="34" charset="-122"/>
              <a:ea typeface="微软雅黑" pitchFamily="34" charset="-122"/>
              <a:cs typeface="+mn-cs"/>
            </a:endParaRPr>
          </a:p>
        </p:txBody>
      </p:sp>
      <p:sp>
        <p:nvSpPr>
          <p:cNvPr id="20" name="Line 43"/>
          <p:cNvSpPr>
            <a:spLocks noChangeShapeType="1"/>
          </p:cNvSpPr>
          <p:nvPr/>
        </p:nvSpPr>
        <p:spPr bwMode="auto">
          <a:xfrm flipH="1">
            <a:off x="604838" y="2482454"/>
            <a:ext cx="5846762" cy="0"/>
          </a:xfrm>
          <a:prstGeom prst="line">
            <a:avLst/>
          </a:prstGeom>
          <a:noFill/>
          <a:ln w="9525">
            <a:solidFill>
              <a:srgbClr val="808080"/>
            </a:solidFill>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1" name="Rectangle 44"/>
          <p:cNvSpPr>
            <a:spLocks noChangeArrowheads="1"/>
          </p:cNvSpPr>
          <p:nvPr/>
        </p:nvSpPr>
        <p:spPr bwMode="auto">
          <a:xfrm>
            <a:off x="515937" y="2115544"/>
            <a:ext cx="5492750" cy="350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fontAlgn="auto">
              <a:lnSpc>
                <a:spcPct val="120000"/>
              </a:lnSpc>
              <a:spcBef>
                <a:spcPts val="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智慧经营</a:t>
            </a:r>
            <a:r>
              <a:rPr lang="zh-CN" altLang="en-US" sz="1400" dirty="0" smtClean="0">
                <a:solidFill>
                  <a:prstClr val="black"/>
                </a:solidFill>
                <a:latin typeface="微软雅黑" pitchFamily="34" charset="-122"/>
                <a:ea typeface="微软雅黑" pitchFamily="34" charset="-122"/>
                <a:cs typeface="+mn-cs"/>
              </a:rPr>
              <a:t>：法律、投融资、信息、广告服务</a:t>
            </a:r>
            <a:r>
              <a:rPr lang="en-US" altLang="zh-CN" sz="1400" dirty="0" smtClean="0">
                <a:solidFill>
                  <a:prstClr val="black"/>
                </a:solidFill>
                <a:latin typeface="微软雅黑" pitchFamily="34" charset="-122"/>
                <a:ea typeface="微软雅黑" pitchFamily="34" charset="-122"/>
                <a:cs typeface="+mn-cs"/>
              </a:rPr>
              <a:t>---</a:t>
            </a:r>
            <a:r>
              <a:rPr lang="zh-CN" altLang="en-US" sz="1400" b="1" dirty="0" smtClean="0">
                <a:solidFill>
                  <a:prstClr val="black"/>
                </a:solidFill>
                <a:latin typeface="微软雅黑" pitchFamily="34" charset="-122"/>
                <a:ea typeface="微软雅黑" pitchFamily="34" charset="-122"/>
                <a:cs typeface="+mn-cs"/>
              </a:rPr>
              <a:t>经营成本低</a:t>
            </a:r>
            <a:endParaRPr lang="zh-CN" altLang="en-US" sz="1400" b="1" dirty="0">
              <a:solidFill>
                <a:prstClr val="black"/>
              </a:solidFill>
              <a:latin typeface="微软雅黑" pitchFamily="34" charset="-122"/>
              <a:ea typeface="微软雅黑" pitchFamily="34" charset="-122"/>
              <a:cs typeface="+mn-cs"/>
            </a:endParaRPr>
          </a:p>
        </p:txBody>
      </p:sp>
      <p:sp>
        <p:nvSpPr>
          <p:cNvPr id="22" name="Line 45"/>
          <p:cNvSpPr>
            <a:spLocks noChangeShapeType="1"/>
          </p:cNvSpPr>
          <p:nvPr/>
        </p:nvSpPr>
        <p:spPr bwMode="auto">
          <a:xfrm flipH="1">
            <a:off x="604838" y="2069306"/>
            <a:ext cx="7370762" cy="0"/>
          </a:xfrm>
          <a:prstGeom prst="line">
            <a:avLst/>
          </a:prstGeom>
          <a:noFill/>
          <a:ln w="9525">
            <a:solidFill>
              <a:srgbClr val="808080"/>
            </a:solidFill>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3" name="Rectangle 46"/>
          <p:cNvSpPr>
            <a:spLocks noChangeArrowheads="1"/>
          </p:cNvSpPr>
          <p:nvPr/>
        </p:nvSpPr>
        <p:spPr bwMode="auto">
          <a:xfrm>
            <a:off x="515937" y="1702395"/>
            <a:ext cx="6720358" cy="350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fontAlgn="auto">
              <a:lnSpc>
                <a:spcPct val="120000"/>
              </a:lnSpc>
              <a:spcBef>
                <a:spcPts val="0"/>
              </a:spcBef>
              <a:spcAft>
                <a:spcPts val="0"/>
              </a:spcAft>
              <a:buFontTx/>
              <a:buNone/>
            </a:pPr>
            <a:r>
              <a:rPr lang="zh-CN" altLang="en-US" sz="1400" b="1" dirty="0" smtClean="0">
                <a:solidFill>
                  <a:srgbClr val="0000FF"/>
                </a:solidFill>
                <a:latin typeface="微软雅黑" pitchFamily="34" charset="-122"/>
                <a:ea typeface="微软雅黑" pitchFamily="34" charset="-122"/>
                <a:cs typeface="+mn-cs"/>
              </a:rPr>
              <a:t>智慧园区</a:t>
            </a:r>
            <a:r>
              <a:rPr lang="zh-CN" altLang="en-US" sz="1400" dirty="0" smtClean="0">
                <a:solidFill>
                  <a:prstClr val="black"/>
                </a:solidFill>
                <a:latin typeface="微软雅黑" pitchFamily="34" charset="-122"/>
                <a:ea typeface="微软雅黑" pitchFamily="34" charset="-122"/>
                <a:cs typeface="+mn-cs"/>
              </a:rPr>
              <a:t>：园区高效的信息化平台支撑</a:t>
            </a:r>
            <a:r>
              <a:rPr lang="en-US" altLang="zh-CN" sz="1400" dirty="0" smtClean="0">
                <a:solidFill>
                  <a:prstClr val="black"/>
                </a:solidFill>
                <a:latin typeface="微软雅黑" pitchFamily="34" charset="-122"/>
                <a:ea typeface="微软雅黑" pitchFamily="34" charset="-122"/>
                <a:cs typeface="+mn-cs"/>
              </a:rPr>
              <a:t>---</a:t>
            </a:r>
            <a:r>
              <a:rPr lang="zh-CN" altLang="en-US" sz="1400" b="1" dirty="0" smtClean="0">
                <a:solidFill>
                  <a:prstClr val="black"/>
                </a:solidFill>
                <a:latin typeface="微软雅黑" pitchFamily="34" charset="-122"/>
                <a:ea typeface="微软雅黑" pitchFamily="34" charset="-122"/>
                <a:cs typeface="+mn-cs"/>
              </a:rPr>
              <a:t>生活办事方便快捷</a:t>
            </a:r>
            <a:endParaRPr lang="en-US" altLang="zh-CN" sz="1400" b="1" dirty="0" smtClean="0">
              <a:solidFill>
                <a:prstClr val="black"/>
              </a:solidFill>
              <a:latin typeface="微软雅黑" pitchFamily="34" charset="-122"/>
              <a:ea typeface="微软雅黑" pitchFamily="34" charset="-122"/>
              <a:cs typeface="+mn-cs"/>
            </a:endParaRPr>
          </a:p>
        </p:txBody>
      </p:sp>
      <p:sp>
        <p:nvSpPr>
          <p:cNvPr id="24" name="WordArt 47"/>
          <p:cNvSpPr>
            <a:spLocks noChangeArrowheads="1" noChangeShapeType="1" noTextEdit="1"/>
          </p:cNvSpPr>
          <p:nvPr/>
        </p:nvSpPr>
        <p:spPr bwMode="auto">
          <a:xfrm>
            <a:off x="2728130" y="4075043"/>
            <a:ext cx="3823145" cy="317037"/>
          </a:xfrm>
          <a:prstGeom prst="rect">
            <a:avLst/>
          </a:prstGeom>
        </p:spPr>
        <p:txBody>
          <a:bodyPr wrap="none" fromWordArt="1">
            <a:prstTxWarp prst="textPlain">
              <a:avLst>
                <a:gd name="adj" fmla="val 50000"/>
              </a:avLst>
            </a:prstTxWarp>
          </a:bodyPr>
          <a:lstStyle/>
          <a:p>
            <a:pPr algn="ctr" fontAlgn="auto">
              <a:spcBef>
                <a:spcPts val="0"/>
              </a:spcBef>
              <a:spcAft>
                <a:spcPts val="0"/>
              </a:spcAft>
              <a:buFontTx/>
              <a:buNone/>
            </a:pPr>
            <a:r>
              <a:rPr lang="zh-CN" altLang="en-US" sz="1200" b="1" dirty="0" smtClean="0">
                <a:solidFill>
                  <a:srgbClr val="C00000"/>
                </a:solidFill>
                <a:latin typeface="微软雅黑" pitchFamily="34" charset="-122"/>
                <a:ea typeface="微软雅黑" pitchFamily="34" charset="-122"/>
                <a:cs typeface="+mn-cs"/>
              </a:rPr>
              <a:t>让建设内容看得见，摸得着</a:t>
            </a:r>
            <a:endParaRPr lang="en-US" altLang="zh-CN" sz="1200" b="1" dirty="0">
              <a:solidFill>
                <a:srgbClr val="C00000"/>
              </a:solidFill>
              <a:latin typeface="微软雅黑" pitchFamily="34" charset="-122"/>
              <a:ea typeface="微软雅黑" pitchFamily="34" charset="-122"/>
              <a:cs typeface="+mn-cs"/>
            </a:endParaRPr>
          </a:p>
        </p:txBody>
      </p:sp>
      <p:sp>
        <p:nvSpPr>
          <p:cNvPr id="25" name="AutoShape 48"/>
          <p:cNvSpPr>
            <a:spLocks noChangeArrowheads="1"/>
          </p:cNvSpPr>
          <p:nvPr/>
        </p:nvSpPr>
        <p:spPr bwMode="auto">
          <a:xfrm rot="10800000">
            <a:off x="474669" y="3905259"/>
            <a:ext cx="8453437" cy="279797"/>
          </a:xfrm>
          <a:custGeom>
            <a:avLst/>
            <a:gdLst>
              <a:gd name="T0" fmla="*/ 8391210 w 21600"/>
              <a:gd name="T1" fmla="*/ 186532 h 21600"/>
              <a:gd name="T2" fmla="*/ 4226719 w 21600"/>
              <a:gd name="T3" fmla="*/ 373063 h 21600"/>
              <a:gd name="T4" fmla="*/ 62227 w 21600"/>
              <a:gd name="T5" fmla="*/ 186532 h 21600"/>
              <a:gd name="T6" fmla="*/ 4226719 w 21600"/>
              <a:gd name="T7" fmla="*/ 0 h 21600"/>
              <a:gd name="T8" fmla="*/ 0 60000 65536"/>
              <a:gd name="T9" fmla="*/ 0 60000 65536"/>
              <a:gd name="T10" fmla="*/ 0 60000 65536"/>
              <a:gd name="T11" fmla="*/ 0 60000 65536"/>
              <a:gd name="T12" fmla="*/ 1959 w 21600"/>
              <a:gd name="T13" fmla="*/ 1959 h 21600"/>
              <a:gd name="T14" fmla="*/ 19641 w 21600"/>
              <a:gd name="T15" fmla="*/ 19641 h 21600"/>
            </a:gdLst>
            <a:ahLst/>
            <a:cxnLst>
              <a:cxn ang="T8">
                <a:pos x="T0" y="T1"/>
              </a:cxn>
              <a:cxn ang="T9">
                <a:pos x="T2" y="T3"/>
              </a:cxn>
              <a:cxn ang="T10">
                <a:pos x="T4" y="T5"/>
              </a:cxn>
              <a:cxn ang="T11">
                <a:pos x="T6" y="T7"/>
              </a:cxn>
            </a:cxnLst>
            <a:rect l="T12" t="T13" r="T14" b="T15"/>
            <a:pathLst>
              <a:path w="21600" h="21600">
                <a:moveTo>
                  <a:pt x="0" y="0"/>
                </a:moveTo>
                <a:lnTo>
                  <a:pt x="317" y="21600"/>
                </a:lnTo>
                <a:lnTo>
                  <a:pt x="21283" y="21600"/>
                </a:lnTo>
                <a:lnTo>
                  <a:pt x="21600" y="0"/>
                </a:lnTo>
                <a:lnTo>
                  <a:pt x="0" y="0"/>
                </a:lnTo>
                <a:close/>
              </a:path>
            </a:pathLst>
          </a:custGeom>
          <a:gradFill rotWithShape="1">
            <a:gsLst>
              <a:gs pos="0">
                <a:srgbClr val="5F5F5F">
                  <a:alpha val="0"/>
                </a:srgbClr>
              </a:gs>
              <a:gs pos="100000">
                <a:schemeClr val="tx1">
                  <a:alpha val="17998"/>
                </a:schemeClr>
              </a:gs>
            </a:gsLst>
            <a:lin ang="5400000" scaled="1"/>
          </a:gradFill>
          <a:ln>
            <a:noFill/>
          </a:ln>
          <a:effectLst/>
          <a:extLst>
            <a:ext uri="{91240B29-F687-4F45-9708-019B960494DF}">
              <a14:hiddenLine xmlns="" xmlns:a14="http://schemas.microsoft.com/office/drawing/2010/main" w="28575" algn="ctr">
                <a:solidFill>
                  <a:srgbClr val="C0C0C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6" name="矩形 25"/>
          <p:cNvSpPr/>
          <p:nvPr/>
        </p:nvSpPr>
        <p:spPr>
          <a:xfrm>
            <a:off x="555996" y="669332"/>
            <a:ext cx="8031021" cy="746743"/>
          </a:xfrm>
          <a:prstGeom prst="rect">
            <a:avLst/>
          </a:prstGeom>
        </p:spPr>
        <p:txBody>
          <a:bodyPr wrap="square">
            <a:spAutoFit/>
          </a:bodyPr>
          <a:lstStyle/>
          <a:p>
            <a:pPr fontAlgn="auto">
              <a:lnSpc>
                <a:spcPct val="150000"/>
              </a:lnSpc>
              <a:spcBef>
                <a:spcPts val="0"/>
              </a:spcBef>
              <a:spcAft>
                <a:spcPts val="0"/>
              </a:spcAft>
              <a:buFontTx/>
              <a:buNone/>
            </a:pPr>
            <a:r>
              <a:rPr lang="zh-CN" altLang="en-US" sz="1400" b="1" dirty="0" smtClean="0">
                <a:solidFill>
                  <a:prstClr val="black"/>
                </a:solidFill>
                <a:latin typeface="微软雅黑" pitchFamily="34" charset="-122"/>
                <a:ea typeface="微软雅黑" pitchFamily="34" charset="-122"/>
                <a:cs typeface="+mn-cs"/>
              </a:rPr>
              <a:t>运用物联网、云计算、多媒体等前沿技术，建设</a:t>
            </a:r>
            <a:r>
              <a:rPr lang="zh-CN" altLang="en-US" sz="1600" b="1" dirty="0" smtClean="0">
                <a:solidFill>
                  <a:srgbClr val="FF0000"/>
                </a:solidFill>
                <a:latin typeface="微软雅黑" pitchFamily="34" charset="-122"/>
                <a:ea typeface="微软雅黑" pitchFamily="34" charset="-122"/>
                <a:cs typeface="+mn-cs"/>
              </a:rPr>
              <a:t>智慧园区体验中心</a:t>
            </a:r>
            <a:r>
              <a:rPr lang="zh-CN" altLang="en-US" sz="1400" b="1" dirty="0" smtClean="0">
                <a:solidFill>
                  <a:prstClr val="black"/>
                </a:solidFill>
                <a:latin typeface="微软雅黑" pitchFamily="34" charset="-122"/>
                <a:ea typeface="微软雅黑" pitchFamily="34" charset="-122"/>
                <a:cs typeface="+mn-cs"/>
              </a:rPr>
              <a:t>，全面展示园区理念和</a:t>
            </a:r>
            <a:r>
              <a:rPr lang="zh-CN" altLang="zh-CN" sz="1400" b="1" dirty="0" smtClean="0">
                <a:solidFill>
                  <a:prstClr val="black"/>
                </a:solidFill>
                <a:latin typeface="微软雅黑" pitchFamily="34" charset="-122"/>
                <a:ea typeface="微软雅黑" pitchFamily="34" charset="-122"/>
                <a:cs typeface="+mn-cs"/>
              </a:rPr>
              <a:t>建设成果</a:t>
            </a:r>
            <a:r>
              <a:rPr lang="zh-CN" altLang="en-US" sz="1400" b="1" dirty="0" smtClean="0">
                <a:solidFill>
                  <a:prstClr val="black"/>
                </a:solidFill>
                <a:latin typeface="微软雅黑" pitchFamily="34" charset="-122"/>
                <a:ea typeface="微软雅黑" pitchFamily="34" charset="-122"/>
                <a:cs typeface="+mn-cs"/>
              </a:rPr>
              <a:t>，</a:t>
            </a:r>
            <a:r>
              <a:rPr lang="zh-CN" altLang="zh-CN" sz="1400" b="1" dirty="0" smtClean="0">
                <a:solidFill>
                  <a:prstClr val="black"/>
                </a:solidFill>
                <a:latin typeface="微软雅黑" pitchFamily="34" charset="-122"/>
                <a:ea typeface="微软雅黑" pitchFamily="34" charset="-122"/>
                <a:cs typeface="+mn-cs"/>
              </a:rPr>
              <a:t>能让相关单位及企业直接了解智慧园区所能给自身带来的价值，从而为招商引资提供软实力</a:t>
            </a:r>
            <a:endParaRPr lang="en-US" altLang="zh-CN" sz="1400" b="1" dirty="0" smtClean="0">
              <a:solidFill>
                <a:prstClr val="black"/>
              </a:solidFill>
              <a:latin typeface="微软雅黑" pitchFamily="34" charset="-122"/>
              <a:ea typeface="微软雅黑" pitchFamily="34" charset="-122"/>
              <a:cs typeface="+mn-cs"/>
            </a:endParaRPr>
          </a:p>
        </p:txBody>
      </p:sp>
      <p:pic>
        <p:nvPicPr>
          <p:cNvPr id="27" name="Picture 6" descr="C:\Users\XC\Desktop\临时\2011-12-12_12-16-36_60 (1).jpg"/>
          <p:cNvPicPr>
            <a:picLocks noChangeAspect="1" noChangeArrowheads="1"/>
          </p:cNvPicPr>
          <p:nvPr/>
        </p:nvPicPr>
        <p:blipFill>
          <a:blip r:embed="rId2" cstate="screen"/>
          <a:srcRect/>
          <a:stretch>
            <a:fillRect/>
          </a:stretch>
        </p:blipFill>
        <p:spPr bwMode="auto">
          <a:xfrm>
            <a:off x="606288" y="3457026"/>
            <a:ext cx="1740325" cy="1005646"/>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8.jpg"/>
          <p:cNvPicPr>
            <a:picLocks noChangeAspect="1"/>
          </p:cNvPicPr>
          <p:nvPr/>
        </p:nvPicPr>
        <p:blipFill>
          <a:blip r:embed="rId3" cstate="print"/>
          <a:srcRec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jpg"/>
          <p:cNvPicPr>
            <a:picLocks noChangeAspect="1"/>
          </p:cNvPicPr>
          <p:nvPr/>
        </p:nvPicPr>
        <p:blipFill>
          <a:blip r:embed="rId3" cstate="print"/>
          <a:srcRect/>
          <a:stretch>
            <a:fillRect/>
          </a:stretch>
        </p:blipFill>
        <p:spPr>
          <a:xfrm>
            <a:off x="0" y="0"/>
            <a:ext cx="9144000" cy="5143500"/>
          </a:xfrm>
          <a:prstGeom prst="rect">
            <a:avLst/>
          </a:prstGeom>
        </p:spPr>
      </p:pic>
      <p:sp>
        <p:nvSpPr>
          <p:cNvPr id="4" name="TextBox 3"/>
          <p:cNvSpPr txBox="1"/>
          <p:nvPr/>
        </p:nvSpPr>
        <p:spPr>
          <a:xfrm>
            <a:off x="198797" y="4826746"/>
            <a:ext cx="4031873" cy="276999"/>
          </a:xfrm>
          <a:prstGeom prst="rect">
            <a:avLst/>
          </a:prstGeom>
          <a:noFill/>
        </p:spPr>
        <p:txBody>
          <a:bodyPr wrap="none" rtlCol="0">
            <a:spAutoFit/>
          </a:bodyPr>
          <a:lstStyle/>
          <a:p>
            <a:pPr fontAlgn="auto">
              <a:spcBef>
                <a:spcPts val="0"/>
              </a:spcBef>
              <a:spcAft>
                <a:spcPts val="0"/>
              </a:spcAft>
              <a:buFontTx/>
              <a:buNone/>
            </a:pPr>
            <a:r>
              <a:rPr lang="zh-CN" altLang="en-US" sz="1200" dirty="0" smtClean="0">
                <a:solidFill>
                  <a:prstClr val="black"/>
                </a:solidFill>
                <a:latin typeface="微软雅黑" pitchFamily="34" charset="-122"/>
                <a:ea typeface="微软雅黑" pitchFamily="34" charset="-122"/>
                <a:cs typeface="+mn-cs"/>
              </a:rPr>
              <a:t>使用灯</a:t>
            </a:r>
            <a:r>
              <a:rPr lang="zh-CN" altLang="en-US" sz="1200" dirty="0">
                <a:solidFill>
                  <a:prstClr val="black"/>
                </a:solidFill>
                <a:latin typeface="微软雅黑" pitchFamily="34" charset="-122"/>
                <a:ea typeface="微软雅黑" pitchFamily="34" charset="-122"/>
                <a:cs typeface="+mn-cs"/>
              </a:rPr>
              <a:t>箱</a:t>
            </a:r>
            <a:r>
              <a:rPr lang="zh-CN" altLang="en-US" sz="1200" dirty="0" smtClean="0">
                <a:solidFill>
                  <a:prstClr val="black"/>
                </a:solidFill>
                <a:latin typeface="微软雅黑" pitchFamily="34" charset="-122"/>
                <a:ea typeface="微软雅黑" pitchFamily="34" charset="-122"/>
                <a:cs typeface="+mn-cs"/>
              </a:rPr>
              <a:t>片，小幅展示园区理念，大幅展示园区系统构架</a:t>
            </a:r>
            <a:endParaRPr lang="zh-CN" altLang="en-US" sz="1200" dirty="0">
              <a:solidFill>
                <a:prstClr val="black"/>
              </a:solidFill>
              <a:latin typeface="微软雅黑" pitchFamily="34" charset="-122"/>
              <a:ea typeface="微软雅黑" pitchFamily="34" charset="-122"/>
              <a:cs typeface="+mn-cs"/>
            </a:endParaRPr>
          </a:p>
        </p:txBody>
      </p:sp>
      <p:pic>
        <p:nvPicPr>
          <p:cNvPr id="5" name="图片 4" descr="平面图.jpg"/>
          <p:cNvPicPr>
            <a:picLocks noChangeAspect="1"/>
          </p:cNvPicPr>
          <p:nvPr/>
        </p:nvPicPr>
        <p:blipFill>
          <a:blip r:embed="rId4" cstate="print"/>
          <a:srcRect/>
          <a:stretch>
            <a:fillRect/>
          </a:stretch>
        </p:blipFill>
        <p:spPr>
          <a:xfrm>
            <a:off x="7961147" y="3914413"/>
            <a:ext cx="1182855" cy="1080000"/>
          </a:xfrm>
          <a:prstGeom prst="rect">
            <a:avLst/>
          </a:prstGeom>
        </p:spPr>
      </p:pic>
      <p:sp>
        <p:nvSpPr>
          <p:cNvPr id="6" name="椭圆 5"/>
          <p:cNvSpPr/>
          <p:nvPr/>
        </p:nvSpPr>
        <p:spPr>
          <a:xfrm>
            <a:off x="8016010" y="4436655"/>
            <a:ext cx="144016" cy="14401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6.jpg"/>
          <p:cNvPicPr>
            <a:picLocks noChangeAspect="1"/>
          </p:cNvPicPr>
          <p:nvPr/>
        </p:nvPicPr>
        <p:blipFill>
          <a:blip r:embed="rId3" cstate="print"/>
          <a:srcRect/>
          <a:stretch>
            <a:fillRect/>
          </a:stretch>
        </p:blipFill>
        <p:spPr>
          <a:xfrm>
            <a:off x="0" y="0"/>
            <a:ext cx="9144000" cy="5143500"/>
          </a:xfrm>
          <a:prstGeom prst="rect">
            <a:avLst/>
          </a:prstGeom>
        </p:spPr>
      </p:pic>
      <p:pic>
        <p:nvPicPr>
          <p:cNvPr id="4" name="图片 3" descr="平面图.jpg"/>
          <p:cNvPicPr>
            <a:picLocks noChangeAspect="1"/>
          </p:cNvPicPr>
          <p:nvPr/>
        </p:nvPicPr>
        <p:blipFill>
          <a:blip r:embed="rId4" cstate="print"/>
          <a:srcRect/>
          <a:stretch>
            <a:fillRect/>
          </a:stretch>
        </p:blipFill>
        <p:spPr>
          <a:xfrm>
            <a:off x="7961161" y="3723878"/>
            <a:ext cx="1182855" cy="1080000"/>
          </a:xfrm>
          <a:prstGeom prst="rect">
            <a:avLst/>
          </a:prstGeom>
        </p:spPr>
      </p:pic>
      <p:sp>
        <p:nvSpPr>
          <p:cNvPr id="5" name="椭圆 4"/>
          <p:cNvSpPr/>
          <p:nvPr/>
        </p:nvSpPr>
        <p:spPr>
          <a:xfrm>
            <a:off x="8999984" y="3867894"/>
            <a:ext cx="144016" cy="14401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FontTx/>
              <a:buNone/>
            </a:pPr>
            <a:endParaRPr lang="zh-CN" altLang="en-US">
              <a:solidFill>
                <a:prstClr val="white"/>
              </a:solidFill>
            </a:endParaRPr>
          </a:p>
        </p:txBody>
      </p:sp>
      <p:sp>
        <p:nvSpPr>
          <p:cNvPr id="6" name="Rectangle 1"/>
          <p:cNvSpPr>
            <a:spLocks noChangeArrowheads="1"/>
          </p:cNvSpPr>
          <p:nvPr/>
        </p:nvSpPr>
        <p:spPr bwMode="auto">
          <a:xfrm>
            <a:off x="0" y="4866502"/>
            <a:ext cx="5724644"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buFontTx/>
              <a:buNone/>
            </a:pPr>
            <a:r>
              <a:rPr lang="zh-CN" altLang="zh-CN" sz="1200" dirty="0" smtClean="0">
                <a:solidFill>
                  <a:prstClr val="black"/>
                </a:solidFill>
                <a:latin typeface="微软雅黑" pitchFamily="34" charset="-122"/>
                <a:ea typeface="微软雅黑" pitchFamily="34" charset="-122"/>
              </a:rPr>
              <a:t>模拟</a:t>
            </a:r>
            <a:r>
              <a:rPr lang="zh-CN" altLang="en-US" sz="1200" dirty="0" smtClean="0">
                <a:solidFill>
                  <a:prstClr val="black"/>
                </a:solidFill>
                <a:latin typeface="微软雅黑" pitchFamily="34" charset="-122"/>
                <a:ea typeface="微软雅黑" pitchFamily="34" charset="-122"/>
              </a:rPr>
              <a:t>小型办公环境，在触摸屏上的云服务门户上选购服务后，在客户机上开通体验</a:t>
            </a:r>
            <a:endParaRPr lang="zh-CN" altLang="en-US" sz="1200" dirty="0" smtClean="0">
              <a:solidFill>
                <a:prstClr val="black"/>
              </a:solidFill>
              <a:latin typeface="Arial" pitchFamily="34" charset="0"/>
              <a:cs typeface="宋体" pitchFamily="2" charset="-122"/>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3"/>
          <p:cNvSpPr>
            <a:spLocks noGrp="1"/>
          </p:cNvSpPr>
          <p:nvPr>
            <p:ph type="ctrTitle" idx="4294967295"/>
          </p:nvPr>
        </p:nvSpPr>
        <p:spPr>
          <a:xfrm>
            <a:off x="2222500" y="414338"/>
            <a:ext cx="6921500" cy="719137"/>
          </a:xfrm>
        </p:spPr>
        <p:txBody>
          <a:bodyPr/>
          <a:lstStyle/>
          <a:p>
            <a:r>
              <a:rPr lang="zh-CN" dirty="0">
                <a:solidFill>
                  <a:srgbClr val="008FD4"/>
                </a:solidFill>
                <a:latin typeface="+mj-ea"/>
              </a:rPr>
              <a:t>目录</a:t>
            </a:r>
          </a:p>
        </p:txBody>
      </p:sp>
      <p:sp>
        <p:nvSpPr>
          <p:cNvPr id="4" name="Content Placeholder 2"/>
          <p:cNvSpPr txBox="1">
            <a:spLocks noChangeArrowheads="1"/>
          </p:cNvSpPr>
          <p:nvPr/>
        </p:nvSpPr>
        <p:spPr bwMode="auto">
          <a:xfrm>
            <a:off x="2222500" y="1179513"/>
            <a:ext cx="6921500" cy="3044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智慧园区概述</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kumimoji="0" lang="zh-CN" altLang="en-US"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rPr>
              <a:t>智慧园区服务体系</a:t>
            </a:r>
            <a:endParaRPr kumimoji="0" lang="en-US" altLang="zh-CN" sz="2000" b="0"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000" kern="0" dirty="0" smtClean="0">
                <a:latin typeface="微软雅黑" pitchFamily="34" charset="-122"/>
                <a:ea typeface="微软雅黑" pitchFamily="34" charset="-122"/>
                <a:cs typeface="+mn-cs"/>
              </a:rPr>
              <a:t>智慧</a:t>
            </a:r>
            <a:r>
              <a:rPr lang="zh-CN" altLang="en-US" sz="2000" kern="0" dirty="0" smtClean="0">
                <a:latin typeface="微软雅黑" pitchFamily="34" charset="-122"/>
                <a:ea typeface="微软雅黑" pitchFamily="34" charset="-122"/>
                <a:cs typeface="+mn-cs"/>
              </a:rPr>
              <a:t>园区解决方案</a:t>
            </a:r>
            <a:endParaRPr lang="en-US" altLang="zh-CN" sz="2000" kern="0" dirty="0" smtClean="0">
              <a:latin typeface="微软雅黑" pitchFamily="34" charset="-122"/>
              <a:ea typeface="微软雅黑" pitchFamily="34" charset="-122"/>
              <a:cs typeface="+mn-cs"/>
            </a:endParaRPr>
          </a:p>
          <a:p>
            <a:pPr marL="0" marR="0" lvl="0" indent="-342900" algn="l" defTabSz="457200" rtl="0" eaLnBrk="1" fontAlgn="base" latinLnBrk="0" hangingPunct="1">
              <a:lnSpc>
                <a:spcPct val="200000"/>
              </a:lnSpc>
              <a:spcBef>
                <a:spcPct val="20000"/>
              </a:spcBef>
              <a:spcAft>
                <a:spcPct val="0"/>
              </a:spcAft>
              <a:buClrTx/>
              <a:buSzTx/>
              <a:buFont typeface="Arial" pitchFamily="34" charset="0"/>
              <a:buNone/>
              <a:tabLst/>
              <a:defRPr/>
            </a:pPr>
            <a:r>
              <a:rPr lang="zh-CN" altLang="en-US" sz="2400" b="1" kern="0" dirty="0" smtClean="0">
                <a:solidFill>
                  <a:srgbClr val="FF0000"/>
                </a:solidFill>
                <a:latin typeface="微软雅黑" pitchFamily="34" charset="-122"/>
                <a:ea typeface="微软雅黑" pitchFamily="34" charset="-122"/>
                <a:cs typeface="+mn-cs"/>
              </a:rPr>
              <a:t>智慧园区成功案例</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案例分析</a:t>
            </a:r>
            <a:r>
              <a:rPr lang="en-US" altLang="zh-CN" b="1" dirty="0" smtClean="0"/>
              <a:t>——</a:t>
            </a:r>
            <a:r>
              <a:rPr lang="zh-CN" altLang="en-US" b="1" dirty="0" smtClean="0"/>
              <a:t>苏州太仓智慧园区</a:t>
            </a:r>
            <a:endParaRPr lang="zh-CN" altLang="en-US" b="1" dirty="0"/>
          </a:p>
        </p:txBody>
      </p:sp>
      <p:grpSp>
        <p:nvGrpSpPr>
          <p:cNvPr id="39" name="组合 46"/>
          <p:cNvGrpSpPr>
            <a:grpSpLocks/>
          </p:cNvGrpSpPr>
          <p:nvPr/>
        </p:nvGrpSpPr>
        <p:grpSpPr bwMode="auto">
          <a:xfrm>
            <a:off x="0" y="633413"/>
            <a:ext cx="9144000" cy="4154091"/>
            <a:chOff x="-233" y="844619"/>
            <a:chExt cx="9144233" cy="5539406"/>
          </a:xfrm>
        </p:grpSpPr>
        <p:pic>
          <p:nvPicPr>
            <p:cNvPr id="40" name="Picture 4" descr="未标题-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0" y="876569"/>
              <a:ext cx="9144000" cy="5452980"/>
            </a:xfrm>
            <a:prstGeom prst="rect">
              <a:avLst/>
            </a:prstGeom>
            <a:noFill/>
            <a:ln w="9525">
              <a:noFill/>
              <a:miter lim="800000"/>
              <a:headEnd/>
              <a:tailEnd/>
            </a:ln>
          </p:spPr>
        </p:pic>
        <p:pic>
          <p:nvPicPr>
            <p:cNvPr id="41" name="Picture 306" descr="ED003"/>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485" y="4797092"/>
              <a:ext cx="2375803" cy="1586933"/>
            </a:xfrm>
            <a:prstGeom prst="rect">
              <a:avLst/>
            </a:prstGeom>
            <a:noFill/>
            <a:ln w="9525">
              <a:noFill/>
              <a:miter lim="800000"/>
              <a:headEnd/>
              <a:tailEnd/>
            </a:ln>
          </p:spPr>
        </p:pic>
        <p:sp>
          <p:nvSpPr>
            <p:cNvPr id="42" name="Rectangle 11"/>
            <p:cNvSpPr/>
            <p:nvPr/>
          </p:nvSpPr>
          <p:spPr>
            <a:xfrm>
              <a:off x="-233" y="844619"/>
              <a:ext cx="9139471" cy="5539406"/>
            </a:xfrm>
            <a:prstGeom prst="rect">
              <a:avLst/>
            </a:prstGeom>
            <a:solidFill>
              <a:srgbClr val="F8F8F8">
                <a:alpha val="6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微软雅黑" pitchFamily="34" charset="-122"/>
                <a:ea typeface="微软雅黑" pitchFamily="34" charset="-122"/>
                <a:cs typeface="Arial" pitchFamily="34" charset="0"/>
              </a:endParaRPr>
            </a:p>
          </p:txBody>
        </p:sp>
      </p:grpSp>
      <p:grpSp>
        <p:nvGrpSpPr>
          <p:cNvPr id="43" name="组合 23"/>
          <p:cNvGrpSpPr>
            <a:grpSpLocks/>
          </p:cNvGrpSpPr>
          <p:nvPr/>
        </p:nvGrpSpPr>
        <p:grpSpPr bwMode="auto">
          <a:xfrm>
            <a:off x="4773618" y="722712"/>
            <a:ext cx="4321175" cy="1365932"/>
            <a:chOff x="4773877" y="964232"/>
            <a:chExt cx="4321175" cy="1820052"/>
          </a:xfrm>
        </p:grpSpPr>
        <p:sp>
          <p:nvSpPr>
            <p:cNvPr id="44" name="AutoShape 263"/>
            <p:cNvSpPr>
              <a:spLocks noChangeArrowheads="1"/>
            </p:cNvSpPr>
            <p:nvPr/>
          </p:nvSpPr>
          <p:spPr bwMode="auto">
            <a:xfrm>
              <a:off x="4773877" y="964232"/>
              <a:ext cx="4321175" cy="1716552"/>
            </a:xfrm>
            <a:prstGeom prst="roundRect">
              <a:avLst>
                <a:gd name="adj" fmla="val 16667"/>
              </a:avLst>
            </a:prstGeom>
            <a:noFill/>
            <a:ln w="9525" algn="ctr">
              <a:solidFill>
                <a:srgbClr val="1F497D">
                  <a:lumMod val="60000"/>
                  <a:lumOff val="40000"/>
                </a:srgbClr>
              </a:solidFill>
              <a:round/>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3000" b="0" i="0" u="none" strike="noStrike" kern="0" cap="none" spc="0" normalizeH="0" baseline="0" noProof="0">
                <a:ln>
                  <a:noFill/>
                </a:ln>
                <a:solidFill>
                  <a:srgbClr val="0087E2"/>
                </a:solidFill>
                <a:effectLst/>
                <a:uLnTx/>
                <a:uFillTx/>
                <a:latin typeface="微软雅黑" pitchFamily="34" charset="-122"/>
                <a:ea typeface="微软雅黑" pitchFamily="34" charset="-122"/>
                <a:cs typeface="+mn-cs"/>
              </a:endParaRPr>
            </a:p>
          </p:txBody>
        </p:sp>
        <p:sp>
          <p:nvSpPr>
            <p:cNvPr id="45" name="Rectangle 83"/>
            <p:cNvSpPr>
              <a:spLocks noChangeArrowheads="1"/>
            </p:cNvSpPr>
            <p:nvPr/>
          </p:nvSpPr>
          <p:spPr bwMode="auto">
            <a:xfrm>
              <a:off x="4904489" y="1037256"/>
              <a:ext cx="4176714" cy="1747028"/>
            </a:xfrm>
            <a:prstGeom prst="rect">
              <a:avLst/>
            </a:prstGeom>
            <a:noFill/>
            <a:ln w="9525" algn="ctr">
              <a:noFill/>
              <a:miter lim="800000"/>
              <a:headEnd/>
              <a:tailEnd/>
            </a:ln>
          </p:spPr>
          <p:txBody>
            <a:bodyPr>
              <a:spAutoFit/>
            </a:bodyPr>
            <a:lstStyle/>
            <a:p>
              <a:pPr marL="0" marR="0" lvl="0" indent="0" defTabSz="914400" eaLnBrk="1" fontAlgn="auto" latinLnBrk="0" hangingPunct="1">
                <a:lnSpc>
                  <a:spcPct val="120000"/>
                </a:lnSpc>
                <a:spcBef>
                  <a:spcPts val="0"/>
                </a:spcBef>
                <a:spcAft>
                  <a:spcPts val="0"/>
                </a:spcAft>
                <a:buClr>
                  <a:srgbClr val="0070C0"/>
                </a:buClr>
                <a:buSzPct val="85000"/>
                <a:buFont typeface="Wingdings" pitchFamily="2" charset="2"/>
                <a:buChar char="n"/>
                <a:tabLst/>
                <a:defRPr/>
              </a:pPr>
              <a:r>
                <a:rPr kumimoji="1" lang="en-US" altLang="zh-CN"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  </a:t>
              </a:r>
              <a:r>
                <a:rPr kumimoji="1" lang="zh-CN" altLang="en-US"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项目概况</a:t>
              </a:r>
            </a:p>
            <a:p>
              <a:pPr marL="0" marR="0" lvl="0" indent="0" defTabSz="914400" eaLnBrk="1" fontAlgn="auto" latinLnBrk="0" hangingPunct="1">
                <a:lnSpc>
                  <a:spcPct val="150000"/>
                </a:lnSpc>
                <a:spcBef>
                  <a:spcPts val="0"/>
                </a:spcBef>
                <a:spcAft>
                  <a:spcPts val="0"/>
                </a:spcAft>
                <a:buClr>
                  <a:srgbClr val="0070C0"/>
                </a:buClr>
                <a:buSzPct val="85000"/>
                <a:buFontTx/>
                <a:buNone/>
                <a:tabLst/>
                <a:defRPr/>
              </a:pP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     科教新城总面积</a:t>
              </a:r>
              <a:r>
                <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12</a:t>
              </a:r>
              <a:r>
                <a:rPr kumimoji="0"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平方公里，以现代服务业为主导，特别是文化和科技相结合的文化信息产业</a:t>
              </a:r>
              <a:endParaRPr kumimoji="0"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a:p>
              <a:pPr marL="0" marR="0" lvl="0" indent="0" defTabSz="914400" eaLnBrk="1" fontAlgn="auto" latinLnBrk="0" hangingPunct="1">
                <a:lnSpc>
                  <a:spcPct val="150000"/>
                </a:lnSpc>
                <a:spcBef>
                  <a:spcPts val="0"/>
                </a:spcBef>
                <a:spcAft>
                  <a:spcPts val="0"/>
                </a:spcAft>
                <a:buClr>
                  <a:srgbClr val="0070C0"/>
                </a:buClr>
                <a:buSzPct val="85000"/>
                <a:buFontTx/>
                <a:buNone/>
                <a:tabLst/>
                <a:defRPr/>
              </a:pPr>
              <a:r>
                <a:rPr kumimoji="1"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    </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信息基础建设以云存储中心</a:t>
              </a:r>
              <a:r>
                <a:rPr kumimoji="1"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云计算中心</a:t>
              </a:r>
              <a:r>
                <a:rPr kumimoji="1" lang="en-US" altLang="zh-CN"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物联网实现整个园区的智能化管理和服务</a:t>
              </a:r>
            </a:p>
          </p:txBody>
        </p:sp>
      </p:grpSp>
      <p:grpSp>
        <p:nvGrpSpPr>
          <p:cNvPr id="46" name="组合 39"/>
          <p:cNvGrpSpPr>
            <a:grpSpLocks/>
          </p:cNvGrpSpPr>
          <p:nvPr/>
        </p:nvGrpSpPr>
        <p:grpSpPr bwMode="auto">
          <a:xfrm>
            <a:off x="269875" y="753666"/>
            <a:ext cx="3798888" cy="2027634"/>
            <a:chOff x="269386" y="1005256"/>
            <a:chExt cx="3798683" cy="2703471"/>
          </a:xfrm>
        </p:grpSpPr>
        <p:pic>
          <p:nvPicPr>
            <p:cNvPr id="47" name="Picture 6" descr="http://house.taicang.info/taifanging/kjxc/img/top.gif"/>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324069" y="1005256"/>
              <a:ext cx="3744000" cy="1364057"/>
            </a:xfrm>
            <a:prstGeom prst="rect">
              <a:avLst/>
            </a:prstGeom>
            <a:ln>
              <a:noFill/>
            </a:ln>
            <a:effectLst>
              <a:softEdge rad="112500"/>
            </a:effectLst>
          </p:spPr>
        </p:pic>
        <p:pic>
          <p:nvPicPr>
            <p:cNvPr id="48" name="Picture 4" descr="http://house.taicang.info/ewebeditor/uploadfile/2011216144356197.jpg"/>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269386" y="1474986"/>
              <a:ext cx="3797253" cy="2233741"/>
            </a:xfrm>
            <a:prstGeom prst="rect">
              <a:avLst/>
            </a:prstGeom>
            <a:ln>
              <a:noFill/>
            </a:ln>
            <a:effectLst>
              <a:softEdge rad="112500"/>
            </a:effectLst>
          </p:spPr>
        </p:pic>
      </p:grpSp>
      <p:sp>
        <p:nvSpPr>
          <p:cNvPr id="49" name="下箭头 48"/>
          <p:cNvSpPr/>
          <p:nvPr/>
        </p:nvSpPr>
        <p:spPr>
          <a:xfrm rot="5400000">
            <a:off x="2791026" y="3753049"/>
            <a:ext cx="248840" cy="331788"/>
          </a:xfrm>
          <a:prstGeom prst="downArrow">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itchFamily="34" charset="-122"/>
              <a:ea typeface="微软雅黑" pitchFamily="34" charset="-122"/>
              <a:cs typeface="+mn-cs"/>
            </a:endParaRPr>
          </a:p>
        </p:txBody>
      </p:sp>
      <p:sp>
        <p:nvSpPr>
          <p:cNvPr id="50" name="下箭头 49"/>
          <p:cNvSpPr/>
          <p:nvPr/>
        </p:nvSpPr>
        <p:spPr>
          <a:xfrm rot="16200000">
            <a:off x="5119093" y="2419948"/>
            <a:ext cx="248841" cy="333375"/>
          </a:xfrm>
          <a:prstGeom prst="downArrow">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itchFamily="34" charset="-122"/>
              <a:ea typeface="微软雅黑" pitchFamily="34" charset="-122"/>
              <a:cs typeface="+mn-cs"/>
            </a:endParaRPr>
          </a:p>
        </p:txBody>
      </p:sp>
      <p:grpSp>
        <p:nvGrpSpPr>
          <p:cNvPr id="51" name="组合 40"/>
          <p:cNvGrpSpPr>
            <a:grpSpLocks/>
          </p:cNvGrpSpPr>
          <p:nvPr/>
        </p:nvGrpSpPr>
        <p:grpSpPr bwMode="auto">
          <a:xfrm>
            <a:off x="5481638" y="2187179"/>
            <a:ext cx="3505200" cy="756047"/>
            <a:chOff x="4773877" y="964232"/>
            <a:chExt cx="4321175" cy="1505517"/>
          </a:xfrm>
        </p:grpSpPr>
        <p:sp>
          <p:nvSpPr>
            <p:cNvPr id="52" name="AutoShape 263"/>
            <p:cNvSpPr>
              <a:spLocks noChangeArrowheads="1"/>
            </p:cNvSpPr>
            <p:nvPr/>
          </p:nvSpPr>
          <p:spPr bwMode="auto">
            <a:xfrm>
              <a:off x="4773877" y="964232"/>
              <a:ext cx="4321175" cy="1505517"/>
            </a:xfrm>
            <a:prstGeom prst="roundRect">
              <a:avLst>
                <a:gd name="adj" fmla="val 16667"/>
              </a:avLst>
            </a:prstGeom>
            <a:noFill/>
            <a:ln w="9525" algn="ctr">
              <a:solidFill>
                <a:srgbClr val="1F497D">
                  <a:lumMod val="60000"/>
                  <a:lumOff val="40000"/>
                </a:srgbClr>
              </a:solidFill>
              <a:round/>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3000" b="0" i="0" u="none" strike="noStrike" kern="0" cap="none" spc="0" normalizeH="0" baseline="0" noProof="0">
                <a:ln>
                  <a:noFill/>
                </a:ln>
                <a:solidFill>
                  <a:srgbClr val="0087E2"/>
                </a:solidFill>
                <a:effectLst/>
                <a:uLnTx/>
                <a:uFillTx/>
                <a:latin typeface="微软雅黑" pitchFamily="34" charset="-122"/>
                <a:ea typeface="微软雅黑" pitchFamily="34" charset="-122"/>
                <a:cs typeface="+mn-cs"/>
              </a:endParaRPr>
            </a:p>
          </p:txBody>
        </p:sp>
        <p:sp>
          <p:nvSpPr>
            <p:cNvPr id="53" name="Rectangle 83"/>
            <p:cNvSpPr>
              <a:spLocks noChangeArrowheads="1"/>
            </p:cNvSpPr>
            <p:nvPr/>
          </p:nvSpPr>
          <p:spPr bwMode="auto">
            <a:xfrm>
              <a:off x="4904489" y="1037257"/>
              <a:ext cx="4176714" cy="1397358"/>
            </a:xfrm>
            <a:prstGeom prst="rect">
              <a:avLst/>
            </a:prstGeom>
            <a:noFill/>
            <a:ln w="9525" algn="ctr">
              <a:noFill/>
              <a:miter lim="800000"/>
              <a:headEnd/>
              <a:tailEnd/>
            </a:ln>
          </p:spPr>
          <p:txBody>
            <a:bodyPr>
              <a:spAutoFit/>
            </a:bodyPr>
            <a:lstStyle/>
            <a:p>
              <a:pPr marL="0" marR="0" lvl="0" indent="0" defTabSz="914400" eaLnBrk="1" fontAlgn="auto" latinLnBrk="0" hangingPunct="1">
                <a:lnSpc>
                  <a:spcPct val="120000"/>
                </a:lnSpc>
                <a:spcBef>
                  <a:spcPts val="0"/>
                </a:spcBef>
                <a:spcAft>
                  <a:spcPts val="0"/>
                </a:spcAft>
                <a:buClr>
                  <a:srgbClr val="0070C0"/>
                </a:buClr>
                <a:buSzPct val="85000"/>
                <a:buFont typeface="Wingdings" pitchFamily="2" charset="2"/>
                <a:buChar char="n"/>
                <a:tabLst/>
                <a:defRPr/>
              </a:pPr>
              <a:r>
                <a:rPr kumimoji="1" lang="en-US" altLang="zh-CN"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  </a:t>
              </a:r>
              <a:r>
                <a:rPr kumimoji="1" lang="zh-CN" altLang="en-US"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园区管委会，</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起政策指导和扶持功能，出资成立运营公司，对园区入驻企业提供扶持政策，协助园区产业孵化功能服务</a:t>
              </a:r>
            </a:p>
          </p:txBody>
        </p:sp>
      </p:grpSp>
      <p:grpSp>
        <p:nvGrpSpPr>
          <p:cNvPr id="54" name="组合 43"/>
          <p:cNvGrpSpPr>
            <a:grpSpLocks/>
          </p:cNvGrpSpPr>
          <p:nvPr/>
        </p:nvGrpSpPr>
        <p:grpSpPr bwMode="auto">
          <a:xfrm>
            <a:off x="6588130" y="3251599"/>
            <a:ext cx="2481263" cy="1350169"/>
            <a:chOff x="4773877" y="964232"/>
            <a:chExt cx="4321175" cy="2893967"/>
          </a:xfrm>
        </p:grpSpPr>
        <p:sp>
          <p:nvSpPr>
            <p:cNvPr id="55" name="AutoShape 263"/>
            <p:cNvSpPr>
              <a:spLocks noChangeArrowheads="1"/>
            </p:cNvSpPr>
            <p:nvPr/>
          </p:nvSpPr>
          <p:spPr bwMode="auto">
            <a:xfrm>
              <a:off x="4773877" y="964232"/>
              <a:ext cx="4321175" cy="2893967"/>
            </a:xfrm>
            <a:prstGeom prst="roundRect">
              <a:avLst>
                <a:gd name="adj" fmla="val 16667"/>
              </a:avLst>
            </a:prstGeom>
            <a:noFill/>
            <a:ln w="9525" algn="ctr">
              <a:solidFill>
                <a:srgbClr val="1F497D">
                  <a:lumMod val="60000"/>
                  <a:lumOff val="40000"/>
                </a:srgbClr>
              </a:solidFill>
              <a:round/>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87E2"/>
                </a:solidFill>
                <a:effectLst/>
                <a:uLnTx/>
                <a:uFillTx/>
                <a:latin typeface="微软雅黑" pitchFamily="34" charset="-122"/>
                <a:ea typeface="微软雅黑" pitchFamily="34" charset="-122"/>
                <a:cs typeface="+mn-cs"/>
              </a:endParaRPr>
            </a:p>
          </p:txBody>
        </p:sp>
        <p:sp>
          <p:nvSpPr>
            <p:cNvPr id="56" name="Rectangle 83"/>
            <p:cNvSpPr>
              <a:spLocks noChangeArrowheads="1"/>
            </p:cNvSpPr>
            <p:nvPr/>
          </p:nvSpPr>
          <p:spPr bwMode="auto">
            <a:xfrm>
              <a:off x="4904488" y="1037256"/>
              <a:ext cx="4176714" cy="2374891"/>
            </a:xfrm>
            <a:prstGeom prst="rect">
              <a:avLst/>
            </a:prstGeom>
            <a:noFill/>
            <a:ln w="9525" algn="ctr">
              <a:noFill/>
              <a:miter lim="800000"/>
              <a:headEnd/>
              <a:tailEnd/>
            </a:ln>
          </p:spPr>
          <p:txBody>
            <a:bodyPr>
              <a:spAutoFit/>
            </a:bodyPr>
            <a:lstStyle/>
            <a:p>
              <a:pPr marL="0" marR="0" lvl="0" indent="0" defTabSz="914400" eaLnBrk="1" fontAlgn="auto" latinLnBrk="0" hangingPunct="1">
                <a:lnSpc>
                  <a:spcPct val="120000"/>
                </a:lnSpc>
                <a:spcBef>
                  <a:spcPts val="0"/>
                </a:spcBef>
                <a:spcAft>
                  <a:spcPts val="0"/>
                </a:spcAft>
                <a:buClr>
                  <a:srgbClr val="0070C0"/>
                </a:buClr>
                <a:buSzPct val="85000"/>
                <a:buFont typeface="Wingdings" pitchFamily="2" charset="2"/>
                <a:buChar char="n"/>
                <a:tabLst/>
                <a:defRPr/>
              </a:pPr>
              <a:r>
                <a:rPr kumimoji="1" lang="en-US" altLang="zh-CN"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  </a:t>
              </a:r>
              <a:r>
                <a:rPr kumimoji="1" lang="zh-CN" altLang="en-US"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园区运营公司，</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在科教新城建立云计算中心，作为信息通信产业的核心基础设施，以公有云和私有云相结合服务，为本地园区管委会、园区入驻企业提供管理和服务</a:t>
              </a:r>
            </a:p>
          </p:txBody>
        </p:sp>
      </p:grpSp>
      <p:grpSp>
        <p:nvGrpSpPr>
          <p:cNvPr id="57" name="组合 47"/>
          <p:cNvGrpSpPr>
            <a:grpSpLocks/>
          </p:cNvGrpSpPr>
          <p:nvPr/>
        </p:nvGrpSpPr>
        <p:grpSpPr bwMode="auto">
          <a:xfrm>
            <a:off x="220663" y="3026570"/>
            <a:ext cx="2481262" cy="1484711"/>
            <a:chOff x="4773877" y="964232"/>
            <a:chExt cx="4321175" cy="2893967"/>
          </a:xfrm>
        </p:grpSpPr>
        <p:sp>
          <p:nvSpPr>
            <p:cNvPr id="58" name="AutoShape 263"/>
            <p:cNvSpPr>
              <a:spLocks noChangeArrowheads="1"/>
            </p:cNvSpPr>
            <p:nvPr/>
          </p:nvSpPr>
          <p:spPr bwMode="auto">
            <a:xfrm>
              <a:off x="4773877" y="964232"/>
              <a:ext cx="4321175" cy="2893967"/>
            </a:xfrm>
            <a:prstGeom prst="roundRect">
              <a:avLst>
                <a:gd name="adj" fmla="val 16667"/>
              </a:avLst>
            </a:prstGeom>
            <a:noFill/>
            <a:ln w="9525" algn="ctr">
              <a:solidFill>
                <a:srgbClr val="1F497D">
                  <a:lumMod val="60000"/>
                  <a:lumOff val="40000"/>
                </a:srgbClr>
              </a:solidFill>
              <a:round/>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87E2"/>
                </a:solidFill>
                <a:effectLst/>
                <a:uLnTx/>
                <a:uFillTx/>
                <a:latin typeface="微软雅黑" pitchFamily="34" charset="-122"/>
                <a:ea typeface="微软雅黑" pitchFamily="34" charset="-122"/>
                <a:cs typeface="+mn-cs"/>
              </a:endParaRPr>
            </a:p>
          </p:txBody>
        </p:sp>
        <p:sp>
          <p:nvSpPr>
            <p:cNvPr id="59" name="Rectangle 83"/>
            <p:cNvSpPr>
              <a:spLocks noChangeArrowheads="1"/>
            </p:cNvSpPr>
            <p:nvPr/>
          </p:nvSpPr>
          <p:spPr bwMode="auto">
            <a:xfrm>
              <a:off x="4904488" y="1037256"/>
              <a:ext cx="4176714" cy="2555623"/>
            </a:xfrm>
            <a:prstGeom prst="rect">
              <a:avLst/>
            </a:prstGeom>
            <a:noFill/>
            <a:ln w="9525" algn="ctr">
              <a:noFill/>
              <a:miter lim="800000"/>
              <a:headEnd/>
              <a:tailEnd/>
            </a:ln>
          </p:spPr>
          <p:txBody>
            <a:bodyPr>
              <a:spAutoFit/>
            </a:bodyPr>
            <a:lstStyle/>
            <a:p>
              <a:pPr marL="0" marR="0" lvl="0" indent="0" defTabSz="914400" eaLnBrk="1" fontAlgn="auto" latinLnBrk="0" hangingPunct="1">
                <a:lnSpc>
                  <a:spcPct val="120000"/>
                </a:lnSpc>
                <a:spcBef>
                  <a:spcPts val="0"/>
                </a:spcBef>
                <a:spcAft>
                  <a:spcPts val="0"/>
                </a:spcAft>
                <a:buClr>
                  <a:srgbClr val="0070C0"/>
                </a:buClr>
                <a:buSzPct val="85000"/>
                <a:buFont typeface="Wingdings" pitchFamily="2" charset="2"/>
                <a:buChar char="n"/>
                <a:tabLst/>
                <a:defRPr/>
              </a:pPr>
              <a:r>
                <a:rPr kumimoji="1" lang="en-US" altLang="zh-CN" sz="11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  </a:t>
              </a:r>
              <a:r>
                <a:rPr kumimoji="1" lang="zh-CN" altLang="en-US" sz="1100" b="1" i="0" u="none" strike="noStrike" kern="0" cap="none" spc="0" normalizeH="0" baseline="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cs typeface="+mn-cs"/>
                </a:rPr>
                <a:t>中兴通讯，</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从技术层面支撑当地政府、园区管委会、园区运营公司建立园区</a:t>
              </a:r>
              <a:r>
                <a:rPr kumimoji="1"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服务应用和</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园区</a:t>
              </a:r>
              <a:r>
                <a:rPr kumimoji="1" lang="zh-CN" altLang="en-US" sz="1100" b="0" i="0" u="none" strike="noStrike" kern="0" cap="none" spc="0" normalizeH="0" baseline="0" noProof="0" dirty="0" smtClean="0">
                  <a:ln>
                    <a:noFill/>
                  </a:ln>
                  <a:solidFill>
                    <a:prstClr val="black"/>
                  </a:solidFill>
                  <a:effectLst/>
                  <a:uLnTx/>
                  <a:uFillTx/>
                  <a:latin typeface="微软雅黑" pitchFamily="34" charset="-122"/>
                  <a:ea typeface="微软雅黑" pitchFamily="34" charset="-122"/>
                  <a:cs typeface="+mn-cs"/>
                </a:rPr>
                <a:t>管理应用，</a:t>
              </a:r>
              <a:r>
                <a:rPr kumimoji="1" lang="zh-CN" altLang="en-US" sz="11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rPr>
                <a:t>协助园区扩大品牌影响，向上海、苏州乃至全国相关产业的互补性建设辐射</a:t>
              </a:r>
            </a:p>
          </p:txBody>
        </p:sp>
      </p:grpSp>
      <p:sp>
        <p:nvSpPr>
          <p:cNvPr id="60" name="下箭头 59"/>
          <p:cNvSpPr/>
          <p:nvPr/>
        </p:nvSpPr>
        <p:spPr>
          <a:xfrm rot="16200000">
            <a:off x="6297814" y="3753051"/>
            <a:ext cx="248840" cy="331787"/>
          </a:xfrm>
          <a:prstGeom prst="downArrow">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itchFamily="34" charset="-122"/>
              <a:ea typeface="微软雅黑" pitchFamily="34" charset="-122"/>
              <a:cs typeface="+mn-cs"/>
            </a:endParaRPr>
          </a:p>
        </p:txBody>
      </p:sp>
      <p:grpSp>
        <p:nvGrpSpPr>
          <p:cNvPr id="61" name="组合 39"/>
          <p:cNvGrpSpPr>
            <a:grpSpLocks/>
          </p:cNvGrpSpPr>
          <p:nvPr/>
        </p:nvGrpSpPr>
        <p:grpSpPr bwMode="auto">
          <a:xfrm>
            <a:off x="2962278" y="2176463"/>
            <a:ext cx="3325813" cy="2133600"/>
            <a:chOff x="4161506" y="2586629"/>
            <a:chExt cx="3324763" cy="2844761"/>
          </a:xfrm>
        </p:grpSpPr>
        <p:sp>
          <p:nvSpPr>
            <p:cNvPr id="62" name="AutoShape 3"/>
            <p:cNvSpPr>
              <a:spLocks noChangeArrowheads="1"/>
            </p:cNvSpPr>
            <p:nvPr/>
          </p:nvSpPr>
          <p:spPr bwMode="gray">
            <a:xfrm rot="-3154669">
              <a:off x="4575175" y="3800748"/>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3" name="Oval 8"/>
            <p:cNvSpPr>
              <a:spLocks noChangeArrowheads="1"/>
            </p:cNvSpPr>
            <p:nvPr/>
          </p:nvSpPr>
          <p:spPr bwMode="gray">
            <a:xfrm>
              <a:off x="5250187" y="2623141"/>
              <a:ext cx="1080747" cy="1042973"/>
            </a:xfrm>
            <a:prstGeom prst="ellipse">
              <a:avLst/>
            </a:prstGeom>
            <a:solidFill>
              <a:srgbClr val="4BACC6">
                <a:lumMod val="75000"/>
              </a:srgbClr>
            </a:solidFill>
            <a:ln w="63500" algn="ctr">
              <a:solidFill>
                <a:srgbClr val="DDDDDD">
                  <a:alpha val="70195"/>
                </a:srgbClr>
              </a:solidFill>
              <a:round/>
              <a:headEnd/>
              <a:tailEnd/>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pic>
          <p:nvPicPr>
            <p:cNvPr id="64" name="Picture 9" descr="cir_lighteffect0"/>
            <p:cNvPicPr>
              <a:picLocks noChangeAspect="1" noChangeArrowheads="1"/>
            </p:cNvPicPr>
            <p:nvPr/>
          </p:nvPicPr>
          <p:blipFill>
            <a:blip r:embed="rId6" cstate="email">
              <a:lum bright="18000" contrast="-12000"/>
              <a:extLst>
                <a:ext uri="{28A0092B-C50C-407E-A947-70E740481C1C}">
                  <a14:useLocalDpi xmlns:a14="http://schemas.microsoft.com/office/drawing/2010/main" xmlns=""/>
                </a:ext>
              </a:extLst>
            </a:blip>
            <a:srcRect/>
            <a:stretch>
              <a:fillRect/>
            </a:stretch>
          </p:blipFill>
          <p:spPr bwMode="gray">
            <a:xfrm>
              <a:off x="5342354" y="2586629"/>
              <a:ext cx="891133" cy="871807"/>
            </a:xfrm>
            <a:prstGeom prst="rect">
              <a:avLst/>
            </a:prstGeom>
            <a:noFill/>
            <a:ln w="9525">
              <a:noFill/>
              <a:miter lim="800000"/>
              <a:headEnd/>
              <a:tailEnd/>
            </a:ln>
          </p:spPr>
        </p:pic>
        <p:sp>
          <p:nvSpPr>
            <p:cNvPr id="65" name="Rectangle 10"/>
            <p:cNvSpPr>
              <a:spLocks noChangeArrowheads="1"/>
            </p:cNvSpPr>
            <p:nvPr/>
          </p:nvSpPr>
          <p:spPr bwMode="gray">
            <a:xfrm>
              <a:off x="5514725" y="2966788"/>
              <a:ext cx="594847" cy="451399"/>
            </a:xfrm>
            <a:prstGeom prst="rect">
              <a:avLst/>
            </a:prstGeom>
            <a:noFill/>
            <a:ln w="9525" algn="ctr">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rPr>
                <a:t>政府</a:t>
              </a:r>
              <a:endParaRPr kumimoji="0" lang="en-US" altLang="zh-CN"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endParaRPr>
            </a:p>
          </p:txBody>
        </p:sp>
        <p:sp>
          <p:nvSpPr>
            <p:cNvPr id="66" name="Oval 12"/>
            <p:cNvSpPr>
              <a:spLocks noChangeArrowheads="1"/>
            </p:cNvSpPr>
            <p:nvPr/>
          </p:nvSpPr>
          <p:spPr bwMode="gray">
            <a:xfrm>
              <a:off x="6405522" y="4369368"/>
              <a:ext cx="1080747" cy="1044561"/>
            </a:xfrm>
            <a:prstGeom prst="ellipse">
              <a:avLst/>
            </a:prstGeom>
            <a:solidFill>
              <a:srgbClr val="4F81BD">
                <a:lumMod val="50000"/>
              </a:srgbClr>
            </a:solidFill>
            <a:ln w="63500" algn="ctr">
              <a:solidFill>
                <a:srgbClr val="DDDDDD">
                  <a:alpha val="70195"/>
                </a:srgbClr>
              </a:solidFill>
              <a:round/>
              <a:headEnd/>
              <a:tailEnd/>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pic>
          <p:nvPicPr>
            <p:cNvPr id="67" name="Picture 13" descr="cir_lighteffect0"/>
            <p:cNvPicPr>
              <a:picLocks noChangeAspect="1" noChangeArrowheads="1"/>
            </p:cNvPicPr>
            <p:nvPr/>
          </p:nvPicPr>
          <p:blipFill>
            <a:blip r:embed="rId6" cstate="email">
              <a:lum bright="18000" contrast="-12000"/>
              <a:extLst>
                <a:ext uri="{28A0092B-C50C-407E-A947-70E740481C1C}">
                  <a14:useLocalDpi xmlns:a14="http://schemas.microsoft.com/office/drawing/2010/main" xmlns=""/>
                </a:ext>
              </a:extLst>
            </a:blip>
            <a:srcRect/>
            <a:stretch>
              <a:fillRect/>
            </a:stretch>
          </p:blipFill>
          <p:spPr bwMode="gray">
            <a:xfrm>
              <a:off x="6500769" y="4324862"/>
              <a:ext cx="891133" cy="871807"/>
            </a:xfrm>
            <a:prstGeom prst="rect">
              <a:avLst/>
            </a:prstGeom>
            <a:noFill/>
            <a:ln w="9525">
              <a:noFill/>
              <a:miter lim="800000"/>
              <a:headEnd/>
              <a:tailEnd/>
            </a:ln>
          </p:spPr>
        </p:pic>
        <p:sp>
          <p:nvSpPr>
            <p:cNvPr id="68" name="Rectangle 14"/>
            <p:cNvSpPr>
              <a:spLocks noChangeArrowheads="1"/>
            </p:cNvSpPr>
            <p:nvPr/>
          </p:nvSpPr>
          <p:spPr bwMode="gray">
            <a:xfrm>
              <a:off x="6656625" y="4587974"/>
              <a:ext cx="594847" cy="779689"/>
            </a:xfrm>
            <a:prstGeom prst="rect">
              <a:avLst/>
            </a:prstGeom>
            <a:noFill/>
            <a:ln w="9525" algn="ctr">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rPr>
                <a:t>运营</a:t>
              </a:r>
              <a:endParaRPr kumimoji="0" lang="en-US" altLang="zh-CN"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rPr>
                <a:t>公司</a:t>
              </a:r>
              <a:endParaRPr kumimoji="0" lang="en-US" altLang="zh-CN" sz="1600" b="1" i="0" u="none" strike="noStrike" kern="0" cap="none" spc="0" normalizeH="0" baseline="0" noProof="0" smtClean="0">
                <a:ln>
                  <a:noFill/>
                </a:ln>
                <a:solidFill>
                  <a:srgbClr val="F8F8F8"/>
                </a:solidFill>
                <a:effectLst/>
                <a:uLnTx/>
                <a:uFillTx/>
                <a:latin typeface="微软雅黑" pitchFamily="34" charset="-122"/>
                <a:ea typeface="微软雅黑" pitchFamily="34" charset="-122"/>
                <a:cs typeface="+mn-cs"/>
              </a:endParaRPr>
            </a:p>
          </p:txBody>
        </p:sp>
        <p:sp>
          <p:nvSpPr>
            <p:cNvPr id="69" name="Oval 16"/>
            <p:cNvSpPr>
              <a:spLocks noChangeArrowheads="1"/>
            </p:cNvSpPr>
            <p:nvPr/>
          </p:nvSpPr>
          <p:spPr bwMode="gray">
            <a:xfrm>
              <a:off x="4161506" y="4388417"/>
              <a:ext cx="1080747" cy="1042973"/>
            </a:xfrm>
            <a:prstGeom prst="ellipse">
              <a:avLst/>
            </a:prstGeom>
            <a:solidFill>
              <a:srgbClr val="4BACC6">
                <a:lumMod val="50000"/>
              </a:srgbClr>
            </a:solidFill>
            <a:ln w="63500" algn="ctr">
              <a:solidFill>
                <a:srgbClr val="DDDDDD">
                  <a:alpha val="70195"/>
                </a:srgbClr>
              </a:solidFill>
              <a:round/>
              <a:headEnd/>
              <a:tailEnd/>
            </a:ln>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pic>
          <p:nvPicPr>
            <p:cNvPr id="70" name="Picture 17" descr="cir_lighteffect0"/>
            <p:cNvPicPr>
              <a:picLocks noChangeAspect="1" noChangeArrowheads="1"/>
            </p:cNvPicPr>
            <p:nvPr/>
          </p:nvPicPr>
          <p:blipFill>
            <a:blip r:embed="rId6" cstate="email">
              <a:lum bright="18000" contrast="-12000"/>
              <a:extLst>
                <a:ext uri="{28A0092B-C50C-407E-A947-70E740481C1C}">
                  <a14:useLocalDpi xmlns:a14="http://schemas.microsoft.com/office/drawing/2010/main" xmlns=""/>
                </a:ext>
              </a:extLst>
            </a:blip>
            <a:srcRect/>
            <a:stretch>
              <a:fillRect/>
            </a:stretch>
          </p:blipFill>
          <p:spPr bwMode="gray">
            <a:xfrm>
              <a:off x="4255373" y="4335934"/>
              <a:ext cx="891133" cy="871807"/>
            </a:xfrm>
            <a:prstGeom prst="rect">
              <a:avLst/>
            </a:prstGeom>
            <a:noFill/>
            <a:ln w="9525">
              <a:noFill/>
              <a:miter lim="800000"/>
              <a:headEnd/>
              <a:tailEnd/>
            </a:ln>
          </p:spPr>
        </p:pic>
        <p:sp>
          <p:nvSpPr>
            <p:cNvPr id="71" name="Rectangle 18"/>
            <p:cNvSpPr>
              <a:spLocks noChangeArrowheads="1"/>
            </p:cNvSpPr>
            <p:nvPr/>
          </p:nvSpPr>
          <p:spPr bwMode="gray">
            <a:xfrm>
              <a:off x="4411863" y="4616227"/>
              <a:ext cx="594847" cy="779689"/>
            </a:xfrm>
            <a:prstGeom prst="rect">
              <a:avLst/>
            </a:prstGeom>
            <a:noFill/>
            <a:ln w="9525" algn="ctr">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中兴</a:t>
              </a:r>
              <a:endParaRPr kumimoji="0" lang="en-US" altLang="zh-CN" sz="16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通讯</a:t>
              </a:r>
              <a:endParaRPr kumimoji="0" lang="en-US" altLang="zh-CN" sz="16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72" name="AutoShape 3"/>
            <p:cNvSpPr>
              <a:spLocks noChangeArrowheads="1"/>
            </p:cNvSpPr>
            <p:nvPr/>
          </p:nvSpPr>
          <p:spPr bwMode="gray">
            <a:xfrm rot="3058354">
              <a:off x="5979032" y="3730509"/>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73" name="AutoShape 3"/>
            <p:cNvSpPr>
              <a:spLocks noChangeArrowheads="1"/>
            </p:cNvSpPr>
            <p:nvPr/>
          </p:nvSpPr>
          <p:spPr bwMode="gray">
            <a:xfrm rot="10800000">
              <a:off x="5318068" y="4838101"/>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zh-CN" altLang="zh-CN" sz="14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gr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云起太仓，智慧先行</a:t>
            </a:r>
            <a:endParaRPr lang="zh-CN" altLang="en-US" b="1" dirty="0"/>
          </a:p>
        </p:txBody>
      </p:sp>
      <p:sp>
        <p:nvSpPr>
          <p:cNvPr id="19" name="2 Marcador de contenido"/>
          <p:cNvSpPr txBox="1">
            <a:spLocks/>
          </p:cNvSpPr>
          <p:nvPr/>
        </p:nvSpPr>
        <p:spPr>
          <a:xfrm>
            <a:off x="2" y="2069740"/>
            <a:ext cx="3058885" cy="2818040"/>
          </a:xfrm>
          <a:prstGeom prst="rect">
            <a:avLst/>
          </a:prstGeom>
        </p:spPr>
        <p:txBody>
          <a:bodyPr>
            <a:normAutofit fontScale="92500" lnSpcReduction="10000"/>
          </a:bodyPr>
          <a:lstStyle/>
          <a:p>
            <a:pPr marL="266700" indent="-266700" fontAlgn="auto">
              <a:lnSpc>
                <a:spcPct val="150000"/>
              </a:lnSpc>
              <a:spcBef>
                <a:spcPts val="0"/>
              </a:spcBef>
              <a:spcAft>
                <a:spcPts val="0"/>
              </a:spcAft>
              <a:buClr>
                <a:prstClr val="black">
                  <a:lumMod val="50000"/>
                  <a:lumOff val="50000"/>
                </a:prstClr>
              </a:buClr>
              <a:buSzPct val="90000"/>
              <a:buFontTx/>
              <a:buNone/>
            </a:pPr>
            <a:r>
              <a:rPr kumimoji="1" lang="zh-CN" altLang="en-US" sz="1100" dirty="0" smtClean="0">
                <a:solidFill>
                  <a:prstClr val="black"/>
                </a:solidFill>
                <a:latin typeface="微软雅黑" pitchFamily="34" charset="-122"/>
                <a:ea typeface="微软雅黑" pitchFamily="34" charset="-122"/>
                <a:cs typeface="+mn-cs"/>
              </a:rPr>
              <a:t>        中兴通讯是太仓实现长远发展亟需的战略合作伙伴。太仓市将按照协议全力支持中兴通讯在太仓、科教新城发展，迎接科教新城产业转型。</a:t>
            </a: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r>
              <a:rPr kumimoji="1" lang="en-US" altLang="zh-CN" sz="1100" dirty="0" smtClean="0">
                <a:solidFill>
                  <a:prstClr val="black"/>
                </a:solidFill>
                <a:latin typeface="微软雅黑" pitchFamily="34" charset="-122"/>
                <a:ea typeface="微软雅黑" pitchFamily="34" charset="-122"/>
                <a:cs typeface="+mn-cs"/>
              </a:rPr>
              <a:t>                                        - -  </a:t>
            </a:r>
            <a:r>
              <a:rPr kumimoji="1" lang="zh-CN" altLang="zh-CN" sz="1100" dirty="0" smtClean="0">
                <a:solidFill>
                  <a:prstClr val="black"/>
                </a:solidFill>
                <a:latin typeface="微软雅黑" pitchFamily="34" charset="-122"/>
                <a:ea typeface="微软雅黑" pitchFamily="34" charset="-122"/>
                <a:cs typeface="+mn-cs"/>
              </a:rPr>
              <a:t>陆燕</a:t>
            </a:r>
            <a:r>
              <a:rPr kumimoji="1" lang="zh-CN" altLang="en-US" sz="1100" dirty="0" smtClean="0">
                <a:solidFill>
                  <a:prstClr val="black"/>
                </a:solidFill>
                <a:latin typeface="微软雅黑" pitchFamily="34" charset="-122"/>
                <a:ea typeface="微软雅黑" pitchFamily="34" charset="-122"/>
                <a:cs typeface="+mn-cs"/>
              </a:rPr>
              <a:t>副市长</a:t>
            </a: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r>
              <a:rPr kumimoji="1" lang="en-US" altLang="zh-CN" sz="1100" dirty="0" smtClean="0">
                <a:solidFill>
                  <a:prstClr val="black"/>
                </a:solidFill>
                <a:latin typeface="微软雅黑" pitchFamily="34" charset="-122"/>
                <a:ea typeface="微软雅黑" pitchFamily="34" charset="-122"/>
                <a:cs typeface="+mn-cs"/>
              </a:rPr>
              <a:t>                                             </a:t>
            </a:r>
            <a:r>
              <a:rPr kumimoji="1" lang="zh-CN" altLang="en-US" sz="1100" dirty="0" smtClean="0">
                <a:solidFill>
                  <a:prstClr val="black"/>
                </a:solidFill>
                <a:latin typeface="微软雅黑" pitchFamily="34" charset="-122"/>
                <a:ea typeface="微软雅黑" pitchFamily="34" charset="-122"/>
                <a:cs typeface="+mn-cs"/>
              </a:rPr>
              <a:t>苏州太仓市</a:t>
            </a: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r>
              <a:rPr kumimoji="1" lang="zh-CN" altLang="en-US" sz="1100" dirty="0" smtClean="0">
                <a:solidFill>
                  <a:prstClr val="black"/>
                </a:solidFill>
                <a:latin typeface="微软雅黑" pitchFamily="34" charset="-122"/>
                <a:ea typeface="微软雅黑" pitchFamily="34" charset="-122"/>
                <a:cs typeface="+mn-cs"/>
              </a:rPr>
              <a:t>       中兴帮我们打造的云计算平台，已经成为我们招商引资、对外宣传的亮点，同时是辖区内最重要的</a:t>
            </a:r>
            <a:r>
              <a:rPr kumimoji="1" lang="en-US" altLang="zh-CN" sz="1100" dirty="0" smtClean="0">
                <a:solidFill>
                  <a:prstClr val="black"/>
                </a:solidFill>
                <a:latin typeface="微软雅黑" pitchFamily="34" charset="-122"/>
                <a:ea typeface="微软雅黑" pitchFamily="34" charset="-122"/>
                <a:cs typeface="+mn-cs"/>
              </a:rPr>
              <a:t>IT</a:t>
            </a:r>
            <a:r>
              <a:rPr kumimoji="1" lang="zh-CN" altLang="en-US" sz="1100" dirty="0" smtClean="0">
                <a:solidFill>
                  <a:prstClr val="black"/>
                </a:solidFill>
                <a:latin typeface="微软雅黑" pitchFamily="34" charset="-122"/>
                <a:ea typeface="微软雅黑" pitchFamily="34" charset="-122"/>
                <a:cs typeface="+mn-cs"/>
              </a:rPr>
              <a:t>基础设施，为园区整体产业的打造提供了重要支撑。</a:t>
            </a:r>
            <a:endParaRPr kumimoji="1" lang="en-US" altLang="zh-CN" sz="1100" dirty="0" smtClean="0">
              <a:solidFill>
                <a:prstClr val="black"/>
              </a:solidFill>
              <a:latin typeface="微软雅黑" pitchFamily="34" charset="-122"/>
              <a:ea typeface="微软雅黑" pitchFamily="34" charset="-122"/>
              <a:cs typeface="+mn-cs"/>
            </a:endParaRPr>
          </a:p>
          <a:p>
            <a:pPr marL="266700" lvl="2" indent="-266700" fontAlgn="auto">
              <a:lnSpc>
                <a:spcPct val="150000"/>
              </a:lnSpc>
              <a:spcBef>
                <a:spcPts val="0"/>
              </a:spcBef>
              <a:spcAft>
                <a:spcPts val="0"/>
              </a:spcAft>
              <a:buClr>
                <a:prstClr val="black">
                  <a:lumMod val="50000"/>
                  <a:lumOff val="50000"/>
                </a:prstClr>
              </a:buClr>
              <a:buSzPct val="90000"/>
              <a:buFontTx/>
              <a:buNone/>
            </a:pPr>
            <a:r>
              <a:rPr kumimoji="1" lang="en-US" altLang="zh-CN" sz="1100" dirty="0" smtClean="0">
                <a:solidFill>
                  <a:prstClr val="black"/>
                </a:solidFill>
                <a:latin typeface="微软雅黑" pitchFamily="34" charset="-122"/>
                <a:ea typeface="微软雅黑" pitchFamily="34" charset="-122"/>
                <a:cs typeface="+mn-cs"/>
              </a:rPr>
              <a:t>                                  - - </a:t>
            </a:r>
            <a:r>
              <a:rPr kumimoji="1" lang="zh-CN" altLang="en-US" sz="1100" dirty="0" smtClean="0">
                <a:solidFill>
                  <a:prstClr val="black"/>
                </a:solidFill>
                <a:latin typeface="微软雅黑" pitchFamily="34" charset="-122"/>
                <a:ea typeface="微软雅黑" pitchFamily="34" charset="-122"/>
                <a:cs typeface="+mn-cs"/>
              </a:rPr>
              <a:t>李志超常务副总经理</a:t>
            </a: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r>
              <a:rPr kumimoji="1" lang="en-US" altLang="zh-CN" sz="1100" dirty="0" smtClean="0">
                <a:solidFill>
                  <a:prstClr val="black"/>
                </a:solidFill>
                <a:latin typeface="微软雅黑" pitchFamily="34" charset="-122"/>
                <a:ea typeface="微软雅黑" pitchFamily="34" charset="-122"/>
                <a:cs typeface="+mn-cs"/>
              </a:rPr>
              <a:t>                             </a:t>
            </a:r>
            <a:r>
              <a:rPr kumimoji="1" lang="zh-CN" altLang="en-US" sz="1100" dirty="0" smtClean="0">
                <a:solidFill>
                  <a:prstClr val="black"/>
                </a:solidFill>
                <a:latin typeface="微软雅黑" pitchFamily="34" charset="-122"/>
                <a:ea typeface="微软雅黑" pitchFamily="34" charset="-122"/>
                <a:cs typeface="+mn-cs"/>
              </a:rPr>
              <a:t>太仓兰云信息技术有限公司 </a:t>
            </a: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endParaRPr kumimoji="1" lang="en-US" altLang="zh-CN" sz="11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Tx/>
              <a:buNone/>
            </a:pPr>
            <a:endParaRPr kumimoji="1" lang="en-US" altLang="zh-CN" sz="1100" dirty="0" smtClean="0">
              <a:solidFill>
                <a:prstClr val="black"/>
              </a:solidFill>
              <a:latin typeface="微软雅黑" pitchFamily="34" charset="-122"/>
              <a:ea typeface="微软雅黑" pitchFamily="34" charset="-122"/>
              <a:cs typeface="+mn-cs"/>
            </a:endParaRPr>
          </a:p>
        </p:txBody>
      </p:sp>
      <p:sp>
        <p:nvSpPr>
          <p:cNvPr id="20" name="2 Marcador de contenido"/>
          <p:cNvSpPr txBox="1">
            <a:spLocks/>
          </p:cNvSpPr>
          <p:nvPr/>
        </p:nvSpPr>
        <p:spPr bwMode="auto">
          <a:xfrm>
            <a:off x="3193822" y="2020644"/>
            <a:ext cx="2833465" cy="263128"/>
          </a:xfrm>
          <a:prstGeom prst="rect">
            <a:avLst/>
          </a:prstGeom>
          <a:noFill/>
          <a:ln w="9525">
            <a:noFill/>
            <a:miter lim="800000"/>
            <a:headEnd/>
            <a:tailEnd/>
          </a:ln>
        </p:spPr>
        <p:txBody>
          <a:bodyPr/>
          <a:lstStyle/>
          <a:p>
            <a:pPr fontAlgn="auto">
              <a:lnSpc>
                <a:spcPct val="120000"/>
              </a:lnSpc>
              <a:spcBef>
                <a:spcPct val="20000"/>
              </a:spcBef>
              <a:spcAft>
                <a:spcPts val="0"/>
              </a:spcAft>
              <a:buFontTx/>
              <a:buNone/>
            </a:pPr>
            <a:r>
              <a:rPr lang="zh-CN" altLang="en-US" sz="1400" b="1" dirty="0" smtClean="0">
                <a:solidFill>
                  <a:srgbClr val="00B0F0"/>
                </a:solidFill>
                <a:latin typeface="Arial" pitchFamily="34" charset="0"/>
                <a:ea typeface="微软雅黑" pitchFamily="34" charset="-122"/>
              </a:rPr>
              <a:t>方案亮点</a:t>
            </a:r>
            <a:endParaRPr lang="es-ES" altLang="zh-CN" sz="1400" b="1" dirty="0">
              <a:solidFill>
                <a:srgbClr val="00B0F0"/>
              </a:solidFill>
              <a:latin typeface="Arial" pitchFamily="34" charset="0"/>
              <a:ea typeface="微软雅黑" pitchFamily="34" charset="-122"/>
            </a:endParaRPr>
          </a:p>
        </p:txBody>
      </p:sp>
      <p:sp>
        <p:nvSpPr>
          <p:cNvPr id="21" name="2 Marcador de contenido"/>
          <p:cNvSpPr txBox="1">
            <a:spLocks/>
          </p:cNvSpPr>
          <p:nvPr/>
        </p:nvSpPr>
        <p:spPr bwMode="auto">
          <a:xfrm>
            <a:off x="6036809" y="2019624"/>
            <a:ext cx="2427287" cy="263128"/>
          </a:xfrm>
          <a:prstGeom prst="rect">
            <a:avLst/>
          </a:prstGeom>
          <a:noFill/>
          <a:ln w="9525">
            <a:noFill/>
            <a:miter lim="800000"/>
            <a:headEnd/>
            <a:tailEnd/>
          </a:ln>
        </p:spPr>
        <p:txBody>
          <a:bodyPr/>
          <a:lstStyle/>
          <a:p>
            <a:pPr fontAlgn="auto">
              <a:lnSpc>
                <a:spcPct val="120000"/>
              </a:lnSpc>
              <a:spcBef>
                <a:spcPct val="20000"/>
              </a:spcBef>
              <a:spcAft>
                <a:spcPts val="0"/>
              </a:spcAft>
              <a:buFontTx/>
              <a:buNone/>
            </a:pPr>
            <a:r>
              <a:rPr lang="zh-CN" altLang="en-US" sz="1400" b="1" dirty="0" smtClean="0">
                <a:solidFill>
                  <a:srgbClr val="00B0F0"/>
                </a:solidFill>
                <a:latin typeface="Arial" pitchFamily="34" charset="0"/>
                <a:ea typeface="微软雅黑" pitchFamily="34" charset="-122"/>
              </a:rPr>
              <a:t>新模式、新价值</a:t>
            </a:r>
            <a:endParaRPr lang="es-ES" altLang="zh-CN" sz="1400" b="1" dirty="0" smtClean="0">
              <a:solidFill>
                <a:srgbClr val="00B0F0"/>
              </a:solidFill>
              <a:latin typeface="Arial" pitchFamily="34" charset="0"/>
              <a:ea typeface="微软雅黑" pitchFamily="34" charset="-122"/>
            </a:endParaRPr>
          </a:p>
        </p:txBody>
      </p:sp>
      <p:grpSp>
        <p:nvGrpSpPr>
          <p:cNvPr id="22" name="13 Grupo"/>
          <p:cNvGrpSpPr>
            <a:grpSpLocks/>
          </p:cNvGrpSpPr>
          <p:nvPr/>
        </p:nvGrpSpPr>
        <p:grpSpPr bwMode="auto">
          <a:xfrm>
            <a:off x="3216054" y="2084594"/>
            <a:ext cx="70071" cy="2044308"/>
            <a:chOff x="4276603" y="1491264"/>
            <a:chExt cx="319" cy="3377896"/>
          </a:xfrm>
        </p:grpSpPr>
        <p:cxnSp>
          <p:nvCxnSpPr>
            <p:cNvPr id="23" name="9 Conector recto"/>
            <p:cNvCxnSpPr/>
            <p:nvPr/>
          </p:nvCxnSpPr>
          <p:spPr>
            <a:xfrm>
              <a:off x="4276603" y="1491264"/>
              <a:ext cx="0" cy="3377896"/>
            </a:xfrm>
            <a:prstGeom prst="line">
              <a:avLst/>
            </a:prstGeom>
            <a:noFill/>
            <a:ln w="9525" cap="flat" cmpd="sng" algn="ctr">
              <a:solidFill>
                <a:sysClr val="window" lastClr="FFFFFF">
                  <a:lumMod val="85000"/>
                </a:sysClr>
              </a:solidFill>
              <a:prstDash val="solid"/>
            </a:ln>
            <a:effectLst/>
          </p:spPr>
        </p:cxnSp>
        <p:cxnSp>
          <p:nvCxnSpPr>
            <p:cNvPr id="24" name="10 Conector recto"/>
            <p:cNvCxnSpPr/>
            <p:nvPr/>
          </p:nvCxnSpPr>
          <p:spPr>
            <a:xfrm>
              <a:off x="4276922" y="1491264"/>
              <a:ext cx="0" cy="3377896"/>
            </a:xfrm>
            <a:prstGeom prst="line">
              <a:avLst/>
            </a:prstGeom>
            <a:noFill/>
            <a:ln w="9525" cap="flat" cmpd="sng" algn="ctr">
              <a:solidFill>
                <a:sysClr val="window" lastClr="FFFFFF"/>
              </a:solidFill>
              <a:prstDash val="solid"/>
            </a:ln>
            <a:effectLst/>
          </p:spPr>
        </p:cxnSp>
      </p:grpSp>
      <p:grpSp>
        <p:nvGrpSpPr>
          <p:cNvPr id="25" name="13 Grupo"/>
          <p:cNvGrpSpPr>
            <a:grpSpLocks/>
          </p:cNvGrpSpPr>
          <p:nvPr/>
        </p:nvGrpSpPr>
        <p:grpSpPr bwMode="auto">
          <a:xfrm>
            <a:off x="6033419" y="2027788"/>
            <a:ext cx="70071" cy="2044308"/>
            <a:chOff x="4276603" y="1491264"/>
            <a:chExt cx="319" cy="3377896"/>
          </a:xfrm>
        </p:grpSpPr>
        <p:cxnSp>
          <p:nvCxnSpPr>
            <p:cNvPr id="26" name="9 Conector recto"/>
            <p:cNvCxnSpPr/>
            <p:nvPr/>
          </p:nvCxnSpPr>
          <p:spPr>
            <a:xfrm>
              <a:off x="4276603" y="1491264"/>
              <a:ext cx="0" cy="3377896"/>
            </a:xfrm>
            <a:prstGeom prst="line">
              <a:avLst/>
            </a:prstGeom>
            <a:noFill/>
            <a:ln w="9525" cap="flat" cmpd="sng" algn="ctr">
              <a:solidFill>
                <a:sysClr val="window" lastClr="FFFFFF">
                  <a:lumMod val="85000"/>
                </a:sysClr>
              </a:solidFill>
              <a:prstDash val="solid"/>
            </a:ln>
            <a:effectLst/>
          </p:spPr>
        </p:cxnSp>
        <p:cxnSp>
          <p:nvCxnSpPr>
            <p:cNvPr id="27" name="10 Conector recto"/>
            <p:cNvCxnSpPr/>
            <p:nvPr/>
          </p:nvCxnSpPr>
          <p:spPr>
            <a:xfrm>
              <a:off x="4276922" y="1491264"/>
              <a:ext cx="0" cy="3377896"/>
            </a:xfrm>
            <a:prstGeom prst="line">
              <a:avLst/>
            </a:prstGeom>
            <a:noFill/>
            <a:ln w="9525" cap="flat" cmpd="sng" algn="ctr">
              <a:solidFill>
                <a:sysClr val="window" lastClr="FFFFFF"/>
              </a:solidFill>
              <a:prstDash val="solid"/>
            </a:ln>
            <a:effectLst/>
          </p:spPr>
        </p:cxnSp>
      </p:grpSp>
      <p:sp>
        <p:nvSpPr>
          <p:cNvPr id="28" name="2 Marcador de contenido"/>
          <p:cNvSpPr txBox="1">
            <a:spLocks/>
          </p:cNvSpPr>
          <p:nvPr/>
        </p:nvSpPr>
        <p:spPr>
          <a:xfrm>
            <a:off x="6139089" y="2205192"/>
            <a:ext cx="2650346" cy="2232083"/>
          </a:xfrm>
          <a:prstGeom prst="rect">
            <a:avLst/>
          </a:prstGeom>
        </p:spPr>
        <p:txBody>
          <a:bodyPr>
            <a:normAutofit fontScale="85000" lnSpcReduction="10000"/>
          </a:bodyPr>
          <a:lstStyle/>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kumimoji="1" lang="en-US" altLang="zh-CN" sz="1200" dirty="0" smtClean="0">
                <a:solidFill>
                  <a:prstClr val="black"/>
                </a:solidFill>
                <a:latin typeface="微软雅黑" pitchFamily="34" charset="-122"/>
                <a:ea typeface="微软雅黑" pitchFamily="34" charset="-122"/>
                <a:cs typeface="+mn-cs"/>
              </a:rPr>
              <a:t>IT</a:t>
            </a:r>
            <a:r>
              <a:rPr kumimoji="1" lang="zh-CN" altLang="en-US" sz="1200" dirty="0" smtClean="0">
                <a:solidFill>
                  <a:prstClr val="black"/>
                </a:solidFill>
                <a:latin typeface="微软雅黑" pitchFamily="34" charset="-122"/>
                <a:ea typeface="微软雅黑" pitchFamily="34" charset="-122"/>
                <a:cs typeface="+mn-cs"/>
              </a:rPr>
              <a:t>资源云化处理，降低建设成本和运营维护成本</a:t>
            </a:r>
            <a:endParaRPr kumimoji="1"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kumimoji="1" lang="en-US" altLang="zh-CN" sz="1200" dirty="0" smtClean="0">
                <a:solidFill>
                  <a:prstClr val="black"/>
                </a:solidFill>
                <a:latin typeface="微软雅黑" pitchFamily="34" charset="-122"/>
                <a:ea typeface="微软雅黑" pitchFamily="34" charset="-122"/>
                <a:cs typeface="+mn-cs"/>
              </a:rPr>
              <a:t>IT</a:t>
            </a:r>
            <a:r>
              <a:rPr kumimoji="1" lang="zh-CN" altLang="en-US" sz="1200" dirty="0" smtClean="0">
                <a:solidFill>
                  <a:prstClr val="black"/>
                </a:solidFill>
                <a:latin typeface="微软雅黑" pitchFamily="34" charset="-122"/>
                <a:ea typeface="微软雅黑" pitchFamily="34" charset="-122"/>
                <a:cs typeface="+mn-cs"/>
              </a:rPr>
              <a:t>资源</a:t>
            </a:r>
            <a:r>
              <a:rPr kumimoji="1" lang="en-US" altLang="zh-CN" sz="1200" dirty="0" smtClean="0">
                <a:solidFill>
                  <a:prstClr val="black"/>
                </a:solidFill>
                <a:latin typeface="微软雅黑" pitchFamily="34" charset="-122"/>
                <a:ea typeface="微软雅黑" pitchFamily="34" charset="-122"/>
                <a:cs typeface="+mn-cs"/>
              </a:rPr>
              <a:t>&amp;</a:t>
            </a:r>
            <a:r>
              <a:rPr kumimoji="1" lang="zh-CN" altLang="en-US" sz="1200" dirty="0" smtClean="0">
                <a:solidFill>
                  <a:prstClr val="black"/>
                </a:solidFill>
                <a:latin typeface="微软雅黑" pitchFamily="34" charset="-122"/>
                <a:ea typeface="微软雅黑" pitchFamily="34" charset="-122"/>
                <a:cs typeface="+mn-cs"/>
              </a:rPr>
              <a:t>服务租赁创新盈利模式</a:t>
            </a:r>
            <a:endParaRPr kumimoji="1"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kumimoji="1" lang="zh-CN" altLang="zh-CN" sz="1200" dirty="0" smtClean="0">
                <a:solidFill>
                  <a:prstClr val="black"/>
                </a:solidFill>
                <a:latin typeface="微软雅黑" pitchFamily="34" charset="-122"/>
                <a:ea typeface="微软雅黑" pitchFamily="34" charset="-122"/>
                <a:cs typeface="+mn-cs"/>
              </a:rPr>
              <a:t>无障碍沟通</a:t>
            </a:r>
            <a:r>
              <a:rPr kumimoji="1" lang="zh-CN" altLang="en-US" sz="1200" dirty="0" smtClean="0">
                <a:solidFill>
                  <a:prstClr val="black"/>
                </a:solidFill>
                <a:latin typeface="微软雅黑" pitchFamily="34" charset="-122"/>
                <a:ea typeface="微软雅黑" pitchFamily="34" charset="-122"/>
                <a:cs typeface="+mn-cs"/>
              </a:rPr>
              <a:t>，</a:t>
            </a:r>
            <a:r>
              <a:rPr kumimoji="1" lang="zh-CN" altLang="zh-CN" sz="1200" dirty="0" smtClean="0">
                <a:solidFill>
                  <a:prstClr val="black"/>
                </a:solidFill>
                <a:latin typeface="微软雅黑" pitchFamily="34" charset="-122"/>
                <a:ea typeface="微软雅黑" pitchFamily="34" charset="-122"/>
                <a:cs typeface="+mn-cs"/>
              </a:rPr>
              <a:t>提高工作</a:t>
            </a:r>
            <a:r>
              <a:rPr kumimoji="1" lang="zh-CN" altLang="en-US" sz="1200" dirty="0" smtClean="0">
                <a:solidFill>
                  <a:prstClr val="black"/>
                </a:solidFill>
                <a:latin typeface="微软雅黑" pitchFamily="34" charset="-122"/>
                <a:ea typeface="微软雅黑" pitchFamily="34" charset="-122"/>
                <a:cs typeface="+mn-cs"/>
              </a:rPr>
              <a:t>和项目</a:t>
            </a:r>
            <a:r>
              <a:rPr kumimoji="1" lang="zh-CN" altLang="zh-CN" sz="1200" dirty="0" smtClean="0">
                <a:solidFill>
                  <a:prstClr val="black"/>
                </a:solidFill>
                <a:latin typeface="微软雅黑" pitchFamily="34" charset="-122"/>
                <a:ea typeface="微软雅黑" pitchFamily="34" charset="-122"/>
                <a:cs typeface="+mn-cs"/>
              </a:rPr>
              <a:t>效率</a:t>
            </a:r>
            <a:r>
              <a:rPr kumimoji="1" lang="zh-CN" altLang="en-US" sz="1200" dirty="0" smtClean="0">
                <a:solidFill>
                  <a:prstClr val="black"/>
                </a:solidFill>
                <a:latin typeface="微软雅黑" pitchFamily="34" charset="-122"/>
                <a:ea typeface="微软雅黑" pitchFamily="34" charset="-122"/>
                <a:cs typeface="+mn-cs"/>
              </a:rPr>
              <a:t>，促进产业内外沟通</a:t>
            </a:r>
            <a:endParaRPr kumimoji="1"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kumimoji="1" lang="zh-CN" altLang="en-US" sz="1200" dirty="0" smtClean="0">
                <a:solidFill>
                  <a:prstClr val="black"/>
                </a:solidFill>
                <a:latin typeface="微软雅黑" pitchFamily="34" charset="-122"/>
                <a:ea typeface="微软雅黑" pitchFamily="34" charset="-122"/>
                <a:cs typeface="+mn-cs"/>
              </a:rPr>
              <a:t>快速开发部署新应用，维持吸引力</a:t>
            </a:r>
            <a:endParaRPr kumimoji="1" lang="zh-CN"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kumimoji="1" lang="zh-CN" altLang="en-US" sz="1200" dirty="0" smtClean="0">
                <a:solidFill>
                  <a:prstClr val="black"/>
                </a:solidFill>
                <a:latin typeface="微软雅黑" pitchFamily="34" charset="-122"/>
                <a:ea typeface="微软雅黑" pitchFamily="34" charset="-122"/>
                <a:cs typeface="+mn-cs"/>
              </a:rPr>
              <a:t>增值科教新城品牌影响力</a:t>
            </a:r>
            <a:endParaRPr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lang="zh-CN" altLang="en-US" sz="1200" dirty="0" smtClean="0">
                <a:solidFill>
                  <a:prstClr val="black"/>
                </a:solidFill>
                <a:latin typeface="微软雅黑" pitchFamily="34" charset="-122"/>
                <a:ea typeface="微软雅黑" pitchFamily="34" charset="-122"/>
                <a:cs typeface="+mn-cs"/>
              </a:rPr>
              <a:t>中国第一个</a:t>
            </a:r>
            <a:r>
              <a:rPr lang="en-US" altLang="zh-CN" sz="1200" dirty="0" smtClean="0">
                <a:solidFill>
                  <a:prstClr val="black"/>
                </a:solidFill>
                <a:latin typeface="微软雅黑" pitchFamily="34" charset="-122"/>
                <a:ea typeface="微软雅黑" pitchFamily="34" charset="-122"/>
                <a:cs typeface="+mn-cs"/>
              </a:rPr>
              <a:t>3D</a:t>
            </a:r>
            <a:r>
              <a:rPr lang="zh-CN" altLang="en-US" sz="1200" dirty="0" smtClean="0">
                <a:solidFill>
                  <a:prstClr val="black"/>
                </a:solidFill>
                <a:latin typeface="微软雅黑" pitchFamily="34" charset="-122"/>
                <a:ea typeface="微软雅黑" pitchFamily="34" charset="-122"/>
                <a:cs typeface="+mn-cs"/>
              </a:rPr>
              <a:t>桌面云商用局，</a:t>
            </a:r>
            <a:r>
              <a:rPr kumimoji="1" lang="zh-CN" altLang="en-US" sz="1200" dirty="0" smtClean="0">
                <a:solidFill>
                  <a:prstClr val="black"/>
                </a:solidFill>
                <a:latin typeface="微软雅黑" pitchFamily="34" charset="-122"/>
                <a:ea typeface="微软雅黑" pitchFamily="34" charset="-122"/>
                <a:cs typeface="+mn-cs"/>
              </a:rPr>
              <a:t>创造招商引资利器，已吸引</a:t>
            </a:r>
            <a:r>
              <a:rPr kumimoji="1" lang="en-US" altLang="zh-CN" sz="1200" dirty="0" smtClean="0">
                <a:solidFill>
                  <a:prstClr val="black"/>
                </a:solidFill>
                <a:latin typeface="微软雅黑" pitchFamily="34" charset="-122"/>
                <a:ea typeface="微软雅黑" pitchFamily="34" charset="-122"/>
                <a:cs typeface="+mn-cs"/>
              </a:rPr>
              <a:t>110</a:t>
            </a:r>
            <a:r>
              <a:rPr kumimoji="1" lang="zh-CN" altLang="en-US" sz="1200" dirty="0" smtClean="0">
                <a:solidFill>
                  <a:prstClr val="black"/>
                </a:solidFill>
                <a:latin typeface="微软雅黑" pitchFamily="34" charset="-122"/>
                <a:ea typeface="微软雅黑" pitchFamily="34" charset="-122"/>
                <a:cs typeface="+mn-cs"/>
              </a:rPr>
              <a:t>多家企业入驻</a:t>
            </a:r>
            <a:endParaRPr kumimoji="1"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endParaRPr lang="en-US" altLang="zh-CN" sz="1200" dirty="0" smtClean="0">
              <a:solidFill>
                <a:prstClr val="black"/>
              </a:solidFill>
              <a:latin typeface="微软雅黑" pitchFamily="34" charset="-122"/>
              <a:ea typeface="微软雅黑" pitchFamily="34" charset="-122"/>
              <a:cs typeface="+mn-cs"/>
            </a:endParaRPr>
          </a:p>
        </p:txBody>
      </p:sp>
      <p:pic>
        <p:nvPicPr>
          <p:cNvPr id="29" name="Picture 3"/>
          <p:cNvPicPr>
            <a:picLocks noChangeArrowheads="1"/>
          </p:cNvPicPr>
          <p:nvPr/>
        </p:nvPicPr>
        <p:blipFill>
          <a:blip r:embed="rId2" cstate="print"/>
          <a:srcRect/>
          <a:stretch>
            <a:fillRect/>
          </a:stretch>
        </p:blipFill>
        <p:spPr bwMode="auto">
          <a:xfrm>
            <a:off x="468155" y="1265264"/>
            <a:ext cx="2592000" cy="702000"/>
          </a:xfrm>
          <a:prstGeom prst="rect">
            <a:avLst/>
          </a:prstGeom>
          <a:solidFill>
            <a:srgbClr val="4BACC6">
              <a:lumMod val="75000"/>
            </a:srgbClr>
          </a:solidFill>
          <a:ln w="38100">
            <a:solidFill>
              <a:srgbClr val="EEECE1">
                <a:lumMod val="90000"/>
              </a:srgbClr>
            </a:solidFill>
          </a:ln>
        </p:spPr>
      </p:pic>
      <p:pic>
        <p:nvPicPr>
          <p:cNvPr id="30" name="Picture 2"/>
          <p:cNvPicPr>
            <a:picLocks noChangeArrowheads="1"/>
          </p:cNvPicPr>
          <p:nvPr/>
        </p:nvPicPr>
        <p:blipFill>
          <a:blip r:embed="rId3" cstate="print"/>
          <a:srcRect/>
          <a:stretch>
            <a:fillRect/>
          </a:stretch>
        </p:blipFill>
        <p:spPr bwMode="auto">
          <a:xfrm>
            <a:off x="3316187" y="1250336"/>
            <a:ext cx="2592000" cy="702000"/>
          </a:xfrm>
          <a:prstGeom prst="rect">
            <a:avLst/>
          </a:prstGeom>
          <a:solidFill>
            <a:srgbClr val="4BACC6">
              <a:lumMod val="75000"/>
            </a:srgbClr>
          </a:solidFill>
          <a:ln w="38100">
            <a:solidFill>
              <a:srgbClr val="EEECE1">
                <a:lumMod val="90000"/>
              </a:srgbClr>
            </a:solidFill>
          </a:ln>
        </p:spPr>
      </p:pic>
      <p:sp>
        <p:nvSpPr>
          <p:cNvPr id="31" name="1 Título"/>
          <p:cNvSpPr txBox="1">
            <a:spLocks/>
          </p:cNvSpPr>
          <p:nvPr/>
        </p:nvSpPr>
        <p:spPr>
          <a:xfrm>
            <a:off x="404588" y="492731"/>
            <a:ext cx="7117649" cy="647700"/>
          </a:xfrm>
          <a:prstGeom prst="rect">
            <a:avLst/>
          </a:prstGeom>
        </p:spPr>
        <p:txBody>
          <a:bodyPr anchor="ctr"/>
          <a:lstStyle/>
          <a:p>
            <a:pPr algn="r" fontAlgn="auto">
              <a:spcAft>
                <a:spcPts val="0"/>
              </a:spcAft>
              <a:buFontTx/>
              <a:buNone/>
            </a:pPr>
            <a:r>
              <a:rPr lang="en-US" altLang="zh-CN" sz="2400" b="1" dirty="0" smtClean="0">
                <a:solidFill>
                  <a:srgbClr val="1F497D">
                    <a:lumMod val="60000"/>
                    <a:lumOff val="40000"/>
                  </a:srgbClr>
                </a:solidFill>
                <a:latin typeface="微软雅黑" pitchFamily="34" charset="-122"/>
                <a:ea typeface="微软雅黑" pitchFamily="34" charset="-122"/>
                <a:cs typeface="+mn-cs"/>
              </a:rPr>
              <a:t>——</a:t>
            </a:r>
            <a:r>
              <a:rPr lang="zh-CN" altLang="en-US" sz="2400" b="1" dirty="0" smtClean="0">
                <a:solidFill>
                  <a:srgbClr val="1F497D">
                    <a:lumMod val="60000"/>
                    <a:lumOff val="40000"/>
                  </a:srgbClr>
                </a:solidFill>
                <a:latin typeface="微软雅黑" pitchFamily="34" charset="-122"/>
                <a:ea typeface="微软雅黑" pitchFamily="34" charset="-122"/>
                <a:cs typeface="+mn-cs"/>
              </a:rPr>
              <a:t>苏州太仓</a:t>
            </a:r>
            <a:r>
              <a:rPr lang="en-US" altLang="zh-CN" sz="2400" b="1" dirty="0" err="1" smtClean="0">
                <a:solidFill>
                  <a:srgbClr val="1F497D">
                    <a:lumMod val="60000"/>
                    <a:lumOff val="40000"/>
                  </a:srgbClr>
                </a:solidFill>
                <a:latin typeface="微软雅黑" pitchFamily="34" charset="-122"/>
                <a:ea typeface="微软雅黑" pitchFamily="34" charset="-122"/>
                <a:cs typeface="+mn-cs"/>
              </a:rPr>
              <a:t>iZone</a:t>
            </a:r>
            <a:r>
              <a:rPr lang="zh-CN" altLang="en-US" sz="2400" b="1" dirty="0" smtClean="0">
                <a:solidFill>
                  <a:srgbClr val="1F497D">
                    <a:lumMod val="60000"/>
                    <a:lumOff val="40000"/>
                  </a:srgbClr>
                </a:solidFill>
                <a:latin typeface="微软雅黑" pitchFamily="34" charset="-122"/>
                <a:ea typeface="微软雅黑" pitchFamily="34" charset="-122"/>
                <a:cs typeface="+mn-cs"/>
              </a:rPr>
              <a:t>智慧园区成功故事</a:t>
            </a:r>
            <a:endParaRPr lang="zh-CN" altLang="en-US" sz="2400" b="1" dirty="0">
              <a:solidFill>
                <a:srgbClr val="1F497D">
                  <a:lumMod val="60000"/>
                  <a:lumOff val="40000"/>
                </a:srgbClr>
              </a:solidFill>
              <a:latin typeface="微软雅黑" pitchFamily="34" charset="-122"/>
              <a:ea typeface="微软雅黑" pitchFamily="34" charset="-122"/>
              <a:cs typeface="+mn-cs"/>
            </a:endParaRPr>
          </a:p>
        </p:txBody>
      </p:sp>
      <p:sp>
        <p:nvSpPr>
          <p:cNvPr id="32" name="2 Marcador de contenido"/>
          <p:cNvSpPr txBox="1">
            <a:spLocks/>
          </p:cNvSpPr>
          <p:nvPr/>
        </p:nvSpPr>
        <p:spPr>
          <a:xfrm>
            <a:off x="3316187" y="2267733"/>
            <a:ext cx="2438174" cy="2232083"/>
          </a:xfrm>
          <a:prstGeom prst="rect">
            <a:avLst/>
          </a:prstGeom>
        </p:spPr>
        <p:txBody>
          <a:bodyPr>
            <a:normAutofit fontScale="92500" lnSpcReduction="10000"/>
          </a:bodyPr>
          <a:lstStyle/>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lang="zh-CN" altLang="zh-CN" sz="1200" dirty="0" smtClean="0">
                <a:solidFill>
                  <a:prstClr val="black"/>
                </a:solidFill>
                <a:latin typeface="微软雅黑" pitchFamily="34" charset="-122"/>
                <a:ea typeface="微软雅黑" pitchFamily="34" charset="-122"/>
                <a:cs typeface="+mn-cs"/>
              </a:rPr>
              <a:t>引入最先进</a:t>
            </a:r>
            <a:r>
              <a:rPr lang="zh-CN" altLang="en-US" sz="1200" dirty="0" smtClean="0">
                <a:solidFill>
                  <a:prstClr val="black"/>
                </a:solidFill>
                <a:latin typeface="微软雅黑" pitchFamily="34" charset="-122"/>
                <a:ea typeface="微软雅黑" pitchFamily="34" charset="-122"/>
                <a:cs typeface="+mn-cs"/>
              </a:rPr>
              <a:t>的云计算</a:t>
            </a:r>
            <a:r>
              <a:rPr lang="zh-CN" altLang="zh-CN" sz="1200" dirty="0" smtClean="0">
                <a:solidFill>
                  <a:prstClr val="black"/>
                </a:solidFill>
                <a:latin typeface="微软雅黑" pitchFamily="34" charset="-122"/>
                <a:ea typeface="微软雅黑" pitchFamily="34" charset="-122"/>
                <a:cs typeface="+mn-cs"/>
              </a:rPr>
              <a:t>技术：使用微模块数据中心，提供</a:t>
            </a:r>
            <a:r>
              <a:rPr lang="en-US" altLang="zh-CN" sz="1200" dirty="0" smtClean="0">
                <a:solidFill>
                  <a:prstClr val="black"/>
                </a:solidFill>
                <a:latin typeface="微软雅黑" pitchFamily="34" charset="-122"/>
                <a:ea typeface="微软雅黑" pitchFamily="34" charset="-122"/>
                <a:cs typeface="+mn-cs"/>
              </a:rPr>
              <a:t>3D/</a:t>
            </a:r>
            <a:r>
              <a:rPr lang="zh-CN" altLang="zh-CN" sz="1200" dirty="0" smtClean="0">
                <a:solidFill>
                  <a:prstClr val="black"/>
                </a:solidFill>
                <a:latin typeface="微软雅黑" pitchFamily="34" charset="-122"/>
                <a:ea typeface="微软雅黑" pitchFamily="34" charset="-122"/>
                <a:cs typeface="+mn-cs"/>
              </a:rPr>
              <a:t>办公桌面云、云主机</a:t>
            </a:r>
            <a:r>
              <a:rPr lang="zh-CN" altLang="en-US" sz="1200" dirty="0" smtClean="0">
                <a:solidFill>
                  <a:prstClr val="black"/>
                </a:solidFill>
                <a:latin typeface="微软雅黑" pitchFamily="34" charset="-122"/>
                <a:ea typeface="微软雅黑" pitchFamily="34" charset="-122"/>
                <a:cs typeface="+mn-cs"/>
              </a:rPr>
              <a:t>、海量存储等服务</a:t>
            </a:r>
            <a:endParaRPr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lang="zh-CN" altLang="en-US" sz="1200" dirty="0" smtClean="0">
                <a:solidFill>
                  <a:prstClr val="black"/>
                </a:solidFill>
                <a:latin typeface="微软雅黑" pitchFamily="34" charset="-122"/>
                <a:ea typeface="微软雅黑" pitchFamily="34" charset="-122"/>
                <a:cs typeface="+mn-cs"/>
              </a:rPr>
              <a:t>高效的</a:t>
            </a:r>
            <a:r>
              <a:rPr lang="zh-CN" altLang="zh-CN" sz="1200" dirty="0" smtClean="0">
                <a:solidFill>
                  <a:prstClr val="black"/>
                </a:solidFill>
                <a:latin typeface="微软雅黑" pitchFamily="34" charset="-122"/>
                <a:ea typeface="微软雅黑" pitchFamily="34" charset="-122"/>
                <a:cs typeface="+mn-cs"/>
              </a:rPr>
              <a:t>管理和服务</a:t>
            </a:r>
            <a:r>
              <a:rPr lang="zh-CN" altLang="en-US" sz="1200" dirty="0" smtClean="0">
                <a:solidFill>
                  <a:prstClr val="black"/>
                </a:solidFill>
                <a:latin typeface="微软雅黑" pitchFamily="34" charset="-122"/>
                <a:ea typeface="微软雅黑" pitchFamily="34" charset="-122"/>
                <a:cs typeface="+mn-cs"/>
              </a:rPr>
              <a:t>应用：</a:t>
            </a:r>
            <a:r>
              <a:rPr kumimoji="1" lang="zh-CN" altLang="en-US" sz="1200" dirty="0" smtClean="0">
                <a:solidFill>
                  <a:prstClr val="black"/>
                </a:solidFill>
                <a:latin typeface="微软雅黑" pitchFamily="34" charset="-122"/>
                <a:ea typeface="微软雅黑" pitchFamily="34" charset="-122"/>
                <a:cs typeface="+mn-cs"/>
              </a:rPr>
              <a:t>园区安防管理和交通管理、</a:t>
            </a:r>
            <a:r>
              <a:rPr lang="zh-CN" altLang="en-US" sz="1200" dirty="0" smtClean="0">
                <a:solidFill>
                  <a:prstClr val="black"/>
                </a:solidFill>
                <a:latin typeface="微软雅黑" pitchFamily="34" charset="-122"/>
                <a:ea typeface="微软雅黑" pitchFamily="34" charset="-122"/>
                <a:cs typeface="+mn-cs"/>
              </a:rPr>
              <a:t>融合通讯云、商旅云系统等</a:t>
            </a:r>
            <a:endParaRPr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lang="zh-CN" altLang="zh-CN" sz="1200" dirty="0" smtClean="0">
                <a:solidFill>
                  <a:prstClr val="black"/>
                </a:solidFill>
                <a:latin typeface="微软雅黑" pitchFamily="34" charset="-122"/>
                <a:ea typeface="微软雅黑" pitchFamily="34" charset="-122"/>
                <a:cs typeface="+mn-cs"/>
              </a:rPr>
              <a:t>有线或无线</a:t>
            </a:r>
            <a:r>
              <a:rPr lang="zh-CN" altLang="en-US" sz="1200" dirty="0" smtClean="0">
                <a:solidFill>
                  <a:prstClr val="black"/>
                </a:solidFill>
                <a:latin typeface="微软雅黑" pitchFamily="34" charset="-122"/>
                <a:ea typeface="微软雅黑" pitchFamily="34" charset="-122"/>
                <a:cs typeface="+mn-cs"/>
              </a:rPr>
              <a:t>接入</a:t>
            </a:r>
            <a:r>
              <a:rPr lang="zh-CN" altLang="zh-CN" sz="1200" dirty="0" smtClean="0">
                <a:solidFill>
                  <a:prstClr val="black"/>
                </a:solidFill>
                <a:latin typeface="微软雅黑" pitchFamily="34" charset="-122"/>
                <a:ea typeface="微软雅黑" pitchFamily="34" charset="-122"/>
                <a:cs typeface="+mn-cs"/>
              </a:rPr>
              <a:t>互补</a:t>
            </a:r>
            <a:r>
              <a:rPr lang="zh-CN" altLang="en-US" sz="1200" dirty="0" smtClean="0">
                <a:solidFill>
                  <a:prstClr val="black"/>
                </a:solidFill>
                <a:latin typeface="微软雅黑" pitchFamily="34" charset="-122"/>
                <a:ea typeface="微软雅黑" pitchFamily="34" charset="-122"/>
                <a:cs typeface="+mn-cs"/>
              </a:rPr>
              <a:t>，无缝覆盖</a:t>
            </a:r>
            <a:endParaRPr lang="en-US" altLang="zh-CN" sz="1200" dirty="0" smtClean="0">
              <a:solidFill>
                <a:prstClr val="black"/>
              </a:solidFill>
              <a:latin typeface="微软雅黑" pitchFamily="34" charset="-122"/>
              <a:ea typeface="微软雅黑" pitchFamily="34" charset="-122"/>
              <a:cs typeface="+mn-cs"/>
            </a:endParaRPr>
          </a:p>
          <a:p>
            <a:pPr marL="266700" indent="-266700" fontAlgn="auto">
              <a:lnSpc>
                <a:spcPct val="150000"/>
              </a:lnSpc>
              <a:spcBef>
                <a:spcPts val="0"/>
              </a:spcBef>
              <a:spcAft>
                <a:spcPts val="0"/>
              </a:spcAft>
              <a:buClr>
                <a:prstClr val="black">
                  <a:lumMod val="50000"/>
                  <a:lumOff val="50000"/>
                </a:prstClr>
              </a:buClr>
              <a:buSzPct val="90000"/>
              <a:buFont typeface="Wingdings" pitchFamily="2" charset="2"/>
              <a:buChar char="n"/>
            </a:pPr>
            <a:r>
              <a:rPr lang="zh-CN" altLang="en-US" sz="1200" dirty="0" smtClean="0">
                <a:solidFill>
                  <a:prstClr val="black"/>
                </a:solidFill>
                <a:latin typeface="微软雅黑" pitchFamily="34" charset="-122"/>
                <a:ea typeface="微软雅黑" pitchFamily="34" charset="-122"/>
                <a:cs typeface="+mn-cs"/>
              </a:rPr>
              <a:t>多样化智能物联网感知终端</a:t>
            </a:r>
            <a:endParaRPr lang="en-US" altLang="zh-CN" sz="1200" dirty="0" smtClean="0">
              <a:solidFill>
                <a:prstClr val="black"/>
              </a:solidFill>
              <a:latin typeface="微软雅黑" pitchFamily="34" charset="-122"/>
              <a:ea typeface="微软雅黑" pitchFamily="34" charset="-122"/>
              <a:cs typeface="+mn-cs"/>
            </a:endParaRPr>
          </a:p>
        </p:txBody>
      </p:sp>
      <p:pic>
        <p:nvPicPr>
          <p:cNvPr id="33" name="Picture 6"/>
          <p:cNvPicPr>
            <a:picLocks noChangeArrowheads="1"/>
          </p:cNvPicPr>
          <p:nvPr/>
        </p:nvPicPr>
        <p:blipFill>
          <a:blip r:embed="rId4" cstate="print"/>
          <a:srcRect/>
          <a:stretch>
            <a:fillRect/>
          </a:stretch>
        </p:blipFill>
        <p:spPr bwMode="auto">
          <a:xfrm>
            <a:off x="6197435" y="1252370"/>
            <a:ext cx="2592000" cy="702000"/>
          </a:xfrm>
          <a:prstGeom prst="rect">
            <a:avLst/>
          </a:prstGeom>
          <a:solidFill>
            <a:srgbClr val="4BACC6">
              <a:lumMod val="75000"/>
            </a:srgbClr>
          </a:solidFill>
          <a:ln w="38100">
            <a:solidFill>
              <a:srgbClr val="EEECE1">
                <a:lumMod val="90000"/>
              </a:srgbClr>
            </a:solidFill>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苏州（太仓）智慧园区</a:t>
            </a:r>
            <a:endParaRPr lang="zh-CN" altLang="en-US" b="1" dirty="0"/>
          </a:p>
        </p:txBody>
      </p:sp>
      <p:grpSp>
        <p:nvGrpSpPr>
          <p:cNvPr id="38" name="组合 34"/>
          <p:cNvGrpSpPr/>
          <p:nvPr/>
        </p:nvGrpSpPr>
        <p:grpSpPr>
          <a:xfrm>
            <a:off x="885833" y="924398"/>
            <a:ext cx="8037871" cy="1930751"/>
            <a:chOff x="914405" y="1055656"/>
            <a:chExt cx="8037871" cy="2874075"/>
          </a:xfrm>
        </p:grpSpPr>
        <p:grpSp>
          <p:nvGrpSpPr>
            <p:cNvPr id="39" name="组合 96"/>
            <p:cNvGrpSpPr/>
            <p:nvPr/>
          </p:nvGrpSpPr>
          <p:grpSpPr>
            <a:xfrm>
              <a:off x="957554" y="2510988"/>
              <a:ext cx="7798063" cy="1418743"/>
              <a:chOff x="-106980" y="2879747"/>
              <a:chExt cx="9164738" cy="1927289"/>
            </a:xfrm>
          </p:grpSpPr>
          <p:cxnSp>
            <p:nvCxnSpPr>
              <p:cNvPr id="49" name="AutoShape 3"/>
              <p:cNvCxnSpPr>
                <a:cxnSpLocks noChangeShapeType="1"/>
              </p:cNvCxnSpPr>
              <p:nvPr/>
            </p:nvCxnSpPr>
            <p:spPr bwMode="auto">
              <a:xfrm>
                <a:off x="344790" y="3133852"/>
                <a:ext cx="2138978" cy="1087399"/>
              </a:xfrm>
              <a:prstGeom prst="bentConnector3">
                <a:avLst>
                  <a:gd name="adj1" fmla="val -14473"/>
                </a:avLst>
              </a:prstGeom>
              <a:noFill/>
              <a:ln w="28575" cap="rnd">
                <a:solidFill>
                  <a:srgbClr val="336699"/>
                </a:solidFill>
                <a:prstDash val="sysDot"/>
                <a:miter lim="800000"/>
                <a:headEnd/>
                <a:tailEnd/>
              </a:ln>
            </p:spPr>
          </p:cxnSp>
          <p:cxnSp>
            <p:nvCxnSpPr>
              <p:cNvPr id="50" name="AutoShape 4"/>
              <p:cNvCxnSpPr>
                <a:cxnSpLocks noChangeShapeType="1"/>
              </p:cNvCxnSpPr>
              <p:nvPr/>
            </p:nvCxnSpPr>
            <p:spPr bwMode="auto">
              <a:xfrm rot="10800000" flipV="1">
                <a:off x="6321454" y="3133851"/>
                <a:ext cx="2736304" cy="1087399"/>
              </a:xfrm>
              <a:prstGeom prst="bentConnector3">
                <a:avLst>
                  <a:gd name="adj1" fmla="val -400"/>
                </a:avLst>
              </a:prstGeom>
              <a:noFill/>
              <a:ln w="28575" cap="rnd">
                <a:solidFill>
                  <a:srgbClr val="336699"/>
                </a:solidFill>
                <a:prstDash val="sysDot"/>
                <a:miter lim="800000"/>
                <a:headEnd/>
                <a:tailEnd/>
              </a:ln>
            </p:spPr>
          </p:cxnSp>
          <p:sp>
            <p:nvSpPr>
              <p:cNvPr id="51" name="Text Box 5"/>
              <p:cNvSpPr txBox="1">
                <a:spLocks noChangeArrowheads="1"/>
              </p:cNvSpPr>
              <p:nvPr/>
            </p:nvSpPr>
            <p:spPr bwMode="white">
              <a:xfrm>
                <a:off x="2856731" y="3997950"/>
                <a:ext cx="3227438" cy="809086"/>
              </a:xfrm>
              <a:prstGeom prst="rect">
                <a:avLst/>
              </a:prstGeom>
              <a:noFill/>
              <a:ln w="9525" algn="ctr">
                <a:no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20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六大云服务</a:t>
                </a:r>
                <a:endParaRPr kumimoji="0" lang="en-US" altLang="zh-CN" sz="20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52" name="AutoShape 6"/>
              <p:cNvSpPr>
                <a:spLocks noChangeArrowheads="1"/>
              </p:cNvSpPr>
              <p:nvPr/>
            </p:nvSpPr>
            <p:spPr bwMode="gray">
              <a:xfrm>
                <a:off x="108246" y="2879747"/>
                <a:ext cx="1434594"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3" name="AutoShape 11"/>
              <p:cNvSpPr>
                <a:spLocks noChangeArrowheads="1"/>
              </p:cNvSpPr>
              <p:nvPr/>
            </p:nvSpPr>
            <p:spPr bwMode="gray">
              <a:xfrm>
                <a:off x="1599974" y="2879747"/>
                <a:ext cx="1442259"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4" name="AutoShape 17"/>
              <p:cNvSpPr>
                <a:spLocks noChangeArrowheads="1"/>
              </p:cNvSpPr>
              <p:nvPr/>
            </p:nvSpPr>
            <p:spPr bwMode="gray">
              <a:xfrm>
                <a:off x="3105755" y="2879747"/>
                <a:ext cx="1417988"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5" name="AutoShape 23"/>
              <p:cNvSpPr>
                <a:spLocks noChangeArrowheads="1"/>
              </p:cNvSpPr>
              <p:nvPr/>
            </p:nvSpPr>
            <p:spPr bwMode="gray">
              <a:xfrm>
                <a:off x="4585531" y="2879747"/>
                <a:ext cx="1405213"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56" name="Text Box 29"/>
              <p:cNvSpPr txBox="1">
                <a:spLocks noChangeArrowheads="1"/>
              </p:cNvSpPr>
              <p:nvPr/>
            </p:nvSpPr>
            <p:spPr bwMode="auto">
              <a:xfrm>
                <a:off x="-106980" y="3121724"/>
                <a:ext cx="1727135"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云桌面</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57" name="Text Box 30"/>
              <p:cNvSpPr txBox="1">
                <a:spLocks noChangeArrowheads="1"/>
              </p:cNvSpPr>
              <p:nvPr/>
            </p:nvSpPr>
            <p:spPr bwMode="auto">
              <a:xfrm>
                <a:off x="1405188" y="3121724"/>
                <a:ext cx="1714360"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融合通讯云</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58" name="Text Box 31"/>
              <p:cNvSpPr txBox="1">
                <a:spLocks noChangeArrowheads="1"/>
              </p:cNvSpPr>
              <p:nvPr/>
            </p:nvSpPr>
            <p:spPr bwMode="auto">
              <a:xfrm>
                <a:off x="3000171" y="3141473"/>
                <a:ext cx="1645377"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企业商旅云</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59" name="Text Box 32"/>
              <p:cNvSpPr txBox="1">
                <a:spLocks noChangeArrowheads="1"/>
              </p:cNvSpPr>
              <p:nvPr/>
            </p:nvSpPr>
            <p:spPr bwMode="auto">
              <a:xfrm>
                <a:off x="4429524" y="3147311"/>
                <a:ext cx="1653042"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3D</a:t>
                </a: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云桌面</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60" name="AutoShape 17"/>
              <p:cNvSpPr>
                <a:spLocks noChangeArrowheads="1"/>
              </p:cNvSpPr>
              <p:nvPr/>
            </p:nvSpPr>
            <p:spPr bwMode="gray">
              <a:xfrm>
                <a:off x="6048099" y="2899260"/>
                <a:ext cx="1417988"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1" name="AutoShape 23"/>
              <p:cNvSpPr>
                <a:spLocks noChangeArrowheads="1"/>
              </p:cNvSpPr>
              <p:nvPr/>
            </p:nvSpPr>
            <p:spPr bwMode="gray">
              <a:xfrm>
                <a:off x="7547843" y="2899260"/>
                <a:ext cx="1405213" cy="819844"/>
              </a:xfrm>
              <a:prstGeom prst="can">
                <a:avLst>
                  <a:gd name="adj" fmla="val 32083"/>
                </a:avLst>
              </a:prstGeom>
              <a:solidFill>
                <a:srgbClr val="1F497D"/>
              </a:solidFill>
              <a:ln w="9525" algn="ctr">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smtClean="0">
                  <a:ln>
                    <a:noFill/>
                  </a:ln>
                  <a:solidFill>
                    <a:prstClr val="black"/>
                  </a:solidFill>
                  <a:effectLst/>
                  <a:uLnTx/>
                  <a:uFillTx/>
                  <a:latin typeface="微软雅黑" pitchFamily="34" charset="-122"/>
                  <a:ea typeface="微软雅黑" pitchFamily="34" charset="-122"/>
                  <a:cs typeface="+mn-cs"/>
                </a:endParaRPr>
              </a:p>
            </p:txBody>
          </p:sp>
          <p:sp>
            <p:nvSpPr>
              <p:cNvPr id="62" name="Text Box 31"/>
              <p:cNvSpPr txBox="1">
                <a:spLocks noChangeArrowheads="1"/>
              </p:cNvSpPr>
              <p:nvPr/>
            </p:nvSpPr>
            <p:spPr bwMode="auto">
              <a:xfrm>
                <a:off x="5952499" y="3148010"/>
                <a:ext cx="1645377"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云主机</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sp>
            <p:nvSpPr>
              <p:cNvPr id="63" name="Text Box 32"/>
              <p:cNvSpPr txBox="1">
                <a:spLocks noChangeArrowheads="1"/>
              </p:cNvSpPr>
              <p:nvPr/>
            </p:nvSpPr>
            <p:spPr bwMode="auto">
              <a:xfrm>
                <a:off x="7384994" y="3132771"/>
                <a:ext cx="1653042" cy="560135"/>
              </a:xfrm>
              <a:prstGeom prst="rect">
                <a:avLst/>
              </a:prstGeom>
              <a:noFill/>
              <a:ln w="9525" algn="ctr">
                <a:noFill/>
                <a:miter lim="800000"/>
                <a:headEnd/>
                <a:tailEnd/>
              </a:ln>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渲染农场</a:t>
                </a:r>
                <a:endPar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endParaRPr>
              </a:p>
            </p:txBody>
          </p:sp>
          <p:pic>
            <p:nvPicPr>
              <p:cNvPr id="64" name="Picture 11"/>
              <p:cNvPicPr>
                <a:picLocks noChangeAspect="1" noChangeArrowheads="1"/>
              </p:cNvPicPr>
              <p:nvPr/>
            </p:nvPicPr>
            <p:blipFill>
              <a:blip r:embed="rId3" cstate="screen"/>
              <a:srcRect/>
              <a:stretch>
                <a:fillRect/>
              </a:stretch>
            </p:blipFill>
            <p:spPr bwMode="auto">
              <a:xfrm>
                <a:off x="1962781" y="3843051"/>
                <a:ext cx="4875982" cy="735998"/>
              </a:xfrm>
              <a:prstGeom prst="rect">
                <a:avLst/>
              </a:prstGeom>
              <a:noFill/>
            </p:spPr>
          </p:pic>
          <p:sp>
            <p:nvSpPr>
              <p:cNvPr id="65" name="标题 3"/>
              <p:cNvSpPr txBox="1">
                <a:spLocks/>
              </p:cNvSpPr>
              <p:nvPr/>
            </p:nvSpPr>
            <p:spPr>
              <a:xfrm>
                <a:off x="3204332" y="4029640"/>
                <a:ext cx="2597085" cy="391240"/>
              </a:xfrm>
              <a:prstGeom prst="rect">
                <a:avLst/>
              </a:prstGeom>
            </p:spPr>
            <p:txBody>
              <a:bodyPr vert="horz" lIns="91440" tIns="45720" rIns="91440" bIns="4572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005BAA"/>
                    </a:solidFill>
                    <a:effectLst/>
                    <a:uLnTx/>
                    <a:uFillTx/>
                    <a:latin typeface="微软雅黑" pitchFamily="34" charset="-122"/>
                    <a:ea typeface="微软雅黑" pitchFamily="34" charset="-122"/>
                    <a:cs typeface="+mn-cs"/>
                  </a:rPr>
                  <a:t>苏州太仓云计算服务中心</a:t>
                </a:r>
                <a:endParaRPr kumimoji="0" lang="zh-CN" altLang="en-US" sz="1400" b="1" i="0" u="none" strike="noStrike" kern="0" cap="none" spc="0" normalizeH="0" baseline="0" noProof="0" dirty="0">
                  <a:ln>
                    <a:noFill/>
                  </a:ln>
                  <a:solidFill>
                    <a:srgbClr val="005BAA"/>
                  </a:solidFill>
                  <a:effectLst/>
                  <a:uLnTx/>
                  <a:uFillTx/>
                  <a:latin typeface="微软雅黑" pitchFamily="34" charset="-122"/>
                  <a:ea typeface="微软雅黑" pitchFamily="34" charset="-122"/>
                  <a:cs typeface="+mn-cs"/>
                </a:endParaRPr>
              </a:p>
            </p:txBody>
          </p:sp>
        </p:grpSp>
        <p:grpSp>
          <p:nvGrpSpPr>
            <p:cNvPr id="40" name="组合 88"/>
            <p:cNvGrpSpPr/>
            <p:nvPr/>
          </p:nvGrpSpPr>
          <p:grpSpPr>
            <a:xfrm>
              <a:off x="914405" y="1055656"/>
              <a:ext cx="8037871" cy="1330169"/>
              <a:chOff x="-36512" y="1055655"/>
              <a:chExt cx="9180512" cy="1728192"/>
            </a:xfrm>
          </p:grpSpPr>
          <p:sp>
            <p:nvSpPr>
              <p:cNvPr id="41" name="波形 40"/>
              <p:cNvSpPr/>
              <p:nvPr/>
            </p:nvSpPr>
            <p:spPr>
              <a:xfrm>
                <a:off x="4481448" y="1127663"/>
                <a:ext cx="4662552" cy="1656184"/>
              </a:xfrm>
              <a:prstGeom prst="wave">
                <a:avLst>
                  <a:gd name="adj1" fmla="val 12500"/>
                  <a:gd name="adj2" fmla="val 155"/>
                </a:avLst>
              </a:prstGeom>
              <a:solidFill>
                <a:srgbClr val="4BACC6">
                  <a:lumMod val="40000"/>
                  <a:lumOff val="60000"/>
                </a:srgbClr>
              </a:solidFill>
              <a:ln w="38100" algn="ctr">
                <a:noFill/>
                <a:round/>
                <a:headEnd/>
                <a:tailEnd/>
              </a:ln>
              <a:effectLst/>
            </p:spPr>
            <p:txBody>
              <a:bodyPr wrap="none" anchor="ctr"/>
              <a:lstStyle/>
              <a:p>
                <a:pPr marL="0" marR="0" lvl="0" indent="0" defTabSz="914231" eaLnBrk="0"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42" name="波形 41"/>
              <p:cNvSpPr/>
              <p:nvPr/>
            </p:nvSpPr>
            <p:spPr>
              <a:xfrm>
                <a:off x="-36512" y="1055655"/>
                <a:ext cx="4734847" cy="1656184"/>
              </a:xfrm>
              <a:prstGeom prst="wave">
                <a:avLst>
                  <a:gd name="adj1" fmla="val 12500"/>
                  <a:gd name="adj2" fmla="val 155"/>
                </a:avLst>
              </a:prstGeom>
              <a:solidFill>
                <a:srgbClr val="4BACC6">
                  <a:lumMod val="40000"/>
                  <a:lumOff val="60000"/>
                </a:srgbClr>
              </a:solidFill>
              <a:ln w="38100" algn="ctr">
                <a:noFill/>
                <a:round/>
                <a:headEnd/>
                <a:tailEnd/>
              </a:ln>
              <a:effectLst/>
            </p:spPr>
            <p:txBody>
              <a:bodyPr wrap="none" anchor="ctr"/>
              <a:lstStyle/>
              <a:p>
                <a:pPr marL="0" marR="0" lvl="0" indent="0" defTabSz="914231" eaLnBrk="0"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43" name="Picture 50" descr="C:\Documents and Settings\gavin\桌面\巴塞展\素材\新建文件夹\225028_135349084_2111.jpg"/>
              <p:cNvPicPr>
                <a:picLocks noChangeAspect="1" noChangeArrowheads="1"/>
              </p:cNvPicPr>
              <p:nvPr/>
            </p:nvPicPr>
            <p:blipFill>
              <a:blip r:embed="rId4" cstate="screen"/>
              <a:srcRect/>
              <a:stretch>
                <a:fillRect/>
              </a:stretch>
            </p:blipFill>
            <p:spPr bwMode="auto">
              <a:xfrm>
                <a:off x="1723986" y="1493811"/>
                <a:ext cx="1179433" cy="864096"/>
              </a:xfrm>
              <a:prstGeom prst="rect">
                <a:avLst/>
              </a:prstGeom>
              <a:ln>
                <a:noFill/>
              </a:ln>
              <a:effectLst>
                <a:outerShdw blurRad="190500" algn="tl" rotWithShape="0">
                  <a:srgbClr val="000000">
                    <a:alpha val="70000"/>
                  </a:srgbClr>
                </a:outerShdw>
              </a:effectLst>
            </p:spPr>
          </p:pic>
          <p:pic>
            <p:nvPicPr>
              <p:cNvPr id="44" name="Picture 5" descr="PICT0184-s"/>
              <p:cNvPicPr>
                <a:picLocks noChangeAspect="1" noChangeArrowheads="1"/>
              </p:cNvPicPr>
              <p:nvPr/>
            </p:nvPicPr>
            <p:blipFill>
              <a:blip r:embed="rId5" cstate="screen"/>
              <a:srcRect r="183"/>
              <a:stretch>
                <a:fillRect/>
              </a:stretch>
            </p:blipFill>
            <p:spPr bwMode="auto">
              <a:xfrm>
                <a:off x="7734747" y="1703727"/>
                <a:ext cx="1153426" cy="864096"/>
              </a:xfrm>
              <a:prstGeom prst="rect">
                <a:avLst/>
              </a:prstGeom>
              <a:ln>
                <a:noFill/>
              </a:ln>
              <a:effectLst>
                <a:outerShdw blurRad="190500" algn="tl" rotWithShape="0">
                  <a:srgbClr val="000000">
                    <a:alpha val="70000"/>
                  </a:srgbClr>
                </a:outerShdw>
              </a:effectLst>
            </p:spPr>
          </p:pic>
          <p:pic>
            <p:nvPicPr>
              <p:cNvPr id="45" name="图片 44" descr="untitled.bmp"/>
              <p:cNvPicPr>
                <a:picLocks noChangeAspect="1"/>
              </p:cNvPicPr>
              <p:nvPr/>
            </p:nvPicPr>
            <p:blipFill>
              <a:blip r:embed="rId6" cstate="screen"/>
              <a:stretch>
                <a:fillRect/>
              </a:stretch>
            </p:blipFill>
            <p:spPr>
              <a:xfrm>
                <a:off x="3147993" y="1603350"/>
                <a:ext cx="1192140" cy="864096"/>
              </a:xfrm>
              <a:prstGeom prst="rect">
                <a:avLst/>
              </a:prstGeom>
              <a:ln>
                <a:noFill/>
              </a:ln>
              <a:effectLst>
                <a:outerShdw blurRad="190500" algn="tl" rotWithShape="0">
                  <a:srgbClr val="000000">
                    <a:alpha val="70000"/>
                  </a:srgbClr>
                </a:outerShdw>
              </a:effectLst>
            </p:spPr>
          </p:pic>
          <p:pic>
            <p:nvPicPr>
              <p:cNvPr id="46" name="图片 45" descr="2.bmp"/>
              <p:cNvPicPr>
                <a:picLocks noChangeAspect="1"/>
              </p:cNvPicPr>
              <p:nvPr/>
            </p:nvPicPr>
            <p:blipFill>
              <a:blip r:embed="rId7" cstate="screen"/>
              <a:stretch>
                <a:fillRect/>
              </a:stretch>
            </p:blipFill>
            <p:spPr>
              <a:xfrm>
                <a:off x="216012" y="1271679"/>
                <a:ext cx="1229024" cy="864096"/>
              </a:xfrm>
              <a:prstGeom prst="rect">
                <a:avLst/>
              </a:prstGeom>
              <a:ln>
                <a:noFill/>
              </a:ln>
              <a:effectLst>
                <a:outerShdw blurRad="190500" algn="tl" rotWithShape="0">
                  <a:srgbClr val="000000">
                    <a:alpha val="70000"/>
                  </a:srgbClr>
                </a:outerShdw>
              </a:effectLst>
            </p:spPr>
          </p:pic>
          <p:pic>
            <p:nvPicPr>
              <p:cNvPr id="47" name="Picture 24" descr="nurse1.png"/>
              <p:cNvPicPr>
                <a:picLocks noChangeAspect="1"/>
              </p:cNvPicPr>
              <p:nvPr/>
            </p:nvPicPr>
            <p:blipFill>
              <a:blip r:embed="rId8" cstate="screen"/>
              <a:srcRect/>
              <a:stretch>
                <a:fillRect/>
              </a:stretch>
            </p:blipFill>
            <p:spPr bwMode="auto">
              <a:xfrm>
                <a:off x="6105546" y="1530324"/>
                <a:ext cx="1168416" cy="855500"/>
              </a:xfrm>
              <a:prstGeom prst="rect">
                <a:avLst/>
              </a:prstGeom>
              <a:ln>
                <a:noFill/>
              </a:ln>
              <a:effectLst>
                <a:outerShdw blurRad="190500" algn="tl" rotWithShape="0">
                  <a:srgbClr val="000000">
                    <a:alpha val="70000"/>
                  </a:srgbClr>
                </a:outerShdw>
              </a:effectLst>
            </p:spPr>
          </p:pic>
          <p:pic>
            <p:nvPicPr>
              <p:cNvPr id="48" name="Picture 19" descr="zp02">
                <a:hlinkClick r:id=""/>
              </p:cNvPr>
              <p:cNvPicPr>
                <a:picLocks noChangeAspect="1" noChangeArrowheads="1"/>
              </p:cNvPicPr>
              <p:nvPr/>
            </p:nvPicPr>
            <p:blipFill>
              <a:blip r:embed="rId9" cstate="screen"/>
              <a:srcRect/>
              <a:stretch>
                <a:fillRect/>
              </a:stretch>
            </p:blipFill>
            <p:spPr bwMode="auto">
              <a:xfrm>
                <a:off x="4754565" y="1384272"/>
                <a:ext cx="1058877" cy="845409"/>
              </a:xfrm>
              <a:prstGeom prst="rect">
                <a:avLst/>
              </a:prstGeom>
              <a:ln>
                <a:noFill/>
              </a:ln>
              <a:effectLst>
                <a:outerShdw blurRad="190500" algn="tl" rotWithShape="0">
                  <a:srgbClr val="000000">
                    <a:alpha val="70000"/>
                  </a:srgbClr>
                </a:outerShdw>
              </a:effectLst>
            </p:spPr>
          </p:pic>
        </p:grpSp>
      </p:grpSp>
      <p:sp>
        <p:nvSpPr>
          <p:cNvPr id="66" name="TextBox 65"/>
          <p:cNvSpPr txBox="1"/>
          <p:nvPr/>
        </p:nvSpPr>
        <p:spPr>
          <a:xfrm>
            <a:off x="99395" y="1288982"/>
            <a:ext cx="781665" cy="646315"/>
          </a:xfrm>
          <a:prstGeom prst="rect">
            <a:avLst/>
          </a:prstGeom>
          <a:noFill/>
        </p:spPr>
        <p:txBody>
          <a:bodyPr wrap="square" lIns="91423" tIns="45712" rIns="91423" bIns="45712" rtlCol="0">
            <a:spAutoFit/>
          </a:bodyPr>
          <a:lstStyle/>
          <a:p>
            <a:pPr fontAlgn="auto">
              <a:spcBef>
                <a:spcPts val="0"/>
              </a:spcBef>
              <a:spcAft>
                <a:spcPts val="0"/>
              </a:spcAft>
              <a:buFontTx/>
              <a:buNone/>
            </a:pPr>
            <a:r>
              <a:rPr lang="zh-CN" altLang="en-US" b="1" dirty="0" smtClean="0">
                <a:solidFill>
                  <a:prstClr val="black"/>
                </a:solidFill>
                <a:latin typeface="微软雅黑" pitchFamily="34" charset="-122"/>
                <a:ea typeface="微软雅黑" pitchFamily="34" charset="-122"/>
                <a:cs typeface="+mn-cs"/>
              </a:rPr>
              <a:t>园区业务</a:t>
            </a:r>
            <a:endParaRPr lang="zh-CN" altLang="en-US" b="1" dirty="0">
              <a:solidFill>
                <a:prstClr val="black"/>
              </a:solidFill>
              <a:latin typeface="微软雅黑" pitchFamily="34" charset="-122"/>
              <a:ea typeface="微软雅黑" pitchFamily="34" charset="-122"/>
              <a:cs typeface="+mn-cs"/>
            </a:endParaRPr>
          </a:p>
        </p:txBody>
      </p:sp>
      <p:sp>
        <p:nvSpPr>
          <p:cNvPr id="67" name="TextBox 66"/>
          <p:cNvSpPr txBox="1"/>
          <p:nvPr/>
        </p:nvSpPr>
        <p:spPr>
          <a:xfrm>
            <a:off x="99395" y="3145505"/>
            <a:ext cx="663681" cy="923314"/>
          </a:xfrm>
          <a:prstGeom prst="rect">
            <a:avLst/>
          </a:prstGeom>
          <a:noFill/>
        </p:spPr>
        <p:txBody>
          <a:bodyPr wrap="square" lIns="91423" tIns="45712" rIns="91423" bIns="45712" rtlCol="0">
            <a:spAutoFit/>
          </a:bodyPr>
          <a:lstStyle/>
          <a:p>
            <a:pPr fontAlgn="auto">
              <a:spcBef>
                <a:spcPts val="0"/>
              </a:spcBef>
              <a:spcAft>
                <a:spcPts val="0"/>
              </a:spcAft>
              <a:buFontTx/>
              <a:buNone/>
            </a:pPr>
            <a:r>
              <a:rPr lang="zh-CN" altLang="en-US" b="1" dirty="0" smtClean="0">
                <a:solidFill>
                  <a:prstClr val="black"/>
                </a:solidFill>
                <a:latin typeface="微软雅黑" pitchFamily="34" charset="-122"/>
                <a:ea typeface="微软雅黑" pitchFamily="34" charset="-122"/>
                <a:cs typeface="+mn-cs"/>
              </a:rPr>
              <a:t>园区核心服务</a:t>
            </a:r>
            <a:endParaRPr lang="zh-CN" altLang="en-US" b="1" dirty="0">
              <a:solidFill>
                <a:prstClr val="black"/>
              </a:solidFill>
              <a:latin typeface="微软雅黑" pitchFamily="34" charset="-122"/>
              <a:ea typeface="微软雅黑" pitchFamily="34" charset="-122"/>
              <a:cs typeface="+mn-cs"/>
            </a:endParaRPr>
          </a:p>
        </p:txBody>
      </p:sp>
      <p:sp>
        <p:nvSpPr>
          <p:cNvPr id="68" name="圆角矩形 67"/>
          <p:cNvSpPr/>
          <p:nvPr/>
        </p:nvSpPr>
        <p:spPr>
          <a:xfrm>
            <a:off x="1094283" y="3282848"/>
            <a:ext cx="2068643" cy="584617"/>
          </a:xfrm>
          <a:prstGeom prst="roundRect">
            <a:avLst/>
          </a:prstGeom>
          <a:solidFill>
            <a:srgbClr val="4F81B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咨询规划服务</a:t>
            </a:r>
          </a:p>
        </p:txBody>
      </p:sp>
      <p:sp>
        <p:nvSpPr>
          <p:cNvPr id="69" name="圆角矩形 68"/>
          <p:cNvSpPr/>
          <p:nvPr/>
        </p:nvSpPr>
        <p:spPr>
          <a:xfrm>
            <a:off x="3792508" y="3282848"/>
            <a:ext cx="2068643" cy="584617"/>
          </a:xfrm>
          <a:prstGeom prst="roundRect">
            <a:avLst/>
          </a:prstGeom>
          <a:solidFill>
            <a:srgbClr val="C0504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协助园区招商</a:t>
            </a:r>
          </a:p>
        </p:txBody>
      </p:sp>
      <p:sp>
        <p:nvSpPr>
          <p:cNvPr id="70" name="圆角矩形 69"/>
          <p:cNvSpPr/>
          <p:nvPr/>
        </p:nvSpPr>
        <p:spPr>
          <a:xfrm>
            <a:off x="6505725" y="3282848"/>
            <a:ext cx="2068643" cy="584617"/>
          </a:xfrm>
          <a:prstGeom prst="roundRect">
            <a:avLst/>
          </a:pr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品牌推广</a:t>
            </a:r>
          </a:p>
        </p:txBody>
      </p:sp>
      <p:sp>
        <p:nvSpPr>
          <p:cNvPr id="71" name="矩形 70"/>
          <p:cNvSpPr/>
          <p:nvPr/>
        </p:nvSpPr>
        <p:spPr>
          <a:xfrm>
            <a:off x="1760373" y="4074674"/>
            <a:ext cx="6086005" cy="400110"/>
          </a:xfrm>
          <a:prstGeom prst="rect">
            <a:avLst/>
          </a:prstGeom>
        </p:spPr>
        <p:txBody>
          <a:bodyPr wrap="square">
            <a:spAutoFit/>
          </a:bodyPr>
          <a:lstStyle/>
          <a:p>
            <a:pPr algn="ctr" fontAlgn="auto">
              <a:spcBef>
                <a:spcPts val="0"/>
              </a:spcBef>
              <a:spcAft>
                <a:spcPts val="0"/>
              </a:spcAft>
              <a:buFontTx/>
              <a:buNone/>
            </a:pPr>
            <a:r>
              <a:rPr lang="en-US" altLang="zh-CN" sz="2000" b="1" dirty="0" smtClean="0">
                <a:solidFill>
                  <a:srgbClr val="FF0000"/>
                </a:solidFill>
                <a:latin typeface="微软雅黑" pitchFamily="34" charset="-122"/>
                <a:ea typeface="微软雅黑" pitchFamily="34" charset="-122"/>
                <a:cs typeface="+mn-cs"/>
              </a:rPr>
              <a:t>20</a:t>
            </a:r>
            <a:r>
              <a:rPr lang="zh-CN" altLang="en-US" sz="2000" b="1" dirty="0" smtClean="0">
                <a:solidFill>
                  <a:srgbClr val="FF0000"/>
                </a:solidFill>
                <a:latin typeface="微软雅黑" pitchFamily="34" charset="-122"/>
                <a:ea typeface="微软雅黑" pitchFamily="34" charset="-122"/>
                <a:cs typeface="+mn-cs"/>
              </a:rPr>
              <a:t>％ </a:t>
            </a:r>
            <a:r>
              <a:rPr lang="en-US" altLang="zh-CN" b="1" dirty="0" smtClean="0">
                <a:solidFill>
                  <a:prstClr val="black"/>
                </a:solidFill>
                <a:latin typeface="微软雅黑" pitchFamily="34" charset="-122"/>
                <a:ea typeface="微软雅黑" pitchFamily="34" charset="-122"/>
                <a:cs typeface="+mn-cs"/>
              </a:rPr>
              <a:t>IT</a:t>
            </a:r>
            <a:r>
              <a:rPr lang="zh-CN" altLang="en-US" b="1" dirty="0" smtClean="0">
                <a:solidFill>
                  <a:prstClr val="black"/>
                </a:solidFill>
                <a:latin typeface="微软雅黑" pitchFamily="34" charset="-122"/>
                <a:ea typeface="微软雅黑" pitchFamily="34" charset="-122"/>
                <a:cs typeface="+mn-cs"/>
              </a:rPr>
              <a:t>投资                 </a:t>
            </a:r>
            <a:r>
              <a:rPr lang="en-US" altLang="zh-CN" sz="2000" b="1" dirty="0" smtClean="0">
                <a:solidFill>
                  <a:srgbClr val="FF0000"/>
                </a:solidFill>
                <a:latin typeface="微软雅黑" pitchFamily="34" charset="-122"/>
                <a:ea typeface="微软雅黑" pitchFamily="34" charset="-122"/>
                <a:cs typeface="+mn-cs"/>
              </a:rPr>
              <a:t>90% </a:t>
            </a:r>
            <a:r>
              <a:rPr lang="zh-CN" altLang="en-US" b="1" dirty="0" smtClean="0">
                <a:solidFill>
                  <a:prstClr val="black"/>
                </a:solidFill>
                <a:latin typeface="微软雅黑" pitchFamily="34" charset="-122"/>
                <a:ea typeface="微软雅黑" pitchFamily="34" charset="-122"/>
                <a:cs typeface="+mn-cs"/>
              </a:rPr>
              <a:t>部署时间</a:t>
            </a:r>
            <a:endParaRPr lang="zh-CN" altLang="en-US" dirty="0">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招商局蛇口网谷智慧园区</a:t>
            </a:r>
            <a:endParaRPr lang="zh-CN" altLang="en-US" b="1" dirty="0"/>
          </a:p>
        </p:txBody>
      </p:sp>
      <p:grpSp>
        <p:nvGrpSpPr>
          <p:cNvPr id="3" name="组合 46"/>
          <p:cNvGrpSpPr>
            <a:grpSpLocks/>
          </p:cNvGrpSpPr>
          <p:nvPr/>
        </p:nvGrpSpPr>
        <p:grpSpPr bwMode="auto">
          <a:xfrm>
            <a:off x="0" y="633412"/>
            <a:ext cx="9144000" cy="4510088"/>
            <a:chOff x="-233" y="844619"/>
            <a:chExt cx="9144233" cy="5539406"/>
          </a:xfrm>
        </p:grpSpPr>
        <p:pic>
          <p:nvPicPr>
            <p:cNvPr id="5" name="Picture 4" descr="未标题-1"/>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876569"/>
              <a:ext cx="9144000" cy="5452980"/>
            </a:xfrm>
            <a:prstGeom prst="rect">
              <a:avLst/>
            </a:prstGeom>
            <a:noFill/>
            <a:ln w="9525">
              <a:noFill/>
              <a:miter lim="800000"/>
              <a:headEnd/>
              <a:tailEnd/>
            </a:ln>
          </p:spPr>
        </p:pic>
        <p:pic>
          <p:nvPicPr>
            <p:cNvPr id="6" name="Picture 306" descr="ED003"/>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4485" y="4797092"/>
              <a:ext cx="2375803" cy="1586933"/>
            </a:xfrm>
            <a:prstGeom prst="rect">
              <a:avLst/>
            </a:prstGeom>
            <a:noFill/>
            <a:ln w="9525">
              <a:noFill/>
              <a:miter lim="800000"/>
              <a:headEnd/>
              <a:tailEnd/>
            </a:ln>
          </p:spPr>
        </p:pic>
        <p:sp>
          <p:nvSpPr>
            <p:cNvPr id="7" name="Rectangle 11"/>
            <p:cNvSpPr/>
            <p:nvPr/>
          </p:nvSpPr>
          <p:spPr>
            <a:xfrm>
              <a:off x="-233" y="844619"/>
              <a:ext cx="9139471" cy="5539406"/>
            </a:xfrm>
            <a:prstGeom prst="rect">
              <a:avLst/>
            </a:prstGeom>
            <a:solidFill>
              <a:srgbClr val="F8F8F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FFFFFF"/>
                </a:solidFill>
                <a:latin typeface="Arial" pitchFamily="34" charset="0"/>
                <a:cs typeface="Arial" pitchFamily="34" charset="0"/>
              </a:endParaRPr>
            </a:p>
          </p:txBody>
        </p:sp>
      </p:grpSp>
      <p:grpSp>
        <p:nvGrpSpPr>
          <p:cNvPr id="8" name="组合 23"/>
          <p:cNvGrpSpPr>
            <a:grpSpLocks/>
          </p:cNvGrpSpPr>
          <p:nvPr/>
        </p:nvGrpSpPr>
        <p:grpSpPr bwMode="auto">
          <a:xfrm>
            <a:off x="162462" y="907741"/>
            <a:ext cx="4360334" cy="1288256"/>
            <a:chOff x="4720869" y="964232"/>
            <a:chExt cx="4360334" cy="1716552"/>
          </a:xfrm>
        </p:grpSpPr>
        <p:sp>
          <p:nvSpPr>
            <p:cNvPr id="9" name="AutoShape 263"/>
            <p:cNvSpPr>
              <a:spLocks noChangeArrowheads="1"/>
            </p:cNvSpPr>
            <p:nvPr/>
          </p:nvSpPr>
          <p:spPr bwMode="auto">
            <a:xfrm>
              <a:off x="4720869" y="964232"/>
              <a:ext cx="4321175" cy="1716552"/>
            </a:xfrm>
            <a:prstGeom prst="roundRect">
              <a:avLst>
                <a:gd name="adj" fmla="val 16667"/>
              </a:avLst>
            </a:prstGeom>
            <a:noFill/>
            <a:ln w="9525" algn="ctr">
              <a:solidFill>
                <a:schemeClr val="tx2">
                  <a:lumMod val="60000"/>
                  <a:lumOff val="40000"/>
                </a:schemeClr>
              </a:solidFill>
              <a:round/>
              <a:headEnd/>
              <a:tailEnd/>
            </a:ln>
            <a:effectLst>
              <a:outerShdw blurRad="50800" dist="38100" dir="2700000" algn="tl" rotWithShape="0">
                <a:prstClr val="black">
                  <a:alpha val="40000"/>
                </a:prstClr>
              </a:outerShdw>
            </a:effectLst>
          </p:spPr>
          <p:txBody>
            <a:bodyPr wrap="none" anchor="ctr"/>
            <a:lstStyle/>
            <a:p>
              <a:pPr>
                <a:defRPr/>
              </a:pPr>
              <a:endParaRPr lang="zh-CN" altLang="en-US" sz="3000">
                <a:solidFill>
                  <a:srgbClr val="0087E2"/>
                </a:solidFill>
                <a:latin typeface="Arial" pitchFamily="34" charset="0"/>
                <a:ea typeface="微软雅黑" pitchFamily="34" charset="-122"/>
              </a:endParaRPr>
            </a:p>
          </p:txBody>
        </p:sp>
        <p:sp>
          <p:nvSpPr>
            <p:cNvPr id="10" name="Rectangle 83"/>
            <p:cNvSpPr>
              <a:spLocks noChangeArrowheads="1"/>
            </p:cNvSpPr>
            <p:nvPr/>
          </p:nvSpPr>
          <p:spPr bwMode="auto">
            <a:xfrm>
              <a:off x="4773877" y="1037256"/>
              <a:ext cx="4307326" cy="1574786"/>
            </a:xfrm>
            <a:prstGeom prst="rect">
              <a:avLst/>
            </a:prstGeom>
            <a:noFill/>
            <a:ln w="9525" algn="ctr">
              <a:noFill/>
              <a:miter lim="800000"/>
              <a:headEnd/>
              <a:tailEnd/>
            </a:ln>
          </p:spPr>
          <p:txBody>
            <a:bodyPr wrap="square">
              <a:spAutoFit/>
            </a:bodyPr>
            <a:lstStyle/>
            <a:p>
              <a:pPr>
                <a:lnSpc>
                  <a:spcPct val="120000"/>
                </a:lnSpc>
                <a:buClr>
                  <a:srgbClr val="0070C0"/>
                </a:buClr>
                <a:buSzPct val="85000"/>
                <a:buFont typeface="Wingdings" pitchFamily="2" charset="2"/>
                <a:buChar char="n"/>
                <a:defRPr/>
              </a:pPr>
              <a:r>
                <a:rPr kumimoji="1" lang="en-US" altLang="zh-CN" sz="14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  </a:t>
              </a:r>
              <a:r>
                <a:rPr kumimoji="1" lang="zh-CN" altLang="en-US" sz="14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项目概况</a:t>
              </a:r>
            </a:p>
            <a:p>
              <a:pPr>
                <a:lnSpc>
                  <a:spcPct val="150000"/>
                </a:lnSpc>
                <a:buClr>
                  <a:srgbClr val="0070C0"/>
                </a:buClr>
                <a:buSzPct val="85000"/>
                <a:defRPr/>
              </a:pPr>
              <a:r>
                <a:rPr kumimoji="1" lang="zh-CN" altLang="en-US" sz="1200" dirty="0" smtClean="0">
                  <a:solidFill>
                    <a:srgbClr val="0067B4">
                      <a:lumMod val="50000"/>
                    </a:srgbClr>
                  </a:solidFill>
                  <a:latin typeface="微软雅黑" pitchFamily="34" charset="-122"/>
                  <a:ea typeface="微软雅黑" pitchFamily="34" charset="-122"/>
                </a:rPr>
                <a:t>蛇口网谷的总规划用地面积超过</a:t>
              </a:r>
              <a:r>
                <a:rPr kumimoji="1" lang="en-US" altLang="zh-CN" sz="1200" dirty="0" smtClean="0">
                  <a:solidFill>
                    <a:srgbClr val="0067B4">
                      <a:lumMod val="50000"/>
                    </a:srgbClr>
                  </a:solidFill>
                  <a:latin typeface="微软雅黑" pitchFamily="34" charset="-122"/>
                  <a:ea typeface="微软雅黑" pitchFamily="34" charset="-122"/>
                </a:rPr>
                <a:t>70</a:t>
              </a:r>
              <a:r>
                <a:rPr kumimoji="1" lang="zh-CN" altLang="en-US" sz="1200" dirty="0" smtClean="0">
                  <a:solidFill>
                    <a:srgbClr val="0067B4">
                      <a:lumMod val="50000"/>
                    </a:srgbClr>
                  </a:solidFill>
                  <a:latin typeface="微软雅黑" pitchFamily="34" charset="-122"/>
                  <a:ea typeface="微软雅黑" pitchFamily="34" charset="-122"/>
                </a:rPr>
                <a:t>万平方米，建成后的产业用房建筑面积超过</a:t>
              </a:r>
              <a:r>
                <a:rPr kumimoji="1" lang="en-US" altLang="zh-CN" sz="1200" dirty="0" smtClean="0">
                  <a:solidFill>
                    <a:srgbClr val="0067B4">
                      <a:lumMod val="50000"/>
                    </a:srgbClr>
                  </a:solidFill>
                  <a:latin typeface="微软雅黑" pitchFamily="34" charset="-122"/>
                  <a:ea typeface="微软雅黑" pitchFamily="34" charset="-122"/>
                </a:rPr>
                <a:t>42</a:t>
              </a:r>
              <a:r>
                <a:rPr kumimoji="1" lang="zh-CN" altLang="en-US" sz="1200" dirty="0" smtClean="0">
                  <a:solidFill>
                    <a:srgbClr val="0067B4">
                      <a:lumMod val="50000"/>
                    </a:srgbClr>
                  </a:solidFill>
                  <a:latin typeface="微软雅黑" pitchFamily="34" charset="-122"/>
                  <a:ea typeface="微软雅黑" pitchFamily="34" charset="-122"/>
                </a:rPr>
                <a:t>万平方米，计划到</a:t>
              </a:r>
              <a:r>
                <a:rPr kumimoji="1" lang="en-US" altLang="zh-CN" sz="1200" dirty="0" smtClean="0">
                  <a:solidFill>
                    <a:srgbClr val="0067B4">
                      <a:lumMod val="50000"/>
                    </a:srgbClr>
                  </a:solidFill>
                  <a:latin typeface="微软雅黑" pitchFamily="34" charset="-122"/>
                  <a:ea typeface="微软雅黑" pitchFamily="34" charset="-122"/>
                </a:rPr>
                <a:t>2015</a:t>
              </a:r>
              <a:r>
                <a:rPr kumimoji="1" lang="zh-CN" altLang="en-US" sz="1200" dirty="0" smtClean="0">
                  <a:solidFill>
                    <a:srgbClr val="0067B4">
                      <a:lumMod val="50000"/>
                    </a:srgbClr>
                  </a:solidFill>
                  <a:latin typeface="微软雅黑" pitchFamily="34" charset="-122"/>
                  <a:ea typeface="微软雅黑" pitchFamily="34" charset="-122"/>
                </a:rPr>
                <a:t>年，引进</a:t>
              </a:r>
              <a:r>
                <a:rPr kumimoji="1" lang="en-US" altLang="zh-CN" sz="1200" dirty="0" smtClean="0">
                  <a:solidFill>
                    <a:srgbClr val="0067B4">
                      <a:lumMod val="50000"/>
                    </a:srgbClr>
                  </a:solidFill>
                  <a:latin typeface="微软雅黑" pitchFamily="34" charset="-122"/>
                  <a:ea typeface="微软雅黑" pitchFamily="34" charset="-122"/>
                </a:rPr>
                <a:t>300-500</a:t>
              </a:r>
              <a:r>
                <a:rPr kumimoji="1" lang="zh-CN" altLang="en-US" sz="1200" dirty="0" smtClean="0">
                  <a:solidFill>
                    <a:srgbClr val="0067B4">
                      <a:lumMod val="50000"/>
                    </a:srgbClr>
                  </a:solidFill>
                  <a:latin typeface="微软雅黑" pitchFamily="34" charset="-122"/>
                  <a:ea typeface="微软雅黑" pitchFamily="34" charset="-122"/>
                </a:rPr>
                <a:t>家互联网、电子商务及物联网企业，实现</a:t>
              </a:r>
              <a:r>
                <a:rPr kumimoji="1" lang="en-US" altLang="zh-CN" sz="1200" dirty="0" smtClean="0">
                  <a:solidFill>
                    <a:srgbClr val="0067B4">
                      <a:lumMod val="50000"/>
                    </a:srgbClr>
                  </a:solidFill>
                  <a:latin typeface="微软雅黑" pitchFamily="34" charset="-122"/>
                  <a:ea typeface="微软雅黑" pitchFamily="34" charset="-122"/>
                </a:rPr>
                <a:t>300</a:t>
              </a:r>
              <a:r>
                <a:rPr kumimoji="1" lang="zh-CN" altLang="en-US" sz="1200" dirty="0" smtClean="0">
                  <a:solidFill>
                    <a:srgbClr val="0067B4">
                      <a:lumMod val="50000"/>
                    </a:srgbClr>
                  </a:solidFill>
                  <a:latin typeface="微软雅黑" pitchFamily="34" charset="-122"/>
                  <a:ea typeface="微软雅黑" pitchFamily="34" charset="-122"/>
                </a:rPr>
                <a:t>亿的总产值。</a:t>
              </a:r>
              <a:endParaRPr kumimoji="1" lang="zh-CN" altLang="en-US" sz="1200" dirty="0">
                <a:solidFill>
                  <a:srgbClr val="0067B4">
                    <a:lumMod val="50000"/>
                  </a:srgbClr>
                </a:solidFill>
                <a:latin typeface="微软雅黑" pitchFamily="34" charset="-122"/>
                <a:ea typeface="微软雅黑" pitchFamily="34" charset="-122"/>
              </a:endParaRPr>
            </a:p>
          </p:txBody>
        </p:sp>
      </p:grpSp>
      <p:sp>
        <p:nvSpPr>
          <p:cNvPr id="11" name="下箭头 10"/>
          <p:cNvSpPr/>
          <p:nvPr/>
        </p:nvSpPr>
        <p:spPr>
          <a:xfrm rot="5400000">
            <a:off x="2128424" y="4120792"/>
            <a:ext cx="248840" cy="331788"/>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CN" altLang="en-US">
              <a:solidFill>
                <a:srgbClr val="FFFFFF"/>
              </a:solidFill>
            </a:endParaRPr>
          </a:p>
        </p:txBody>
      </p:sp>
      <p:sp>
        <p:nvSpPr>
          <p:cNvPr id="12" name="下箭头 11"/>
          <p:cNvSpPr/>
          <p:nvPr/>
        </p:nvSpPr>
        <p:spPr>
          <a:xfrm rot="16200000">
            <a:off x="4509501" y="2777750"/>
            <a:ext cx="248841" cy="3333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CN" altLang="en-US">
              <a:solidFill>
                <a:srgbClr val="FFFFFF"/>
              </a:solidFill>
            </a:endParaRPr>
          </a:p>
        </p:txBody>
      </p:sp>
      <p:grpSp>
        <p:nvGrpSpPr>
          <p:cNvPr id="13" name="组合 40"/>
          <p:cNvGrpSpPr>
            <a:grpSpLocks/>
          </p:cNvGrpSpPr>
          <p:nvPr/>
        </p:nvGrpSpPr>
        <p:grpSpPr bwMode="auto">
          <a:xfrm>
            <a:off x="4872046" y="2505226"/>
            <a:ext cx="3505200" cy="775016"/>
            <a:chOff x="4773877" y="964232"/>
            <a:chExt cx="4321175" cy="1543290"/>
          </a:xfrm>
        </p:grpSpPr>
        <p:sp>
          <p:nvSpPr>
            <p:cNvPr id="14" name="AutoShape 263"/>
            <p:cNvSpPr>
              <a:spLocks noChangeArrowheads="1"/>
            </p:cNvSpPr>
            <p:nvPr/>
          </p:nvSpPr>
          <p:spPr bwMode="auto">
            <a:xfrm>
              <a:off x="4773877" y="964232"/>
              <a:ext cx="4321175" cy="1505517"/>
            </a:xfrm>
            <a:prstGeom prst="roundRect">
              <a:avLst>
                <a:gd name="adj" fmla="val 16667"/>
              </a:avLst>
            </a:prstGeom>
            <a:noFill/>
            <a:ln w="9525" algn="ctr">
              <a:solidFill>
                <a:schemeClr val="tx2">
                  <a:lumMod val="60000"/>
                  <a:lumOff val="40000"/>
                </a:schemeClr>
              </a:solidFill>
              <a:round/>
              <a:headEnd/>
              <a:tailEnd/>
            </a:ln>
            <a:effectLst>
              <a:outerShdw blurRad="50800" dist="38100" dir="2700000" algn="tl" rotWithShape="0">
                <a:prstClr val="black">
                  <a:alpha val="40000"/>
                </a:prstClr>
              </a:outerShdw>
            </a:effectLst>
          </p:spPr>
          <p:txBody>
            <a:bodyPr wrap="none" anchor="ctr"/>
            <a:lstStyle/>
            <a:p>
              <a:pPr>
                <a:defRPr/>
              </a:pPr>
              <a:endParaRPr lang="zh-CN" altLang="en-US" sz="3000">
                <a:solidFill>
                  <a:srgbClr val="0087E2"/>
                </a:solidFill>
                <a:latin typeface="Arial" pitchFamily="34" charset="0"/>
                <a:ea typeface="微软雅黑" pitchFamily="34" charset="-122"/>
              </a:endParaRPr>
            </a:p>
          </p:txBody>
        </p:sp>
        <p:sp>
          <p:nvSpPr>
            <p:cNvPr id="15" name="Rectangle 83"/>
            <p:cNvSpPr>
              <a:spLocks noChangeArrowheads="1"/>
            </p:cNvSpPr>
            <p:nvPr/>
          </p:nvSpPr>
          <p:spPr bwMode="auto">
            <a:xfrm>
              <a:off x="4904489" y="1037257"/>
              <a:ext cx="4176714" cy="1470265"/>
            </a:xfrm>
            <a:prstGeom prst="rect">
              <a:avLst/>
            </a:prstGeom>
            <a:noFill/>
            <a:ln w="9525" algn="ctr">
              <a:noFill/>
              <a:miter lim="800000"/>
              <a:headEnd/>
              <a:tailEnd/>
            </a:ln>
          </p:spPr>
          <p:txBody>
            <a:bodyPr>
              <a:spAutoFit/>
            </a:bodyPr>
            <a:lstStyle/>
            <a:p>
              <a:pPr>
                <a:lnSpc>
                  <a:spcPct val="120000"/>
                </a:lnSpc>
                <a:buClr>
                  <a:srgbClr val="0070C0"/>
                </a:buClr>
                <a:buSzPct val="85000"/>
                <a:buFont typeface="Wingdings" pitchFamily="2" charset="2"/>
                <a:buChar char="n"/>
                <a:defRPr/>
              </a:pPr>
              <a:r>
                <a:rPr kumimoji="1" lang="en-US" altLang="zh-CN" sz="12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  </a:t>
              </a:r>
              <a:r>
                <a:rPr kumimoji="1" lang="zh-CN" altLang="en-US" sz="12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园区管委会，</a:t>
              </a:r>
              <a:r>
                <a:rPr kumimoji="1" lang="zh-CN" altLang="en-US" sz="1200" dirty="0">
                  <a:solidFill>
                    <a:srgbClr val="0067B4">
                      <a:lumMod val="50000"/>
                    </a:srgbClr>
                  </a:solidFill>
                  <a:latin typeface="微软雅黑" pitchFamily="34" charset="-122"/>
                  <a:ea typeface="微软雅黑" pitchFamily="34" charset="-122"/>
                </a:rPr>
                <a:t>起政策指导和扶持功能，出资成立运营公司，对园区入驻企业提供扶持政策，协助园区产业孵化功能服务</a:t>
              </a:r>
            </a:p>
          </p:txBody>
        </p:sp>
      </p:grpSp>
      <p:grpSp>
        <p:nvGrpSpPr>
          <p:cNvPr id="16" name="组合 43"/>
          <p:cNvGrpSpPr>
            <a:grpSpLocks/>
          </p:cNvGrpSpPr>
          <p:nvPr/>
        </p:nvGrpSpPr>
        <p:grpSpPr bwMode="auto">
          <a:xfrm>
            <a:off x="5978539" y="3812433"/>
            <a:ext cx="2569111" cy="875312"/>
            <a:chOff x="4773883" y="1484626"/>
            <a:chExt cx="4398061" cy="1876153"/>
          </a:xfrm>
        </p:grpSpPr>
        <p:sp>
          <p:nvSpPr>
            <p:cNvPr id="17" name="AutoShape 263"/>
            <p:cNvSpPr>
              <a:spLocks noChangeArrowheads="1"/>
            </p:cNvSpPr>
            <p:nvPr/>
          </p:nvSpPr>
          <p:spPr bwMode="auto">
            <a:xfrm>
              <a:off x="4773883" y="1484626"/>
              <a:ext cx="4321168" cy="1876153"/>
            </a:xfrm>
            <a:prstGeom prst="roundRect">
              <a:avLst>
                <a:gd name="adj" fmla="val 16667"/>
              </a:avLst>
            </a:prstGeom>
            <a:noFill/>
            <a:ln w="9525" algn="ctr">
              <a:solidFill>
                <a:schemeClr val="tx2">
                  <a:lumMod val="60000"/>
                  <a:lumOff val="40000"/>
                </a:schemeClr>
              </a:solidFill>
              <a:round/>
              <a:headEnd/>
              <a:tailEnd/>
            </a:ln>
            <a:effectLst>
              <a:outerShdw blurRad="50800" dist="38100" dir="2700000" algn="tl" rotWithShape="0">
                <a:prstClr val="black">
                  <a:alpha val="40000"/>
                </a:prstClr>
              </a:outerShdw>
            </a:effectLst>
          </p:spPr>
          <p:txBody>
            <a:bodyPr wrap="none" anchor="ctr"/>
            <a:lstStyle/>
            <a:p>
              <a:pPr>
                <a:defRPr/>
              </a:pPr>
              <a:endParaRPr lang="zh-CN" altLang="en-US" sz="3000">
                <a:solidFill>
                  <a:srgbClr val="0087E2"/>
                </a:solidFill>
                <a:latin typeface="Arial" pitchFamily="34" charset="0"/>
                <a:ea typeface="微软雅黑" pitchFamily="34" charset="-122"/>
              </a:endParaRPr>
            </a:p>
          </p:txBody>
        </p:sp>
        <p:sp>
          <p:nvSpPr>
            <p:cNvPr id="18" name="Rectangle 83"/>
            <p:cNvSpPr>
              <a:spLocks noChangeArrowheads="1"/>
            </p:cNvSpPr>
            <p:nvPr/>
          </p:nvSpPr>
          <p:spPr bwMode="auto">
            <a:xfrm>
              <a:off x="4995230" y="1548536"/>
              <a:ext cx="4176714" cy="1582575"/>
            </a:xfrm>
            <a:prstGeom prst="rect">
              <a:avLst/>
            </a:prstGeom>
            <a:noFill/>
            <a:ln w="9525" algn="ctr">
              <a:noFill/>
              <a:miter lim="800000"/>
              <a:headEnd/>
              <a:tailEnd/>
            </a:ln>
          </p:spPr>
          <p:txBody>
            <a:bodyPr>
              <a:spAutoFit/>
            </a:bodyPr>
            <a:lstStyle/>
            <a:p>
              <a:pPr>
                <a:lnSpc>
                  <a:spcPct val="120000"/>
                </a:lnSpc>
                <a:buClr>
                  <a:srgbClr val="0070C0"/>
                </a:buClr>
                <a:buSzPct val="85000"/>
                <a:buFont typeface="Wingdings" pitchFamily="2" charset="2"/>
                <a:buChar char="n"/>
                <a:defRPr/>
              </a:pPr>
              <a:r>
                <a:rPr kumimoji="1" lang="en-US" altLang="zh-CN" sz="12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  </a:t>
              </a:r>
              <a:r>
                <a:rPr kumimoji="1" lang="zh-CN" altLang="en-US" sz="12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园区运营公司</a:t>
              </a:r>
              <a:r>
                <a:rPr kumimoji="1" lang="zh-CN" altLang="en-US" sz="1200" b="1" dirty="0" smtClean="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a:t>
              </a:r>
              <a:r>
                <a:rPr kumimoji="1" lang="zh-CN" altLang="zh-CN" sz="1200" dirty="0" smtClean="0">
                  <a:solidFill>
                    <a:srgbClr val="0067B4">
                      <a:lumMod val="50000"/>
                    </a:srgbClr>
                  </a:solidFill>
                  <a:latin typeface="微软雅黑" pitchFamily="34" charset="-122"/>
                  <a:ea typeface="微软雅黑" pitchFamily="34" charset="-122"/>
                </a:rPr>
                <a:t>园区运营项目投资、</a:t>
              </a:r>
              <a:r>
                <a:rPr kumimoji="1" lang="zh-CN" altLang="en-US" sz="1200" dirty="0" smtClean="0">
                  <a:solidFill>
                    <a:srgbClr val="0067B4">
                      <a:lumMod val="50000"/>
                    </a:srgbClr>
                  </a:solidFill>
                  <a:latin typeface="微软雅黑" pitchFamily="34" charset="-122"/>
                  <a:ea typeface="微软雅黑" pitchFamily="34" charset="-122"/>
                </a:rPr>
                <a:t>为</a:t>
              </a:r>
              <a:r>
                <a:rPr kumimoji="1" lang="zh-CN" altLang="en-US" sz="1200" dirty="0">
                  <a:solidFill>
                    <a:srgbClr val="0067B4">
                      <a:lumMod val="50000"/>
                    </a:srgbClr>
                  </a:solidFill>
                  <a:latin typeface="微软雅黑" pitchFamily="34" charset="-122"/>
                  <a:ea typeface="微软雅黑" pitchFamily="34" charset="-122"/>
                </a:rPr>
                <a:t>本地园区管委会、园区入驻企业提供管理和服务</a:t>
              </a:r>
            </a:p>
          </p:txBody>
        </p:sp>
      </p:grpSp>
      <p:grpSp>
        <p:nvGrpSpPr>
          <p:cNvPr id="19" name="组合 47"/>
          <p:cNvGrpSpPr>
            <a:grpSpLocks/>
          </p:cNvGrpSpPr>
          <p:nvPr/>
        </p:nvGrpSpPr>
        <p:grpSpPr bwMode="auto">
          <a:xfrm>
            <a:off x="92765" y="2541898"/>
            <a:ext cx="2178689" cy="2485493"/>
            <a:chOff x="4773877" y="964233"/>
            <a:chExt cx="4708265" cy="3764792"/>
          </a:xfrm>
        </p:grpSpPr>
        <p:sp>
          <p:nvSpPr>
            <p:cNvPr id="20" name="AutoShape 263"/>
            <p:cNvSpPr>
              <a:spLocks noChangeArrowheads="1"/>
            </p:cNvSpPr>
            <p:nvPr/>
          </p:nvSpPr>
          <p:spPr bwMode="auto">
            <a:xfrm>
              <a:off x="4773877" y="964233"/>
              <a:ext cx="4321174" cy="3764792"/>
            </a:xfrm>
            <a:prstGeom prst="roundRect">
              <a:avLst>
                <a:gd name="adj" fmla="val 16667"/>
              </a:avLst>
            </a:prstGeom>
            <a:noFill/>
            <a:ln w="9525" algn="ctr">
              <a:solidFill>
                <a:schemeClr val="tx2">
                  <a:lumMod val="60000"/>
                  <a:lumOff val="40000"/>
                </a:schemeClr>
              </a:solidFill>
              <a:round/>
              <a:headEnd/>
              <a:tailEnd/>
            </a:ln>
            <a:effectLst>
              <a:outerShdw blurRad="50800" dist="38100" dir="2700000" algn="tl" rotWithShape="0">
                <a:prstClr val="black">
                  <a:alpha val="40000"/>
                </a:prstClr>
              </a:outerShdw>
            </a:effectLst>
          </p:spPr>
          <p:txBody>
            <a:bodyPr wrap="none" anchor="ctr"/>
            <a:lstStyle/>
            <a:p>
              <a:pPr>
                <a:defRPr/>
              </a:pPr>
              <a:endParaRPr lang="zh-CN" altLang="en-US" sz="3000">
                <a:solidFill>
                  <a:srgbClr val="0087E2"/>
                </a:solidFill>
                <a:latin typeface="Arial" pitchFamily="34" charset="0"/>
                <a:ea typeface="微软雅黑" pitchFamily="34" charset="-122"/>
              </a:endParaRPr>
            </a:p>
          </p:txBody>
        </p:sp>
        <p:sp>
          <p:nvSpPr>
            <p:cNvPr id="21" name="Rectangle 83"/>
            <p:cNvSpPr>
              <a:spLocks noChangeArrowheads="1"/>
            </p:cNvSpPr>
            <p:nvPr/>
          </p:nvSpPr>
          <p:spPr bwMode="auto">
            <a:xfrm>
              <a:off x="4945709" y="1099725"/>
              <a:ext cx="4536433" cy="3467978"/>
            </a:xfrm>
            <a:prstGeom prst="rect">
              <a:avLst/>
            </a:prstGeom>
            <a:noFill/>
            <a:ln w="9525" algn="ctr">
              <a:noFill/>
              <a:miter lim="800000"/>
              <a:headEnd/>
              <a:tailEnd/>
            </a:ln>
          </p:spPr>
          <p:txBody>
            <a:bodyPr wrap="square">
              <a:spAutoFit/>
            </a:bodyPr>
            <a:lstStyle/>
            <a:p>
              <a:pPr>
                <a:lnSpc>
                  <a:spcPct val="120000"/>
                </a:lnSpc>
                <a:buClr>
                  <a:srgbClr val="0070C0"/>
                </a:buClr>
                <a:buSzPct val="85000"/>
                <a:buFont typeface="Wingdings" pitchFamily="2" charset="2"/>
                <a:buChar char="n"/>
                <a:defRPr/>
              </a:pPr>
              <a:r>
                <a:rPr kumimoji="1" lang="en-US" altLang="zh-CN" sz="1200" b="1" dirty="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  </a:t>
              </a:r>
              <a:r>
                <a:rPr kumimoji="1" lang="zh-CN" altLang="en-US" sz="1200" b="1" dirty="0" smtClean="0">
                  <a:ln w="1905"/>
                  <a:gradFill>
                    <a:gsLst>
                      <a:gs pos="0">
                        <a:srgbClr val="58595B">
                          <a:shade val="20000"/>
                          <a:satMod val="200000"/>
                        </a:srgbClr>
                      </a:gs>
                      <a:gs pos="78000">
                        <a:srgbClr val="58595B">
                          <a:tint val="90000"/>
                          <a:shade val="89000"/>
                          <a:satMod val="220000"/>
                        </a:srgbClr>
                      </a:gs>
                      <a:gs pos="100000">
                        <a:srgbClr val="58595B">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中兴通讯，</a:t>
              </a:r>
              <a:r>
                <a:rPr kumimoji="1" lang="en-US" altLang="zh-CN" sz="1200" dirty="0" smtClean="0">
                  <a:solidFill>
                    <a:srgbClr val="0067B4">
                      <a:lumMod val="50000"/>
                    </a:srgbClr>
                  </a:solidFill>
                  <a:latin typeface="微软雅黑" pitchFamily="34" charset="-122"/>
                  <a:ea typeface="微软雅黑" pitchFamily="34" charset="-122"/>
                </a:rPr>
                <a:t>IT</a:t>
              </a:r>
              <a:r>
                <a:rPr kumimoji="1" lang="zh-CN" altLang="zh-CN" sz="1200" dirty="0" smtClean="0">
                  <a:solidFill>
                    <a:srgbClr val="0067B4">
                      <a:lumMod val="50000"/>
                    </a:srgbClr>
                  </a:solidFill>
                  <a:latin typeface="微软雅黑" pitchFamily="34" charset="-122"/>
                  <a:ea typeface="微软雅黑" pitchFamily="34" charset="-122"/>
                </a:rPr>
                <a:t>建设厂商，规划设计、方案输出、建设实施、交付运维</a:t>
              </a:r>
              <a:r>
                <a:rPr kumimoji="1" lang="zh-CN" altLang="en-US" sz="1200" dirty="0" smtClean="0">
                  <a:solidFill>
                    <a:srgbClr val="0067B4">
                      <a:lumMod val="50000"/>
                    </a:srgbClr>
                  </a:solidFill>
                  <a:latin typeface="微软雅黑" pitchFamily="34" charset="-122"/>
                  <a:ea typeface="微软雅黑" pitchFamily="34" charset="-122"/>
                </a:rPr>
                <a:t>。实现园区</a:t>
              </a:r>
              <a:r>
                <a:rPr kumimoji="1" lang="en-US" altLang="zh-CN" sz="1200" dirty="0" err="1" smtClean="0">
                  <a:solidFill>
                    <a:srgbClr val="0067B4">
                      <a:lumMod val="50000"/>
                    </a:srgbClr>
                  </a:solidFill>
                  <a:latin typeface="微软雅黑" pitchFamily="34" charset="-122"/>
                  <a:ea typeface="微软雅黑" pitchFamily="34" charset="-122"/>
                </a:rPr>
                <a:t>ITSaaS</a:t>
              </a:r>
              <a:r>
                <a:rPr kumimoji="1" lang="zh-CN" altLang="en-US" sz="1200" dirty="0" smtClean="0">
                  <a:solidFill>
                    <a:srgbClr val="0067B4">
                      <a:lumMod val="50000"/>
                    </a:srgbClr>
                  </a:solidFill>
                  <a:latin typeface="微软雅黑" pitchFamily="34" charset="-122"/>
                  <a:ea typeface="微软雅黑" pitchFamily="34" charset="-122"/>
                </a:rPr>
                <a:t>云服务、信息服务、共享服务、生活服务、产业链共享服务、能耗检测、环境监测、安防管理，为入区企业提供一站式服务，打造国内一流的高质量“智慧园区”</a:t>
              </a:r>
              <a:endParaRPr kumimoji="1" lang="zh-CN" altLang="en-US" sz="1200" dirty="0">
                <a:solidFill>
                  <a:srgbClr val="0067B4">
                    <a:lumMod val="50000"/>
                  </a:srgbClr>
                </a:solidFill>
                <a:latin typeface="微软雅黑" pitchFamily="34" charset="-122"/>
                <a:ea typeface="微软雅黑" pitchFamily="34" charset="-122"/>
              </a:endParaRPr>
            </a:p>
          </p:txBody>
        </p:sp>
      </p:grpSp>
      <p:sp>
        <p:nvSpPr>
          <p:cNvPr id="22" name="下箭头 21"/>
          <p:cNvSpPr/>
          <p:nvPr/>
        </p:nvSpPr>
        <p:spPr>
          <a:xfrm rot="16200000">
            <a:off x="5688220" y="4090975"/>
            <a:ext cx="248840" cy="33178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CN" altLang="en-US">
              <a:solidFill>
                <a:srgbClr val="FFFFFF"/>
              </a:solidFill>
            </a:endParaRPr>
          </a:p>
        </p:txBody>
      </p:sp>
      <p:grpSp>
        <p:nvGrpSpPr>
          <p:cNvPr id="23" name="组合 39"/>
          <p:cNvGrpSpPr>
            <a:grpSpLocks/>
          </p:cNvGrpSpPr>
          <p:nvPr/>
        </p:nvGrpSpPr>
        <p:grpSpPr bwMode="auto">
          <a:xfrm>
            <a:off x="2352684" y="2554145"/>
            <a:ext cx="3325813" cy="2133600"/>
            <a:chOff x="4161506" y="2586629"/>
            <a:chExt cx="3324763" cy="2844761"/>
          </a:xfrm>
        </p:grpSpPr>
        <p:sp>
          <p:nvSpPr>
            <p:cNvPr id="24" name="AutoShape 3"/>
            <p:cNvSpPr>
              <a:spLocks noChangeArrowheads="1"/>
            </p:cNvSpPr>
            <p:nvPr/>
          </p:nvSpPr>
          <p:spPr bwMode="gray">
            <a:xfrm rot="-3154669">
              <a:off x="4575175" y="3800748"/>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algn="ctr" eaLnBrk="0" hangingPunct="0"/>
              <a:endParaRPr lang="zh-CN" altLang="zh-CN" sz="1400" b="1">
                <a:solidFill>
                  <a:srgbClr val="008ED3"/>
                </a:solidFill>
                <a:latin typeface="微软雅黑" pitchFamily="34" charset="-122"/>
                <a:ea typeface="微软雅黑" pitchFamily="34" charset="-122"/>
              </a:endParaRPr>
            </a:p>
          </p:txBody>
        </p:sp>
        <p:sp>
          <p:nvSpPr>
            <p:cNvPr id="25" name="Oval 8"/>
            <p:cNvSpPr>
              <a:spLocks noChangeArrowheads="1"/>
            </p:cNvSpPr>
            <p:nvPr/>
          </p:nvSpPr>
          <p:spPr bwMode="gray">
            <a:xfrm>
              <a:off x="5250187" y="2623141"/>
              <a:ext cx="1080747" cy="1042973"/>
            </a:xfrm>
            <a:prstGeom prst="ellipse">
              <a:avLst/>
            </a:prstGeom>
            <a:solidFill>
              <a:schemeClr val="accent5">
                <a:lumMod val="75000"/>
              </a:schemeClr>
            </a:solidFill>
            <a:ln w="63500" algn="ctr">
              <a:solidFill>
                <a:srgbClr val="DDDDDD">
                  <a:alpha val="70195"/>
                </a:srgbClr>
              </a:solidFill>
              <a:round/>
              <a:headEnd/>
              <a:tailEnd/>
            </a:ln>
          </p:spPr>
          <p:txBody>
            <a:bodyPr wrap="none" anchor="ctr"/>
            <a:lstStyle/>
            <a:p>
              <a:pPr algn="ctr" eaLnBrk="0" hangingPunct="0">
                <a:defRPr/>
              </a:pPr>
              <a:endParaRPr lang="zh-CN" altLang="zh-CN" sz="1400" b="1">
                <a:solidFill>
                  <a:srgbClr val="008ED3"/>
                </a:solidFill>
                <a:latin typeface="微软雅黑" pitchFamily="34" charset="-122"/>
                <a:ea typeface="微软雅黑" pitchFamily="34" charset="-122"/>
              </a:endParaRPr>
            </a:p>
          </p:txBody>
        </p:sp>
        <p:pic>
          <p:nvPicPr>
            <p:cNvPr id="26" name="Picture 9" descr="cir_lighteffect0"/>
            <p:cNvPicPr>
              <a:picLocks noChangeAspect="1" noChangeArrowheads="1"/>
            </p:cNvPicPr>
            <p:nvPr/>
          </p:nvPicPr>
          <p:blipFill>
            <a:blip r:embed="rId4" cstate="email">
              <a:lum bright="18000" contrast="-12000"/>
              <a:extLst>
                <a:ext uri="{28A0092B-C50C-407E-A947-70E740481C1C}">
                  <a14:useLocalDpi xmlns="" xmlns:a14="http://schemas.microsoft.com/office/drawing/2010/main"/>
                </a:ext>
              </a:extLst>
            </a:blip>
            <a:srcRect/>
            <a:stretch>
              <a:fillRect/>
            </a:stretch>
          </p:blipFill>
          <p:spPr bwMode="gray">
            <a:xfrm>
              <a:off x="5342354" y="2586629"/>
              <a:ext cx="891133" cy="871807"/>
            </a:xfrm>
            <a:prstGeom prst="rect">
              <a:avLst/>
            </a:prstGeom>
            <a:noFill/>
            <a:ln w="9525">
              <a:noFill/>
              <a:miter lim="800000"/>
              <a:headEnd/>
              <a:tailEnd/>
            </a:ln>
          </p:spPr>
        </p:pic>
        <p:sp>
          <p:nvSpPr>
            <p:cNvPr id="27" name="Rectangle 10"/>
            <p:cNvSpPr>
              <a:spLocks noChangeArrowheads="1"/>
            </p:cNvSpPr>
            <p:nvPr/>
          </p:nvSpPr>
          <p:spPr bwMode="gray">
            <a:xfrm>
              <a:off x="5514725" y="2966788"/>
              <a:ext cx="594847" cy="451399"/>
            </a:xfrm>
            <a:prstGeom prst="rect">
              <a:avLst/>
            </a:prstGeom>
            <a:noFill/>
            <a:ln w="9525" algn="ctr">
              <a:noFill/>
              <a:miter lim="800000"/>
              <a:headEnd/>
              <a:tailEnd/>
            </a:ln>
          </p:spPr>
          <p:txBody>
            <a:bodyPr wrap="none">
              <a:spAutoFit/>
            </a:bodyPr>
            <a:lstStyle/>
            <a:p>
              <a:pPr algn="ctr"/>
              <a:r>
                <a:rPr lang="zh-CN" altLang="en-US" sz="1600" b="1" dirty="0">
                  <a:solidFill>
                    <a:srgbClr val="F8F8F8"/>
                  </a:solidFill>
                  <a:latin typeface="微软雅黑" pitchFamily="34" charset="-122"/>
                  <a:ea typeface="微软雅黑" pitchFamily="34" charset="-122"/>
                </a:rPr>
                <a:t>政府</a:t>
              </a:r>
              <a:endParaRPr lang="en-US" altLang="zh-CN" sz="1600" b="1" dirty="0">
                <a:solidFill>
                  <a:srgbClr val="F8F8F8"/>
                </a:solidFill>
                <a:latin typeface="微软雅黑" pitchFamily="34" charset="-122"/>
                <a:ea typeface="微软雅黑" pitchFamily="34" charset="-122"/>
              </a:endParaRPr>
            </a:p>
          </p:txBody>
        </p:sp>
        <p:sp>
          <p:nvSpPr>
            <p:cNvPr id="28" name="Oval 12"/>
            <p:cNvSpPr>
              <a:spLocks noChangeArrowheads="1"/>
            </p:cNvSpPr>
            <p:nvPr/>
          </p:nvSpPr>
          <p:spPr bwMode="gray">
            <a:xfrm>
              <a:off x="6405522" y="4369368"/>
              <a:ext cx="1080747" cy="1044561"/>
            </a:xfrm>
            <a:prstGeom prst="ellipse">
              <a:avLst/>
            </a:prstGeom>
            <a:solidFill>
              <a:schemeClr val="accent1">
                <a:lumMod val="50000"/>
              </a:schemeClr>
            </a:solidFill>
            <a:ln w="63500" algn="ctr">
              <a:solidFill>
                <a:srgbClr val="DDDDDD">
                  <a:alpha val="70195"/>
                </a:srgbClr>
              </a:solidFill>
              <a:round/>
              <a:headEnd/>
              <a:tailEnd/>
            </a:ln>
          </p:spPr>
          <p:txBody>
            <a:bodyPr wrap="none" anchor="ctr"/>
            <a:lstStyle/>
            <a:p>
              <a:pPr algn="ctr" eaLnBrk="0" hangingPunct="0">
                <a:defRPr/>
              </a:pPr>
              <a:endParaRPr lang="zh-CN" altLang="zh-CN" sz="1400" b="1">
                <a:solidFill>
                  <a:srgbClr val="008ED3"/>
                </a:solidFill>
                <a:latin typeface="微软雅黑" pitchFamily="34" charset="-122"/>
                <a:ea typeface="微软雅黑" pitchFamily="34" charset="-122"/>
              </a:endParaRPr>
            </a:p>
          </p:txBody>
        </p:sp>
        <p:pic>
          <p:nvPicPr>
            <p:cNvPr id="29" name="Picture 13" descr="cir_lighteffect0"/>
            <p:cNvPicPr>
              <a:picLocks noChangeAspect="1" noChangeArrowheads="1"/>
            </p:cNvPicPr>
            <p:nvPr/>
          </p:nvPicPr>
          <p:blipFill>
            <a:blip r:embed="rId4" cstate="email">
              <a:lum bright="18000" contrast="-12000"/>
              <a:extLst>
                <a:ext uri="{28A0092B-C50C-407E-A947-70E740481C1C}">
                  <a14:useLocalDpi xmlns="" xmlns:a14="http://schemas.microsoft.com/office/drawing/2010/main"/>
                </a:ext>
              </a:extLst>
            </a:blip>
            <a:srcRect/>
            <a:stretch>
              <a:fillRect/>
            </a:stretch>
          </p:blipFill>
          <p:spPr bwMode="gray">
            <a:xfrm>
              <a:off x="6500769" y="4324862"/>
              <a:ext cx="891133" cy="871807"/>
            </a:xfrm>
            <a:prstGeom prst="rect">
              <a:avLst/>
            </a:prstGeom>
            <a:noFill/>
            <a:ln w="9525">
              <a:noFill/>
              <a:miter lim="800000"/>
              <a:headEnd/>
              <a:tailEnd/>
            </a:ln>
          </p:spPr>
        </p:pic>
        <p:sp>
          <p:nvSpPr>
            <p:cNvPr id="30" name="Rectangle 14"/>
            <p:cNvSpPr>
              <a:spLocks noChangeArrowheads="1"/>
            </p:cNvSpPr>
            <p:nvPr/>
          </p:nvSpPr>
          <p:spPr bwMode="gray">
            <a:xfrm>
              <a:off x="6656625" y="4587974"/>
              <a:ext cx="594847" cy="779689"/>
            </a:xfrm>
            <a:prstGeom prst="rect">
              <a:avLst/>
            </a:prstGeom>
            <a:noFill/>
            <a:ln w="9525" algn="ctr">
              <a:noFill/>
              <a:miter lim="800000"/>
              <a:headEnd/>
              <a:tailEnd/>
            </a:ln>
          </p:spPr>
          <p:txBody>
            <a:bodyPr wrap="none">
              <a:spAutoFit/>
            </a:bodyPr>
            <a:lstStyle/>
            <a:p>
              <a:pPr algn="ctr"/>
              <a:r>
                <a:rPr lang="zh-CN" altLang="en-US" sz="1600" b="1" dirty="0">
                  <a:solidFill>
                    <a:srgbClr val="F8F8F8"/>
                  </a:solidFill>
                  <a:latin typeface="微软雅黑" pitchFamily="34" charset="-122"/>
                  <a:ea typeface="微软雅黑" pitchFamily="34" charset="-122"/>
                </a:rPr>
                <a:t>运营</a:t>
              </a:r>
              <a:endParaRPr lang="en-US" altLang="zh-CN" sz="1600" b="1" dirty="0">
                <a:solidFill>
                  <a:srgbClr val="F8F8F8"/>
                </a:solidFill>
                <a:latin typeface="微软雅黑" pitchFamily="34" charset="-122"/>
                <a:ea typeface="微软雅黑" pitchFamily="34" charset="-122"/>
              </a:endParaRPr>
            </a:p>
            <a:p>
              <a:pPr algn="ctr"/>
              <a:r>
                <a:rPr lang="zh-CN" altLang="en-US" sz="1600" b="1" dirty="0">
                  <a:solidFill>
                    <a:srgbClr val="F8F8F8"/>
                  </a:solidFill>
                  <a:latin typeface="微软雅黑" pitchFamily="34" charset="-122"/>
                  <a:ea typeface="微软雅黑" pitchFamily="34" charset="-122"/>
                </a:rPr>
                <a:t>公司</a:t>
              </a:r>
              <a:endParaRPr lang="en-US" altLang="zh-CN" sz="1600" b="1" dirty="0">
                <a:solidFill>
                  <a:srgbClr val="F8F8F8"/>
                </a:solidFill>
                <a:latin typeface="微软雅黑" pitchFamily="34" charset="-122"/>
                <a:ea typeface="微软雅黑" pitchFamily="34" charset="-122"/>
              </a:endParaRPr>
            </a:p>
          </p:txBody>
        </p:sp>
        <p:sp>
          <p:nvSpPr>
            <p:cNvPr id="31" name="Oval 16"/>
            <p:cNvSpPr>
              <a:spLocks noChangeArrowheads="1"/>
            </p:cNvSpPr>
            <p:nvPr/>
          </p:nvSpPr>
          <p:spPr bwMode="gray">
            <a:xfrm>
              <a:off x="4161506" y="4388417"/>
              <a:ext cx="1080747" cy="1042973"/>
            </a:xfrm>
            <a:prstGeom prst="ellipse">
              <a:avLst/>
            </a:prstGeom>
            <a:solidFill>
              <a:schemeClr val="accent5">
                <a:lumMod val="50000"/>
              </a:schemeClr>
            </a:solidFill>
            <a:ln w="63500" algn="ctr">
              <a:solidFill>
                <a:srgbClr val="DDDDDD">
                  <a:alpha val="70195"/>
                </a:srgbClr>
              </a:solidFill>
              <a:round/>
              <a:headEnd/>
              <a:tailEnd/>
            </a:ln>
          </p:spPr>
          <p:txBody>
            <a:bodyPr wrap="none" anchor="ctr"/>
            <a:lstStyle/>
            <a:p>
              <a:pPr algn="ctr" eaLnBrk="0" hangingPunct="0">
                <a:defRPr/>
              </a:pPr>
              <a:endParaRPr lang="zh-CN" altLang="zh-CN" sz="1400" b="1">
                <a:solidFill>
                  <a:srgbClr val="008ED3"/>
                </a:solidFill>
                <a:latin typeface="微软雅黑" pitchFamily="34" charset="-122"/>
                <a:ea typeface="微软雅黑" pitchFamily="34" charset="-122"/>
              </a:endParaRPr>
            </a:p>
          </p:txBody>
        </p:sp>
        <p:pic>
          <p:nvPicPr>
            <p:cNvPr id="32" name="Picture 17" descr="cir_lighteffect0"/>
            <p:cNvPicPr>
              <a:picLocks noChangeAspect="1" noChangeArrowheads="1"/>
            </p:cNvPicPr>
            <p:nvPr/>
          </p:nvPicPr>
          <p:blipFill>
            <a:blip r:embed="rId4" cstate="email">
              <a:lum bright="18000" contrast="-12000"/>
              <a:extLst>
                <a:ext uri="{28A0092B-C50C-407E-A947-70E740481C1C}">
                  <a14:useLocalDpi xmlns="" xmlns:a14="http://schemas.microsoft.com/office/drawing/2010/main"/>
                </a:ext>
              </a:extLst>
            </a:blip>
            <a:srcRect/>
            <a:stretch>
              <a:fillRect/>
            </a:stretch>
          </p:blipFill>
          <p:spPr bwMode="gray">
            <a:xfrm>
              <a:off x="4255373" y="4335934"/>
              <a:ext cx="891133" cy="871807"/>
            </a:xfrm>
            <a:prstGeom prst="rect">
              <a:avLst/>
            </a:prstGeom>
            <a:noFill/>
            <a:ln w="9525">
              <a:noFill/>
              <a:miter lim="800000"/>
              <a:headEnd/>
              <a:tailEnd/>
            </a:ln>
          </p:spPr>
        </p:pic>
        <p:sp>
          <p:nvSpPr>
            <p:cNvPr id="33" name="Rectangle 18"/>
            <p:cNvSpPr>
              <a:spLocks noChangeArrowheads="1"/>
            </p:cNvSpPr>
            <p:nvPr/>
          </p:nvSpPr>
          <p:spPr bwMode="gray">
            <a:xfrm>
              <a:off x="4411864" y="4616227"/>
              <a:ext cx="594847" cy="779689"/>
            </a:xfrm>
            <a:prstGeom prst="rect">
              <a:avLst/>
            </a:prstGeom>
            <a:noFill/>
            <a:ln w="9525" algn="ctr">
              <a:noFill/>
              <a:miter lim="800000"/>
              <a:headEnd/>
              <a:tailEnd/>
            </a:ln>
          </p:spPr>
          <p:txBody>
            <a:bodyPr wrap="none">
              <a:spAutoFit/>
            </a:bodyPr>
            <a:lstStyle/>
            <a:p>
              <a:pPr algn="ctr"/>
              <a:r>
                <a:rPr lang="zh-CN" altLang="en-US" sz="1600" b="1" dirty="0" smtClean="0">
                  <a:solidFill>
                    <a:srgbClr val="FFFFFF"/>
                  </a:solidFill>
                  <a:latin typeface="微软雅黑" pitchFamily="34" charset="-122"/>
                  <a:ea typeface="微软雅黑" pitchFamily="34" charset="-122"/>
                </a:rPr>
                <a:t>中兴</a:t>
              </a:r>
              <a:endParaRPr lang="en-US" altLang="zh-CN" sz="1600" b="1" dirty="0" smtClean="0">
                <a:solidFill>
                  <a:srgbClr val="FFFFFF"/>
                </a:solidFill>
                <a:latin typeface="微软雅黑" pitchFamily="34" charset="-122"/>
                <a:ea typeface="微软雅黑" pitchFamily="34" charset="-122"/>
              </a:endParaRPr>
            </a:p>
            <a:p>
              <a:pPr algn="ctr"/>
              <a:r>
                <a:rPr lang="zh-CN" altLang="en-US" sz="1600" b="1" dirty="0" smtClean="0">
                  <a:solidFill>
                    <a:srgbClr val="FFFFFF"/>
                  </a:solidFill>
                  <a:latin typeface="微软雅黑" pitchFamily="34" charset="-122"/>
                  <a:ea typeface="微软雅黑" pitchFamily="34" charset="-122"/>
                </a:rPr>
                <a:t>通讯</a:t>
              </a:r>
              <a:endParaRPr lang="en-US" altLang="zh-CN" sz="1600" b="1" dirty="0">
                <a:solidFill>
                  <a:srgbClr val="FFFFFF"/>
                </a:solidFill>
                <a:latin typeface="微软雅黑" pitchFamily="34" charset="-122"/>
                <a:ea typeface="微软雅黑" pitchFamily="34" charset="-122"/>
              </a:endParaRPr>
            </a:p>
          </p:txBody>
        </p:sp>
        <p:sp>
          <p:nvSpPr>
            <p:cNvPr id="34" name="AutoShape 3"/>
            <p:cNvSpPr>
              <a:spLocks noChangeArrowheads="1"/>
            </p:cNvSpPr>
            <p:nvPr/>
          </p:nvSpPr>
          <p:spPr bwMode="gray">
            <a:xfrm rot="3058354">
              <a:off x="5979032" y="3730509"/>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algn="ctr" eaLnBrk="0" hangingPunct="0"/>
              <a:endParaRPr lang="zh-CN" altLang="zh-CN" sz="1400" b="1">
                <a:solidFill>
                  <a:srgbClr val="008ED3"/>
                </a:solidFill>
                <a:latin typeface="微软雅黑" pitchFamily="34" charset="-122"/>
                <a:ea typeface="微软雅黑" pitchFamily="34" charset="-122"/>
              </a:endParaRPr>
            </a:p>
          </p:txBody>
        </p:sp>
        <p:sp>
          <p:nvSpPr>
            <p:cNvPr id="35" name="AutoShape 3"/>
            <p:cNvSpPr>
              <a:spLocks noChangeArrowheads="1"/>
            </p:cNvSpPr>
            <p:nvPr/>
          </p:nvSpPr>
          <p:spPr bwMode="gray">
            <a:xfrm rot="10800000">
              <a:off x="5318068" y="4838101"/>
              <a:ext cx="1067224" cy="415329"/>
            </a:xfrm>
            <a:prstGeom prst="rightArrow">
              <a:avLst>
                <a:gd name="adj1" fmla="val 49380"/>
                <a:gd name="adj2" fmla="val 68713"/>
              </a:avLst>
            </a:prstGeom>
            <a:gradFill rotWithShape="1">
              <a:gsLst>
                <a:gs pos="0">
                  <a:srgbClr val="595959">
                    <a:alpha val="0"/>
                  </a:srgbClr>
                </a:gs>
                <a:gs pos="100000">
                  <a:srgbClr val="C0C0C0"/>
                </a:gs>
              </a:gsLst>
              <a:lin ang="0" scaled="1"/>
            </a:gradFill>
            <a:ln w="9525" algn="ctr">
              <a:noFill/>
              <a:miter lim="800000"/>
              <a:headEnd/>
              <a:tailEnd/>
            </a:ln>
          </p:spPr>
          <p:txBody>
            <a:bodyPr vert="eaVert" wrap="none" anchor="ctr"/>
            <a:lstStyle/>
            <a:p>
              <a:pPr algn="ctr" eaLnBrk="0" hangingPunct="0"/>
              <a:endParaRPr lang="zh-CN" altLang="zh-CN" sz="1400" b="1">
                <a:solidFill>
                  <a:srgbClr val="008ED3"/>
                </a:solidFill>
                <a:latin typeface="微软雅黑" pitchFamily="34" charset="-122"/>
                <a:ea typeface="微软雅黑" pitchFamily="34" charset="-122"/>
              </a:endParaRPr>
            </a:p>
          </p:txBody>
        </p:sp>
      </p:grpSp>
      <p:pic>
        <p:nvPicPr>
          <p:cNvPr id="36" name="Picture 2"/>
          <p:cNvPicPr>
            <a:picLocks noChangeAspect="1" noChangeArrowheads="1"/>
          </p:cNvPicPr>
          <p:nvPr/>
        </p:nvPicPr>
        <p:blipFill>
          <a:blip r:embed="rId5" cstate="print"/>
          <a:srcRect/>
          <a:stretch>
            <a:fillRect/>
          </a:stretch>
        </p:blipFill>
        <p:spPr bwMode="auto">
          <a:xfrm>
            <a:off x="4582324" y="715357"/>
            <a:ext cx="4434057" cy="1789870"/>
          </a:xfrm>
          <a:prstGeom prst="rect">
            <a:avLst/>
          </a:prstGeom>
          <a:noFill/>
          <a:ln w="9525">
            <a:noFill/>
            <a:miter lim="800000"/>
            <a:headEnd/>
            <a:tailEnd/>
          </a:ln>
          <a:effectLst>
            <a:innerShdw blurRad="63500" dist="50800" dir="8100000">
              <a:prstClr val="black">
                <a:alpha val="50000"/>
              </a:prstClr>
            </a:inn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园区管委会诉求</a:t>
            </a:r>
            <a:endParaRPr lang="zh-CN" altLang="en-US" b="1" dirty="0"/>
          </a:p>
        </p:txBody>
      </p:sp>
      <p:sp>
        <p:nvSpPr>
          <p:cNvPr id="3" name="Line 57"/>
          <p:cNvSpPr>
            <a:spLocks noChangeShapeType="1"/>
          </p:cNvSpPr>
          <p:nvPr/>
        </p:nvSpPr>
        <p:spPr bwMode="auto">
          <a:xfrm>
            <a:off x="5821424" y="3411196"/>
            <a:ext cx="0" cy="270272"/>
          </a:xfrm>
          <a:prstGeom prst="line">
            <a:avLst/>
          </a:prstGeom>
          <a:noFill/>
          <a:ln w="28575">
            <a:solidFill>
              <a:srgbClr val="9933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 name="Line 50"/>
          <p:cNvSpPr>
            <a:spLocks noChangeShapeType="1"/>
          </p:cNvSpPr>
          <p:nvPr/>
        </p:nvSpPr>
        <p:spPr bwMode="auto">
          <a:xfrm>
            <a:off x="2866861" y="4051584"/>
            <a:ext cx="0" cy="215503"/>
          </a:xfrm>
          <a:prstGeom prst="line">
            <a:avLst/>
          </a:prstGeom>
          <a:noFill/>
          <a:ln w="28575">
            <a:solidFill>
              <a:srgbClr val="99CC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6" name="Line 53"/>
          <p:cNvSpPr>
            <a:spLocks noChangeShapeType="1"/>
          </p:cNvSpPr>
          <p:nvPr/>
        </p:nvSpPr>
        <p:spPr bwMode="auto">
          <a:xfrm>
            <a:off x="5923905" y="1033579"/>
            <a:ext cx="1281969" cy="0"/>
          </a:xfrm>
          <a:prstGeom prst="line">
            <a:avLst/>
          </a:prstGeom>
          <a:noFill/>
          <a:ln w="28575">
            <a:solidFill>
              <a:srgbClr val="006699"/>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7" name="Freeform 6"/>
          <p:cNvSpPr>
            <a:spLocks noEditPoints="1"/>
          </p:cNvSpPr>
          <p:nvPr/>
        </p:nvSpPr>
        <p:spPr bwMode="gray">
          <a:xfrm rot="20241944">
            <a:off x="1374745" y="1549213"/>
            <a:ext cx="6075362" cy="2122884"/>
          </a:xfrm>
          <a:custGeom>
            <a:avLst/>
            <a:gdLst/>
            <a:ahLst/>
            <a:cxnLst>
              <a:cxn ang="0">
                <a:pos x="1692" y="12"/>
              </a:cxn>
              <a:cxn ang="0">
                <a:pos x="1234" y="74"/>
              </a:cxn>
              <a:cxn ang="0">
                <a:pos x="828" y="182"/>
              </a:cxn>
              <a:cxn ang="0">
                <a:pos x="486" y="330"/>
              </a:cxn>
              <a:cxn ang="0">
                <a:pos x="226" y="510"/>
              </a:cxn>
              <a:cxn ang="0">
                <a:pos x="58" y="718"/>
              </a:cxn>
              <a:cxn ang="0">
                <a:pos x="0" y="944"/>
              </a:cxn>
              <a:cxn ang="0">
                <a:pos x="58" y="1170"/>
              </a:cxn>
              <a:cxn ang="0">
                <a:pos x="226" y="1378"/>
              </a:cxn>
              <a:cxn ang="0">
                <a:pos x="486" y="1558"/>
              </a:cxn>
              <a:cxn ang="0">
                <a:pos x="828" y="1706"/>
              </a:cxn>
              <a:cxn ang="0">
                <a:pos x="1234" y="1814"/>
              </a:cxn>
              <a:cxn ang="0">
                <a:pos x="1692" y="1876"/>
              </a:cxn>
              <a:cxn ang="0">
                <a:pos x="2186" y="1884"/>
              </a:cxn>
              <a:cxn ang="0">
                <a:pos x="2658" y="1840"/>
              </a:cxn>
              <a:cxn ang="0">
                <a:pos x="3084" y="1746"/>
              </a:cxn>
              <a:cxn ang="0">
                <a:pos x="3448" y="1612"/>
              </a:cxn>
              <a:cxn ang="0">
                <a:pos x="3738" y="1442"/>
              </a:cxn>
              <a:cxn ang="0">
                <a:pos x="3938" y="1242"/>
              </a:cxn>
              <a:cxn ang="0">
                <a:pos x="4034" y="1022"/>
              </a:cxn>
              <a:cxn ang="0">
                <a:pos x="4014" y="790"/>
              </a:cxn>
              <a:cxn ang="0">
                <a:pos x="3882" y="576"/>
              </a:cxn>
              <a:cxn ang="0">
                <a:pos x="3650" y="386"/>
              </a:cxn>
              <a:cxn ang="0">
                <a:pos x="3334" y="228"/>
              </a:cxn>
              <a:cxn ang="0">
                <a:pos x="2948" y="106"/>
              </a:cxn>
              <a:cxn ang="0">
                <a:pos x="2506" y="28"/>
              </a:cxn>
              <a:cxn ang="0">
                <a:pos x="2020" y="0"/>
              </a:cxn>
              <a:cxn ang="0">
                <a:pos x="1606" y="1736"/>
              </a:cxn>
              <a:cxn ang="0">
                <a:pos x="1164" y="1678"/>
              </a:cxn>
              <a:cxn ang="0">
                <a:pos x="776" y="1576"/>
              </a:cxn>
              <a:cxn ang="0">
                <a:pos x="458" y="1436"/>
              </a:cxn>
              <a:cxn ang="0">
                <a:pos x="224" y="1266"/>
              </a:cxn>
              <a:cxn ang="0">
                <a:pos x="88" y="1074"/>
              </a:cxn>
              <a:cxn ang="0">
                <a:pos x="68" y="864"/>
              </a:cxn>
              <a:cxn ang="0">
                <a:pos x="166" y="664"/>
              </a:cxn>
              <a:cxn ang="0">
                <a:pos x="370" y="486"/>
              </a:cxn>
              <a:cxn ang="0">
                <a:pos x="662" y="336"/>
              </a:cxn>
              <a:cxn ang="0">
                <a:pos x="1028" y="222"/>
              </a:cxn>
              <a:cxn ang="0">
                <a:pos x="1454" y="148"/>
              </a:cxn>
              <a:cxn ang="0">
                <a:pos x="1922" y="120"/>
              </a:cxn>
              <a:cxn ang="0">
                <a:pos x="2392" y="148"/>
              </a:cxn>
              <a:cxn ang="0">
                <a:pos x="2818" y="222"/>
              </a:cxn>
              <a:cxn ang="0">
                <a:pos x="3184" y="336"/>
              </a:cxn>
              <a:cxn ang="0">
                <a:pos x="3476" y="486"/>
              </a:cxn>
              <a:cxn ang="0">
                <a:pos x="3680" y="664"/>
              </a:cxn>
              <a:cxn ang="0">
                <a:pos x="3778" y="864"/>
              </a:cxn>
              <a:cxn ang="0">
                <a:pos x="3758" y="1074"/>
              </a:cxn>
              <a:cxn ang="0">
                <a:pos x="3622" y="1266"/>
              </a:cxn>
              <a:cxn ang="0">
                <a:pos x="3388" y="1436"/>
              </a:cxn>
              <a:cxn ang="0">
                <a:pos x="3070" y="1576"/>
              </a:cxn>
              <a:cxn ang="0">
                <a:pos x="2682" y="1678"/>
              </a:cxn>
              <a:cxn ang="0">
                <a:pos x="2240" y="1736"/>
              </a:cxn>
            </a:cxnLst>
            <a:rect l="0" t="0" r="r" b="b"/>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solidFill>
            <a:srgbClr val="969696"/>
          </a:solidFill>
          <a:ln w="0">
            <a:noFill/>
            <a:prstDash val="solid"/>
            <a:round/>
            <a:headEnd/>
            <a:tailEnd/>
          </a:ln>
        </p:spPr>
        <p:txBody>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Oval 7"/>
          <p:cNvSpPr>
            <a:spLocks noChangeArrowheads="1"/>
          </p:cNvSpPr>
          <p:nvPr/>
        </p:nvSpPr>
        <p:spPr bwMode="gray">
          <a:xfrm rot="20056323">
            <a:off x="2227757" y="2398001"/>
            <a:ext cx="1389062" cy="267891"/>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0" name="Oval 9"/>
          <p:cNvSpPr>
            <a:spLocks noChangeArrowheads="1"/>
          </p:cNvSpPr>
          <p:nvPr/>
        </p:nvSpPr>
        <p:spPr bwMode="ltGray">
          <a:xfrm>
            <a:off x="1346191" y="1979971"/>
            <a:ext cx="1440000" cy="864000"/>
          </a:xfrm>
          <a:prstGeom prst="ellipse">
            <a:avLst/>
          </a:prstGeom>
          <a:gradFill rotWithShape="0">
            <a:gsLst>
              <a:gs pos="0">
                <a:srgbClr val="009999">
                  <a:gamma/>
                  <a:shade val="26667"/>
                  <a:invGamma/>
                </a:srgbClr>
              </a:gs>
              <a:gs pos="100000">
                <a:srgbClr val="009999"/>
              </a:gs>
            </a:gsLst>
            <a:lin ang="5400000" scaled="1"/>
          </a:gradFill>
          <a:ln w="28575" algn="ctr">
            <a:solidFill>
              <a:srgbClr val="005C5A"/>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2" name="Text Box 11"/>
          <p:cNvSpPr txBox="1">
            <a:spLocks noChangeArrowheads="1"/>
          </p:cNvSpPr>
          <p:nvPr/>
        </p:nvSpPr>
        <p:spPr bwMode="gray">
          <a:xfrm>
            <a:off x="1551048" y="2119587"/>
            <a:ext cx="1030287" cy="584769"/>
          </a:xfrm>
          <a:prstGeom prst="rect">
            <a:avLst/>
          </a:prstGeom>
          <a:noFill/>
          <a:ln w="9525">
            <a:noFill/>
            <a:miter lim="800000"/>
            <a:headEnd/>
            <a:tailEnd/>
          </a:ln>
          <a:effectLst/>
        </p:spPr>
        <p:txBody>
          <a:bodyPr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园区企业服务</a:t>
            </a:r>
            <a:endParaRPr lang="zh-CN" altLang="en-US" sz="1600" b="1" dirty="0">
              <a:solidFill>
                <a:srgbClr val="FFFFFF"/>
              </a:solidFill>
              <a:latin typeface="微软雅黑" pitchFamily="34" charset="-122"/>
              <a:ea typeface="微软雅黑" pitchFamily="34" charset="-122"/>
              <a:cs typeface="+mn-cs"/>
            </a:endParaRPr>
          </a:p>
        </p:txBody>
      </p:sp>
      <p:sp>
        <p:nvSpPr>
          <p:cNvPr id="14" name="Oval 13"/>
          <p:cNvSpPr>
            <a:spLocks noChangeArrowheads="1"/>
          </p:cNvSpPr>
          <p:nvPr/>
        </p:nvSpPr>
        <p:spPr bwMode="gray">
          <a:xfrm rot="20056323">
            <a:off x="5253435" y="1220538"/>
            <a:ext cx="1421434" cy="279015"/>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7" name="Oval 15"/>
          <p:cNvSpPr>
            <a:spLocks noChangeArrowheads="1"/>
          </p:cNvSpPr>
          <p:nvPr/>
        </p:nvSpPr>
        <p:spPr bwMode="ltGray">
          <a:xfrm>
            <a:off x="4496363" y="690437"/>
            <a:ext cx="1440000" cy="864000"/>
          </a:xfrm>
          <a:prstGeom prst="ellipse">
            <a:avLst/>
          </a:prstGeom>
          <a:gradFill rotWithShape="0">
            <a:gsLst>
              <a:gs pos="0">
                <a:srgbClr val="0099CC">
                  <a:gamma/>
                  <a:shade val="26667"/>
                  <a:invGamma/>
                </a:srgbClr>
              </a:gs>
              <a:gs pos="100000">
                <a:srgbClr val="0099CC"/>
              </a:gs>
            </a:gsLst>
            <a:lin ang="5400000" scaled="1"/>
          </a:gradFill>
          <a:ln w="28575" algn="ctr">
            <a:solidFill>
              <a:srgbClr val="274F77"/>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6" name="Text Box 17"/>
          <p:cNvSpPr txBox="1">
            <a:spLocks noChangeArrowheads="1"/>
          </p:cNvSpPr>
          <p:nvPr/>
        </p:nvSpPr>
        <p:spPr bwMode="gray">
          <a:xfrm>
            <a:off x="4698436" y="830053"/>
            <a:ext cx="1035854" cy="584769"/>
          </a:xfrm>
          <a:prstGeom prst="rect">
            <a:avLst/>
          </a:prstGeom>
          <a:noFill/>
          <a:ln w="9525">
            <a:noFill/>
            <a:miter lim="800000"/>
            <a:headEnd/>
            <a:tailEnd/>
          </a:ln>
          <a:effectLst/>
        </p:spPr>
        <p:txBody>
          <a:bodyPr wrap="square"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园区</a:t>
            </a:r>
            <a:r>
              <a:rPr lang="zh-CN" altLang="en-US" sz="1600" b="1" dirty="0">
                <a:solidFill>
                  <a:srgbClr val="FFFFFF"/>
                </a:solidFill>
                <a:latin typeface="微软雅黑" pitchFamily="34" charset="-122"/>
                <a:ea typeface="微软雅黑" pitchFamily="34" charset="-122"/>
                <a:cs typeface="+mn-cs"/>
              </a:rPr>
              <a:t>综合管理</a:t>
            </a:r>
            <a:endParaRPr lang="en-US" altLang="zh-CN" sz="1600" b="1" dirty="0" smtClean="0">
              <a:solidFill>
                <a:srgbClr val="FFFFFF"/>
              </a:solidFill>
              <a:latin typeface="微软雅黑" pitchFamily="34" charset="-122"/>
              <a:ea typeface="微软雅黑" pitchFamily="34" charset="-122"/>
              <a:cs typeface="+mn-cs"/>
            </a:endParaRPr>
          </a:p>
        </p:txBody>
      </p:sp>
      <p:sp>
        <p:nvSpPr>
          <p:cNvPr id="20" name="Oval 19"/>
          <p:cNvSpPr>
            <a:spLocks noChangeArrowheads="1"/>
          </p:cNvSpPr>
          <p:nvPr/>
        </p:nvSpPr>
        <p:spPr bwMode="gray">
          <a:xfrm rot="20056323">
            <a:off x="5893727" y="3169086"/>
            <a:ext cx="1397722" cy="298266"/>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3" name="Oval 21"/>
          <p:cNvSpPr>
            <a:spLocks noChangeArrowheads="1"/>
          </p:cNvSpPr>
          <p:nvPr/>
        </p:nvSpPr>
        <p:spPr bwMode="auto">
          <a:xfrm>
            <a:off x="5241987" y="2503942"/>
            <a:ext cx="1440000" cy="864000"/>
          </a:xfrm>
          <a:prstGeom prst="ellipse">
            <a:avLst/>
          </a:prstGeom>
          <a:gradFill rotWithShape="1">
            <a:gsLst>
              <a:gs pos="0">
                <a:srgbClr val="990000">
                  <a:gamma/>
                  <a:shade val="46275"/>
                  <a:invGamma/>
                </a:srgbClr>
              </a:gs>
              <a:gs pos="100000">
                <a:srgbClr val="990000"/>
              </a:gs>
            </a:gsLst>
            <a:lin ang="2700000" scaled="1"/>
          </a:gradFill>
          <a:ln w="28575" algn="ctr">
            <a:solidFill>
              <a:srgbClr val="333300"/>
            </a:solid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2" name="Text Box 23"/>
          <p:cNvSpPr txBox="1">
            <a:spLocks noChangeArrowheads="1"/>
          </p:cNvSpPr>
          <p:nvPr/>
        </p:nvSpPr>
        <p:spPr bwMode="gray">
          <a:xfrm>
            <a:off x="5459577" y="2643393"/>
            <a:ext cx="1004820" cy="585098"/>
          </a:xfrm>
          <a:prstGeom prst="rect">
            <a:avLst/>
          </a:prstGeom>
          <a:noFill/>
          <a:ln w="9525">
            <a:noFill/>
            <a:miter lim="800000"/>
            <a:headEnd/>
            <a:tailEnd/>
          </a:ln>
          <a:effectLst/>
        </p:spPr>
        <p:txBody>
          <a:bodyPr wrap="none"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园区</a:t>
            </a:r>
            <a:endParaRPr lang="en-US" altLang="zh-CN" sz="1600" b="1" dirty="0" smtClean="0">
              <a:solidFill>
                <a:srgbClr val="FFFFFF"/>
              </a:solidFill>
              <a:latin typeface="微软雅黑" pitchFamily="34" charset="-122"/>
              <a:ea typeface="微软雅黑" pitchFamily="34" charset="-122"/>
              <a:cs typeface="+mn-cs"/>
            </a:endParaRPr>
          </a:p>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政务公开</a:t>
            </a:r>
            <a:endParaRPr lang="zh-CN" altLang="en-US" sz="1600" b="1" dirty="0">
              <a:solidFill>
                <a:srgbClr val="FFFFFF"/>
              </a:solidFill>
              <a:latin typeface="微软雅黑" pitchFamily="34" charset="-122"/>
              <a:ea typeface="微软雅黑" pitchFamily="34" charset="-122"/>
              <a:cs typeface="+mn-cs"/>
            </a:endParaRPr>
          </a:p>
        </p:txBody>
      </p:sp>
      <p:sp>
        <p:nvSpPr>
          <p:cNvPr id="25" name="Oval 24"/>
          <p:cNvSpPr>
            <a:spLocks noChangeArrowheads="1"/>
          </p:cNvSpPr>
          <p:nvPr/>
        </p:nvSpPr>
        <p:spPr bwMode="gray">
          <a:xfrm rot="20056323">
            <a:off x="3287545" y="3927761"/>
            <a:ext cx="1344612" cy="258366"/>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7" name="Oval 26"/>
          <p:cNvSpPr>
            <a:spLocks noChangeArrowheads="1"/>
          </p:cNvSpPr>
          <p:nvPr/>
        </p:nvSpPr>
        <p:spPr bwMode="gray">
          <a:xfrm>
            <a:off x="2766845" y="3357459"/>
            <a:ext cx="1440000" cy="864000"/>
          </a:xfrm>
          <a:prstGeom prst="ellipse">
            <a:avLst/>
          </a:prstGeom>
          <a:gradFill rotWithShape="1">
            <a:gsLst>
              <a:gs pos="0">
                <a:srgbClr val="669900">
                  <a:gamma/>
                  <a:shade val="63529"/>
                  <a:invGamma/>
                </a:srgbClr>
              </a:gs>
              <a:gs pos="100000">
                <a:srgbClr val="669900"/>
              </a:gs>
            </a:gsLst>
            <a:lin ang="2700000" scaled="1"/>
          </a:gradFill>
          <a:ln w="28575" algn="ctr">
            <a:solidFill>
              <a:srgbClr val="205A60"/>
            </a:solidFill>
            <a:round/>
            <a:headEnd/>
            <a:tailEnd/>
          </a:ln>
          <a:effectLst/>
        </p:spPr>
        <p:txBody>
          <a:bodyPr wrap="none" lIns="91434" tIns="45717" rIns="91434" bIns="45717" anchor="ctr"/>
          <a:lstStyle/>
          <a:p>
            <a:pPr fontAlgn="auto">
              <a:spcBef>
                <a:spcPts val="0"/>
              </a:spcBef>
              <a:spcAft>
                <a:spcPts val="0"/>
              </a:spcAft>
              <a:buFontTx/>
              <a:buNone/>
            </a:pPr>
            <a:endParaRPr lang="zh-CN" altLang="en-US" sz="1600" b="1">
              <a:solidFill>
                <a:prstClr val="black"/>
              </a:solidFill>
              <a:latin typeface="微软雅黑" pitchFamily="34" charset="-122"/>
              <a:ea typeface="微软雅黑" pitchFamily="34" charset="-122"/>
              <a:cs typeface="+mn-cs"/>
            </a:endParaRPr>
          </a:p>
        </p:txBody>
      </p:sp>
      <p:sp>
        <p:nvSpPr>
          <p:cNvPr id="29" name="Text Box 28"/>
          <p:cNvSpPr txBox="1">
            <a:spLocks noChangeArrowheads="1"/>
          </p:cNvSpPr>
          <p:nvPr/>
        </p:nvSpPr>
        <p:spPr bwMode="gray">
          <a:xfrm>
            <a:off x="2940745" y="3497075"/>
            <a:ext cx="1092200" cy="584769"/>
          </a:xfrm>
          <a:prstGeom prst="rect">
            <a:avLst/>
          </a:prstGeom>
          <a:noFill/>
          <a:ln w="9525">
            <a:noFill/>
            <a:miter lim="800000"/>
            <a:headEnd/>
            <a:tailEnd/>
          </a:ln>
          <a:effectLst/>
        </p:spPr>
        <p:txBody>
          <a:bodyPr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园区节能环保</a:t>
            </a:r>
            <a:endParaRPr lang="zh-CN" altLang="en-US" sz="1600" b="1" dirty="0">
              <a:solidFill>
                <a:srgbClr val="FFFFFF"/>
              </a:solidFill>
              <a:latin typeface="微软雅黑" pitchFamily="34" charset="-122"/>
              <a:ea typeface="微软雅黑" pitchFamily="34" charset="-122"/>
              <a:cs typeface="+mn-cs"/>
            </a:endParaRPr>
          </a:p>
        </p:txBody>
      </p:sp>
      <p:grpSp>
        <p:nvGrpSpPr>
          <p:cNvPr id="30" name="Group 29"/>
          <p:cNvGrpSpPr>
            <a:grpSpLocks/>
          </p:cNvGrpSpPr>
          <p:nvPr/>
        </p:nvGrpSpPr>
        <p:grpSpPr bwMode="auto">
          <a:xfrm rot="20400000">
            <a:off x="3198922" y="2267754"/>
            <a:ext cx="2271712" cy="580684"/>
            <a:chOff x="1927" y="2292"/>
            <a:chExt cx="880" cy="313"/>
          </a:xfrm>
        </p:grpSpPr>
        <p:sp>
          <p:nvSpPr>
            <p:cNvPr id="31" name="Oval 30"/>
            <p:cNvSpPr>
              <a:spLocks noChangeArrowheads="1"/>
            </p:cNvSpPr>
            <p:nvPr/>
          </p:nvSpPr>
          <p:spPr bwMode="auto">
            <a:xfrm>
              <a:off x="1927" y="2325"/>
              <a:ext cx="880" cy="280"/>
            </a:xfrm>
            <a:prstGeom prst="ellipse">
              <a:avLst/>
            </a:prstGeom>
            <a:gradFill rotWithShape="1">
              <a:gsLst>
                <a:gs pos="0">
                  <a:srgbClr val="5F5F5F"/>
                </a:gs>
                <a:gs pos="100000">
                  <a:srgbClr val="DDDDDD"/>
                </a:gs>
              </a:gsLst>
              <a:lin ang="2700000" scaled="1"/>
            </a:gradFill>
            <a:ln w="28575" algn="ctr">
              <a:noFill/>
              <a:round/>
              <a:headEnd/>
              <a:tailEnd/>
            </a:ln>
            <a:effectLst/>
          </p:spPr>
          <p:txBody>
            <a:bodyPr anchor="ctr">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32" name="Oval 31"/>
            <p:cNvSpPr>
              <a:spLocks noChangeArrowheads="1"/>
            </p:cNvSpPr>
            <p:nvPr/>
          </p:nvSpPr>
          <p:spPr bwMode="ltGray">
            <a:xfrm>
              <a:off x="1974" y="2351"/>
              <a:ext cx="792" cy="227"/>
            </a:xfrm>
            <a:prstGeom prst="ellipse">
              <a:avLst/>
            </a:prstGeom>
            <a:gradFill rotWithShape="0">
              <a:gsLst>
                <a:gs pos="0">
                  <a:srgbClr val="B19C03">
                    <a:gamma/>
                    <a:shade val="60000"/>
                    <a:invGamma/>
                  </a:srgbClr>
                </a:gs>
                <a:gs pos="100000">
                  <a:srgbClr val="B19C03"/>
                </a:gs>
              </a:gsLst>
              <a:lin ang="5400000" scaled="1"/>
            </a:gradFill>
            <a:ln w="28575" cap="rnd" algn="ctr">
              <a:solidFill>
                <a:srgbClr val="4D4401"/>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pic>
          <p:nvPicPr>
            <p:cNvPr id="33" name="Picture 32" descr="guang5"/>
            <p:cNvPicPr>
              <a:picLocks noChangeAspect="1" noChangeArrowheads="1"/>
            </p:cNvPicPr>
            <p:nvPr/>
          </p:nvPicPr>
          <p:blipFill>
            <a:blip r:embed="rId2" cstate="print"/>
            <a:srcRect/>
            <a:stretch>
              <a:fillRect/>
            </a:stretch>
          </p:blipFill>
          <p:spPr bwMode="auto">
            <a:xfrm>
              <a:off x="1999" y="2292"/>
              <a:ext cx="747" cy="185"/>
            </a:xfrm>
            <a:prstGeom prst="rect">
              <a:avLst/>
            </a:prstGeom>
            <a:noFill/>
            <a:ln w="9525">
              <a:noFill/>
              <a:miter lim="800000"/>
              <a:headEnd/>
              <a:tailEnd/>
            </a:ln>
            <a:effectLst/>
          </p:spPr>
        </p:pic>
      </p:grpSp>
      <p:sp>
        <p:nvSpPr>
          <p:cNvPr id="34" name="Text Box 33"/>
          <p:cNvSpPr txBox="1">
            <a:spLocks noChangeArrowheads="1"/>
          </p:cNvSpPr>
          <p:nvPr/>
        </p:nvSpPr>
        <p:spPr bwMode="gray">
          <a:xfrm>
            <a:off x="3469112" y="2433530"/>
            <a:ext cx="1927225" cy="338548"/>
          </a:xfrm>
          <a:prstGeom prst="rect">
            <a:avLst/>
          </a:prstGeom>
          <a:noFill/>
          <a:ln w="9525">
            <a:noFill/>
            <a:miter lim="800000"/>
            <a:headEnd/>
            <a:tailEnd/>
          </a:ln>
          <a:effectLst/>
          <a:scene3d>
            <a:camera prst="orthographicFront">
              <a:rot lat="0" lon="0" rev="1200000"/>
            </a:camera>
            <a:lightRig rig="threePt" dir="t"/>
          </a:scene3d>
        </p:spPr>
        <p:txBody>
          <a:bodyPr lIns="91434" tIns="45717" rIns="91434" bIns="45717">
            <a:spAutoFit/>
          </a:bodyPr>
          <a:lstStyle/>
          <a:p>
            <a:pPr algn="ctr" eaLnBrk="0" fontAlgn="auto" hangingPunct="0">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cs typeface="+mn-cs"/>
              </a:rPr>
              <a:t>园区管委会</a:t>
            </a:r>
            <a:endParaRPr lang="zh-CN" altLang="en-US" sz="1600" b="1" dirty="0">
              <a:solidFill>
                <a:prstClr val="white"/>
              </a:solidFill>
              <a:latin typeface="微软雅黑" pitchFamily="34" charset="-122"/>
              <a:ea typeface="微软雅黑" pitchFamily="34" charset="-122"/>
              <a:cs typeface="+mn-cs"/>
            </a:endParaRPr>
          </a:p>
        </p:txBody>
      </p:sp>
      <p:sp>
        <p:nvSpPr>
          <p:cNvPr id="35" name="TextBox 34"/>
          <p:cNvSpPr txBox="1">
            <a:spLocks noChangeArrowheads="1"/>
          </p:cNvSpPr>
          <p:nvPr/>
        </p:nvSpPr>
        <p:spPr bwMode="auto">
          <a:xfrm>
            <a:off x="790481" y="4096311"/>
            <a:ext cx="1654549" cy="954101"/>
          </a:xfrm>
          <a:prstGeom prst="rect">
            <a:avLst/>
          </a:prstGeom>
          <a:noFill/>
          <a:ln w="9525">
            <a:noFill/>
            <a:miter lim="800000"/>
            <a:headEnd/>
            <a:tailEnd/>
          </a:ln>
        </p:spPr>
        <p:txBody>
          <a:bodyPr wrap="square" lIns="91434" tIns="45717" rIns="91434" bIns="45717">
            <a:spAutoFit/>
          </a:bodyPr>
          <a:lstStyle/>
          <a:p>
            <a:pPr fontAlgn="auto">
              <a:spcBef>
                <a:spcPts val="0"/>
              </a:spcBef>
              <a:spcAft>
                <a:spcPts val="0"/>
              </a:spcAft>
              <a:buClr>
                <a:srgbClr val="CC3300"/>
              </a:buClr>
              <a:buFontTx/>
              <a:buNone/>
            </a:pPr>
            <a:endParaRPr kumimoji="1" lang="zh-CN" altLang="en-US" sz="1000" b="1" i="1" dirty="0" smtClean="0">
              <a:solidFill>
                <a:prstClr val="black"/>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园区环境监控</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设备节能建设</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环境保护规划</a:t>
            </a:r>
            <a:endParaRPr lang="zh-CN" altLang="en-US" sz="1200" dirty="0">
              <a:solidFill>
                <a:srgbClr val="000000"/>
              </a:solidFill>
              <a:latin typeface="微软雅黑" pitchFamily="34" charset="-122"/>
              <a:ea typeface="微软雅黑" pitchFamily="34" charset="-122"/>
              <a:cs typeface="+mn-cs"/>
            </a:endParaRPr>
          </a:p>
        </p:txBody>
      </p:sp>
      <p:sp>
        <p:nvSpPr>
          <p:cNvPr id="36" name="TextBox 50"/>
          <p:cNvSpPr txBox="1">
            <a:spLocks noChangeArrowheads="1"/>
          </p:cNvSpPr>
          <p:nvPr/>
        </p:nvSpPr>
        <p:spPr bwMode="auto">
          <a:xfrm>
            <a:off x="4927662" y="3731739"/>
            <a:ext cx="2164618" cy="954101"/>
          </a:xfrm>
          <a:prstGeom prst="rect">
            <a:avLst/>
          </a:prstGeom>
          <a:noFill/>
          <a:ln w="9525">
            <a:noFill/>
            <a:miter lim="800000"/>
            <a:headEnd/>
            <a:tailEnd/>
          </a:ln>
        </p:spPr>
        <p:txBody>
          <a:bodyPr wrap="square" lIns="91434" tIns="45717" rIns="91434" bIns="45717">
            <a:spAutoFit/>
          </a:bodyPr>
          <a:lstStyle/>
          <a:p>
            <a:pPr fontAlgn="auto">
              <a:spcBef>
                <a:spcPts val="0"/>
              </a:spcBef>
              <a:spcAft>
                <a:spcPts val="0"/>
              </a:spcAft>
              <a:buClr>
                <a:srgbClr val="CC3300"/>
              </a:buClr>
              <a:buFontTx/>
              <a:buNone/>
            </a:pPr>
            <a:endParaRPr kumimoji="1" lang="zh-CN" altLang="en-US" sz="1000" b="1" i="1" dirty="0">
              <a:solidFill>
                <a:prstClr val="black"/>
              </a:solidFill>
              <a:latin typeface="FrutigerNext LT Regular" pitchFamily="34" charset="0"/>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丰富多种渠道</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信息高效透明</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数据集中共享</a:t>
            </a:r>
            <a:endParaRPr lang="ko-KR" altLang="en-US" sz="1200" dirty="0" smtClean="0">
              <a:solidFill>
                <a:srgbClr val="000000"/>
              </a:solidFill>
              <a:latin typeface="微软雅黑" pitchFamily="34" charset="-122"/>
              <a:ea typeface="微软雅黑" pitchFamily="34" charset="-122"/>
              <a:cs typeface="+mn-cs"/>
            </a:endParaRPr>
          </a:p>
        </p:txBody>
      </p:sp>
      <p:sp>
        <p:nvSpPr>
          <p:cNvPr id="37" name="TextBox 50"/>
          <p:cNvSpPr txBox="1">
            <a:spLocks noChangeArrowheads="1"/>
          </p:cNvSpPr>
          <p:nvPr/>
        </p:nvSpPr>
        <p:spPr bwMode="auto">
          <a:xfrm>
            <a:off x="7262515" y="623466"/>
            <a:ext cx="1672764" cy="800213"/>
          </a:xfrm>
          <a:prstGeom prst="rect">
            <a:avLst/>
          </a:prstGeom>
          <a:noFill/>
          <a:ln w="9525">
            <a:noFill/>
            <a:miter lim="800000"/>
            <a:headEnd/>
            <a:tailEnd/>
          </a:ln>
        </p:spPr>
        <p:txBody>
          <a:bodyPr wrap="square" lIns="91434" tIns="45717" rIns="91434" bIns="45717">
            <a:spAutoFit/>
          </a:bodyPr>
          <a:lstStyle/>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提升运营效率</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丰富运营手段</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优化运营业务</a:t>
            </a:r>
            <a:endParaRPr lang="ko-KR" altLang="en-US" sz="1200" dirty="0" smtClean="0">
              <a:solidFill>
                <a:srgbClr val="000000"/>
              </a:solidFill>
              <a:latin typeface="微软雅黑" pitchFamily="34" charset="-122"/>
              <a:ea typeface="微软雅黑" pitchFamily="34" charset="-122"/>
              <a:cs typeface="+mn-cs"/>
            </a:endParaRPr>
          </a:p>
        </p:txBody>
      </p:sp>
      <p:sp>
        <p:nvSpPr>
          <p:cNvPr id="38" name="TextBox 50"/>
          <p:cNvSpPr txBox="1">
            <a:spLocks noChangeArrowheads="1"/>
          </p:cNvSpPr>
          <p:nvPr/>
        </p:nvSpPr>
        <p:spPr bwMode="auto">
          <a:xfrm>
            <a:off x="988561" y="747896"/>
            <a:ext cx="1736725" cy="954101"/>
          </a:xfrm>
          <a:prstGeom prst="rect">
            <a:avLst/>
          </a:prstGeom>
          <a:noFill/>
          <a:ln w="9525">
            <a:noFill/>
            <a:miter lim="800000"/>
            <a:headEnd/>
            <a:tailEnd/>
          </a:ln>
        </p:spPr>
        <p:txBody>
          <a:bodyPr wrap="square" lIns="91434" tIns="45717" rIns="91434" bIns="45717">
            <a:spAutoFit/>
          </a:bodyPr>
          <a:lstStyle/>
          <a:p>
            <a:pPr fontAlgn="auto">
              <a:spcBef>
                <a:spcPts val="0"/>
              </a:spcBef>
              <a:spcAft>
                <a:spcPts val="0"/>
              </a:spcAft>
              <a:buClr>
                <a:srgbClr val="CC3300"/>
              </a:buClr>
              <a:buFontTx/>
              <a:buNone/>
            </a:pPr>
            <a:endParaRPr kumimoji="1" lang="zh-CN" altLang="en-US" sz="1000" i="1" dirty="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园区基本服务</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多种企业应用</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提供增值服务</a:t>
            </a:r>
            <a:endParaRPr lang="zh-CN" altLang="en-US" sz="1200" dirty="0">
              <a:solidFill>
                <a:srgbClr val="000000"/>
              </a:solidFill>
              <a:latin typeface="微软雅黑" pitchFamily="34" charset="-122"/>
              <a:ea typeface="微软雅黑" pitchFamily="34" charset="-122"/>
              <a:cs typeface="+mn-cs"/>
            </a:endParaRPr>
          </a:p>
        </p:txBody>
      </p:sp>
      <p:sp>
        <p:nvSpPr>
          <p:cNvPr id="39" name="Line 47"/>
          <p:cNvSpPr>
            <a:spLocks noChangeShapeType="1"/>
          </p:cNvSpPr>
          <p:nvPr/>
        </p:nvSpPr>
        <p:spPr bwMode="auto">
          <a:xfrm>
            <a:off x="1136207" y="1722284"/>
            <a:ext cx="1223963" cy="0"/>
          </a:xfrm>
          <a:prstGeom prst="line">
            <a:avLst/>
          </a:prstGeom>
          <a:noFill/>
          <a:ln w="28575">
            <a:solidFill>
              <a:srgbClr val="00808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0" name="Line 48"/>
          <p:cNvSpPr>
            <a:spLocks noChangeShapeType="1"/>
          </p:cNvSpPr>
          <p:nvPr/>
        </p:nvSpPr>
        <p:spPr bwMode="auto">
          <a:xfrm>
            <a:off x="2144255" y="1722286"/>
            <a:ext cx="0" cy="215504"/>
          </a:xfrm>
          <a:prstGeom prst="line">
            <a:avLst/>
          </a:prstGeom>
          <a:noFill/>
          <a:ln w="28575">
            <a:solidFill>
              <a:srgbClr val="00808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1" name="Line 49"/>
          <p:cNvSpPr>
            <a:spLocks noChangeShapeType="1"/>
          </p:cNvSpPr>
          <p:nvPr/>
        </p:nvSpPr>
        <p:spPr bwMode="auto">
          <a:xfrm>
            <a:off x="833287" y="4267079"/>
            <a:ext cx="2160588" cy="0"/>
          </a:xfrm>
          <a:prstGeom prst="line">
            <a:avLst/>
          </a:prstGeom>
          <a:noFill/>
          <a:ln w="28575">
            <a:solidFill>
              <a:srgbClr val="99CC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2" name="Line 51"/>
          <p:cNvSpPr>
            <a:spLocks noChangeShapeType="1"/>
          </p:cNvSpPr>
          <p:nvPr/>
        </p:nvSpPr>
        <p:spPr bwMode="auto">
          <a:xfrm flipV="1">
            <a:off x="7201280" y="542595"/>
            <a:ext cx="16626" cy="618025"/>
          </a:xfrm>
          <a:prstGeom prst="line">
            <a:avLst/>
          </a:prstGeom>
          <a:noFill/>
          <a:ln w="28575">
            <a:solidFill>
              <a:srgbClr val="006699"/>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3" name="Line 56"/>
          <p:cNvSpPr>
            <a:spLocks noChangeShapeType="1"/>
          </p:cNvSpPr>
          <p:nvPr/>
        </p:nvSpPr>
        <p:spPr bwMode="auto">
          <a:xfrm>
            <a:off x="5029269" y="3687422"/>
            <a:ext cx="2160587" cy="0"/>
          </a:xfrm>
          <a:prstGeom prst="line">
            <a:avLst/>
          </a:prstGeom>
          <a:noFill/>
          <a:ln w="28575">
            <a:solidFill>
              <a:srgbClr val="9933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招商局蛇口网谷智慧园区部署业务</a:t>
            </a:r>
          </a:p>
        </p:txBody>
      </p:sp>
      <p:graphicFrame>
        <p:nvGraphicFramePr>
          <p:cNvPr id="5" name="图示 4"/>
          <p:cNvGraphicFramePr/>
          <p:nvPr/>
        </p:nvGraphicFramePr>
        <p:xfrm>
          <a:off x="357158" y="702179"/>
          <a:ext cx="8429684" cy="1657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3"/>
          <p:cNvPicPr>
            <a:picLocks noChangeAspect="1" noChangeArrowheads="1"/>
          </p:cNvPicPr>
          <p:nvPr/>
        </p:nvPicPr>
        <p:blipFill>
          <a:blip r:embed="rId7" cstate="print"/>
          <a:srcRect/>
          <a:stretch>
            <a:fillRect/>
          </a:stretch>
        </p:blipFill>
        <p:spPr bwMode="auto">
          <a:xfrm>
            <a:off x="2307837" y="2511239"/>
            <a:ext cx="6429420" cy="2246709"/>
          </a:xfrm>
          <a:prstGeom prst="rect">
            <a:avLst/>
          </a:prstGeom>
          <a:noFill/>
          <a:ln w="9525">
            <a:noFill/>
            <a:miter lim="800000"/>
            <a:headEnd/>
            <a:tailEnd/>
          </a:ln>
          <a:effectLst/>
        </p:spPr>
      </p:pic>
      <p:pic>
        <p:nvPicPr>
          <p:cNvPr id="7" name="Picture 4" descr="C:\Documents and Settings\Administrator\桌面\广告制作\u=891681835,2357721973&amp;fm=90&amp;gp=0.jpg"/>
          <p:cNvPicPr>
            <a:picLocks noChangeAspect="1" noChangeArrowheads="1"/>
          </p:cNvPicPr>
          <p:nvPr/>
        </p:nvPicPr>
        <p:blipFill>
          <a:blip r:embed="rId8" cstate="print"/>
          <a:srcRect/>
          <a:stretch>
            <a:fillRect/>
          </a:stretch>
        </p:blipFill>
        <p:spPr bwMode="auto">
          <a:xfrm>
            <a:off x="191590" y="2571750"/>
            <a:ext cx="2022955" cy="2143125"/>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园区入驻企业诉求</a:t>
            </a:r>
            <a:endParaRPr lang="zh-CN" altLang="en-US" b="1" dirty="0"/>
          </a:p>
        </p:txBody>
      </p:sp>
      <p:sp>
        <p:nvSpPr>
          <p:cNvPr id="3" name="Line 57"/>
          <p:cNvSpPr>
            <a:spLocks noChangeShapeType="1"/>
          </p:cNvSpPr>
          <p:nvPr/>
        </p:nvSpPr>
        <p:spPr bwMode="auto">
          <a:xfrm>
            <a:off x="5485838" y="3631105"/>
            <a:ext cx="0" cy="270272"/>
          </a:xfrm>
          <a:prstGeom prst="line">
            <a:avLst/>
          </a:prstGeom>
          <a:noFill/>
          <a:ln w="28575">
            <a:solidFill>
              <a:srgbClr val="9933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 name="Line 50"/>
          <p:cNvSpPr>
            <a:spLocks noChangeShapeType="1"/>
          </p:cNvSpPr>
          <p:nvPr/>
        </p:nvSpPr>
        <p:spPr bwMode="auto">
          <a:xfrm>
            <a:off x="2692903" y="4084935"/>
            <a:ext cx="0" cy="215503"/>
          </a:xfrm>
          <a:prstGeom prst="line">
            <a:avLst/>
          </a:prstGeom>
          <a:noFill/>
          <a:ln w="28575">
            <a:solidFill>
              <a:srgbClr val="99CC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6" name="Line 53"/>
          <p:cNvSpPr>
            <a:spLocks noChangeShapeType="1"/>
          </p:cNvSpPr>
          <p:nvPr/>
        </p:nvSpPr>
        <p:spPr bwMode="auto">
          <a:xfrm>
            <a:off x="3377862" y="1249526"/>
            <a:ext cx="436563" cy="0"/>
          </a:xfrm>
          <a:prstGeom prst="line">
            <a:avLst/>
          </a:prstGeom>
          <a:noFill/>
          <a:ln w="28575">
            <a:solidFill>
              <a:srgbClr val="006699"/>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7" name="Freeform 6"/>
          <p:cNvSpPr>
            <a:spLocks noEditPoints="1"/>
          </p:cNvSpPr>
          <p:nvPr/>
        </p:nvSpPr>
        <p:spPr bwMode="gray">
          <a:xfrm rot="20241944">
            <a:off x="1137676" y="1549213"/>
            <a:ext cx="6075362" cy="2122884"/>
          </a:xfrm>
          <a:custGeom>
            <a:avLst/>
            <a:gdLst/>
            <a:ahLst/>
            <a:cxnLst>
              <a:cxn ang="0">
                <a:pos x="1692" y="12"/>
              </a:cxn>
              <a:cxn ang="0">
                <a:pos x="1234" y="74"/>
              </a:cxn>
              <a:cxn ang="0">
                <a:pos x="828" y="182"/>
              </a:cxn>
              <a:cxn ang="0">
                <a:pos x="486" y="330"/>
              </a:cxn>
              <a:cxn ang="0">
                <a:pos x="226" y="510"/>
              </a:cxn>
              <a:cxn ang="0">
                <a:pos x="58" y="718"/>
              </a:cxn>
              <a:cxn ang="0">
                <a:pos x="0" y="944"/>
              </a:cxn>
              <a:cxn ang="0">
                <a:pos x="58" y="1170"/>
              </a:cxn>
              <a:cxn ang="0">
                <a:pos x="226" y="1378"/>
              </a:cxn>
              <a:cxn ang="0">
                <a:pos x="486" y="1558"/>
              </a:cxn>
              <a:cxn ang="0">
                <a:pos x="828" y="1706"/>
              </a:cxn>
              <a:cxn ang="0">
                <a:pos x="1234" y="1814"/>
              </a:cxn>
              <a:cxn ang="0">
                <a:pos x="1692" y="1876"/>
              </a:cxn>
              <a:cxn ang="0">
                <a:pos x="2186" y="1884"/>
              </a:cxn>
              <a:cxn ang="0">
                <a:pos x="2658" y="1840"/>
              </a:cxn>
              <a:cxn ang="0">
                <a:pos x="3084" y="1746"/>
              </a:cxn>
              <a:cxn ang="0">
                <a:pos x="3448" y="1612"/>
              </a:cxn>
              <a:cxn ang="0">
                <a:pos x="3738" y="1442"/>
              </a:cxn>
              <a:cxn ang="0">
                <a:pos x="3938" y="1242"/>
              </a:cxn>
              <a:cxn ang="0">
                <a:pos x="4034" y="1022"/>
              </a:cxn>
              <a:cxn ang="0">
                <a:pos x="4014" y="790"/>
              </a:cxn>
              <a:cxn ang="0">
                <a:pos x="3882" y="576"/>
              </a:cxn>
              <a:cxn ang="0">
                <a:pos x="3650" y="386"/>
              </a:cxn>
              <a:cxn ang="0">
                <a:pos x="3334" y="228"/>
              </a:cxn>
              <a:cxn ang="0">
                <a:pos x="2948" y="106"/>
              </a:cxn>
              <a:cxn ang="0">
                <a:pos x="2506" y="28"/>
              </a:cxn>
              <a:cxn ang="0">
                <a:pos x="2020" y="0"/>
              </a:cxn>
              <a:cxn ang="0">
                <a:pos x="1606" y="1736"/>
              </a:cxn>
              <a:cxn ang="0">
                <a:pos x="1164" y="1678"/>
              </a:cxn>
              <a:cxn ang="0">
                <a:pos x="776" y="1576"/>
              </a:cxn>
              <a:cxn ang="0">
                <a:pos x="458" y="1436"/>
              </a:cxn>
              <a:cxn ang="0">
                <a:pos x="224" y="1266"/>
              </a:cxn>
              <a:cxn ang="0">
                <a:pos x="88" y="1074"/>
              </a:cxn>
              <a:cxn ang="0">
                <a:pos x="68" y="864"/>
              </a:cxn>
              <a:cxn ang="0">
                <a:pos x="166" y="664"/>
              </a:cxn>
              <a:cxn ang="0">
                <a:pos x="370" y="486"/>
              </a:cxn>
              <a:cxn ang="0">
                <a:pos x="662" y="336"/>
              </a:cxn>
              <a:cxn ang="0">
                <a:pos x="1028" y="222"/>
              </a:cxn>
              <a:cxn ang="0">
                <a:pos x="1454" y="148"/>
              </a:cxn>
              <a:cxn ang="0">
                <a:pos x="1922" y="120"/>
              </a:cxn>
              <a:cxn ang="0">
                <a:pos x="2392" y="148"/>
              </a:cxn>
              <a:cxn ang="0">
                <a:pos x="2818" y="222"/>
              </a:cxn>
              <a:cxn ang="0">
                <a:pos x="3184" y="336"/>
              </a:cxn>
              <a:cxn ang="0">
                <a:pos x="3476" y="486"/>
              </a:cxn>
              <a:cxn ang="0">
                <a:pos x="3680" y="664"/>
              </a:cxn>
              <a:cxn ang="0">
                <a:pos x="3778" y="864"/>
              </a:cxn>
              <a:cxn ang="0">
                <a:pos x="3758" y="1074"/>
              </a:cxn>
              <a:cxn ang="0">
                <a:pos x="3622" y="1266"/>
              </a:cxn>
              <a:cxn ang="0">
                <a:pos x="3388" y="1436"/>
              </a:cxn>
              <a:cxn ang="0">
                <a:pos x="3070" y="1576"/>
              </a:cxn>
              <a:cxn ang="0">
                <a:pos x="2682" y="1678"/>
              </a:cxn>
              <a:cxn ang="0">
                <a:pos x="2240" y="1736"/>
              </a:cxn>
            </a:cxnLst>
            <a:rect l="0" t="0" r="r" b="b"/>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solidFill>
            <a:srgbClr val="969696"/>
          </a:solidFill>
          <a:ln w="0">
            <a:noFill/>
            <a:prstDash val="solid"/>
            <a:round/>
            <a:headEnd/>
            <a:tailEnd/>
          </a:ln>
        </p:spPr>
        <p:txBody>
          <a:bodyPr/>
          <a:lstStyle/>
          <a:p>
            <a:pPr fontAlgn="auto">
              <a:spcBef>
                <a:spcPts val="0"/>
              </a:spcBef>
              <a:spcAft>
                <a:spcPts val="0"/>
              </a:spcAft>
              <a:buFontTx/>
              <a:buNone/>
            </a:pPr>
            <a:endParaRPr lang="zh-CN" altLang="en-US">
              <a:solidFill>
                <a:prstClr val="black"/>
              </a:solidFill>
              <a:latin typeface="Calibri"/>
              <a:ea typeface="宋体"/>
              <a:cs typeface="+mn-cs"/>
            </a:endParaRPr>
          </a:p>
        </p:txBody>
      </p:sp>
      <p:sp>
        <p:nvSpPr>
          <p:cNvPr id="8" name="Oval 7"/>
          <p:cNvSpPr>
            <a:spLocks noChangeArrowheads="1"/>
          </p:cNvSpPr>
          <p:nvPr/>
        </p:nvSpPr>
        <p:spPr bwMode="gray">
          <a:xfrm rot="20056323">
            <a:off x="1655201" y="2579104"/>
            <a:ext cx="1389062" cy="267891"/>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0" name="Oval 9"/>
          <p:cNvSpPr>
            <a:spLocks noChangeArrowheads="1"/>
          </p:cNvSpPr>
          <p:nvPr/>
        </p:nvSpPr>
        <p:spPr bwMode="ltGray">
          <a:xfrm>
            <a:off x="1117038" y="2255009"/>
            <a:ext cx="1404000" cy="612000"/>
          </a:xfrm>
          <a:prstGeom prst="ellipse">
            <a:avLst/>
          </a:prstGeom>
          <a:gradFill rotWithShape="0">
            <a:gsLst>
              <a:gs pos="0">
                <a:srgbClr val="009999">
                  <a:gamma/>
                  <a:shade val="26667"/>
                  <a:invGamma/>
                </a:srgbClr>
              </a:gs>
              <a:gs pos="100000">
                <a:srgbClr val="009999"/>
              </a:gs>
            </a:gsLst>
            <a:lin ang="5400000" scaled="1"/>
          </a:gradFill>
          <a:ln w="28575" algn="ctr">
            <a:solidFill>
              <a:srgbClr val="005C5A"/>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2" name="Text Box 11"/>
          <p:cNvSpPr txBox="1">
            <a:spLocks noChangeArrowheads="1"/>
          </p:cNvSpPr>
          <p:nvPr/>
        </p:nvSpPr>
        <p:spPr bwMode="gray">
          <a:xfrm>
            <a:off x="1303895" y="2391735"/>
            <a:ext cx="1030287" cy="338548"/>
          </a:xfrm>
          <a:prstGeom prst="rect">
            <a:avLst/>
          </a:prstGeom>
          <a:noFill/>
          <a:ln w="9525">
            <a:noFill/>
            <a:miter lim="800000"/>
            <a:headEnd/>
            <a:tailEnd/>
          </a:ln>
          <a:effectLst/>
        </p:spPr>
        <p:txBody>
          <a:bodyPr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缺生意</a:t>
            </a:r>
            <a:endParaRPr lang="zh-CN" altLang="en-US" sz="1600" b="1" dirty="0">
              <a:solidFill>
                <a:srgbClr val="FFFFFF"/>
              </a:solidFill>
              <a:latin typeface="微软雅黑" pitchFamily="34" charset="-122"/>
              <a:ea typeface="微软雅黑" pitchFamily="34" charset="-122"/>
              <a:cs typeface="+mn-cs"/>
            </a:endParaRPr>
          </a:p>
        </p:txBody>
      </p:sp>
      <p:sp>
        <p:nvSpPr>
          <p:cNvPr id="14" name="Oval 13"/>
          <p:cNvSpPr>
            <a:spLocks noChangeArrowheads="1"/>
          </p:cNvSpPr>
          <p:nvPr/>
        </p:nvSpPr>
        <p:spPr bwMode="gray">
          <a:xfrm rot="20056323">
            <a:off x="3910431" y="1685036"/>
            <a:ext cx="1421435" cy="279016"/>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7" name="Oval 15"/>
          <p:cNvSpPr>
            <a:spLocks noChangeArrowheads="1"/>
          </p:cNvSpPr>
          <p:nvPr/>
        </p:nvSpPr>
        <p:spPr bwMode="ltGray">
          <a:xfrm>
            <a:off x="3283991" y="1358608"/>
            <a:ext cx="1404000" cy="612000"/>
          </a:xfrm>
          <a:prstGeom prst="ellipse">
            <a:avLst/>
          </a:prstGeom>
          <a:gradFill rotWithShape="0">
            <a:gsLst>
              <a:gs pos="0">
                <a:srgbClr val="0099CC">
                  <a:gamma/>
                  <a:shade val="26667"/>
                  <a:invGamma/>
                </a:srgbClr>
              </a:gs>
              <a:gs pos="100000">
                <a:srgbClr val="0099CC"/>
              </a:gs>
            </a:gsLst>
            <a:lin ang="5400000" scaled="1"/>
          </a:gradFill>
          <a:ln w="28575" algn="ctr">
            <a:solidFill>
              <a:srgbClr val="274F77"/>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16" name="Text Box 17"/>
          <p:cNvSpPr txBox="1">
            <a:spLocks noChangeArrowheads="1"/>
          </p:cNvSpPr>
          <p:nvPr/>
        </p:nvSpPr>
        <p:spPr bwMode="gray">
          <a:xfrm>
            <a:off x="3585839" y="1495104"/>
            <a:ext cx="800304" cy="339009"/>
          </a:xfrm>
          <a:prstGeom prst="rect">
            <a:avLst/>
          </a:prstGeom>
          <a:noFill/>
          <a:ln w="9525">
            <a:noFill/>
            <a:miter lim="800000"/>
            <a:headEnd/>
            <a:tailEnd/>
          </a:ln>
          <a:effectLst/>
        </p:spPr>
        <p:txBody>
          <a:bodyPr wrap="none"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缺技术</a:t>
            </a:r>
            <a:endParaRPr lang="zh-CN" altLang="en-US" sz="1600" b="1" dirty="0">
              <a:solidFill>
                <a:srgbClr val="FFFFFF"/>
              </a:solidFill>
              <a:latin typeface="微软雅黑" pitchFamily="34" charset="-122"/>
              <a:ea typeface="微软雅黑" pitchFamily="34" charset="-122"/>
              <a:cs typeface="+mn-cs"/>
            </a:endParaRPr>
          </a:p>
        </p:txBody>
      </p:sp>
      <p:sp>
        <p:nvSpPr>
          <p:cNvPr id="20" name="Oval 19"/>
          <p:cNvSpPr>
            <a:spLocks noChangeArrowheads="1"/>
          </p:cNvSpPr>
          <p:nvPr/>
        </p:nvSpPr>
        <p:spPr bwMode="gray">
          <a:xfrm rot="20056323">
            <a:off x="5558141" y="3323679"/>
            <a:ext cx="1397722" cy="298266"/>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3" name="Oval 21"/>
          <p:cNvSpPr>
            <a:spLocks noChangeArrowheads="1"/>
          </p:cNvSpPr>
          <p:nvPr/>
        </p:nvSpPr>
        <p:spPr bwMode="auto">
          <a:xfrm>
            <a:off x="4699567" y="2985731"/>
            <a:ext cx="1404000" cy="612000"/>
          </a:xfrm>
          <a:prstGeom prst="ellipse">
            <a:avLst/>
          </a:prstGeom>
          <a:gradFill rotWithShape="1">
            <a:gsLst>
              <a:gs pos="0">
                <a:srgbClr val="990000">
                  <a:gamma/>
                  <a:shade val="46275"/>
                  <a:invGamma/>
                </a:srgbClr>
              </a:gs>
              <a:gs pos="100000">
                <a:srgbClr val="990000"/>
              </a:gs>
            </a:gsLst>
            <a:lin ang="2700000" scaled="1"/>
          </a:gradFill>
          <a:ln w="28575" algn="ctr">
            <a:solidFill>
              <a:srgbClr val="333300"/>
            </a:solid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2" name="Text Box 23"/>
          <p:cNvSpPr txBox="1">
            <a:spLocks noChangeArrowheads="1"/>
          </p:cNvSpPr>
          <p:nvPr/>
        </p:nvSpPr>
        <p:spPr bwMode="gray">
          <a:xfrm>
            <a:off x="5001365" y="3122587"/>
            <a:ext cx="800405" cy="338289"/>
          </a:xfrm>
          <a:prstGeom prst="rect">
            <a:avLst/>
          </a:prstGeom>
          <a:noFill/>
          <a:ln w="9525">
            <a:noFill/>
            <a:miter lim="800000"/>
            <a:headEnd/>
            <a:tailEnd/>
          </a:ln>
          <a:effectLst/>
        </p:spPr>
        <p:txBody>
          <a:bodyPr wrap="none"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缺资金</a:t>
            </a:r>
            <a:endParaRPr lang="zh-CN" altLang="en-US" sz="1600" b="1" dirty="0">
              <a:solidFill>
                <a:srgbClr val="FFFFFF"/>
              </a:solidFill>
              <a:latin typeface="微软雅黑" pitchFamily="34" charset="-122"/>
              <a:ea typeface="微软雅黑" pitchFamily="34" charset="-122"/>
              <a:cs typeface="+mn-cs"/>
            </a:endParaRPr>
          </a:p>
        </p:txBody>
      </p:sp>
      <p:sp>
        <p:nvSpPr>
          <p:cNvPr id="25" name="Oval 24"/>
          <p:cNvSpPr>
            <a:spLocks noChangeArrowheads="1"/>
          </p:cNvSpPr>
          <p:nvPr/>
        </p:nvSpPr>
        <p:spPr bwMode="gray">
          <a:xfrm rot="20056323">
            <a:off x="2842651" y="3803066"/>
            <a:ext cx="1344612" cy="258366"/>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27" name="Oval 26"/>
          <p:cNvSpPr>
            <a:spLocks noChangeArrowheads="1"/>
          </p:cNvSpPr>
          <p:nvPr/>
        </p:nvSpPr>
        <p:spPr bwMode="gray">
          <a:xfrm>
            <a:off x="2321951" y="3328981"/>
            <a:ext cx="1404000" cy="612000"/>
          </a:xfrm>
          <a:prstGeom prst="ellipse">
            <a:avLst/>
          </a:prstGeom>
          <a:gradFill rotWithShape="1">
            <a:gsLst>
              <a:gs pos="0">
                <a:srgbClr val="669900">
                  <a:gamma/>
                  <a:shade val="63529"/>
                  <a:invGamma/>
                </a:srgbClr>
              </a:gs>
              <a:gs pos="100000">
                <a:srgbClr val="669900"/>
              </a:gs>
            </a:gsLst>
            <a:lin ang="2700000" scaled="1"/>
          </a:gradFill>
          <a:ln w="28575" algn="ctr">
            <a:solidFill>
              <a:srgbClr val="205A60"/>
            </a:solidFill>
            <a:round/>
            <a:headEnd/>
            <a:tailEnd/>
          </a:ln>
          <a:effectLst/>
        </p:spPr>
        <p:txBody>
          <a:bodyPr wrap="none" lIns="91434" tIns="45717" rIns="91434" bIns="45717" anchor="ctr"/>
          <a:lstStyle/>
          <a:p>
            <a:pPr fontAlgn="auto">
              <a:spcBef>
                <a:spcPts val="0"/>
              </a:spcBef>
              <a:spcAft>
                <a:spcPts val="0"/>
              </a:spcAft>
              <a:buFontTx/>
              <a:buNone/>
            </a:pPr>
            <a:endParaRPr lang="zh-CN" altLang="en-US" sz="1600" b="1">
              <a:solidFill>
                <a:prstClr val="black"/>
              </a:solidFill>
              <a:latin typeface="微软雅黑" pitchFamily="34" charset="-122"/>
              <a:ea typeface="微软雅黑" pitchFamily="34" charset="-122"/>
              <a:cs typeface="+mn-cs"/>
            </a:endParaRPr>
          </a:p>
        </p:txBody>
      </p:sp>
      <p:sp>
        <p:nvSpPr>
          <p:cNvPr id="29" name="Text Box 28"/>
          <p:cNvSpPr txBox="1">
            <a:spLocks noChangeArrowheads="1"/>
          </p:cNvSpPr>
          <p:nvPr/>
        </p:nvSpPr>
        <p:spPr bwMode="gray">
          <a:xfrm>
            <a:off x="2477851" y="3465707"/>
            <a:ext cx="1092200" cy="338548"/>
          </a:xfrm>
          <a:prstGeom prst="rect">
            <a:avLst/>
          </a:prstGeom>
          <a:noFill/>
          <a:ln w="9525">
            <a:noFill/>
            <a:miter lim="800000"/>
            <a:headEnd/>
            <a:tailEnd/>
          </a:ln>
          <a:effectLst/>
        </p:spPr>
        <p:txBody>
          <a:bodyPr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缺人才</a:t>
            </a:r>
            <a:endParaRPr lang="zh-CN" altLang="en-US" sz="1600" b="1" dirty="0">
              <a:solidFill>
                <a:srgbClr val="FFFFFF"/>
              </a:solidFill>
              <a:latin typeface="微软雅黑" pitchFamily="34" charset="-122"/>
              <a:ea typeface="微软雅黑" pitchFamily="34" charset="-122"/>
              <a:cs typeface="+mn-cs"/>
            </a:endParaRPr>
          </a:p>
        </p:txBody>
      </p:sp>
      <p:grpSp>
        <p:nvGrpSpPr>
          <p:cNvPr id="30" name="Group 29"/>
          <p:cNvGrpSpPr>
            <a:grpSpLocks/>
          </p:cNvGrpSpPr>
          <p:nvPr/>
        </p:nvGrpSpPr>
        <p:grpSpPr bwMode="auto">
          <a:xfrm rot="20400000">
            <a:off x="2961851" y="2267750"/>
            <a:ext cx="2271712" cy="580684"/>
            <a:chOff x="1927" y="2292"/>
            <a:chExt cx="880" cy="313"/>
          </a:xfrm>
        </p:grpSpPr>
        <p:sp>
          <p:nvSpPr>
            <p:cNvPr id="31" name="Oval 30"/>
            <p:cNvSpPr>
              <a:spLocks noChangeArrowheads="1"/>
            </p:cNvSpPr>
            <p:nvPr/>
          </p:nvSpPr>
          <p:spPr bwMode="auto">
            <a:xfrm>
              <a:off x="1927" y="2325"/>
              <a:ext cx="880" cy="280"/>
            </a:xfrm>
            <a:prstGeom prst="ellipse">
              <a:avLst/>
            </a:prstGeom>
            <a:gradFill rotWithShape="1">
              <a:gsLst>
                <a:gs pos="0">
                  <a:srgbClr val="5F5F5F"/>
                </a:gs>
                <a:gs pos="100000">
                  <a:srgbClr val="DDDDDD"/>
                </a:gs>
              </a:gsLst>
              <a:lin ang="2700000" scaled="1"/>
            </a:gradFill>
            <a:ln w="28575" algn="ctr">
              <a:noFill/>
              <a:round/>
              <a:headEnd/>
              <a:tailEnd/>
            </a:ln>
            <a:effectLst/>
          </p:spPr>
          <p:txBody>
            <a:bodyPr anchor="ctr">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32" name="Oval 31"/>
            <p:cNvSpPr>
              <a:spLocks noChangeArrowheads="1"/>
            </p:cNvSpPr>
            <p:nvPr/>
          </p:nvSpPr>
          <p:spPr bwMode="ltGray">
            <a:xfrm>
              <a:off x="1974" y="2351"/>
              <a:ext cx="792" cy="227"/>
            </a:xfrm>
            <a:prstGeom prst="ellipse">
              <a:avLst/>
            </a:prstGeom>
            <a:gradFill rotWithShape="0">
              <a:gsLst>
                <a:gs pos="0">
                  <a:srgbClr val="B19C03">
                    <a:gamma/>
                    <a:shade val="60000"/>
                    <a:invGamma/>
                  </a:srgbClr>
                </a:gs>
                <a:gs pos="100000">
                  <a:srgbClr val="B19C03"/>
                </a:gs>
              </a:gsLst>
              <a:lin ang="5400000" scaled="1"/>
            </a:gradFill>
            <a:ln w="28575" cap="rnd" algn="ctr">
              <a:solidFill>
                <a:srgbClr val="4D4401"/>
              </a:solidFill>
              <a:round/>
              <a:headEnd/>
              <a:tailEnd/>
            </a:ln>
            <a:effectLst/>
          </p:spPr>
          <p:txBody>
            <a:bodyPr lIns="22467" tIns="11234" rIns="22467" bIns="11234" anchor="ctr" anchorCtr="1">
              <a:spAutoFit/>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pic>
          <p:nvPicPr>
            <p:cNvPr id="33" name="Picture 32" descr="guang5"/>
            <p:cNvPicPr>
              <a:picLocks noChangeAspect="1" noChangeArrowheads="1"/>
            </p:cNvPicPr>
            <p:nvPr/>
          </p:nvPicPr>
          <p:blipFill>
            <a:blip r:embed="rId2" cstate="print"/>
            <a:srcRect/>
            <a:stretch>
              <a:fillRect/>
            </a:stretch>
          </p:blipFill>
          <p:spPr bwMode="auto">
            <a:xfrm>
              <a:off x="1999" y="2292"/>
              <a:ext cx="747" cy="185"/>
            </a:xfrm>
            <a:prstGeom prst="rect">
              <a:avLst/>
            </a:prstGeom>
            <a:noFill/>
            <a:ln w="9525">
              <a:noFill/>
              <a:miter lim="800000"/>
              <a:headEnd/>
              <a:tailEnd/>
            </a:ln>
            <a:effectLst/>
          </p:spPr>
        </p:pic>
      </p:grpSp>
      <p:sp>
        <p:nvSpPr>
          <p:cNvPr id="34" name="Text Box 33"/>
          <p:cNvSpPr txBox="1">
            <a:spLocks noChangeArrowheads="1"/>
          </p:cNvSpPr>
          <p:nvPr/>
        </p:nvSpPr>
        <p:spPr bwMode="gray">
          <a:xfrm>
            <a:off x="3102821" y="2374344"/>
            <a:ext cx="2197412" cy="338548"/>
          </a:xfrm>
          <a:prstGeom prst="rect">
            <a:avLst/>
          </a:prstGeom>
          <a:noFill/>
          <a:ln w="9525">
            <a:noFill/>
            <a:miter lim="800000"/>
            <a:headEnd/>
            <a:tailEnd/>
          </a:ln>
          <a:effectLst/>
          <a:scene3d>
            <a:camera prst="orthographicFront">
              <a:rot lat="0" lon="0" rev="1200000"/>
            </a:camera>
            <a:lightRig rig="threePt" dir="t"/>
          </a:scene3d>
        </p:spPr>
        <p:txBody>
          <a:bodyPr wrap="square" lIns="91434" tIns="45717" rIns="91434" bIns="45717">
            <a:spAutoFit/>
          </a:bodyPr>
          <a:lstStyle/>
          <a:p>
            <a:pPr algn="ctr" eaLnBrk="0" fontAlgn="auto" hangingPunct="0">
              <a:spcBef>
                <a:spcPts val="0"/>
              </a:spcBef>
              <a:spcAft>
                <a:spcPts val="0"/>
              </a:spcAft>
              <a:buFontTx/>
              <a:buNone/>
            </a:pPr>
            <a:r>
              <a:rPr lang="zh-CN" altLang="en-US" sz="1600" b="1" dirty="0" smtClean="0">
                <a:solidFill>
                  <a:prstClr val="white"/>
                </a:solidFill>
                <a:latin typeface="微软雅黑" pitchFamily="34" charset="-122"/>
                <a:ea typeface="微软雅黑" pitchFamily="34" charset="-122"/>
                <a:cs typeface="+mn-cs"/>
              </a:rPr>
              <a:t>园区入驻企业</a:t>
            </a:r>
            <a:endParaRPr lang="zh-CN" altLang="en-US" sz="1600" b="1" dirty="0">
              <a:solidFill>
                <a:prstClr val="white"/>
              </a:solidFill>
              <a:latin typeface="微软雅黑" pitchFamily="34" charset="-122"/>
              <a:ea typeface="微软雅黑" pitchFamily="34" charset="-122"/>
              <a:cs typeface="+mn-cs"/>
            </a:endParaRPr>
          </a:p>
        </p:txBody>
      </p:sp>
      <p:sp>
        <p:nvSpPr>
          <p:cNvPr id="36" name="Oval 35"/>
          <p:cNvSpPr>
            <a:spLocks noChangeArrowheads="1"/>
          </p:cNvSpPr>
          <p:nvPr/>
        </p:nvSpPr>
        <p:spPr bwMode="gray">
          <a:xfrm rot="20056323">
            <a:off x="6542315" y="1929125"/>
            <a:ext cx="1391450" cy="279350"/>
          </a:xfrm>
          <a:prstGeom prst="ellipse">
            <a:avLst/>
          </a:prstGeom>
          <a:gradFill rotWithShape="1">
            <a:gsLst>
              <a:gs pos="0">
                <a:srgbClr val="999999"/>
              </a:gs>
              <a:gs pos="100000">
                <a:srgbClr val="CCCCCC"/>
              </a:gs>
            </a:gsLst>
            <a:lin ang="0" scaled="1"/>
          </a:gradFill>
          <a:ln w="9525" algn="ctr">
            <a:no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39" name="Oval 37"/>
          <p:cNvSpPr>
            <a:spLocks noChangeArrowheads="1"/>
          </p:cNvSpPr>
          <p:nvPr/>
        </p:nvSpPr>
        <p:spPr bwMode="auto">
          <a:xfrm>
            <a:off x="5949390" y="1558627"/>
            <a:ext cx="1404000" cy="612000"/>
          </a:xfrm>
          <a:prstGeom prst="ellipse">
            <a:avLst/>
          </a:prstGeom>
          <a:gradFill rotWithShape="1">
            <a:gsLst>
              <a:gs pos="0">
                <a:srgbClr val="99660A">
                  <a:gamma/>
                  <a:shade val="46275"/>
                  <a:invGamma/>
                </a:srgbClr>
              </a:gs>
              <a:gs pos="100000">
                <a:srgbClr val="99660A"/>
              </a:gs>
            </a:gsLst>
            <a:lin ang="2700000" scaled="1"/>
          </a:gradFill>
          <a:ln w="28575" algn="ctr">
            <a:solidFill>
              <a:srgbClr val="333300"/>
            </a:solidFill>
            <a:round/>
            <a:headEnd/>
            <a:tailEnd/>
          </a:ln>
          <a:effectLst/>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38" name="Text Box 39"/>
          <p:cNvSpPr txBox="1">
            <a:spLocks noChangeArrowheads="1"/>
          </p:cNvSpPr>
          <p:nvPr/>
        </p:nvSpPr>
        <p:spPr bwMode="gray">
          <a:xfrm>
            <a:off x="6251464" y="1695396"/>
            <a:ext cx="799852" cy="338462"/>
          </a:xfrm>
          <a:prstGeom prst="rect">
            <a:avLst/>
          </a:prstGeom>
          <a:noFill/>
          <a:ln w="9525">
            <a:noFill/>
            <a:miter lim="800000"/>
            <a:headEnd/>
            <a:tailEnd/>
          </a:ln>
          <a:effectLst/>
        </p:spPr>
        <p:txBody>
          <a:bodyPr wrap="none" lIns="91434" tIns="45717" rIns="91434" bIns="45717">
            <a:spAutoFit/>
          </a:bodyPr>
          <a:lstStyle/>
          <a:p>
            <a:pPr algn="ctr" eaLnBrk="0" fontAlgn="auto" hangingPunct="0">
              <a:spcBef>
                <a:spcPts val="0"/>
              </a:spcBef>
              <a:spcAft>
                <a:spcPts val="0"/>
              </a:spcAft>
              <a:buFontTx/>
              <a:buNone/>
            </a:pPr>
            <a:r>
              <a:rPr lang="zh-CN" altLang="en-US" sz="1600" b="1" dirty="0" smtClean="0">
                <a:solidFill>
                  <a:srgbClr val="FFFFFF"/>
                </a:solidFill>
                <a:latin typeface="微软雅黑" pitchFamily="34" charset="-122"/>
                <a:ea typeface="微软雅黑" pitchFamily="34" charset="-122"/>
                <a:cs typeface="+mn-cs"/>
              </a:rPr>
              <a:t>缺管理</a:t>
            </a:r>
            <a:endParaRPr lang="zh-CN" altLang="en-US" sz="1600" b="1" dirty="0">
              <a:solidFill>
                <a:srgbClr val="FFFFFF"/>
              </a:solidFill>
              <a:latin typeface="微软雅黑" pitchFamily="34" charset="-122"/>
              <a:ea typeface="微软雅黑" pitchFamily="34" charset="-122"/>
              <a:cs typeface="+mn-cs"/>
            </a:endParaRPr>
          </a:p>
        </p:txBody>
      </p:sp>
      <p:sp>
        <p:nvSpPr>
          <p:cNvPr id="41" name="TextBox 40"/>
          <p:cNvSpPr txBox="1">
            <a:spLocks noChangeArrowheads="1"/>
          </p:cNvSpPr>
          <p:nvPr/>
        </p:nvSpPr>
        <p:spPr bwMode="auto">
          <a:xfrm>
            <a:off x="576763" y="4209619"/>
            <a:ext cx="3102002" cy="766358"/>
          </a:xfrm>
          <a:prstGeom prst="rect">
            <a:avLst/>
          </a:prstGeom>
          <a:noFill/>
          <a:ln w="9525">
            <a:noFill/>
            <a:miter lim="800000"/>
            <a:headEnd/>
            <a:tailEnd/>
          </a:ln>
        </p:spPr>
        <p:txBody>
          <a:bodyPr wrap="square" lIns="91434" tIns="45717" rIns="91434" bIns="45717">
            <a:spAutoFit/>
          </a:bodyPr>
          <a:lstStyle/>
          <a:p>
            <a:pPr fontAlgn="auto">
              <a:spcBef>
                <a:spcPts val="0"/>
              </a:spcBef>
              <a:spcAft>
                <a:spcPts val="0"/>
              </a:spcAft>
              <a:buClr>
                <a:srgbClr val="CC3300"/>
              </a:buClr>
              <a:buFontTx/>
              <a:buNone/>
            </a:pPr>
            <a:endParaRPr kumimoji="1" lang="zh-CN" altLang="en-US" sz="1000" b="1" i="1" dirty="0" smtClean="0">
              <a:solidFill>
                <a:prstClr val="black"/>
              </a:solidFill>
              <a:latin typeface="微软雅黑" pitchFamily="34" charset="-122"/>
              <a:ea typeface="微软雅黑" pitchFamily="34" charset="-122"/>
              <a:cs typeface="+mn-cs"/>
            </a:endParaRPr>
          </a:p>
          <a:p>
            <a:pPr indent="-285750" fontAlgn="auto">
              <a:lnSpc>
                <a:spcPct val="120000"/>
              </a:lnSpc>
              <a:spcBef>
                <a:spcPts val="0"/>
              </a:spcBef>
              <a:spcAft>
                <a:spcPts val="600"/>
              </a:spcAft>
              <a:buClr>
                <a:srgbClr val="CC3300"/>
              </a:buClr>
              <a:buFontTx/>
              <a:buChar char="•"/>
            </a:pPr>
            <a:r>
              <a:rPr lang="zh-CN" altLang="en-US" sz="1200" dirty="0" smtClean="0">
                <a:solidFill>
                  <a:srgbClr val="000000"/>
                </a:solidFill>
                <a:latin typeface="微软雅黑" pitchFamily="34" charset="-122"/>
                <a:ea typeface="微软雅黑" pitchFamily="34" charset="-122"/>
                <a:cs typeface="+mn-cs"/>
              </a:rPr>
              <a:t>企业小，难以吸引到人才</a:t>
            </a:r>
            <a:endParaRPr lang="en-US" altLang="zh-CN" sz="1200" dirty="0" smtClean="0">
              <a:solidFill>
                <a:srgbClr val="000000"/>
              </a:solidFill>
              <a:latin typeface="微软雅黑" pitchFamily="34" charset="-122"/>
              <a:ea typeface="微软雅黑" pitchFamily="34" charset="-122"/>
              <a:cs typeface="+mn-cs"/>
            </a:endParaRPr>
          </a:p>
          <a:p>
            <a:pPr indent="-285750" fontAlgn="auto">
              <a:lnSpc>
                <a:spcPct val="120000"/>
              </a:lnSpc>
              <a:spcBef>
                <a:spcPts val="0"/>
              </a:spcBef>
              <a:spcAft>
                <a:spcPts val="600"/>
              </a:spcAft>
              <a:buClr>
                <a:srgbClr val="CC3300"/>
              </a:buClr>
              <a:buFontTx/>
              <a:buChar char="•"/>
            </a:pPr>
            <a:r>
              <a:rPr lang="zh-CN" altLang="en-US" sz="1200" dirty="0" smtClean="0">
                <a:solidFill>
                  <a:srgbClr val="000000"/>
                </a:solidFill>
                <a:latin typeface="微软雅黑" pitchFamily="34" charset="-122"/>
                <a:ea typeface="微软雅黑" pitchFamily="34" charset="-122"/>
                <a:cs typeface="+mn-cs"/>
              </a:rPr>
              <a:t>难以及时找到合适的人才</a:t>
            </a:r>
            <a:endParaRPr lang="en-US" altLang="zh-CN" sz="1200" dirty="0" smtClean="0">
              <a:solidFill>
                <a:srgbClr val="000000"/>
              </a:solidFill>
              <a:latin typeface="微软雅黑" pitchFamily="34" charset="-122"/>
              <a:ea typeface="微软雅黑" pitchFamily="34" charset="-122"/>
              <a:cs typeface="+mn-cs"/>
            </a:endParaRPr>
          </a:p>
        </p:txBody>
      </p:sp>
      <p:sp>
        <p:nvSpPr>
          <p:cNvPr id="42" name="TextBox 50"/>
          <p:cNvSpPr txBox="1">
            <a:spLocks noChangeArrowheads="1"/>
          </p:cNvSpPr>
          <p:nvPr/>
        </p:nvSpPr>
        <p:spPr bwMode="auto">
          <a:xfrm>
            <a:off x="4592076" y="3863422"/>
            <a:ext cx="3816350" cy="954101"/>
          </a:xfrm>
          <a:prstGeom prst="rect">
            <a:avLst/>
          </a:prstGeom>
          <a:noFill/>
          <a:ln w="9525">
            <a:noFill/>
            <a:miter lim="800000"/>
            <a:headEnd/>
            <a:tailEnd/>
          </a:ln>
        </p:spPr>
        <p:txBody>
          <a:bodyPr lIns="91434" tIns="45717" rIns="91434" bIns="45717">
            <a:spAutoFit/>
          </a:bodyPr>
          <a:lstStyle/>
          <a:p>
            <a:pPr fontAlgn="auto">
              <a:spcBef>
                <a:spcPts val="0"/>
              </a:spcBef>
              <a:spcAft>
                <a:spcPts val="0"/>
              </a:spcAft>
              <a:buClr>
                <a:srgbClr val="CC3300"/>
              </a:buClr>
              <a:buFontTx/>
              <a:buNone/>
            </a:pPr>
            <a:endParaRPr kumimoji="1" lang="zh-CN" altLang="en-US" sz="1000" b="1" i="1" dirty="0">
              <a:solidFill>
                <a:prstClr val="black"/>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企业融资困难</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企业资金周转慢</a:t>
            </a:r>
            <a:endParaRPr lang="zh-CN" altLang="en-US" sz="1200" dirty="0">
              <a:solidFill>
                <a:srgbClr val="000000"/>
              </a:solidFill>
              <a:latin typeface="微软雅黑" pitchFamily="34" charset="-122"/>
              <a:ea typeface="微软雅黑" pitchFamily="34" charset="-122"/>
              <a:cs typeface="+mn-cs"/>
            </a:endParaRPr>
          </a:p>
          <a:p>
            <a:pPr fontAlgn="auto">
              <a:spcBef>
                <a:spcPts val="0"/>
              </a:spcBef>
              <a:spcAft>
                <a:spcPts val="0"/>
              </a:spcAft>
              <a:buClr>
                <a:srgbClr val="CC3300"/>
              </a:buClr>
              <a:buFontTx/>
              <a:buChar char="•"/>
            </a:pPr>
            <a:endParaRPr lang="zh-CN" altLang="en-US" sz="1200" b="1" dirty="0">
              <a:solidFill>
                <a:srgbClr val="000000"/>
              </a:solidFill>
              <a:latin typeface="微软雅黑" pitchFamily="34" charset="-122"/>
              <a:ea typeface="微软雅黑" pitchFamily="34" charset="-122"/>
              <a:cs typeface="+mn-cs"/>
            </a:endParaRPr>
          </a:p>
        </p:txBody>
      </p:sp>
      <p:sp>
        <p:nvSpPr>
          <p:cNvPr id="43" name="TextBox 50"/>
          <p:cNvSpPr txBox="1">
            <a:spLocks noChangeArrowheads="1"/>
          </p:cNvSpPr>
          <p:nvPr/>
        </p:nvSpPr>
        <p:spPr bwMode="auto">
          <a:xfrm>
            <a:off x="6709801" y="2551079"/>
            <a:ext cx="2197130" cy="538603"/>
          </a:xfrm>
          <a:prstGeom prst="rect">
            <a:avLst/>
          </a:prstGeom>
          <a:noFill/>
          <a:ln w="9525">
            <a:noFill/>
            <a:miter lim="800000"/>
            <a:headEnd/>
            <a:tailEnd/>
          </a:ln>
        </p:spPr>
        <p:txBody>
          <a:bodyPr wrap="square" lIns="91434" tIns="45717" rIns="91434" bIns="45717">
            <a:spAutoFit/>
          </a:bodyPr>
          <a:lstStyle/>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缺少便宜好用的管理工具</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企业办公管理费用高</a:t>
            </a:r>
            <a:endParaRPr lang="ko-KR" altLang="en-US" sz="1200" dirty="0" smtClean="0">
              <a:solidFill>
                <a:srgbClr val="000000"/>
              </a:solidFill>
              <a:latin typeface="微软雅黑" pitchFamily="34" charset="-122"/>
              <a:ea typeface="微软雅黑" pitchFamily="34" charset="-122"/>
              <a:cs typeface="+mn-cs"/>
            </a:endParaRPr>
          </a:p>
        </p:txBody>
      </p:sp>
      <p:sp>
        <p:nvSpPr>
          <p:cNvPr id="44" name="TextBox 50"/>
          <p:cNvSpPr txBox="1">
            <a:spLocks noChangeArrowheads="1"/>
          </p:cNvSpPr>
          <p:nvPr/>
        </p:nvSpPr>
        <p:spPr bwMode="auto">
          <a:xfrm>
            <a:off x="3831899" y="624346"/>
            <a:ext cx="2276823" cy="538603"/>
          </a:xfrm>
          <a:prstGeom prst="rect">
            <a:avLst/>
          </a:prstGeom>
          <a:noFill/>
          <a:ln w="9525">
            <a:noFill/>
            <a:miter lim="800000"/>
            <a:headEnd/>
            <a:tailEnd/>
          </a:ln>
        </p:spPr>
        <p:txBody>
          <a:bodyPr wrap="square" lIns="91434" tIns="45717" rIns="91434" bIns="45717">
            <a:spAutoFit/>
          </a:bodyPr>
          <a:lstStyle/>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企业创新技术投入大</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en-US" altLang="zh-CN" sz="1200" dirty="0" smtClean="0">
                <a:solidFill>
                  <a:srgbClr val="000000"/>
                </a:solidFill>
                <a:latin typeface="微软雅黑" pitchFamily="34" charset="-122"/>
                <a:ea typeface="微软雅黑" pitchFamily="34" charset="-122"/>
                <a:cs typeface="+mn-cs"/>
              </a:rPr>
              <a:t>IT</a:t>
            </a:r>
            <a:r>
              <a:rPr lang="zh-CN" altLang="en-US" sz="1200" dirty="0" smtClean="0">
                <a:solidFill>
                  <a:srgbClr val="000000"/>
                </a:solidFill>
                <a:latin typeface="微软雅黑" pitchFamily="34" charset="-122"/>
                <a:ea typeface="微软雅黑" pitchFamily="34" charset="-122"/>
                <a:cs typeface="+mn-cs"/>
              </a:rPr>
              <a:t>和信息化维护能力差</a:t>
            </a:r>
            <a:endParaRPr lang="ko-KR" altLang="en-US" sz="1200" dirty="0" smtClean="0">
              <a:solidFill>
                <a:srgbClr val="000000"/>
              </a:solidFill>
              <a:latin typeface="微软雅黑" pitchFamily="34" charset="-122"/>
              <a:ea typeface="微软雅黑" pitchFamily="34" charset="-122"/>
              <a:cs typeface="+mn-cs"/>
            </a:endParaRPr>
          </a:p>
        </p:txBody>
      </p:sp>
      <p:sp>
        <p:nvSpPr>
          <p:cNvPr id="45" name="TextBox 50"/>
          <p:cNvSpPr txBox="1">
            <a:spLocks noChangeArrowheads="1"/>
          </p:cNvSpPr>
          <p:nvPr/>
        </p:nvSpPr>
        <p:spPr bwMode="auto">
          <a:xfrm>
            <a:off x="585230" y="1257412"/>
            <a:ext cx="2017887" cy="692491"/>
          </a:xfrm>
          <a:prstGeom prst="rect">
            <a:avLst/>
          </a:prstGeom>
          <a:noFill/>
          <a:ln w="9525">
            <a:noFill/>
            <a:miter lim="800000"/>
            <a:headEnd/>
            <a:tailEnd/>
          </a:ln>
        </p:spPr>
        <p:txBody>
          <a:bodyPr wrap="square" lIns="91434" tIns="45717" rIns="91434" bIns="45717">
            <a:spAutoFit/>
          </a:bodyPr>
          <a:lstStyle/>
          <a:p>
            <a:pPr fontAlgn="auto">
              <a:spcBef>
                <a:spcPts val="0"/>
              </a:spcBef>
              <a:spcAft>
                <a:spcPts val="0"/>
              </a:spcAft>
              <a:buClr>
                <a:srgbClr val="CC3300"/>
              </a:buClr>
              <a:buFontTx/>
              <a:buNone/>
            </a:pPr>
            <a:endParaRPr kumimoji="1" lang="zh-CN" altLang="en-US" sz="1000" i="1" dirty="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办公设施一次性投入大</a:t>
            </a:r>
            <a:endParaRPr lang="en-US" altLang="zh-CN" sz="1200" dirty="0" smtClean="0">
              <a:solidFill>
                <a:srgbClr val="000000"/>
              </a:solidFill>
              <a:latin typeface="微软雅黑" pitchFamily="34" charset="-122"/>
              <a:ea typeface="微软雅黑" pitchFamily="34" charset="-122"/>
              <a:cs typeface="+mn-cs"/>
            </a:endParaRPr>
          </a:p>
          <a:p>
            <a:pPr marL="285750" indent="-285750" fontAlgn="auto">
              <a:spcBef>
                <a:spcPts val="0"/>
              </a:spcBef>
              <a:spcAft>
                <a:spcPts val="600"/>
              </a:spcAft>
              <a:buFont typeface="Wingdings" pitchFamily="2" charset="2"/>
              <a:buChar char="§"/>
            </a:pPr>
            <a:r>
              <a:rPr lang="zh-CN" altLang="en-US" sz="1200" dirty="0" smtClean="0">
                <a:solidFill>
                  <a:srgbClr val="000000"/>
                </a:solidFill>
                <a:latin typeface="微软雅黑" pitchFamily="34" charset="-122"/>
                <a:ea typeface="微软雅黑" pitchFamily="34" charset="-122"/>
                <a:cs typeface="+mn-cs"/>
              </a:rPr>
              <a:t>企业销售信息传递慢</a:t>
            </a:r>
            <a:endParaRPr lang="ko-KR" altLang="en-US" sz="1200" dirty="0" smtClean="0">
              <a:solidFill>
                <a:srgbClr val="000000"/>
              </a:solidFill>
              <a:latin typeface="微软雅黑" pitchFamily="34" charset="-122"/>
              <a:ea typeface="微软雅黑" pitchFamily="34" charset="-122"/>
              <a:cs typeface="+mn-cs"/>
            </a:endParaRPr>
          </a:p>
        </p:txBody>
      </p:sp>
      <p:sp>
        <p:nvSpPr>
          <p:cNvPr id="46" name="Line 47"/>
          <p:cNvSpPr>
            <a:spLocks noChangeShapeType="1"/>
          </p:cNvSpPr>
          <p:nvPr/>
        </p:nvSpPr>
        <p:spPr bwMode="auto">
          <a:xfrm>
            <a:off x="732877" y="1977443"/>
            <a:ext cx="1223963" cy="0"/>
          </a:xfrm>
          <a:prstGeom prst="line">
            <a:avLst/>
          </a:prstGeom>
          <a:noFill/>
          <a:ln w="28575">
            <a:solidFill>
              <a:srgbClr val="00808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7" name="Line 48"/>
          <p:cNvSpPr>
            <a:spLocks noChangeShapeType="1"/>
          </p:cNvSpPr>
          <p:nvPr/>
        </p:nvSpPr>
        <p:spPr bwMode="auto">
          <a:xfrm>
            <a:off x="1740926" y="1977442"/>
            <a:ext cx="0" cy="215504"/>
          </a:xfrm>
          <a:prstGeom prst="line">
            <a:avLst/>
          </a:prstGeom>
          <a:noFill/>
          <a:ln w="28575">
            <a:solidFill>
              <a:srgbClr val="00808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8" name="Line 49"/>
          <p:cNvSpPr>
            <a:spLocks noChangeShapeType="1"/>
          </p:cNvSpPr>
          <p:nvPr/>
        </p:nvSpPr>
        <p:spPr bwMode="auto">
          <a:xfrm>
            <a:off x="659329" y="4300430"/>
            <a:ext cx="2160588" cy="0"/>
          </a:xfrm>
          <a:prstGeom prst="line">
            <a:avLst/>
          </a:prstGeom>
          <a:noFill/>
          <a:ln w="28575">
            <a:solidFill>
              <a:srgbClr val="99CC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49" name="Line 51"/>
          <p:cNvSpPr>
            <a:spLocks noChangeShapeType="1"/>
          </p:cNvSpPr>
          <p:nvPr/>
        </p:nvSpPr>
        <p:spPr bwMode="auto">
          <a:xfrm flipV="1">
            <a:off x="3830302" y="686697"/>
            <a:ext cx="2781" cy="669984"/>
          </a:xfrm>
          <a:prstGeom prst="line">
            <a:avLst/>
          </a:prstGeom>
          <a:noFill/>
          <a:ln w="28575">
            <a:solidFill>
              <a:srgbClr val="006699"/>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0" name="Line 54"/>
          <p:cNvSpPr>
            <a:spLocks noChangeShapeType="1"/>
          </p:cNvSpPr>
          <p:nvPr/>
        </p:nvSpPr>
        <p:spPr bwMode="auto">
          <a:xfrm>
            <a:off x="6854275" y="2530288"/>
            <a:ext cx="2016125" cy="0"/>
          </a:xfrm>
          <a:prstGeom prst="line">
            <a:avLst/>
          </a:prstGeom>
          <a:noFill/>
          <a:ln w="28575">
            <a:solidFill>
              <a:schemeClr val="folHlink"/>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1" name="Line 55"/>
          <p:cNvSpPr>
            <a:spLocks noChangeShapeType="1"/>
          </p:cNvSpPr>
          <p:nvPr/>
        </p:nvSpPr>
        <p:spPr bwMode="auto">
          <a:xfrm>
            <a:off x="7213038" y="2151676"/>
            <a:ext cx="0" cy="378619"/>
          </a:xfrm>
          <a:prstGeom prst="line">
            <a:avLst/>
          </a:prstGeom>
          <a:noFill/>
          <a:ln w="28575">
            <a:solidFill>
              <a:schemeClr val="folHlink"/>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2" name="Line 56"/>
          <p:cNvSpPr>
            <a:spLocks noChangeShapeType="1"/>
          </p:cNvSpPr>
          <p:nvPr/>
        </p:nvSpPr>
        <p:spPr bwMode="auto">
          <a:xfrm>
            <a:off x="4693679" y="3907330"/>
            <a:ext cx="2160587" cy="0"/>
          </a:xfrm>
          <a:prstGeom prst="line">
            <a:avLst/>
          </a:prstGeom>
          <a:noFill/>
          <a:ln w="28575">
            <a:solidFill>
              <a:srgbClr val="993300"/>
            </a:solidFill>
            <a:round/>
            <a:headEnd/>
            <a:tailEnd/>
          </a:ln>
          <a:effectLst/>
        </p:spPr>
        <p:txBody>
          <a:bodyP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园区未来发展趋势</a:t>
            </a:r>
            <a:r>
              <a:rPr lang="en-US" altLang="zh-CN" b="1" dirty="0" smtClean="0"/>
              <a:t>-1</a:t>
            </a:r>
            <a:endParaRPr lang="zh-CN" altLang="en-US" b="1" dirty="0"/>
          </a:p>
        </p:txBody>
      </p:sp>
      <p:pic>
        <p:nvPicPr>
          <p:cNvPr id="3" name="Picture 3" descr="QQ截图未命名"/>
          <p:cNvPicPr>
            <a:picLocks noGrp="1" noChangeAspect="1" noChangeArrowheads="1"/>
          </p:cNvPicPr>
          <p:nvPr>
            <p:ph idx="1"/>
          </p:nvPr>
        </p:nvPicPr>
        <p:blipFill>
          <a:blip r:embed="rId2" cstate="print"/>
          <a:srcRect/>
          <a:stretch>
            <a:fillRect/>
          </a:stretch>
        </p:blipFill>
        <p:spPr>
          <a:xfrm>
            <a:off x="359911" y="1563637"/>
            <a:ext cx="8456050" cy="3261751"/>
          </a:xfrm>
          <a:noFill/>
        </p:spPr>
      </p:pic>
      <p:sp>
        <p:nvSpPr>
          <p:cNvPr id="5" name="Rectangle 2"/>
          <p:cNvSpPr txBox="1">
            <a:spLocks noChangeArrowheads="1"/>
          </p:cNvSpPr>
          <p:nvPr/>
        </p:nvSpPr>
        <p:spPr bwMode="auto">
          <a:xfrm>
            <a:off x="446612" y="616481"/>
            <a:ext cx="8201629" cy="728035"/>
          </a:xfrm>
          <a:prstGeom prst="rect">
            <a:avLst/>
          </a:prstGeom>
          <a:ln w="25400" cap="flat" cmpd="sng" algn="ctr">
            <a:noFill/>
            <a:prstDash val="solid"/>
            <a:miter lim="800000"/>
            <a:headEnd/>
            <a:tailEnd/>
          </a:ln>
        </p:spPr>
        <p:style>
          <a:lnRef idx="2">
            <a:schemeClr val="dk1"/>
          </a:lnRef>
          <a:fillRef idx="1">
            <a:schemeClr val="lt1"/>
          </a:fillRef>
          <a:effectRef idx="0">
            <a:schemeClr val="dk1"/>
          </a:effectRef>
          <a:fontRef idx="minor">
            <a:schemeClr val="dk1"/>
          </a:fontRef>
        </p:style>
        <p:txBody>
          <a:bodyPr vert="horz" wrap="square" lIns="71561" tIns="35780" rIns="71561" bIns="35780" numCol="1" anchor="t" anchorCtr="0" compatLnSpc="1">
            <a:prstTxWarp prst="textNoShape">
              <a:avLst/>
            </a:prstTxWarp>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zh-CN" altLang="en-US" sz="1600" b="0" i="0" u="none" strike="noStrike" kern="0" cap="none" spc="0" normalizeH="0" baseline="0" noProof="0" dirty="0" smtClean="0">
                <a:ln>
                  <a:noFill/>
                </a:ln>
                <a:solidFill>
                  <a:srgbClr val="002060"/>
                </a:solidFill>
                <a:effectLst/>
                <a:uLnTx/>
                <a:uFillTx/>
                <a:latin typeface="+mn-ea"/>
                <a:cs typeface="+mn-cs"/>
              </a:rPr>
              <a:t>从传统的招商引资和管理职能向全方位的产业及城市综合化服务转型，并逐渐建立园区内外之间的整合优势。</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a:spLocks noGrp="1"/>
          </p:cNvSpPr>
          <p:nvPr>
            <p:ph type="title"/>
          </p:nvPr>
        </p:nvSpPr>
        <p:spPr>
          <a:xfrm>
            <a:off x="180971" y="167137"/>
            <a:ext cx="7243090" cy="529552"/>
          </a:xfrm>
        </p:spPr>
        <p:txBody>
          <a:bodyPr/>
          <a:lstStyle/>
          <a:p>
            <a:r>
              <a:rPr lang="zh-CN" altLang="en-US" b="1" dirty="0" smtClean="0"/>
              <a:t>园区未来发展趋势</a:t>
            </a:r>
            <a:r>
              <a:rPr lang="en-US" altLang="zh-CN" b="1" dirty="0" smtClean="0"/>
              <a:t>-2</a:t>
            </a:r>
            <a:endParaRPr lang="zh-CN" altLang="en-US" b="1" dirty="0"/>
          </a:p>
        </p:txBody>
      </p:sp>
      <p:sp>
        <p:nvSpPr>
          <p:cNvPr id="3" name="AutoShape 3"/>
          <p:cNvSpPr>
            <a:spLocks noChangeArrowheads="1"/>
          </p:cNvSpPr>
          <p:nvPr/>
        </p:nvSpPr>
        <p:spPr bwMode="gray">
          <a:xfrm>
            <a:off x="0" y="1574235"/>
            <a:ext cx="5715000" cy="3371850"/>
          </a:xfrm>
          <a:prstGeom prst="rightArrow">
            <a:avLst>
              <a:gd name="adj1" fmla="val 86065"/>
              <a:gd name="adj2" fmla="val 31780"/>
            </a:avLst>
          </a:prstGeom>
          <a:gradFill rotWithShape="1">
            <a:gsLst>
              <a:gs pos="0">
                <a:srgbClr val="FFFFFF">
                  <a:alpha val="51999"/>
                </a:srgbClr>
              </a:gs>
              <a:gs pos="100000">
                <a:srgbClr val="FFCC66"/>
              </a:gs>
            </a:gsLst>
            <a:lin ang="0" scaled="1"/>
          </a:gradFill>
          <a:ln w="9525">
            <a:noFill/>
            <a:miter lim="800000"/>
            <a:headEnd/>
            <a:tailEnd/>
          </a:ln>
        </p:spPr>
        <p:txBody>
          <a:bodyPr wrap="none" anchor="ctr"/>
          <a:lstStyle/>
          <a:p>
            <a:pPr fontAlgn="auto">
              <a:spcBef>
                <a:spcPts val="0"/>
              </a:spcBef>
              <a:spcAft>
                <a:spcPts val="0"/>
              </a:spcAft>
              <a:buFontTx/>
              <a:buNone/>
            </a:pPr>
            <a:endParaRPr lang="zh-CN" altLang="en-US">
              <a:solidFill>
                <a:prstClr val="black"/>
              </a:solidFill>
              <a:latin typeface="微软雅黑" pitchFamily="34" charset="-122"/>
              <a:ea typeface="微软雅黑" pitchFamily="34" charset="-122"/>
              <a:cs typeface="+mn-cs"/>
            </a:endParaRPr>
          </a:p>
        </p:txBody>
      </p:sp>
      <p:sp>
        <p:nvSpPr>
          <p:cNvPr id="5" name="AutoShape 4"/>
          <p:cNvSpPr>
            <a:spLocks noChangeArrowheads="1"/>
          </p:cNvSpPr>
          <p:nvPr/>
        </p:nvSpPr>
        <p:spPr bwMode="gray">
          <a:xfrm>
            <a:off x="304800" y="1974285"/>
            <a:ext cx="4038600" cy="742950"/>
          </a:xfrm>
          <a:prstGeom prst="roundRect">
            <a:avLst>
              <a:gd name="adj" fmla="val 9106"/>
            </a:avLst>
          </a:prstGeom>
          <a:gradFill rotWithShape="1">
            <a:gsLst>
              <a:gs pos="0">
                <a:srgbClr val="5B84E9">
                  <a:gamma/>
                  <a:shade val="46275"/>
                  <a:invGamma/>
                </a:srgbClr>
              </a:gs>
              <a:gs pos="50000">
                <a:srgbClr val="5B84E9"/>
              </a:gs>
              <a:gs pos="100000">
                <a:srgbClr val="5B84E9">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pPr algn="ctr" fontAlgn="auto">
              <a:spcBef>
                <a:spcPts val="0"/>
              </a:spcBef>
              <a:spcAft>
                <a:spcPts val="0"/>
              </a:spcAft>
              <a:buFontTx/>
              <a:buNone/>
            </a:pPr>
            <a:r>
              <a:rPr lang="zh-CN" altLang="en-US" b="1" dirty="0" smtClean="0">
                <a:solidFill>
                  <a:prstClr val="white"/>
                </a:solidFill>
                <a:latin typeface="微软雅黑" pitchFamily="34" charset="-122"/>
                <a:ea typeface="微软雅黑" pitchFamily="34" charset="-122"/>
                <a:cs typeface="+mn-cs"/>
              </a:rPr>
              <a:t>入驻企业数量日益增大</a:t>
            </a:r>
            <a:endParaRPr lang="zh-CN" altLang="en-US" b="1" dirty="0">
              <a:solidFill>
                <a:prstClr val="white"/>
              </a:solidFill>
              <a:latin typeface="微软雅黑" pitchFamily="34" charset="-122"/>
              <a:ea typeface="微软雅黑" pitchFamily="34" charset="-122"/>
              <a:cs typeface="+mn-cs"/>
            </a:endParaRPr>
          </a:p>
        </p:txBody>
      </p:sp>
      <p:sp>
        <p:nvSpPr>
          <p:cNvPr id="6" name="AutoShape 5"/>
          <p:cNvSpPr>
            <a:spLocks noChangeArrowheads="1"/>
          </p:cNvSpPr>
          <p:nvPr/>
        </p:nvSpPr>
        <p:spPr bwMode="gray">
          <a:xfrm>
            <a:off x="304800" y="2831535"/>
            <a:ext cx="4038600" cy="742950"/>
          </a:xfrm>
          <a:prstGeom prst="roundRect">
            <a:avLst>
              <a:gd name="adj" fmla="val 9106"/>
            </a:avLst>
          </a:prstGeom>
          <a:gradFill rotWithShape="1">
            <a:gsLst>
              <a:gs pos="0">
                <a:srgbClr val="57C9ED">
                  <a:gamma/>
                  <a:shade val="46275"/>
                  <a:invGamma/>
                </a:srgbClr>
              </a:gs>
              <a:gs pos="50000">
                <a:srgbClr val="57C9ED"/>
              </a:gs>
              <a:gs pos="100000">
                <a:srgbClr val="57C9ED">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pPr algn="ctr" fontAlgn="auto">
              <a:spcBef>
                <a:spcPts val="0"/>
              </a:spcBef>
              <a:spcAft>
                <a:spcPts val="0"/>
              </a:spcAft>
              <a:buFontTx/>
              <a:buNone/>
            </a:pPr>
            <a:r>
              <a:rPr lang="zh-CN" altLang="en-US" b="1" dirty="0" smtClean="0">
                <a:solidFill>
                  <a:prstClr val="white"/>
                </a:solidFill>
                <a:latin typeface="微软雅黑" pitchFamily="34" charset="-122"/>
                <a:ea typeface="微软雅黑" pitchFamily="34" charset="-122"/>
                <a:cs typeface="+mn-cs"/>
              </a:rPr>
              <a:t>园区经济规模不断扩张</a:t>
            </a:r>
            <a:endParaRPr lang="zh-CN" altLang="en-US" b="1" dirty="0">
              <a:solidFill>
                <a:prstClr val="white"/>
              </a:solidFill>
              <a:latin typeface="微软雅黑" pitchFamily="34" charset="-122"/>
              <a:ea typeface="微软雅黑" pitchFamily="34" charset="-122"/>
              <a:cs typeface="+mn-cs"/>
            </a:endParaRPr>
          </a:p>
        </p:txBody>
      </p:sp>
      <p:sp>
        <p:nvSpPr>
          <p:cNvPr id="7" name="AutoShape 6"/>
          <p:cNvSpPr>
            <a:spLocks noChangeArrowheads="1"/>
          </p:cNvSpPr>
          <p:nvPr/>
        </p:nvSpPr>
        <p:spPr bwMode="gray">
          <a:xfrm>
            <a:off x="304800" y="3688785"/>
            <a:ext cx="4038600" cy="742950"/>
          </a:xfrm>
          <a:prstGeom prst="roundRect">
            <a:avLst>
              <a:gd name="adj" fmla="val 9106"/>
            </a:avLst>
          </a:prstGeom>
          <a:gradFill rotWithShape="1">
            <a:gsLst>
              <a:gs pos="0">
                <a:srgbClr val="65D7A6">
                  <a:gamma/>
                  <a:shade val="46275"/>
                  <a:invGamma/>
                </a:srgbClr>
              </a:gs>
              <a:gs pos="50000">
                <a:srgbClr val="65D7A6"/>
              </a:gs>
              <a:gs pos="100000">
                <a:srgbClr val="65D7A6">
                  <a:gamma/>
                  <a:shade val="46275"/>
                  <a:invGamma/>
                </a:srgbClr>
              </a:gs>
            </a:gsLst>
            <a:lin ang="2700000" scaled="1"/>
          </a:gradFill>
          <a:ln w="25400">
            <a:solidFill>
              <a:srgbClr val="FFFFFF"/>
            </a:solidFill>
            <a:round/>
            <a:headEnd/>
            <a:tailEnd/>
          </a:ln>
          <a:effectLst>
            <a:outerShdw dist="107763" dir="2700000" algn="ctr" rotWithShape="0">
              <a:schemeClr val="bg2">
                <a:alpha val="50000"/>
              </a:schemeClr>
            </a:outerShdw>
          </a:effectLst>
        </p:spPr>
        <p:txBody>
          <a:bodyPr wrap="none" anchor="ctr"/>
          <a:lstStyle/>
          <a:p>
            <a:pPr algn="ctr" fontAlgn="auto">
              <a:spcBef>
                <a:spcPts val="0"/>
              </a:spcBef>
              <a:spcAft>
                <a:spcPts val="0"/>
              </a:spcAft>
              <a:buFontTx/>
              <a:buNone/>
            </a:pPr>
            <a:r>
              <a:rPr lang="zh-CN" altLang="en-US" b="1" dirty="0" smtClean="0">
                <a:solidFill>
                  <a:prstClr val="white"/>
                </a:solidFill>
                <a:latin typeface="微软雅黑" pitchFamily="34" charset="-122"/>
                <a:ea typeface="微软雅黑" pitchFamily="34" charset="-122"/>
                <a:cs typeface="+mn-cs"/>
              </a:rPr>
              <a:t>园区模式不断发展变化</a:t>
            </a:r>
            <a:endParaRPr lang="zh-CN" altLang="en-US" b="1" dirty="0">
              <a:solidFill>
                <a:prstClr val="white"/>
              </a:solidFill>
              <a:latin typeface="微软雅黑" pitchFamily="34" charset="-122"/>
              <a:ea typeface="微软雅黑" pitchFamily="34" charset="-122"/>
              <a:cs typeface="+mn-cs"/>
            </a:endParaRPr>
          </a:p>
        </p:txBody>
      </p:sp>
      <p:sp>
        <p:nvSpPr>
          <p:cNvPr id="8" name="AutoShape 7"/>
          <p:cNvSpPr>
            <a:spLocks noChangeArrowheads="1"/>
          </p:cNvSpPr>
          <p:nvPr/>
        </p:nvSpPr>
        <p:spPr bwMode="gray">
          <a:xfrm>
            <a:off x="5791214" y="2026247"/>
            <a:ext cx="3034145" cy="2415887"/>
          </a:xfrm>
          <a:prstGeom prst="roundRect">
            <a:avLst>
              <a:gd name="adj" fmla="val 9106"/>
            </a:avLst>
          </a:prstGeom>
          <a:gradFill rotWithShape="1">
            <a:gsLst>
              <a:gs pos="0">
                <a:srgbClr val="5B84E9"/>
              </a:gs>
              <a:gs pos="100000">
                <a:srgbClr val="5B84E9">
                  <a:gamma/>
                  <a:tint val="0"/>
                  <a:invGamma/>
                </a:srgbClr>
              </a:gs>
            </a:gsLst>
            <a:lin ang="5400000" scaled="1"/>
          </a:gradFill>
          <a:ln w="25400">
            <a:noFill/>
            <a:round/>
            <a:headEnd/>
            <a:tailEnd/>
          </a:ln>
          <a:effectLst>
            <a:outerShdw dist="107763" dir="2700000" algn="ctr" rotWithShape="0">
              <a:srgbClr val="000000">
                <a:alpha val="50000"/>
              </a:srgbClr>
            </a:outerShdw>
          </a:effectLst>
        </p:spPr>
        <p:txBody>
          <a:bodyPr anchor="ctr"/>
          <a:lstStyle/>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基础设施建设模式走向集</a:t>
            </a:r>
            <a:r>
              <a:rPr lang="zh-CN" altLang="en-US" sz="1600" dirty="0" smtClean="0">
                <a:solidFill>
                  <a:prstClr val="black"/>
                </a:solidFill>
                <a:latin typeface="微软雅黑" pitchFamily="34" charset="-122"/>
                <a:ea typeface="微软雅黑" pitchFamily="34" charset="-122"/>
                <a:cs typeface="+mn-cs"/>
              </a:rPr>
              <a:t>约</a:t>
            </a:r>
            <a:endParaRPr lang="en-US" altLang="zh-CN" sz="1600" dirty="0" smtClean="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网络走向高速泛在融合</a:t>
            </a:r>
            <a:endParaRPr lang="en-US" altLang="zh-CN" sz="1600" dirty="0" smtClean="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管理服务内容走向整合协调</a:t>
            </a:r>
            <a:endParaRPr lang="en-US" altLang="zh-CN" sz="1600" dirty="0" smtClean="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管理服务渠道走向跨界多元</a:t>
            </a:r>
            <a:endParaRPr lang="en-US" altLang="zh-CN" sz="1600" dirty="0" smtClean="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产业发展走向创新领航</a:t>
            </a:r>
            <a:endParaRPr lang="en-US" altLang="zh-CN" sz="1600" dirty="0" smtClean="0">
              <a:solidFill>
                <a:prstClr val="black"/>
              </a:solidFill>
              <a:latin typeface="微软雅黑" pitchFamily="34" charset="-122"/>
              <a:ea typeface="微软雅黑" pitchFamily="34" charset="-122"/>
              <a:cs typeface="+mn-cs"/>
            </a:endParaRPr>
          </a:p>
          <a:p>
            <a:pPr fontAlgn="auto">
              <a:lnSpc>
                <a:spcPct val="150000"/>
              </a:lnSpc>
              <a:spcBef>
                <a:spcPts val="0"/>
              </a:spcBef>
              <a:spcAft>
                <a:spcPts val="0"/>
              </a:spcAft>
              <a:buFont typeface="Arial" pitchFamily="34" charset="0"/>
              <a:buChar char="•"/>
            </a:pPr>
            <a:r>
              <a:rPr lang="en-US" altLang="zh-CN" sz="1600" dirty="0" smtClean="0">
                <a:solidFill>
                  <a:prstClr val="black"/>
                </a:solidFill>
                <a:latin typeface="微软雅黑" pitchFamily="34" charset="-122"/>
                <a:ea typeface="微软雅黑" pitchFamily="34" charset="-122"/>
                <a:cs typeface="+mn-cs"/>
              </a:rPr>
              <a:t>  </a:t>
            </a:r>
            <a:r>
              <a:rPr lang="zh-CN" altLang="zh-CN" sz="1600" dirty="0" smtClean="0">
                <a:solidFill>
                  <a:prstClr val="black"/>
                </a:solidFill>
                <a:latin typeface="微软雅黑" pitchFamily="34" charset="-122"/>
                <a:ea typeface="微软雅黑" pitchFamily="34" charset="-122"/>
                <a:cs typeface="+mn-cs"/>
              </a:rPr>
              <a:t>两化融合走向深层</a:t>
            </a:r>
          </a:p>
        </p:txBody>
      </p:sp>
      <p:sp>
        <p:nvSpPr>
          <p:cNvPr id="9" name="TextBox 8"/>
          <p:cNvSpPr txBox="1"/>
          <p:nvPr/>
        </p:nvSpPr>
        <p:spPr>
          <a:xfrm>
            <a:off x="110854" y="751990"/>
            <a:ext cx="8756071" cy="923330"/>
          </a:xfrm>
          <a:prstGeom prst="rect">
            <a:avLst/>
          </a:prstGeom>
          <a:noFill/>
        </p:spPr>
        <p:txBody>
          <a:bodyPr wrap="square" rtlCol="0">
            <a:spAutoFit/>
          </a:bodyPr>
          <a:lstStyle/>
          <a:p>
            <a:pPr fontAlgn="auto">
              <a:lnSpc>
                <a:spcPct val="150000"/>
              </a:lnSpc>
              <a:spcBef>
                <a:spcPts val="0"/>
              </a:spcBef>
              <a:spcAft>
                <a:spcPts val="0"/>
              </a:spcAft>
              <a:buFontTx/>
              <a:buNone/>
            </a:pPr>
            <a:r>
              <a:rPr lang="zh-CN" altLang="zh-CN" dirty="0" smtClean="0">
                <a:solidFill>
                  <a:prstClr val="black"/>
                </a:solidFill>
                <a:latin typeface="微软雅黑" pitchFamily="34" charset="-122"/>
                <a:ea typeface="微软雅黑" pitchFamily="34" charset="-122"/>
                <a:cs typeface="+mn-cs"/>
              </a:rPr>
              <a:t>以信息化为主线，融合工业化、城市化、生态化，推动</a:t>
            </a:r>
            <a:r>
              <a:rPr lang="zh-CN" altLang="zh-CN" dirty="0" smtClean="0">
                <a:solidFill>
                  <a:srgbClr val="FF0000"/>
                </a:solidFill>
                <a:latin typeface="微软雅黑" pitchFamily="34" charset="-122"/>
                <a:ea typeface="微软雅黑" pitchFamily="34" charset="-122"/>
                <a:cs typeface="+mn-cs"/>
              </a:rPr>
              <a:t>基础设施优化升级、园区管理高效协同、园区服务整合便捷、产业发展又好又快</a:t>
            </a:r>
            <a:endParaRPr lang="zh-CN" altLang="zh-CN" dirty="0" smtClean="0">
              <a:solidFill>
                <a:prstClr val="black"/>
              </a:solidFill>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ZTE-内部公开-16X9">
  <a:themeElements>
    <a:clrScheme name="ZTE色彩系统">
      <a:dk1>
        <a:srgbClr val="000000"/>
      </a:dk1>
      <a:lt1>
        <a:srgbClr val="FFFFFF"/>
      </a:lt1>
      <a:dk2>
        <a:srgbClr val="FFDE40"/>
      </a:dk2>
      <a:lt2>
        <a:srgbClr val="008ED3"/>
      </a:lt2>
      <a:accent1>
        <a:srgbClr val="00A651"/>
      </a:accent1>
      <a:accent2>
        <a:srgbClr val="9ACA3C"/>
      </a:accent2>
      <a:accent3>
        <a:srgbClr val="F58233"/>
      </a:accent3>
      <a:accent4>
        <a:srgbClr val="F287B7"/>
      </a:accent4>
      <a:accent5>
        <a:srgbClr val="92278F"/>
      </a:accent5>
      <a:accent6>
        <a:srgbClr val="0066B3"/>
      </a:accent6>
      <a:hlink>
        <a:srgbClr val="0066B3"/>
      </a:hlink>
      <a:folHlink>
        <a:srgbClr val="92278F"/>
      </a:folHlink>
    </a:clrScheme>
    <a:fontScheme name="1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1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正文">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3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3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8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9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0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1_正文">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3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3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目录">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2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2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正文">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3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3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封底">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6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6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正文">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3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3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正文">
  <a:themeElements>
    <a:clrScheme name="中兴品牌色彩体系">
      <a:dk1>
        <a:srgbClr val="008ED3"/>
      </a:dk1>
      <a:lt1>
        <a:srgbClr val="FFFFFF"/>
      </a:lt1>
      <a:dk2>
        <a:srgbClr val="0067B4"/>
      </a:dk2>
      <a:lt2>
        <a:srgbClr val="58595B"/>
      </a:lt2>
      <a:accent1>
        <a:srgbClr val="FFDE40"/>
      </a:accent1>
      <a:accent2>
        <a:srgbClr val="61CCF0"/>
      </a:accent2>
      <a:accent3>
        <a:srgbClr val="EE3D8A"/>
      </a:accent3>
      <a:accent4>
        <a:srgbClr val="922990"/>
      </a:accent4>
      <a:accent5>
        <a:srgbClr val="8DC642"/>
      </a:accent5>
      <a:accent6>
        <a:srgbClr val="58595B"/>
      </a:accent6>
      <a:hlink>
        <a:srgbClr val="0000FF"/>
      </a:hlink>
      <a:folHlink>
        <a:srgbClr val="800080"/>
      </a:folHlink>
    </a:clrScheme>
    <a:fontScheme name="3_自定义设计">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cs typeface="Arial" pitchFamily="34" charset="0"/>
          </a:defRPr>
        </a:defPPr>
      </a:lstStyle>
    </a:lnDef>
  </a:objectDefaults>
  <a:extraClrSchemeLst>
    <a:extraClrScheme>
      <a:clrScheme name="3_自定义设计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正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ZTE-内部公开-16X9</Template>
  <TotalTime>184</TotalTime>
  <Pages>0</Pages>
  <Words>6920</Words>
  <Characters>0</Characters>
  <Application>Microsoft Office PowerPoint</Application>
  <DocSecurity>0</DocSecurity>
  <PresentationFormat>全屏显示(16:9)</PresentationFormat>
  <Lines>0</Lines>
  <Paragraphs>869</Paragraphs>
  <Slides>61</Slides>
  <Notes>4</Notes>
  <HiddenSlides>0</HiddenSlides>
  <MMClips>0</MMClips>
  <ScaleCrop>false</ScaleCrop>
  <HeadingPairs>
    <vt:vector size="6" baseType="variant">
      <vt:variant>
        <vt:lpstr>主题</vt:lpstr>
      </vt:variant>
      <vt:variant>
        <vt:i4>15</vt:i4>
      </vt:variant>
      <vt:variant>
        <vt:lpstr>嵌入 OLE 服务器</vt:lpstr>
      </vt:variant>
      <vt:variant>
        <vt:i4>3</vt:i4>
      </vt:variant>
      <vt:variant>
        <vt:lpstr>幻灯片标题</vt:lpstr>
      </vt:variant>
      <vt:variant>
        <vt:i4>61</vt:i4>
      </vt:variant>
    </vt:vector>
  </HeadingPairs>
  <TitlesOfParts>
    <vt:vector size="79" baseType="lpstr">
      <vt:lpstr>ZTE-内部公开-16X9</vt:lpstr>
      <vt:lpstr>目录</vt:lpstr>
      <vt:lpstr>正文</vt:lpstr>
      <vt:lpstr>封底</vt:lpstr>
      <vt:lpstr>1_正文</vt:lpstr>
      <vt:lpstr>2_正文</vt:lpstr>
      <vt:lpstr>3_正文</vt:lpstr>
      <vt:lpstr>4_正文</vt:lpstr>
      <vt:lpstr>5_正文</vt:lpstr>
      <vt:lpstr>6_正文</vt:lpstr>
      <vt:lpstr>7_正文</vt:lpstr>
      <vt:lpstr>8_正文</vt:lpstr>
      <vt:lpstr>9_正文</vt:lpstr>
      <vt:lpstr>10_正文</vt:lpstr>
      <vt:lpstr>11_正文</vt:lpstr>
      <vt:lpstr>Photo Editor Photo</vt:lpstr>
      <vt:lpstr>BMP 图像</vt:lpstr>
      <vt:lpstr>Visio</vt:lpstr>
      <vt:lpstr>智慧园区发展、运营及实践</vt:lpstr>
      <vt:lpstr>目录</vt:lpstr>
      <vt:lpstr>我国产业园区分类</vt:lpstr>
      <vt:lpstr>产业园区在我国经济发展中，占据了越来越重要的地位</vt:lpstr>
      <vt:lpstr>园区发展需求</vt:lpstr>
      <vt:lpstr>园区管委会诉求</vt:lpstr>
      <vt:lpstr>园区入驻企业诉求</vt:lpstr>
      <vt:lpstr>园区未来发展趋势-1</vt:lpstr>
      <vt:lpstr>园区未来发展趋势-2</vt:lpstr>
      <vt:lpstr>对标国际知名园区</vt:lpstr>
      <vt:lpstr>德国鲁尔工业区 - “数字园区”助力传统园区转型</vt:lpstr>
      <vt:lpstr>智慧园区核心特征</vt:lpstr>
      <vt:lpstr>通过顶层设计指引未来园区建设与运营</vt:lpstr>
      <vt:lpstr>对智慧园区推进的初步考虑</vt:lpstr>
      <vt:lpstr>目录</vt:lpstr>
      <vt:lpstr>智慧园区五大运作模式</vt:lpstr>
      <vt:lpstr>智慧园区五大运作模式</vt:lpstr>
      <vt:lpstr>智慧园区五大运作模式</vt:lpstr>
      <vt:lpstr>智慧园区五大运作模式</vt:lpstr>
      <vt:lpstr>智慧园区五大运作模式</vt:lpstr>
      <vt:lpstr>智慧园区服务体系-1</vt:lpstr>
      <vt:lpstr>智慧园区服务体系-2</vt:lpstr>
      <vt:lpstr>智慧园区服务体系-3</vt:lpstr>
      <vt:lpstr>智慧园区服务体系-4</vt:lpstr>
      <vt:lpstr>目录</vt:lpstr>
      <vt:lpstr>智慧园区建设目标</vt:lpstr>
      <vt:lpstr>智慧园区建设内容</vt:lpstr>
      <vt:lpstr>智慧园区总体架构</vt:lpstr>
      <vt:lpstr>一、园区信息基础设施-宽带通信网络</vt:lpstr>
      <vt:lpstr>园区无线网络覆盖</vt:lpstr>
      <vt:lpstr>二、云公共服务平台</vt:lpstr>
      <vt:lpstr>云公共服务平台-微模块数据中心</vt:lpstr>
      <vt:lpstr>微模块数据中心与传统数据中心对比</vt:lpstr>
      <vt:lpstr>云公共服务平台-云管理系统</vt:lpstr>
      <vt:lpstr>云公共服务平台-虚拟桌面</vt:lpstr>
      <vt:lpstr>三、园区运营管理平台</vt:lpstr>
      <vt:lpstr>四、基础应用-GIS(1/3)</vt:lpstr>
      <vt:lpstr>基础应用-GIS(2/3)</vt:lpstr>
      <vt:lpstr>基础应用-GIS(3/3)</vt:lpstr>
      <vt:lpstr>基础应用-视频监控(1/2)</vt:lpstr>
      <vt:lpstr>基础应用-视频监控(2/2)</vt:lpstr>
      <vt:lpstr>基础应用-环境监测(1/2)</vt:lpstr>
      <vt:lpstr>基础应用-环境监测(2/2)</vt:lpstr>
      <vt:lpstr>基础应用-园区一卡通</vt:lpstr>
      <vt:lpstr>基础应用-园区节能管理</vt:lpstr>
      <vt:lpstr>基础应用-智能楼宇管理</vt:lpstr>
      <vt:lpstr>基础应用-智慧照明</vt:lpstr>
      <vt:lpstr>基础应用-园区统计分析</vt:lpstr>
      <vt:lpstr>五、企业服务-企业办公服务</vt:lpstr>
      <vt:lpstr>六、园区运营管理门户</vt:lpstr>
      <vt:lpstr>七、园区体验中心</vt:lpstr>
      <vt:lpstr>幻灯片 52</vt:lpstr>
      <vt:lpstr>幻灯片 53</vt:lpstr>
      <vt:lpstr>幻灯片 54</vt:lpstr>
      <vt:lpstr>目录</vt:lpstr>
      <vt:lpstr>案例分析——苏州太仓智慧园区</vt:lpstr>
      <vt:lpstr>云起太仓，智慧先行</vt:lpstr>
      <vt:lpstr>苏州（太仓）智慧园区</vt:lpstr>
      <vt:lpstr>招商局蛇口网谷智慧园区</vt:lpstr>
      <vt:lpstr>招商局蛇口网谷智慧园区部署业务</vt:lpstr>
      <vt:lpstr>幻灯片 61</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成建波10163517</dc:creator>
  <cp:lastModifiedBy>成建波</cp:lastModifiedBy>
  <cp:revision>26</cp:revision>
  <dcterms:created xsi:type="dcterms:W3CDTF">2015-07-31T08:20:59Z</dcterms:created>
  <dcterms:modified xsi:type="dcterms:W3CDTF">2016-01-11T08:51:55Z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2052-9.1.0.5041</vt:lpwstr>
  </property>
</Properties>
</file>