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bin" ContentType="application/vnd.openxmlformats-officedocument.oleObject"/>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slideLayouts/slideLayout34.xml" ContentType="application/vnd.openxmlformats-officedocument.presentationml.slideLayout+xml"/>
  <Default Extension="emf" ContentType="image/x-emf"/>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Default Extension="wdp" ContentType="image/vnd.ms-photo"/>
  <Override PartName="/ppt/slideLayouts/slideLayout10.xml" ContentType="application/vnd.openxmlformats-officedocument.presentationml.slideLayout+xml"/>
  <Default Extension="tiff" ContentType="image/tiff"/>
  <Default Extension="vml" ContentType="application/vnd.openxmlformats-officedocument.vmlDrawing"/>
  <Override PartName="/ppt/diagrams/layout2.xml" ContentType="application/vnd.openxmlformats-officedocument.drawingml.diagramLayout+xml"/>
  <Override PartName="/ppt/diagrams/data3.xml" ContentType="application/vnd.openxmlformats-officedocument.drawingml.diagramData+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wmf" ContentType="image/x-wmf"/>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1" r:id="rId2"/>
  </p:sldMasterIdLst>
  <p:notesMasterIdLst>
    <p:notesMasterId r:id="rId43"/>
  </p:notesMasterIdLst>
  <p:handoutMasterIdLst>
    <p:handoutMasterId r:id="rId44"/>
  </p:handoutMasterIdLst>
  <p:sldIdLst>
    <p:sldId id="260" r:id="rId3"/>
    <p:sldId id="268" r:id="rId4"/>
    <p:sldId id="269" r:id="rId5"/>
    <p:sldId id="270" r:id="rId6"/>
    <p:sldId id="271" r:id="rId7"/>
    <p:sldId id="272" r:id="rId8"/>
    <p:sldId id="273" r:id="rId9"/>
    <p:sldId id="274" r:id="rId10"/>
    <p:sldId id="275" r:id="rId11"/>
    <p:sldId id="277" r:id="rId12"/>
    <p:sldId id="278" r:id="rId13"/>
    <p:sldId id="279" r:id="rId14"/>
    <p:sldId id="280" r:id="rId15"/>
    <p:sldId id="281" r:id="rId16"/>
    <p:sldId id="282" r:id="rId17"/>
    <p:sldId id="283" r:id="rId18"/>
    <p:sldId id="284" r:id="rId19"/>
    <p:sldId id="285" r:id="rId20"/>
    <p:sldId id="286" r:id="rId21"/>
    <p:sldId id="287" r:id="rId22"/>
    <p:sldId id="288" r:id="rId23"/>
    <p:sldId id="289" r:id="rId24"/>
    <p:sldId id="292" r:id="rId25"/>
    <p:sldId id="293" r:id="rId26"/>
    <p:sldId id="290" r:id="rId27"/>
    <p:sldId id="291" r:id="rId28"/>
    <p:sldId id="294" r:id="rId29"/>
    <p:sldId id="295" r:id="rId30"/>
    <p:sldId id="296" r:id="rId31"/>
    <p:sldId id="297" r:id="rId32"/>
    <p:sldId id="298" r:id="rId33"/>
    <p:sldId id="299" r:id="rId34"/>
    <p:sldId id="300" r:id="rId35"/>
    <p:sldId id="301" r:id="rId36"/>
    <p:sldId id="303" r:id="rId37"/>
    <p:sldId id="313" r:id="rId38"/>
    <p:sldId id="314" r:id="rId39"/>
    <p:sldId id="304" r:id="rId40"/>
    <p:sldId id="308" r:id="rId41"/>
    <p:sldId id="262" r:id="rId42"/>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默认节" id="{5131D2EB-682B-4EB7-B6A4-A4B855AE9967}">
          <p14:sldIdLst>
            <p14:sldId id="260"/>
            <p14:sldId id="268"/>
            <p14:sldId id="269"/>
            <p14:sldId id="270"/>
            <p14:sldId id="271"/>
            <p14:sldId id="272"/>
            <p14:sldId id="273"/>
            <p14:sldId id="274"/>
            <p14:sldId id="275"/>
            <p14:sldId id="277"/>
            <p14:sldId id="278"/>
            <p14:sldId id="279"/>
            <p14:sldId id="280"/>
            <p14:sldId id="281"/>
            <p14:sldId id="282"/>
            <p14:sldId id="283"/>
            <p14:sldId id="284"/>
            <p14:sldId id="285"/>
            <p14:sldId id="286"/>
            <p14:sldId id="287"/>
            <p14:sldId id="288"/>
            <p14:sldId id="289"/>
            <p14:sldId id="292"/>
            <p14:sldId id="293"/>
            <p14:sldId id="290"/>
            <p14:sldId id="291"/>
            <p14:sldId id="294"/>
            <p14:sldId id="295"/>
            <p14:sldId id="296"/>
            <p14:sldId id="297"/>
            <p14:sldId id="298"/>
            <p14:sldId id="299"/>
            <p14:sldId id="300"/>
            <p14:sldId id="301"/>
            <p14:sldId id="303"/>
            <p14:sldId id="313"/>
            <p14:sldId id="314"/>
            <p14:sldId id="304"/>
            <p14:sldId id="308"/>
            <p14:sldId id="262"/>
          </p14:sldIdLst>
        </p14:section>
      </p14:sectionLst>
    </p:ext>
    <p:ext uri="{EFAFB233-063F-42B5-8137-9DF3F51BA10A}">
      <p15:sldGuideLst xmlns:p15="http://schemas.microsoft.com/office/powerpoint/2012/main" xmlns="">
        <p15:guide id="1" orient="horz">
          <p15:clr>
            <a:srgbClr val="A4A3A4"/>
          </p15:clr>
        </p15:guide>
        <p15:guide id="2">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8300"/>
    <a:srgbClr val="FEEEEE"/>
    <a:srgbClr val="0084CE"/>
    <a:srgbClr val="E74E09"/>
    <a:srgbClr val="008CDA"/>
    <a:srgbClr val="FF9B05"/>
    <a:srgbClr val="FDEFDF"/>
    <a:srgbClr val="EFAE03"/>
    <a:srgbClr val="6873AD"/>
    <a:srgbClr val="4E65A7"/>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6825" autoAdjust="0"/>
    <p:restoredTop sz="93911" autoAdjust="0"/>
  </p:normalViewPr>
  <p:slideViewPr>
    <p:cSldViewPr>
      <p:cViewPr varScale="1">
        <p:scale>
          <a:sx n="72" d="100"/>
          <a:sy n="72" d="100"/>
        </p:scale>
        <p:origin x="-1650" y="-90"/>
      </p:cViewPr>
      <p:guideLst>
        <p:guide orient="horz"/>
        <p:guide/>
      </p:guideLst>
    </p:cSldViewPr>
  </p:slideViewPr>
  <p:notesTextViewPr>
    <p:cViewPr>
      <p:scale>
        <a:sx n="1" d="1"/>
        <a:sy n="1" d="1"/>
      </p:scale>
      <p:origin x="0" y="0"/>
    </p:cViewPr>
  </p:notesTextViewPr>
  <p:sorterViewPr>
    <p:cViewPr>
      <p:scale>
        <a:sx n="66" d="100"/>
        <a:sy n="66" d="100"/>
      </p:scale>
      <p:origin x="0" y="0"/>
    </p:cViewPr>
  </p:sorterViewPr>
  <p:notesViewPr>
    <p:cSldViewPr>
      <p:cViewPr varScale="1">
        <p:scale>
          <a:sx n="32" d="100"/>
          <a:sy n="32" d="100"/>
        </p:scale>
        <p:origin x="-2328" y="-7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image" Target="../media/image134.jpeg"/><Relationship Id="rId1" Type="http://schemas.openxmlformats.org/officeDocument/2006/relationships/image" Target="../media/image133.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351.jpeg"/><Relationship Id="rId2" Type="http://schemas.openxmlformats.org/officeDocument/2006/relationships/image" Target="../media/image1341.jpeg"/><Relationship Id="rId1" Type="http://schemas.openxmlformats.org/officeDocument/2006/relationships/image" Target="../media/image133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EB0C84-729B-4359-ADE1-826B5AF38BC3}" type="doc">
      <dgm:prSet loTypeId="urn:microsoft.com/office/officeart/2005/8/layout/vList3#1" loCatId="list" qsTypeId="urn:microsoft.com/office/officeart/2005/8/quickstyle/simple1" qsCatId="simple" csTypeId="urn:microsoft.com/office/officeart/2005/8/colors/accent1_2" csCatId="accent1" phldr="1"/>
      <dgm:spPr/>
      <dgm:t>
        <a:bodyPr/>
        <a:lstStyle/>
        <a:p>
          <a:endParaRPr lang="zh-CN" altLang="en-US"/>
        </a:p>
      </dgm:t>
    </dgm:pt>
    <dgm:pt modelId="{1542C6D6-3584-4EDE-ADF7-47C159BC4E14}">
      <dgm:prSet custT="1"/>
      <dgm:spPr>
        <a:solidFill>
          <a:srgbClr val="0070C0"/>
        </a:solidFill>
      </dgm:spPr>
      <dgm:t>
        <a:bodyPr/>
        <a:lstStyle/>
        <a:p>
          <a:pPr rtl="0"/>
          <a:r>
            <a:rPr lang="zh-CN" sz="1400" dirty="0" smtClean="0"/>
            <a:t>园区</a:t>
          </a:r>
          <a:r>
            <a:rPr lang="en-US" altLang="zh-CN" sz="1400" dirty="0" smtClean="0"/>
            <a:t/>
          </a:r>
          <a:br>
            <a:rPr lang="en-US" altLang="zh-CN" sz="1400" dirty="0" smtClean="0"/>
          </a:br>
          <a:r>
            <a:rPr lang="zh-CN" sz="1400" dirty="0" smtClean="0"/>
            <a:t>信息发布</a:t>
          </a:r>
          <a:endParaRPr lang="en-US" sz="1400" dirty="0"/>
        </a:p>
      </dgm:t>
    </dgm:pt>
    <dgm:pt modelId="{F11357BC-0D57-40B5-863B-8FD3398475AB}" type="parTrans" cxnId="{C908C598-0BD1-4CE3-9981-5D215E15DE5B}">
      <dgm:prSet/>
      <dgm:spPr/>
      <dgm:t>
        <a:bodyPr/>
        <a:lstStyle/>
        <a:p>
          <a:endParaRPr lang="zh-CN" altLang="en-US" sz="1400"/>
        </a:p>
      </dgm:t>
    </dgm:pt>
    <dgm:pt modelId="{D2354CA4-1CA7-48D6-A8D0-CD974934D188}" type="sibTrans" cxnId="{C908C598-0BD1-4CE3-9981-5D215E15DE5B}">
      <dgm:prSet/>
      <dgm:spPr/>
      <dgm:t>
        <a:bodyPr/>
        <a:lstStyle/>
        <a:p>
          <a:endParaRPr lang="zh-CN" altLang="en-US" sz="1400"/>
        </a:p>
      </dgm:t>
    </dgm:pt>
    <dgm:pt modelId="{CEE7E46B-C261-4598-8A16-A5C6869FD063}">
      <dgm:prSet custT="1"/>
      <dgm:spPr>
        <a:solidFill>
          <a:srgbClr val="0070C0"/>
        </a:solidFill>
      </dgm:spPr>
      <dgm:t>
        <a:bodyPr/>
        <a:lstStyle/>
        <a:p>
          <a:pPr rtl="0"/>
          <a:r>
            <a:rPr lang="zh-CN" sz="1400" dirty="0" smtClean="0"/>
            <a:t>楼层</a:t>
          </a:r>
          <a:r>
            <a:rPr lang="en-US" altLang="zh-CN" sz="1400" dirty="0" smtClean="0"/>
            <a:t/>
          </a:r>
          <a:br>
            <a:rPr lang="en-US" altLang="zh-CN" sz="1400" dirty="0" smtClean="0"/>
          </a:br>
          <a:r>
            <a:rPr lang="zh-CN" sz="1400" dirty="0" smtClean="0"/>
            <a:t>信息</a:t>
          </a:r>
          <a:r>
            <a:rPr lang="zh-CN" altLang="en-US" sz="1400" dirty="0" smtClean="0"/>
            <a:t>发</a:t>
          </a:r>
          <a:r>
            <a:rPr lang="zh-CN" sz="1400" dirty="0" smtClean="0"/>
            <a:t>布</a:t>
          </a:r>
          <a:endParaRPr lang="en-US" sz="1400" dirty="0"/>
        </a:p>
      </dgm:t>
    </dgm:pt>
    <dgm:pt modelId="{1FC5E458-9146-4A21-AEFE-4459657EA7A9}" type="parTrans" cxnId="{9D1697E0-1CB1-4B9B-817B-F9C55AFE4485}">
      <dgm:prSet/>
      <dgm:spPr/>
      <dgm:t>
        <a:bodyPr/>
        <a:lstStyle/>
        <a:p>
          <a:endParaRPr lang="zh-CN" altLang="en-US" sz="1400"/>
        </a:p>
      </dgm:t>
    </dgm:pt>
    <dgm:pt modelId="{779063EC-D68C-4660-BA39-A970024E6066}" type="sibTrans" cxnId="{9D1697E0-1CB1-4B9B-817B-F9C55AFE4485}">
      <dgm:prSet/>
      <dgm:spPr/>
      <dgm:t>
        <a:bodyPr/>
        <a:lstStyle/>
        <a:p>
          <a:endParaRPr lang="zh-CN" altLang="en-US" sz="1400"/>
        </a:p>
      </dgm:t>
    </dgm:pt>
    <dgm:pt modelId="{BCEF8305-1AB3-4CD8-8BB4-E5AD45D3936F}">
      <dgm:prSet custT="1"/>
      <dgm:spPr>
        <a:solidFill>
          <a:srgbClr val="0070C0"/>
        </a:solidFill>
      </dgm:spPr>
      <dgm:t>
        <a:bodyPr/>
        <a:lstStyle/>
        <a:p>
          <a:pPr rtl="0"/>
          <a:r>
            <a:rPr lang="zh-CN" sz="1400" dirty="0" smtClean="0"/>
            <a:t>会议状态</a:t>
          </a:r>
          <a:r>
            <a:rPr lang="en-US" altLang="zh-CN" sz="1400" dirty="0" smtClean="0"/>
            <a:t/>
          </a:r>
          <a:br>
            <a:rPr lang="en-US" altLang="zh-CN" sz="1400" dirty="0" smtClean="0"/>
          </a:br>
          <a:r>
            <a:rPr lang="zh-CN" altLang="en-US" sz="1400" dirty="0" smtClean="0"/>
            <a:t>信息发</a:t>
          </a:r>
          <a:r>
            <a:rPr lang="zh-CN" sz="1400" dirty="0" smtClean="0"/>
            <a:t>布</a:t>
          </a:r>
          <a:endParaRPr lang="en-US" sz="1400" dirty="0"/>
        </a:p>
      </dgm:t>
    </dgm:pt>
    <dgm:pt modelId="{B4376F2F-CD44-457A-A702-972AD080370A}" type="parTrans" cxnId="{45DF09C8-7D54-486B-BE0D-A205BFA17ECB}">
      <dgm:prSet/>
      <dgm:spPr/>
      <dgm:t>
        <a:bodyPr/>
        <a:lstStyle/>
        <a:p>
          <a:endParaRPr lang="zh-CN" altLang="en-US" sz="1400"/>
        </a:p>
      </dgm:t>
    </dgm:pt>
    <dgm:pt modelId="{3127589D-4823-4A57-B945-2BE35EB7E721}" type="sibTrans" cxnId="{45DF09C8-7D54-486B-BE0D-A205BFA17ECB}">
      <dgm:prSet/>
      <dgm:spPr/>
      <dgm:t>
        <a:bodyPr/>
        <a:lstStyle/>
        <a:p>
          <a:endParaRPr lang="zh-CN" altLang="en-US" sz="1400"/>
        </a:p>
      </dgm:t>
    </dgm:pt>
    <dgm:pt modelId="{66201393-E82A-4E05-8BD4-5626C3F689E9}">
      <dgm:prSet custT="1"/>
      <dgm:spPr>
        <a:solidFill>
          <a:srgbClr val="0070C0"/>
        </a:solidFill>
      </dgm:spPr>
      <dgm:t>
        <a:bodyPr/>
        <a:lstStyle/>
        <a:p>
          <a:pPr rtl="0"/>
          <a:r>
            <a:rPr lang="zh-CN" sz="1400" dirty="0" smtClean="0"/>
            <a:t>设备间状态</a:t>
          </a:r>
          <a:r>
            <a:rPr lang="en-US" altLang="zh-CN" sz="1400" dirty="0" smtClean="0"/>
            <a:t/>
          </a:r>
          <a:br>
            <a:rPr lang="en-US" altLang="zh-CN" sz="1400" dirty="0" smtClean="0"/>
          </a:br>
          <a:r>
            <a:rPr lang="zh-CN" altLang="en-US" sz="1400" dirty="0" smtClean="0"/>
            <a:t>信息</a:t>
          </a:r>
          <a:r>
            <a:rPr lang="zh-CN" sz="1400" dirty="0" smtClean="0"/>
            <a:t>预览</a:t>
          </a:r>
          <a:endParaRPr lang="en-US" sz="1400" dirty="0"/>
        </a:p>
      </dgm:t>
    </dgm:pt>
    <dgm:pt modelId="{EBB1FB3B-68BD-4AD6-8CB5-8D85EE8BE7AD}" type="parTrans" cxnId="{74983691-25F3-4956-B1E4-E7CA3A637202}">
      <dgm:prSet/>
      <dgm:spPr/>
      <dgm:t>
        <a:bodyPr/>
        <a:lstStyle/>
        <a:p>
          <a:endParaRPr lang="zh-CN" altLang="en-US" sz="1400"/>
        </a:p>
      </dgm:t>
    </dgm:pt>
    <dgm:pt modelId="{37F35FF7-9ABE-475F-A6CA-83CD99E1B653}" type="sibTrans" cxnId="{74983691-25F3-4956-B1E4-E7CA3A637202}">
      <dgm:prSet/>
      <dgm:spPr/>
      <dgm:t>
        <a:bodyPr/>
        <a:lstStyle/>
        <a:p>
          <a:endParaRPr lang="zh-CN" altLang="en-US" sz="1400"/>
        </a:p>
      </dgm:t>
    </dgm:pt>
    <dgm:pt modelId="{DA1468AE-D924-4678-B8A8-460FF3BFF33C}">
      <dgm:prSet custT="1"/>
      <dgm:spPr>
        <a:solidFill>
          <a:srgbClr val="0070C0"/>
        </a:solidFill>
      </dgm:spPr>
      <dgm:t>
        <a:bodyPr/>
        <a:lstStyle/>
        <a:p>
          <a:pPr rtl="0"/>
          <a:r>
            <a:rPr lang="zh-CN" altLang="en-US" sz="1400" dirty="0" smtClean="0"/>
            <a:t>园区生活服务信息发布</a:t>
          </a:r>
          <a:endParaRPr lang="en-US" sz="1400" dirty="0"/>
        </a:p>
      </dgm:t>
    </dgm:pt>
    <dgm:pt modelId="{16B3619E-D54A-493C-B91F-44DA6211DC99}" type="parTrans" cxnId="{A997E2E2-9685-4D2D-999D-7081D75D3DBC}">
      <dgm:prSet/>
      <dgm:spPr/>
      <dgm:t>
        <a:bodyPr/>
        <a:lstStyle/>
        <a:p>
          <a:endParaRPr lang="zh-CN" altLang="en-US" sz="1400"/>
        </a:p>
      </dgm:t>
    </dgm:pt>
    <dgm:pt modelId="{7DFC563D-0037-4EE3-B0BE-244ADBBBB483}" type="sibTrans" cxnId="{A997E2E2-9685-4D2D-999D-7081D75D3DBC}">
      <dgm:prSet/>
      <dgm:spPr/>
      <dgm:t>
        <a:bodyPr/>
        <a:lstStyle/>
        <a:p>
          <a:endParaRPr lang="zh-CN" altLang="en-US" sz="1400"/>
        </a:p>
      </dgm:t>
    </dgm:pt>
    <dgm:pt modelId="{EBEFE34A-7978-4F02-ABF7-740B789AD0F5}">
      <dgm:prSet custT="1"/>
      <dgm:spPr>
        <a:solidFill>
          <a:srgbClr val="0070C0"/>
        </a:solidFill>
      </dgm:spPr>
      <dgm:t>
        <a:bodyPr/>
        <a:lstStyle/>
        <a:p>
          <a:pPr rtl="0"/>
          <a:r>
            <a:rPr lang="zh-CN" altLang="en-US" sz="1400" dirty="0" smtClean="0"/>
            <a:t>园区</a:t>
          </a:r>
          <a:r>
            <a:rPr lang="en-US" altLang="zh-CN" sz="1400" dirty="0" smtClean="0"/>
            <a:t/>
          </a:r>
          <a:br>
            <a:rPr lang="en-US" altLang="zh-CN" sz="1400" dirty="0" smtClean="0"/>
          </a:br>
          <a:r>
            <a:rPr lang="zh-CN" altLang="en-US" sz="1400" dirty="0" smtClean="0"/>
            <a:t>紧急信息推送</a:t>
          </a:r>
          <a:endParaRPr lang="en-US" sz="1400" dirty="0"/>
        </a:p>
      </dgm:t>
    </dgm:pt>
    <dgm:pt modelId="{7DC45A43-C764-4D0E-B8C0-FC6CB7A5A3AE}" type="parTrans" cxnId="{3385E35F-0621-408B-B1D8-BECD693DFDD1}">
      <dgm:prSet/>
      <dgm:spPr/>
      <dgm:t>
        <a:bodyPr/>
        <a:lstStyle/>
        <a:p>
          <a:endParaRPr lang="zh-CN" altLang="en-US"/>
        </a:p>
      </dgm:t>
    </dgm:pt>
    <dgm:pt modelId="{7E10B02E-FDF7-46C1-9E8A-66BA39EB5D53}" type="sibTrans" cxnId="{3385E35F-0621-408B-B1D8-BECD693DFDD1}">
      <dgm:prSet/>
      <dgm:spPr/>
      <dgm:t>
        <a:bodyPr/>
        <a:lstStyle/>
        <a:p>
          <a:endParaRPr lang="zh-CN" altLang="en-US"/>
        </a:p>
      </dgm:t>
    </dgm:pt>
    <dgm:pt modelId="{5C4B0DA9-E064-430B-B919-E2B1262C388E}">
      <dgm:prSet custT="1"/>
      <dgm:spPr>
        <a:solidFill>
          <a:srgbClr val="0070C0"/>
        </a:solidFill>
      </dgm:spPr>
      <dgm:t>
        <a:bodyPr/>
        <a:lstStyle/>
        <a:p>
          <a:pPr rtl="0"/>
          <a:r>
            <a:rPr lang="zh-CN" altLang="en-US" sz="1400" dirty="0" smtClean="0"/>
            <a:t>园区停车</a:t>
          </a:r>
          <a:r>
            <a:rPr lang="en-US" altLang="zh-CN" sz="1400" dirty="0" smtClean="0"/>
            <a:t/>
          </a:r>
          <a:br>
            <a:rPr lang="en-US" altLang="zh-CN" sz="1400" dirty="0" smtClean="0"/>
          </a:br>
          <a:r>
            <a:rPr lang="zh-CN" altLang="en-US" sz="1400" dirty="0" smtClean="0"/>
            <a:t>信息应用</a:t>
          </a:r>
          <a:endParaRPr lang="en-US" sz="1400" dirty="0"/>
        </a:p>
      </dgm:t>
    </dgm:pt>
    <dgm:pt modelId="{E7FFC665-F165-4097-883E-74F055D5049C}" type="parTrans" cxnId="{1B689673-367A-4613-98F8-7F40E68C22FB}">
      <dgm:prSet/>
      <dgm:spPr/>
      <dgm:t>
        <a:bodyPr/>
        <a:lstStyle/>
        <a:p>
          <a:endParaRPr lang="zh-CN" altLang="en-US"/>
        </a:p>
      </dgm:t>
    </dgm:pt>
    <dgm:pt modelId="{A7377259-1A1B-45E4-9D54-82C7E08F7815}" type="sibTrans" cxnId="{1B689673-367A-4613-98F8-7F40E68C22FB}">
      <dgm:prSet/>
      <dgm:spPr/>
      <dgm:t>
        <a:bodyPr/>
        <a:lstStyle/>
        <a:p>
          <a:endParaRPr lang="zh-CN" altLang="en-US"/>
        </a:p>
      </dgm:t>
    </dgm:pt>
    <dgm:pt modelId="{FA55318F-F74E-4711-90E4-6067986B2DFE}" type="pres">
      <dgm:prSet presAssocID="{61EB0C84-729B-4359-ADE1-826B5AF38BC3}" presName="linearFlow" presStyleCnt="0">
        <dgm:presLayoutVars>
          <dgm:dir/>
          <dgm:resizeHandles val="exact"/>
        </dgm:presLayoutVars>
      </dgm:prSet>
      <dgm:spPr/>
      <dgm:t>
        <a:bodyPr/>
        <a:lstStyle/>
        <a:p>
          <a:endParaRPr lang="zh-CN" altLang="en-US"/>
        </a:p>
      </dgm:t>
    </dgm:pt>
    <dgm:pt modelId="{16BA0BBC-CA15-48D9-8032-E1E1B00B740D}" type="pres">
      <dgm:prSet presAssocID="{1542C6D6-3584-4EDE-ADF7-47C159BC4E14}" presName="composite" presStyleCnt="0"/>
      <dgm:spPr/>
    </dgm:pt>
    <dgm:pt modelId="{15AA96BE-AE16-4514-8012-1BF89C93D02C}" type="pres">
      <dgm:prSet presAssocID="{1542C6D6-3584-4EDE-ADF7-47C159BC4E14}" presName="imgShp" presStyleLbl="fgImgPlace1" presStyleIdx="0" presStyleCnt="7"/>
      <dgm:spPr>
        <a:blipFill rotWithShape="0">
          <a:blip xmlns:r="http://schemas.openxmlformats.org/officeDocument/2006/relationships" r:embed="rId1"/>
          <a:stretch>
            <a:fillRect/>
          </a:stretch>
        </a:blipFill>
      </dgm:spPr>
      <dgm:t>
        <a:bodyPr/>
        <a:lstStyle/>
        <a:p>
          <a:endParaRPr lang="zh-CN" altLang="en-US"/>
        </a:p>
      </dgm:t>
    </dgm:pt>
    <dgm:pt modelId="{319E17A3-76EF-4DE5-AD45-B3F0F41DF0C6}" type="pres">
      <dgm:prSet presAssocID="{1542C6D6-3584-4EDE-ADF7-47C159BC4E14}" presName="txShp" presStyleLbl="node1" presStyleIdx="0" presStyleCnt="7">
        <dgm:presLayoutVars>
          <dgm:bulletEnabled val="1"/>
        </dgm:presLayoutVars>
      </dgm:prSet>
      <dgm:spPr/>
      <dgm:t>
        <a:bodyPr/>
        <a:lstStyle/>
        <a:p>
          <a:endParaRPr lang="zh-CN" altLang="en-US"/>
        </a:p>
      </dgm:t>
    </dgm:pt>
    <dgm:pt modelId="{D956A211-D397-4568-8A08-67FCCAFC8402}" type="pres">
      <dgm:prSet presAssocID="{D2354CA4-1CA7-48D6-A8D0-CD974934D188}" presName="spacing" presStyleCnt="0"/>
      <dgm:spPr/>
    </dgm:pt>
    <dgm:pt modelId="{9237D237-EF57-415A-81AE-9070C657BFB9}" type="pres">
      <dgm:prSet presAssocID="{CEE7E46B-C261-4598-8A16-A5C6869FD063}" presName="composite" presStyleCnt="0"/>
      <dgm:spPr/>
    </dgm:pt>
    <dgm:pt modelId="{F7248728-3A8E-4E68-B1C0-1C133D786F8E}" type="pres">
      <dgm:prSet presAssocID="{CEE7E46B-C261-4598-8A16-A5C6869FD063}" presName="imgShp" presStyleLbl="fgImgPlace1" presStyleIdx="1" presStyleCnt="7"/>
      <dgm:spPr>
        <a:blipFill rotWithShape="0">
          <a:blip xmlns:r="http://schemas.openxmlformats.org/officeDocument/2006/relationships" r:embed="rId2"/>
          <a:stretch>
            <a:fillRect/>
          </a:stretch>
        </a:blipFill>
      </dgm:spPr>
      <dgm:t>
        <a:bodyPr/>
        <a:lstStyle/>
        <a:p>
          <a:endParaRPr lang="zh-CN" altLang="en-US"/>
        </a:p>
      </dgm:t>
    </dgm:pt>
    <dgm:pt modelId="{E4D70C9D-E54C-48B9-AE2A-304F67DF1DAA}" type="pres">
      <dgm:prSet presAssocID="{CEE7E46B-C261-4598-8A16-A5C6869FD063}" presName="txShp" presStyleLbl="node1" presStyleIdx="1" presStyleCnt="7">
        <dgm:presLayoutVars>
          <dgm:bulletEnabled val="1"/>
        </dgm:presLayoutVars>
      </dgm:prSet>
      <dgm:spPr/>
      <dgm:t>
        <a:bodyPr/>
        <a:lstStyle/>
        <a:p>
          <a:endParaRPr lang="zh-CN" altLang="en-US"/>
        </a:p>
      </dgm:t>
    </dgm:pt>
    <dgm:pt modelId="{24602923-64A6-4312-8E9E-D03EBF911108}" type="pres">
      <dgm:prSet presAssocID="{779063EC-D68C-4660-BA39-A970024E6066}" presName="spacing" presStyleCnt="0"/>
      <dgm:spPr/>
    </dgm:pt>
    <dgm:pt modelId="{38DF558E-CF37-4A9B-A79D-A131F69BBDAC}" type="pres">
      <dgm:prSet presAssocID="{BCEF8305-1AB3-4CD8-8BB4-E5AD45D3936F}" presName="composite" presStyleCnt="0"/>
      <dgm:spPr/>
    </dgm:pt>
    <dgm:pt modelId="{55AFD5DE-331A-438A-82A8-70B6B02B1196}" type="pres">
      <dgm:prSet presAssocID="{BCEF8305-1AB3-4CD8-8BB4-E5AD45D3936F}" presName="imgShp" presStyleLbl="fgImgPlace1" presStyleIdx="2" presStyleCnt="7"/>
      <dgm:spPr>
        <a:blipFill rotWithShape="0">
          <a:blip xmlns:r="http://schemas.openxmlformats.org/officeDocument/2006/relationships" r:embed="rId3"/>
          <a:stretch>
            <a:fillRect/>
          </a:stretch>
        </a:blipFill>
      </dgm:spPr>
      <dgm:t>
        <a:bodyPr/>
        <a:lstStyle/>
        <a:p>
          <a:endParaRPr lang="zh-CN" altLang="en-US"/>
        </a:p>
      </dgm:t>
    </dgm:pt>
    <dgm:pt modelId="{4BF7744D-1BA6-4F72-9C02-296DC086B28D}" type="pres">
      <dgm:prSet presAssocID="{BCEF8305-1AB3-4CD8-8BB4-E5AD45D3936F}" presName="txShp" presStyleLbl="node1" presStyleIdx="2" presStyleCnt="7">
        <dgm:presLayoutVars>
          <dgm:bulletEnabled val="1"/>
        </dgm:presLayoutVars>
      </dgm:prSet>
      <dgm:spPr/>
      <dgm:t>
        <a:bodyPr/>
        <a:lstStyle/>
        <a:p>
          <a:endParaRPr lang="zh-CN" altLang="en-US"/>
        </a:p>
      </dgm:t>
    </dgm:pt>
    <dgm:pt modelId="{8E1C8700-7ABE-4F85-BA34-B687B9FD9A00}" type="pres">
      <dgm:prSet presAssocID="{3127589D-4823-4A57-B945-2BE35EB7E721}" presName="spacing" presStyleCnt="0"/>
      <dgm:spPr/>
    </dgm:pt>
    <dgm:pt modelId="{BF894FD7-65EE-44E9-BE75-893DD655664C}" type="pres">
      <dgm:prSet presAssocID="{66201393-E82A-4E05-8BD4-5626C3F689E9}" presName="composite" presStyleCnt="0"/>
      <dgm:spPr/>
    </dgm:pt>
    <dgm:pt modelId="{7220E972-E4CB-4AD0-BB54-B43D05F2EAB0}" type="pres">
      <dgm:prSet presAssocID="{66201393-E82A-4E05-8BD4-5626C3F689E9}" presName="imgShp" presStyleLbl="fgImgPlace1" presStyleIdx="3" presStyleCnt="7"/>
      <dgm:spPr>
        <a:blipFill rotWithShape="0">
          <a:blip xmlns:r="http://schemas.openxmlformats.org/officeDocument/2006/relationships" r:embed="rId1"/>
          <a:stretch>
            <a:fillRect/>
          </a:stretch>
        </a:blipFill>
      </dgm:spPr>
      <dgm:t>
        <a:bodyPr/>
        <a:lstStyle/>
        <a:p>
          <a:endParaRPr lang="zh-CN" altLang="en-US"/>
        </a:p>
      </dgm:t>
    </dgm:pt>
    <dgm:pt modelId="{54092A3F-71B0-4448-ADB3-0E5B581C168A}" type="pres">
      <dgm:prSet presAssocID="{66201393-E82A-4E05-8BD4-5626C3F689E9}" presName="txShp" presStyleLbl="node1" presStyleIdx="3" presStyleCnt="7">
        <dgm:presLayoutVars>
          <dgm:bulletEnabled val="1"/>
        </dgm:presLayoutVars>
      </dgm:prSet>
      <dgm:spPr/>
      <dgm:t>
        <a:bodyPr/>
        <a:lstStyle/>
        <a:p>
          <a:endParaRPr lang="zh-CN" altLang="en-US"/>
        </a:p>
      </dgm:t>
    </dgm:pt>
    <dgm:pt modelId="{CBD462E3-3919-4CC8-B3A9-93F28E698028}" type="pres">
      <dgm:prSet presAssocID="{37F35FF7-9ABE-475F-A6CA-83CD99E1B653}" presName="spacing" presStyleCnt="0"/>
      <dgm:spPr/>
    </dgm:pt>
    <dgm:pt modelId="{5EB8CAA2-32DD-428E-BB24-4AD5A4F283B3}" type="pres">
      <dgm:prSet presAssocID="{DA1468AE-D924-4678-B8A8-460FF3BFF33C}" presName="composite" presStyleCnt="0"/>
      <dgm:spPr/>
    </dgm:pt>
    <dgm:pt modelId="{F5C11F96-21F7-4C02-90DF-BF8045BE7617}" type="pres">
      <dgm:prSet presAssocID="{DA1468AE-D924-4678-B8A8-460FF3BFF33C}" presName="imgShp" presStyleLbl="fgImgPlace1" presStyleIdx="4" presStyleCnt="7"/>
      <dgm:spPr>
        <a:blipFill rotWithShape="0">
          <a:blip xmlns:r="http://schemas.openxmlformats.org/officeDocument/2006/relationships" r:embed="rId2"/>
          <a:stretch>
            <a:fillRect/>
          </a:stretch>
        </a:blipFill>
      </dgm:spPr>
      <dgm:t>
        <a:bodyPr/>
        <a:lstStyle/>
        <a:p>
          <a:endParaRPr lang="zh-CN" altLang="en-US"/>
        </a:p>
      </dgm:t>
    </dgm:pt>
    <dgm:pt modelId="{4D239216-DB48-4285-B862-3CE952615A88}" type="pres">
      <dgm:prSet presAssocID="{DA1468AE-D924-4678-B8A8-460FF3BFF33C}" presName="txShp" presStyleLbl="node1" presStyleIdx="4" presStyleCnt="7">
        <dgm:presLayoutVars>
          <dgm:bulletEnabled val="1"/>
        </dgm:presLayoutVars>
      </dgm:prSet>
      <dgm:spPr/>
      <dgm:t>
        <a:bodyPr/>
        <a:lstStyle/>
        <a:p>
          <a:endParaRPr lang="zh-CN" altLang="en-US"/>
        </a:p>
      </dgm:t>
    </dgm:pt>
    <dgm:pt modelId="{CAAC8873-9B43-465E-9A0E-E606459E7E43}" type="pres">
      <dgm:prSet presAssocID="{7DFC563D-0037-4EE3-B0BE-244ADBBBB483}" presName="spacing" presStyleCnt="0"/>
      <dgm:spPr/>
    </dgm:pt>
    <dgm:pt modelId="{3288CD53-A882-4C78-A0F2-02536345C64E}" type="pres">
      <dgm:prSet presAssocID="{EBEFE34A-7978-4F02-ABF7-740B789AD0F5}" presName="composite" presStyleCnt="0"/>
      <dgm:spPr/>
    </dgm:pt>
    <dgm:pt modelId="{1C46D67E-E236-4B30-8F87-60AB3D6534B8}" type="pres">
      <dgm:prSet presAssocID="{EBEFE34A-7978-4F02-ABF7-740B789AD0F5}" presName="imgShp" presStyleLbl="fgImgPlace1" presStyleIdx="5" presStyleCnt="7"/>
      <dgm:spPr>
        <a:blipFill rotWithShape="0">
          <a:blip xmlns:r="http://schemas.openxmlformats.org/officeDocument/2006/relationships" r:embed="rId3"/>
          <a:stretch>
            <a:fillRect/>
          </a:stretch>
        </a:blipFill>
      </dgm:spPr>
      <dgm:t>
        <a:bodyPr/>
        <a:lstStyle/>
        <a:p>
          <a:endParaRPr lang="zh-CN" altLang="en-US"/>
        </a:p>
      </dgm:t>
    </dgm:pt>
    <dgm:pt modelId="{55ED2CD5-396A-495D-BEDB-F4F194E71163}" type="pres">
      <dgm:prSet presAssocID="{EBEFE34A-7978-4F02-ABF7-740B789AD0F5}" presName="txShp" presStyleLbl="node1" presStyleIdx="5" presStyleCnt="7">
        <dgm:presLayoutVars>
          <dgm:bulletEnabled val="1"/>
        </dgm:presLayoutVars>
      </dgm:prSet>
      <dgm:spPr/>
      <dgm:t>
        <a:bodyPr/>
        <a:lstStyle/>
        <a:p>
          <a:endParaRPr lang="zh-CN" altLang="en-US"/>
        </a:p>
      </dgm:t>
    </dgm:pt>
    <dgm:pt modelId="{8342E9F5-B9DB-404E-B761-F7E94CF2B538}" type="pres">
      <dgm:prSet presAssocID="{7E10B02E-FDF7-46C1-9E8A-66BA39EB5D53}" presName="spacing" presStyleCnt="0"/>
      <dgm:spPr/>
    </dgm:pt>
    <dgm:pt modelId="{ECD12BCE-6C1E-4320-8101-33ACCCDDD4BF}" type="pres">
      <dgm:prSet presAssocID="{5C4B0DA9-E064-430B-B919-E2B1262C388E}" presName="composite" presStyleCnt="0"/>
      <dgm:spPr/>
    </dgm:pt>
    <dgm:pt modelId="{1BC3EFDA-BDFD-400F-9D8E-F7A710FA91B0}" type="pres">
      <dgm:prSet presAssocID="{5C4B0DA9-E064-430B-B919-E2B1262C388E}" presName="imgShp" presStyleLbl="fgImgPlace1" presStyleIdx="6" presStyleCnt="7"/>
      <dgm:spPr>
        <a:blipFill rotWithShape="0">
          <a:blip xmlns:r="http://schemas.openxmlformats.org/officeDocument/2006/relationships" r:embed="rId1"/>
          <a:stretch>
            <a:fillRect/>
          </a:stretch>
        </a:blipFill>
      </dgm:spPr>
      <dgm:t>
        <a:bodyPr/>
        <a:lstStyle/>
        <a:p>
          <a:endParaRPr lang="zh-CN" altLang="en-US"/>
        </a:p>
      </dgm:t>
    </dgm:pt>
    <dgm:pt modelId="{4F5B17B4-F535-4F59-8236-297F94B80875}" type="pres">
      <dgm:prSet presAssocID="{5C4B0DA9-E064-430B-B919-E2B1262C388E}" presName="txShp" presStyleLbl="node1" presStyleIdx="6" presStyleCnt="7">
        <dgm:presLayoutVars>
          <dgm:bulletEnabled val="1"/>
        </dgm:presLayoutVars>
      </dgm:prSet>
      <dgm:spPr/>
      <dgm:t>
        <a:bodyPr/>
        <a:lstStyle/>
        <a:p>
          <a:endParaRPr lang="zh-CN" altLang="en-US"/>
        </a:p>
      </dgm:t>
    </dgm:pt>
  </dgm:ptLst>
  <dgm:cxnLst>
    <dgm:cxn modelId="{C178DD3F-59F9-46B6-95F1-7DE9A4210DDD}" type="presOf" srcId="{DA1468AE-D924-4678-B8A8-460FF3BFF33C}" destId="{4D239216-DB48-4285-B862-3CE952615A88}" srcOrd="0" destOrd="0" presId="urn:microsoft.com/office/officeart/2005/8/layout/vList3#1"/>
    <dgm:cxn modelId="{74983691-25F3-4956-B1E4-E7CA3A637202}" srcId="{61EB0C84-729B-4359-ADE1-826B5AF38BC3}" destId="{66201393-E82A-4E05-8BD4-5626C3F689E9}" srcOrd="3" destOrd="0" parTransId="{EBB1FB3B-68BD-4AD6-8CB5-8D85EE8BE7AD}" sibTransId="{37F35FF7-9ABE-475F-A6CA-83CD99E1B653}"/>
    <dgm:cxn modelId="{4F8075E1-A7C9-49BE-9C8F-A9665B7D93CF}" type="presOf" srcId="{1542C6D6-3584-4EDE-ADF7-47C159BC4E14}" destId="{319E17A3-76EF-4DE5-AD45-B3F0F41DF0C6}" srcOrd="0" destOrd="0" presId="urn:microsoft.com/office/officeart/2005/8/layout/vList3#1"/>
    <dgm:cxn modelId="{9113DD1C-BE18-4E48-813C-54C77710EE90}" type="presOf" srcId="{CEE7E46B-C261-4598-8A16-A5C6869FD063}" destId="{E4D70C9D-E54C-48B9-AE2A-304F67DF1DAA}" srcOrd="0" destOrd="0" presId="urn:microsoft.com/office/officeart/2005/8/layout/vList3#1"/>
    <dgm:cxn modelId="{45DF09C8-7D54-486B-BE0D-A205BFA17ECB}" srcId="{61EB0C84-729B-4359-ADE1-826B5AF38BC3}" destId="{BCEF8305-1AB3-4CD8-8BB4-E5AD45D3936F}" srcOrd="2" destOrd="0" parTransId="{B4376F2F-CD44-457A-A702-972AD080370A}" sibTransId="{3127589D-4823-4A57-B945-2BE35EB7E721}"/>
    <dgm:cxn modelId="{C8365701-916B-4006-B218-1E77AF9796EE}" type="presOf" srcId="{BCEF8305-1AB3-4CD8-8BB4-E5AD45D3936F}" destId="{4BF7744D-1BA6-4F72-9C02-296DC086B28D}" srcOrd="0" destOrd="0" presId="urn:microsoft.com/office/officeart/2005/8/layout/vList3#1"/>
    <dgm:cxn modelId="{9D1697E0-1CB1-4B9B-817B-F9C55AFE4485}" srcId="{61EB0C84-729B-4359-ADE1-826B5AF38BC3}" destId="{CEE7E46B-C261-4598-8A16-A5C6869FD063}" srcOrd="1" destOrd="0" parTransId="{1FC5E458-9146-4A21-AEFE-4459657EA7A9}" sibTransId="{779063EC-D68C-4660-BA39-A970024E6066}"/>
    <dgm:cxn modelId="{A997E2E2-9685-4D2D-999D-7081D75D3DBC}" srcId="{61EB0C84-729B-4359-ADE1-826B5AF38BC3}" destId="{DA1468AE-D924-4678-B8A8-460FF3BFF33C}" srcOrd="4" destOrd="0" parTransId="{16B3619E-D54A-493C-B91F-44DA6211DC99}" sibTransId="{7DFC563D-0037-4EE3-B0BE-244ADBBBB483}"/>
    <dgm:cxn modelId="{3385E35F-0621-408B-B1D8-BECD693DFDD1}" srcId="{61EB0C84-729B-4359-ADE1-826B5AF38BC3}" destId="{EBEFE34A-7978-4F02-ABF7-740B789AD0F5}" srcOrd="5" destOrd="0" parTransId="{7DC45A43-C764-4D0E-B8C0-FC6CB7A5A3AE}" sibTransId="{7E10B02E-FDF7-46C1-9E8A-66BA39EB5D53}"/>
    <dgm:cxn modelId="{8EE9125E-BBC7-4E09-A789-DA11E7D65EEC}" type="presOf" srcId="{5C4B0DA9-E064-430B-B919-E2B1262C388E}" destId="{4F5B17B4-F535-4F59-8236-297F94B80875}" srcOrd="0" destOrd="0" presId="urn:microsoft.com/office/officeart/2005/8/layout/vList3#1"/>
    <dgm:cxn modelId="{D7D0ACD9-642D-4830-8ACB-B6F1693FD1D1}" type="presOf" srcId="{EBEFE34A-7978-4F02-ABF7-740B789AD0F5}" destId="{55ED2CD5-396A-495D-BEDB-F4F194E71163}" srcOrd="0" destOrd="0" presId="urn:microsoft.com/office/officeart/2005/8/layout/vList3#1"/>
    <dgm:cxn modelId="{C908C598-0BD1-4CE3-9981-5D215E15DE5B}" srcId="{61EB0C84-729B-4359-ADE1-826B5AF38BC3}" destId="{1542C6D6-3584-4EDE-ADF7-47C159BC4E14}" srcOrd="0" destOrd="0" parTransId="{F11357BC-0D57-40B5-863B-8FD3398475AB}" sibTransId="{D2354CA4-1CA7-48D6-A8D0-CD974934D188}"/>
    <dgm:cxn modelId="{A7053188-E163-46B0-AE3D-5850F2C7C93E}" type="presOf" srcId="{66201393-E82A-4E05-8BD4-5626C3F689E9}" destId="{54092A3F-71B0-4448-ADB3-0E5B581C168A}" srcOrd="0" destOrd="0" presId="urn:microsoft.com/office/officeart/2005/8/layout/vList3#1"/>
    <dgm:cxn modelId="{1B689673-367A-4613-98F8-7F40E68C22FB}" srcId="{61EB0C84-729B-4359-ADE1-826B5AF38BC3}" destId="{5C4B0DA9-E064-430B-B919-E2B1262C388E}" srcOrd="6" destOrd="0" parTransId="{E7FFC665-F165-4097-883E-74F055D5049C}" sibTransId="{A7377259-1A1B-45E4-9D54-82C7E08F7815}"/>
    <dgm:cxn modelId="{6D6D7AEB-96F5-46B9-88A9-AB28026888BA}" type="presOf" srcId="{61EB0C84-729B-4359-ADE1-826B5AF38BC3}" destId="{FA55318F-F74E-4711-90E4-6067986B2DFE}" srcOrd="0" destOrd="0" presId="urn:microsoft.com/office/officeart/2005/8/layout/vList3#1"/>
    <dgm:cxn modelId="{5314DF2A-A2C2-4FA8-B8F3-D8894EB5859A}" type="presParOf" srcId="{FA55318F-F74E-4711-90E4-6067986B2DFE}" destId="{16BA0BBC-CA15-48D9-8032-E1E1B00B740D}" srcOrd="0" destOrd="0" presId="urn:microsoft.com/office/officeart/2005/8/layout/vList3#1"/>
    <dgm:cxn modelId="{EB8E3D07-04BD-4996-A9E5-92558DB245FF}" type="presParOf" srcId="{16BA0BBC-CA15-48D9-8032-E1E1B00B740D}" destId="{15AA96BE-AE16-4514-8012-1BF89C93D02C}" srcOrd="0" destOrd="0" presId="urn:microsoft.com/office/officeart/2005/8/layout/vList3#1"/>
    <dgm:cxn modelId="{2E9359F4-A9F5-40B8-8441-C1615D4F6B53}" type="presParOf" srcId="{16BA0BBC-CA15-48D9-8032-E1E1B00B740D}" destId="{319E17A3-76EF-4DE5-AD45-B3F0F41DF0C6}" srcOrd="1" destOrd="0" presId="urn:microsoft.com/office/officeart/2005/8/layout/vList3#1"/>
    <dgm:cxn modelId="{46778671-E25E-4805-9717-BF63CC5DF298}" type="presParOf" srcId="{FA55318F-F74E-4711-90E4-6067986B2DFE}" destId="{D956A211-D397-4568-8A08-67FCCAFC8402}" srcOrd="1" destOrd="0" presId="urn:microsoft.com/office/officeart/2005/8/layout/vList3#1"/>
    <dgm:cxn modelId="{F7E53236-8A4D-4B03-A310-79AC06A659FF}" type="presParOf" srcId="{FA55318F-F74E-4711-90E4-6067986B2DFE}" destId="{9237D237-EF57-415A-81AE-9070C657BFB9}" srcOrd="2" destOrd="0" presId="urn:microsoft.com/office/officeart/2005/8/layout/vList3#1"/>
    <dgm:cxn modelId="{3AD9F964-BFFD-4ACB-A3DA-057FF20A457D}" type="presParOf" srcId="{9237D237-EF57-415A-81AE-9070C657BFB9}" destId="{F7248728-3A8E-4E68-B1C0-1C133D786F8E}" srcOrd="0" destOrd="0" presId="urn:microsoft.com/office/officeart/2005/8/layout/vList3#1"/>
    <dgm:cxn modelId="{DBFFA7E4-EA0C-4AAA-BEA7-EBD8B347C166}" type="presParOf" srcId="{9237D237-EF57-415A-81AE-9070C657BFB9}" destId="{E4D70C9D-E54C-48B9-AE2A-304F67DF1DAA}" srcOrd="1" destOrd="0" presId="urn:microsoft.com/office/officeart/2005/8/layout/vList3#1"/>
    <dgm:cxn modelId="{1C8A9D47-1A41-4931-81ED-BF54CFF009D9}" type="presParOf" srcId="{FA55318F-F74E-4711-90E4-6067986B2DFE}" destId="{24602923-64A6-4312-8E9E-D03EBF911108}" srcOrd="3" destOrd="0" presId="urn:microsoft.com/office/officeart/2005/8/layout/vList3#1"/>
    <dgm:cxn modelId="{F7676FC6-09EF-4628-9B0A-A340AB128BFE}" type="presParOf" srcId="{FA55318F-F74E-4711-90E4-6067986B2DFE}" destId="{38DF558E-CF37-4A9B-A79D-A131F69BBDAC}" srcOrd="4" destOrd="0" presId="urn:microsoft.com/office/officeart/2005/8/layout/vList3#1"/>
    <dgm:cxn modelId="{53046F3F-9130-4619-9AB8-45B9C83504AD}" type="presParOf" srcId="{38DF558E-CF37-4A9B-A79D-A131F69BBDAC}" destId="{55AFD5DE-331A-438A-82A8-70B6B02B1196}" srcOrd="0" destOrd="0" presId="urn:microsoft.com/office/officeart/2005/8/layout/vList3#1"/>
    <dgm:cxn modelId="{D9CAD2CF-CF07-44DC-B56A-18EE604F25A5}" type="presParOf" srcId="{38DF558E-CF37-4A9B-A79D-A131F69BBDAC}" destId="{4BF7744D-1BA6-4F72-9C02-296DC086B28D}" srcOrd="1" destOrd="0" presId="urn:microsoft.com/office/officeart/2005/8/layout/vList3#1"/>
    <dgm:cxn modelId="{2633A106-910A-4E1A-95D5-690B8EA30472}" type="presParOf" srcId="{FA55318F-F74E-4711-90E4-6067986B2DFE}" destId="{8E1C8700-7ABE-4F85-BA34-B687B9FD9A00}" srcOrd="5" destOrd="0" presId="urn:microsoft.com/office/officeart/2005/8/layout/vList3#1"/>
    <dgm:cxn modelId="{D5E69473-AE27-4534-8A0E-B6B5773D1074}" type="presParOf" srcId="{FA55318F-F74E-4711-90E4-6067986B2DFE}" destId="{BF894FD7-65EE-44E9-BE75-893DD655664C}" srcOrd="6" destOrd="0" presId="urn:microsoft.com/office/officeart/2005/8/layout/vList3#1"/>
    <dgm:cxn modelId="{0CEA8816-C7DA-45FB-847F-5786F9ABA9D7}" type="presParOf" srcId="{BF894FD7-65EE-44E9-BE75-893DD655664C}" destId="{7220E972-E4CB-4AD0-BB54-B43D05F2EAB0}" srcOrd="0" destOrd="0" presId="urn:microsoft.com/office/officeart/2005/8/layout/vList3#1"/>
    <dgm:cxn modelId="{0B49C51A-0911-4CC6-9F3C-342C85116F4D}" type="presParOf" srcId="{BF894FD7-65EE-44E9-BE75-893DD655664C}" destId="{54092A3F-71B0-4448-ADB3-0E5B581C168A}" srcOrd="1" destOrd="0" presId="urn:microsoft.com/office/officeart/2005/8/layout/vList3#1"/>
    <dgm:cxn modelId="{5B2FFBA7-C8A4-4EAC-9765-47BEC178E7B0}" type="presParOf" srcId="{FA55318F-F74E-4711-90E4-6067986B2DFE}" destId="{CBD462E3-3919-4CC8-B3A9-93F28E698028}" srcOrd="7" destOrd="0" presId="urn:microsoft.com/office/officeart/2005/8/layout/vList3#1"/>
    <dgm:cxn modelId="{51414B5A-335E-4840-98E2-AC3207AB1BEC}" type="presParOf" srcId="{FA55318F-F74E-4711-90E4-6067986B2DFE}" destId="{5EB8CAA2-32DD-428E-BB24-4AD5A4F283B3}" srcOrd="8" destOrd="0" presId="urn:microsoft.com/office/officeart/2005/8/layout/vList3#1"/>
    <dgm:cxn modelId="{1C5F3EB9-4738-4F60-94D6-D20F79927C39}" type="presParOf" srcId="{5EB8CAA2-32DD-428E-BB24-4AD5A4F283B3}" destId="{F5C11F96-21F7-4C02-90DF-BF8045BE7617}" srcOrd="0" destOrd="0" presId="urn:microsoft.com/office/officeart/2005/8/layout/vList3#1"/>
    <dgm:cxn modelId="{2A2FF7D4-E19C-4C6C-BA6A-FD69E6DDA28B}" type="presParOf" srcId="{5EB8CAA2-32DD-428E-BB24-4AD5A4F283B3}" destId="{4D239216-DB48-4285-B862-3CE952615A88}" srcOrd="1" destOrd="0" presId="urn:microsoft.com/office/officeart/2005/8/layout/vList3#1"/>
    <dgm:cxn modelId="{61A35DC8-2C5D-4116-A1CF-B730898BA605}" type="presParOf" srcId="{FA55318F-F74E-4711-90E4-6067986B2DFE}" destId="{CAAC8873-9B43-465E-9A0E-E606459E7E43}" srcOrd="9" destOrd="0" presId="urn:microsoft.com/office/officeart/2005/8/layout/vList3#1"/>
    <dgm:cxn modelId="{A1C20E27-0175-4C49-A5DD-A6D3A605ABD3}" type="presParOf" srcId="{FA55318F-F74E-4711-90E4-6067986B2DFE}" destId="{3288CD53-A882-4C78-A0F2-02536345C64E}" srcOrd="10" destOrd="0" presId="urn:microsoft.com/office/officeart/2005/8/layout/vList3#1"/>
    <dgm:cxn modelId="{0CEC5DED-3747-4C48-9574-8EE052E71C9E}" type="presParOf" srcId="{3288CD53-A882-4C78-A0F2-02536345C64E}" destId="{1C46D67E-E236-4B30-8F87-60AB3D6534B8}" srcOrd="0" destOrd="0" presId="urn:microsoft.com/office/officeart/2005/8/layout/vList3#1"/>
    <dgm:cxn modelId="{BD9CC4BF-ACD8-43BD-8683-D86E10ED15F4}" type="presParOf" srcId="{3288CD53-A882-4C78-A0F2-02536345C64E}" destId="{55ED2CD5-396A-495D-BEDB-F4F194E71163}" srcOrd="1" destOrd="0" presId="urn:microsoft.com/office/officeart/2005/8/layout/vList3#1"/>
    <dgm:cxn modelId="{4ECEBEC3-A8D4-459F-BE63-B65F7AA84945}" type="presParOf" srcId="{FA55318F-F74E-4711-90E4-6067986B2DFE}" destId="{8342E9F5-B9DB-404E-B761-F7E94CF2B538}" srcOrd="11" destOrd="0" presId="urn:microsoft.com/office/officeart/2005/8/layout/vList3#1"/>
    <dgm:cxn modelId="{A91B157C-6220-4B84-98DA-A6CCB920F99D}" type="presParOf" srcId="{FA55318F-F74E-4711-90E4-6067986B2DFE}" destId="{ECD12BCE-6C1E-4320-8101-33ACCCDDD4BF}" srcOrd="12" destOrd="0" presId="urn:microsoft.com/office/officeart/2005/8/layout/vList3#1"/>
    <dgm:cxn modelId="{622B818C-0512-40C1-9A5B-404C4021A7F2}" type="presParOf" srcId="{ECD12BCE-6C1E-4320-8101-33ACCCDDD4BF}" destId="{1BC3EFDA-BDFD-400F-9D8E-F7A710FA91B0}" srcOrd="0" destOrd="0" presId="urn:microsoft.com/office/officeart/2005/8/layout/vList3#1"/>
    <dgm:cxn modelId="{D0D8795C-5796-4D6B-8752-116F561D7167}" type="presParOf" srcId="{ECD12BCE-6C1E-4320-8101-33ACCCDDD4BF}" destId="{4F5B17B4-F535-4F59-8236-297F94B80875}" srcOrd="1" destOrd="0" presId="urn:microsoft.com/office/officeart/2005/8/layout/vList3#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3BE4F79-2F75-4E63-964C-845801073154}" type="doc">
      <dgm:prSet loTypeId="urn:microsoft.com/office/officeart/2005/8/layout/cycle2" loCatId="cycle" qsTypeId="urn:microsoft.com/office/officeart/2005/8/quickstyle/3d1" qsCatId="3D" csTypeId="urn:microsoft.com/office/officeart/2005/8/colors/accent2_5" csCatId="accent2" phldr="1"/>
      <dgm:spPr/>
      <dgm:t>
        <a:bodyPr/>
        <a:lstStyle/>
        <a:p>
          <a:endParaRPr lang="zh-CN" altLang="en-US"/>
        </a:p>
      </dgm:t>
    </dgm:pt>
    <dgm:pt modelId="{0747D499-6CEE-4E89-A321-767A734494DD}">
      <dgm:prSet phldrT="[文本]"/>
      <dgm:spPr/>
      <dgm:t>
        <a:bodyPr/>
        <a:lstStyle/>
        <a:p>
          <a:r>
            <a:rPr lang="zh-CN" altLang="en-US" dirty="0" smtClean="0"/>
            <a:t>知识库</a:t>
          </a:r>
          <a:endParaRPr lang="zh-CN" altLang="en-US" dirty="0"/>
        </a:p>
      </dgm:t>
    </dgm:pt>
    <dgm:pt modelId="{694524F7-50D3-48EF-8A41-1EB19A2D9353}" type="parTrans" cxnId="{2BFE714B-0CFA-484E-AAAF-679E9C9E61CA}">
      <dgm:prSet/>
      <dgm:spPr/>
      <dgm:t>
        <a:bodyPr/>
        <a:lstStyle/>
        <a:p>
          <a:endParaRPr lang="zh-CN" altLang="en-US"/>
        </a:p>
      </dgm:t>
    </dgm:pt>
    <dgm:pt modelId="{5F21BDDE-A44F-42AD-9925-715A48CF15A2}" type="sibTrans" cxnId="{2BFE714B-0CFA-484E-AAAF-679E9C9E61CA}">
      <dgm:prSet/>
      <dgm:spPr/>
      <dgm:t>
        <a:bodyPr/>
        <a:lstStyle/>
        <a:p>
          <a:endParaRPr lang="zh-CN" altLang="en-US"/>
        </a:p>
      </dgm:t>
    </dgm:pt>
    <dgm:pt modelId="{EE19310E-DFC3-4EBC-BC92-E410A503BF16}">
      <dgm:prSet phldrT="[文本]"/>
      <dgm:spPr/>
      <dgm:t>
        <a:bodyPr/>
        <a:lstStyle/>
        <a:p>
          <a:r>
            <a:rPr lang="zh-CN" altLang="en-US" dirty="0" smtClean="0"/>
            <a:t>实训操作</a:t>
          </a:r>
          <a:endParaRPr lang="zh-CN" altLang="en-US" dirty="0"/>
        </a:p>
      </dgm:t>
    </dgm:pt>
    <dgm:pt modelId="{1D82317A-5F75-4580-B0C5-AD3E84A7AB30}" type="parTrans" cxnId="{8BFF7623-76A3-4FB0-8A77-1A083EE8A019}">
      <dgm:prSet/>
      <dgm:spPr/>
      <dgm:t>
        <a:bodyPr/>
        <a:lstStyle/>
        <a:p>
          <a:endParaRPr lang="zh-CN" altLang="en-US"/>
        </a:p>
      </dgm:t>
    </dgm:pt>
    <dgm:pt modelId="{C7A78E95-0EC0-4A46-9407-4045A123B771}" type="sibTrans" cxnId="{8BFF7623-76A3-4FB0-8A77-1A083EE8A019}">
      <dgm:prSet/>
      <dgm:spPr/>
      <dgm:t>
        <a:bodyPr/>
        <a:lstStyle/>
        <a:p>
          <a:endParaRPr lang="zh-CN" altLang="en-US"/>
        </a:p>
      </dgm:t>
    </dgm:pt>
    <dgm:pt modelId="{65A3FAF8-08EA-4007-97E8-7E2C683FAA91}">
      <dgm:prSet phldrT="[文本]"/>
      <dgm:spPr/>
      <dgm:t>
        <a:bodyPr/>
        <a:lstStyle/>
        <a:p>
          <a:r>
            <a:rPr lang="zh-CN" altLang="en-US" dirty="0" smtClean="0"/>
            <a:t>晋升系统</a:t>
          </a:r>
          <a:endParaRPr lang="zh-CN" altLang="en-US" dirty="0"/>
        </a:p>
      </dgm:t>
    </dgm:pt>
    <dgm:pt modelId="{34C89F06-386C-447A-B6AA-BCF75A939095}" type="parTrans" cxnId="{83826FBD-20B4-4358-A972-F835AFD9C652}">
      <dgm:prSet/>
      <dgm:spPr/>
      <dgm:t>
        <a:bodyPr/>
        <a:lstStyle/>
        <a:p>
          <a:endParaRPr lang="zh-CN" altLang="en-US"/>
        </a:p>
      </dgm:t>
    </dgm:pt>
    <dgm:pt modelId="{0B9A0BAF-DE8E-4382-A510-04AA1B4A01AC}" type="sibTrans" cxnId="{83826FBD-20B4-4358-A972-F835AFD9C652}">
      <dgm:prSet/>
      <dgm:spPr/>
      <dgm:t>
        <a:bodyPr/>
        <a:lstStyle/>
        <a:p>
          <a:endParaRPr lang="zh-CN" altLang="en-US"/>
        </a:p>
      </dgm:t>
    </dgm:pt>
    <dgm:pt modelId="{D3A4220F-47A3-4342-AEC7-7B5E8051F246}" type="pres">
      <dgm:prSet presAssocID="{D3BE4F79-2F75-4E63-964C-845801073154}" presName="cycle" presStyleCnt="0">
        <dgm:presLayoutVars>
          <dgm:dir/>
          <dgm:resizeHandles val="exact"/>
        </dgm:presLayoutVars>
      </dgm:prSet>
      <dgm:spPr/>
      <dgm:t>
        <a:bodyPr/>
        <a:lstStyle/>
        <a:p>
          <a:endParaRPr lang="zh-CN" altLang="en-US"/>
        </a:p>
      </dgm:t>
    </dgm:pt>
    <dgm:pt modelId="{220485A8-3EB5-4108-BFB1-A7C48C4948FC}" type="pres">
      <dgm:prSet presAssocID="{0747D499-6CEE-4E89-A321-767A734494DD}" presName="node" presStyleLbl="node1" presStyleIdx="0" presStyleCnt="3" custRadScaleRad="119051" custRadScaleInc="-3166">
        <dgm:presLayoutVars>
          <dgm:bulletEnabled val="1"/>
        </dgm:presLayoutVars>
      </dgm:prSet>
      <dgm:spPr/>
      <dgm:t>
        <a:bodyPr/>
        <a:lstStyle/>
        <a:p>
          <a:endParaRPr lang="zh-CN" altLang="en-US"/>
        </a:p>
      </dgm:t>
    </dgm:pt>
    <dgm:pt modelId="{DC6696D8-1C4D-4189-9F31-A56340132FA7}" type="pres">
      <dgm:prSet presAssocID="{5F21BDDE-A44F-42AD-9925-715A48CF15A2}" presName="sibTrans" presStyleLbl="sibTrans2D1" presStyleIdx="0" presStyleCnt="3"/>
      <dgm:spPr/>
      <dgm:t>
        <a:bodyPr/>
        <a:lstStyle/>
        <a:p>
          <a:endParaRPr lang="zh-CN" altLang="en-US"/>
        </a:p>
      </dgm:t>
    </dgm:pt>
    <dgm:pt modelId="{7A94BD59-ED0C-4D36-9BFC-0EFF8D6F4572}" type="pres">
      <dgm:prSet presAssocID="{5F21BDDE-A44F-42AD-9925-715A48CF15A2}" presName="connectorText" presStyleLbl="sibTrans2D1" presStyleIdx="0" presStyleCnt="3"/>
      <dgm:spPr/>
      <dgm:t>
        <a:bodyPr/>
        <a:lstStyle/>
        <a:p>
          <a:endParaRPr lang="zh-CN" altLang="en-US"/>
        </a:p>
      </dgm:t>
    </dgm:pt>
    <dgm:pt modelId="{C7D6D3B7-D9B4-427D-BE72-4DCC249DF271}" type="pres">
      <dgm:prSet presAssocID="{EE19310E-DFC3-4EBC-BC92-E410A503BF16}" presName="node" presStyleLbl="node1" presStyleIdx="1" presStyleCnt="3" custRadScaleRad="144501" custRadScaleInc="-21743">
        <dgm:presLayoutVars>
          <dgm:bulletEnabled val="1"/>
        </dgm:presLayoutVars>
      </dgm:prSet>
      <dgm:spPr/>
      <dgm:t>
        <a:bodyPr/>
        <a:lstStyle/>
        <a:p>
          <a:endParaRPr lang="zh-CN" altLang="en-US"/>
        </a:p>
      </dgm:t>
    </dgm:pt>
    <dgm:pt modelId="{EA071732-1EB2-48B3-AEF0-9F947157D3F3}" type="pres">
      <dgm:prSet presAssocID="{C7A78E95-0EC0-4A46-9407-4045A123B771}" presName="sibTrans" presStyleLbl="sibTrans2D1" presStyleIdx="1" presStyleCnt="3"/>
      <dgm:spPr/>
      <dgm:t>
        <a:bodyPr/>
        <a:lstStyle/>
        <a:p>
          <a:endParaRPr lang="zh-CN" altLang="en-US"/>
        </a:p>
      </dgm:t>
    </dgm:pt>
    <dgm:pt modelId="{E6D754EE-3332-4D99-AE1B-6369012D8621}" type="pres">
      <dgm:prSet presAssocID="{C7A78E95-0EC0-4A46-9407-4045A123B771}" presName="connectorText" presStyleLbl="sibTrans2D1" presStyleIdx="1" presStyleCnt="3"/>
      <dgm:spPr/>
      <dgm:t>
        <a:bodyPr/>
        <a:lstStyle/>
        <a:p>
          <a:endParaRPr lang="zh-CN" altLang="en-US"/>
        </a:p>
      </dgm:t>
    </dgm:pt>
    <dgm:pt modelId="{AB7C71B6-0931-4C0C-B20D-21D355BB05A6}" type="pres">
      <dgm:prSet presAssocID="{65A3FAF8-08EA-4007-97E8-7E2C683FAA91}" presName="node" presStyleLbl="node1" presStyleIdx="2" presStyleCnt="3" custRadScaleRad="179562" custRadScaleInc="27380">
        <dgm:presLayoutVars>
          <dgm:bulletEnabled val="1"/>
        </dgm:presLayoutVars>
      </dgm:prSet>
      <dgm:spPr/>
      <dgm:t>
        <a:bodyPr/>
        <a:lstStyle/>
        <a:p>
          <a:endParaRPr lang="zh-CN" altLang="en-US"/>
        </a:p>
      </dgm:t>
    </dgm:pt>
    <dgm:pt modelId="{D2826DDF-DA35-4DB0-A281-6823EE89E9D8}" type="pres">
      <dgm:prSet presAssocID="{0B9A0BAF-DE8E-4382-A510-04AA1B4A01AC}" presName="sibTrans" presStyleLbl="sibTrans2D1" presStyleIdx="2" presStyleCnt="3"/>
      <dgm:spPr/>
      <dgm:t>
        <a:bodyPr/>
        <a:lstStyle/>
        <a:p>
          <a:endParaRPr lang="zh-CN" altLang="en-US"/>
        </a:p>
      </dgm:t>
    </dgm:pt>
    <dgm:pt modelId="{9F321A39-10B3-4136-B2DD-FA9289368016}" type="pres">
      <dgm:prSet presAssocID="{0B9A0BAF-DE8E-4382-A510-04AA1B4A01AC}" presName="connectorText" presStyleLbl="sibTrans2D1" presStyleIdx="2" presStyleCnt="3"/>
      <dgm:spPr/>
      <dgm:t>
        <a:bodyPr/>
        <a:lstStyle/>
        <a:p>
          <a:endParaRPr lang="zh-CN" altLang="en-US"/>
        </a:p>
      </dgm:t>
    </dgm:pt>
  </dgm:ptLst>
  <dgm:cxnLst>
    <dgm:cxn modelId="{282D6C64-C4AC-41B9-B1B6-169EA51D7BB0}" type="presOf" srcId="{5F21BDDE-A44F-42AD-9925-715A48CF15A2}" destId="{7A94BD59-ED0C-4D36-9BFC-0EFF8D6F4572}" srcOrd="1" destOrd="0" presId="urn:microsoft.com/office/officeart/2005/8/layout/cycle2"/>
    <dgm:cxn modelId="{AC223868-5322-4417-A0A2-5153123D5095}" type="presOf" srcId="{0B9A0BAF-DE8E-4382-A510-04AA1B4A01AC}" destId="{9F321A39-10B3-4136-B2DD-FA9289368016}" srcOrd="1" destOrd="0" presId="urn:microsoft.com/office/officeart/2005/8/layout/cycle2"/>
    <dgm:cxn modelId="{F0A3D038-2DAF-4BF8-8307-08E93CE0C869}" type="presOf" srcId="{5F21BDDE-A44F-42AD-9925-715A48CF15A2}" destId="{DC6696D8-1C4D-4189-9F31-A56340132FA7}" srcOrd="0" destOrd="0" presId="urn:microsoft.com/office/officeart/2005/8/layout/cycle2"/>
    <dgm:cxn modelId="{DA1ADDA6-F5A1-40D5-930C-FAB258425EE3}" type="presOf" srcId="{EE19310E-DFC3-4EBC-BC92-E410A503BF16}" destId="{C7D6D3B7-D9B4-427D-BE72-4DCC249DF271}" srcOrd="0" destOrd="0" presId="urn:microsoft.com/office/officeart/2005/8/layout/cycle2"/>
    <dgm:cxn modelId="{992EA789-67F7-4961-AD6C-18CFED91537E}" type="presOf" srcId="{C7A78E95-0EC0-4A46-9407-4045A123B771}" destId="{EA071732-1EB2-48B3-AEF0-9F947157D3F3}" srcOrd="0" destOrd="0" presId="urn:microsoft.com/office/officeart/2005/8/layout/cycle2"/>
    <dgm:cxn modelId="{83826FBD-20B4-4358-A972-F835AFD9C652}" srcId="{D3BE4F79-2F75-4E63-964C-845801073154}" destId="{65A3FAF8-08EA-4007-97E8-7E2C683FAA91}" srcOrd="2" destOrd="0" parTransId="{34C89F06-386C-447A-B6AA-BCF75A939095}" sibTransId="{0B9A0BAF-DE8E-4382-A510-04AA1B4A01AC}"/>
    <dgm:cxn modelId="{39399E81-7B3F-4312-935F-06259293355A}" type="presOf" srcId="{65A3FAF8-08EA-4007-97E8-7E2C683FAA91}" destId="{AB7C71B6-0931-4C0C-B20D-21D355BB05A6}" srcOrd="0" destOrd="0" presId="urn:microsoft.com/office/officeart/2005/8/layout/cycle2"/>
    <dgm:cxn modelId="{66B9C442-9E04-4E77-BD1A-3D9871C60F6E}" type="presOf" srcId="{D3BE4F79-2F75-4E63-964C-845801073154}" destId="{D3A4220F-47A3-4342-AEC7-7B5E8051F246}" srcOrd="0" destOrd="0" presId="urn:microsoft.com/office/officeart/2005/8/layout/cycle2"/>
    <dgm:cxn modelId="{C55BDE41-DBBF-4E4D-B30F-542557381265}" type="presOf" srcId="{C7A78E95-0EC0-4A46-9407-4045A123B771}" destId="{E6D754EE-3332-4D99-AE1B-6369012D8621}" srcOrd="1" destOrd="0" presId="urn:microsoft.com/office/officeart/2005/8/layout/cycle2"/>
    <dgm:cxn modelId="{B58E73C9-045F-4391-8B7F-B14AA6E3A0BE}" type="presOf" srcId="{0747D499-6CEE-4E89-A321-767A734494DD}" destId="{220485A8-3EB5-4108-BFB1-A7C48C4948FC}" srcOrd="0" destOrd="0" presId="urn:microsoft.com/office/officeart/2005/8/layout/cycle2"/>
    <dgm:cxn modelId="{2BFE714B-0CFA-484E-AAAF-679E9C9E61CA}" srcId="{D3BE4F79-2F75-4E63-964C-845801073154}" destId="{0747D499-6CEE-4E89-A321-767A734494DD}" srcOrd="0" destOrd="0" parTransId="{694524F7-50D3-48EF-8A41-1EB19A2D9353}" sibTransId="{5F21BDDE-A44F-42AD-9925-715A48CF15A2}"/>
    <dgm:cxn modelId="{8BFF7623-76A3-4FB0-8A77-1A083EE8A019}" srcId="{D3BE4F79-2F75-4E63-964C-845801073154}" destId="{EE19310E-DFC3-4EBC-BC92-E410A503BF16}" srcOrd="1" destOrd="0" parTransId="{1D82317A-5F75-4580-B0C5-AD3E84A7AB30}" sibTransId="{C7A78E95-0EC0-4A46-9407-4045A123B771}"/>
    <dgm:cxn modelId="{0E67226D-2775-402F-9679-3EF62179560F}" type="presOf" srcId="{0B9A0BAF-DE8E-4382-A510-04AA1B4A01AC}" destId="{D2826DDF-DA35-4DB0-A281-6823EE89E9D8}" srcOrd="0" destOrd="0" presId="urn:microsoft.com/office/officeart/2005/8/layout/cycle2"/>
    <dgm:cxn modelId="{06CA9220-B5D7-4334-91F0-C9CF964EAE28}" type="presParOf" srcId="{D3A4220F-47A3-4342-AEC7-7B5E8051F246}" destId="{220485A8-3EB5-4108-BFB1-A7C48C4948FC}" srcOrd="0" destOrd="0" presId="urn:microsoft.com/office/officeart/2005/8/layout/cycle2"/>
    <dgm:cxn modelId="{F7E32CD8-1120-47B7-8188-5A1C235CDE5E}" type="presParOf" srcId="{D3A4220F-47A3-4342-AEC7-7B5E8051F246}" destId="{DC6696D8-1C4D-4189-9F31-A56340132FA7}" srcOrd="1" destOrd="0" presId="urn:microsoft.com/office/officeart/2005/8/layout/cycle2"/>
    <dgm:cxn modelId="{4B934C7F-B9D9-485C-86EF-ADA0E3FCBD99}" type="presParOf" srcId="{DC6696D8-1C4D-4189-9F31-A56340132FA7}" destId="{7A94BD59-ED0C-4D36-9BFC-0EFF8D6F4572}" srcOrd="0" destOrd="0" presId="urn:microsoft.com/office/officeart/2005/8/layout/cycle2"/>
    <dgm:cxn modelId="{B744C298-3945-4AC3-A3CF-0366AFF40598}" type="presParOf" srcId="{D3A4220F-47A3-4342-AEC7-7B5E8051F246}" destId="{C7D6D3B7-D9B4-427D-BE72-4DCC249DF271}" srcOrd="2" destOrd="0" presId="urn:microsoft.com/office/officeart/2005/8/layout/cycle2"/>
    <dgm:cxn modelId="{D94A96DB-F2A2-409E-A513-6D4B5DDBF7CE}" type="presParOf" srcId="{D3A4220F-47A3-4342-AEC7-7B5E8051F246}" destId="{EA071732-1EB2-48B3-AEF0-9F947157D3F3}" srcOrd="3" destOrd="0" presId="urn:microsoft.com/office/officeart/2005/8/layout/cycle2"/>
    <dgm:cxn modelId="{86CF670E-AB76-4860-85C8-F88D3A940CD8}" type="presParOf" srcId="{EA071732-1EB2-48B3-AEF0-9F947157D3F3}" destId="{E6D754EE-3332-4D99-AE1B-6369012D8621}" srcOrd="0" destOrd="0" presId="urn:microsoft.com/office/officeart/2005/8/layout/cycle2"/>
    <dgm:cxn modelId="{46207D12-B0D4-483C-866C-2BD70F0297D0}" type="presParOf" srcId="{D3A4220F-47A3-4342-AEC7-7B5E8051F246}" destId="{AB7C71B6-0931-4C0C-B20D-21D355BB05A6}" srcOrd="4" destOrd="0" presId="urn:microsoft.com/office/officeart/2005/8/layout/cycle2"/>
    <dgm:cxn modelId="{184C9789-D494-4521-9345-4256B4063874}" type="presParOf" srcId="{D3A4220F-47A3-4342-AEC7-7B5E8051F246}" destId="{D2826DDF-DA35-4DB0-A281-6823EE89E9D8}" srcOrd="5" destOrd="0" presId="urn:microsoft.com/office/officeart/2005/8/layout/cycle2"/>
    <dgm:cxn modelId="{1BFFE0EC-F1C6-4675-987C-29D6B2312ABD}" type="presParOf" srcId="{D2826DDF-DA35-4DB0-A281-6823EE89E9D8}" destId="{9F321A39-10B3-4136-B2DD-FA9289368016}" srcOrd="0" destOrd="0" presId="urn:microsoft.com/office/officeart/2005/8/layout/cycle2"/>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97AA8AE-4C12-4024-A60C-839EA9118434}" type="doc">
      <dgm:prSet loTypeId="urn:microsoft.com/office/officeart/2005/8/layout/list1" loCatId="list" qsTypeId="urn:microsoft.com/office/officeart/2005/8/quickstyle/simple4" qsCatId="simple" csTypeId="urn:microsoft.com/office/officeart/2005/8/colors/accent2_2" csCatId="accent2" phldr="1"/>
      <dgm:spPr/>
      <dgm:t>
        <a:bodyPr/>
        <a:lstStyle/>
        <a:p>
          <a:endParaRPr lang="zh-CN" altLang="en-US"/>
        </a:p>
      </dgm:t>
    </dgm:pt>
    <dgm:pt modelId="{6D1E0385-A315-4D0B-A445-FD3E99BBF888}">
      <dgm:prSet phldrT="[文本]" custT="1"/>
      <dgm:spPr/>
      <dgm:t>
        <a:bodyPr/>
        <a:lstStyle/>
        <a:p>
          <a:r>
            <a:rPr lang="zh-CN" sz="1100" dirty="0" smtClean="0"/>
            <a:t>设备</a:t>
          </a:r>
          <a:r>
            <a:rPr lang="zh-CN" altLang="en-US" sz="1100" dirty="0" smtClean="0"/>
            <a:t>租售</a:t>
          </a:r>
          <a:r>
            <a:rPr lang="zh-CN" sz="1100" dirty="0" smtClean="0"/>
            <a:t>服务</a:t>
          </a:r>
          <a:endParaRPr lang="zh-CN" altLang="en-US" sz="1100" dirty="0"/>
        </a:p>
      </dgm:t>
    </dgm:pt>
    <dgm:pt modelId="{F1CE2C90-3F8F-45A5-BF4F-CBBBA4512950}" type="parTrans" cxnId="{29925FCA-1543-412E-AF87-680727DDCF6E}">
      <dgm:prSet/>
      <dgm:spPr/>
      <dgm:t>
        <a:bodyPr/>
        <a:lstStyle/>
        <a:p>
          <a:endParaRPr lang="zh-CN" altLang="en-US" sz="1100"/>
        </a:p>
      </dgm:t>
    </dgm:pt>
    <dgm:pt modelId="{48B659AE-5D94-491A-9322-F80C1644D065}" type="sibTrans" cxnId="{29925FCA-1543-412E-AF87-680727DDCF6E}">
      <dgm:prSet/>
      <dgm:spPr/>
      <dgm:t>
        <a:bodyPr/>
        <a:lstStyle/>
        <a:p>
          <a:endParaRPr lang="zh-CN" altLang="en-US" sz="1100"/>
        </a:p>
      </dgm:t>
    </dgm:pt>
    <dgm:pt modelId="{E07E7D14-C478-43F5-B78C-6715CD667881}">
      <dgm:prSet custT="1"/>
      <dgm:spPr/>
      <dgm:t>
        <a:bodyPr/>
        <a:lstStyle/>
        <a:p>
          <a:r>
            <a:rPr lang="zh-CN" altLang="en-US" sz="1100" dirty="0" smtClean="0"/>
            <a:t>电脑设备租售</a:t>
          </a:r>
          <a:endParaRPr lang="zh-CN" altLang="en-US" sz="1100" dirty="0"/>
        </a:p>
      </dgm:t>
    </dgm:pt>
    <dgm:pt modelId="{02D0E77F-83F0-4DD9-8F03-C100D7FDBB92}" type="parTrans" cxnId="{AE7A4E40-D58F-4C8E-A3B2-B1E7D78B4831}">
      <dgm:prSet/>
      <dgm:spPr/>
      <dgm:t>
        <a:bodyPr/>
        <a:lstStyle/>
        <a:p>
          <a:endParaRPr lang="zh-CN" altLang="en-US" sz="1100"/>
        </a:p>
      </dgm:t>
    </dgm:pt>
    <dgm:pt modelId="{75C33F6E-3817-48D4-B255-82C24EF7C4D1}" type="sibTrans" cxnId="{AE7A4E40-D58F-4C8E-A3B2-B1E7D78B4831}">
      <dgm:prSet/>
      <dgm:spPr/>
      <dgm:t>
        <a:bodyPr/>
        <a:lstStyle/>
        <a:p>
          <a:endParaRPr lang="zh-CN" altLang="en-US" sz="1100"/>
        </a:p>
      </dgm:t>
    </dgm:pt>
    <dgm:pt modelId="{35EC75D8-F682-40FA-ACB6-EC1D1884E5B8}">
      <dgm:prSet custT="1"/>
      <dgm:spPr/>
      <dgm:t>
        <a:bodyPr/>
        <a:lstStyle/>
        <a:p>
          <a:r>
            <a:rPr lang="zh-CN" altLang="en-US" sz="1100" dirty="0" smtClean="0"/>
            <a:t>网络设备租售</a:t>
          </a:r>
          <a:endParaRPr lang="zh-CN" altLang="en-US" sz="1100" dirty="0"/>
        </a:p>
      </dgm:t>
    </dgm:pt>
    <dgm:pt modelId="{27468390-FAEA-46B8-B1F5-8A0A9E44C000}" type="parTrans" cxnId="{63FFE59E-26B3-48A6-83F3-DE02C5869C12}">
      <dgm:prSet/>
      <dgm:spPr/>
      <dgm:t>
        <a:bodyPr/>
        <a:lstStyle/>
        <a:p>
          <a:endParaRPr lang="zh-CN" altLang="en-US" sz="1100"/>
        </a:p>
      </dgm:t>
    </dgm:pt>
    <dgm:pt modelId="{11D36905-E43B-4EB1-9DEA-41381253FA71}" type="sibTrans" cxnId="{63FFE59E-26B3-48A6-83F3-DE02C5869C12}">
      <dgm:prSet/>
      <dgm:spPr/>
      <dgm:t>
        <a:bodyPr/>
        <a:lstStyle/>
        <a:p>
          <a:endParaRPr lang="zh-CN" altLang="en-US" sz="1100"/>
        </a:p>
      </dgm:t>
    </dgm:pt>
    <dgm:pt modelId="{948F1A9E-5415-4F51-AAEB-0571A5479686}">
      <dgm:prSet custT="1"/>
      <dgm:spPr/>
      <dgm:t>
        <a:bodyPr/>
        <a:lstStyle/>
        <a:p>
          <a:r>
            <a:rPr lang="zh-CN" altLang="en-US" sz="1100" dirty="0" smtClean="0"/>
            <a:t>办公设备租售</a:t>
          </a:r>
          <a:endParaRPr lang="zh-CN" altLang="en-US" sz="1100" dirty="0"/>
        </a:p>
      </dgm:t>
    </dgm:pt>
    <dgm:pt modelId="{09B1241F-B4B2-4315-8B90-D5032F9292A1}" type="parTrans" cxnId="{6C43785C-A349-4661-8160-6474367B1F78}">
      <dgm:prSet/>
      <dgm:spPr/>
      <dgm:t>
        <a:bodyPr/>
        <a:lstStyle/>
        <a:p>
          <a:endParaRPr lang="zh-CN" altLang="en-US" sz="1100"/>
        </a:p>
      </dgm:t>
    </dgm:pt>
    <dgm:pt modelId="{A459EEE7-672E-403D-8051-AEFACA0FE081}" type="sibTrans" cxnId="{6C43785C-A349-4661-8160-6474367B1F78}">
      <dgm:prSet/>
      <dgm:spPr/>
      <dgm:t>
        <a:bodyPr/>
        <a:lstStyle/>
        <a:p>
          <a:endParaRPr lang="zh-CN" altLang="en-US" sz="1100"/>
        </a:p>
      </dgm:t>
    </dgm:pt>
    <dgm:pt modelId="{A954A1C4-903B-40CC-978F-BB84EEA29647}">
      <dgm:prSet custT="1"/>
      <dgm:spPr/>
      <dgm:t>
        <a:bodyPr/>
        <a:lstStyle/>
        <a:p>
          <a:r>
            <a:rPr lang="zh-CN" altLang="en-US" sz="1100" dirty="0" smtClean="0"/>
            <a:t>其他设备租售</a:t>
          </a:r>
          <a:endParaRPr lang="zh-CN" altLang="en-US" sz="1100" dirty="0"/>
        </a:p>
      </dgm:t>
    </dgm:pt>
    <dgm:pt modelId="{ADEE28AE-ACC5-4900-8234-743830361345}" type="parTrans" cxnId="{0EFFF9CE-04DF-4B15-9735-1E0899D7766B}">
      <dgm:prSet/>
      <dgm:spPr/>
      <dgm:t>
        <a:bodyPr/>
        <a:lstStyle/>
        <a:p>
          <a:endParaRPr lang="zh-CN" altLang="en-US" sz="1100"/>
        </a:p>
      </dgm:t>
    </dgm:pt>
    <dgm:pt modelId="{747684CF-238E-44FF-B148-2C7B2DE007F8}" type="sibTrans" cxnId="{0EFFF9CE-04DF-4B15-9735-1E0899D7766B}">
      <dgm:prSet/>
      <dgm:spPr/>
      <dgm:t>
        <a:bodyPr/>
        <a:lstStyle/>
        <a:p>
          <a:endParaRPr lang="zh-CN" altLang="en-US" sz="1100"/>
        </a:p>
      </dgm:t>
    </dgm:pt>
    <dgm:pt modelId="{A98DE38C-070C-4EBD-8C01-BB49C54A91CF}">
      <dgm:prSet custT="1"/>
      <dgm:spPr/>
      <dgm:t>
        <a:bodyPr/>
        <a:lstStyle/>
        <a:p>
          <a:r>
            <a:rPr lang="zh-CN" sz="1100" dirty="0" smtClean="0"/>
            <a:t>线路接入服务</a:t>
          </a:r>
          <a:endParaRPr lang="zh-CN" sz="1100" dirty="0"/>
        </a:p>
      </dgm:t>
    </dgm:pt>
    <dgm:pt modelId="{387E73BE-F302-4776-AA63-DD67E003C067}" type="parTrans" cxnId="{BDB4DC83-F388-4A14-82C4-0CB89AAD013F}">
      <dgm:prSet/>
      <dgm:spPr/>
      <dgm:t>
        <a:bodyPr/>
        <a:lstStyle/>
        <a:p>
          <a:endParaRPr lang="zh-CN" altLang="en-US" sz="1100"/>
        </a:p>
      </dgm:t>
    </dgm:pt>
    <dgm:pt modelId="{35A90EA9-B9BD-4143-B45D-5CDB12EF6FC4}" type="sibTrans" cxnId="{BDB4DC83-F388-4A14-82C4-0CB89AAD013F}">
      <dgm:prSet/>
      <dgm:spPr/>
      <dgm:t>
        <a:bodyPr/>
        <a:lstStyle/>
        <a:p>
          <a:endParaRPr lang="zh-CN" altLang="en-US" sz="1100"/>
        </a:p>
      </dgm:t>
    </dgm:pt>
    <dgm:pt modelId="{DACBD4C4-3F7D-43EF-9F3B-0570B4794548}">
      <dgm:prSet custT="1"/>
      <dgm:spPr/>
      <dgm:t>
        <a:bodyPr/>
        <a:lstStyle/>
        <a:p>
          <a:r>
            <a:rPr lang="zh-CN" altLang="en-US" sz="1100" smtClean="0"/>
            <a:t>电话、宽带接入</a:t>
          </a:r>
          <a:endParaRPr lang="zh-CN" altLang="en-US" sz="1100"/>
        </a:p>
      </dgm:t>
    </dgm:pt>
    <dgm:pt modelId="{8E00BC41-9F02-4B2C-83AB-3EC0489E21F0}" type="parTrans" cxnId="{4FFF49AF-EC19-4665-9512-C0001FDF2022}">
      <dgm:prSet/>
      <dgm:spPr/>
      <dgm:t>
        <a:bodyPr/>
        <a:lstStyle/>
        <a:p>
          <a:endParaRPr lang="zh-CN" altLang="en-US" sz="1100"/>
        </a:p>
      </dgm:t>
    </dgm:pt>
    <dgm:pt modelId="{C208DE5D-B19B-4A42-AB5B-960EAE379A7D}" type="sibTrans" cxnId="{4FFF49AF-EC19-4665-9512-C0001FDF2022}">
      <dgm:prSet/>
      <dgm:spPr/>
      <dgm:t>
        <a:bodyPr/>
        <a:lstStyle/>
        <a:p>
          <a:endParaRPr lang="zh-CN" altLang="en-US" sz="1100"/>
        </a:p>
      </dgm:t>
    </dgm:pt>
    <dgm:pt modelId="{BB7222B6-9B5C-45E5-BEA2-163B6591747E}">
      <dgm:prSet custT="1"/>
      <dgm:spPr/>
      <dgm:t>
        <a:bodyPr/>
        <a:lstStyle/>
        <a:p>
          <a:r>
            <a:rPr lang="zh-CN" altLang="en-US" sz="1100" smtClean="0"/>
            <a:t>线路开通调测</a:t>
          </a:r>
          <a:endParaRPr lang="zh-CN" altLang="en-US" sz="1100"/>
        </a:p>
      </dgm:t>
    </dgm:pt>
    <dgm:pt modelId="{644E1129-982A-4C4F-89AF-D9F1FA9EC310}" type="parTrans" cxnId="{6345411F-EB44-4B4A-BBCA-31AF1ED81649}">
      <dgm:prSet/>
      <dgm:spPr/>
      <dgm:t>
        <a:bodyPr/>
        <a:lstStyle/>
        <a:p>
          <a:endParaRPr lang="zh-CN" altLang="en-US" sz="1100"/>
        </a:p>
      </dgm:t>
    </dgm:pt>
    <dgm:pt modelId="{99F5E834-B62A-47C4-8F85-F14176EC845C}" type="sibTrans" cxnId="{6345411F-EB44-4B4A-BBCA-31AF1ED81649}">
      <dgm:prSet/>
      <dgm:spPr/>
      <dgm:t>
        <a:bodyPr/>
        <a:lstStyle/>
        <a:p>
          <a:endParaRPr lang="zh-CN" altLang="en-US" sz="1100"/>
        </a:p>
      </dgm:t>
    </dgm:pt>
    <dgm:pt modelId="{164C0B7C-B413-494E-B71B-145AB8A091AB}">
      <dgm:prSet custT="1"/>
      <dgm:spPr/>
      <dgm:t>
        <a:bodyPr/>
        <a:lstStyle/>
        <a:p>
          <a:r>
            <a:rPr lang="zh-CN" sz="1100" dirty="0" smtClean="0"/>
            <a:t>网络搭建服务</a:t>
          </a:r>
          <a:endParaRPr lang="zh-CN" sz="1100" dirty="0"/>
        </a:p>
      </dgm:t>
    </dgm:pt>
    <dgm:pt modelId="{B0A432D8-E281-414C-8F0F-D1F1BBDB802F}" type="parTrans" cxnId="{CE7CF98A-AE36-4688-B950-E4F2D9B894C5}">
      <dgm:prSet/>
      <dgm:spPr/>
      <dgm:t>
        <a:bodyPr/>
        <a:lstStyle/>
        <a:p>
          <a:endParaRPr lang="zh-CN" altLang="en-US" sz="1100"/>
        </a:p>
      </dgm:t>
    </dgm:pt>
    <dgm:pt modelId="{5AABE3F2-0353-4ED1-B12A-DB1ECD278212}" type="sibTrans" cxnId="{CE7CF98A-AE36-4688-B950-E4F2D9B894C5}">
      <dgm:prSet/>
      <dgm:spPr/>
      <dgm:t>
        <a:bodyPr/>
        <a:lstStyle/>
        <a:p>
          <a:endParaRPr lang="zh-CN" altLang="en-US" sz="1100"/>
        </a:p>
      </dgm:t>
    </dgm:pt>
    <dgm:pt modelId="{9E0768F4-728A-49F1-9D45-B353E8A5C319}">
      <dgm:prSet custT="1"/>
      <dgm:spPr/>
      <dgm:t>
        <a:bodyPr/>
        <a:lstStyle/>
        <a:p>
          <a:r>
            <a:rPr lang="zh-CN" altLang="en-US" sz="1100" smtClean="0"/>
            <a:t>综合布线</a:t>
          </a:r>
          <a:endParaRPr lang="zh-CN" altLang="en-US" sz="1100"/>
        </a:p>
      </dgm:t>
    </dgm:pt>
    <dgm:pt modelId="{18B89BCE-F6A4-4A2C-A997-C7C36DD87285}" type="parTrans" cxnId="{733440A0-F27B-4FA0-B6F7-9F5F48FD52DB}">
      <dgm:prSet/>
      <dgm:spPr/>
      <dgm:t>
        <a:bodyPr/>
        <a:lstStyle/>
        <a:p>
          <a:endParaRPr lang="zh-CN" altLang="en-US" sz="1100"/>
        </a:p>
      </dgm:t>
    </dgm:pt>
    <dgm:pt modelId="{12131B6E-708A-4CEA-B0CF-CD94828E7BA1}" type="sibTrans" cxnId="{733440A0-F27B-4FA0-B6F7-9F5F48FD52DB}">
      <dgm:prSet/>
      <dgm:spPr/>
      <dgm:t>
        <a:bodyPr/>
        <a:lstStyle/>
        <a:p>
          <a:endParaRPr lang="zh-CN" altLang="en-US" sz="1100"/>
        </a:p>
      </dgm:t>
    </dgm:pt>
    <dgm:pt modelId="{81705089-2A92-4792-BA57-20BFAE1A7B68}">
      <dgm:prSet custT="1"/>
      <dgm:spPr/>
      <dgm:t>
        <a:bodyPr/>
        <a:lstStyle/>
        <a:p>
          <a:r>
            <a:rPr lang="zh-CN" altLang="en-US" sz="1100" smtClean="0"/>
            <a:t>局域网组建</a:t>
          </a:r>
          <a:endParaRPr lang="zh-CN" altLang="en-US" sz="1100"/>
        </a:p>
      </dgm:t>
    </dgm:pt>
    <dgm:pt modelId="{C22E6045-A8ED-43C6-B84E-A8523506D5E5}" type="parTrans" cxnId="{1528C138-199E-454F-8209-17DF88AD657F}">
      <dgm:prSet/>
      <dgm:spPr/>
      <dgm:t>
        <a:bodyPr/>
        <a:lstStyle/>
        <a:p>
          <a:endParaRPr lang="zh-CN" altLang="en-US" sz="1100"/>
        </a:p>
      </dgm:t>
    </dgm:pt>
    <dgm:pt modelId="{9DADDD03-E364-48FB-AE18-56906D85517A}" type="sibTrans" cxnId="{1528C138-199E-454F-8209-17DF88AD657F}">
      <dgm:prSet/>
      <dgm:spPr/>
      <dgm:t>
        <a:bodyPr/>
        <a:lstStyle/>
        <a:p>
          <a:endParaRPr lang="zh-CN" altLang="en-US" sz="1100"/>
        </a:p>
      </dgm:t>
    </dgm:pt>
    <dgm:pt modelId="{9FEE2D35-9C63-4F5F-8D34-7CCE2B5BB90C}">
      <dgm:prSet custT="1"/>
      <dgm:spPr/>
      <dgm:t>
        <a:bodyPr/>
        <a:lstStyle/>
        <a:p>
          <a:r>
            <a:rPr lang="zh-CN" altLang="en-US" sz="1100" smtClean="0"/>
            <a:t>电话网络组建</a:t>
          </a:r>
          <a:endParaRPr lang="zh-CN" altLang="en-US" sz="1100"/>
        </a:p>
      </dgm:t>
    </dgm:pt>
    <dgm:pt modelId="{620F282A-3719-4F25-92E4-F454D7F72753}" type="parTrans" cxnId="{43231E32-0020-4347-B644-78CB8A80523E}">
      <dgm:prSet/>
      <dgm:spPr/>
      <dgm:t>
        <a:bodyPr/>
        <a:lstStyle/>
        <a:p>
          <a:endParaRPr lang="zh-CN" altLang="en-US" sz="1100"/>
        </a:p>
      </dgm:t>
    </dgm:pt>
    <dgm:pt modelId="{4CD6EA73-22D0-471D-AAD8-CD874208F6D5}" type="sibTrans" cxnId="{43231E32-0020-4347-B644-78CB8A80523E}">
      <dgm:prSet/>
      <dgm:spPr/>
      <dgm:t>
        <a:bodyPr/>
        <a:lstStyle/>
        <a:p>
          <a:endParaRPr lang="zh-CN" altLang="en-US" sz="1100"/>
        </a:p>
      </dgm:t>
    </dgm:pt>
    <dgm:pt modelId="{7749A008-291F-48F5-BD59-6A390C6B367C}">
      <dgm:prSet custT="1"/>
      <dgm:spPr/>
      <dgm:t>
        <a:bodyPr/>
        <a:lstStyle/>
        <a:p>
          <a:r>
            <a:rPr lang="zh-CN" sz="1100" dirty="0" smtClean="0"/>
            <a:t>网络维护服务</a:t>
          </a:r>
          <a:endParaRPr lang="zh-CN" sz="1100" dirty="0"/>
        </a:p>
      </dgm:t>
    </dgm:pt>
    <dgm:pt modelId="{2AF0F201-4DDB-492D-93DB-7D863DD01565}" type="parTrans" cxnId="{C47EB17D-0D7A-4921-9EE9-B22FCFC6D855}">
      <dgm:prSet/>
      <dgm:spPr/>
      <dgm:t>
        <a:bodyPr/>
        <a:lstStyle/>
        <a:p>
          <a:endParaRPr lang="zh-CN" altLang="en-US" sz="1100"/>
        </a:p>
      </dgm:t>
    </dgm:pt>
    <dgm:pt modelId="{DC54A9C2-7E5C-42C9-A211-8817C55D366E}" type="sibTrans" cxnId="{C47EB17D-0D7A-4921-9EE9-B22FCFC6D855}">
      <dgm:prSet/>
      <dgm:spPr/>
      <dgm:t>
        <a:bodyPr/>
        <a:lstStyle/>
        <a:p>
          <a:endParaRPr lang="zh-CN" altLang="en-US" sz="1100"/>
        </a:p>
      </dgm:t>
    </dgm:pt>
    <dgm:pt modelId="{4A9CF55D-AD63-40E9-B0A8-73363CB4670F}">
      <dgm:prSet custT="1"/>
      <dgm:spPr/>
      <dgm:t>
        <a:bodyPr/>
        <a:lstStyle/>
        <a:p>
          <a:r>
            <a:rPr lang="zh-CN" altLang="en-US" sz="1100" dirty="0" smtClean="0"/>
            <a:t>局域网维护服务</a:t>
          </a:r>
          <a:endParaRPr lang="zh-CN" altLang="en-US" sz="1100" dirty="0"/>
        </a:p>
      </dgm:t>
    </dgm:pt>
    <dgm:pt modelId="{F2B62E31-9624-42DB-8181-D4EF52D066A8}" type="parTrans" cxnId="{0BC8A3DB-0193-43E3-A84E-A629E7B836B7}">
      <dgm:prSet/>
      <dgm:spPr/>
      <dgm:t>
        <a:bodyPr/>
        <a:lstStyle/>
        <a:p>
          <a:endParaRPr lang="zh-CN" altLang="en-US" sz="1100"/>
        </a:p>
      </dgm:t>
    </dgm:pt>
    <dgm:pt modelId="{0E7E4AA2-BEB4-4350-84FD-2573E31571A0}" type="sibTrans" cxnId="{0BC8A3DB-0193-43E3-A84E-A629E7B836B7}">
      <dgm:prSet/>
      <dgm:spPr/>
      <dgm:t>
        <a:bodyPr/>
        <a:lstStyle/>
        <a:p>
          <a:endParaRPr lang="zh-CN" altLang="en-US" sz="1100"/>
        </a:p>
      </dgm:t>
    </dgm:pt>
    <dgm:pt modelId="{41F44F62-1DD7-4465-A62E-290D8EDCA926}">
      <dgm:prSet custT="1"/>
      <dgm:spPr/>
      <dgm:t>
        <a:bodyPr/>
        <a:lstStyle/>
        <a:p>
          <a:r>
            <a:rPr lang="zh-CN" altLang="en-US" sz="1100" dirty="0" smtClean="0"/>
            <a:t>设备维护服务</a:t>
          </a:r>
          <a:endParaRPr lang="zh-CN" altLang="en-US" sz="1100" dirty="0"/>
        </a:p>
      </dgm:t>
    </dgm:pt>
    <dgm:pt modelId="{C1D68EC1-D3C6-4A51-B53C-7C2CF407EB16}" type="parTrans" cxnId="{2AA3AF5A-C29D-4978-A340-72DD7ED7F5E1}">
      <dgm:prSet/>
      <dgm:spPr/>
      <dgm:t>
        <a:bodyPr/>
        <a:lstStyle/>
        <a:p>
          <a:endParaRPr lang="zh-CN" altLang="en-US" sz="1100"/>
        </a:p>
      </dgm:t>
    </dgm:pt>
    <dgm:pt modelId="{51B9F0C7-2A47-46F2-84CA-2711ED062E18}" type="sibTrans" cxnId="{2AA3AF5A-C29D-4978-A340-72DD7ED7F5E1}">
      <dgm:prSet/>
      <dgm:spPr/>
      <dgm:t>
        <a:bodyPr/>
        <a:lstStyle/>
        <a:p>
          <a:endParaRPr lang="zh-CN" altLang="en-US" sz="1100"/>
        </a:p>
      </dgm:t>
    </dgm:pt>
    <dgm:pt modelId="{B69CCD6C-7048-4447-97EF-5FD57F0CAA39}">
      <dgm:prSet custT="1"/>
      <dgm:spPr/>
      <dgm:t>
        <a:bodyPr/>
        <a:lstStyle/>
        <a:p>
          <a:r>
            <a:rPr lang="zh-CN" sz="1100" dirty="0" smtClean="0"/>
            <a:t>桌面维护服务</a:t>
          </a:r>
          <a:endParaRPr lang="zh-CN" sz="1100" dirty="0"/>
        </a:p>
      </dgm:t>
    </dgm:pt>
    <dgm:pt modelId="{D1829E72-B518-494E-9D5F-20B833622592}" type="parTrans" cxnId="{0069839C-541C-47EC-8CD8-F9249A1116D1}">
      <dgm:prSet/>
      <dgm:spPr/>
      <dgm:t>
        <a:bodyPr/>
        <a:lstStyle/>
        <a:p>
          <a:endParaRPr lang="zh-CN" altLang="en-US" sz="1100"/>
        </a:p>
      </dgm:t>
    </dgm:pt>
    <dgm:pt modelId="{4F4593F7-CC40-475A-A182-06FC936FBB5B}" type="sibTrans" cxnId="{0069839C-541C-47EC-8CD8-F9249A1116D1}">
      <dgm:prSet/>
      <dgm:spPr/>
      <dgm:t>
        <a:bodyPr/>
        <a:lstStyle/>
        <a:p>
          <a:endParaRPr lang="zh-CN" altLang="en-US" sz="1100"/>
        </a:p>
      </dgm:t>
    </dgm:pt>
    <dgm:pt modelId="{50FC6028-F792-4329-BB33-E87C0B9E9BC2}">
      <dgm:prSet custT="1"/>
      <dgm:spPr/>
      <dgm:t>
        <a:bodyPr/>
        <a:lstStyle/>
        <a:p>
          <a:r>
            <a:rPr lang="zh-CN" altLang="en-US" sz="1100" dirty="0" smtClean="0"/>
            <a:t>应急响应服务</a:t>
          </a:r>
          <a:endParaRPr lang="zh-CN" altLang="en-US" sz="1100" dirty="0"/>
        </a:p>
      </dgm:t>
    </dgm:pt>
    <dgm:pt modelId="{5D797DE1-BD64-46B6-8681-B1C99957FA6B}" type="parTrans" cxnId="{E2F56EED-2767-47FE-AA68-38D82C326325}">
      <dgm:prSet/>
      <dgm:spPr/>
      <dgm:t>
        <a:bodyPr/>
        <a:lstStyle/>
        <a:p>
          <a:endParaRPr lang="zh-CN" altLang="en-US" sz="1100"/>
        </a:p>
      </dgm:t>
    </dgm:pt>
    <dgm:pt modelId="{A6988C13-4969-4AF4-A8B3-093D6EF504DA}" type="sibTrans" cxnId="{E2F56EED-2767-47FE-AA68-38D82C326325}">
      <dgm:prSet/>
      <dgm:spPr/>
      <dgm:t>
        <a:bodyPr/>
        <a:lstStyle/>
        <a:p>
          <a:endParaRPr lang="zh-CN" altLang="en-US" sz="1100"/>
        </a:p>
      </dgm:t>
    </dgm:pt>
    <dgm:pt modelId="{06E603D2-7579-43FE-9B6E-7CE8B05C9E05}">
      <dgm:prSet custT="1"/>
      <dgm:spPr/>
      <dgm:t>
        <a:bodyPr/>
        <a:lstStyle/>
        <a:p>
          <a:r>
            <a:rPr lang="zh-CN" altLang="en-US" sz="1100" dirty="0" smtClean="0"/>
            <a:t>包年套餐服务</a:t>
          </a:r>
          <a:endParaRPr lang="zh-CN" altLang="en-US" sz="1100" dirty="0"/>
        </a:p>
      </dgm:t>
    </dgm:pt>
    <dgm:pt modelId="{5F9697BE-7086-4D79-9F4F-C9EE69D1C380}" type="parTrans" cxnId="{AC678C76-74D0-46BD-8B4E-93E7028082E9}">
      <dgm:prSet/>
      <dgm:spPr/>
      <dgm:t>
        <a:bodyPr/>
        <a:lstStyle/>
        <a:p>
          <a:endParaRPr lang="zh-CN" altLang="en-US" sz="1100"/>
        </a:p>
      </dgm:t>
    </dgm:pt>
    <dgm:pt modelId="{A61AE549-CC6F-46AC-B43A-69D1B3A04AF4}" type="sibTrans" cxnId="{AC678C76-74D0-46BD-8B4E-93E7028082E9}">
      <dgm:prSet/>
      <dgm:spPr/>
      <dgm:t>
        <a:bodyPr/>
        <a:lstStyle/>
        <a:p>
          <a:endParaRPr lang="zh-CN" altLang="en-US" sz="1100"/>
        </a:p>
      </dgm:t>
    </dgm:pt>
    <dgm:pt modelId="{70311FE4-4CEA-4BEE-9D71-D1D0060121D4}">
      <dgm:prSet custT="1"/>
      <dgm:spPr/>
      <dgm:t>
        <a:bodyPr/>
        <a:lstStyle/>
        <a:p>
          <a:r>
            <a:rPr lang="zh-CN" sz="1100" dirty="0" smtClean="0"/>
            <a:t>通讯及软件服务</a:t>
          </a:r>
          <a:endParaRPr lang="zh-CN" sz="1100" dirty="0"/>
        </a:p>
      </dgm:t>
    </dgm:pt>
    <dgm:pt modelId="{84D906F9-039A-4D10-AD76-A6539A9AA98E}" type="parTrans" cxnId="{BBFA1F3B-11C8-4986-A40B-8B5D1038ABA0}">
      <dgm:prSet/>
      <dgm:spPr/>
      <dgm:t>
        <a:bodyPr/>
        <a:lstStyle/>
        <a:p>
          <a:endParaRPr lang="zh-CN" altLang="en-US" sz="1100"/>
        </a:p>
      </dgm:t>
    </dgm:pt>
    <dgm:pt modelId="{548F42EA-0079-4FCF-AAB7-3B9AB1CE7DC0}" type="sibTrans" cxnId="{BBFA1F3B-11C8-4986-A40B-8B5D1038ABA0}">
      <dgm:prSet/>
      <dgm:spPr/>
      <dgm:t>
        <a:bodyPr/>
        <a:lstStyle/>
        <a:p>
          <a:endParaRPr lang="zh-CN" altLang="en-US" sz="1100"/>
        </a:p>
      </dgm:t>
    </dgm:pt>
    <dgm:pt modelId="{39B43449-CFF1-44E6-8429-C440E191CCCD}">
      <dgm:prSet custT="1"/>
      <dgm:spPr/>
      <dgm:t>
        <a:bodyPr/>
        <a:lstStyle/>
        <a:p>
          <a:pPr>
            <a:buNone/>
          </a:pPr>
          <a:r>
            <a:rPr lang="zh-CN" altLang="en-US" sz="1100" dirty="0" smtClean="0"/>
            <a:t>数据库外包</a:t>
          </a:r>
          <a:endParaRPr lang="zh-CN" altLang="en-US" sz="1100" dirty="0"/>
        </a:p>
      </dgm:t>
    </dgm:pt>
    <dgm:pt modelId="{882E90CF-5759-40C7-85F7-8CD80AF10F8E}" type="parTrans" cxnId="{4C771F3D-440F-464A-8A07-4C87D7A2F94F}">
      <dgm:prSet/>
      <dgm:spPr/>
      <dgm:t>
        <a:bodyPr/>
        <a:lstStyle/>
        <a:p>
          <a:endParaRPr lang="zh-CN" altLang="en-US" sz="1100"/>
        </a:p>
      </dgm:t>
    </dgm:pt>
    <dgm:pt modelId="{64920164-63CB-414B-A2B2-E79A600AA677}" type="sibTrans" cxnId="{4C771F3D-440F-464A-8A07-4C87D7A2F94F}">
      <dgm:prSet/>
      <dgm:spPr/>
      <dgm:t>
        <a:bodyPr/>
        <a:lstStyle/>
        <a:p>
          <a:endParaRPr lang="zh-CN" altLang="en-US" sz="1100"/>
        </a:p>
      </dgm:t>
    </dgm:pt>
    <dgm:pt modelId="{23B1232E-571A-4E18-A419-838B555C49BF}">
      <dgm:prSet custT="1"/>
      <dgm:spPr/>
      <dgm:t>
        <a:bodyPr/>
        <a:lstStyle/>
        <a:p>
          <a:pPr>
            <a:buNone/>
          </a:pPr>
          <a:r>
            <a:rPr lang="zh-CN" altLang="en-US" sz="1100" dirty="0" smtClean="0"/>
            <a:t>协同通信</a:t>
          </a:r>
          <a:endParaRPr lang="zh-CN" sz="1100" dirty="0"/>
        </a:p>
      </dgm:t>
    </dgm:pt>
    <dgm:pt modelId="{7429E2A4-EBDE-4ECA-A03D-D3F0A399B852}" type="parTrans" cxnId="{F251B614-F58E-4DF7-A90B-359B5E6FE391}">
      <dgm:prSet/>
      <dgm:spPr/>
    </dgm:pt>
    <dgm:pt modelId="{61FC65EF-9E4B-4057-805A-261BA437C3EF}" type="sibTrans" cxnId="{F251B614-F58E-4DF7-A90B-359B5E6FE391}">
      <dgm:prSet/>
      <dgm:spPr/>
    </dgm:pt>
    <dgm:pt modelId="{3CA7001B-E352-4087-8AB5-A431C5F64E46}" type="pres">
      <dgm:prSet presAssocID="{A97AA8AE-4C12-4024-A60C-839EA9118434}" presName="linear" presStyleCnt="0">
        <dgm:presLayoutVars>
          <dgm:dir/>
          <dgm:animLvl val="lvl"/>
          <dgm:resizeHandles val="exact"/>
        </dgm:presLayoutVars>
      </dgm:prSet>
      <dgm:spPr/>
      <dgm:t>
        <a:bodyPr/>
        <a:lstStyle/>
        <a:p>
          <a:endParaRPr lang="zh-CN" altLang="en-US"/>
        </a:p>
      </dgm:t>
    </dgm:pt>
    <dgm:pt modelId="{E25CB683-B6E7-42E9-8FBC-B61AF7C541D9}" type="pres">
      <dgm:prSet presAssocID="{6D1E0385-A315-4D0B-A445-FD3E99BBF888}" presName="parentLin" presStyleCnt="0"/>
      <dgm:spPr/>
    </dgm:pt>
    <dgm:pt modelId="{4D7468D5-2A8A-4CC2-9DD4-4E9B97237236}" type="pres">
      <dgm:prSet presAssocID="{6D1E0385-A315-4D0B-A445-FD3E99BBF888}" presName="parentLeftMargin" presStyleLbl="node1" presStyleIdx="0" presStyleCnt="6"/>
      <dgm:spPr/>
      <dgm:t>
        <a:bodyPr/>
        <a:lstStyle/>
        <a:p>
          <a:endParaRPr lang="zh-CN" altLang="en-US"/>
        </a:p>
      </dgm:t>
    </dgm:pt>
    <dgm:pt modelId="{D1F36FB7-68BC-4317-ACE4-2464A50890C9}" type="pres">
      <dgm:prSet presAssocID="{6D1E0385-A315-4D0B-A445-FD3E99BBF888}" presName="parentText" presStyleLbl="node1" presStyleIdx="0" presStyleCnt="6">
        <dgm:presLayoutVars>
          <dgm:chMax val="0"/>
          <dgm:bulletEnabled val="1"/>
        </dgm:presLayoutVars>
      </dgm:prSet>
      <dgm:spPr/>
      <dgm:t>
        <a:bodyPr/>
        <a:lstStyle/>
        <a:p>
          <a:endParaRPr lang="zh-CN" altLang="en-US"/>
        </a:p>
      </dgm:t>
    </dgm:pt>
    <dgm:pt modelId="{6B92BB37-3E0E-4D08-B349-E611C248D4D5}" type="pres">
      <dgm:prSet presAssocID="{6D1E0385-A315-4D0B-A445-FD3E99BBF888}" presName="negativeSpace" presStyleCnt="0"/>
      <dgm:spPr/>
    </dgm:pt>
    <dgm:pt modelId="{478145E0-6349-414D-B4DA-4B79A0D77A09}" type="pres">
      <dgm:prSet presAssocID="{6D1E0385-A315-4D0B-A445-FD3E99BBF888}" presName="childText" presStyleLbl="conFgAcc1" presStyleIdx="0" presStyleCnt="6">
        <dgm:presLayoutVars>
          <dgm:bulletEnabled val="1"/>
        </dgm:presLayoutVars>
      </dgm:prSet>
      <dgm:spPr/>
      <dgm:t>
        <a:bodyPr/>
        <a:lstStyle/>
        <a:p>
          <a:endParaRPr lang="zh-CN" altLang="en-US"/>
        </a:p>
      </dgm:t>
    </dgm:pt>
    <dgm:pt modelId="{4EA83CAB-9A8E-49ED-9619-6FFAC5A4DC98}" type="pres">
      <dgm:prSet presAssocID="{48B659AE-5D94-491A-9322-F80C1644D065}" presName="spaceBetweenRectangles" presStyleCnt="0"/>
      <dgm:spPr/>
    </dgm:pt>
    <dgm:pt modelId="{BEF8BDA1-459F-446D-A500-DA5C234EFA92}" type="pres">
      <dgm:prSet presAssocID="{A98DE38C-070C-4EBD-8C01-BB49C54A91CF}" presName="parentLin" presStyleCnt="0"/>
      <dgm:spPr/>
    </dgm:pt>
    <dgm:pt modelId="{135E7B20-A60E-4837-8565-65F56CCEE24B}" type="pres">
      <dgm:prSet presAssocID="{A98DE38C-070C-4EBD-8C01-BB49C54A91CF}" presName="parentLeftMargin" presStyleLbl="node1" presStyleIdx="0" presStyleCnt="6"/>
      <dgm:spPr/>
      <dgm:t>
        <a:bodyPr/>
        <a:lstStyle/>
        <a:p>
          <a:endParaRPr lang="zh-CN" altLang="en-US"/>
        </a:p>
      </dgm:t>
    </dgm:pt>
    <dgm:pt modelId="{873CEFD8-7B7C-40CA-8CF5-358513F12A87}" type="pres">
      <dgm:prSet presAssocID="{A98DE38C-070C-4EBD-8C01-BB49C54A91CF}" presName="parentText" presStyleLbl="node1" presStyleIdx="1" presStyleCnt="6">
        <dgm:presLayoutVars>
          <dgm:chMax val="0"/>
          <dgm:bulletEnabled val="1"/>
        </dgm:presLayoutVars>
      </dgm:prSet>
      <dgm:spPr/>
      <dgm:t>
        <a:bodyPr/>
        <a:lstStyle/>
        <a:p>
          <a:endParaRPr lang="zh-CN" altLang="en-US"/>
        </a:p>
      </dgm:t>
    </dgm:pt>
    <dgm:pt modelId="{865FE998-90D3-42FE-B90A-897D2EBB5C31}" type="pres">
      <dgm:prSet presAssocID="{A98DE38C-070C-4EBD-8C01-BB49C54A91CF}" presName="negativeSpace" presStyleCnt="0"/>
      <dgm:spPr/>
    </dgm:pt>
    <dgm:pt modelId="{CB1C3562-0579-4B6F-BE61-1307BA014BD5}" type="pres">
      <dgm:prSet presAssocID="{A98DE38C-070C-4EBD-8C01-BB49C54A91CF}" presName="childText" presStyleLbl="conFgAcc1" presStyleIdx="1" presStyleCnt="6">
        <dgm:presLayoutVars>
          <dgm:bulletEnabled val="1"/>
        </dgm:presLayoutVars>
      </dgm:prSet>
      <dgm:spPr/>
      <dgm:t>
        <a:bodyPr/>
        <a:lstStyle/>
        <a:p>
          <a:endParaRPr lang="zh-CN" altLang="en-US"/>
        </a:p>
      </dgm:t>
    </dgm:pt>
    <dgm:pt modelId="{F3622008-72F2-4A0A-B7D1-489C9410BEA1}" type="pres">
      <dgm:prSet presAssocID="{35A90EA9-B9BD-4143-B45D-5CDB12EF6FC4}" presName="spaceBetweenRectangles" presStyleCnt="0"/>
      <dgm:spPr/>
    </dgm:pt>
    <dgm:pt modelId="{1B7C3BD6-F0DD-4A14-801B-FFB4AC86A98F}" type="pres">
      <dgm:prSet presAssocID="{164C0B7C-B413-494E-B71B-145AB8A091AB}" presName="parentLin" presStyleCnt="0"/>
      <dgm:spPr/>
    </dgm:pt>
    <dgm:pt modelId="{B1F58DC6-F836-4697-907A-6041E6FA21E5}" type="pres">
      <dgm:prSet presAssocID="{164C0B7C-B413-494E-B71B-145AB8A091AB}" presName="parentLeftMargin" presStyleLbl="node1" presStyleIdx="1" presStyleCnt="6"/>
      <dgm:spPr/>
      <dgm:t>
        <a:bodyPr/>
        <a:lstStyle/>
        <a:p>
          <a:endParaRPr lang="zh-CN" altLang="en-US"/>
        </a:p>
      </dgm:t>
    </dgm:pt>
    <dgm:pt modelId="{3E9CD815-66C2-458D-85CC-DD18499F9691}" type="pres">
      <dgm:prSet presAssocID="{164C0B7C-B413-494E-B71B-145AB8A091AB}" presName="parentText" presStyleLbl="node1" presStyleIdx="2" presStyleCnt="6">
        <dgm:presLayoutVars>
          <dgm:chMax val="0"/>
          <dgm:bulletEnabled val="1"/>
        </dgm:presLayoutVars>
      </dgm:prSet>
      <dgm:spPr/>
      <dgm:t>
        <a:bodyPr/>
        <a:lstStyle/>
        <a:p>
          <a:endParaRPr lang="zh-CN" altLang="en-US"/>
        </a:p>
      </dgm:t>
    </dgm:pt>
    <dgm:pt modelId="{D5733B7F-BCB4-4FDB-A73A-E8527D7D0627}" type="pres">
      <dgm:prSet presAssocID="{164C0B7C-B413-494E-B71B-145AB8A091AB}" presName="negativeSpace" presStyleCnt="0"/>
      <dgm:spPr/>
    </dgm:pt>
    <dgm:pt modelId="{51775084-392A-4991-B656-ED6EFC345B33}" type="pres">
      <dgm:prSet presAssocID="{164C0B7C-B413-494E-B71B-145AB8A091AB}" presName="childText" presStyleLbl="conFgAcc1" presStyleIdx="2" presStyleCnt="6">
        <dgm:presLayoutVars>
          <dgm:bulletEnabled val="1"/>
        </dgm:presLayoutVars>
      </dgm:prSet>
      <dgm:spPr/>
      <dgm:t>
        <a:bodyPr/>
        <a:lstStyle/>
        <a:p>
          <a:endParaRPr lang="zh-CN" altLang="en-US"/>
        </a:p>
      </dgm:t>
    </dgm:pt>
    <dgm:pt modelId="{8FAC1C75-4A5B-4125-8B0B-A023529C988D}" type="pres">
      <dgm:prSet presAssocID="{5AABE3F2-0353-4ED1-B12A-DB1ECD278212}" presName="spaceBetweenRectangles" presStyleCnt="0"/>
      <dgm:spPr/>
    </dgm:pt>
    <dgm:pt modelId="{EFE1AB44-E2D1-4BEA-9956-15BCBEE11C53}" type="pres">
      <dgm:prSet presAssocID="{7749A008-291F-48F5-BD59-6A390C6B367C}" presName="parentLin" presStyleCnt="0"/>
      <dgm:spPr/>
    </dgm:pt>
    <dgm:pt modelId="{410F3021-59C3-44BA-934E-D62DD37D24B8}" type="pres">
      <dgm:prSet presAssocID="{7749A008-291F-48F5-BD59-6A390C6B367C}" presName="parentLeftMargin" presStyleLbl="node1" presStyleIdx="2" presStyleCnt="6"/>
      <dgm:spPr/>
      <dgm:t>
        <a:bodyPr/>
        <a:lstStyle/>
        <a:p>
          <a:endParaRPr lang="zh-CN" altLang="en-US"/>
        </a:p>
      </dgm:t>
    </dgm:pt>
    <dgm:pt modelId="{BFCF5A6E-4FE4-4B57-8C09-35B6893991BD}" type="pres">
      <dgm:prSet presAssocID="{7749A008-291F-48F5-BD59-6A390C6B367C}" presName="parentText" presStyleLbl="node1" presStyleIdx="3" presStyleCnt="6">
        <dgm:presLayoutVars>
          <dgm:chMax val="0"/>
          <dgm:bulletEnabled val="1"/>
        </dgm:presLayoutVars>
      </dgm:prSet>
      <dgm:spPr/>
      <dgm:t>
        <a:bodyPr/>
        <a:lstStyle/>
        <a:p>
          <a:endParaRPr lang="zh-CN" altLang="en-US"/>
        </a:p>
      </dgm:t>
    </dgm:pt>
    <dgm:pt modelId="{744394BB-51AD-425C-AD0C-1C472489BAAD}" type="pres">
      <dgm:prSet presAssocID="{7749A008-291F-48F5-BD59-6A390C6B367C}" presName="negativeSpace" presStyleCnt="0"/>
      <dgm:spPr/>
    </dgm:pt>
    <dgm:pt modelId="{CE9878D8-C9D9-436D-B7DC-0755433C7F43}" type="pres">
      <dgm:prSet presAssocID="{7749A008-291F-48F5-BD59-6A390C6B367C}" presName="childText" presStyleLbl="conFgAcc1" presStyleIdx="3" presStyleCnt="6">
        <dgm:presLayoutVars>
          <dgm:bulletEnabled val="1"/>
        </dgm:presLayoutVars>
      </dgm:prSet>
      <dgm:spPr/>
      <dgm:t>
        <a:bodyPr/>
        <a:lstStyle/>
        <a:p>
          <a:endParaRPr lang="zh-CN" altLang="en-US"/>
        </a:p>
      </dgm:t>
    </dgm:pt>
    <dgm:pt modelId="{BF39BAA0-C42B-47C2-90E0-3AFF74B256A5}" type="pres">
      <dgm:prSet presAssocID="{DC54A9C2-7E5C-42C9-A211-8817C55D366E}" presName="spaceBetweenRectangles" presStyleCnt="0"/>
      <dgm:spPr/>
    </dgm:pt>
    <dgm:pt modelId="{255C38BF-C647-48F3-A776-28CDB9EBE903}" type="pres">
      <dgm:prSet presAssocID="{B69CCD6C-7048-4447-97EF-5FD57F0CAA39}" presName="parentLin" presStyleCnt="0"/>
      <dgm:spPr/>
    </dgm:pt>
    <dgm:pt modelId="{7A61DAA0-7690-437E-AA35-DAFFF08FA621}" type="pres">
      <dgm:prSet presAssocID="{B69CCD6C-7048-4447-97EF-5FD57F0CAA39}" presName="parentLeftMargin" presStyleLbl="node1" presStyleIdx="3" presStyleCnt="6"/>
      <dgm:spPr/>
      <dgm:t>
        <a:bodyPr/>
        <a:lstStyle/>
        <a:p>
          <a:endParaRPr lang="zh-CN" altLang="en-US"/>
        </a:p>
      </dgm:t>
    </dgm:pt>
    <dgm:pt modelId="{07EA4135-173E-41AA-828A-9880F9D65490}" type="pres">
      <dgm:prSet presAssocID="{B69CCD6C-7048-4447-97EF-5FD57F0CAA39}" presName="parentText" presStyleLbl="node1" presStyleIdx="4" presStyleCnt="6">
        <dgm:presLayoutVars>
          <dgm:chMax val="0"/>
          <dgm:bulletEnabled val="1"/>
        </dgm:presLayoutVars>
      </dgm:prSet>
      <dgm:spPr/>
      <dgm:t>
        <a:bodyPr/>
        <a:lstStyle/>
        <a:p>
          <a:endParaRPr lang="zh-CN" altLang="en-US"/>
        </a:p>
      </dgm:t>
    </dgm:pt>
    <dgm:pt modelId="{41B4EFBE-899D-4D54-B8D2-CB482CD066EE}" type="pres">
      <dgm:prSet presAssocID="{B69CCD6C-7048-4447-97EF-5FD57F0CAA39}" presName="negativeSpace" presStyleCnt="0"/>
      <dgm:spPr/>
    </dgm:pt>
    <dgm:pt modelId="{ED9579CD-BBD1-4BD2-B1E7-5A9E60D15BE6}" type="pres">
      <dgm:prSet presAssocID="{B69CCD6C-7048-4447-97EF-5FD57F0CAA39}" presName="childText" presStyleLbl="conFgAcc1" presStyleIdx="4" presStyleCnt="6">
        <dgm:presLayoutVars>
          <dgm:bulletEnabled val="1"/>
        </dgm:presLayoutVars>
      </dgm:prSet>
      <dgm:spPr/>
      <dgm:t>
        <a:bodyPr/>
        <a:lstStyle/>
        <a:p>
          <a:endParaRPr lang="zh-CN" altLang="en-US"/>
        </a:p>
      </dgm:t>
    </dgm:pt>
    <dgm:pt modelId="{D5411FDE-D612-405F-B9C3-570B41E68D7B}" type="pres">
      <dgm:prSet presAssocID="{4F4593F7-CC40-475A-A182-06FC936FBB5B}" presName="spaceBetweenRectangles" presStyleCnt="0"/>
      <dgm:spPr/>
    </dgm:pt>
    <dgm:pt modelId="{B8952005-9973-407A-B89B-BBEB10CA2BB0}" type="pres">
      <dgm:prSet presAssocID="{70311FE4-4CEA-4BEE-9D71-D1D0060121D4}" presName="parentLin" presStyleCnt="0"/>
      <dgm:spPr/>
    </dgm:pt>
    <dgm:pt modelId="{A2B03352-EDB1-47E3-B1E2-6D5642EB00CB}" type="pres">
      <dgm:prSet presAssocID="{70311FE4-4CEA-4BEE-9D71-D1D0060121D4}" presName="parentLeftMargin" presStyleLbl="node1" presStyleIdx="4" presStyleCnt="6"/>
      <dgm:spPr/>
      <dgm:t>
        <a:bodyPr/>
        <a:lstStyle/>
        <a:p>
          <a:endParaRPr lang="zh-CN" altLang="en-US"/>
        </a:p>
      </dgm:t>
    </dgm:pt>
    <dgm:pt modelId="{F25156A2-CAD0-4FB2-824F-F80902B999FA}" type="pres">
      <dgm:prSet presAssocID="{70311FE4-4CEA-4BEE-9D71-D1D0060121D4}" presName="parentText" presStyleLbl="node1" presStyleIdx="5" presStyleCnt="6">
        <dgm:presLayoutVars>
          <dgm:chMax val="0"/>
          <dgm:bulletEnabled val="1"/>
        </dgm:presLayoutVars>
      </dgm:prSet>
      <dgm:spPr/>
      <dgm:t>
        <a:bodyPr/>
        <a:lstStyle/>
        <a:p>
          <a:endParaRPr lang="zh-CN" altLang="en-US"/>
        </a:p>
      </dgm:t>
    </dgm:pt>
    <dgm:pt modelId="{FF202745-DAA3-484C-B0D8-BA3C89E1175C}" type="pres">
      <dgm:prSet presAssocID="{70311FE4-4CEA-4BEE-9D71-D1D0060121D4}" presName="negativeSpace" presStyleCnt="0"/>
      <dgm:spPr/>
    </dgm:pt>
    <dgm:pt modelId="{96EBF8BF-293E-4F9E-9820-3D030CF144CA}" type="pres">
      <dgm:prSet presAssocID="{70311FE4-4CEA-4BEE-9D71-D1D0060121D4}" presName="childText" presStyleLbl="conFgAcc1" presStyleIdx="5" presStyleCnt="6">
        <dgm:presLayoutVars>
          <dgm:bulletEnabled val="1"/>
        </dgm:presLayoutVars>
      </dgm:prSet>
      <dgm:spPr/>
      <dgm:t>
        <a:bodyPr/>
        <a:lstStyle/>
        <a:p>
          <a:endParaRPr lang="zh-CN" altLang="en-US"/>
        </a:p>
      </dgm:t>
    </dgm:pt>
  </dgm:ptLst>
  <dgm:cxnLst>
    <dgm:cxn modelId="{4FFF49AF-EC19-4665-9512-C0001FDF2022}" srcId="{A98DE38C-070C-4EBD-8C01-BB49C54A91CF}" destId="{DACBD4C4-3F7D-43EF-9F3B-0570B4794548}" srcOrd="0" destOrd="0" parTransId="{8E00BC41-9F02-4B2C-83AB-3EC0489E21F0}" sibTransId="{C208DE5D-B19B-4A42-AB5B-960EAE379A7D}"/>
    <dgm:cxn modelId="{6C43785C-A349-4661-8160-6474367B1F78}" srcId="{6D1E0385-A315-4D0B-A445-FD3E99BBF888}" destId="{948F1A9E-5415-4F51-AAEB-0571A5479686}" srcOrd="2" destOrd="0" parTransId="{09B1241F-B4B2-4315-8B90-D5032F9292A1}" sibTransId="{A459EEE7-672E-403D-8051-AEFACA0FE081}"/>
    <dgm:cxn modelId="{13FC350F-BDAA-44C1-8E89-D8C549A58389}" type="presOf" srcId="{B69CCD6C-7048-4447-97EF-5FD57F0CAA39}" destId="{7A61DAA0-7690-437E-AA35-DAFFF08FA621}" srcOrd="0" destOrd="0" presId="urn:microsoft.com/office/officeart/2005/8/layout/list1"/>
    <dgm:cxn modelId="{40E9CEFE-5BFC-446C-849A-AEA7F02A5881}" type="presOf" srcId="{70311FE4-4CEA-4BEE-9D71-D1D0060121D4}" destId="{A2B03352-EDB1-47E3-B1E2-6D5642EB00CB}" srcOrd="0" destOrd="0" presId="urn:microsoft.com/office/officeart/2005/8/layout/list1"/>
    <dgm:cxn modelId="{7AEB1D4C-A124-4EFA-A644-4ECE2AF552CD}" type="presOf" srcId="{E07E7D14-C478-43F5-B78C-6715CD667881}" destId="{478145E0-6349-414D-B4DA-4B79A0D77A09}" srcOrd="0" destOrd="0" presId="urn:microsoft.com/office/officeart/2005/8/layout/list1"/>
    <dgm:cxn modelId="{1528C138-199E-454F-8209-17DF88AD657F}" srcId="{164C0B7C-B413-494E-B71B-145AB8A091AB}" destId="{81705089-2A92-4792-BA57-20BFAE1A7B68}" srcOrd="1" destOrd="0" parTransId="{C22E6045-A8ED-43C6-B84E-A8523506D5E5}" sibTransId="{9DADDD03-E364-48FB-AE18-56906D85517A}"/>
    <dgm:cxn modelId="{BF18A623-7EC0-46E8-A9B3-DA1EE64FA6EA}" type="presOf" srcId="{41F44F62-1DD7-4465-A62E-290D8EDCA926}" destId="{CE9878D8-C9D9-436D-B7DC-0755433C7F43}" srcOrd="0" destOrd="1" presId="urn:microsoft.com/office/officeart/2005/8/layout/list1"/>
    <dgm:cxn modelId="{C47EB17D-0D7A-4921-9EE9-B22FCFC6D855}" srcId="{A97AA8AE-4C12-4024-A60C-839EA9118434}" destId="{7749A008-291F-48F5-BD59-6A390C6B367C}" srcOrd="3" destOrd="0" parTransId="{2AF0F201-4DDB-492D-93DB-7D863DD01565}" sibTransId="{DC54A9C2-7E5C-42C9-A211-8817C55D366E}"/>
    <dgm:cxn modelId="{6D0F5617-F0D0-4B6F-A0F1-5D8ED6E2A02D}" type="presOf" srcId="{DACBD4C4-3F7D-43EF-9F3B-0570B4794548}" destId="{CB1C3562-0579-4B6F-BE61-1307BA014BD5}" srcOrd="0" destOrd="0" presId="urn:microsoft.com/office/officeart/2005/8/layout/list1"/>
    <dgm:cxn modelId="{2018461E-2539-4258-A54E-AD3AAC1AD8B2}" type="presOf" srcId="{948F1A9E-5415-4F51-AAEB-0571A5479686}" destId="{478145E0-6349-414D-B4DA-4B79A0D77A09}" srcOrd="0" destOrd="2" presId="urn:microsoft.com/office/officeart/2005/8/layout/list1"/>
    <dgm:cxn modelId="{AE7A4E40-D58F-4C8E-A3B2-B1E7D78B4831}" srcId="{6D1E0385-A315-4D0B-A445-FD3E99BBF888}" destId="{E07E7D14-C478-43F5-B78C-6715CD667881}" srcOrd="0" destOrd="0" parTransId="{02D0E77F-83F0-4DD9-8F03-C100D7FDBB92}" sibTransId="{75C33F6E-3817-48D4-B255-82C24EF7C4D1}"/>
    <dgm:cxn modelId="{0EFFF9CE-04DF-4B15-9735-1E0899D7766B}" srcId="{6D1E0385-A315-4D0B-A445-FD3E99BBF888}" destId="{A954A1C4-903B-40CC-978F-BB84EEA29647}" srcOrd="3" destOrd="0" parTransId="{ADEE28AE-ACC5-4900-8234-743830361345}" sibTransId="{747684CF-238E-44FF-B148-2C7B2DE007F8}"/>
    <dgm:cxn modelId="{F251B614-F58E-4DF7-A90B-359B5E6FE391}" srcId="{70311FE4-4CEA-4BEE-9D71-D1D0060121D4}" destId="{23B1232E-571A-4E18-A419-838B555C49BF}" srcOrd="0" destOrd="0" parTransId="{7429E2A4-EBDE-4ECA-A03D-D3F0A399B852}" sibTransId="{61FC65EF-9E4B-4057-805A-261BA437C3EF}"/>
    <dgm:cxn modelId="{75EE44F5-AABB-4B65-B708-11F55A0EAE76}" type="presOf" srcId="{81705089-2A92-4792-BA57-20BFAE1A7B68}" destId="{51775084-392A-4991-B656-ED6EFC345B33}" srcOrd="0" destOrd="1" presId="urn:microsoft.com/office/officeart/2005/8/layout/list1"/>
    <dgm:cxn modelId="{0069839C-541C-47EC-8CD8-F9249A1116D1}" srcId="{A97AA8AE-4C12-4024-A60C-839EA9118434}" destId="{B69CCD6C-7048-4447-97EF-5FD57F0CAA39}" srcOrd="4" destOrd="0" parTransId="{D1829E72-B518-494E-9D5F-20B833622592}" sibTransId="{4F4593F7-CC40-475A-A182-06FC936FBB5B}"/>
    <dgm:cxn modelId="{40B025C5-7261-484E-B8C2-0B4668265257}" type="presOf" srcId="{35EC75D8-F682-40FA-ACB6-EC1D1884E5B8}" destId="{478145E0-6349-414D-B4DA-4B79A0D77A09}" srcOrd="0" destOrd="1" presId="urn:microsoft.com/office/officeart/2005/8/layout/list1"/>
    <dgm:cxn modelId="{29925FCA-1543-412E-AF87-680727DDCF6E}" srcId="{A97AA8AE-4C12-4024-A60C-839EA9118434}" destId="{6D1E0385-A315-4D0B-A445-FD3E99BBF888}" srcOrd="0" destOrd="0" parTransId="{F1CE2C90-3F8F-45A5-BF4F-CBBBA4512950}" sibTransId="{48B659AE-5D94-491A-9322-F80C1644D065}"/>
    <dgm:cxn modelId="{3B5B626C-EF3F-46BE-956E-A69B93A9F710}" type="presOf" srcId="{9FEE2D35-9C63-4F5F-8D34-7CCE2B5BB90C}" destId="{51775084-392A-4991-B656-ED6EFC345B33}" srcOrd="0" destOrd="2" presId="urn:microsoft.com/office/officeart/2005/8/layout/list1"/>
    <dgm:cxn modelId="{AC678C76-74D0-46BD-8B4E-93E7028082E9}" srcId="{B69CCD6C-7048-4447-97EF-5FD57F0CAA39}" destId="{06E603D2-7579-43FE-9B6E-7CE8B05C9E05}" srcOrd="1" destOrd="0" parTransId="{5F9697BE-7086-4D79-9F4F-C9EE69D1C380}" sibTransId="{A61AE549-CC6F-46AC-B43A-69D1B3A04AF4}"/>
    <dgm:cxn modelId="{BBFA1F3B-11C8-4986-A40B-8B5D1038ABA0}" srcId="{A97AA8AE-4C12-4024-A60C-839EA9118434}" destId="{70311FE4-4CEA-4BEE-9D71-D1D0060121D4}" srcOrd="5" destOrd="0" parTransId="{84D906F9-039A-4D10-AD76-A6539A9AA98E}" sibTransId="{548F42EA-0079-4FCF-AAB7-3B9AB1CE7DC0}"/>
    <dgm:cxn modelId="{4FB092A6-CE14-441A-A4C4-C3F7271C07DB}" type="presOf" srcId="{06E603D2-7579-43FE-9B6E-7CE8B05C9E05}" destId="{ED9579CD-BBD1-4BD2-B1E7-5A9E60D15BE6}" srcOrd="0" destOrd="1" presId="urn:microsoft.com/office/officeart/2005/8/layout/list1"/>
    <dgm:cxn modelId="{08BA3C78-EE7F-452C-9FFD-F1ABED28DFE4}" type="presOf" srcId="{B69CCD6C-7048-4447-97EF-5FD57F0CAA39}" destId="{07EA4135-173E-41AA-828A-9880F9D65490}" srcOrd="1" destOrd="0" presId="urn:microsoft.com/office/officeart/2005/8/layout/list1"/>
    <dgm:cxn modelId="{C45AB25A-A90A-4E13-A8AC-383B1651D2C5}" type="presOf" srcId="{164C0B7C-B413-494E-B71B-145AB8A091AB}" destId="{3E9CD815-66C2-458D-85CC-DD18499F9691}" srcOrd="1" destOrd="0" presId="urn:microsoft.com/office/officeart/2005/8/layout/list1"/>
    <dgm:cxn modelId="{92BC0A94-2C34-4C89-B818-7A2E89376A51}" type="presOf" srcId="{6D1E0385-A315-4D0B-A445-FD3E99BBF888}" destId="{4D7468D5-2A8A-4CC2-9DD4-4E9B97237236}" srcOrd="0" destOrd="0" presId="urn:microsoft.com/office/officeart/2005/8/layout/list1"/>
    <dgm:cxn modelId="{8F870CF3-44CB-40E8-8477-A4EEBCA88ABA}" type="presOf" srcId="{23B1232E-571A-4E18-A419-838B555C49BF}" destId="{96EBF8BF-293E-4F9E-9820-3D030CF144CA}" srcOrd="0" destOrd="0" presId="urn:microsoft.com/office/officeart/2005/8/layout/list1"/>
    <dgm:cxn modelId="{4C771F3D-440F-464A-8A07-4C87D7A2F94F}" srcId="{70311FE4-4CEA-4BEE-9D71-D1D0060121D4}" destId="{39B43449-CFF1-44E6-8429-C440E191CCCD}" srcOrd="1" destOrd="0" parTransId="{882E90CF-5759-40C7-85F7-8CD80AF10F8E}" sibTransId="{64920164-63CB-414B-A2B2-E79A600AA677}"/>
    <dgm:cxn modelId="{AFC89543-AC80-4D6E-B862-D1F68BD1DB51}" type="presOf" srcId="{BB7222B6-9B5C-45E5-BEA2-163B6591747E}" destId="{CB1C3562-0579-4B6F-BE61-1307BA014BD5}" srcOrd="0" destOrd="1" presId="urn:microsoft.com/office/officeart/2005/8/layout/list1"/>
    <dgm:cxn modelId="{82FACE86-5CCC-4258-AB10-374FC96372BA}" type="presOf" srcId="{6D1E0385-A315-4D0B-A445-FD3E99BBF888}" destId="{D1F36FB7-68BC-4317-ACE4-2464A50890C9}" srcOrd="1" destOrd="0" presId="urn:microsoft.com/office/officeart/2005/8/layout/list1"/>
    <dgm:cxn modelId="{A2F50891-A263-4F8E-BFB4-F23EEFAB1335}" type="presOf" srcId="{39B43449-CFF1-44E6-8429-C440E191CCCD}" destId="{96EBF8BF-293E-4F9E-9820-3D030CF144CA}" srcOrd="0" destOrd="1" presId="urn:microsoft.com/office/officeart/2005/8/layout/list1"/>
    <dgm:cxn modelId="{BDB4DC83-F388-4A14-82C4-0CB89AAD013F}" srcId="{A97AA8AE-4C12-4024-A60C-839EA9118434}" destId="{A98DE38C-070C-4EBD-8C01-BB49C54A91CF}" srcOrd="1" destOrd="0" parTransId="{387E73BE-F302-4776-AA63-DD67E003C067}" sibTransId="{35A90EA9-B9BD-4143-B45D-5CDB12EF6FC4}"/>
    <dgm:cxn modelId="{2AA3AF5A-C29D-4978-A340-72DD7ED7F5E1}" srcId="{7749A008-291F-48F5-BD59-6A390C6B367C}" destId="{41F44F62-1DD7-4465-A62E-290D8EDCA926}" srcOrd="1" destOrd="0" parTransId="{C1D68EC1-D3C6-4A51-B53C-7C2CF407EB16}" sibTransId="{51B9F0C7-2A47-46F2-84CA-2711ED062E18}"/>
    <dgm:cxn modelId="{6CB13E05-74E7-4742-B0BF-FC9FED9C92AA}" type="presOf" srcId="{4A9CF55D-AD63-40E9-B0A8-73363CB4670F}" destId="{CE9878D8-C9D9-436D-B7DC-0755433C7F43}" srcOrd="0" destOrd="0" presId="urn:microsoft.com/office/officeart/2005/8/layout/list1"/>
    <dgm:cxn modelId="{733440A0-F27B-4FA0-B6F7-9F5F48FD52DB}" srcId="{164C0B7C-B413-494E-B71B-145AB8A091AB}" destId="{9E0768F4-728A-49F1-9D45-B353E8A5C319}" srcOrd="0" destOrd="0" parTransId="{18B89BCE-F6A4-4A2C-A997-C7C36DD87285}" sibTransId="{12131B6E-708A-4CEA-B0CF-CD94828E7BA1}"/>
    <dgm:cxn modelId="{7E4E803F-9E96-4948-AB37-0A98E8CA43E8}" type="presOf" srcId="{164C0B7C-B413-494E-B71B-145AB8A091AB}" destId="{B1F58DC6-F836-4697-907A-6041E6FA21E5}" srcOrd="0" destOrd="0" presId="urn:microsoft.com/office/officeart/2005/8/layout/list1"/>
    <dgm:cxn modelId="{5DE67C1E-C043-431C-AEE1-93AD445623F2}" type="presOf" srcId="{A98DE38C-070C-4EBD-8C01-BB49C54A91CF}" destId="{135E7B20-A60E-4837-8565-65F56CCEE24B}" srcOrd="0" destOrd="0" presId="urn:microsoft.com/office/officeart/2005/8/layout/list1"/>
    <dgm:cxn modelId="{DB9A9C67-D272-4D1E-BEF0-7EB1BE65B5D7}" type="presOf" srcId="{A97AA8AE-4C12-4024-A60C-839EA9118434}" destId="{3CA7001B-E352-4087-8AB5-A431C5F64E46}" srcOrd="0" destOrd="0" presId="urn:microsoft.com/office/officeart/2005/8/layout/list1"/>
    <dgm:cxn modelId="{CE7CF98A-AE36-4688-B950-E4F2D9B894C5}" srcId="{A97AA8AE-4C12-4024-A60C-839EA9118434}" destId="{164C0B7C-B413-494E-B71B-145AB8A091AB}" srcOrd="2" destOrd="0" parTransId="{B0A432D8-E281-414C-8F0F-D1F1BBDB802F}" sibTransId="{5AABE3F2-0353-4ED1-B12A-DB1ECD278212}"/>
    <dgm:cxn modelId="{6345411F-EB44-4B4A-BBCA-31AF1ED81649}" srcId="{A98DE38C-070C-4EBD-8C01-BB49C54A91CF}" destId="{BB7222B6-9B5C-45E5-BEA2-163B6591747E}" srcOrd="1" destOrd="0" parTransId="{644E1129-982A-4C4F-89AF-D9F1FA9EC310}" sibTransId="{99F5E834-B62A-47C4-8F85-F14176EC845C}"/>
    <dgm:cxn modelId="{63FFE59E-26B3-48A6-83F3-DE02C5869C12}" srcId="{6D1E0385-A315-4D0B-A445-FD3E99BBF888}" destId="{35EC75D8-F682-40FA-ACB6-EC1D1884E5B8}" srcOrd="1" destOrd="0" parTransId="{27468390-FAEA-46B8-B1F5-8A0A9E44C000}" sibTransId="{11D36905-E43B-4EB1-9DEA-41381253FA71}"/>
    <dgm:cxn modelId="{19540BD7-C710-4494-8580-417C3D522AD6}" type="presOf" srcId="{A98DE38C-070C-4EBD-8C01-BB49C54A91CF}" destId="{873CEFD8-7B7C-40CA-8CF5-358513F12A87}" srcOrd="1" destOrd="0" presId="urn:microsoft.com/office/officeart/2005/8/layout/list1"/>
    <dgm:cxn modelId="{42C41F6E-C9C5-4391-8881-DE8579A6C6AB}" type="presOf" srcId="{A954A1C4-903B-40CC-978F-BB84EEA29647}" destId="{478145E0-6349-414D-B4DA-4B79A0D77A09}" srcOrd="0" destOrd="3" presId="urn:microsoft.com/office/officeart/2005/8/layout/list1"/>
    <dgm:cxn modelId="{19C2D089-8334-40C9-8023-AA9419D5A57C}" type="presOf" srcId="{9E0768F4-728A-49F1-9D45-B353E8A5C319}" destId="{51775084-392A-4991-B656-ED6EFC345B33}" srcOrd="0" destOrd="0" presId="urn:microsoft.com/office/officeart/2005/8/layout/list1"/>
    <dgm:cxn modelId="{9B8ED8C5-D2FB-4F17-8A22-1CB201292DE5}" type="presOf" srcId="{7749A008-291F-48F5-BD59-6A390C6B367C}" destId="{BFCF5A6E-4FE4-4B57-8C09-35B6893991BD}" srcOrd="1" destOrd="0" presId="urn:microsoft.com/office/officeart/2005/8/layout/list1"/>
    <dgm:cxn modelId="{90748609-592D-49A5-9D2B-C21DCF5665FB}" type="presOf" srcId="{7749A008-291F-48F5-BD59-6A390C6B367C}" destId="{410F3021-59C3-44BA-934E-D62DD37D24B8}" srcOrd="0" destOrd="0" presId="urn:microsoft.com/office/officeart/2005/8/layout/list1"/>
    <dgm:cxn modelId="{43231E32-0020-4347-B644-78CB8A80523E}" srcId="{164C0B7C-B413-494E-B71B-145AB8A091AB}" destId="{9FEE2D35-9C63-4F5F-8D34-7CCE2B5BB90C}" srcOrd="2" destOrd="0" parTransId="{620F282A-3719-4F25-92E4-F454D7F72753}" sibTransId="{4CD6EA73-22D0-471D-AAD8-CD874208F6D5}"/>
    <dgm:cxn modelId="{1BA426FA-4053-49BC-8128-FA15CDCB86F2}" type="presOf" srcId="{50FC6028-F792-4329-BB33-E87C0B9E9BC2}" destId="{ED9579CD-BBD1-4BD2-B1E7-5A9E60D15BE6}" srcOrd="0" destOrd="0" presId="urn:microsoft.com/office/officeart/2005/8/layout/list1"/>
    <dgm:cxn modelId="{0BC8A3DB-0193-43E3-A84E-A629E7B836B7}" srcId="{7749A008-291F-48F5-BD59-6A390C6B367C}" destId="{4A9CF55D-AD63-40E9-B0A8-73363CB4670F}" srcOrd="0" destOrd="0" parTransId="{F2B62E31-9624-42DB-8181-D4EF52D066A8}" sibTransId="{0E7E4AA2-BEB4-4350-84FD-2573E31571A0}"/>
    <dgm:cxn modelId="{E2F56EED-2767-47FE-AA68-38D82C326325}" srcId="{B69CCD6C-7048-4447-97EF-5FD57F0CAA39}" destId="{50FC6028-F792-4329-BB33-E87C0B9E9BC2}" srcOrd="0" destOrd="0" parTransId="{5D797DE1-BD64-46B6-8681-B1C99957FA6B}" sibTransId="{A6988C13-4969-4AF4-A8B3-093D6EF504DA}"/>
    <dgm:cxn modelId="{57FC8ED5-1163-4354-8577-AF0B0EAFC3DA}" type="presOf" srcId="{70311FE4-4CEA-4BEE-9D71-D1D0060121D4}" destId="{F25156A2-CAD0-4FB2-824F-F80902B999FA}" srcOrd="1" destOrd="0" presId="urn:microsoft.com/office/officeart/2005/8/layout/list1"/>
    <dgm:cxn modelId="{193000E4-6D88-4050-A089-3F50FC205733}" type="presParOf" srcId="{3CA7001B-E352-4087-8AB5-A431C5F64E46}" destId="{E25CB683-B6E7-42E9-8FBC-B61AF7C541D9}" srcOrd="0" destOrd="0" presId="urn:microsoft.com/office/officeart/2005/8/layout/list1"/>
    <dgm:cxn modelId="{C59CE202-985C-4E62-B50A-E90D99A91C0D}" type="presParOf" srcId="{E25CB683-B6E7-42E9-8FBC-B61AF7C541D9}" destId="{4D7468D5-2A8A-4CC2-9DD4-4E9B97237236}" srcOrd="0" destOrd="0" presId="urn:microsoft.com/office/officeart/2005/8/layout/list1"/>
    <dgm:cxn modelId="{7ABA2FD0-327F-4AB0-8622-5AA676D6D778}" type="presParOf" srcId="{E25CB683-B6E7-42E9-8FBC-B61AF7C541D9}" destId="{D1F36FB7-68BC-4317-ACE4-2464A50890C9}" srcOrd="1" destOrd="0" presId="urn:microsoft.com/office/officeart/2005/8/layout/list1"/>
    <dgm:cxn modelId="{899ECC0A-9344-409F-9140-D6C8429BAE16}" type="presParOf" srcId="{3CA7001B-E352-4087-8AB5-A431C5F64E46}" destId="{6B92BB37-3E0E-4D08-B349-E611C248D4D5}" srcOrd="1" destOrd="0" presId="urn:microsoft.com/office/officeart/2005/8/layout/list1"/>
    <dgm:cxn modelId="{E1583239-098D-4480-B74B-4BE35AC5EF92}" type="presParOf" srcId="{3CA7001B-E352-4087-8AB5-A431C5F64E46}" destId="{478145E0-6349-414D-B4DA-4B79A0D77A09}" srcOrd="2" destOrd="0" presId="urn:microsoft.com/office/officeart/2005/8/layout/list1"/>
    <dgm:cxn modelId="{5E40ED2D-8370-4B46-9229-B7C683FCF3D0}" type="presParOf" srcId="{3CA7001B-E352-4087-8AB5-A431C5F64E46}" destId="{4EA83CAB-9A8E-49ED-9619-6FFAC5A4DC98}" srcOrd="3" destOrd="0" presId="urn:microsoft.com/office/officeart/2005/8/layout/list1"/>
    <dgm:cxn modelId="{366C30E0-32B3-4B06-AE41-A5C6BC602867}" type="presParOf" srcId="{3CA7001B-E352-4087-8AB5-A431C5F64E46}" destId="{BEF8BDA1-459F-446D-A500-DA5C234EFA92}" srcOrd="4" destOrd="0" presId="urn:microsoft.com/office/officeart/2005/8/layout/list1"/>
    <dgm:cxn modelId="{C38397C9-757C-491E-950D-7358D43859BF}" type="presParOf" srcId="{BEF8BDA1-459F-446D-A500-DA5C234EFA92}" destId="{135E7B20-A60E-4837-8565-65F56CCEE24B}" srcOrd="0" destOrd="0" presId="urn:microsoft.com/office/officeart/2005/8/layout/list1"/>
    <dgm:cxn modelId="{E5AAE8F2-C2D5-40FE-8993-5FA14DAE8E45}" type="presParOf" srcId="{BEF8BDA1-459F-446D-A500-DA5C234EFA92}" destId="{873CEFD8-7B7C-40CA-8CF5-358513F12A87}" srcOrd="1" destOrd="0" presId="urn:microsoft.com/office/officeart/2005/8/layout/list1"/>
    <dgm:cxn modelId="{F7F7A89A-E29A-4D11-9F8D-F75191D4C4D6}" type="presParOf" srcId="{3CA7001B-E352-4087-8AB5-A431C5F64E46}" destId="{865FE998-90D3-42FE-B90A-897D2EBB5C31}" srcOrd="5" destOrd="0" presId="urn:microsoft.com/office/officeart/2005/8/layout/list1"/>
    <dgm:cxn modelId="{A3B97C01-1AC5-4918-BA60-63847B96FAB3}" type="presParOf" srcId="{3CA7001B-E352-4087-8AB5-A431C5F64E46}" destId="{CB1C3562-0579-4B6F-BE61-1307BA014BD5}" srcOrd="6" destOrd="0" presId="urn:microsoft.com/office/officeart/2005/8/layout/list1"/>
    <dgm:cxn modelId="{EE1CED8B-E941-47F6-9A3C-315B775ADB93}" type="presParOf" srcId="{3CA7001B-E352-4087-8AB5-A431C5F64E46}" destId="{F3622008-72F2-4A0A-B7D1-489C9410BEA1}" srcOrd="7" destOrd="0" presId="urn:microsoft.com/office/officeart/2005/8/layout/list1"/>
    <dgm:cxn modelId="{CA0E1635-9203-4DF1-B816-47C3C31D9FB8}" type="presParOf" srcId="{3CA7001B-E352-4087-8AB5-A431C5F64E46}" destId="{1B7C3BD6-F0DD-4A14-801B-FFB4AC86A98F}" srcOrd="8" destOrd="0" presId="urn:microsoft.com/office/officeart/2005/8/layout/list1"/>
    <dgm:cxn modelId="{95C3F77F-AB1C-4332-B883-44925C6E2FE4}" type="presParOf" srcId="{1B7C3BD6-F0DD-4A14-801B-FFB4AC86A98F}" destId="{B1F58DC6-F836-4697-907A-6041E6FA21E5}" srcOrd="0" destOrd="0" presId="urn:microsoft.com/office/officeart/2005/8/layout/list1"/>
    <dgm:cxn modelId="{81617859-0BF8-4379-B1CA-7014CD7A6D65}" type="presParOf" srcId="{1B7C3BD6-F0DD-4A14-801B-FFB4AC86A98F}" destId="{3E9CD815-66C2-458D-85CC-DD18499F9691}" srcOrd="1" destOrd="0" presId="urn:microsoft.com/office/officeart/2005/8/layout/list1"/>
    <dgm:cxn modelId="{EA00B0E2-CD57-414B-985A-14E5C6BB536C}" type="presParOf" srcId="{3CA7001B-E352-4087-8AB5-A431C5F64E46}" destId="{D5733B7F-BCB4-4FDB-A73A-E8527D7D0627}" srcOrd="9" destOrd="0" presId="urn:microsoft.com/office/officeart/2005/8/layout/list1"/>
    <dgm:cxn modelId="{868F8F55-DE37-4CDA-892F-24D52BC304EE}" type="presParOf" srcId="{3CA7001B-E352-4087-8AB5-A431C5F64E46}" destId="{51775084-392A-4991-B656-ED6EFC345B33}" srcOrd="10" destOrd="0" presId="urn:microsoft.com/office/officeart/2005/8/layout/list1"/>
    <dgm:cxn modelId="{51427945-9FBA-4A26-9D32-5CB53C1E3056}" type="presParOf" srcId="{3CA7001B-E352-4087-8AB5-A431C5F64E46}" destId="{8FAC1C75-4A5B-4125-8B0B-A023529C988D}" srcOrd="11" destOrd="0" presId="urn:microsoft.com/office/officeart/2005/8/layout/list1"/>
    <dgm:cxn modelId="{4969CF29-8E1E-4AFC-8DF1-7D11D13D9B1F}" type="presParOf" srcId="{3CA7001B-E352-4087-8AB5-A431C5F64E46}" destId="{EFE1AB44-E2D1-4BEA-9956-15BCBEE11C53}" srcOrd="12" destOrd="0" presId="urn:microsoft.com/office/officeart/2005/8/layout/list1"/>
    <dgm:cxn modelId="{B685A108-4EED-41C7-B219-0B7189E67418}" type="presParOf" srcId="{EFE1AB44-E2D1-4BEA-9956-15BCBEE11C53}" destId="{410F3021-59C3-44BA-934E-D62DD37D24B8}" srcOrd="0" destOrd="0" presId="urn:microsoft.com/office/officeart/2005/8/layout/list1"/>
    <dgm:cxn modelId="{7E5F5DC5-77DB-4C90-BB98-7CBC8EF8DDBB}" type="presParOf" srcId="{EFE1AB44-E2D1-4BEA-9956-15BCBEE11C53}" destId="{BFCF5A6E-4FE4-4B57-8C09-35B6893991BD}" srcOrd="1" destOrd="0" presId="urn:microsoft.com/office/officeart/2005/8/layout/list1"/>
    <dgm:cxn modelId="{18AFF6E2-58D6-42BA-A048-41E52C01CB06}" type="presParOf" srcId="{3CA7001B-E352-4087-8AB5-A431C5F64E46}" destId="{744394BB-51AD-425C-AD0C-1C472489BAAD}" srcOrd="13" destOrd="0" presId="urn:microsoft.com/office/officeart/2005/8/layout/list1"/>
    <dgm:cxn modelId="{452EB22F-439B-4B83-A1F4-82D9042134F8}" type="presParOf" srcId="{3CA7001B-E352-4087-8AB5-A431C5F64E46}" destId="{CE9878D8-C9D9-436D-B7DC-0755433C7F43}" srcOrd="14" destOrd="0" presId="urn:microsoft.com/office/officeart/2005/8/layout/list1"/>
    <dgm:cxn modelId="{5132333E-E81B-4143-B242-801F85C11F67}" type="presParOf" srcId="{3CA7001B-E352-4087-8AB5-A431C5F64E46}" destId="{BF39BAA0-C42B-47C2-90E0-3AFF74B256A5}" srcOrd="15" destOrd="0" presId="urn:microsoft.com/office/officeart/2005/8/layout/list1"/>
    <dgm:cxn modelId="{11624A4C-740D-46EC-B49C-3E724D3E8168}" type="presParOf" srcId="{3CA7001B-E352-4087-8AB5-A431C5F64E46}" destId="{255C38BF-C647-48F3-A776-28CDB9EBE903}" srcOrd="16" destOrd="0" presId="urn:microsoft.com/office/officeart/2005/8/layout/list1"/>
    <dgm:cxn modelId="{6A8D02F4-2AF8-4957-B203-270A3CB80406}" type="presParOf" srcId="{255C38BF-C647-48F3-A776-28CDB9EBE903}" destId="{7A61DAA0-7690-437E-AA35-DAFFF08FA621}" srcOrd="0" destOrd="0" presId="urn:microsoft.com/office/officeart/2005/8/layout/list1"/>
    <dgm:cxn modelId="{75358D5D-516C-4B6C-A430-7C33DC847B80}" type="presParOf" srcId="{255C38BF-C647-48F3-A776-28CDB9EBE903}" destId="{07EA4135-173E-41AA-828A-9880F9D65490}" srcOrd="1" destOrd="0" presId="urn:microsoft.com/office/officeart/2005/8/layout/list1"/>
    <dgm:cxn modelId="{61D980DE-B1BD-478B-A278-5F10857FA473}" type="presParOf" srcId="{3CA7001B-E352-4087-8AB5-A431C5F64E46}" destId="{41B4EFBE-899D-4D54-B8D2-CB482CD066EE}" srcOrd="17" destOrd="0" presId="urn:microsoft.com/office/officeart/2005/8/layout/list1"/>
    <dgm:cxn modelId="{BAD5988A-9F49-42F6-B695-8EA2D694344E}" type="presParOf" srcId="{3CA7001B-E352-4087-8AB5-A431C5F64E46}" destId="{ED9579CD-BBD1-4BD2-B1E7-5A9E60D15BE6}" srcOrd="18" destOrd="0" presId="urn:microsoft.com/office/officeart/2005/8/layout/list1"/>
    <dgm:cxn modelId="{98D7FF7A-44D1-4CBE-AA0E-CE430F0BD6C2}" type="presParOf" srcId="{3CA7001B-E352-4087-8AB5-A431C5F64E46}" destId="{D5411FDE-D612-405F-B9C3-570B41E68D7B}" srcOrd="19" destOrd="0" presId="urn:microsoft.com/office/officeart/2005/8/layout/list1"/>
    <dgm:cxn modelId="{9A160B18-66BC-4EAF-A165-DB4B11139D98}" type="presParOf" srcId="{3CA7001B-E352-4087-8AB5-A431C5F64E46}" destId="{B8952005-9973-407A-B89B-BBEB10CA2BB0}" srcOrd="20" destOrd="0" presId="urn:microsoft.com/office/officeart/2005/8/layout/list1"/>
    <dgm:cxn modelId="{DB1FEA9E-DCA3-4A0B-BB60-B309D76A0397}" type="presParOf" srcId="{B8952005-9973-407A-B89B-BBEB10CA2BB0}" destId="{A2B03352-EDB1-47E3-B1E2-6D5642EB00CB}" srcOrd="0" destOrd="0" presId="urn:microsoft.com/office/officeart/2005/8/layout/list1"/>
    <dgm:cxn modelId="{E88FF2F0-6D63-4524-88A7-3D081BC878FA}" type="presParOf" srcId="{B8952005-9973-407A-B89B-BBEB10CA2BB0}" destId="{F25156A2-CAD0-4FB2-824F-F80902B999FA}" srcOrd="1" destOrd="0" presId="urn:microsoft.com/office/officeart/2005/8/layout/list1"/>
    <dgm:cxn modelId="{2793BF8B-8545-4EE5-9D16-FBC7FAF4BAD4}" type="presParOf" srcId="{3CA7001B-E352-4087-8AB5-A431C5F64E46}" destId="{FF202745-DAA3-484C-B0D8-BA3C89E1175C}" srcOrd="21" destOrd="0" presId="urn:microsoft.com/office/officeart/2005/8/layout/list1"/>
    <dgm:cxn modelId="{0B18E72D-932C-4344-9ACC-511C4B5EADB3}" type="presParOf" srcId="{3CA7001B-E352-4087-8AB5-A431C5F64E46}" destId="{96EBF8BF-293E-4F9E-9820-3D030CF144CA}" srcOrd="22" destOrd="0" presId="urn:microsoft.com/office/officeart/2005/8/layout/list1"/>
  </dgm:cxnLst>
  <dgm:bg/>
  <dgm:whole/>
  <dgm:extLst>
    <a:ext uri="http://schemas.microsoft.com/office/drawing/2008/diagram">
      <dsp:dataModelExt xmlns:dsp="http://schemas.microsoft.com/office/drawing/2008/diagram" xmlns=""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9E17A3-76EF-4DE5-AD45-B3F0F41DF0C6}">
      <dsp:nvSpPr>
        <dsp:cNvPr id="0" name=""/>
        <dsp:cNvSpPr/>
      </dsp:nvSpPr>
      <dsp:spPr>
        <a:xfrm rot="10800000">
          <a:off x="481239" y="2956"/>
          <a:ext cx="1472673" cy="441211"/>
        </a:xfrm>
        <a:prstGeom prst="homePlate">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562" tIns="53340" rIns="99568" bIns="53340" numCol="1" spcCol="1270" anchor="ctr" anchorCtr="0">
          <a:noAutofit/>
        </a:bodyPr>
        <a:lstStyle/>
        <a:p>
          <a:pPr lvl="0" algn="ctr" defTabSz="622300" rtl="0">
            <a:lnSpc>
              <a:spcPct val="90000"/>
            </a:lnSpc>
            <a:spcBef>
              <a:spcPct val="0"/>
            </a:spcBef>
            <a:spcAft>
              <a:spcPct val="35000"/>
            </a:spcAft>
          </a:pPr>
          <a:r>
            <a:rPr lang="zh-CN" sz="1400" kern="1200" dirty="0" smtClean="0"/>
            <a:t>园区</a:t>
          </a:r>
          <a:r>
            <a:rPr lang="en-US" altLang="zh-CN" sz="1400" kern="1200" dirty="0" smtClean="0"/>
            <a:t/>
          </a:r>
          <a:br>
            <a:rPr lang="en-US" altLang="zh-CN" sz="1400" kern="1200" dirty="0" smtClean="0"/>
          </a:br>
          <a:r>
            <a:rPr lang="zh-CN" sz="1400" kern="1200" dirty="0" smtClean="0"/>
            <a:t>信息发布</a:t>
          </a:r>
          <a:endParaRPr lang="en-US" sz="1400" kern="1200" dirty="0"/>
        </a:p>
      </dsp:txBody>
      <dsp:txXfrm rot="10800000">
        <a:off x="591542" y="2956"/>
        <a:ext cx="1362370" cy="441211"/>
      </dsp:txXfrm>
    </dsp:sp>
    <dsp:sp modelId="{15AA96BE-AE16-4514-8012-1BF89C93D02C}">
      <dsp:nvSpPr>
        <dsp:cNvPr id="0" name=""/>
        <dsp:cNvSpPr/>
      </dsp:nvSpPr>
      <dsp:spPr>
        <a:xfrm>
          <a:off x="260633" y="2956"/>
          <a:ext cx="441211" cy="441211"/>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4D70C9D-E54C-48B9-AE2A-304F67DF1DAA}">
      <dsp:nvSpPr>
        <dsp:cNvPr id="0" name=""/>
        <dsp:cNvSpPr/>
      </dsp:nvSpPr>
      <dsp:spPr>
        <a:xfrm rot="10800000">
          <a:off x="481239" y="575872"/>
          <a:ext cx="1472673" cy="441211"/>
        </a:xfrm>
        <a:prstGeom prst="homePlate">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562" tIns="53340" rIns="99568" bIns="53340" numCol="1" spcCol="1270" anchor="ctr" anchorCtr="0">
          <a:noAutofit/>
        </a:bodyPr>
        <a:lstStyle/>
        <a:p>
          <a:pPr lvl="0" algn="ctr" defTabSz="622300" rtl="0">
            <a:lnSpc>
              <a:spcPct val="90000"/>
            </a:lnSpc>
            <a:spcBef>
              <a:spcPct val="0"/>
            </a:spcBef>
            <a:spcAft>
              <a:spcPct val="35000"/>
            </a:spcAft>
          </a:pPr>
          <a:r>
            <a:rPr lang="zh-CN" sz="1400" kern="1200" dirty="0" smtClean="0"/>
            <a:t>楼层</a:t>
          </a:r>
          <a:r>
            <a:rPr lang="en-US" altLang="zh-CN" sz="1400" kern="1200" dirty="0" smtClean="0"/>
            <a:t/>
          </a:r>
          <a:br>
            <a:rPr lang="en-US" altLang="zh-CN" sz="1400" kern="1200" dirty="0" smtClean="0"/>
          </a:br>
          <a:r>
            <a:rPr lang="zh-CN" sz="1400" kern="1200" dirty="0" smtClean="0"/>
            <a:t>信息</a:t>
          </a:r>
          <a:r>
            <a:rPr lang="zh-CN" altLang="en-US" sz="1400" kern="1200" dirty="0" smtClean="0"/>
            <a:t>发</a:t>
          </a:r>
          <a:r>
            <a:rPr lang="zh-CN" sz="1400" kern="1200" dirty="0" smtClean="0"/>
            <a:t>布</a:t>
          </a:r>
          <a:endParaRPr lang="en-US" sz="1400" kern="1200" dirty="0"/>
        </a:p>
      </dsp:txBody>
      <dsp:txXfrm rot="10800000">
        <a:off x="591542" y="575872"/>
        <a:ext cx="1362370" cy="441211"/>
      </dsp:txXfrm>
    </dsp:sp>
    <dsp:sp modelId="{F7248728-3A8E-4E68-B1C0-1C133D786F8E}">
      <dsp:nvSpPr>
        <dsp:cNvPr id="0" name=""/>
        <dsp:cNvSpPr/>
      </dsp:nvSpPr>
      <dsp:spPr>
        <a:xfrm>
          <a:off x="260633" y="575872"/>
          <a:ext cx="441211" cy="441211"/>
        </a:xfrm>
        <a:prstGeom prst="ellipse">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BF7744D-1BA6-4F72-9C02-296DC086B28D}">
      <dsp:nvSpPr>
        <dsp:cNvPr id="0" name=""/>
        <dsp:cNvSpPr/>
      </dsp:nvSpPr>
      <dsp:spPr>
        <a:xfrm rot="10800000">
          <a:off x="481239" y="1148789"/>
          <a:ext cx="1472673" cy="441211"/>
        </a:xfrm>
        <a:prstGeom prst="homePlate">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562" tIns="53340" rIns="99568" bIns="53340" numCol="1" spcCol="1270" anchor="ctr" anchorCtr="0">
          <a:noAutofit/>
        </a:bodyPr>
        <a:lstStyle/>
        <a:p>
          <a:pPr lvl="0" algn="ctr" defTabSz="622300" rtl="0">
            <a:lnSpc>
              <a:spcPct val="90000"/>
            </a:lnSpc>
            <a:spcBef>
              <a:spcPct val="0"/>
            </a:spcBef>
            <a:spcAft>
              <a:spcPct val="35000"/>
            </a:spcAft>
          </a:pPr>
          <a:r>
            <a:rPr lang="zh-CN" sz="1400" kern="1200" dirty="0" smtClean="0"/>
            <a:t>会议状态</a:t>
          </a:r>
          <a:r>
            <a:rPr lang="en-US" altLang="zh-CN" sz="1400" kern="1200" dirty="0" smtClean="0"/>
            <a:t/>
          </a:r>
          <a:br>
            <a:rPr lang="en-US" altLang="zh-CN" sz="1400" kern="1200" dirty="0" smtClean="0"/>
          </a:br>
          <a:r>
            <a:rPr lang="zh-CN" altLang="en-US" sz="1400" kern="1200" dirty="0" smtClean="0"/>
            <a:t>信息发</a:t>
          </a:r>
          <a:r>
            <a:rPr lang="zh-CN" sz="1400" kern="1200" dirty="0" smtClean="0"/>
            <a:t>布</a:t>
          </a:r>
          <a:endParaRPr lang="en-US" sz="1400" kern="1200" dirty="0"/>
        </a:p>
      </dsp:txBody>
      <dsp:txXfrm rot="10800000">
        <a:off x="591542" y="1148789"/>
        <a:ext cx="1362370" cy="441211"/>
      </dsp:txXfrm>
    </dsp:sp>
    <dsp:sp modelId="{55AFD5DE-331A-438A-82A8-70B6B02B1196}">
      <dsp:nvSpPr>
        <dsp:cNvPr id="0" name=""/>
        <dsp:cNvSpPr/>
      </dsp:nvSpPr>
      <dsp:spPr>
        <a:xfrm>
          <a:off x="260633" y="1148789"/>
          <a:ext cx="441211" cy="441211"/>
        </a:xfrm>
        <a:prstGeom prst="ellipse">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4092A3F-71B0-4448-ADB3-0E5B581C168A}">
      <dsp:nvSpPr>
        <dsp:cNvPr id="0" name=""/>
        <dsp:cNvSpPr/>
      </dsp:nvSpPr>
      <dsp:spPr>
        <a:xfrm rot="10800000">
          <a:off x="481239" y="1721705"/>
          <a:ext cx="1472673" cy="441211"/>
        </a:xfrm>
        <a:prstGeom prst="homePlate">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562" tIns="53340" rIns="99568" bIns="53340" numCol="1" spcCol="1270" anchor="ctr" anchorCtr="0">
          <a:noAutofit/>
        </a:bodyPr>
        <a:lstStyle/>
        <a:p>
          <a:pPr lvl="0" algn="ctr" defTabSz="622300" rtl="0">
            <a:lnSpc>
              <a:spcPct val="90000"/>
            </a:lnSpc>
            <a:spcBef>
              <a:spcPct val="0"/>
            </a:spcBef>
            <a:spcAft>
              <a:spcPct val="35000"/>
            </a:spcAft>
          </a:pPr>
          <a:r>
            <a:rPr lang="zh-CN" sz="1400" kern="1200" dirty="0" smtClean="0"/>
            <a:t>设备间状态</a:t>
          </a:r>
          <a:r>
            <a:rPr lang="en-US" altLang="zh-CN" sz="1400" kern="1200" dirty="0" smtClean="0"/>
            <a:t/>
          </a:r>
          <a:br>
            <a:rPr lang="en-US" altLang="zh-CN" sz="1400" kern="1200" dirty="0" smtClean="0"/>
          </a:br>
          <a:r>
            <a:rPr lang="zh-CN" altLang="en-US" sz="1400" kern="1200" dirty="0" smtClean="0"/>
            <a:t>信息</a:t>
          </a:r>
          <a:r>
            <a:rPr lang="zh-CN" sz="1400" kern="1200" dirty="0" smtClean="0"/>
            <a:t>预览</a:t>
          </a:r>
          <a:endParaRPr lang="en-US" sz="1400" kern="1200" dirty="0"/>
        </a:p>
      </dsp:txBody>
      <dsp:txXfrm rot="10800000">
        <a:off x="591542" y="1721705"/>
        <a:ext cx="1362370" cy="441211"/>
      </dsp:txXfrm>
    </dsp:sp>
    <dsp:sp modelId="{7220E972-E4CB-4AD0-BB54-B43D05F2EAB0}">
      <dsp:nvSpPr>
        <dsp:cNvPr id="0" name=""/>
        <dsp:cNvSpPr/>
      </dsp:nvSpPr>
      <dsp:spPr>
        <a:xfrm>
          <a:off x="260633" y="1721705"/>
          <a:ext cx="441211" cy="441211"/>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D239216-DB48-4285-B862-3CE952615A88}">
      <dsp:nvSpPr>
        <dsp:cNvPr id="0" name=""/>
        <dsp:cNvSpPr/>
      </dsp:nvSpPr>
      <dsp:spPr>
        <a:xfrm rot="10800000">
          <a:off x="481239" y="2294622"/>
          <a:ext cx="1472673" cy="441211"/>
        </a:xfrm>
        <a:prstGeom prst="homePlate">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562" tIns="53340" rIns="99568" bIns="53340" numCol="1" spcCol="1270" anchor="ctr" anchorCtr="0">
          <a:noAutofit/>
        </a:bodyPr>
        <a:lstStyle/>
        <a:p>
          <a:pPr lvl="0" algn="ctr" defTabSz="622300" rtl="0">
            <a:lnSpc>
              <a:spcPct val="90000"/>
            </a:lnSpc>
            <a:spcBef>
              <a:spcPct val="0"/>
            </a:spcBef>
            <a:spcAft>
              <a:spcPct val="35000"/>
            </a:spcAft>
          </a:pPr>
          <a:r>
            <a:rPr lang="zh-CN" altLang="en-US" sz="1400" kern="1200" dirty="0" smtClean="0"/>
            <a:t>园区生活服务信息发布</a:t>
          </a:r>
          <a:endParaRPr lang="en-US" sz="1400" kern="1200" dirty="0"/>
        </a:p>
      </dsp:txBody>
      <dsp:txXfrm rot="10800000">
        <a:off x="591542" y="2294622"/>
        <a:ext cx="1362370" cy="441211"/>
      </dsp:txXfrm>
    </dsp:sp>
    <dsp:sp modelId="{F5C11F96-21F7-4C02-90DF-BF8045BE7617}">
      <dsp:nvSpPr>
        <dsp:cNvPr id="0" name=""/>
        <dsp:cNvSpPr/>
      </dsp:nvSpPr>
      <dsp:spPr>
        <a:xfrm>
          <a:off x="260633" y="2294622"/>
          <a:ext cx="441211" cy="441211"/>
        </a:xfrm>
        <a:prstGeom prst="ellipse">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ED2CD5-396A-495D-BEDB-F4F194E71163}">
      <dsp:nvSpPr>
        <dsp:cNvPr id="0" name=""/>
        <dsp:cNvSpPr/>
      </dsp:nvSpPr>
      <dsp:spPr>
        <a:xfrm rot="10800000">
          <a:off x="481239" y="2867538"/>
          <a:ext cx="1472673" cy="441211"/>
        </a:xfrm>
        <a:prstGeom prst="homePlate">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562" tIns="53340" rIns="99568" bIns="53340" numCol="1" spcCol="1270" anchor="ctr" anchorCtr="0">
          <a:noAutofit/>
        </a:bodyPr>
        <a:lstStyle/>
        <a:p>
          <a:pPr lvl="0" algn="ctr" defTabSz="622300" rtl="0">
            <a:lnSpc>
              <a:spcPct val="90000"/>
            </a:lnSpc>
            <a:spcBef>
              <a:spcPct val="0"/>
            </a:spcBef>
            <a:spcAft>
              <a:spcPct val="35000"/>
            </a:spcAft>
          </a:pPr>
          <a:r>
            <a:rPr lang="zh-CN" altLang="en-US" sz="1400" kern="1200" dirty="0" smtClean="0"/>
            <a:t>园区</a:t>
          </a:r>
          <a:r>
            <a:rPr lang="en-US" altLang="zh-CN" sz="1400" kern="1200" dirty="0" smtClean="0"/>
            <a:t/>
          </a:r>
          <a:br>
            <a:rPr lang="en-US" altLang="zh-CN" sz="1400" kern="1200" dirty="0" smtClean="0"/>
          </a:br>
          <a:r>
            <a:rPr lang="zh-CN" altLang="en-US" sz="1400" kern="1200" dirty="0" smtClean="0"/>
            <a:t>紧急信息推送</a:t>
          </a:r>
          <a:endParaRPr lang="en-US" sz="1400" kern="1200" dirty="0"/>
        </a:p>
      </dsp:txBody>
      <dsp:txXfrm rot="10800000">
        <a:off x="591542" y="2867538"/>
        <a:ext cx="1362370" cy="441211"/>
      </dsp:txXfrm>
    </dsp:sp>
    <dsp:sp modelId="{1C46D67E-E236-4B30-8F87-60AB3D6534B8}">
      <dsp:nvSpPr>
        <dsp:cNvPr id="0" name=""/>
        <dsp:cNvSpPr/>
      </dsp:nvSpPr>
      <dsp:spPr>
        <a:xfrm>
          <a:off x="260633" y="2867538"/>
          <a:ext cx="441211" cy="441211"/>
        </a:xfrm>
        <a:prstGeom prst="ellipse">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5B17B4-F535-4F59-8236-297F94B80875}">
      <dsp:nvSpPr>
        <dsp:cNvPr id="0" name=""/>
        <dsp:cNvSpPr/>
      </dsp:nvSpPr>
      <dsp:spPr>
        <a:xfrm rot="10800000">
          <a:off x="481239" y="3440455"/>
          <a:ext cx="1472673" cy="441211"/>
        </a:xfrm>
        <a:prstGeom prst="homePlate">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562" tIns="53340" rIns="99568" bIns="53340" numCol="1" spcCol="1270" anchor="ctr" anchorCtr="0">
          <a:noAutofit/>
        </a:bodyPr>
        <a:lstStyle/>
        <a:p>
          <a:pPr lvl="0" algn="ctr" defTabSz="622300" rtl="0">
            <a:lnSpc>
              <a:spcPct val="90000"/>
            </a:lnSpc>
            <a:spcBef>
              <a:spcPct val="0"/>
            </a:spcBef>
            <a:spcAft>
              <a:spcPct val="35000"/>
            </a:spcAft>
          </a:pPr>
          <a:r>
            <a:rPr lang="zh-CN" altLang="en-US" sz="1400" kern="1200" dirty="0" smtClean="0"/>
            <a:t>园区停车</a:t>
          </a:r>
          <a:r>
            <a:rPr lang="en-US" altLang="zh-CN" sz="1400" kern="1200" dirty="0" smtClean="0"/>
            <a:t/>
          </a:r>
          <a:br>
            <a:rPr lang="en-US" altLang="zh-CN" sz="1400" kern="1200" dirty="0" smtClean="0"/>
          </a:br>
          <a:r>
            <a:rPr lang="zh-CN" altLang="en-US" sz="1400" kern="1200" dirty="0" smtClean="0"/>
            <a:t>信息应用</a:t>
          </a:r>
          <a:endParaRPr lang="en-US" sz="1400" kern="1200" dirty="0"/>
        </a:p>
      </dsp:txBody>
      <dsp:txXfrm rot="10800000">
        <a:off x="591542" y="3440455"/>
        <a:ext cx="1362370" cy="441211"/>
      </dsp:txXfrm>
    </dsp:sp>
    <dsp:sp modelId="{1BC3EFDA-BDFD-400F-9D8E-F7A710FA91B0}">
      <dsp:nvSpPr>
        <dsp:cNvPr id="0" name=""/>
        <dsp:cNvSpPr/>
      </dsp:nvSpPr>
      <dsp:spPr>
        <a:xfrm>
          <a:off x="260633" y="3440455"/>
          <a:ext cx="441211" cy="441211"/>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0485A8-3EB5-4108-BFB1-A7C48C4948FC}">
      <dsp:nvSpPr>
        <dsp:cNvPr id="0" name=""/>
        <dsp:cNvSpPr/>
      </dsp:nvSpPr>
      <dsp:spPr>
        <a:xfrm>
          <a:off x="1714512" y="0"/>
          <a:ext cx="869203" cy="869203"/>
        </a:xfrm>
        <a:prstGeom prst="ellipse">
          <a:avLst/>
        </a:prstGeom>
        <a:gradFill rotWithShape="0">
          <a:gsLst>
            <a:gs pos="0">
              <a:schemeClr val="accent2">
                <a:alpha val="90000"/>
                <a:hueOff val="0"/>
                <a:satOff val="0"/>
                <a:lumOff val="0"/>
                <a:alphaOff val="0"/>
                <a:shade val="51000"/>
                <a:satMod val="130000"/>
              </a:schemeClr>
            </a:gs>
            <a:gs pos="80000">
              <a:schemeClr val="accent2">
                <a:alpha val="90000"/>
                <a:hueOff val="0"/>
                <a:satOff val="0"/>
                <a:lumOff val="0"/>
                <a:alphaOff val="0"/>
                <a:shade val="93000"/>
                <a:satMod val="130000"/>
              </a:schemeClr>
            </a:gs>
            <a:gs pos="100000">
              <a:schemeClr val="accent2">
                <a:alpha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zh-CN" altLang="en-US" sz="2000" kern="1200" dirty="0" smtClean="0"/>
            <a:t>知识库</a:t>
          </a:r>
          <a:endParaRPr lang="zh-CN" altLang="en-US" sz="2000" kern="1200" dirty="0"/>
        </a:p>
      </dsp:txBody>
      <dsp:txXfrm>
        <a:off x="1841804" y="127292"/>
        <a:ext cx="614619" cy="614619"/>
      </dsp:txXfrm>
    </dsp:sp>
    <dsp:sp modelId="{DC6696D8-1C4D-4189-9F31-A56340132FA7}">
      <dsp:nvSpPr>
        <dsp:cNvPr id="0" name=""/>
        <dsp:cNvSpPr/>
      </dsp:nvSpPr>
      <dsp:spPr>
        <a:xfrm rot="2700008">
          <a:off x="2506793" y="816854"/>
          <a:ext cx="342498" cy="293356"/>
        </a:xfrm>
        <a:prstGeom prst="rightArrow">
          <a:avLst>
            <a:gd name="adj1" fmla="val 60000"/>
            <a:gd name="adj2" fmla="val 50000"/>
          </a:avLst>
        </a:prstGeom>
        <a:gradFill rotWithShape="0">
          <a:gsLst>
            <a:gs pos="0">
              <a:schemeClr val="accent2">
                <a:shade val="90000"/>
                <a:hueOff val="0"/>
                <a:satOff val="0"/>
                <a:lumOff val="0"/>
                <a:alphaOff val="0"/>
                <a:shade val="51000"/>
                <a:satMod val="130000"/>
              </a:schemeClr>
            </a:gs>
            <a:gs pos="80000">
              <a:schemeClr val="accent2">
                <a:shade val="90000"/>
                <a:hueOff val="0"/>
                <a:satOff val="0"/>
                <a:lumOff val="0"/>
                <a:alphaOff val="0"/>
                <a:shade val="93000"/>
                <a:satMod val="130000"/>
              </a:schemeClr>
            </a:gs>
            <a:gs pos="100000">
              <a:schemeClr val="accent2">
                <a:shade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CN" altLang="en-US" sz="1300" kern="1200"/>
        </a:p>
      </dsp:txBody>
      <dsp:txXfrm>
        <a:off x="2519681" y="844410"/>
        <a:ext cx="254491" cy="176014"/>
      </dsp:txXfrm>
    </dsp:sp>
    <dsp:sp modelId="{C7D6D3B7-D9B4-427D-BE72-4DCC249DF271}">
      <dsp:nvSpPr>
        <dsp:cNvPr id="0" name=""/>
        <dsp:cNvSpPr/>
      </dsp:nvSpPr>
      <dsp:spPr>
        <a:xfrm>
          <a:off x="2786078" y="1071571"/>
          <a:ext cx="869203" cy="869203"/>
        </a:xfrm>
        <a:prstGeom prst="ellipse">
          <a:avLst/>
        </a:prstGeom>
        <a:gradFill rotWithShape="0">
          <a:gsLst>
            <a:gs pos="0">
              <a:schemeClr val="accent2">
                <a:alpha val="90000"/>
                <a:hueOff val="0"/>
                <a:satOff val="0"/>
                <a:lumOff val="0"/>
                <a:alphaOff val="-20000"/>
                <a:shade val="51000"/>
                <a:satMod val="130000"/>
              </a:schemeClr>
            </a:gs>
            <a:gs pos="80000">
              <a:schemeClr val="accent2">
                <a:alpha val="90000"/>
                <a:hueOff val="0"/>
                <a:satOff val="0"/>
                <a:lumOff val="0"/>
                <a:alphaOff val="-20000"/>
                <a:shade val="93000"/>
                <a:satMod val="130000"/>
              </a:schemeClr>
            </a:gs>
            <a:gs pos="100000">
              <a:schemeClr val="accent2">
                <a:alpha val="90000"/>
                <a:hueOff val="0"/>
                <a:satOff val="0"/>
                <a:lumOff val="0"/>
                <a:alpha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zh-CN" altLang="en-US" sz="2000" kern="1200" dirty="0" smtClean="0"/>
            <a:t>实训操作</a:t>
          </a:r>
          <a:endParaRPr lang="zh-CN" altLang="en-US" sz="2000" kern="1200" dirty="0"/>
        </a:p>
      </dsp:txBody>
      <dsp:txXfrm>
        <a:off x="2913370" y="1198863"/>
        <a:ext cx="614619" cy="614619"/>
      </dsp:txXfrm>
    </dsp:sp>
    <dsp:sp modelId="{EA071732-1EB2-48B3-AEF0-9F947157D3F3}">
      <dsp:nvSpPr>
        <dsp:cNvPr id="0" name=""/>
        <dsp:cNvSpPr/>
      </dsp:nvSpPr>
      <dsp:spPr>
        <a:xfrm rot="10800003">
          <a:off x="1669890" y="1359493"/>
          <a:ext cx="788772" cy="293356"/>
        </a:xfrm>
        <a:prstGeom prst="rightArrow">
          <a:avLst>
            <a:gd name="adj1" fmla="val 60000"/>
            <a:gd name="adj2" fmla="val 50000"/>
          </a:avLst>
        </a:prstGeom>
        <a:gradFill rotWithShape="0">
          <a:gsLst>
            <a:gs pos="0">
              <a:schemeClr val="accent2">
                <a:shade val="90000"/>
                <a:hueOff val="-241416"/>
                <a:satOff val="-20588"/>
                <a:lumOff val="22617"/>
                <a:alphaOff val="0"/>
                <a:shade val="51000"/>
                <a:satMod val="130000"/>
              </a:schemeClr>
            </a:gs>
            <a:gs pos="80000">
              <a:schemeClr val="accent2">
                <a:shade val="90000"/>
                <a:hueOff val="-241416"/>
                <a:satOff val="-20588"/>
                <a:lumOff val="22617"/>
                <a:alphaOff val="0"/>
                <a:shade val="93000"/>
                <a:satMod val="130000"/>
              </a:schemeClr>
            </a:gs>
            <a:gs pos="100000">
              <a:schemeClr val="accent2">
                <a:shade val="90000"/>
                <a:hueOff val="-241416"/>
                <a:satOff val="-20588"/>
                <a:lumOff val="2261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CN" altLang="en-US" sz="1300" kern="1200"/>
        </a:p>
      </dsp:txBody>
      <dsp:txXfrm rot="10800000">
        <a:off x="1757897" y="1418164"/>
        <a:ext cx="700765" cy="176014"/>
      </dsp:txXfrm>
    </dsp:sp>
    <dsp:sp modelId="{AB7C71B6-0931-4C0C-B20D-21D355BB05A6}">
      <dsp:nvSpPr>
        <dsp:cNvPr id="0" name=""/>
        <dsp:cNvSpPr/>
      </dsp:nvSpPr>
      <dsp:spPr>
        <a:xfrm>
          <a:off x="428625" y="1071569"/>
          <a:ext cx="869203" cy="869203"/>
        </a:xfrm>
        <a:prstGeom prst="ellipse">
          <a:avLst/>
        </a:prstGeom>
        <a:gradFill rotWithShape="0">
          <a:gsLst>
            <a:gs pos="0">
              <a:schemeClr val="accent2">
                <a:alpha val="90000"/>
                <a:hueOff val="0"/>
                <a:satOff val="0"/>
                <a:lumOff val="0"/>
                <a:alphaOff val="-40000"/>
                <a:shade val="51000"/>
                <a:satMod val="130000"/>
              </a:schemeClr>
            </a:gs>
            <a:gs pos="80000">
              <a:schemeClr val="accent2">
                <a:alpha val="90000"/>
                <a:hueOff val="0"/>
                <a:satOff val="0"/>
                <a:lumOff val="0"/>
                <a:alphaOff val="-40000"/>
                <a:shade val="93000"/>
                <a:satMod val="130000"/>
              </a:schemeClr>
            </a:gs>
            <a:gs pos="100000">
              <a:schemeClr val="accent2">
                <a:alpha val="90000"/>
                <a:hueOff val="0"/>
                <a:satOff val="0"/>
                <a:lumOff val="0"/>
                <a:alphaOff val="-4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zh-CN" altLang="en-US" sz="2000" kern="1200" dirty="0" smtClean="0"/>
            <a:t>晋升系统</a:t>
          </a:r>
          <a:endParaRPr lang="zh-CN" altLang="en-US" sz="2000" kern="1200" dirty="0"/>
        </a:p>
      </dsp:txBody>
      <dsp:txXfrm>
        <a:off x="555917" y="1198861"/>
        <a:ext cx="614619" cy="614619"/>
      </dsp:txXfrm>
    </dsp:sp>
    <dsp:sp modelId="{D2826DDF-DA35-4DB0-A281-6823EE89E9D8}">
      <dsp:nvSpPr>
        <dsp:cNvPr id="0" name=""/>
        <dsp:cNvSpPr/>
      </dsp:nvSpPr>
      <dsp:spPr>
        <a:xfrm rot="19211671">
          <a:off x="1283667" y="831434"/>
          <a:ext cx="426461" cy="293356"/>
        </a:xfrm>
        <a:prstGeom prst="rightArrow">
          <a:avLst>
            <a:gd name="adj1" fmla="val 60000"/>
            <a:gd name="adj2" fmla="val 50000"/>
          </a:avLst>
        </a:prstGeom>
        <a:gradFill rotWithShape="0">
          <a:gsLst>
            <a:gs pos="0">
              <a:schemeClr val="accent2">
                <a:shade val="90000"/>
                <a:hueOff val="-482832"/>
                <a:satOff val="-41176"/>
                <a:lumOff val="45233"/>
                <a:alphaOff val="0"/>
                <a:shade val="51000"/>
                <a:satMod val="130000"/>
              </a:schemeClr>
            </a:gs>
            <a:gs pos="80000">
              <a:schemeClr val="accent2">
                <a:shade val="90000"/>
                <a:hueOff val="-482832"/>
                <a:satOff val="-41176"/>
                <a:lumOff val="45233"/>
                <a:alphaOff val="0"/>
                <a:shade val="93000"/>
                <a:satMod val="130000"/>
              </a:schemeClr>
            </a:gs>
            <a:gs pos="100000">
              <a:schemeClr val="accent2">
                <a:shade val="90000"/>
                <a:hueOff val="-482832"/>
                <a:satOff val="-41176"/>
                <a:lumOff val="4523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CN" altLang="en-US" sz="1300" kern="1200"/>
        </a:p>
      </dsp:txBody>
      <dsp:txXfrm>
        <a:off x="1293866" y="918275"/>
        <a:ext cx="338454" cy="1760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8145E0-6349-414D-B4DA-4B79A0D77A09}">
      <dsp:nvSpPr>
        <dsp:cNvPr id="0" name=""/>
        <dsp:cNvSpPr/>
      </dsp:nvSpPr>
      <dsp:spPr>
        <a:xfrm>
          <a:off x="0" y="184024"/>
          <a:ext cx="2214578" cy="100485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1876" tIns="229108" rIns="171876" bIns="78232" numCol="1" spcCol="1270" anchor="t" anchorCtr="0">
          <a:noAutofit/>
        </a:bodyPr>
        <a:lstStyle/>
        <a:p>
          <a:pPr marL="57150" lvl="1" indent="-57150" algn="l" defTabSz="488950">
            <a:lnSpc>
              <a:spcPct val="90000"/>
            </a:lnSpc>
            <a:spcBef>
              <a:spcPct val="0"/>
            </a:spcBef>
            <a:spcAft>
              <a:spcPct val="15000"/>
            </a:spcAft>
            <a:buChar char="••"/>
          </a:pPr>
          <a:r>
            <a:rPr lang="zh-CN" altLang="en-US" sz="1100" kern="1200" dirty="0" smtClean="0"/>
            <a:t>电脑设备租售</a:t>
          </a:r>
          <a:endParaRPr lang="zh-CN" altLang="en-US" sz="1100" kern="1200" dirty="0"/>
        </a:p>
        <a:p>
          <a:pPr marL="57150" lvl="1" indent="-57150" algn="l" defTabSz="488950">
            <a:lnSpc>
              <a:spcPct val="90000"/>
            </a:lnSpc>
            <a:spcBef>
              <a:spcPct val="0"/>
            </a:spcBef>
            <a:spcAft>
              <a:spcPct val="15000"/>
            </a:spcAft>
            <a:buChar char="••"/>
          </a:pPr>
          <a:r>
            <a:rPr lang="zh-CN" altLang="en-US" sz="1100" kern="1200" dirty="0" smtClean="0"/>
            <a:t>网络设备租售</a:t>
          </a:r>
          <a:endParaRPr lang="zh-CN" altLang="en-US" sz="1100" kern="1200" dirty="0"/>
        </a:p>
        <a:p>
          <a:pPr marL="57150" lvl="1" indent="-57150" algn="l" defTabSz="488950">
            <a:lnSpc>
              <a:spcPct val="90000"/>
            </a:lnSpc>
            <a:spcBef>
              <a:spcPct val="0"/>
            </a:spcBef>
            <a:spcAft>
              <a:spcPct val="15000"/>
            </a:spcAft>
            <a:buChar char="••"/>
          </a:pPr>
          <a:r>
            <a:rPr lang="zh-CN" altLang="en-US" sz="1100" kern="1200" dirty="0" smtClean="0"/>
            <a:t>办公设备租售</a:t>
          </a:r>
          <a:endParaRPr lang="zh-CN" altLang="en-US" sz="1100" kern="1200" dirty="0"/>
        </a:p>
        <a:p>
          <a:pPr marL="57150" lvl="1" indent="-57150" algn="l" defTabSz="488950">
            <a:lnSpc>
              <a:spcPct val="90000"/>
            </a:lnSpc>
            <a:spcBef>
              <a:spcPct val="0"/>
            </a:spcBef>
            <a:spcAft>
              <a:spcPct val="15000"/>
            </a:spcAft>
            <a:buChar char="••"/>
          </a:pPr>
          <a:r>
            <a:rPr lang="zh-CN" altLang="en-US" sz="1100" kern="1200" dirty="0" smtClean="0"/>
            <a:t>其他设备租售</a:t>
          </a:r>
          <a:endParaRPr lang="zh-CN" altLang="en-US" sz="1100" kern="1200" dirty="0"/>
        </a:p>
      </dsp:txBody>
      <dsp:txXfrm>
        <a:off x="0" y="184024"/>
        <a:ext cx="2214578" cy="1004850"/>
      </dsp:txXfrm>
    </dsp:sp>
    <dsp:sp modelId="{D1F36FB7-68BC-4317-ACE4-2464A50890C9}">
      <dsp:nvSpPr>
        <dsp:cNvPr id="0" name=""/>
        <dsp:cNvSpPr/>
      </dsp:nvSpPr>
      <dsp:spPr>
        <a:xfrm>
          <a:off x="110728" y="21664"/>
          <a:ext cx="1550204" cy="324720"/>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8594" tIns="0" rIns="58594" bIns="0" numCol="1" spcCol="1270" anchor="ctr" anchorCtr="0">
          <a:noAutofit/>
        </a:bodyPr>
        <a:lstStyle/>
        <a:p>
          <a:pPr lvl="0" algn="l" defTabSz="488950">
            <a:lnSpc>
              <a:spcPct val="90000"/>
            </a:lnSpc>
            <a:spcBef>
              <a:spcPct val="0"/>
            </a:spcBef>
            <a:spcAft>
              <a:spcPct val="35000"/>
            </a:spcAft>
          </a:pPr>
          <a:r>
            <a:rPr lang="zh-CN" sz="1100" kern="1200" dirty="0" smtClean="0"/>
            <a:t>设备</a:t>
          </a:r>
          <a:r>
            <a:rPr lang="zh-CN" altLang="en-US" sz="1100" kern="1200" dirty="0" smtClean="0"/>
            <a:t>租售</a:t>
          </a:r>
          <a:r>
            <a:rPr lang="zh-CN" sz="1100" kern="1200" dirty="0" smtClean="0"/>
            <a:t>服务</a:t>
          </a:r>
          <a:endParaRPr lang="zh-CN" altLang="en-US" sz="1100" kern="1200" dirty="0"/>
        </a:p>
      </dsp:txBody>
      <dsp:txXfrm>
        <a:off x="126580" y="37516"/>
        <a:ext cx="1518500" cy="293016"/>
      </dsp:txXfrm>
    </dsp:sp>
    <dsp:sp modelId="{CB1C3562-0579-4B6F-BE61-1307BA014BD5}">
      <dsp:nvSpPr>
        <dsp:cNvPr id="0" name=""/>
        <dsp:cNvSpPr/>
      </dsp:nvSpPr>
      <dsp:spPr>
        <a:xfrm>
          <a:off x="0" y="1410634"/>
          <a:ext cx="2214578" cy="641024"/>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1876" tIns="229108" rIns="171876" bIns="78232" numCol="1" spcCol="1270" anchor="t" anchorCtr="0">
          <a:noAutofit/>
        </a:bodyPr>
        <a:lstStyle/>
        <a:p>
          <a:pPr marL="57150" lvl="1" indent="-57150" algn="l" defTabSz="488950">
            <a:lnSpc>
              <a:spcPct val="90000"/>
            </a:lnSpc>
            <a:spcBef>
              <a:spcPct val="0"/>
            </a:spcBef>
            <a:spcAft>
              <a:spcPct val="15000"/>
            </a:spcAft>
            <a:buChar char="••"/>
          </a:pPr>
          <a:r>
            <a:rPr lang="zh-CN" altLang="en-US" sz="1100" kern="1200" smtClean="0"/>
            <a:t>电话、宽带接入</a:t>
          </a:r>
          <a:endParaRPr lang="zh-CN" altLang="en-US" sz="1100" kern="1200"/>
        </a:p>
        <a:p>
          <a:pPr marL="57150" lvl="1" indent="-57150" algn="l" defTabSz="488950">
            <a:lnSpc>
              <a:spcPct val="90000"/>
            </a:lnSpc>
            <a:spcBef>
              <a:spcPct val="0"/>
            </a:spcBef>
            <a:spcAft>
              <a:spcPct val="15000"/>
            </a:spcAft>
            <a:buChar char="••"/>
          </a:pPr>
          <a:r>
            <a:rPr lang="zh-CN" altLang="en-US" sz="1100" kern="1200" smtClean="0"/>
            <a:t>线路开通调测</a:t>
          </a:r>
          <a:endParaRPr lang="zh-CN" altLang="en-US" sz="1100" kern="1200"/>
        </a:p>
      </dsp:txBody>
      <dsp:txXfrm>
        <a:off x="0" y="1410634"/>
        <a:ext cx="2214578" cy="641024"/>
      </dsp:txXfrm>
    </dsp:sp>
    <dsp:sp modelId="{873CEFD8-7B7C-40CA-8CF5-358513F12A87}">
      <dsp:nvSpPr>
        <dsp:cNvPr id="0" name=""/>
        <dsp:cNvSpPr/>
      </dsp:nvSpPr>
      <dsp:spPr>
        <a:xfrm>
          <a:off x="110728" y="1248274"/>
          <a:ext cx="1550204" cy="324720"/>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8594" tIns="0" rIns="58594" bIns="0" numCol="1" spcCol="1270" anchor="ctr" anchorCtr="0">
          <a:noAutofit/>
        </a:bodyPr>
        <a:lstStyle/>
        <a:p>
          <a:pPr lvl="0" algn="l" defTabSz="488950">
            <a:lnSpc>
              <a:spcPct val="90000"/>
            </a:lnSpc>
            <a:spcBef>
              <a:spcPct val="0"/>
            </a:spcBef>
            <a:spcAft>
              <a:spcPct val="35000"/>
            </a:spcAft>
          </a:pPr>
          <a:r>
            <a:rPr lang="zh-CN" sz="1100" kern="1200" dirty="0" smtClean="0"/>
            <a:t>线路接入服务</a:t>
          </a:r>
          <a:endParaRPr lang="zh-CN" sz="1100" kern="1200" dirty="0"/>
        </a:p>
      </dsp:txBody>
      <dsp:txXfrm>
        <a:off x="126580" y="1264126"/>
        <a:ext cx="1518500" cy="293016"/>
      </dsp:txXfrm>
    </dsp:sp>
    <dsp:sp modelId="{51775084-392A-4991-B656-ED6EFC345B33}">
      <dsp:nvSpPr>
        <dsp:cNvPr id="0" name=""/>
        <dsp:cNvSpPr/>
      </dsp:nvSpPr>
      <dsp:spPr>
        <a:xfrm>
          <a:off x="0" y="2273419"/>
          <a:ext cx="2214578" cy="8316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1876" tIns="229108" rIns="171876" bIns="78232" numCol="1" spcCol="1270" anchor="t" anchorCtr="0">
          <a:noAutofit/>
        </a:bodyPr>
        <a:lstStyle/>
        <a:p>
          <a:pPr marL="57150" lvl="1" indent="-57150" algn="l" defTabSz="488950">
            <a:lnSpc>
              <a:spcPct val="90000"/>
            </a:lnSpc>
            <a:spcBef>
              <a:spcPct val="0"/>
            </a:spcBef>
            <a:spcAft>
              <a:spcPct val="15000"/>
            </a:spcAft>
            <a:buChar char="••"/>
          </a:pPr>
          <a:r>
            <a:rPr lang="zh-CN" altLang="en-US" sz="1100" kern="1200" smtClean="0"/>
            <a:t>综合布线</a:t>
          </a:r>
          <a:endParaRPr lang="zh-CN" altLang="en-US" sz="1100" kern="1200"/>
        </a:p>
        <a:p>
          <a:pPr marL="57150" lvl="1" indent="-57150" algn="l" defTabSz="488950">
            <a:lnSpc>
              <a:spcPct val="90000"/>
            </a:lnSpc>
            <a:spcBef>
              <a:spcPct val="0"/>
            </a:spcBef>
            <a:spcAft>
              <a:spcPct val="15000"/>
            </a:spcAft>
            <a:buChar char="••"/>
          </a:pPr>
          <a:r>
            <a:rPr lang="zh-CN" altLang="en-US" sz="1100" kern="1200" smtClean="0"/>
            <a:t>局域网组建</a:t>
          </a:r>
          <a:endParaRPr lang="zh-CN" altLang="en-US" sz="1100" kern="1200"/>
        </a:p>
        <a:p>
          <a:pPr marL="57150" lvl="1" indent="-57150" algn="l" defTabSz="488950">
            <a:lnSpc>
              <a:spcPct val="90000"/>
            </a:lnSpc>
            <a:spcBef>
              <a:spcPct val="0"/>
            </a:spcBef>
            <a:spcAft>
              <a:spcPct val="15000"/>
            </a:spcAft>
            <a:buChar char="••"/>
          </a:pPr>
          <a:r>
            <a:rPr lang="zh-CN" altLang="en-US" sz="1100" kern="1200" smtClean="0"/>
            <a:t>电话网络组建</a:t>
          </a:r>
          <a:endParaRPr lang="zh-CN" altLang="en-US" sz="1100" kern="1200"/>
        </a:p>
      </dsp:txBody>
      <dsp:txXfrm>
        <a:off x="0" y="2273419"/>
        <a:ext cx="2214578" cy="831600"/>
      </dsp:txXfrm>
    </dsp:sp>
    <dsp:sp modelId="{3E9CD815-66C2-458D-85CC-DD18499F9691}">
      <dsp:nvSpPr>
        <dsp:cNvPr id="0" name=""/>
        <dsp:cNvSpPr/>
      </dsp:nvSpPr>
      <dsp:spPr>
        <a:xfrm>
          <a:off x="110728" y="2111059"/>
          <a:ext cx="1550204" cy="324720"/>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8594" tIns="0" rIns="58594" bIns="0" numCol="1" spcCol="1270" anchor="ctr" anchorCtr="0">
          <a:noAutofit/>
        </a:bodyPr>
        <a:lstStyle/>
        <a:p>
          <a:pPr lvl="0" algn="l" defTabSz="488950">
            <a:lnSpc>
              <a:spcPct val="90000"/>
            </a:lnSpc>
            <a:spcBef>
              <a:spcPct val="0"/>
            </a:spcBef>
            <a:spcAft>
              <a:spcPct val="35000"/>
            </a:spcAft>
          </a:pPr>
          <a:r>
            <a:rPr lang="zh-CN" sz="1100" kern="1200" dirty="0" smtClean="0"/>
            <a:t>网络搭建服务</a:t>
          </a:r>
          <a:endParaRPr lang="zh-CN" sz="1100" kern="1200" dirty="0"/>
        </a:p>
      </dsp:txBody>
      <dsp:txXfrm>
        <a:off x="126580" y="2126911"/>
        <a:ext cx="1518500" cy="293016"/>
      </dsp:txXfrm>
    </dsp:sp>
    <dsp:sp modelId="{CE9878D8-C9D9-436D-B7DC-0755433C7F43}">
      <dsp:nvSpPr>
        <dsp:cNvPr id="0" name=""/>
        <dsp:cNvSpPr/>
      </dsp:nvSpPr>
      <dsp:spPr>
        <a:xfrm>
          <a:off x="0" y="3326779"/>
          <a:ext cx="2214578" cy="641024"/>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1876" tIns="229108" rIns="171876" bIns="78232" numCol="1" spcCol="1270" anchor="t" anchorCtr="0">
          <a:noAutofit/>
        </a:bodyPr>
        <a:lstStyle/>
        <a:p>
          <a:pPr marL="57150" lvl="1" indent="-57150" algn="l" defTabSz="488950">
            <a:lnSpc>
              <a:spcPct val="90000"/>
            </a:lnSpc>
            <a:spcBef>
              <a:spcPct val="0"/>
            </a:spcBef>
            <a:spcAft>
              <a:spcPct val="15000"/>
            </a:spcAft>
            <a:buChar char="••"/>
          </a:pPr>
          <a:r>
            <a:rPr lang="zh-CN" altLang="en-US" sz="1100" kern="1200" dirty="0" smtClean="0"/>
            <a:t>局域网维护服务</a:t>
          </a:r>
          <a:endParaRPr lang="zh-CN" altLang="en-US" sz="1100" kern="1200" dirty="0"/>
        </a:p>
        <a:p>
          <a:pPr marL="57150" lvl="1" indent="-57150" algn="l" defTabSz="488950">
            <a:lnSpc>
              <a:spcPct val="90000"/>
            </a:lnSpc>
            <a:spcBef>
              <a:spcPct val="0"/>
            </a:spcBef>
            <a:spcAft>
              <a:spcPct val="15000"/>
            </a:spcAft>
            <a:buChar char="••"/>
          </a:pPr>
          <a:r>
            <a:rPr lang="zh-CN" altLang="en-US" sz="1100" kern="1200" dirty="0" smtClean="0"/>
            <a:t>设备维护服务</a:t>
          </a:r>
          <a:endParaRPr lang="zh-CN" altLang="en-US" sz="1100" kern="1200" dirty="0"/>
        </a:p>
      </dsp:txBody>
      <dsp:txXfrm>
        <a:off x="0" y="3326779"/>
        <a:ext cx="2214578" cy="641024"/>
      </dsp:txXfrm>
    </dsp:sp>
    <dsp:sp modelId="{BFCF5A6E-4FE4-4B57-8C09-35B6893991BD}">
      <dsp:nvSpPr>
        <dsp:cNvPr id="0" name=""/>
        <dsp:cNvSpPr/>
      </dsp:nvSpPr>
      <dsp:spPr>
        <a:xfrm>
          <a:off x="110728" y="3164419"/>
          <a:ext cx="1550204" cy="324720"/>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8594" tIns="0" rIns="58594" bIns="0" numCol="1" spcCol="1270" anchor="ctr" anchorCtr="0">
          <a:noAutofit/>
        </a:bodyPr>
        <a:lstStyle/>
        <a:p>
          <a:pPr lvl="0" algn="l" defTabSz="488950">
            <a:lnSpc>
              <a:spcPct val="90000"/>
            </a:lnSpc>
            <a:spcBef>
              <a:spcPct val="0"/>
            </a:spcBef>
            <a:spcAft>
              <a:spcPct val="35000"/>
            </a:spcAft>
          </a:pPr>
          <a:r>
            <a:rPr lang="zh-CN" sz="1100" kern="1200" dirty="0" smtClean="0"/>
            <a:t>网络维护服务</a:t>
          </a:r>
          <a:endParaRPr lang="zh-CN" sz="1100" kern="1200" dirty="0"/>
        </a:p>
      </dsp:txBody>
      <dsp:txXfrm>
        <a:off x="126580" y="3180271"/>
        <a:ext cx="1518500" cy="293016"/>
      </dsp:txXfrm>
    </dsp:sp>
    <dsp:sp modelId="{ED9579CD-BBD1-4BD2-B1E7-5A9E60D15BE6}">
      <dsp:nvSpPr>
        <dsp:cNvPr id="0" name=""/>
        <dsp:cNvSpPr/>
      </dsp:nvSpPr>
      <dsp:spPr>
        <a:xfrm>
          <a:off x="0" y="4189564"/>
          <a:ext cx="2214578" cy="641024"/>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1876" tIns="229108" rIns="171876" bIns="78232" numCol="1" spcCol="1270" anchor="t" anchorCtr="0">
          <a:noAutofit/>
        </a:bodyPr>
        <a:lstStyle/>
        <a:p>
          <a:pPr marL="57150" lvl="1" indent="-57150" algn="l" defTabSz="488950">
            <a:lnSpc>
              <a:spcPct val="90000"/>
            </a:lnSpc>
            <a:spcBef>
              <a:spcPct val="0"/>
            </a:spcBef>
            <a:spcAft>
              <a:spcPct val="15000"/>
            </a:spcAft>
            <a:buChar char="••"/>
          </a:pPr>
          <a:r>
            <a:rPr lang="zh-CN" altLang="en-US" sz="1100" kern="1200" dirty="0" smtClean="0"/>
            <a:t>应急响应服务</a:t>
          </a:r>
          <a:endParaRPr lang="zh-CN" altLang="en-US" sz="1100" kern="1200" dirty="0"/>
        </a:p>
        <a:p>
          <a:pPr marL="57150" lvl="1" indent="-57150" algn="l" defTabSz="488950">
            <a:lnSpc>
              <a:spcPct val="90000"/>
            </a:lnSpc>
            <a:spcBef>
              <a:spcPct val="0"/>
            </a:spcBef>
            <a:spcAft>
              <a:spcPct val="15000"/>
            </a:spcAft>
            <a:buChar char="••"/>
          </a:pPr>
          <a:r>
            <a:rPr lang="zh-CN" altLang="en-US" sz="1100" kern="1200" dirty="0" smtClean="0"/>
            <a:t>包年套餐服务</a:t>
          </a:r>
          <a:endParaRPr lang="zh-CN" altLang="en-US" sz="1100" kern="1200" dirty="0"/>
        </a:p>
      </dsp:txBody>
      <dsp:txXfrm>
        <a:off x="0" y="4189564"/>
        <a:ext cx="2214578" cy="641024"/>
      </dsp:txXfrm>
    </dsp:sp>
    <dsp:sp modelId="{07EA4135-173E-41AA-828A-9880F9D65490}">
      <dsp:nvSpPr>
        <dsp:cNvPr id="0" name=""/>
        <dsp:cNvSpPr/>
      </dsp:nvSpPr>
      <dsp:spPr>
        <a:xfrm>
          <a:off x="110728" y="4027204"/>
          <a:ext cx="1550204" cy="324720"/>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8594" tIns="0" rIns="58594" bIns="0" numCol="1" spcCol="1270" anchor="ctr" anchorCtr="0">
          <a:noAutofit/>
        </a:bodyPr>
        <a:lstStyle/>
        <a:p>
          <a:pPr lvl="0" algn="l" defTabSz="488950">
            <a:lnSpc>
              <a:spcPct val="90000"/>
            </a:lnSpc>
            <a:spcBef>
              <a:spcPct val="0"/>
            </a:spcBef>
            <a:spcAft>
              <a:spcPct val="35000"/>
            </a:spcAft>
          </a:pPr>
          <a:r>
            <a:rPr lang="zh-CN" sz="1100" kern="1200" dirty="0" smtClean="0"/>
            <a:t>桌面维护服务</a:t>
          </a:r>
          <a:endParaRPr lang="zh-CN" sz="1100" kern="1200" dirty="0"/>
        </a:p>
      </dsp:txBody>
      <dsp:txXfrm>
        <a:off x="126580" y="4043056"/>
        <a:ext cx="1518500" cy="293016"/>
      </dsp:txXfrm>
    </dsp:sp>
    <dsp:sp modelId="{96EBF8BF-293E-4F9E-9820-3D030CF144CA}">
      <dsp:nvSpPr>
        <dsp:cNvPr id="0" name=""/>
        <dsp:cNvSpPr/>
      </dsp:nvSpPr>
      <dsp:spPr>
        <a:xfrm>
          <a:off x="0" y="5052350"/>
          <a:ext cx="2214578" cy="641024"/>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1876" tIns="229108" rIns="171876" bIns="78232" numCol="1" spcCol="1270" anchor="t" anchorCtr="0">
          <a:noAutofit/>
        </a:bodyPr>
        <a:lstStyle/>
        <a:p>
          <a:pPr marL="57150" lvl="1" indent="-57150" algn="l" defTabSz="488950">
            <a:lnSpc>
              <a:spcPct val="90000"/>
            </a:lnSpc>
            <a:spcBef>
              <a:spcPct val="0"/>
            </a:spcBef>
            <a:spcAft>
              <a:spcPct val="15000"/>
            </a:spcAft>
            <a:buChar char="••"/>
          </a:pPr>
          <a:r>
            <a:rPr lang="zh-CN" altLang="en-US" sz="1100" kern="1200" dirty="0" smtClean="0"/>
            <a:t>协同通信</a:t>
          </a:r>
          <a:endParaRPr lang="zh-CN" sz="1100" kern="1200" dirty="0"/>
        </a:p>
        <a:p>
          <a:pPr marL="57150" lvl="1" indent="-57150" algn="l" defTabSz="488950">
            <a:lnSpc>
              <a:spcPct val="90000"/>
            </a:lnSpc>
            <a:spcBef>
              <a:spcPct val="0"/>
            </a:spcBef>
            <a:spcAft>
              <a:spcPct val="15000"/>
            </a:spcAft>
            <a:buChar char="••"/>
          </a:pPr>
          <a:r>
            <a:rPr lang="zh-CN" altLang="en-US" sz="1100" kern="1200" dirty="0" smtClean="0"/>
            <a:t>数据库外包</a:t>
          </a:r>
          <a:endParaRPr lang="zh-CN" altLang="en-US" sz="1100" kern="1200" dirty="0"/>
        </a:p>
      </dsp:txBody>
      <dsp:txXfrm>
        <a:off x="0" y="5052350"/>
        <a:ext cx="2214578" cy="641024"/>
      </dsp:txXfrm>
    </dsp:sp>
    <dsp:sp modelId="{F25156A2-CAD0-4FB2-824F-F80902B999FA}">
      <dsp:nvSpPr>
        <dsp:cNvPr id="0" name=""/>
        <dsp:cNvSpPr/>
      </dsp:nvSpPr>
      <dsp:spPr>
        <a:xfrm>
          <a:off x="110728" y="4889990"/>
          <a:ext cx="1550204" cy="324720"/>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8594" tIns="0" rIns="58594" bIns="0" numCol="1" spcCol="1270" anchor="ctr" anchorCtr="0">
          <a:noAutofit/>
        </a:bodyPr>
        <a:lstStyle/>
        <a:p>
          <a:pPr lvl="0" algn="l" defTabSz="488950">
            <a:lnSpc>
              <a:spcPct val="90000"/>
            </a:lnSpc>
            <a:spcBef>
              <a:spcPct val="0"/>
            </a:spcBef>
            <a:spcAft>
              <a:spcPct val="35000"/>
            </a:spcAft>
          </a:pPr>
          <a:r>
            <a:rPr lang="zh-CN" sz="1100" kern="1200" dirty="0" smtClean="0"/>
            <a:t>通讯及软件服务</a:t>
          </a:r>
          <a:endParaRPr lang="zh-CN" sz="1100" kern="1200" dirty="0"/>
        </a:p>
      </dsp:txBody>
      <dsp:txXfrm>
        <a:off x="126580" y="4905842"/>
        <a:ext cx="1518500" cy="293016"/>
      </dsp:txXfrm>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1.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image" Target="../media/image192.png"/><Relationship Id="rId1" Type="http://schemas.openxmlformats.org/officeDocument/2006/relationships/image" Target="../media/image191.png"/><Relationship Id="rId4" Type="http://schemas.openxmlformats.org/officeDocument/2006/relationships/image" Target="../media/image194.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C7FB0FC-C5D4-45D5-A9AF-84BEBF027A34}" type="datetimeFigureOut">
              <a:rPr lang="zh-CN" altLang="en-US" smtClean="0"/>
              <a:pPr/>
              <a:t>2015/10/10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8399794-87A9-42D5-A1A0-597855C9C379}" type="slidenum">
              <a:rPr lang="zh-CN" altLang="en-US" smtClean="0"/>
              <a:pPr/>
              <a:t>‹#›</a:t>
            </a:fld>
            <a:endParaRPr lang="zh-CN" altLang="en-US"/>
          </a:p>
        </p:txBody>
      </p:sp>
    </p:spTree>
    <p:extLst>
      <p:ext uri="{BB962C8B-B14F-4D97-AF65-F5344CB8AC3E}">
        <p14:creationId xmlns:p14="http://schemas.microsoft.com/office/powerpoint/2010/main" xmlns="" val="21345330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704094-EE4D-4C18-B91D-1E9713E7B16F}" type="datetimeFigureOut">
              <a:rPr lang="zh-CN" altLang="en-US" smtClean="0"/>
              <a:pPr/>
              <a:t>2015/10/10</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D723FE-598B-4C9E-AA63-CEA75D7FA480}" type="slidenum">
              <a:rPr lang="zh-CN" altLang="en-US" smtClean="0"/>
              <a:pPr/>
              <a:t>‹#›</a:t>
            </a:fld>
            <a:endParaRPr lang="zh-CN" altLang="en-US"/>
          </a:p>
        </p:txBody>
      </p:sp>
    </p:spTree>
    <p:extLst>
      <p:ext uri="{BB962C8B-B14F-4D97-AF65-F5344CB8AC3E}">
        <p14:creationId xmlns:p14="http://schemas.microsoft.com/office/powerpoint/2010/main" xmlns="" val="1407557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BD723FE-598B-4C9E-AA63-CEA75D7FA480}" type="slidenum">
              <a:rPr lang="zh-CN" altLang="en-US" smtClean="0"/>
              <a:pPr/>
              <a:t>1</a:t>
            </a:fld>
            <a:endParaRPr lang="zh-CN" altLang="en-US"/>
          </a:p>
        </p:txBody>
      </p:sp>
    </p:spTree>
    <p:extLst>
      <p:ext uri="{BB962C8B-B14F-4D97-AF65-F5344CB8AC3E}">
        <p14:creationId xmlns:p14="http://schemas.microsoft.com/office/powerpoint/2010/main" xmlns="" val="325344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BD723FE-598B-4C9E-AA63-CEA75D7FA480}" type="slidenum">
              <a:rPr lang="zh-CN" altLang="en-US" smtClean="0"/>
              <a:pPr/>
              <a:t>2</a:t>
            </a:fld>
            <a:endParaRPr lang="zh-CN" altLang="en-US"/>
          </a:p>
        </p:txBody>
      </p:sp>
    </p:spTree>
    <p:extLst>
      <p:ext uri="{BB962C8B-B14F-4D97-AF65-F5344CB8AC3E}">
        <p14:creationId xmlns:p14="http://schemas.microsoft.com/office/powerpoint/2010/main" xmlns="" val="23620029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0.png"/><Relationship Id="rId2" Type="http://schemas.openxmlformats.org/officeDocument/2006/relationships/image" Target="../media/image26.jpeg"/><Relationship Id="rId1" Type="http://schemas.openxmlformats.org/officeDocument/2006/relationships/slideMaster" Target="../slideMasters/slideMaster1.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27.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3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a:alphaModFix amt="68000"/>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ADFF61A9-C8BE-4B6D-B5C3-7BEE8A33AD51}" type="datetime1">
              <a:rPr lang="zh-CN" altLang="en-US" smtClean="0"/>
              <a:pPr/>
              <a:t>2015/10/10</a:t>
            </a:fld>
            <a:endParaRPr lang="zh-CN" altLang="en-US"/>
          </a:p>
        </p:txBody>
      </p:sp>
      <p:sp>
        <p:nvSpPr>
          <p:cNvPr id="5" name="页脚占位符 4"/>
          <p:cNvSpPr>
            <a:spLocks noGrp="1"/>
          </p:cNvSpPr>
          <p:nvPr>
            <p:ph type="ftr" sz="quarter" idx="11"/>
          </p:nvPr>
        </p:nvSpPr>
        <p:spPr/>
        <p:txBody>
          <a:bodyPr/>
          <a:lstStyle/>
          <a:p>
            <a:r>
              <a:rPr lang="zh-CN" altLang="en-US" dirty="0" smtClean="0"/>
              <a:t>中建鸿泰版权所有</a:t>
            </a:r>
            <a:endParaRPr lang="zh-CN" altLang="en-US" dirty="0"/>
          </a:p>
        </p:txBody>
      </p:sp>
      <p:sp>
        <p:nvSpPr>
          <p:cNvPr id="6" name="灯片编号占位符 5"/>
          <p:cNvSpPr>
            <a:spLocks noGrp="1"/>
          </p:cNvSpPr>
          <p:nvPr>
            <p:ph type="sldNum" sz="quarter" idx="12"/>
          </p:nvPr>
        </p:nvSpPr>
        <p:spPr/>
        <p:txBody>
          <a:bodyPr/>
          <a:lstStyle/>
          <a:p>
            <a:fld id="{CBD2DC0A-31CA-4DCB-899E-B2FAFD407397}" type="slidenum">
              <a:rPr lang="zh-CN" altLang="en-US" smtClean="0"/>
              <a:pPr/>
              <a:t>‹#›</a:t>
            </a:fld>
            <a:endParaRPr lang="zh-CN" altLang="en-US" dirty="0"/>
          </a:p>
        </p:txBody>
      </p:sp>
      <p:pic>
        <p:nvPicPr>
          <p:cNvPr id="8" name="图片 7"/>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7596336" y="53977"/>
            <a:ext cx="1440160" cy="521580"/>
          </a:xfrm>
          <a:prstGeom prst="rect">
            <a:avLst/>
          </a:prstGeom>
        </p:spPr>
      </p:pic>
    </p:spTree>
    <p:extLst>
      <p:ext uri="{BB962C8B-B14F-4D97-AF65-F5344CB8AC3E}">
        <p14:creationId xmlns:p14="http://schemas.microsoft.com/office/powerpoint/2010/main" xmlns="" val="143332006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自定义版式">
    <p:spTree>
      <p:nvGrpSpPr>
        <p:cNvPr id="1" name=""/>
        <p:cNvGrpSpPr/>
        <p:nvPr/>
      </p:nvGrpSpPr>
      <p:grpSpPr>
        <a:xfrm>
          <a:off x="0" y="0"/>
          <a:ext cx="0" cy="0"/>
          <a:chOff x="0" y="0"/>
          <a:chExt cx="0" cy="0"/>
        </a:xfrm>
      </p:grpSpPr>
      <p:pic>
        <p:nvPicPr>
          <p:cNvPr id="23" name="Picture 2" descr="E:\Chinacache\PPT\公司PPT模板\底纹4.png"/>
          <p:cNvPicPr>
            <a:picLocks noChangeAspect="1" noChangeArrowheads="1"/>
          </p:cNvPicPr>
          <p:nvPr userDrawn="1"/>
        </p:nvPicPr>
        <p:blipFill>
          <a:blip r:embed="rId2" cstate="print"/>
          <a:srcRect/>
          <a:stretch>
            <a:fillRect/>
          </a:stretch>
        </p:blipFill>
        <p:spPr bwMode="auto">
          <a:xfrm>
            <a:off x="-36512" y="1512859"/>
            <a:ext cx="9144000" cy="5137672"/>
          </a:xfrm>
          <a:prstGeom prst="rect">
            <a:avLst/>
          </a:prstGeom>
          <a:noFill/>
        </p:spPr>
      </p:pic>
      <p:pic>
        <p:nvPicPr>
          <p:cNvPr id="9" name="Picture 6" descr="E:\Chinacache\PPT\公司PPT模板\地图\315.png"/>
          <p:cNvPicPr>
            <a:picLocks noChangeAspect="1" noChangeArrowheads="1"/>
          </p:cNvPicPr>
          <p:nvPr userDrawn="1"/>
        </p:nvPicPr>
        <p:blipFill>
          <a:blip r:embed="rId3" cstate="print"/>
          <a:srcRect/>
          <a:stretch>
            <a:fillRect/>
          </a:stretch>
        </p:blipFill>
        <p:spPr bwMode="auto">
          <a:xfrm rot="10800000">
            <a:off x="2600922" y="4363807"/>
            <a:ext cx="436482" cy="590223"/>
          </a:xfrm>
          <a:prstGeom prst="rect">
            <a:avLst/>
          </a:prstGeom>
          <a:noFill/>
        </p:spPr>
      </p:pic>
      <p:pic>
        <p:nvPicPr>
          <p:cNvPr id="10" name="Picture 6" descr="E:\Chinacache\PPT\公司PPT模板\地图\315.png"/>
          <p:cNvPicPr>
            <a:picLocks noChangeAspect="1" noChangeArrowheads="1"/>
          </p:cNvPicPr>
          <p:nvPr userDrawn="1"/>
        </p:nvPicPr>
        <p:blipFill>
          <a:blip r:embed="rId3" cstate="print"/>
          <a:srcRect/>
          <a:stretch>
            <a:fillRect/>
          </a:stretch>
        </p:blipFill>
        <p:spPr bwMode="auto">
          <a:xfrm>
            <a:off x="6223750" y="4363806"/>
            <a:ext cx="436482" cy="590223"/>
          </a:xfrm>
          <a:prstGeom prst="rect">
            <a:avLst/>
          </a:prstGeom>
          <a:noFill/>
        </p:spPr>
      </p:pic>
    </p:spTree>
    <p:extLst>
      <p:ext uri="{BB962C8B-B14F-4D97-AF65-F5344CB8AC3E}">
        <p14:creationId xmlns:p14="http://schemas.microsoft.com/office/powerpoint/2010/main" xmlns="" val="23420746"/>
      </p:ext>
    </p:extLst>
  </p:cSld>
  <p:clrMapOvr>
    <a:masterClrMapping/>
  </p:clrMapOvr>
  <p:timing>
    <p:tnLst>
      <p:par>
        <p:cTn id="1" dur="indefinite" restart="never" nodeType="tmRoot"/>
      </p:par>
    </p:tnLst>
  </p:timing>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pic>
        <p:nvPicPr>
          <p:cNvPr id="23" name="Picture 2" descr="E:\Chinacache\PPT\公司PPT模板\底纹4.png"/>
          <p:cNvPicPr>
            <a:picLocks noChangeAspect="1" noChangeArrowheads="1"/>
          </p:cNvPicPr>
          <p:nvPr userDrawn="1"/>
        </p:nvPicPr>
        <p:blipFill>
          <a:blip r:embed="rId2" cstate="print"/>
          <a:srcRect/>
          <a:stretch>
            <a:fillRect/>
          </a:stretch>
        </p:blipFill>
        <p:spPr bwMode="auto">
          <a:xfrm>
            <a:off x="-36512" y="1512859"/>
            <a:ext cx="9144000" cy="5137672"/>
          </a:xfrm>
          <a:prstGeom prst="rect">
            <a:avLst/>
          </a:prstGeom>
          <a:noFill/>
        </p:spPr>
      </p:pic>
    </p:spTree>
    <p:extLst>
      <p:ext uri="{BB962C8B-B14F-4D97-AF65-F5344CB8AC3E}">
        <p14:creationId xmlns:p14="http://schemas.microsoft.com/office/powerpoint/2010/main" xmlns="" val="1598390402"/>
      </p:ext>
    </p:extLst>
  </p:cSld>
  <p:clrMapOvr>
    <a:masterClrMapping/>
  </p:clrMapOvr>
  <p:timing>
    <p:tnLst>
      <p:par>
        <p:cTn id="1" dur="indefinite" restart="never" nodeType="tmRoot"/>
      </p:par>
    </p:tnLst>
  </p:timing>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自定义版式">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92" descr="건물그림자"/>
          <p:cNvPicPr>
            <a:picLocks noChangeAspect="1" noChangeArrowheads="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900113" y="5668963"/>
            <a:ext cx="3509962" cy="11890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88" descr="물결"/>
          <p:cNvPicPr>
            <a:picLocks noChangeAspect="1" noChangeArrowheads="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0" y="5589588"/>
            <a:ext cx="9144000" cy="1268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91" descr="나무그림자2"/>
          <p:cNvPicPr>
            <a:picLocks noChangeAspect="1" noChangeArrowheads="1"/>
          </p:cNvPicPr>
          <p:nvPr userDrawn="1"/>
        </p:nvPicPr>
        <p:blipFill>
          <a:blip r:embed="rId5">
            <a:extLst>
              <a:ext uri="{28A0092B-C50C-407E-A947-70E740481C1C}">
                <a14:useLocalDpi xmlns:a14="http://schemas.microsoft.com/office/drawing/2010/main" xmlns="" val="0"/>
              </a:ext>
            </a:extLst>
          </a:blip>
          <a:srcRect/>
          <a:stretch>
            <a:fillRect/>
          </a:stretch>
        </p:blipFill>
        <p:spPr bwMode="auto">
          <a:xfrm>
            <a:off x="0" y="5516563"/>
            <a:ext cx="1924050" cy="1308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94" descr="구름"/>
          <p:cNvPicPr>
            <a:picLocks noChangeAspect="1" noChangeArrowheads="1"/>
          </p:cNvPicPr>
          <p:nvPr userDrawn="1"/>
        </p:nvPicPr>
        <p:blipFill>
          <a:blip r:embed="rId6">
            <a:extLst>
              <a:ext uri="{28A0092B-C50C-407E-A947-70E740481C1C}">
                <a14:useLocalDpi xmlns:a14="http://schemas.microsoft.com/office/drawing/2010/main" xmlns="" val="0"/>
              </a:ext>
            </a:extLst>
          </a:blip>
          <a:srcRect/>
          <a:stretch>
            <a:fillRect/>
          </a:stretch>
        </p:blipFill>
        <p:spPr bwMode="auto">
          <a:xfrm>
            <a:off x="0" y="3290888"/>
            <a:ext cx="9144000" cy="2225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89" descr="건물"/>
          <p:cNvPicPr>
            <a:picLocks noChangeAspect="1" noChangeArrowheads="1"/>
          </p:cNvPicPr>
          <p:nvPr userDrawn="1"/>
        </p:nvPicPr>
        <p:blipFill>
          <a:blip r:embed="rId7">
            <a:extLst>
              <a:ext uri="{28A0092B-C50C-407E-A947-70E740481C1C}">
                <a14:useLocalDpi xmlns:a14="http://schemas.microsoft.com/office/drawing/2010/main" xmlns="" val="0"/>
              </a:ext>
            </a:extLst>
          </a:blip>
          <a:srcRect/>
          <a:stretch>
            <a:fillRect/>
          </a:stretch>
        </p:blipFill>
        <p:spPr bwMode="auto">
          <a:xfrm>
            <a:off x="827088" y="2924175"/>
            <a:ext cx="3744912" cy="2736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90" descr="나무"/>
          <p:cNvPicPr>
            <a:picLocks noChangeAspect="1" noChangeArrowheads="1"/>
          </p:cNvPicPr>
          <p:nvPr userDrawn="1"/>
        </p:nvPicPr>
        <p:blipFill>
          <a:blip r:embed="rId8">
            <a:extLst>
              <a:ext uri="{28A0092B-C50C-407E-A947-70E740481C1C}">
                <a14:useLocalDpi xmlns:a14="http://schemas.microsoft.com/office/drawing/2010/main" xmlns="" val="0"/>
              </a:ext>
            </a:extLst>
          </a:blip>
          <a:srcRect/>
          <a:stretch>
            <a:fillRect/>
          </a:stretch>
        </p:blipFill>
        <p:spPr bwMode="auto">
          <a:xfrm>
            <a:off x="0" y="4076700"/>
            <a:ext cx="9144000" cy="1944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 name="Picture 93" descr="나무그림자"/>
          <p:cNvPicPr>
            <a:picLocks noChangeAspect="1" noChangeArrowheads="1"/>
          </p:cNvPicPr>
          <p:nvPr userDrawn="1"/>
        </p:nvPicPr>
        <p:blipFill>
          <a:blip r:embed="rId9">
            <a:extLst>
              <a:ext uri="{28A0092B-C50C-407E-A947-70E740481C1C}">
                <a14:useLocalDpi xmlns:a14="http://schemas.microsoft.com/office/drawing/2010/main" xmlns="" val="0"/>
              </a:ext>
            </a:extLst>
          </a:blip>
          <a:srcRect/>
          <a:stretch>
            <a:fillRect/>
          </a:stretch>
        </p:blipFill>
        <p:spPr bwMode="auto">
          <a:xfrm>
            <a:off x="1535113" y="5608638"/>
            <a:ext cx="7608887" cy="628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95" descr="지구"/>
          <p:cNvPicPr>
            <a:picLocks noChangeAspect="1" noChangeArrowheads="1"/>
          </p:cNvPicPr>
          <p:nvPr userDrawn="1"/>
        </p:nvPicPr>
        <p:blipFill>
          <a:blip r:embed="rId10">
            <a:extLst>
              <a:ext uri="{28A0092B-C50C-407E-A947-70E740481C1C}">
                <a14:useLocalDpi xmlns:a14="http://schemas.microsoft.com/office/drawing/2010/main" xmlns="" val="0"/>
              </a:ext>
            </a:extLst>
          </a:blip>
          <a:srcRect/>
          <a:stretch>
            <a:fillRect/>
          </a:stretch>
        </p:blipFill>
        <p:spPr bwMode="auto">
          <a:xfrm>
            <a:off x="5148263" y="2565400"/>
            <a:ext cx="2663825" cy="2735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4" name="Picture 96" descr="비누방울"/>
          <p:cNvPicPr>
            <a:picLocks noChangeAspect="1" noChangeArrowheads="1"/>
          </p:cNvPicPr>
          <p:nvPr userDrawn="1"/>
        </p:nvPicPr>
        <p:blipFill>
          <a:blip r:embed="rId11">
            <a:extLst>
              <a:ext uri="{28A0092B-C50C-407E-A947-70E740481C1C}">
                <a14:useLocalDpi xmlns:a14="http://schemas.microsoft.com/office/drawing/2010/main" xmlns="" val="0"/>
              </a:ext>
            </a:extLst>
          </a:blip>
          <a:srcRect/>
          <a:stretch>
            <a:fillRect/>
          </a:stretch>
        </p:blipFill>
        <p:spPr bwMode="auto">
          <a:xfrm>
            <a:off x="5003800" y="2420938"/>
            <a:ext cx="3024188" cy="2992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 name="Picture 97" descr="안개"/>
          <p:cNvPicPr>
            <a:picLocks noChangeAspect="1" noChangeArrowheads="1"/>
          </p:cNvPicPr>
          <p:nvPr userDrawn="1"/>
        </p:nvPicPr>
        <p:blipFill>
          <a:blip r:embed="rId12">
            <a:extLst>
              <a:ext uri="{28A0092B-C50C-407E-A947-70E740481C1C}">
                <a14:useLocalDpi xmlns:a14="http://schemas.microsoft.com/office/drawing/2010/main" xmlns="" val="0"/>
              </a:ext>
            </a:extLst>
          </a:blip>
          <a:srcRect/>
          <a:stretch>
            <a:fillRect/>
          </a:stretch>
        </p:blipFill>
        <p:spPr bwMode="auto">
          <a:xfrm>
            <a:off x="0" y="2276475"/>
            <a:ext cx="9144000" cy="3024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6" name="Picture 102" descr="건물그림자"/>
          <p:cNvPicPr>
            <a:picLocks noChangeAspect="1" noChangeArrowheads="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990600" y="5645150"/>
            <a:ext cx="3581400" cy="1212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 name="Picture 103" descr="반짝이"/>
          <p:cNvPicPr>
            <a:picLocks noChangeAspect="1" noChangeArrowheads="1"/>
          </p:cNvPicPr>
          <p:nvPr userDrawn="1"/>
        </p:nvPicPr>
        <p:blipFill>
          <a:blip r:embed="rId13">
            <a:extLst>
              <a:ext uri="{28A0092B-C50C-407E-A947-70E740481C1C}">
                <a14:useLocalDpi xmlns:a14="http://schemas.microsoft.com/office/drawing/2010/main" xmlns="" val="0"/>
              </a:ext>
            </a:extLst>
          </a:blip>
          <a:srcRect/>
          <a:stretch>
            <a:fillRect/>
          </a:stretch>
        </p:blipFill>
        <p:spPr bwMode="auto">
          <a:xfrm>
            <a:off x="1227138" y="2205038"/>
            <a:ext cx="3344862" cy="19796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8" name="Picture 104" descr="반짝이"/>
          <p:cNvPicPr>
            <a:picLocks noChangeAspect="1" noChangeArrowheads="1"/>
          </p:cNvPicPr>
          <p:nvPr userDrawn="1"/>
        </p:nvPicPr>
        <p:blipFill>
          <a:blip r:embed="rId13">
            <a:extLst>
              <a:ext uri="{28A0092B-C50C-407E-A947-70E740481C1C}">
                <a14:useLocalDpi xmlns:a14="http://schemas.microsoft.com/office/drawing/2010/main" xmlns="" val="0"/>
              </a:ext>
            </a:extLst>
          </a:blip>
          <a:srcRect/>
          <a:stretch>
            <a:fillRect/>
          </a:stretch>
        </p:blipFill>
        <p:spPr bwMode="auto">
          <a:xfrm rot="9828540">
            <a:off x="6589713" y="3789363"/>
            <a:ext cx="2590800" cy="1533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 name="Picture 105" descr="지구그림자"/>
          <p:cNvPicPr>
            <a:picLocks noChangeAspect="1" noChangeArrowheads="1"/>
          </p:cNvPicPr>
          <p:nvPr userDrawn="1"/>
        </p:nvPicPr>
        <p:blipFill>
          <a:blip r:embed="rId14">
            <a:extLst>
              <a:ext uri="{28A0092B-C50C-407E-A947-70E740481C1C}">
                <a14:useLocalDpi xmlns:a14="http://schemas.microsoft.com/office/drawing/2010/main" xmlns="" val="0"/>
              </a:ext>
            </a:extLst>
          </a:blip>
          <a:srcRect/>
          <a:stretch>
            <a:fillRect/>
          </a:stretch>
        </p:blipFill>
        <p:spPr bwMode="auto">
          <a:xfrm>
            <a:off x="5291138" y="5876925"/>
            <a:ext cx="2736850" cy="738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20595276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自定义版式">
    <p:bg>
      <p:bgPr>
        <a:blipFill dpi="0" rotWithShape="1">
          <a:blip r:embed="rId2">
            <a:alphaModFix amt="72000"/>
            <a:lum/>
          </a:blip>
          <a:srcRect/>
          <a:stretch>
            <a:fillRect/>
          </a:stretch>
        </a:blipFill>
        <a:effectLst/>
      </p:bgPr>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7542247" y="53977"/>
            <a:ext cx="1440160" cy="521580"/>
          </a:xfrm>
          <a:prstGeom prst="rect">
            <a:avLst/>
          </a:prstGeom>
        </p:spPr>
      </p:pic>
      <p:sp>
        <p:nvSpPr>
          <p:cNvPr id="9" name="页脚占位符 8"/>
          <p:cNvSpPr>
            <a:spLocks noGrp="1"/>
          </p:cNvSpPr>
          <p:nvPr>
            <p:ph type="ftr" sz="quarter" idx="11"/>
          </p:nvPr>
        </p:nvSpPr>
        <p:spPr>
          <a:xfrm>
            <a:off x="3203848" y="6461909"/>
            <a:ext cx="2895600" cy="365125"/>
          </a:xfrm>
        </p:spPr>
        <p:txBody>
          <a:bodyPr/>
          <a:lstStyle>
            <a:lvl1pPr>
              <a:defRPr sz="1600">
                <a:latin typeface="方正启体简体" panose="03000509000000000000" pitchFamily="65" charset="-122"/>
                <a:ea typeface="方正启体简体" panose="03000509000000000000" pitchFamily="65" charset="-122"/>
              </a:defRPr>
            </a:lvl1pPr>
          </a:lstStyle>
          <a:p>
            <a:r>
              <a:rPr lang="zh-CN" altLang="en-US" dirty="0" smtClean="0"/>
              <a:t>中</a:t>
            </a:r>
            <a:r>
              <a:rPr lang="zh-CN" altLang="en-US" dirty="0" smtClean="0">
                <a:solidFill>
                  <a:schemeClr val="tx1">
                    <a:lumMod val="50000"/>
                    <a:lumOff val="50000"/>
                  </a:schemeClr>
                </a:solidFill>
                <a:latin typeface="+mj-ea"/>
                <a:ea typeface="+mj-ea"/>
              </a:rPr>
              <a:t>建鸿泰版权所有</a:t>
            </a:r>
            <a:endParaRPr lang="zh-CN" altLang="en-US" dirty="0">
              <a:solidFill>
                <a:schemeClr val="tx1">
                  <a:lumMod val="50000"/>
                  <a:lumOff val="50000"/>
                </a:schemeClr>
              </a:solidFill>
              <a:latin typeface="+mj-ea"/>
              <a:ea typeface="+mj-ea"/>
            </a:endParaRPr>
          </a:p>
        </p:txBody>
      </p:sp>
      <p:sp>
        <p:nvSpPr>
          <p:cNvPr id="10" name="灯片编号占位符 9"/>
          <p:cNvSpPr>
            <a:spLocks noGrp="1"/>
          </p:cNvSpPr>
          <p:nvPr>
            <p:ph type="sldNum" sz="quarter" idx="12"/>
          </p:nvPr>
        </p:nvSpPr>
        <p:spPr>
          <a:xfrm>
            <a:off x="6588224" y="6467656"/>
            <a:ext cx="2133600" cy="365125"/>
          </a:xfrm>
        </p:spPr>
        <p:txBody>
          <a:bodyPr/>
          <a:lstStyle>
            <a:lvl1pPr>
              <a:defRPr sz="1600">
                <a:latin typeface="方正启体简体" panose="03000509000000000000" pitchFamily="65" charset="-122"/>
                <a:ea typeface="方正启体简体" panose="03000509000000000000" pitchFamily="65" charset="-122"/>
              </a:defRPr>
            </a:lvl1pPr>
          </a:lstStyle>
          <a:p>
            <a:fld id="{CBD2DC0A-31CA-4DCB-899E-B2FAFD407397}" type="slidenum">
              <a:rPr lang="zh-CN" altLang="en-US" smtClean="0"/>
              <a:pPr/>
              <a:t>‹#›</a:t>
            </a:fld>
            <a:endParaRPr lang="zh-CN" altLang="en-US" dirty="0"/>
          </a:p>
        </p:txBody>
      </p:sp>
      <p:cxnSp>
        <p:nvCxnSpPr>
          <p:cNvPr id="3" name="直接连接符 2"/>
          <p:cNvCxnSpPr/>
          <p:nvPr userDrawn="1"/>
        </p:nvCxnSpPr>
        <p:spPr>
          <a:xfrm>
            <a:off x="0" y="692696"/>
            <a:ext cx="9144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33001812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自定义版式">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457200" y="1484784"/>
            <a:ext cx="8229600" cy="1143000"/>
          </a:xfrm>
          <a:prstGeom prst="rect">
            <a:avLst/>
          </a:prstGeom>
        </p:spPr>
        <p:txBody>
          <a:bodyPr/>
          <a:lstStyle/>
          <a:p>
            <a:r>
              <a:rPr lang="zh-CN" altLang="en-US" dirty="0" smtClean="0"/>
              <a:t>单击此处编辑母版标题样式</a:t>
            </a:r>
            <a:endParaRPr lang="zh-CN" altLang="en-US" dirty="0"/>
          </a:p>
        </p:txBody>
      </p:sp>
      <p:pic>
        <p:nvPicPr>
          <p:cNvPr id="6" name="图片 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7542247" y="53977"/>
            <a:ext cx="1440160" cy="521580"/>
          </a:xfrm>
          <a:prstGeom prst="rect">
            <a:avLst/>
          </a:prstGeom>
        </p:spPr>
      </p:pic>
      <p:cxnSp>
        <p:nvCxnSpPr>
          <p:cNvPr id="7" name="直接连接符 6"/>
          <p:cNvCxnSpPr/>
          <p:nvPr userDrawn="1"/>
        </p:nvCxnSpPr>
        <p:spPr>
          <a:xfrm>
            <a:off x="0" y="692696"/>
            <a:ext cx="9144000" cy="0"/>
          </a:xfrm>
          <a:prstGeom prst="line">
            <a:avLst/>
          </a:prstGeom>
        </p:spPr>
        <p:style>
          <a:lnRef idx="1">
            <a:schemeClr val="accent6"/>
          </a:lnRef>
          <a:fillRef idx="0">
            <a:schemeClr val="accent6"/>
          </a:fillRef>
          <a:effectRef idx="0">
            <a:schemeClr val="accent6"/>
          </a:effectRef>
          <a:fontRef idx="minor">
            <a:schemeClr val="tx1"/>
          </a:fontRef>
        </p:style>
      </p:cxnSp>
      <p:sp>
        <p:nvSpPr>
          <p:cNvPr id="8" name="TextBox 7"/>
          <p:cNvSpPr txBox="1"/>
          <p:nvPr userDrawn="1"/>
        </p:nvSpPr>
        <p:spPr>
          <a:xfrm>
            <a:off x="467544" y="50692"/>
            <a:ext cx="4896544" cy="584775"/>
          </a:xfrm>
          <a:prstGeom prst="rect">
            <a:avLst/>
          </a:prstGeom>
          <a:noFill/>
        </p:spPr>
        <p:txBody>
          <a:bodyPr wrap="square" rtlCol="0">
            <a:spAutoFit/>
          </a:bodyPr>
          <a:lstStyle/>
          <a:p>
            <a:r>
              <a:rPr lang="zh-CN" altLang="en-US" sz="3200" dirty="0" smtClean="0">
                <a:latin typeface="微软雅黑" panose="020B0503020204020204" pitchFamily="34" charset="-122"/>
                <a:ea typeface="微软雅黑" panose="020B0503020204020204" pitchFamily="34" charset="-122"/>
              </a:rPr>
              <a:t>单击此处添加标题</a:t>
            </a:r>
            <a:endParaRPr lang="zh-CN" altLang="en-US" sz="3200" dirty="0">
              <a:latin typeface="微软雅黑" panose="020B0503020204020204" pitchFamily="34" charset="-122"/>
              <a:ea typeface="微软雅黑" panose="020B0503020204020204" pitchFamily="34" charset="-122"/>
            </a:endParaRPr>
          </a:p>
        </p:txBody>
      </p:sp>
      <p:pic>
        <p:nvPicPr>
          <p:cNvPr id="9" name="图片 8"/>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2268760" y="3573016"/>
            <a:ext cx="864096" cy="887002"/>
          </a:xfrm>
          <a:prstGeom prst="rect">
            <a:avLst/>
          </a:prstGeom>
          <a:ln>
            <a:noFill/>
          </a:ln>
          <a:effectLst>
            <a:outerShdw blurRad="152400" dist="50800" dir="5460000" sx="90000" sy="-19000" rotWithShape="0">
              <a:prstClr val="black">
                <a:alpha val="15000"/>
              </a:prstClr>
            </a:outerShdw>
            <a:softEdge rad="112500"/>
          </a:effectLst>
        </p:spPr>
      </p:pic>
      <p:pic>
        <p:nvPicPr>
          <p:cNvPr id="11" name="图片 10"/>
          <p:cNvPicPr>
            <a:picLocks noChangeAspect="1"/>
          </p:cNvPicPr>
          <p:nvPr userDrawn="1"/>
        </p:nvPicPr>
        <p:blipFill>
          <a:blip r:embed="rId5" cstate="print">
            <a:extLst>
              <a:ext uri="{28A0092B-C50C-407E-A947-70E740481C1C}">
                <a14:useLocalDpi xmlns:a14="http://schemas.microsoft.com/office/drawing/2010/main" xmlns="" val="0"/>
              </a:ext>
            </a:extLst>
          </a:blip>
          <a:stretch>
            <a:fillRect/>
          </a:stretch>
        </p:blipFill>
        <p:spPr>
          <a:xfrm>
            <a:off x="-2268760" y="5517232"/>
            <a:ext cx="720080" cy="720080"/>
          </a:xfrm>
          <a:prstGeom prst="rect">
            <a:avLst/>
          </a:prstGeom>
        </p:spPr>
      </p:pic>
      <p:pic>
        <p:nvPicPr>
          <p:cNvPr id="12" name="图片 11"/>
          <p:cNvPicPr>
            <a:picLocks noChangeAspect="1"/>
          </p:cNvPicPr>
          <p:nvPr userDrawn="1"/>
        </p:nvPicPr>
        <p:blipFill>
          <a:blip r:embed="rId6" cstate="print">
            <a:extLst>
              <a:ext uri="{28A0092B-C50C-407E-A947-70E740481C1C}">
                <a14:useLocalDpi xmlns:a14="http://schemas.microsoft.com/office/drawing/2010/main" xmlns="" val="0"/>
              </a:ext>
            </a:extLst>
          </a:blip>
          <a:stretch>
            <a:fillRect/>
          </a:stretch>
        </p:blipFill>
        <p:spPr>
          <a:xfrm>
            <a:off x="-3185548" y="343079"/>
            <a:ext cx="3273736" cy="2128158"/>
          </a:xfrm>
          <a:prstGeom prst="rect">
            <a:avLst/>
          </a:prstGeom>
        </p:spPr>
      </p:pic>
      <p:pic>
        <p:nvPicPr>
          <p:cNvPr id="13" name="图片 12"/>
          <p:cNvPicPr>
            <a:picLocks noChangeAspect="1"/>
          </p:cNvPicPr>
          <p:nvPr userDrawn="1"/>
        </p:nvPicPr>
        <p:blipFill>
          <a:blip r:embed="rId7" cstate="print">
            <a:duotone>
              <a:schemeClr val="accent1">
                <a:shade val="45000"/>
                <a:satMod val="135000"/>
              </a:schemeClr>
              <a:prstClr val="white"/>
            </a:duotone>
            <a:extLst>
              <a:ext uri="{28A0092B-C50C-407E-A947-70E740481C1C}">
                <a14:useLocalDpi xmlns:a14="http://schemas.microsoft.com/office/drawing/2010/main" xmlns="" val="0"/>
              </a:ext>
            </a:extLst>
          </a:blip>
          <a:stretch>
            <a:fillRect/>
          </a:stretch>
        </p:blipFill>
        <p:spPr>
          <a:xfrm>
            <a:off x="-3202406" y="3929716"/>
            <a:ext cx="2952328" cy="1919219"/>
          </a:xfrm>
          <a:prstGeom prst="rect">
            <a:avLst/>
          </a:prstGeom>
        </p:spPr>
      </p:pic>
    </p:spTree>
    <p:extLst>
      <p:ext uri="{BB962C8B-B14F-4D97-AF65-F5344CB8AC3E}">
        <p14:creationId xmlns:p14="http://schemas.microsoft.com/office/powerpoint/2010/main" xmlns="" val="4040628744"/>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自定义版式">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1403648" y="1916832"/>
            <a:ext cx="7653536" cy="782960"/>
          </a:xfrm>
          <a:prstGeom prst="rect">
            <a:avLst/>
          </a:prstGeom>
        </p:spPr>
        <p:txBody>
          <a:bodyPr/>
          <a:lstStyle>
            <a:lvl1pPr>
              <a:defRPr sz="3200">
                <a:latin typeface="方正彩云简体" panose="03000509000000000000" pitchFamily="65" charset="-122"/>
                <a:ea typeface="方正彩云简体" panose="03000509000000000000" pitchFamily="65" charset="-122"/>
              </a:defRPr>
            </a:lvl1pPr>
          </a:lstStyle>
          <a:p>
            <a:r>
              <a:rPr lang="zh-CN" altLang="en-US" dirty="0" smtClean="0"/>
              <a:t>                                    </a:t>
            </a:r>
            <a:endParaRPr lang="zh-CN" altLang="en-US" dirty="0"/>
          </a:p>
        </p:txBody>
      </p:sp>
      <p:sp>
        <p:nvSpPr>
          <p:cNvPr id="6" name="TextBox 5"/>
          <p:cNvSpPr txBox="1"/>
          <p:nvPr userDrawn="1"/>
        </p:nvSpPr>
        <p:spPr>
          <a:xfrm>
            <a:off x="1539853" y="2852936"/>
            <a:ext cx="7560840" cy="936104"/>
          </a:xfrm>
          <a:prstGeom prst="rect">
            <a:avLst/>
          </a:prstGeom>
          <a:noFill/>
        </p:spPr>
        <p:txBody>
          <a:bodyPr wrap="square" rtlCol="0">
            <a:spAutoFit/>
          </a:bodyPr>
          <a:lstStyle/>
          <a:p>
            <a:endParaRPr lang="zh-CN" altLang="en-US" dirty="0"/>
          </a:p>
        </p:txBody>
      </p:sp>
    </p:spTree>
    <p:extLst>
      <p:ext uri="{BB962C8B-B14F-4D97-AF65-F5344CB8AC3E}">
        <p14:creationId xmlns:p14="http://schemas.microsoft.com/office/powerpoint/2010/main" xmlns="" val="193335051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自定义版式">
    <p:bg>
      <p:bgPr>
        <a:blipFill dpi="0" rotWithShape="1">
          <a:blip r:embed="rId2">
            <a:alphaModFix amt="56000"/>
            <a:lum/>
            <a:extLst>
              <a:ext uri="{BEBA8EAE-BF5A-486C-A8C5-ECC9F3942E4B}">
                <a14:imgProps xmlns:a14="http://schemas.microsoft.com/office/drawing/2010/main" xmlns="">
                  <a14:imgLayer r:embed="rId3"/>
                </a14:imgProps>
              </a:ext>
            </a:extLst>
          </a:blip>
          <a:srcRect/>
          <a:stretch>
            <a:fillRect l="90000" t="90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2F40932B-211A-42D4-B43F-6E8DDD3AF6AD}" type="datetime1">
              <a:rPr lang="zh-CN" altLang="en-US" smtClean="0"/>
              <a:pPr/>
              <a:t>2015/10/10</a:t>
            </a:fld>
            <a:endParaRPr lang="zh-CN" altLang="en-US"/>
          </a:p>
        </p:txBody>
      </p:sp>
      <p:sp>
        <p:nvSpPr>
          <p:cNvPr id="4" name="页脚占位符 3"/>
          <p:cNvSpPr>
            <a:spLocks noGrp="1"/>
          </p:cNvSpPr>
          <p:nvPr>
            <p:ph type="ftr" sz="quarter" idx="11"/>
          </p:nvPr>
        </p:nvSpPr>
        <p:spPr/>
        <p:txBody>
          <a:bodyPr/>
          <a:lstStyle/>
          <a:p>
            <a:r>
              <a:rPr lang="zh-CN" altLang="en-US" smtClean="0"/>
              <a:t>中建鸿泰版权所有</a:t>
            </a:r>
            <a:endParaRPr lang="zh-CN" altLang="en-US"/>
          </a:p>
        </p:txBody>
      </p:sp>
      <p:sp>
        <p:nvSpPr>
          <p:cNvPr id="5" name="灯片编号占位符 4"/>
          <p:cNvSpPr>
            <a:spLocks noGrp="1"/>
          </p:cNvSpPr>
          <p:nvPr>
            <p:ph type="sldNum" sz="quarter" idx="12"/>
          </p:nvPr>
        </p:nvSpPr>
        <p:spPr/>
        <p:txBody>
          <a:bodyPr/>
          <a:lstStyle/>
          <a:p>
            <a:fld id="{CBD2DC0A-31CA-4DCB-899E-B2FAFD407397}" type="slidenum">
              <a:rPr lang="zh-CN" altLang="en-US" smtClean="0"/>
              <a:pPr/>
              <a:t>‹#›</a:t>
            </a:fld>
            <a:endParaRPr lang="zh-CN" altLang="en-US"/>
          </a:p>
        </p:txBody>
      </p:sp>
    </p:spTree>
    <p:extLst>
      <p:ext uri="{BB962C8B-B14F-4D97-AF65-F5344CB8AC3E}">
        <p14:creationId xmlns:p14="http://schemas.microsoft.com/office/powerpoint/2010/main" xmlns="" val="938878111"/>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自定义版式">
    <p:bg>
      <p:bgPr>
        <a:blipFill dpi="0" rotWithShape="1">
          <a:blip r:embed="rId2">
            <a:alphaModFix amt="41000"/>
            <a:lum/>
          </a:blip>
          <a:srcRect/>
          <a:stretch>
            <a:fillRect t="-2000" b="-2000"/>
          </a:stretch>
        </a:blipFill>
        <a:effectLst/>
      </p:bgPr>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3">
            <a:extLst>
              <a:ext uri="{28A0092B-C50C-407E-A947-70E740481C1C}">
                <a14:useLocalDpi xmlns:a14="http://schemas.microsoft.com/office/drawing/2010/main" xmlns="" val="0"/>
              </a:ext>
            </a:extLst>
          </a:blip>
          <a:stretch>
            <a:fillRect/>
          </a:stretch>
        </p:blipFill>
        <p:spPr>
          <a:xfrm>
            <a:off x="0" y="5173709"/>
            <a:ext cx="2339752" cy="1673270"/>
          </a:xfrm>
          <a:prstGeom prst="rect">
            <a:avLst/>
          </a:prstGeom>
        </p:spPr>
      </p:pic>
      <p:pic>
        <p:nvPicPr>
          <p:cNvPr id="6" name="图片 5"/>
          <p:cNvPicPr>
            <a:picLocks noChangeAspect="1"/>
          </p:cNvPicPr>
          <p:nvPr userDrawn="1"/>
        </p:nvPicPr>
        <p:blipFill rotWithShape="1">
          <a:blip r:embed="rId4">
            <a:extLst>
              <a:ext uri="{28A0092B-C50C-407E-A947-70E740481C1C}">
                <a14:useLocalDpi xmlns:a14="http://schemas.microsoft.com/office/drawing/2010/main" xmlns="" val="0"/>
              </a:ext>
            </a:extLst>
          </a:blip>
          <a:srcRect l="2321" b="19698"/>
          <a:stretch/>
        </p:blipFill>
        <p:spPr>
          <a:xfrm>
            <a:off x="0" y="5877272"/>
            <a:ext cx="9144000" cy="980728"/>
          </a:xfrm>
          <a:prstGeom prst="rect">
            <a:avLst/>
          </a:prstGeom>
        </p:spPr>
      </p:pic>
      <p:pic>
        <p:nvPicPr>
          <p:cNvPr id="9" name="图片 8"/>
          <p:cNvPicPr>
            <a:picLocks noChangeAspect="1"/>
          </p:cNvPicPr>
          <p:nvPr userDrawn="1"/>
        </p:nvPicPr>
        <p:blipFill>
          <a:blip r:embed="rId5" cstate="print">
            <a:extLst>
              <a:ext uri="{28A0092B-C50C-407E-A947-70E740481C1C}">
                <a14:useLocalDpi xmlns:a14="http://schemas.microsoft.com/office/drawing/2010/main" xmlns="" val="0"/>
              </a:ext>
            </a:extLst>
          </a:blip>
          <a:stretch>
            <a:fillRect/>
          </a:stretch>
        </p:blipFill>
        <p:spPr>
          <a:xfrm>
            <a:off x="7452320" y="0"/>
            <a:ext cx="1584176" cy="573739"/>
          </a:xfrm>
          <a:prstGeom prst="rect">
            <a:avLst/>
          </a:prstGeom>
        </p:spPr>
      </p:pic>
    </p:spTree>
    <p:extLst>
      <p:ext uri="{BB962C8B-B14F-4D97-AF65-F5344CB8AC3E}">
        <p14:creationId xmlns:p14="http://schemas.microsoft.com/office/powerpoint/2010/main" xmlns="" val="3800492862"/>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600200"/>
            <a:ext cx="8229600" cy="4525963"/>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FCB1443F-5D61-4042-B1F6-3E6C15CB21F1}" type="datetime1">
              <a:rPr lang="zh-CN" altLang="en-US" smtClean="0"/>
              <a:pPr/>
              <a:t>2015/10/10</a:t>
            </a:fld>
            <a:endParaRPr lang="zh-CN" altLang="en-US"/>
          </a:p>
        </p:txBody>
      </p:sp>
      <p:sp>
        <p:nvSpPr>
          <p:cNvPr id="5" name="页脚占位符 4"/>
          <p:cNvSpPr>
            <a:spLocks noGrp="1"/>
          </p:cNvSpPr>
          <p:nvPr>
            <p:ph type="ftr" sz="quarter" idx="11"/>
          </p:nvPr>
        </p:nvSpPr>
        <p:spPr/>
        <p:txBody>
          <a:bodyPr/>
          <a:lstStyle/>
          <a:p>
            <a:r>
              <a:rPr lang="zh-CN" altLang="en-US" smtClean="0"/>
              <a:t>中建鸿泰版权所有</a:t>
            </a:r>
            <a:endParaRPr lang="zh-CN" altLang="en-US"/>
          </a:p>
        </p:txBody>
      </p:sp>
      <p:sp>
        <p:nvSpPr>
          <p:cNvPr id="6" name="灯片编号占位符 5"/>
          <p:cNvSpPr>
            <a:spLocks noGrp="1"/>
          </p:cNvSpPr>
          <p:nvPr>
            <p:ph type="sldNum" sz="quarter" idx="12"/>
          </p:nvPr>
        </p:nvSpPr>
        <p:spPr/>
        <p:txBody>
          <a:bodyPr/>
          <a:lstStyle/>
          <a:p>
            <a:fld id="{CBD2DC0A-31CA-4DCB-899E-B2FAFD407397}" type="slidenum">
              <a:rPr lang="zh-CN" altLang="en-US" smtClean="0"/>
              <a:pPr/>
              <a:t>‹#›</a:t>
            </a:fld>
            <a:endParaRPr lang="zh-CN" altLang="en-US"/>
          </a:p>
        </p:txBody>
      </p:sp>
    </p:spTree>
    <p:extLst>
      <p:ext uri="{BB962C8B-B14F-4D97-AF65-F5344CB8AC3E}">
        <p14:creationId xmlns:p14="http://schemas.microsoft.com/office/powerpoint/2010/main" xmlns="" val="2498922932"/>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descr="chinacache.jpg"/>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346330" y="5977539"/>
            <a:ext cx="654067" cy="500988"/>
          </a:xfrm>
          <a:prstGeom prst="rect">
            <a:avLst/>
          </a:prstGeom>
        </p:spPr>
      </p:pic>
      <p:cxnSp>
        <p:nvCxnSpPr>
          <p:cNvPr id="8" name="直线连接符 8"/>
          <p:cNvCxnSpPr/>
          <p:nvPr userDrawn="1"/>
        </p:nvCxnSpPr>
        <p:spPr>
          <a:xfrm>
            <a:off x="1127784" y="6309320"/>
            <a:ext cx="590558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39455186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片头">
    <p:bg>
      <p:bgPr>
        <a:blipFill dpi="0" rotWithShape="1">
          <a:blip r:embed="rId2">
            <a:alphaModFix amt="85000"/>
            <a:lum/>
          </a:blip>
          <a:srcRect/>
          <a:stretch>
            <a:fillRect/>
          </a:stretch>
        </a:blipFill>
        <a:effectLst/>
      </p:bgPr>
    </p:bg>
    <p:spTree>
      <p:nvGrpSpPr>
        <p:cNvPr id="1" name=""/>
        <p:cNvGrpSpPr/>
        <p:nvPr/>
      </p:nvGrpSpPr>
      <p:grpSpPr>
        <a:xfrm>
          <a:off x="0" y="0"/>
          <a:ext cx="0" cy="0"/>
          <a:chOff x="0" y="0"/>
          <a:chExt cx="0" cy="0"/>
        </a:xfrm>
      </p:grpSpPr>
      <p:pic>
        <p:nvPicPr>
          <p:cNvPr id="6" name="图片 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9540552" y="618534"/>
            <a:ext cx="1584176" cy="573739"/>
          </a:xfrm>
          <a:prstGeom prst="rect">
            <a:avLst/>
          </a:prstGeom>
        </p:spPr>
      </p:pic>
    </p:spTree>
    <p:extLst>
      <p:ext uri="{BB962C8B-B14F-4D97-AF65-F5344CB8AC3E}">
        <p14:creationId xmlns:p14="http://schemas.microsoft.com/office/powerpoint/2010/main" xmlns="" val="2785493750"/>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1BAF5D55-2E75-45CA-B125-6BFF1051824E}" type="datetime1">
              <a:rPr lang="zh-CN" altLang="en-US" smtClean="0"/>
              <a:pPr/>
              <a:t>2015/10/10</a:t>
            </a:fld>
            <a:endParaRPr lang="zh-CN" altLang="en-US"/>
          </a:p>
        </p:txBody>
      </p:sp>
      <p:sp>
        <p:nvSpPr>
          <p:cNvPr id="6" name="页脚占位符 5"/>
          <p:cNvSpPr>
            <a:spLocks noGrp="1"/>
          </p:cNvSpPr>
          <p:nvPr>
            <p:ph type="ftr" sz="quarter" idx="11"/>
          </p:nvPr>
        </p:nvSpPr>
        <p:spPr/>
        <p:txBody>
          <a:bodyPr/>
          <a:lstStyle/>
          <a:p>
            <a:r>
              <a:rPr lang="zh-CN" altLang="en-US" smtClean="0"/>
              <a:t>中建鸿泰版权所有</a:t>
            </a:r>
            <a:endParaRPr lang="zh-CN" altLang="en-US"/>
          </a:p>
        </p:txBody>
      </p:sp>
      <p:sp>
        <p:nvSpPr>
          <p:cNvPr id="7" name="灯片编号占位符 6"/>
          <p:cNvSpPr>
            <a:spLocks noGrp="1"/>
          </p:cNvSpPr>
          <p:nvPr>
            <p:ph type="sldNum" sz="quarter" idx="12"/>
          </p:nvPr>
        </p:nvSpPr>
        <p:spPr/>
        <p:txBody>
          <a:bodyPr/>
          <a:lstStyle/>
          <a:p>
            <a:fld id="{CBD2DC0A-31CA-4DCB-899E-B2FAFD407397}" type="slidenum">
              <a:rPr lang="zh-CN" altLang="en-US" smtClean="0"/>
              <a:pPr/>
              <a:t>‹#›</a:t>
            </a:fld>
            <a:endParaRPr lang="zh-CN" altLang="en-US"/>
          </a:p>
        </p:txBody>
      </p:sp>
    </p:spTree>
    <p:extLst>
      <p:ext uri="{BB962C8B-B14F-4D97-AF65-F5344CB8AC3E}">
        <p14:creationId xmlns:p14="http://schemas.microsoft.com/office/powerpoint/2010/main" xmlns="" val="2695442606"/>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B1BE6BAE-899C-4ABB-8653-6E209C718231}" type="datetime1">
              <a:rPr lang="zh-CN" altLang="en-US" smtClean="0"/>
              <a:pPr/>
              <a:t>2015/10/10</a:t>
            </a:fld>
            <a:endParaRPr lang="zh-CN" altLang="en-US"/>
          </a:p>
        </p:txBody>
      </p:sp>
      <p:sp>
        <p:nvSpPr>
          <p:cNvPr id="8" name="页脚占位符 7"/>
          <p:cNvSpPr>
            <a:spLocks noGrp="1"/>
          </p:cNvSpPr>
          <p:nvPr>
            <p:ph type="ftr" sz="quarter" idx="11"/>
          </p:nvPr>
        </p:nvSpPr>
        <p:spPr/>
        <p:txBody>
          <a:bodyPr/>
          <a:lstStyle/>
          <a:p>
            <a:r>
              <a:rPr lang="zh-CN" altLang="en-US" smtClean="0"/>
              <a:t>中建鸿泰版权所有</a:t>
            </a:r>
            <a:endParaRPr lang="zh-CN" altLang="en-US"/>
          </a:p>
        </p:txBody>
      </p:sp>
      <p:sp>
        <p:nvSpPr>
          <p:cNvPr id="9" name="灯片编号占位符 8"/>
          <p:cNvSpPr>
            <a:spLocks noGrp="1"/>
          </p:cNvSpPr>
          <p:nvPr>
            <p:ph type="sldNum" sz="quarter" idx="12"/>
          </p:nvPr>
        </p:nvSpPr>
        <p:spPr/>
        <p:txBody>
          <a:bodyPr/>
          <a:lstStyle/>
          <a:p>
            <a:fld id="{CBD2DC0A-31CA-4DCB-899E-B2FAFD407397}" type="slidenum">
              <a:rPr lang="zh-CN" altLang="en-US" smtClean="0"/>
              <a:pPr/>
              <a:t>‹#›</a:t>
            </a:fld>
            <a:endParaRPr lang="zh-CN" altLang="en-US"/>
          </a:p>
        </p:txBody>
      </p:sp>
    </p:spTree>
    <p:extLst>
      <p:ext uri="{BB962C8B-B14F-4D97-AF65-F5344CB8AC3E}">
        <p14:creationId xmlns:p14="http://schemas.microsoft.com/office/powerpoint/2010/main" xmlns="" val="28730040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995AC5C6-C1A4-4419-94BA-6257265A6AFC}" type="datetime1">
              <a:rPr lang="zh-CN" altLang="en-US" smtClean="0"/>
              <a:pPr/>
              <a:t>2015/10/10</a:t>
            </a:fld>
            <a:endParaRPr lang="zh-CN" altLang="en-US"/>
          </a:p>
        </p:txBody>
      </p:sp>
      <p:sp>
        <p:nvSpPr>
          <p:cNvPr id="4" name="页脚占位符 3"/>
          <p:cNvSpPr>
            <a:spLocks noGrp="1"/>
          </p:cNvSpPr>
          <p:nvPr>
            <p:ph type="ftr" sz="quarter" idx="11"/>
          </p:nvPr>
        </p:nvSpPr>
        <p:spPr/>
        <p:txBody>
          <a:bodyPr/>
          <a:lstStyle/>
          <a:p>
            <a:r>
              <a:rPr lang="zh-CN" altLang="en-US" smtClean="0"/>
              <a:t>中建鸿泰版权所有</a:t>
            </a:r>
            <a:endParaRPr lang="zh-CN" altLang="en-US"/>
          </a:p>
        </p:txBody>
      </p:sp>
      <p:sp>
        <p:nvSpPr>
          <p:cNvPr id="5" name="灯片编号占位符 4"/>
          <p:cNvSpPr>
            <a:spLocks noGrp="1"/>
          </p:cNvSpPr>
          <p:nvPr>
            <p:ph type="sldNum" sz="quarter" idx="12"/>
          </p:nvPr>
        </p:nvSpPr>
        <p:spPr/>
        <p:txBody>
          <a:bodyPr/>
          <a:lstStyle/>
          <a:p>
            <a:fld id="{CBD2DC0A-31CA-4DCB-899E-B2FAFD407397}" type="slidenum">
              <a:rPr lang="zh-CN" altLang="en-US" smtClean="0"/>
              <a:pPr/>
              <a:t>‹#›</a:t>
            </a:fld>
            <a:endParaRPr lang="zh-CN" altLang="en-US"/>
          </a:p>
        </p:txBody>
      </p:sp>
    </p:spTree>
    <p:extLst>
      <p:ext uri="{BB962C8B-B14F-4D97-AF65-F5344CB8AC3E}">
        <p14:creationId xmlns:p14="http://schemas.microsoft.com/office/powerpoint/2010/main" xmlns="" val="2148383276"/>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901444F-A91F-491C-A6A7-4E503C186CC6}" type="datetime1">
              <a:rPr lang="zh-CN" altLang="en-US" smtClean="0"/>
              <a:pPr/>
              <a:t>2015/10/10</a:t>
            </a:fld>
            <a:endParaRPr lang="zh-CN" altLang="en-US"/>
          </a:p>
        </p:txBody>
      </p:sp>
      <p:sp>
        <p:nvSpPr>
          <p:cNvPr id="3" name="页脚占位符 2"/>
          <p:cNvSpPr>
            <a:spLocks noGrp="1"/>
          </p:cNvSpPr>
          <p:nvPr>
            <p:ph type="ftr" sz="quarter" idx="11"/>
          </p:nvPr>
        </p:nvSpPr>
        <p:spPr/>
        <p:txBody>
          <a:bodyPr/>
          <a:lstStyle/>
          <a:p>
            <a:r>
              <a:rPr lang="zh-CN" altLang="en-US" smtClean="0"/>
              <a:t>中建鸿泰版权所有</a:t>
            </a:r>
            <a:endParaRPr lang="zh-CN" altLang="en-US"/>
          </a:p>
        </p:txBody>
      </p:sp>
      <p:sp>
        <p:nvSpPr>
          <p:cNvPr id="4" name="灯片编号占位符 3"/>
          <p:cNvSpPr>
            <a:spLocks noGrp="1"/>
          </p:cNvSpPr>
          <p:nvPr>
            <p:ph type="sldNum" sz="quarter" idx="12"/>
          </p:nvPr>
        </p:nvSpPr>
        <p:spPr/>
        <p:txBody>
          <a:bodyPr/>
          <a:lstStyle/>
          <a:p>
            <a:fld id="{CBD2DC0A-31CA-4DCB-899E-B2FAFD407397}" type="slidenum">
              <a:rPr lang="zh-CN" altLang="en-US" smtClean="0"/>
              <a:pPr/>
              <a:t>‹#›</a:t>
            </a:fld>
            <a:endParaRPr lang="zh-CN" altLang="en-US"/>
          </a:p>
        </p:txBody>
      </p:sp>
    </p:spTree>
    <p:extLst>
      <p:ext uri="{BB962C8B-B14F-4D97-AF65-F5344CB8AC3E}">
        <p14:creationId xmlns:p14="http://schemas.microsoft.com/office/powerpoint/2010/main" xmlns="" val="22211549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32CB933F-C5D9-452E-980B-DDA69F9C7A4F}" type="datetime1">
              <a:rPr lang="zh-CN" altLang="en-US" smtClean="0"/>
              <a:pPr/>
              <a:t>2015/10/10</a:t>
            </a:fld>
            <a:endParaRPr lang="zh-CN" altLang="en-US"/>
          </a:p>
        </p:txBody>
      </p:sp>
      <p:sp>
        <p:nvSpPr>
          <p:cNvPr id="6" name="页脚占位符 5"/>
          <p:cNvSpPr>
            <a:spLocks noGrp="1"/>
          </p:cNvSpPr>
          <p:nvPr>
            <p:ph type="ftr" sz="quarter" idx="11"/>
          </p:nvPr>
        </p:nvSpPr>
        <p:spPr/>
        <p:txBody>
          <a:bodyPr/>
          <a:lstStyle/>
          <a:p>
            <a:r>
              <a:rPr lang="zh-CN" altLang="en-US" smtClean="0"/>
              <a:t>中建鸿泰版权所有</a:t>
            </a:r>
            <a:endParaRPr lang="zh-CN" altLang="en-US"/>
          </a:p>
        </p:txBody>
      </p:sp>
      <p:sp>
        <p:nvSpPr>
          <p:cNvPr id="7" name="灯片编号占位符 6"/>
          <p:cNvSpPr>
            <a:spLocks noGrp="1"/>
          </p:cNvSpPr>
          <p:nvPr>
            <p:ph type="sldNum" sz="quarter" idx="12"/>
          </p:nvPr>
        </p:nvSpPr>
        <p:spPr/>
        <p:txBody>
          <a:bodyPr/>
          <a:lstStyle/>
          <a:p>
            <a:fld id="{CBD2DC0A-31CA-4DCB-899E-B2FAFD407397}" type="slidenum">
              <a:rPr lang="zh-CN" altLang="en-US" smtClean="0"/>
              <a:pPr/>
              <a:t>‹#›</a:t>
            </a:fld>
            <a:endParaRPr lang="zh-CN" altLang="en-US"/>
          </a:p>
        </p:txBody>
      </p:sp>
    </p:spTree>
    <p:extLst>
      <p:ext uri="{BB962C8B-B14F-4D97-AF65-F5344CB8AC3E}">
        <p14:creationId xmlns:p14="http://schemas.microsoft.com/office/powerpoint/2010/main" xmlns="" val="26022623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AE0BF2A4-596A-4465-AE57-0A4DEB459788}" type="datetime1">
              <a:rPr lang="zh-CN" altLang="en-US" smtClean="0"/>
              <a:pPr/>
              <a:t>2015/10/10</a:t>
            </a:fld>
            <a:endParaRPr lang="zh-CN" altLang="en-US"/>
          </a:p>
        </p:txBody>
      </p:sp>
      <p:sp>
        <p:nvSpPr>
          <p:cNvPr id="6" name="页脚占位符 5"/>
          <p:cNvSpPr>
            <a:spLocks noGrp="1"/>
          </p:cNvSpPr>
          <p:nvPr>
            <p:ph type="ftr" sz="quarter" idx="11"/>
          </p:nvPr>
        </p:nvSpPr>
        <p:spPr/>
        <p:txBody>
          <a:bodyPr/>
          <a:lstStyle/>
          <a:p>
            <a:r>
              <a:rPr lang="zh-CN" altLang="en-US" smtClean="0"/>
              <a:t>中建鸿泰版权所有</a:t>
            </a:r>
            <a:endParaRPr lang="zh-CN" altLang="en-US"/>
          </a:p>
        </p:txBody>
      </p:sp>
      <p:sp>
        <p:nvSpPr>
          <p:cNvPr id="7" name="灯片编号占位符 6"/>
          <p:cNvSpPr>
            <a:spLocks noGrp="1"/>
          </p:cNvSpPr>
          <p:nvPr>
            <p:ph type="sldNum" sz="quarter" idx="12"/>
          </p:nvPr>
        </p:nvSpPr>
        <p:spPr/>
        <p:txBody>
          <a:bodyPr/>
          <a:lstStyle/>
          <a:p>
            <a:fld id="{CBD2DC0A-31CA-4DCB-899E-B2FAFD407397}" type="slidenum">
              <a:rPr lang="zh-CN" altLang="en-US" smtClean="0"/>
              <a:pPr/>
              <a:t>‹#›</a:t>
            </a:fld>
            <a:endParaRPr lang="zh-CN" altLang="en-US"/>
          </a:p>
        </p:txBody>
      </p:sp>
    </p:spTree>
    <p:extLst>
      <p:ext uri="{BB962C8B-B14F-4D97-AF65-F5344CB8AC3E}">
        <p14:creationId xmlns:p14="http://schemas.microsoft.com/office/powerpoint/2010/main" xmlns="" val="20134470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600200"/>
            <a:ext cx="8229600" cy="4525963"/>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1FD4BD6-2790-4845-AE37-CFE8096C6081}" type="datetime1">
              <a:rPr lang="zh-CN" altLang="en-US" smtClean="0"/>
              <a:pPr/>
              <a:t>2015/10/10</a:t>
            </a:fld>
            <a:endParaRPr lang="zh-CN" altLang="en-US"/>
          </a:p>
        </p:txBody>
      </p:sp>
      <p:sp>
        <p:nvSpPr>
          <p:cNvPr id="5" name="页脚占位符 4"/>
          <p:cNvSpPr>
            <a:spLocks noGrp="1"/>
          </p:cNvSpPr>
          <p:nvPr>
            <p:ph type="ftr" sz="quarter" idx="11"/>
          </p:nvPr>
        </p:nvSpPr>
        <p:spPr/>
        <p:txBody>
          <a:bodyPr/>
          <a:lstStyle/>
          <a:p>
            <a:r>
              <a:rPr lang="zh-CN" altLang="en-US" smtClean="0"/>
              <a:t>中建鸿泰版权所有</a:t>
            </a:r>
            <a:endParaRPr lang="zh-CN" altLang="en-US"/>
          </a:p>
        </p:txBody>
      </p:sp>
      <p:sp>
        <p:nvSpPr>
          <p:cNvPr id="6" name="灯片编号占位符 5"/>
          <p:cNvSpPr>
            <a:spLocks noGrp="1"/>
          </p:cNvSpPr>
          <p:nvPr>
            <p:ph type="sldNum" sz="quarter" idx="12"/>
          </p:nvPr>
        </p:nvSpPr>
        <p:spPr/>
        <p:txBody>
          <a:bodyPr/>
          <a:lstStyle/>
          <a:p>
            <a:fld id="{CBD2DC0A-31CA-4DCB-899E-B2FAFD407397}" type="slidenum">
              <a:rPr lang="zh-CN" altLang="en-US" smtClean="0"/>
              <a:pPr/>
              <a:t>‹#›</a:t>
            </a:fld>
            <a:endParaRPr lang="zh-CN" altLang="en-US"/>
          </a:p>
        </p:txBody>
      </p:sp>
    </p:spTree>
    <p:extLst>
      <p:ext uri="{BB962C8B-B14F-4D97-AF65-F5344CB8AC3E}">
        <p14:creationId xmlns:p14="http://schemas.microsoft.com/office/powerpoint/2010/main" xmlns="" val="42235695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A5FA26A-43C7-4604-B363-DADCAECC9165}" type="datetime1">
              <a:rPr lang="zh-CN" altLang="en-US" smtClean="0"/>
              <a:pPr/>
              <a:t>2015/10/10</a:t>
            </a:fld>
            <a:endParaRPr lang="zh-CN" altLang="en-US"/>
          </a:p>
        </p:txBody>
      </p:sp>
      <p:sp>
        <p:nvSpPr>
          <p:cNvPr id="5" name="页脚占位符 4"/>
          <p:cNvSpPr>
            <a:spLocks noGrp="1"/>
          </p:cNvSpPr>
          <p:nvPr>
            <p:ph type="ftr" sz="quarter" idx="11"/>
          </p:nvPr>
        </p:nvSpPr>
        <p:spPr/>
        <p:txBody>
          <a:bodyPr/>
          <a:lstStyle/>
          <a:p>
            <a:r>
              <a:rPr lang="zh-CN" altLang="en-US" smtClean="0"/>
              <a:t>中建鸿泰版权所有</a:t>
            </a:r>
            <a:endParaRPr lang="zh-CN" altLang="en-US"/>
          </a:p>
        </p:txBody>
      </p:sp>
      <p:sp>
        <p:nvSpPr>
          <p:cNvPr id="6" name="灯片编号占位符 5"/>
          <p:cNvSpPr>
            <a:spLocks noGrp="1"/>
          </p:cNvSpPr>
          <p:nvPr>
            <p:ph type="sldNum" sz="quarter" idx="12"/>
          </p:nvPr>
        </p:nvSpPr>
        <p:spPr/>
        <p:txBody>
          <a:bodyPr/>
          <a:lstStyle/>
          <a:p>
            <a:fld id="{CBD2DC0A-31CA-4DCB-899E-B2FAFD407397}" type="slidenum">
              <a:rPr lang="zh-CN" altLang="en-US" smtClean="0"/>
              <a:pPr/>
              <a:t>‹#›</a:t>
            </a:fld>
            <a:endParaRPr lang="zh-CN" altLang="en-US"/>
          </a:p>
        </p:txBody>
      </p:sp>
    </p:spTree>
    <p:extLst>
      <p:ext uri="{BB962C8B-B14F-4D97-AF65-F5344CB8AC3E}">
        <p14:creationId xmlns:p14="http://schemas.microsoft.com/office/powerpoint/2010/main" xmlns="" val="12924177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97E14AC9-19A3-4071-B744-D82A3DE2CF48}" type="datetimeFigureOut">
              <a:rPr lang="zh-CN" altLang="en-US" smtClean="0"/>
              <a:pPr/>
              <a:t>2015/10/10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839E39-70A0-4A67-8039-592D176BE1CF}" type="slidenum">
              <a:rPr lang="zh-CN" altLang="en-US" smtClean="0"/>
              <a:pPr/>
              <a:t>‹#›</a:t>
            </a:fld>
            <a:endParaRPr lang="zh-CN" altLang="en-US"/>
          </a:p>
        </p:txBody>
      </p:sp>
    </p:spTree>
    <p:extLst>
      <p:ext uri="{BB962C8B-B14F-4D97-AF65-F5344CB8AC3E}">
        <p14:creationId xmlns:p14="http://schemas.microsoft.com/office/powerpoint/2010/main" xmlns="" val="10836020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97E14AC9-19A3-4071-B744-D82A3DE2CF48}" type="datetimeFigureOut">
              <a:rPr lang="zh-CN" altLang="en-US" smtClean="0"/>
              <a:pPr/>
              <a:t>2015/10/10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839E39-70A0-4A67-8039-592D176BE1CF}" type="slidenum">
              <a:rPr lang="zh-CN" altLang="en-US" smtClean="0"/>
              <a:pPr/>
              <a:t>‹#›</a:t>
            </a:fld>
            <a:endParaRPr lang="zh-CN" altLang="en-US"/>
          </a:p>
        </p:txBody>
      </p:sp>
    </p:spTree>
    <p:extLst>
      <p:ext uri="{BB962C8B-B14F-4D97-AF65-F5344CB8AC3E}">
        <p14:creationId xmlns:p14="http://schemas.microsoft.com/office/powerpoint/2010/main" xmlns="" val="1055018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bg>
      <p:bgPr>
        <a:blipFill dpi="0" rotWithShape="1">
          <a:blip r:embed="rId2">
            <a:alphaModFix amt="72000"/>
            <a:lum/>
          </a:blip>
          <a:srcRect/>
          <a:stretch>
            <a:fillRect/>
          </a:stretch>
        </a:blipFill>
        <a:effectLst/>
      </p:bgPr>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7542247" y="53977"/>
            <a:ext cx="1440160" cy="521580"/>
          </a:xfrm>
          <a:prstGeom prst="rect">
            <a:avLst/>
          </a:prstGeom>
        </p:spPr>
      </p:pic>
      <p:sp>
        <p:nvSpPr>
          <p:cNvPr id="8" name="日期占位符 7"/>
          <p:cNvSpPr>
            <a:spLocks noGrp="1"/>
          </p:cNvSpPr>
          <p:nvPr>
            <p:ph type="dt" sz="half" idx="10"/>
          </p:nvPr>
        </p:nvSpPr>
        <p:spPr>
          <a:xfrm>
            <a:off x="755576" y="6675437"/>
            <a:ext cx="2133600" cy="365125"/>
          </a:xfrm>
        </p:spPr>
        <p:txBody>
          <a:bodyPr/>
          <a:lstStyle>
            <a:lvl1pPr>
              <a:defRPr sz="1600">
                <a:latin typeface="方正启体简体" panose="03000509000000000000" pitchFamily="65" charset="-122"/>
                <a:ea typeface="方正启体简体" panose="03000509000000000000" pitchFamily="65" charset="-122"/>
              </a:defRPr>
            </a:lvl1pPr>
          </a:lstStyle>
          <a:p>
            <a:fld id="{8F60E3C4-D923-414B-9B27-F98502FEF135}" type="datetime1">
              <a:rPr lang="zh-CN" altLang="en-US" smtClean="0"/>
              <a:pPr/>
              <a:t>2015/10/10</a:t>
            </a:fld>
            <a:endParaRPr lang="zh-CN" altLang="en-US" dirty="0"/>
          </a:p>
        </p:txBody>
      </p:sp>
      <p:sp>
        <p:nvSpPr>
          <p:cNvPr id="9" name="页脚占位符 8"/>
          <p:cNvSpPr>
            <a:spLocks noGrp="1"/>
          </p:cNvSpPr>
          <p:nvPr>
            <p:ph type="ftr" sz="quarter" idx="11"/>
          </p:nvPr>
        </p:nvSpPr>
        <p:spPr>
          <a:xfrm>
            <a:off x="3203848" y="6461909"/>
            <a:ext cx="2895600" cy="365125"/>
          </a:xfrm>
        </p:spPr>
        <p:txBody>
          <a:bodyPr/>
          <a:lstStyle>
            <a:lvl1pPr>
              <a:defRPr sz="1600">
                <a:latin typeface="方正启体简体" panose="03000509000000000000" pitchFamily="65" charset="-122"/>
                <a:ea typeface="方正启体简体" panose="03000509000000000000" pitchFamily="65" charset="-122"/>
              </a:defRPr>
            </a:lvl1pPr>
          </a:lstStyle>
          <a:p>
            <a:r>
              <a:rPr lang="zh-CN" altLang="en-US" dirty="0" smtClean="0"/>
              <a:t>中</a:t>
            </a:r>
            <a:r>
              <a:rPr lang="zh-CN" altLang="en-US" dirty="0" smtClean="0">
                <a:solidFill>
                  <a:schemeClr val="tx1">
                    <a:lumMod val="50000"/>
                    <a:lumOff val="50000"/>
                  </a:schemeClr>
                </a:solidFill>
                <a:latin typeface="+mj-ea"/>
                <a:ea typeface="+mj-ea"/>
              </a:rPr>
              <a:t>建鸿泰版权所有</a:t>
            </a:r>
            <a:endParaRPr lang="zh-CN" altLang="en-US" dirty="0">
              <a:solidFill>
                <a:schemeClr val="tx1">
                  <a:lumMod val="50000"/>
                  <a:lumOff val="50000"/>
                </a:schemeClr>
              </a:solidFill>
              <a:latin typeface="+mj-ea"/>
              <a:ea typeface="+mj-ea"/>
            </a:endParaRPr>
          </a:p>
        </p:txBody>
      </p:sp>
      <p:sp>
        <p:nvSpPr>
          <p:cNvPr id="10" name="灯片编号占位符 9"/>
          <p:cNvSpPr>
            <a:spLocks noGrp="1"/>
          </p:cNvSpPr>
          <p:nvPr>
            <p:ph type="sldNum" sz="quarter" idx="12"/>
          </p:nvPr>
        </p:nvSpPr>
        <p:spPr>
          <a:xfrm>
            <a:off x="6588224" y="6467656"/>
            <a:ext cx="2133600" cy="365125"/>
          </a:xfrm>
        </p:spPr>
        <p:txBody>
          <a:bodyPr/>
          <a:lstStyle>
            <a:lvl1pPr>
              <a:defRPr sz="1600">
                <a:latin typeface="方正启体简体" panose="03000509000000000000" pitchFamily="65" charset="-122"/>
                <a:ea typeface="方正启体简体" panose="03000509000000000000" pitchFamily="65" charset="-122"/>
              </a:defRPr>
            </a:lvl1pPr>
          </a:lstStyle>
          <a:p>
            <a:fld id="{CBD2DC0A-31CA-4DCB-899E-B2FAFD407397}" type="slidenum">
              <a:rPr lang="zh-CN" altLang="en-US" smtClean="0"/>
              <a:pPr/>
              <a:t>‹#›</a:t>
            </a:fld>
            <a:endParaRPr lang="zh-CN" altLang="en-US" dirty="0"/>
          </a:p>
        </p:txBody>
      </p:sp>
    </p:spTree>
    <p:extLst>
      <p:ext uri="{BB962C8B-B14F-4D97-AF65-F5344CB8AC3E}">
        <p14:creationId xmlns:p14="http://schemas.microsoft.com/office/powerpoint/2010/main" xmlns="" val="2717852020"/>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97E14AC9-19A3-4071-B744-D82A3DE2CF48}" type="datetimeFigureOut">
              <a:rPr lang="zh-CN" altLang="en-US" smtClean="0"/>
              <a:pPr/>
              <a:t>2015/10/10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839E39-70A0-4A67-8039-592D176BE1CF}" type="slidenum">
              <a:rPr lang="zh-CN" altLang="en-US" smtClean="0"/>
              <a:pPr/>
              <a:t>‹#›</a:t>
            </a:fld>
            <a:endParaRPr lang="zh-CN" altLang="en-US"/>
          </a:p>
        </p:txBody>
      </p:sp>
    </p:spTree>
    <p:extLst>
      <p:ext uri="{BB962C8B-B14F-4D97-AF65-F5344CB8AC3E}">
        <p14:creationId xmlns:p14="http://schemas.microsoft.com/office/powerpoint/2010/main" xmlns="" val="42420896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97E14AC9-19A3-4071-B744-D82A3DE2CF48}" type="datetimeFigureOut">
              <a:rPr lang="zh-CN" altLang="en-US" smtClean="0"/>
              <a:pPr/>
              <a:t>2015/10/10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D839E39-70A0-4A67-8039-592D176BE1CF}" type="slidenum">
              <a:rPr lang="zh-CN" altLang="en-US" smtClean="0"/>
              <a:pPr/>
              <a:t>‹#›</a:t>
            </a:fld>
            <a:endParaRPr lang="zh-CN" altLang="en-US"/>
          </a:p>
        </p:txBody>
      </p:sp>
    </p:spTree>
    <p:extLst>
      <p:ext uri="{BB962C8B-B14F-4D97-AF65-F5344CB8AC3E}">
        <p14:creationId xmlns:p14="http://schemas.microsoft.com/office/powerpoint/2010/main" xmlns="" val="25290367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97E14AC9-19A3-4071-B744-D82A3DE2CF48}" type="datetimeFigureOut">
              <a:rPr lang="zh-CN" altLang="en-US" smtClean="0"/>
              <a:pPr/>
              <a:t>2015/10/10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D839E39-70A0-4A67-8039-592D176BE1CF}" type="slidenum">
              <a:rPr lang="zh-CN" altLang="en-US" smtClean="0"/>
              <a:pPr/>
              <a:t>‹#›</a:t>
            </a:fld>
            <a:endParaRPr lang="zh-CN" altLang="en-US"/>
          </a:p>
        </p:txBody>
      </p:sp>
    </p:spTree>
    <p:extLst>
      <p:ext uri="{BB962C8B-B14F-4D97-AF65-F5344CB8AC3E}">
        <p14:creationId xmlns:p14="http://schemas.microsoft.com/office/powerpoint/2010/main" xmlns="" val="18182920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97E14AC9-19A3-4071-B744-D82A3DE2CF48}" type="datetimeFigureOut">
              <a:rPr lang="zh-CN" altLang="en-US" smtClean="0"/>
              <a:pPr/>
              <a:t>2015/10/10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D839E39-70A0-4A67-8039-592D176BE1CF}" type="slidenum">
              <a:rPr lang="zh-CN" altLang="en-US" smtClean="0"/>
              <a:pPr/>
              <a:t>‹#›</a:t>
            </a:fld>
            <a:endParaRPr lang="zh-CN" altLang="en-US"/>
          </a:p>
        </p:txBody>
      </p:sp>
    </p:spTree>
    <p:extLst>
      <p:ext uri="{BB962C8B-B14F-4D97-AF65-F5344CB8AC3E}">
        <p14:creationId xmlns:p14="http://schemas.microsoft.com/office/powerpoint/2010/main" xmlns="" val="3336850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7E14AC9-19A3-4071-B744-D82A3DE2CF48}" type="datetimeFigureOut">
              <a:rPr lang="zh-CN" altLang="en-US" smtClean="0"/>
              <a:pPr/>
              <a:t>2015/10/10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D839E39-70A0-4A67-8039-592D176BE1CF}" type="slidenum">
              <a:rPr lang="zh-CN" altLang="en-US" smtClean="0"/>
              <a:pPr/>
              <a:t>‹#›</a:t>
            </a:fld>
            <a:endParaRPr lang="zh-CN" altLang="en-US"/>
          </a:p>
        </p:txBody>
      </p:sp>
    </p:spTree>
    <p:extLst>
      <p:ext uri="{BB962C8B-B14F-4D97-AF65-F5344CB8AC3E}">
        <p14:creationId xmlns:p14="http://schemas.microsoft.com/office/powerpoint/2010/main" xmlns="" val="1365466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97E14AC9-19A3-4071-B744-D82A3DE2CF48}" type="datetimeFigureOut">
              <a:rPr lang="zh-CN" altLang="en-US" smtClean="0"/>
              <a:pPr/>
              <a:t>2015/10/10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D839E39-70A0-4A67-8039-592D176BE1CF}" type="slidenum">
              <a:rPr lang="zh-CN" altLang="en-US" smtClean="0"/>
              <a:pPr/>
              <a:t>‹#›</a:t>
            </a:fld>
            <a:endParaRPr lang="zh-CN" altLang="en-US"/>
          </a:p>
        </p:txBody>
      </p:sp>
    </p:spTree>
    <p:extLst>
      <p:ext uri="{BB962C8B-B14F-4D97-AF65-F5344CB8AC3E}">
        <p14:creationId xmlns:p14="http://schemas.microsoft.com/office/powerpoint/2010/main" xmlns="" val="7115787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97E14AC9-19A3-4071-B744-D82A3DE2CF48}" type="datetimeFigureOut">
              <a:rPr lang="zh-CN" altLang="en-US" smtClean="0"/>
              <a:pPr/>
              <a:t>2015/10/10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D839E39-70A0-4A67-8039-592D176BE1CF}" type="slidenum">
              <a:rPr lang="zh-CN" altLang="en-US" smtClean="0"/>
              <a:pPr/>
              <a:t>‹#›</a:t>
            </a:fld>
            <a:endParaRPr lang="zh-CN" altLang="en-US"/>
          </a:p>
        </p:txBody>
      </p:sp>
    </p:spTree>
    <p:extLst>
      <p:ext uri="{BB962C8B-B14F-4D97-AF65-F5344CB8AC3E}">
        <p14:creationId xmlns:p14="http://schemas.microsoft.com/office/powerpoint/2010/main" xmlns="" val="33983512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97E14AC9-19A3-4071-B744-D82A3DE2CF48}" type="datetimeFigureOut">
              <a:rPr lang="zh-CN" altLang="en-US" smtClean="0"/>
              <a:pPr/>
              <a:t>2015/10/10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839E39-70A0-4A67-8039-592D176BE1CF}" type="slidenum">
              <a:rPr lang="zh-CN" altLang="en-US" smtClean="0"/>
              <a:pPr/>
              <a:t>‹#›</a:t>
            </a:fld>
            <a:endParaRPr lang="zh-CN" altLang="en-US"/>
          </a:p>
        </p:txBody>
      </p:sp>
    </p:spTree>
    <p:extLst>
      <p:ext uri="{BB962C8B-B14F-4D97-AF65-F5344CB8AC3E}">
        <p14:creationId xmlns:p14="http://schemas.microsoft.com/office/powerpoint/2010/main" xmlns="" val="16877756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97E14AC9-19A3-4071-B744-D82A3DE2CF48}" type="datetimeFigureOut">
              <a:rPr lang="zh-CN" altLang="en-US" smtClean="0"/>
              <a:pPr/>
              <a:t>2015/10/10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839E39-70A0-4A67-8039-592D176BE1CF}" type="slidenum">
              <a:rPr lang="zh-CN" altLang="en-US" smtClean="0"/>
              <a:pPr/>
              <a:t>‹#›</a:t>
            </a:fld>
            <a:endParaRPr lang="zh-CN" altLang="en-US"/>
          </a:p>
        </p:txBody>
      </p:sp>
    </p:spTree>
    <p:extLst>
      <p:ext uri="{BB962C8B-B14F-4D97-AF65-F5344CB8AC3E}">
        <p14:creationId xmlns:p14="http://schemas.microsoft.com/office/powerpoint/2010/main" xmlns="" val="4131648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自定义版式">
    <p:bg>
      <p:bgPr>
        <a:blipFill dpi="0" rotWithShape="1">
          <a:blip r:embed="rId2">
            <a:lum/>
            <a:extLst>
              <a:ext uri="{BEBA8EAE-BF5A-486C-A8C5-ECC9F3942E4B}">
                <a14:imgProps xmlns:a14="http://schemas.microsoft.com/office/drawing/2010/main" xmlns="">
                  <a14:imgLayer r:embed="rId3">
                    <a14:imgEffect>
                      <a14:sharpenSoften amount="25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5" name="灯片编号占位符 4"/>
          <p:cNvSpPr>
            <a:spLocks noGrp="1"/>
          </p:cNvSpPr>
          <p:nvPr>
            <p:ph type="sldNum" sz="quarter" idx="12"/>
          </p:nvPr>
        </p:nvSpPr>
        <p:spPr>
          <a:xfrm>
            <a:off x="2627784" y="6356350"/>
            <a:ext cx="2133600" cy="365125"/>
          </a:xfrm>
        </p:spPr>
        <p:txBody>
          <a:bodyPr/>
          <a:lstStyle>
            <a:lvl1pPr>
              <a:defRPr sz="1600">
                <a:solidFill>
                  <a:schemeClr val="bg1"/>
                </a:solidFill>
              </a:defRPr>
            </a:lvl1pPr>
          </a:lstStyle>
          <a:p>
            <a:fld id="{CBD2DC0A-31CA-4DCB-899E-B2FAFD407397}" type="slidenum">
              <a:rPr lang="zh-CN" altLang="en-US" smtClean="0"/>
              <a:pPr/>
              <a:t>‹#›</a:t>
            </a:fld>
            <a:endParaRPr lang="zh-CN" altLang="en-US"/>
          </a:p>
        </p:txBody>
      </p:sp>
      <p:pic>
        <p:nvPicPr>
          <p:cNvPr id="6" name="Picture 58" descr="건물2"/>
          <p:cNvPicPr>
            <a:picLocks noChangeAspect="1" noChangeArrowheads="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5138" y="5123999"/>
            <a:ext cx="9144000" cy="1776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59" descr="비누방울"/>
          <p:cNvPicPr>
            <a:picLocks noChangeAspect="1" noChangeArrowheads="1"/>
          </p:cNvPicPr>
          <p:nvPr userDrawn="1"/>
        </p:nvPicPr>
        <p:blipFill>
          <a:blip r:embed="rId5">
            <a:extLst>
              <a:ext uri="{28A0092B-C50C-407E-A947-70E740481C1C}">
                <a14:useLocalDpi xmlns:a14="http://schemas.microsoft.com/office/drawing/2010/main" xmlns="" val="0"/>
              </a:ext>
            </a:extLst>
          </a:blip>
          <a:srcRect/>
          <a:stretch>
            <a:fillRect/>
          </a:stretch>
        </p:blipFill>
        <p:spPr bwMode="auto">
          <a:xfrm>
            <a:off x="7956550" y="4868863"/>
            <a:ext cx="865188" cy="854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60" descr="비누방울"/>
          <p:cNvPicPr>
            <a:picLocks noChangeAspect="1" noChangeArrowheads="1"/>
          </p:cNvPicPr>
          <p:nvPr userDrawn="1"/>
        </p:nvPicPr>
        <p:blipFill>
          <a:blip r:embed="rId6">
            <a:extLst>
              <a:ext uri="{28A0092B-C50C-407E-A947-70E740481C1C}">
                <a14:useLocalDpi xmlns:a14="http://schemas.microsoft.com/office/drawing/2010/main" xmlns="" val="0"/>
              </a:ext>
            </a:extLst>
          </a:blip>
          <a:srcRect/>
          <a:stretch>
            <a:fillRect/>
          </a:stretch>
        </p:blipFill>
        <p:spPr bwMode="auto">
          <a:xfrm>
            <a:off x="7601434" y="5805488"/>
            <a:ext cx="576262" cy="568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图片 8"/>
          <p:cNvPicPr>
            <a:picLocks noChangeAspect="1"/>
          </p:cNvPicPr>
          <p:nvPr userDrawn="1"/>
        </p:nvPicPr>
        <p:blipFill>
          <a:blip r:embed="rId7" cstate="print">
            <a:extLst>
              <a:ext uri="{28A0092B-C50C-407E-A947-70E740481C1C}">
                <a14:useLocalDpi xmlns:a14="http://schemas.microsoft.com/office/drawing/2010/main" xmlns="" val="0"/>
              </a:ext>
            </a:extLst>
          </a:blip>
          <a:stretch>
            <a:fillRect/>
          </a:stretch>
        </p:blipFill>
        <p:spPr>
          <a:xfrm>
            <a:off x="7402647" y="5987712"/>
            <a:ext cx="1584176" cy="573738"/>
          </a:xfrm>
          <a:prstGeom prst="rect">
            <a:avLst/>
          </a:prstGeom>
        </p:spPr>
      </p:pic>
      <p:sp>
        <p:nvSpPr>
          <p:cNvPr id="12" name="副标题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dirty="0" smtClean="0"/>
              <a:t>单击此处编辑母版副标题样式</a:t>
            </a:r>
            <a:endParaRPr lang="zh-CN" altLang="en-US" dirty="0"/>
          </a:p>
        </p:txBody>
      </p:sp>
    </p:spTree>
    <p:extLst>
      <p:ext uri="{BB962C8B-B14F-4D97-AF65-F5344CB8AC3E}">
        <p14:creationId xmlns:p14="http://schemas.microsoft.com/office/powerpoint/2010/main" xmlns="" val="1497298058"/>
      </p:ext>
    </p:extLst>
  </p:cSld>
  <p:clrMapOvr>
    <a:masterClrMapping/>
  </p:clrMapOvr>
  <p:timing>
    <p:tnLst>
      <p:par>
        <p:cTn id="1" dur="indefinite" restart="never" nodeType="tmRoot"/>
      </p:par>
    </p:tnLst>
  </p:timing>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9" name="矩形 8"/>
          <p:cNvSpPr/>
          <p:nvPr userDrawn="1"/>
        </p:nvSpPr>
        <p:spPr>
          <a:xfrm>
            <a:off x="25510" y="6042025"/>
            <a:ext cx="9093178" cy="815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a:p>
        </p:txBody>
      </p:sp>
      <p:pic>
        <p:nvPicPr>
          <p:cNvPr id="7" name="图片 6"/>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107504" y="6284262"/>
            <a:ext cx="1584176" cy="573738"/>
          </a:xfrm>
          <a:prstGeom prst="rect">
            <a:avLst/>
          </a:prstGeom>
        </p:spPr>
      </p:pic>
      <p:sp>
        <p:nvSpPr>
          <p:cNvPr id="13" name="矩形 12"/>
          <p:cNvSpPr/>
          <p:nvPr userDrawn="1"/>
        </p:nvSpPr>
        <p:spPr>
          <a:xfrm>
            <a:off x="2365959" y="6497127"/>
            <a:ext cx="5026631" cy="24295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userDrawn="1"/>
        </p:nvSpPr>
        <p:spPr>
          <a:xfrm>
            <a:off x="7522680" y="6497127"/>
            <a:ext cx="72008" cy="24295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userDrawn="1"/>
        </p:nvSpPr>
        <p:spPr>
          <a:xfrm>
            <a:off x="7675080" y="6497127"/>
            <a:ext cx="72008" cy="24295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矩形 34"/>
          <p:cNvSpPr/>
          <p:nvPr userDrawn="1"/>
        </p:nvSpPr>
        <p:spPr>
          <a:xfrm>
            <a:off x="7827480" y="6497127"/>
            <a:ext cx="72008" cy="24295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矩形 35"/>
          <p:cNvSpPr/>
          <p:nvPr userDrawn="1"/>
        </p:nvSpPr>
        <p:spPr>
          <a:xfrm>
            <a:off x="7979880" y="6497127"/>
            <a:ext cx="72008" cy="24295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p:cNvSpPr/>
          <p:nvPr userDrawn="1"/>
        </p:nvSpPr>
        <p:spPr>
          <a:xfrm>
            <a:off x="8132280" y="6497127"/>
            <a:ext cx="72008" cy="24295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矩形 37"/>
          <p:cNvSpPr/>
          <p:nvPr userDrawn="1"/>
        </p:nvSpPr>
        <p:spPr>
          <a:xfrm>
            <a:off x="8284680" y="6497127"/>
            <a:ext cx="72008" cy="24295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p:cNvSpPr/>
          <p:nvPr userDrawn="1"/>
        </p:nvSpPr>
        <p:spPr>
          <a:xfrm>
            <a:off x="8437080" y="6497127"/>
            <a:ext cx="72008" cy="24295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矩形 46"/>
          <p:cNvSpPr/>
          <p:nvPr userDrawn="1"/>
        </p:nvSpPr>
        <p:spPr>
          <a:xfrm>
            <a:off x="8589480" y="6497127"/>
            <a:ext cx="72008" cy="24295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矩形 47"/>
          <p:cNvSpPr/>
          <p:nvPr userDrawn="1"/>
        </p:nvSpPr>
        <p:spPr>
          <a:xfrm>
            <a:off x="8741880" y="6497127"/>
            <a:ext cx="72008" cy="24295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矩形 48"/>
          <p:cNvSpPr/>
          <p:nvPr userDrawn="1"/>
        </p:nvSpPr>
        <p:spPr>
          <a:xfrm>
            <a:off x="8894280" y="6497127"/>
            <a:ext cx="72008" cy="24295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矩形 49"/>
          <p:cNvSpPr/>
          <p:nvPr userDrawn="1"/>
        </p:nvSpPr>
        <p:spPr>
          <a:xfrm>
            <a:off x="9046680" y="6497127"/>
            <a:ext cx="72008" cy="24295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灯片编号占位符 4"/>
          <p:cNvSpPr>
            <a:spLocks noGrp="1"/>
          </p:cNvSpPr>
          <p:nvPr>
            <p:ph type="sldNum" sz="quarter" idx="12"/>
          </p:nvPr>
        </p:nvSpPr>
        <p:spPr>
          <a:xfrm>
            <a:off x="2654424" y="6400698"/>
            <a:ext cx="2133600" cy="365125"/>
          </a:xfrm>
        </p:spPr>
        <p:txBody>
          <a:bodyPr/>
          <a:lstStyle>
            <a:lvl1pPr>
              <a:defRPr sz="1600">
                <a:solidFill>
                  <a:schemeClr val="bg1"/>
                </a:solidFill>
              </a:defRPr>
            </a:lvl1pPr>
          </a:lstStyle>
          <a:p>
            <a:fld id="{CBD2DC0A-31CA-4DCB-899E-B2FAFD407397}" type="slidenum">
              <a:rPr lang="zh-CN" altLang="en-US" smtClean="0"/>
              <a:pPr/>
              <a:t>‹#›</a:t>
            </a:fld>
            <a:endParaRPr lang="zh-CN" altLang="en-US" dirty="0"/>
          </a:p>
        </p:txBody>
      </p:sp>
      <p:grpSp>
        <p:nvGrpSpPr>
          <p:cNvPr id="10" name="组合 9"/>
          <p:cNvGrpSpPr/>
          <p:nvPr userDrawn="1"/>
        </p:nvGrpSpPr>
        <p:grpSpPr>
          <a:xfrm>
            <a:off x="1" y="0"/>
            <a:ext cx="9144000" cy="1180177"/>
            <a:chOff x="1" y="0"/>
            <a:chExt cx="9144000" cy="1180177"/>
          </a:xfrm>
        </p:grpSpPr>
        <p:pic>
          <p:nvPicPr>
            <p:cNvPr id="6" name="图片 5"/>
            <p:cNvPicPr>
              <a:picLocks noChangeAspect="1"/>
            </p:cNvPicPr>
            <p:nvPr userDrawn="1"/>
          </p:nvPicPr>
          <p:blipFill>
            <a:blip r:embed="rId3">
              <a:extLst>
                <a:ext uri="{28A0092B-C50C-407E-A947-70E740481C1C}">
                  <a14:useLocalDpi xmlns:a14="http://schemas.microsoft.com/office/drawing/2010/main" xmlns="" val="0"/>
                </a:ext>
              </a:extLst>
            </a:blip>
            <a:stretch>
              <a:fillRect/>
            </a:stretch>
          </p:blipFill>
          <p:spPr>
            <a:xfrm>
              <a:off x="1" y="0"/>
              <a:ext cx="9144000" cy="837696"/>
            </a:xfrm>
            <a:prstGeom prst="rect">
              <a:avLst/>
            </a:prstGeom>
            <a:ln>
              <a:noFill/>
            </a:ln>
          </p:spPr>
        </p:pic>
        <p:sp>
          <p:nvSpPr>
            <p:cNvPr id="2" name="矩形 1"/>
            <p:cNvSpPr/>
            <p:nvPr userDrawn="1"/>
          </p:nvSpPr>
          <p:spPr>
            <a:xfrm>
              <a:off x="5508" y="799512"/>
              <a:ext cx="9133181" cy="3806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Tree>
    <p:extLst>
      <p:ext uri="{BB962C8B-B14F-4D97-AF65-F5344CB8AC3E}">
        <p14:creationId xmlns:p14="http://schemas.microsoft.com/office/powerpoint/2010/main" xmlns="" val="550924814"/>
      </p:ext>
    </p:extLst>
  </p:cSld>
  <p:clrMapOvr>
    <a:masterClrMapping/>
  </p:clrMapOvr>
  <p:timing>
    <p:tnLst>
      <p:par>
        <p:cTn id="1" dur="indefinite" restart="never" nodeType="tmRoot"/>
      </p:par>
    </p:tnLst>
  </p:timing>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_自定义版式">
    <p:spTree>
      <p:nvGrpSpPr>
        <p:cNvPr id="1" name=""/>
        <p:cNvGrpSpPr/>
        <p:nvPr/>
      </p:nvGrpSpPr>
      <p:grpSpPr>
        <a:xfrm>
          <a:off x="0" y="0"/>
          <a:ext cx="0" cy="0"/>
          <a:chOff x="0" y="0"/>
          <a:chExt cx="0" cy="0"/>
        </a:xfrm>
      </p:grpSpPr>
      <p:pic>
        <p:nvPicPr>
          <p:cNvPr id="23" name="Picture 2" descr="E:\Chinacache\PPT\公司PPT模板\底纹4.png"/>
          <p:cNvPicPr>
            <a:picLocks noChangeAspect="1" noChangeArrowheads="1"/>
          </p:cNvPicPr>
          <p:nvPr userDrawn="1"/>
        </p:nvPicPr>
        <p:blipFill>
          <a:blip r:embed="rId2" cstate="print"/>
          <a:srcRect/>
          <a:stretch>
            <a:fillRect/>
          </a:stretch>
        </p:blipFill>
        <p:spPr bwMode="auto">
          <a:xfrm>
            <a:off x="-36512" y="1484784"/>
            <a:ext cx="9144000" cy="5137672"/>
          </a:xfrm>
          <a:prstGeom prst="rect">
            <a:avLst/>
          </a:prstGeom>
          <a:noFill/>
        </p:spPr>
      </p:pic>
      <p:cxnSp>
        <p:nvCxnSpPr>
          <p:cNvPr id="28" name="直接连接符 27"/>
          <p:cNvCxnSpPr/>
          <p:nvPr userDrawn="1"/>
        </p:nvCxnSpPr>
        <p:spPr>
          <a:xfrm rot="5400000">
            <a:off x="1657672" y="487084"/>
            <a:ext cx="500065" cy="1"/>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userDrawn="1"/>
        </p:nvSpPr>
        <p:spPr>
          <a:xfrm>
            <a:off x="0" y="6309320"/>
            <a:ext cx="9144000" cy="369332"/>
          </a:xfrm>
          <a:prstGeom prst="rect">
            <a:avLst/>
          </a:prstGeom>
          <a:noFill/>
        </p:spPr>
        <p:txBody>
          <a:bodyPr wrap="square" rtlCol="0">
            <a:spAutoFit/>
          </a:bodyPr>
          <a:lstStyle/>
          <a:p>
            <a:pPr algn="ctr"/>
            <a:r>
              <a:rPr lang="en-US" altLang="zh-CN" dirty="0" smtClean="0">
                <a:solidFill>
                  <a:schemeClr val="tx1"/>
                </a:solidFill>
              </a:rPr>
              <a:t>www.</a:t>
            </a:r>
            <a:r>
              <a:rPr lang="en-US" altLang="zh-CN" dirty="0" smtClean="0">
                <a:solidFill>
                  <a:srgbClr val="FF6600"/>
                </a:solidFill>
              </a:rPr>
              <a:t>zjhtjt</a:t>
            </a:r>
            <a:r>
              <a:rPr lang="en-US" altLang="zh-CN" dirty="0" smtClean="0">
                <a:solidFill>
                  <a:schemeClr val="tx1"/>
                </a:solidFill>
              </a:rPr>
              <a:t>.cn</a:t>
            </a:r>
            <a:endParaRPr lang="zh-CN" altLang="en-US" dirty="0">
              <a:solidFill>
                <a:schemeClr val="tx1"/>
              </a:solidFill>
            </a:endParaRPr>
          </a:p>
        </p:txBody>
      </p:sp>
      <p:pic>
        <p:nvPicPr>
          <p:cNvPr id="30" name="图片 29"/>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323528" y="215537"/>
            <a:ext cx="1440160" cy="521580"/>
          </a:xfrm>
          <a:prstGeom prst="rect">
            <a:avLst/>
          </a:prstGeom>
        </p:spPr>
      </p:pic>
    </p:spTree>
    <p:extLst>
      <p:ext uri="{BB962C8B-B14F-4D97-AF65-F5344CB8AC3E}">
        <p14:creationId xmlns:p14="http://schemas.microsoft.com/office/powerpoint/2010/main" xmlns="" val="241456720"/>
      </p:ext>
    </p:extLst>
  </p:cSld>
  <p:clrMapOvr>
    <a:masterClrMapping/>
  </p:clrMapOvr>
  <p:timing>
    <p:tnLst>
      <p:par>
        <p:cTn id="1" dur="indefinite" restart="never" nodeType="tmRoot"/>
      </p:par>
    </p:tnLst>
  </p:timing>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0_自定义版式">
    <p:spTree>
      <p:nvGrpSpPr>
        <p:cNvPr id="1" name=""/>
        <p:cNvGrpSpPr/>
        <p:nvPr/>
      </p:nvGrpSpPr>
      <p:grpSpPr>
        <a:xfrm>
          <a:off x="0" y="0"/>
          <a:ext cx="0" cy="0"/>
          <a:chOff x="0" y="0"/>
          <a:chExt cx="0" cy="0"/>
        </a:xfrm>
      </p:grpSpPr>
      <p:pic>
        <p:nvPicPr>
          <p:cNvPr id="23" name="Picture 2" descr="E:\Chinacache\PPT\公司PPT模板\底纹4.png"/>
          <p:cNvPicPr>
            <a:picLocks noChangeAspect="1" noChangeArrowheads="1"/>
          </p:cNvPicPr>
          <p:nvPr userDrawn="1"/>
        </p:nvPicPr>
        <p:blipFill>
          <a:blip r:embed="rId2" cstate="print"/>
          <a:srcRect/>
          <a:stretch>
            <a:fillRect/>
          </a:stretch>
        </p:blipFill>
        <p:spPr bwMode="auto">
          <a:xfrm>
            <a:off x="0" y="1555680"/>
            <a:ext cx="9144000" cy="5137672"/>
          </a:xfrm>
          <a:prstGeom prst="rect">
            <a:avLst/>
          </a:prstGeom>
          <a:noFill/>
        </p:spPr>
      </p:pic>
      <p:cxnSp>
        <p:nvCxnSpPr>
          <p:cNvPr id="24" name="直接连接符 23"/>
          <p:cNvCxnSpPr/>
          <p:nvPr userDrawn="1"/>
        </p:nvCxnSpPr>
        <p:spPr>
          <a:xfrm rot="5400000">
            <a:off x="1657672" y="487084"/>
            <a:ext cx="500065" cy="1"/>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6" name="文本占位符 2"/>
          <p:cNvSpPr>
            <a:spLocks noGrp="1"/>
          </p:cNvSpPr>
          <p:nvPr>
            <p:ph type="body" sz="quarter" idx="13"/>
          </p:nvPr>
        </p:nvSpPr>
        <p:spPr>
          <a:xfrm>
            <a:off x="2016580" y="260004"/>
            <a:ext cx="5482901" cy="477114"/>
          </a:xfrm>
          <a:prstGeom prst="rect">
            <a:avLst/>
          </a:prstGeom>
        </p:spPr>
        <p:txBody>
          <a:bodyPr/>
          <a:lstStyle>
            <a:lvl1pPr>
              <a:defRPr sz="2400" b="1">
                <a:solidFill>
                  <a:srgbClr val="F08300"/>
                </a:solidFill>
                <a:latin typeface="微软雅黑" panose="020B0503020204020204" pitchFamily="34" charset="-122"/>
                <a:ea typeface="微软雅黑" panose="020B0503020204020204" pitchFamily="34" charset="-122"/>
              </a:defRPr>
            </a:lvl1pPr>
          </a:lstStyle>
          <a:p>
            <a:pPr lvl="0"/>
            <a:r>
              <a:rPr lang="zh-CN" altLang="en-US" dirty="0" smtClean="0"/>
              <a:t>单击此处编辑母版文本样式</a:t>
            </a:r>
          </a:p>
        </p:txBody>
      </p:sp>
      <p:sp>
        <p:nvSpPr>
          <p:cNvPr id="20" name="灯片编号占位符 19"/>
          <p:cNvSpPr>
            <a:spLocks noGrp="1"/>
          </p:cNvSpPr>
          <p:nvPr>
            <p:ph type="sldNum" sz="quarter" idx="12"/>
          </p:nvPr>
        </p:nvSpPr>
        <p:spPr>
          <a:xfrm>
            <a:off x="8749808" y="6588559"/>
            <a:ext cx="394192" cy="201373"/>
          </a:xfrm>
          <a:solidFill>
            <a:srgbClr val="F08300"/>
          </a:solidFill>
          <a:ln>
            <a:noFill/>
          </a:ln>
        </p:spPr>
        <p:txBody>
          <a:bodyPr/>
          <a:lstStyle>
            <a:lvl1pPr algn="ctr">
              <a:defRPr>
                <a:solidFill>
                  <a:schemeClr val="bg1"/>
                </a:solidFill>
              </a:defRPr>
            </a:lvl1pPr>
          </a:lstStyle>
          <a:p>
            <a:fld id="{CBD2DC0A-31CA-4DCB-899E-B2FAFD407397}" type="slidenum">
              <a:rPr lang="zh-CN" altLang="en-US" smtClean="0"/>
              <a:pPr/>
              <a:t>‹#›</a:t>
            </a:fld>
            <a:endParaRPr lang="zh-CN" altLang="en-US" dirty="0"/>
          </a:p>
        </p:txBody>
      </p:sp>
      <p:pic>
        <p:nvPicPr>
          <p:cNvPr id="8" name="图片 7"/>
          <p:cNvPicPr>
            <a:picLocks noChangeAspect="1"/>
          </p:cNvPicPr>
          <p:nvPr userDrawn="1"/>
        </p:nvPicPr>
        <p:blipFill>
          <a:blip r:embed="rId3" cstate="print"/>
          <a:stretch>
            <a:fillRect/>
          </a:stretch>
        </p:blipFill>
        <p:spPr>
          <a:xfrm>
            <a:off x="395536" y="136884"/>
            <a:ext cx="1152128" cy="699828"/>
          </a:xfrm>
          <a:prstGeom prst="rect">
            <a:avLst/>
          </a:prstGeom>
        </p:spPr>
      </p:pic>
    </p:spTree>
    <p:extLst>
      <p:ext uri="{BB962C8B-B14F-4D97-AF65-F5344CB8AC3E}">
        <p14:creationId xmlns:p14="http://schemas.microsoft.com/office/powerpoint/2010/main" xmlns="" val="225980749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xmlns=""/>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pic>
        <p:nvPicPr>
          <p:cNvPr id="23" name="Picture 2" descr="E:\Chinacache\PPT\公司PPT模板\底纹4.png"/>
          <p:cNvPicPr>
            <a:picLocks noChangeAspect="1" noChangeArrowheads="1"/>
          </p:cNvPicPr>
          <p:nvPr userDrawn="1"/>
        </p:nvPicPr>
        <p:blipFill>
          <a:blip r:embed="rId2" cstate="print"/>
          <a:srcRect/>
          <a:stretch>
            <a:fillRect/>
          </a:stretch>
        </p:blipFill>
        <p:spPr bwMode="auto">
          <a:xfrm>
            <a:off x="-36512" y="1512859"/>
            <a:ext cx="9144000" cy="5137672"/>
          </a:xfrm>
          <a:prstGeom prst="rect">
            <a:avLst/>
          </a:prstGeom>
          <a:noFill/>
        </p:spPr>
      </p:pic>
      <p:sp>
        <p:nvSpPr>
          <p:cNvPr id="19" name="页脚占位符 18"/>
          <p:cNvSpPr>
            <a:spLocks noGrp="1"/>
          </p:cNvSpPr>
          <p:nvPr>
            <p:ph type="ftr" sz="quarter" idx="11"/>
          </p:nvPr>
        </p:nvSpPr>
        <p:spPr>
          <a:xfrm>
            <a:off x="3124200" y="6237312"/>
            <a:ext cx="2895600" cy="365125"/>
          </a:xfrm>
        </p:spPr>
        <p:txBody>
          <a:bodyPr/>
          <a:lstStyle>
            <a:lvl1pPr>
              <a:defRPr sz="1600"/>
            </a:lvl1pPr>
          </a:lstStyle>
          <a:p>
            <a:r>
              <a:rPr lang="en-US" altLang="zh-CN" dirty="0" smtClean="0">
                <a:solidFill>
                  <a:schemeClr val="tx1"/>
                </a:solidFill>
              </a:rPr>
              <a:t>www.</a:t>
            </a:r>
            <a:r>
              <a:rPr lang="en-US" altLang="zh-CN" dirty="0" smtClean="0">
                <a:solidFill>
                  <a:srgbClr val="FF6600"/>
                </a:solidFill>
              </a:rPr>
              <a:t>zjhtjt</a:t>
            </a:r>
            <a:r>
              <a:rPr lang="en-US" altLang="zh-CN" dirty="0" smtClean="0">
                <a:solidFill>
                  <a:schemeClr val="tx1"/>
                </a:solidFill>
              </a:rPr>
              <a:t>.cn</a:t>
            </a:r>
            <a:endParaRPr lang="zh-CN" altLang="en-US" dirty="0"/>
          </a:p>
        </p:txBody>
      </p:sp>
      <p:sp>
        <p:nvSpPr>
          <p:cNvPr id="20" name="灯片编号占位符 19"/>
          <p:cNvSpPr>
            <a:spLocks noGrp="1"/>
          </p:cNvSpPr>
          <p:nvPr>
            <p:ph type="sldNum" sz="quarter" idx="12"/>
          </p:nvPr>
        </p:nvSpPr>
        <p:spPr>
          <a:xfrm>
            <a:off x="3491880" y="6448251"/>
            <a:ext cx="2133600" cy="365125"/>
          </a:xfrm>
        </p:spPr>
        <p:txBody>
          <a:bodyPr/>
          <a:lstStyle>
            <a:lvl1pPr algn="ctr">
              <a:defRPr>
                <a:solidFill>
                  <a:srgbClr val="F08300"/>
                </a:solidFill>
              </a:defRPr>
            </a:lvl1pPr>
          </a:lstStyle>
          <a:p>
            <a:fld id="{CBD2DC0A-31CA-4DCB-899E-B2FAFD407397}" type="slidenum">
              <a:rPr lang="zh-CN" altLang="en-US" smtClean="0"/>
              <a:pPr/>
              <a:t>‹#›</a:t>
            </a:fld>
            <a:endParaRPr lang="zh-CN" altLang="en-US" dirty="0"/>
          </a:p>
        </p:txBody>
      </p:sp>
      <p:cxnSp>
        <p:nvCxnSpPr>
          <p:cNvPr id="24" name="直接连接符 23"/>
          <p:cNvCxnSpPr/>
          <p:nvPr userDrawn="1"/>
        </p:nvCxnSpPr>
        <p:spPr>
          <a:xfrm rot="5400000">
            <a:off x="1657672" y="487084"/>
            <a:ext cx="500065" cy="1"/>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25" name="图片 2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323528" y="215537"/>
            <a:ext cx="1440160" cy="521580"/>
          </a:xfrm>
          <a:prstGeom prst="rect">
            <a:avLst/>
          </a:prstGeom>
        </p:spPr>
      </p:pic>
      <p:sp>
        <p:nvSpPr>
          <p:cNvPr id="3" name="文本占位符 2"/>
          <p:cNvSpPr>
            <a:spLocks noGrp="1"/>
          </p:cNvSpPr>
          <p:nvPr>
            <p:ph type="body" sz="quarter" idx="13"/>
          </p:nvPr>
        </p:nvSpPr>
        <p:spPr>
          <a:xfrm>
            <a:off x="2016580" y="260004"/>
            <a:ext cx="5482901" cy="477114"/>
          </a:xfrm>
          <a:prstGeom prst="rect">
            <a:avLst/>
          </a:prstGeom>
        </p:spPr>
        <p:txBody>
          <a:bodyPr/>
          <a:lstStyle>
            <a:lvl1pPr>
              <a:defRPr sz="2400" b="1">
                <a:solidFill>
                  <a:srgbClr val="F08300"/>
                </a:solidFill>
                <a:latin typeface="微软雅黑" panose="020B0503020204020204" pitchFamily="34" charset="-122"/>
                <a:ea typeface="微软雅黑" panose="020B0503020204020204" pitchFamily="34" charset="-122"/>
              </a:defRPr>
            </a:lvl1pPr>
          </a:lstStyle>
          <a:p>
            <a:pPr lvl="0"/>
            <a:r>
              <a:rPr lang="zh-CN" altLang="en-US" dirty="0" smtClean="0"/>
              <a:t>单击此处编辑母版文本样式</a:t>
            </a:r>
          </a:p>
        </p:txBody>
      </p:sp>
    </p:spTree>
    <p:extLst>
      <p:ext uri="{BB962C8B-B14F-4D97-AF65-F5344CB8AC3E}">
        <p14:creationId xmlns:p14="http://schemas.microsoft.com/office/powerpoint/2010/main" xmlns="" val="2452097318"/>
      </p:ext>
    </p:extLst>
  </p:cSld>
  <p:clrMapOvr>
    <a:masterClrMapping/>
  </p:clrMapOvr>
  <p:timing>
    <p:tnLst>
      <p:par>
        <p:cTn id="1" dur="indefinite" restart="never" nodeType="tmRoot"/>
      </p:par>
    </p:tnLst>
  </p:timing>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pic>
        <p:nvPicPr>
          <p:cNvPr id="23" name="Picture 2" descr="E:\Chinacache\PPT\公司PPT模板\底纹4.png"/>
          <p:cNvPicPr>
            <a:picLocks noChangeAspect="1" noChangeArrowheads="1"/>
          </p:cNvPicPr>
          <p:nvPr userDrawn="1"/>
        </p:nvPicPr>
        <p:blipFill>
          <a:blip r:embed="rId2" cstate="print"/>
          <a:srcRect/>
          <a:stretch>
            <a:fillRect/>
          </a:stretch>
        </p:blipFill>
        <p:spPr bwMode="auto">
          <a:xfrm>
            <a:off x="-36512" y="1512859"/>
            <a:ext cx="9144000" cy="5137672"/>
          </a:xfrm>
          <a:prstGeom prst="rect">
            <a:avLst/>
          </a:prstGeom>
          <a:noFill/>
        </p:spPr>
      </p:pic>
      <p:sp>
        <p:nvSpPr>
          <p:cNvPr id="20" name="灯片编号占位符 19"/>
          <p:cNvSpPr>
            <a:spLocks noGrp="1"/>
          </p:cNvSpPr>
          <p:nvPr>
            <p:ph type="sldNum" sz="quarter" idx="12"/>
          </p:nvPr>
        </p:nvSpPr>
        <p:spPr>
          <a:xfrm>
            <a:off x="8244408" y="6237311"/>
            <a:ext cx="909464" cy="365125"/>
          </a:xfrm>
        </p:spPr>
        <p:txBody>
          <a:bodyPr/>
          <a:lstStyle>
            <a:lvl1pPr algn="ctr">
              <a:defRPr>
                <a:solidFill>
                  <a:schemeClr val="tx1"/>
                </a:solidFill>
              </a:defRPr>
            </a:lvl1pPr>
          </a:lstStyle>
          <a:p>
            <a:fld id="{CBD2DC0A-31CA-4DCB-899E-B2FAFD407397}" type="slidenum">
              <a:rPr lang="zh-CN" altLang="en-US" smtClean="0"/>
              <a:pPr/>
              <a:t>‹#›</a:t>
            </a:fld>
            <a:endParaRPr lang="zh-CN" altLang="en-US" dirty="0"/>
          </a:p>
        </p:txBody>
      </p:sp>
      <p:cxnSp>
        <p:nvCxnSpPr>
          <p:cNvPr id="24" name="直接连接符 23"/>
          <p:cNvCxnSpPr/>
          <p:nvPr userDrawn="1"/>
        </p:nvCxnSpPr>
        <p:spPr>
          <a:xfrm rot="5400000">
            <a:off x="1657672" y="487084"/>
            <a:ext cx="500065" cy="1"/>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文本占位符 2"/>
          <p:cNvSpPr>
            <a:spLocks noGrp="1"/>
          </p:cNvSpPr>
          <p:nvPr>
            <p:ph type="body" sz="quarter" idx="13"/>
          </p:nvPr>
        </p:nvSpPr>
        <p:spPr>
          <a:xfrm>
            <a:off x="2016580" y="260003"/>
            <a:ext cx="5482901" cy="720725"/>
          </a:xfrm>
          <a:prstGeom prst="rect">
            <a:avLst/>
          </a:prstGeom>
        </p:spPr>
        <p:txBody>
          <a:bodyPr/>
          <a:lstStyle>
            <a:lvl1pPr>
              <a:defRPr sz="2400" b="1">
                <a:solidFill>
                  <a:srgbClr val="F08300"/>
                </a:solidFill>
                <a:latin typeface="微软雅黑" panose="020B0503020204020204" pitchFamily="34" charset="-122"/>
                <a:ea typeface="微软雅黑" panose="020B0503020204020204" pitchFamily="34" charset="-122"/>
              </a:defRPr>
            </a:lvl1pPr>
          </a:lstStyle>
          <a:p>
            <a:pPr lvl="0"/>
            <a:r>
              <a:rPr lang="zh-CN" altLang="en-US" dirty="0" smtClean="0"/>
              <a:t>单击此处编辑母版文本样式</a:t>
            </a:r>
          </a:p>
        </p:txBody>
      </p:sp>
      <p:pic>
        <p:nvPicPr>
          <p:cNvPr id="8" name="图片 7"/>
          <p:cNvPicPr>
            <a:picLocks noChangeAspect="1"/>
          </p:cNvPicPr>
          <p:nvPr userDrawn="1"/>
        </p:nvPicPr>
        <p:blipFill>
          <a:blip r:embed="rId3" cstate="print"/>
          <a:stretch>
            <a:fillRect/>
          </a:stretch>
        </p:blipFill>
        <p:spPr>
          <a:xfrm>
            <a:off x="395536" y="136884"/>
            <a:ext cx="1152128" cy="699828"/>
          </a:xfrm>
          <a:prstGeom prst="rect">
            <a:avLst/>
          </a:prstGeom>
        </p:spPr>
      </p:pic>
    </p:spTree>
    <p:extLst>
      <p:ext uri="{BB962C8B-B14F-4D97-AF65-F5344CB8AC3E}">
        <p14:creationId xmlns:p14="http://schemas.microsoft.com/office/powerpoint/2010/main" xmlns="" val="3863704416"/>
      </p:ext>
    </p:extLst>
  </p:cSld>
  <p:clrMapOvr>
    <a:masterClrMapping/>
  </p:clrMapOvr>
  <p:timing>
    <p:tnLst>
      <p:par>
        <p:cTn id="1" dur="indefinite" restart="never" nodeType="tmRoot"/>
      </p:par>
    </p:tnLst>
  </p:timing>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2.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40932B-211A-42D4-B43F-6E8DDD3AF6AD}" type="datetime1">
              <a:rPr lang="zh-CN" altLang="en-US" smtClean="0"/>
              <a:pPr/>
              <a:t>2015/10/10</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D2DC0A-31CA-4DCB-899E-B2FAFD407397}" type="slidenum">
              <a:rPr lang="zh-CN" altLang="en-US" smtClean="0"/>
              <a:pPr/>
              <a:t>‹#›</a:t>
            </a:fld>
            <a:endParaRPr lang="zh-CN" altLang="en-US"/>
          </a:p>
        </p:txBody>
      </p:sp>
    </p:spTree>
    <p:extLst>
      <p:ext uri="{BB962C8B-B14F-4D97-AF65-F5344CB8AC3E}">
        <p14:creationId xmlns:p14="http://schemas.microsoft.com/office/powerpoint/2010/main" xmlns="" val="89752800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9" r:id="rId4"/>
    <p:sldLayoutId id="2147483666" r:id="rId5"/>
    <p:sldLayoutId id="2147483683" r:id="rId6"/>
    <p:sldLayoutId id="2147483684" r:id="rId7"/>
    <p:sldLayoutId id="2147483687" r:id="rId8"/>
    <p:sldLayoutId id="2147483689" r:id="rId9"/>
    <p:sldLayoutId id="2147483686" r:id="rId10"/>
    <p:sldLayoutId id="2147483688" r:id="rId11"/>
    <p:sldLayoutId id="2147483670" r:id="rId12"/>
    <p:sldLayoutId id="2147483665" r:id="rId13"/>
    <p:sldLayoutId id="2147483668" r:id="rId14"/>
    <p:sldLayoutId id="2147483667" r:id="rId15"/>
    <p:sldLayoutId id="2147483662" r:id="rId16"/>
    <p:sldLayoutId id="2147483663" r:id="rId17"/>
    <p:sldLayoutId id="2147483650" r:id="rId18"/>
    <p:sldLayoutId id="2147483651" r:id="rId19"/>
    <p:sldLayoutId id="2147483652" r:id="rId20"/>
    <p:sldLayoutId id="2147483653" r:id="rId21"/>
    <p:sldLayoutId id="2147483654" r:id="rId22"/>
    <p:sldLayoutId id="2147483655" r:id="rId23"/>
    <p:sldLayoutId id="2147483656" r:id="rId24"/>
    <p:sldLayoutId id="2147483657" r:id="rId25"/>
    <p:sldLayoutId id="2147483658" r:id="rId26"/>
    <p:sldLayoutId id="2147483659" r:id="rId27"/>
  </p:sldLayoutIdLst>
  <p:timing>
    <p:tnLst>
      <p:par>
        <p:cTn id="1" dur="indefinite" restart="never" nodeType="tmRoot"/>
      </p:par>
    </p:tnLst>
  </p:timing>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E14AC9-19A3-4071-B744-D82A3DE2CF48}" type="datetimeFigureOut">
              <a:rPr lang="zh-CN" altLang="en-US" smtClean="0"/>
              <a:pPr/>
              <a:t>2015/10/10</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839E39-70A0-4A67-8039-592D176BE1CF}" type="slidenum">
              <a:rPr lang="zh-CN" altLang="en-US" smtClean="0"/>
              <a:pPr/>
              <a:t>‹#›</a:t>
            </a:fld>
            <a:endParaRPr lang="zh-CN" altLang="en-US"/>
          </a:p>
        </p:txBody>
      </p:sp>
    </p:spTree>
    <p:extLst>
      <p:ext uri="{BB962C8B-B14F-4D97-AF65-F5344CB8AC3E}">
        <p14:creationId xmlns:p14="http://schemas.microsoft.com/office/powerpoint/2010/main" xmlns="" val="723405731"/>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png"/><Relationship Id="rId3" Type="http://schemas.openxmlformats.org/officeDocument/2006/relationships/image" Target="../media/image52.jpeg"/><Relationship Id="rId7" Type="http://schemas.openxmlformats.org/officeDocument/2006/relationships/image" Target="../media/image54.png"/><Relationship Id="rId12" Type="http://schemas.openxmlformats.org/officeDocument/2006/relationships/image" Target="../media/image59.jpe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2.bin"/><Relationship Id="rId11" Type="http://schemas.openxmlformats.org/officeDocument/2006/relationships/image" Target="../media/image58.jpeg"/><Relationship Id="rId5" Type="http://schemas.openxmlformats.org/officeDocument/2006/relationships/image" Target="../media/image53.jpeg"/><Relationship Id="rId10" Type="http://schemas.openxmlformats.org/officeDocument/2006/relationships/image" Target="../media/image57.png"/><Relationship Id="rId4" Type="http://schemas.openxmlformats.org/officeDocument/2006/relationships/image" Target="../media/image47.jpeg"/><Relationship Id="rId9" Type="http://schemas.openxmlformats.org/officeDocument/2006/relationships/image" Target="../media/image56.jpeg"/><Relationship Id="rId14" Type="http://schemas.openxmlformats.org/officeDocument/2006/relationships/image" Target="../media/image61.jpeg"/></Relationships>
</file>

<file path=ppt/slides/_rels/slide1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65.jpeg"/><Relationship Id="rId4" Type="http://schemas.openxmlformats.org/officeDocument/2006/relationships/image" Target="../media/image64.png"/></Relationships>
</file>

<file path=ppt/slides/_rels/slide1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75.jpeg"/><Relationship Id="rId13" Type="http://schemas.openxmlformats.org/officeDocument/2006/relationships/image" Target="../media/image80.jpeg"/><Relationship Id="rId3" Type="http://schemas.openxmlformats.org/officeDocument/2006/relationships/image" Target="../media/image71.png"/><Relationship Id="rId7" Type="http://schemas.openxmlformats.org/officeDocument/2006/relationships/image" Target="../media/image74.jpeg"/><Relationship Id="rId12" Type="http://schemas.openxmlformats.org/officeDocument/2006/relationships/image" Target="../media/image79.jpeg"/><Relationship Id="rId17" Type="http://schemas.openxmlformats.org/officeDocument/2006/relationships/image" Target="../media/image84.jpeg"/><Relationship Id="rId2" Type="http://schemas.openxmlformats.org/officeDocument/2006/relationships/image" Target="../media/image70.png"/><Relationship Id="rId16" Type="http://schemas.openxmlformats.org/officeDocument/2006/relationships/image" Target="../media/image83.png"/><Relationship Id="rId1" Type="http://schemas.openxmlformats.org/officeDocument/2006/relationships/slideLayout" Target="../slideLayouts/slideLayout7.xml"/><Relationship Id="rId6" Type="http://schemas.openxmlformats.org/officeDocument/2006/relationships/image" Target="../media/image73.jpeg"/><Relationship Id="rId11" Type="http://schemas.openxmlformats.org/officeDocument/2006/relationships/image" Target="../media/image78.jpeg"/><Relationship Id="rId5" Type="http://schemas.openxmlformats.org/officeDocument/2006/relationships/image" Target="../media/image72.png"/><Relationship Id="rId15" Type="http://schemas.openxmlformats.org/officeDocument/2006/relationships/image" Target="../media/image82.wmf"/><Relationship Id="rId10" Type="http://schemas.openxmlformats.org/officeDocument/2006/relationships/image" Target="../media/image77.jpeg"/><Relationship Id="rId4" Type="http://schemas.openxmlformats.org/officeDocument/2006/relationships/image" Target="../media/image43.png"/><Relationship Id="rId9" Type="http://schemas.openxmlformats.org/officeDocument/2006/relationships/image" Target="../media/image76.jpeg"/><Relationship Id="rId14" Type="http://schemas.openxmlformats.org/officeDocument/2006/relationships/image" Target="../media/image81.wmf"/></Relationships>
</file>

<file path=ppt/slides/_rels/slide16.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92.jpeg"/><Relationship Id="rId3" Type="http://schemas.openxmlformats.org/officeDocument/2006/relationships/image" Target="../media/image87.png"/><Relationship Id="rId7" Type="http://schemas.openxmlformats.org/officeDocument/2006/relationships/image" Target="../media/image91.png"/><Relationship Id="rId2" Type="http://schemas.openxmlformats.org/officeDocument/2006/relationships/image" Target="../media/image86.png"/><Relationship Id="rId1" Type="http://schemas.openxmlformats.org/officeDocument/2006/relationships/slideLayout" Target="../slideLayouts/slideLayout7.xml"/><Relationship Id="rId6" Type="http://schemas.openxmlformats.org/officeDocument/2006/relationships/image" Target="../media/image90.jpeg"/><Relationship Id="rId5" Type="http://schemas.openxmlformats.org/officeDocument/2006/relationships/image" Target="../media/image89.jpeg"/><Relationship Id="rId4" Type="http://schemas.openxmlformats.org/officeDocument/2006/relationships/image" Target="../media/image88.jpeg"/></Relationships>
</file>

<file path=ppt/slides/_rels/slide1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image" Target="../media/image96.jpeg"/><Relationship Id="rId1" Type="http://schemas.openxmlformats.org/officeDocument/2006/relationships/slideLayout" Target="../slideLayouts/slideLayout7.xml"/><Relationship Id="rId6" Type="http://schemas.openxmlformats.org/officeDocument/2006/relationships/image" Target="../media/image100.png"/><Relationship Id="rId5" Type="http://schemas.openxmlformats.org/officeDocument/2006/relationships/image" Target="../media/image99.png"/><Relationship Id="rId10" Type="http://schemas.openxmlformats.org/officeDocument/2006/relationships/image" Target="../media/image104.png"/><Relationship Id="rId4" Type="http://schemas.openxmlformats.org/officeDocument/2006/relationships/image" Target="../media/image98.png"/><Relationship Id="rId9" Type="http://schemas.openxmlformats.org/officeDocument/2006/relationships/image" Target="../media/image103.png"/></Relationships>
</file>

<file path=ppt/slides/_rels/slide2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08.wmf"/><Relationship Id="rId2" Type="http://schemas.openxmlformats.org/officeDocument/2006/relationships/image" Target="../media/image107.jpeg"/><Relationship Id="rId1" Type="http://schemas.openxmlformats.org/officeDocument/2006/relationships/slideLayout" Target="../slideLayouts/slideLayout7.xml"/><Relationship Id="rId5" Type="http://schemas.openxmlformats.org/officeDocument/2006/relationships/image" Target="../media/image110.png"/><Relationship Id="rId4" Type="http://schemas.openxmlformats.org/officeDocument/2006/relationships/image" Target="../media/image109.jpeg"/></Relationships>
</file>

<file path=ppt/slides/_rels/slide24.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7.xml"/><Relationship Id="rId4" Type="http://schemas.openxmlformats.org/officeDocument/2006/relationships/image" Target="../media/image114.png"/></Relationships>
</file>

<file path=ppt/slides/_rels/slide27.xml.rels><?xml version="1.0" encoding="UTF-8" standalone="yes"?>
<Relationships xmlns="http://schemas.openxmlformats.org/package/2006/relationships"><Relationship Id="rId8" Type="http://schemas.openxmlformats.org/officeDocument/2006/relationships/image" Target="../media/image121.jpeg"/><Relationship Id="rId13" Type="http://schemas.openxmlformats.org/officeDocument/2006/relationships/image" Target="../media/image126.jpeg"/><Relationship Id="rId18" Type="http://schemas.openxmlformats.org/officeDocument/2006/relationships/image" Target="../media/image131.jpeg"/><Relationship Id="rId3" Type="http://schemas.openxmlformats.org/officeDocument/2006/relationships/image" Target="../media/image116.png"/><Relationship Id="rId7" Type="http://schemas.openxmlformats.org/officeDocument/2006/relationships/image" Target="../media/image120.jpeg"/><Relationship Id="rId12" Type="http://schemas.openxmlformats.org/officeDocument/2006/relationships/image" Target="../media/image125.png"/><Relationship Id="rId17" Type="http://schemas.openxmlformats.org/officeDocument/2006/relationships/image" Target="../media/image130.png"/><Relationship Id="rId2" Type="http://schemas.openxmlformats.org/officeDocument/2006/relationships/image" Target="../media/image115.png"/><Relationship Id="rId16" Type="http://schemas.openxmlformats.org/officeDocument/2006/relationships/image" Target="../media/image129.jpeg"/><Relationship Id="rId1" Type="http://schemas.openxmlformats.org/officeDocument/2006/relationships/slideLayout" Target="../slideLayouts/slideLayout7.xml"/><Relationship Id="rId6" Type="http://schemas.openxmlformats.org/officeDocument/2006/relationships/image" Target="../media/image119.png"/><Relationship Id="rId11" Type="http://schemas.openxmlformats.org/officeDocument/2006/relationships/image" Target="../media/image124.png"/><Relationship Id="rId5" Type="http://schemas.openxmlformats.org/officeDocument/2006/relationships/image" Target="../media/image118.jpeg"/><Relationship Id="rId15" Type="http://schemas.openxmlformats.org/officeDocument/2006/relationships/image" Target="../media/image128.png"/><Relationship Id="rId10" Type="http://schemas.openxmlformats.org/officeDocument/2006/relationships/image" Target="../media/image123.jpeg"/><Relationship Id="rId4" Type="http://schemas.openxmlformats.org/officeDocument/2006/relationships/image" Target="../media/image117.jpeg"/><Relationship Id="rId9" Type="http://schemas.openxmlformats.org/officeDocument/2006/relationships/image" Target="../media/image122.png"/><Relationship Id="rId14" Type="http://schemas.openxmlformats.org/officeDocument/2006/relationships/image" Target="../media/image127.png"/></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32.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image" Target="../media/image136.jpeg"/><Relationship Id="rId1" Type="http://schemas.openxmlformats.org/officeDocument/2006/relationships/slideLayout" Target="../slideLayouts/slideLayout7.xml"/><Relationship Id="rId4" Type="http://schemas.openxmlformats.org/officeDocument/2006/relationships/image" Target="../media/image138.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image" Target="../media/image145.jpeg"/><Relationship Id="rId13" Type="http://schemas.openxmlformats.org/officeDocument/2006/relationships/image" Target="../media/image150.png"/><Relationship Id="rId18" Type="http://schemas.openxmlformats.org/officeDocument/2006/relationships/image" Target="../media/image154.png"/><Relationship Id="rId26" Type="http://schemas.openxmlformats.org/officeDocument/2006/relationships/image" Target="../media/image162.jpeg"/><Relationship Id="rId3" Type="http://schemas.openxmlformats.org/officeDocument/2006/relationships/image" Target="../media/image140.jpeg"/><Relationship Id="rId21" Type="http://schemas.openxmlformats.org/officeDocument/2006/relationships/image" Target="../media/image157.png"/><Relationship Id="rId34" Type="http://schemas.openxmlformats.org/officeDocument/2006/relationships/image" Target="../media/image170.jpeg"/><Relationship Id="rId7" Type="http://schemas.openxmlformats.org/officeDocument/2006/relationships/image" Target="../media/image144.png"/><Relationship Id="rId12" Type="http://schemas.openxmlformats.org/officeDocument/2006/relationships/image" Target="../media/image149.png"/><Relationship Id="rId17" Type="http://schemas.openxmlformats.org/officeDocument/2006/relationships/image" Target="../media/image153.jpeg"/><Relationship Id="rId25" Type="http://schemas.openxmlformats.org/officeDocument/2006/relationships/image" Target="../media/image161.emf"/><Relationship Id="rId33" Type="http://schemas.openxmlformats.org/officeDocument/2006/relationships/image" Target="../media/image169.png"/><Relationship Id="rId2" Type="http://schemas.openxmlformats.org/officeDocument/2006/relationships/hyperlink" Target="http://image.baidu.com/i?ct=503316480&amp;z=&amp;tn=baiduimagedetail&amp;word=%D2%BA%BE%A7%B5%E7%C4%D4&amp;in=1050&amp;cl=2&amp;lm=-1&amp;st=-1&amp;pn=13&amp;rn=1&amp;di=74338340565&amp;ln=1927&amp;fr=&amp;fm=result&amp;fmq=1328244262120_R&amp;ic=0&amp;s=0&amp;se=1&amp;sme=0&amp;tab=&amp;width=&amp;height=&amp;face=0&amp;is=&amp;istype=2" TargetMode="External"/><Relationship Id="rId16" Type="http://schemas.openxmlformats.org/officeDocument/2006/relationships/hyperlink" Target="http://en.wikipedia.org/wiki/Image:Zee_TV.jpg" TargetMode="External"/><Relationship Id="rId20" Type="http://schemas.openxmlformats.org/officeDocument/2006/relationships/image" Target="../media/image156.png"/><Relationship Id="rId29" Type="http://schemas.openxmlformats.org/officeDocument/2006/relationships/image" Target="../media/image165.jpeg"/><Relationship Id="rId1" Type="http://schemas.openxmlformats.org/officeDocument/2006/relationships/slideLayout" Target="../slideLayouts/slideLayout7.xml"/><Relationship Id="rId6" Type="http://schemas.openxmlformats.org/officeDocument/2006/relationships/image" Target="../media/image143.png"/><Relationship Id="rId11" Type="http://schemas.openxmlformats.org/officeDocument/2006/relationships/image" Target="../media/image148.png"/><Relationship Id="rId24" Type="http://schemas.openxmlformats.org/officeDocument/2006/relationships/image" Target="../media/image160.jpeg"/><Relationship Id="rId32" Type="http://schemas.openxmlformats.org/officeDocument/2006/relationships/image" Target="../media/image168.jpeg"/><Relationship Id="rId5" Type="http://schemas.openxmlformats.org/officeDocument/2006/relationships/image" Target="../media/image142.png"/><Relationship Id="rId15" Type="http://schemas.openxmlformats.org/officeDocument/2006/relationships/image" Target="../media/image152.png"/><Relationship Id="rId23" Type="http://schemas.openxmlformats.org/officeDocument/2006/relationships/image" Target="../media/image159.png"/><Relationship Id="rId28" Type="http://schemas.openxmlformats.org/officeDocument/2006/relationships/image" Target="../media/image164.png"/><Relationship Id="rId36" Type="http://schemas.openxmlformats.org/officeDocument/2006/relationships/image" Target="../media/image172.jpeg"/><Relationship Id="rId10" Type="http://schemas.openxmlformats.org/officeDocument/2006/relationships/image" Target="../media/image147.png"/><Relationship Id="rId19" Type="http://schemas.openxmlformats.org/officeDocument/2006/relationships/image" Target="../media/image155.png"/><Relationship Id="rId31" Type="http://schemas.openxmlformats.org/officeDocument/2006/relationships/image" Target="../media/image167.jpeg"/><Relationship Id="rId4" Type="http://schemas.openxmlformats.org/officeDocument/2006/relationships/image" Target="../media/image141.png"/><Relationship Id="rId9" Type="http://schemas.openxmlformats.org/officeDocument/2006/relationships/image" Target="../media/image146.png"/><Relationship Id="rId14" Type="http://schemas.openxmlformats.org/officeDocument/2006/relationships/image" Target="../media/image151.jpeg"/><Relationship Id="rId22" Type="http://schemas.openxmlformats.org/officeDocument/2006/relationships/image" Target="../media/image158.jpeg"/><Relationship Id="rId27" Type="http://schemas.openxmlformats.org/officeDocument/2006/relationships/image" Target="../media/image163.jpeg"/><Relationship Id="rId30" Type="http://schemas.openxmlformats.org/officeDocument/2006/relationships/image" Target="../media/image166.png"/><Relationship Id="rId35" Type="http://schemas.openxmlformats.org/officeDocument/2006/relationships/image" Target="../media/image171.jpeg"/></Relationships>
</file>

<file path=ppt/slides/_rels/slide32.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174.png"/><Relationship Id="rId7" Type="http://schemas.openxmlformats.org/officeDocument/2006/relationships/diagramLayout" Target="../diagrams/layout2.xml"/><Relationship Id="rId2" Type="http://schemas.openxmlformats.org/officeDocument/2006/relationships/image" Target="../media/image173.png"/><Relationship Id="rId1" Type="http://schemas.openxmlformats.org/officeDocument/2006/relationships/slideLayout" Target="../slideLayouts/slideLayout7.xml"/><Relationship Id="rId6" Type="http://schemas.openxmlformats.org/officeDocument/2006/relationships/diagramData" Target="../diagrams/data2.xml"/><Relationship Id="rId5" Type="http://schemas.openxmlformats.org/officeDocument/2006/relationships/image" Target="../media/image176.jpeg"/><Relationship Id="rId10" Type="http://schemas.microsoft.com/office/2007/relationships/diagramDrawing" Target="../diagrams/drawing2.xml"/><Relationship Id="rId4" Type="http://schemas.openxmlformats.org/officeDocument/2006/relationships/image" Target="../media/image175.png"/><Relationship Id="rId9" Type="http://schemas.openxmlformats.org/officeDocument/2006/relationships/diagramColors" Target="../diagrams/colors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7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79.jpeg"/><Relationship Id="rId7" Type="http://schemas.openxmlformats.org/officeDocument/2006/relationships/image" Target="../media/image183.png"/><Relationship Id="rId2" Type="http://schemas.openxmlformats.org/officeDocument/2006/relationships/image" Target="../media/image178.png"/><Relationship Id="rId1" Type="http://schemas.openxmlformats.org/officeDocument/2006/relationships/slideLayout" Target="../slideLayouts/slideLayout7.xml"/><Relationship Id="rId6" Type="http://schemas.openxmlformats.org/officeDocument/2006/relationships/image" Target="../media/image182.png"/><Relationship Id="rId5" Type="http://schemas.openxmlformats.org/officeDocument/2006/relationships/image" Target="../media/image181.jpeg"/><Relationship Id="rId4" Type="http://schemas.openxmlformats.org/officeDocument/2006/relationships/image" Target="../media/image180.jpeg"/></Relationships>
</file>

<file path=ppt/slides/_rels/slide36.xml.rels><?xml version="1.0" encoding="UTF-8" standalone="yes"?>
<Relationships xmlns="http://schemas.openxmlformats.org/package/2006/relationships"><Relationship Id="rId2" Type="http://schemas.openxmlformats.org/officeDocument/2006/relationships/image" Target="../media/image18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86.jpeg"/><Relationship Id="rId7" Type="http://schemas.openxmlformats.org/officeDocument/2006/relationships/image" Target="../media/image190.png"/><Relationship Id="rId2" Type="http://schemas.openxmlformats.org/officeDocument/2006/relationships/image" Target="../media/image185.jpeg"/><Relationship Id="rId1" Type="http://schemas.openxmlformats.org/officeDocument/2006/relationships/slideLayout" Target="../slideLayouts/slideLayout7.xml"/><Relationship Id="rId6" Type="http://schemas.openxmlformats.org/officeDocument/2006/relationships/image" Target="../media/image189.png"/><Relationship Id="rId5" Type="http://schemas.openxmlformats.org/officeDocument/2006/relationships/image" Target="../media/image188.png"/><Relationship Id="rId4" Type="http://schemas.openxmlformats.org/officeDocument/2006/relationships/image" Target="../media/image187.png"/></Relationships>
</file>

<file path=ppt/slides/_rels/slide38.xml.rels><?xml version="1.0" encoding="UTF-8" standalone="yes"?>
<Relationships xmlns="http://schemas.openxmlformats.org/package/2006/relationships"><Relationship Id="rId8" Type="http://schemas.openxmlformats.org/officeDocument/2006/relationships/image" Target="../media/image196.wmf"/><Relationship Id="rId3" Type="http://schemas.openxmlformats.org/officeDocument/2006/relationships/oleObject" Target="../embeddings/oleObject3.bin"/><Relationship Id="rId7" Type="http://schemas.openxmlformats.org/officeDocument/2006/relationships/image" Target="../media/image195.wmf"/><Relationship Id="rId12" Type="http://schemas.openxmlformats.org/officeDocument/2006/relationships/diagramColors" Target="../diagrams/colors3.xml"/><Relationship Id="rId17" Type="http://schemas.microsoft.com/office/2007/relationships/diagramDrawing" Target="../diagrams/drawing3.xml"/><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6.bin"/><Relationship Id="rId11" Type="http://schemas.openxmlformats.org/officeDocument/2006/relationships/diagramQuickStyle" Target="../diagrams/quickStyle3.xml"/><Relationship Id="rId5" Type="http://schemas.openxmlformats.org/officeDocument/2006/relationships/oleObject" Target="../embeddings/oleObject5.bin"/><Relationship Id="rId10" Type="http://schemas.openxmlformats.org/officeDocument/2006/relationships/diagramLayout" Target="../diagrams/layout3.xml"/><Relationship Id="rId4" Type="http://schemas.openxmlformats.org/officeDocument/2006/relationships/oleObject" Target="../embeddings/oleObject4.bin"/><Relationship Id="rId9" Type="http://schemas.openxmlformats.org/officeDocument/2006/relationships/diagramData" Target="../diagrams/data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44.jpeg"/><Relationship Id="rId13" Type="http://schemas.openxmlformats.org/officeDocument/2006/relationships/image" Target="../media/image49.jpeg"/><Relationship Id="rId3" Type="http://schemas.openxmlformats.org/officeDocument/2006/relationships/oleObject" Target="../embeddings/oleObject1.bin"/><Relationship Id="rId7" Type="http://schemas.openxmlformats.org/officeDocument/2006/relationships/image" Target="../media/image43.png"/><Relationship Id="rId12" Type="http://schemas.openxmlformats.org/officeDocument/2006/relationships/image" Target="../media/image48.jpe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42.png"/><Relationship Id="rId11" Type="http://schemas.openxmlformats.org/officeDocument/2006/relationships/image" Target="../media/image47.jpeg"/><Relationship Id="rId5" Type="http://schemas.openxmlformats.org/officeDocument/2006/relationships/image" Target="../media/image41.png"/><Relationship Id="rId10" Type="http://schemas.openxmlformats.org/officeDocument/2006/relationships/image" Target="../media/image46.jpeg"/><Relationship Id="rId4" Type="http://schemas.openxmlformats.org/officeDocument/2006/relationships/image" Target="../media/image40.jpeg"/><Relationship Id="rId9" Type="http://schemas.openxmlformats.org/officeDocument/2006/relationships/image" Target="../media/image45.jpeg"/><Relationship Id="rId14" Type="http://schemas.openxmlformats.org/officeDocument/2006/relationships/image" Target="../media/image5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a:spLocks noChangeArrowheads="1"/>
          </p:cNvSpPr>
          <p:nvPr/>
        </p:nvSpPr>
        <p:spPr bwMode="auto">
          <a:xfrm>
            <a:off x="176719" y="1124745"/>
            <a:ext cx="8925012" cy="29523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2075" tIns="46038" rIns="92075" bIns="46038" anchor="ctr"/>
          <a:lstStyle>
            <a:lvl1pPr>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marL="4572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9144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1371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18288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r>
              <a:rPr lang="zh-CN" altLang="en-US" sz="4000" b="1" dirty="0" smtClean="0">
                <a:latin typeface="微软雅黑" pitchFamily="34" charset="-122"/>
                <a:ea typeface="微软雅黑" pitchFamily="34" charset="-122"/>
              </a:rPr>
              <a:t>智慧园区解决方案</a:t>
            </a:r>
            <a:endParaRPr lang="en-US" altLang="zh-CN" sz="4000" b="1" dirty="0">
              <a:latin typeface="微软雅黑" pitchFamily="34" charset="-122"/>
              <a:ea typeface="微软雅黑" pitchFamily="34" charset="-122"/>
            </a:endParaRPr>
          </a:p>
        </p:txBody>
      </p:sp>
      <p:sp>
        <p:nvSpPr>
          <p:cNvPr id="5" name="文本框 3"/>
          <p:cNvSpPr txBox="1"/>
          <p:nvPr/>
        </p:nvSpPr>
        <p:spPr>
          <a:xfrm>
            <a:off x="3248993" y="4366845"/>
            <a:ext cx="2780465" cy="646331"/>
          </a:xfrm>
          <a:prstGeom prst="rect">
            <a:avLst/>
          </a:prstGeom>
          <a:noFill/>
        </p:spPr>
        <p:txBody>
          <a:bodyPr wrap="square" rtlCol="0">
            <a:spAutoFit/>
          </a:bodyPr>
          <a:lstStyle/>
          <a:p>
            <a:pPr algn="ctr"/>
            <a:r>
              <a:rPr kumimoji="1" lang="zh-CN" altLang="en-US" dirty="0" smtClean="0">
                <a:latin typeface="微软雅黑"/>
                <a:ea typeface="微软雅黑"/>
                <a:cs typeface="微软雅黑"/>
              </a:rPr>
              <a:t>主讲人：</a:t>
            </a:r>
            <a:r>
              <a:rPr kumimoji="1" lang="en-US" altLang="zh-CN" dirty="0" smtClean="0">
                <a:latin typeface="微软雅黑"/>
                <a:ea typeface="微软雅黑"/>
                <a:cs typeface="微软雅黑"/>
              </a:rPr>
              <a:t>XXX</a:t>
            </a:r>
          </a:p>
          <a:p>
            <a:pPr algn="ctr"/>
            <a:r>
              <a:rPr kumimoji="1" lang="zh-CN" altLang="en-US" dirty="0" smtClean="0">
                <a:latin typeface="微软雅黑"/>
                <a:ea typeface="微软雅黑"/>
                <a:cs typeface="微软雅黑"/>
              </a:rPr>
              <a:t>时间：</a:t>
            </a:r>
            <a:r>
              <a:rPr kumimoji="1" lang="en-US" altLang="zh-CN" dirty="0" smtClean="0">
                <a:latin typeface="微软雅黑"/>
                <a:ea typeface="微软雅黑"/>
                <a:cs typeface="微软雅黑"/>
              </a:rPr>
              <a:t>2015</a:t>
            </a:r>
            <a:r>
              <a:rPr kumimoji="1" lang="zh-CN" altLang="en-US" dirty="0" smtClean="0">
                <a:latin typeface="微软雅黑"/>
                <a:ea typeface="微软雅黑"/>
                <a:cs typeface="微软雅黑"/>
              </a:rPr>
              <a:t>年</a:t>
            </a:r>
            <a:r>
              <a:rPr kumimoji="1" lang="en-US" altLang="zh-CN" dirty="0">
                <a:latin typeface="微软雅黑"/>
                <a:ea typeface="微软雅黑"/>
                <a:cs typeface="微软雅黑"/>
              </a:rPr>
              <a:t>X</a:t>
            </a:r>
            <a:r>
              <a:rPr kumimoji="1" lang="zh-CN" altLang="en-US" dirty="0" smtClean="0">
                <a:latin typeface="微软雅黑"/>
                <a:ea typeface="微软雅黑"/>
                <a:cs typeface="微软雅黑"/>
              </a:rPr>
              <a:t>月</a:t>
            </a:r>
            <a:endParaRPr kumimoji="1" lang="zh-CN" altLang="en-US" dirty="0">
              <a:latin typeface="微软雅黑"/>
              <a:ea typeface="微软雅黑"/>
              <a:cs typeface="微软雅黑"/>
            </a:endParaRPr>
          </a:p>
        </p:txBody>
      </p:sp>
    </p:spTree>
    <p:extLst>
      <p:ext uri="{BB962C8B-B14F-4D97-AF65-F5344CB8AC3E}">
        <p14:creationId xmlns:p14="http://schemas.microsoft.com/office/powerpoint/2010/main" xmlns="" val="1015030095"/>
      </p:ext>
    </p:extLst>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p:txBody>
          <a:bodyPr/>
          <a:lstStyle/>
          <a:p>
            <a:pPr marL="0" indent="0">
              <a:buNone/>
            </a:pPr>
            <a:r>
              <a:rPr lang="zh-CN" altLang="en-US" dirty="0" smtClean="0"/>
              <a:t>解决方案整体构架</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10</a:t>
            </a:fld>
            <a:endParaRPr lang="zh-CN" altLang="en-US" dirty="0"/>
          </a:p>
        </p:txBody>
      </p:sp>
      <p:sp>
        <p:nvSpPr>
          <p:cNvPr id="4" name="向下箭號 98"/>
          <p:cNvSpPr/>
          <p:nvPr/>
        </p:nvSpPr>
        <p:spPr bwMode="auto">
          <a:xfrm rot="10800000">
            <a:off x="3394345" y="5156792"/>
            <a:ext cx="552086" cy="287965"/>
          </a:xfrm>
          <a:prstGeom prst="downArrow">
            <a:avLst/>
          </a:prstGeom>
          <a:solidFill>
            <a:schemeClr val="bg2">
              <a:lumMod val="50000"/>
            </a:schemeClr>
          </a:solidFill>
          <a:ln w="9525" cap="flat" cmpd="sng" algn="ctr">
            <a:noFill/>
            <a:prstDash val="solid"/>
            <a:round/>
            <a:headEnd type="none" w="med" len="med"/>
            <a:tailEnd type="none" w="med" len="med"/>
          </a:ln>
          <a:effectLst/>
        </p:spPr>
        <p:txBody>
          <a:bodyPr vert="horz" wrap="square" lIns="91419" tIns="45709" rIns="91419" bIns="45709" numCol="1" rtlCol="0" anchor="t" anchorCtr="0" compatLnSpc="1">
            <a:prstTxWarp prst="textNoShape">
              <a:avLst/>
            </a:prstTxWarp>
          </a:bodyPr>
          <a:lstStyle/>
          <a:p>
            <a:pPr defTabSz="1007861" fontAlgn="base">
              <a:spcBef>
                <a:spcPct val="0"/>
              </a:spcBef>
              <a:spcAft>
                <a:spcPct val="0"/>
              </a:spcAft>
            </a:pPr>
            <a:endParaRPr lang="zh-TW" altLang="en-US" sz="2000">
              <a:latin typeface="Arial" charset="0"/>
              <a:ea typeface="宋体" charset="-122"/>
            </a:endParaRPr>
          </a:p>
        </p:txBody>
      </p:sp>
      <p:sp>
        <p:nvSpPr>
          <p:cNvPr id="5" name="向下箭號 99"/>
          <p:cNvSpPr/>
          <p:nvPr/>
        </p:nvSpPr>
        <p:spPr bwMode="auto">
          <a:xfrm rot="10800000">
            <a:off x="5648203" y="5156792"/>
            <a:ext cx="552086" cy="287965"/>
          </a:xfrm>
          <a:prstGeom prst="downArrow">
            <a:avLst/>
          </a:prstGeom>
          <a:solidFill>
            <a:schemeClr val="bg2">
              <a:lumMod val="50000"/>
            </a:schemeClr>
          </a:solidFill>
          <a:ln w="9525" cap="flat" cmpd="sng" algn="ctr">
            <a:noFill/>
            <a:prstDash val="solid"/>
            <a:round/>
            <a:headEnd type="none" w="med" len="med"/>
            <a:tailEnd type="none" w="med" len="med"/>
          </a:ln>
          <a:effectLst/>
        </p:spPr>
        <p:txBody>
          <a:bodyPr vert="horz" wrap="square" lIns="91419" tIns="45709" rIns="91419" bIns="45709" numCol="1" rtlCol="0" anchor="t" anchorCtr="0" compatLnSpc="1">
            <a:prstTxWarp prst="textNoShape">
              <a:avLst/>
            </a:prstTxWarp>
          </a:bodyPr>
          <a:lstStyle/>
          <a:p>
            <a:pPr defTabSz="1007861" fontAlgn="base">
              <a:spcBef>
                <a:spcPct val="0"/>
              </a:spcBef>
              <a:spcAft>
                <a:spcPct val="0"/>
              </a:spcAft>
            </a:pPr>
            <a:endParaRPr lang="zh-TW" altLang="en-US" sz="2000">
              <a:latin typeface="Arial" charset="0"/>
              <a:ea typeface="宋体" charset="-122"/>
            </a:endParaRPr>
          </a:p>
        </p:txBody>
      </p:sp>
      <p:grpSp>
        <p:nvGrpSpPr>
          <p:cNvPr id="6" name="组合 5"/>
          <p:cNvGrpSpPr/>
          <p:nvPr/>
        </p:nvGrpSpPr>
        <p:grpSpPr>
          <a:xfrm>
            <a:off x="402629" y="2143414"/>
            <a:ext cx="8536767" cy="3028604"/>
            <a:chOff x="402629" y="2143414"/>
            <a:chExt cx="8536767" cy="3028604"/>
          </a:xfrm>
        </p:grpSpPr>
        <p:sp>
          <p:nvSpPr>
            <p:cNvPr id="7" name="矩形 6"/>
            <p:cNvSpPr/>
            <p:nvPr/>
          </p:nvSpPr>
          <p:spPr>
            <a:xfrm>
              <a:off x="876366" y="2205147"/>
              <a:ext cx="8063030" cy="2966871"/>
            </a:xfrm>
            <a:prstGeom prst="rect">
              <a:avLst/>
            </a:prstGeom>
            <a:solidFill>
              <a:schemeClr val="bg1">
                <a:lumMod val="95000"/>
              </a:schemeClr>
            </a:solidFill>
            <a:ln w="9525">
              <a:solidFill>
                <a:srgbClr val="5CA2AC"/>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1"/>
            </a:p>
          </p:txBody>
        </p:sp>
        <p:sp>
          <p:nvSpPr>
            <p:cNvPr id="8" name="矩形 7"/>
            <p:cNvSpPr/>
            <p:nvPr/>
          </p:nvSpPr>
          <p:spPr>
            <a:xfrm>
              <a:off x="992623" y="4752732"/>
              <a:ext cx="7773776" cy="272108"/>
            </a:xfrm>
            <a:prstGeom prst="rect">
              <a:avLst/>
            </a:prstGeom>
            <a:solidFill>
              <a:schemeClr val="bg2">
                <a:lumMod val="90000"/>
              </a:schemeClr>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CN" altLang="en-US" sz="1600" b="1" dirty="0">
                  <a:solidFill>
                    <a:schemeClr val="tx1"/>
                  </a:solidFill>
                  <a:latin typeface="微软雅黑" pitchFamily="34" charset="-122"/>
                  <a:ea typeface="微软雅黑" pitchFamily="34" charset="-122"/>
                </a:rPr>
                <a:t>云平台</a:t>
              </a:r>
            </a:p>
          </p:txBody>
        </p:sp>
        <p:sp>
          <p:nvSpPr>
            <p:cNvPr id="9" name="圆角矩形 26"/>
            <p:cNvSpPr/>
            <p:nvPr/>
          </p:nvSpPr>
          <p:spPr>
            <a:xfrm>
              <a:off x="1168794" y="3234750"/>
              <a:ext cx="3491692" cy="1435838"/>
            </a:xfrm>
            <a:prstGeom prst="roundRect">
              <a:avLst/>
            </a:prstGeom>
            <a:solidFill>
              <a:schemeClr val="accent5">
                <a:lumMod val="20000"/>
                <a:lumOff val="80000"/>
              </a:scheme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1"/>
            </a:p>
          </p:txBody>
        </p:sp>
        <p:sp>
          <p:nvSpPr>
            <p:cNvPr id="10" name="圆角矩形 27"/>
            <p:cNvSpPr/>
            <p:nvPr/>
          </p:nvSpPr>
          <p:spPr>
            <a:xfrm>
              <a:off x="1389407" y="4259858"/>
              <a:ext cx="3131412" cy="349119"/>
            </a:xfrm>
            <a:prstGeom prst="round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400" b="1" dirty="0">
                  <a:solidFill>
                    <a:schemeClr val="tx1"/>
                  </a:solidFill>
                  <a:latin typeface="微软雅黑" pitchFamily="34" charset="-122"/>
                  <a:ea typeface="微软雅黑" pitchFamily="34" charset="-122"/>
                </a:rPr>
                <a:t>数据汇集平台</a:t>
              </a:r>
            </a:p>
          </p:txBody>
        </p:sp>
        <p:sp>
          <p:nvSpPr>
            <p:cNvPr id="11" name="圆角矩形 28"/>
            <p:cNvSpPr/>
            <p:nvPr/>
          </p:nvSpPr>
          <p:spPr>
            <a:xfrm>
              <a:off x="1389407" y="3274110"/>
              <a:ext cx="3131412" cy="349119"/>
            </a:xfrm>
            <a:prstGeom prst="round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400" b="1" dirty="0">
                  <a:solidFill>
                    <a:schemeClr val="tx1"/>
                  </a:solidFill>
                  <a:latin typeface="微软雅黑" pitchFamily="34" charset="-122"/>
                  <a:ea typeface="微软雅黑" pitchFamily="34" charset="-122"/>
                </a:rPr>
                <a:t>数据交换与共享平台</a:t>
              </a:r>
            </a:p>
          </p:txBody>
        </p:sp>
        <p:sp>
          <p:nvSpPr>
            <p:cNvPr id="12" name="圆角矩形 29"/>
            <p:cNvSpPr/>
            <p:nvPr/>
          </p:nvSpPr>
          <p:spPr>
            <a:xfrm>
              <a:off x="1389407" y="3684839"/>
              <a:ext cx="3131412" cy="544215"/>
            </a:xfrm>
            <a:prstGeom prst="round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1"/>
            </a:p>
          </p:txBody>
        </p:sp>
        <p:sp>
          <p:nvSpPr>
            <p:cNvPr id="13" name="圆角矩形 30"/>
            <p:cNvSpPr/>
            <p:nvPr/>
          </p:nvSpPr>
          <p:spPr>
            <a:xfrm>
              <a:off x="1465589" y="3719066"/>
              <a:ext cx="936408" cy="232745"/>
            </a:xfrm>
            <a:prstGeom prst="round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1100" b="1" dirty="0">
                  <a:solidFill>
                    <a:schemeClr val="tx1"/>
                  </a:solidFill>
                  <a:latin typeface="微软雅黑" pitchFamily="34" charset="-122"/>
                  <a:ea typeface="微软雅黑" pitchFamily="34" charset="-122"/>
                </a:rPr>
                <a:t>基础数据</a:t>
              </a:r>
              <a:r>
                <a:rPr lang="zh-CN" altLang="en-US" sz="1100" b="1" dirty="0">
                  <a:solidFill>
                    <a:schemeClr val="tx1"/>
                  </a:solidFill>
                  <a:latin typeface="微软雅黑" pitchFamily="34" charset="-122"/>
                  <a:ea typeface="微软雅黑" pitchFamily="34" charset="-122"/>
                </a:rPr>
                <a:t>库</a:t>
              </a:r>
            </a:p>
          </p:txBody>
        </p:sp>
        <p:sp>
          <p:nvSpPr>
            <p:cNvPr id="14" name="圆角矩形 31"/>
            <p:cNvSpPr/>
            <p:nvPr/>
          </p:nvSpPr>
          <p:spPr>
            <a:xfrm>
              <a:off x="1465589" y="3965503"/>
              <a:ext cx="936408" cy="232745"/>
            </a:xfrm>
            <a:prstGeom prst="round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100" b="1" dirty="0">
                  <a:solidFill>
                    <a:schemeClr val="tx1"/>
                  </a:solidFill>
                  <a:latin typeface="微软雅黑" pitchFamily="34" charset="-122"/>
                  <a:ea typeface="微软雅黑" pitchFamily="34" charset="-122"/>
                </a:rPr>
                <a:t>业务数据库</a:t>
              </a:r>
            </a:p>
          </p:txBody>
        </p:sp>
        <p:sp>
          <p:nvSpPr>
            <p:cNvPr id="15" name="圆角矩形 32"/>
            <p:cNvSpPr/>
            <p:nvPr/>
          </p:nvSpPr>
          <p:spPr>
            <a:xfrm>
              <a:off x="2509922" y="3719066"/>
              <a:ext cx="936408" cy="232745"/>
            </a:xfrm>
            <a:prstGeom prst="round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1100" b="1" dirty="0">
                  <a:solidFill>
                    <a:schemeClr val="tx1"/>
                  </a:solidFill>
                  <a:latin typeface="微软雅黑" pitchFamily="34" charset="-122"/>
                  <a:ea typeface="微软雅黑" pitchFamily="34" charset="-122"/>
                </a:rPr>
                <a:t>物联信息</a:t>
              </a:r>
              <a:r>
                <a:rPr lang="zh-CN" altLang="en-US" sz="1100" b="1" dirty="0">
                  <a:solidFill>
                    <a:schemeClr val="tx1"/>
                  </a:solidFill>
                  <a:latin typeface="微软雅黑" pitchFamily="34" charset="-122"/>
                  <a:ea typeface="微软雅黑" pitchFamily="34" charset="-122"/>
                </a:rPr>
                <a:t>库</a:t>
              </a:r>
            </a:p>
          </p:txBody>
        </p:sp>
        <p:sp>
          <p:nvSpPr>
            <p:cNvPr id="16" name="圆角矩形 33"/>
            <p:cNvSpPr/>
            <p:nvPr/>
          </p:nvSpPr>
          <p:spPr>
            <a:xfrm>
              <a:off x="2509922" y="3965503"/>
              <a:ext cx="936408" cy="232745"/>
            </a:xfrm>
            <a:prstGeom prst="round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1100" b="1" dirty="0">
                  <a:solidFill>
                    <a:schemeClr val="tx1"/>
                  </a:solidFill>
                  <a:latin typeface="微软雅黑" pitchFamily="34" charset="-122"/>
                  <a:ea typeface="微软雅黑" pitchFamily="34" charset="-122"/>
                </a:rPr>
                <a:t>指挥控制</a:t>
              </a:r>
              <a:r>
                <a:rPr lang="zh-CN" altLang="en-US" sz="1100" b="1" dirty="0">
                  <a:solidFill>
                    <a:schemeClr val="tx1"/>
                  </a:solidFill>
                  <a:latin typeface="微软雅黑" pitchFamily="34" charset="-122"/>
                  <a:ea typeface="微软雅黑" pitchFamily="34" charset="-122"/>
                </a:rPr>
                <a:t>库</a:t>
              </a:r>
            </a:p>
          </p:txBody>
        </p:sp>
        <p:sp>
          <p:nvSpPr>
            <p:cNvPr id="17" name="圆角矩形 34"/>
            <p:cNvSpPr/>
            <p:nvPr/>
          </p:nvSpPr>
          <p:spPr>
            <a:xfrm>
              <a:off x="3522513" y="3705376"/>
              <a:ext cx="936408" cy="232745"/>
            </a:xfrm>
            <a:prstGeom prst="round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1100" b="1" dirty="0">
                  <a:solidFill>
                    <a:schemeClr val="tx1"/>
                  </a:solidFill>
                  <a:latin typeface="微软雅黑" pitchFamily="34" charset="-122"/>
                  <a:ea typeface="微软雅黑" pitchFamily="34" charset="-122"/>
                </a:rPr>
                <a:t>企业</a:t>
              </a:r>
              <a:r>
                <a:rPr lang="zh-CN" altLang="en-US" sz="1100" b="1" dirty="0">
                  <a:solidFill>
                    <a:schemeClr val="tx1"/>
                  </a:solidFill>
                  <a:latin typeface="微软雅黑" pitchFamily="34" charset="-122"/>
                  <a:ea typeface="微软雅黑" pitchFamily="34" charset="-122"/>
                </a:rPr>
                <a:t>数据库</a:t>
              </a:r>
            </a:p>
          </p:txBody>
        </p:sp>
        <p:sp>
          <p:nvSpPr>
            <p:cNvPr id="18" name="圆角矩形 35"/>
            <p:cNvSpPr/>
            <p:nvPr/>
          </p:nvSpPr>
          <p:spPr>
            <a:xfrm>
              <a:off x="3522513" y="3951813"/>
              <a:ext cx="936408" cy="232745"/>
            </a:xfrm>
            <a:prstGeom prst="round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defRPr/>
              </a:pPr>
              <a:r>
                <a:rPr lang="zh-TW" altLang="en-US" sz="1100" b="1" dirty="0">
                  <a:solidFill>
                    <a:schemeClr val="tx1"/>
                  </a:solidFill>
                  <a:latin typeface="微软雅黑" pitchFamily="34" charset="-122"/>
                  <a:ea typeface="微软雅黑" pitchFamily="34" charset="-122"/>
                </a:rPr>
                <a:t>设备数据</a:t>
              </a:r>
              <a:r>
                <a:rPr lang="zh-CN" altLang="en-US" sz="1100" b="1" dirty="0">
                  <a:solidFill>
                    <a:schemeClr val="tx1"/>
                  </a:solidFill>
                  <a:latin typeface="微软雅黑" pitchFamily="34" charset="-122"/>
                  <a:ea typeface="微软雅黑" pitchFamily="34" charset="-122"/>
                </a:rPr>
                <a:t>库</a:t>
              </a:r>
            </a:p>
          </p:txBody>
        </p:sp>
        <p:sp>
          <p:nvSpPr>
            <p:cNvPr id="19" name="圆角矩形 36"/>
            <p:cNvSpPr/>
            <p:nvPr/>
          </p:nvSpPr>
          <p:spPr>
            <a:xfrm>
              <a:off x="4749366" y="3393698"/>
              <a:ext cx="1945825" cy="1126080"/>
            </a:xfrm>
            <a:prstGeom prst="roundRect">
              <a:avLst/>
            </a:prstGeom>
            <a:solidFill>
              <a:schemeClr val="accent6">
                <a:lumMod val="20000"/>
                <a:lumOff val="80000"/>
              </a:scheme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1"/>
            </a:p>
          </p:txBody>
        </p:sp>
        <p:sp>
          <p:nvSpPr>
            <p:cNvPr id="20" name="圆角矩形 37"/>
            <p:cNvSpPr/>
            <p:nvPr/>
          </p:nvSpPr>
          <p:spPr>
            <a:xfrm>
              <a:off x="4866814" y="4075784"/>
              <a:ext cx="791980" cy="272108"/>
            </a:xfrm>
            <a:prstGeom prst="round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1100" b="1" dirty="0">
                  <a:solidFill>
                    <a:schemeClr val="tx1"/>
                  </a:solidFill>
                  <a:latin typeface="微软雅黑" pitchFamily="34" charset="-122"/>
                  <a:ea typeface="微软雅黑" pitchFamily="34" charset="-122"/>
                </a:rPr>
                <a:t>安全</a:t>
              </a:r>
              <a:r>
                <a:rPr lang="zh-CN" altLang="en-US" sz="1100" b="1" dirty="0">
                  <a:solidFill>
                    <a:schemeClr val="tx1"/>
                  </a:solidFill>
                  <a:latin typeface="微软雅黑" pitchFamily="34" charset="-122"/>
                  <a:ea typeface="微软雅黑" pitchFamily="34" charset="-122"/>
                </a:rPr>
                <a:t>认证</a:t>
              </a:r>
            </a:p>
          </p:txBody>
        </p:sp>
        <p:sp>
          <p:nvSpPr>
            <p:cNvPr id="21" name="圆角矩形 38"/>
            <p:cNvSpPr/>
            <p:nvPr/>
          </p:nvSpPr>
          <p:spPr>
            <a:xfrm>
              <a:off x="4866814" y="3665056"/>
              <a:ext cx="791980" cy="272108"/>
            </a:xfrm>
            <a:prstGeom prst="round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1100" b="1" dirty="0">
                  <a:solidFill>
                    <a:schemeClr val="tx1"/>
                  </a:solidFill>
                  <a:latin typeface="微软雅黑" pitchFamily="34" charset="-122"/>
                  <a:ea typeface="微软雅黑" pitchFamily="34" charset="-122"/>
                </a:rPr>
                <a:t>租赁</a:t>
              </a:r>
              <a:r>
                <a:rPr lang="zh-CN" altLang="en-US" sz="1100" b="1" dirty="0">
                  <a:solidFill>
                    <a:schemeClr val="tx1"/>
                  </a:solidFill>
                  <a:latin typeface="微软雅黑" pitchFamily="34" charset="-122"/>
                  <a:ea typeface="微软雅黑" pitchFamily="34" charset="-122"/>
                </a:rPr>
                <a:t>管理</a:t>
              </a:r>
            </a:p>
          </p:txBody>
        </p:sp>
        <p:sp>
          <p:nvSpPr>
            <p:cNvPr id="22" name="圆角矩形 46"/>
            <p:cNvSpPr/>
            <p:nvPr/>
          </p:nvSpPr>
          <p:spPr>
            <a:xfrm>
              <a:off x="5750846" y="4075784"/>
              <a:ext cx="791979" cy="272108"/>
            </a:xfrm>
            <a:prstGeom prst="round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100" b="1" dirty="0">
                <a:solidFill>
                  <a:schemeClr val="tx1"/>
                </a:solidFill>
                <a:latin typeface="微软雅黑" pitchFamily="34" charset="-122"/>
                <a:ea typeface="微软雅黑" pitchFamily="34" charset="-122"/>
              </a:endParaRPr>
            </a:p>
          </p:txBody>
        </p:sp>
        <p:sp>
          <p:nvSpPr>
            <p:cNvPr id="23" name="圆角矩形 47"/>
            <p:cNvSpPr/>
            <p:nvPr/>
          </p:nvSpPr>
          <p:spPr>
            <a:xfrm>
              <a:off x="5750846" y="3665056"/>
              <a:ext cx="791979" cy="272108"/>
            </a:xfrm>
            <a:prstGeom prst="round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1100" b="1" dirty="0">
                  <a:solidFill>
                    <a:schemeClr val="tx1"/>
                  </a:solidFill>
                  <a:latin typeface="微软雅黑" pitchFamily="34" charset="-122"/>
                  <a:ea typeface="微软雅黑" pitchFamily="34" charset="-122"/>
                </a:rPr>
                <a:t>计费</a:t>
              </a:r>
              <a:r>
                <a:rPr lang="zh-CN" altLang="en-US" sz="1100" b="1" dirty="0">
                  <a:solidFill>
                    <a:schemeClr val="tx1"/>
                  </a:solidFill>
                  <a:latin typeface="微软雅黑" pitchFamily="34" charset="-122"/>
                  <a:ea typeface="微软雅黑" pitchFamily="34" charset="-122"/>
                </a:rPr>
                <a:t>管理</a:t>
              </a:r>
            </a:p>
          </p:txBody>
        </p:sp>
        <p:sp>
          <p:nvSpPr>
            <p:cNvPr id="24" name="圆角矩形 48"/>
            <p:cNvSpPr/>
            <p:nvPr/>
          </p:nvSpPr>
          <p:spPr>
            <a:xfrm>
              <a:off x="6841206" y="3382790"/>
              <a:ext cx="1945825" cy="1126080"/>
            </a:xfrm>
            <a:prstGeom prst="roundRect">
              <a:avLst/>
            </a:prstGeom>
            <a:solidFill>
              <a:schemeClr val="accent2">
                <a:lumMod val="20000"/>
                <a:lumOff val="80000"/>
              </a:scheme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1"/>
            </a:p>
          </p:txBody>
        </p:sp>
        <p:sp>
          <p:nvSpPr>
            <p:cNvPr id="25" name="圆角矩形 49"/>
            <p:cNvSpPr/>
            <p:nvPr/>
          </p:nvSpPr>
          <p:spPr>
            <a:xfrm>
              <a:off x="6958654" y="4101565"/>
              <a:ext cx="791980" cy="272108"/>
            </a:xfrm>
            <a:prstGeom prst="round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100" b="1" dirty="0">
                <a:solidFill>
                  <a:schemeClr val="tx1"/>
                </a:solidFill>
                <a:latin typeface="微软雅黑" pitchFamily="34" charset="-122"/>
                <a:ea typeface="微软雅黑" pitchFamily="34" charset="-122"/>
              </a:endParaRPr>
            </a:p>
          </p:txBody>
        </p:sp>
        <p:sp>
          <p:nvSpPr>
            <p:cNvPr id="26" name="圆角矩形 50"/>
            <p:cNvSpPr/>
            <p:nvPr/>
          </p:nvSpPr>
          <p:spPr>
            <a:xfrm>
              <a:off x="6958654" y="3690837"/>
              <a:ext cx="791980" cy="272108"/>
            </a:xfrm>
            <a:prstGeom prst="round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1100" b="1" dirty="0">
                  <a:solidFill>
                    <a:schemeClr val="tx1"/>
                  </a:solidFill>
                  <a:latin typeface="微软雅黑" pitchFamily="34" charset="-122"/>
                  <a:ea typeface="微软雅黑" pitchFamily="34" charset="-122"/>
                </a:rPr>
                <a:t>平台运行</a:t>
              </a:r>
              <a:endParaRPr lang="zh-CN" altLang="en-US" sz="1100" b="1" dirty="0">
                <a:solidFill>
                  <a:schemeClr val="tx1"/>
                </a:solidFill>
                <a:latin typeface="微软雅黑" pitchFamily="34" charset="-122"/>
                <a:ea typeface="微软雅黑" pitchFamily="34" charset="-122"/>
              </a:endParaRPr>
            </a:p>
          </p:txBody>
        </p:sp>
        <p:sp>
          <p:nvSpPr>
            <p:cNvPr id="27" name="圆角矩形 51"/>
            <p:cNvSpPr/>
            <p:nvPr/>
          </p:nvSpPr>
          <p:spPr>
            <a:xfrm>
              <a:off x="7842687" y="4101565"/>
              <a:ext cx="791979" cy="272108"/>
            </a:xfrm>
            <a:prstGeom prst="round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1100" b="1" dirty="0">
                  <a:solidFill>
                    <a:schemeClr val="tx1"/>
                  </a:solidFill>
                  <a:latin typeface="微软雅黑" pitchFamily="34" charset="-122"/>
                  <a:ea typeface="微软雅黑" pitchFamily="34" charset="-122"/>
                </a:rPr>
                <a:t>第三方支撑</a:t>
              </a:r>
              <a:endParaRPr lang="zh-CN" altLang="en-US" sz="1100" b="1" dirty="0">
                <a:solidFill>
                  <a:schemeClr val="tx1"/>
                </a:solidFill>
                <a:latin typeface="微软雅黑" pitchFamily="34" charset="-122"/>
                <a:ea typeface="微软雅黑" pitchFamily="34" charset="-122"/>
              </a:endParaRPr>
            </a:p>
          </p:txBody>
        </p:sp>
        <p:sp>
          <p:nvSpPr>
            <p:cNvPr id="28" name="圆角矩形 52"/>
            <p:cNvSpPr/>
            <p:nvPr/>
          </p:nvSpPr>
          <p:spPr>
            <a:xfrm>
              <a:off x="7842687" y="3690837"/>
              <a:ext cx="791979" cy="272108"/>
            </a:xfrm>
            <a:prstGeom prst="round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1100" b="1" dirty="0">
                  <a:solidFill>
                    <a:schemeClr val="tx1"/>
                  </a:solidFill>
                  <a:latin typeface="微软雅黑" pitchFamily="34" charset="-122"/>
                  <a:ea typeface="微软雅黑" pitchFamily="34" charset="-122"/>
                </a:rPr>
                <a:t>移动服务</a:t>
              </a:r>
              <a:endParaRPr lang="zh-CN" altLang="en-US" sz="1100" b="1" dirty="0">
                <a:solidFill>
                  <a:schemeClr val="tx1"/>
                </a:solidFill>
                <a:latin typeface="微软雅黑" pitchFamily="34" charset="-122"/>
                <a:ea typeface="微软雅黑" pitchFamily="34" charset="-122"/>
              </a:endParaRPr>
            </a:p>
          </p:txBody>
        </p:sp>
        <p:sp>
          <p:nvSpPr>
            <p:cNvPr id="29" name="圆角矩形 71"/>
            <p:cNvSpPr/>
            <p:nvPr/>
          </p:nvSpPr>
          <p:spPr>
            <a:xfrm>
              <a:off x="1092612" y="2287079"/>
              <a:ext cx="7594430" cy="579726"/>
            </a:xfrm>
            <a:prstGeom prst="roundRect">
              <a:avLst/>
            </a:prstGeom>
            <a:solidFill>
              <a:schemeClr val="accent4">
                <a:lumMod val="20000"/>
                <a:lumOff val="80000"/>
              </a:scheme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1" dirty="0"/>
            </a:p>
          </p:txBody>
        </p:sp>
        <p:sp>
          <p:nvSpPr>
            <p:cNvPr id="30" name="圆角矩形 72"/>
            <p:cNvSpPr/>
            <p:nvPr/>
          </p:nvSpPr>
          <p:spPr>
            <a:xfrm>
              <a:off x="1287830" y="2386484"/>
              <a:ext cx="7270654" cy="392185"/>
            </a:xfrm>
            <a:prstGeom prst="round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1"/>
            </a:p>
          </p:txBody>
        </p:sp>
        <p:sp>
          <p:nvSpPr>
            <p:cNvPr id="31" name="圆角矩形 89"/>
            <p:cNvSpPr/>
            <p:nvPr/>
          </p:nvSpPr>
          <p:spPr>
            <a:xfrm>
              <a:off x="3040025" y="2451516"/>
              <a:ext cx="936408" cy="263551"/>
            </a:xfrm>
            <a:prstGeom prst="round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100" b="1" dirty="0">
                  <a:solidFill>
                    <a:schemeClr val="tx1"/>
                  </a:solidFill>
                  <a:latin typeface="微软雅黑" pitchFamily="34" charset="-122"/>
                  <a:ea typeface="微软雅黑" pitchFamily="34" charset="-122"/>
                </a:rPr>
                <a:t>用户管理</a:t>
              </a:r>
            </a:p>
          </p:txBody>
        </p:sp>
        <p:sp>
          <p:nvSpPr>
            <p:cNvPr id="32" name="圆角矩形 90"/>
            <p:cNvSpPr/>
            <p:nvPr/>
          </p:nvSpPr>
          <p:spPr>
            <a:xfrm>
              <a:off x="4481141" y="2451516"/>
              <a:ext cx="934821" cy="263551"/>
            </a:xfrm>
            <a:prstGeom prst="round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100" b="1" dirty="0">
                  <a:solidFill>
                    <a:schemeClr val="tx1"/>
                  </a:solidFill>
                  <a:latin typeface="微软雅黑" pitchFamily="34" charset="-122"/>
                  <a:ea typeface="微软雅黑" pitchFamily="34" charset="-122"/>
                </a:rPr>
                <a:t>用户认证</a:t>
              </a:r>
            </a:p>
          </p:txBody>
        </p:sp>
        <p:sp>
          <p:nvSpPr>
            <p:cNvPr id="33" name="圆角矩形 91"/>
            <p:cNvSpPr/>
            <p:nvPr/>
          </p:nvSpPr>
          <p:spPr>
            <a:xfrm>
              <a:off x="5920670" y="2451516"/>
              <a:ext cx="936408" cy="263551"/>
            </a:xfrm>
            <a:prstGeom prst="round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100" b="1" dirty="0">
                  <a:solidFill>
                    <a:schemeClr val="tx1"/>
                  </a:solidFill>
                  <a:latin typeface="微软雅黑" pitchFamily="34" charset="-122"/>
                  <a:ea typeface="微软雅黑" pitchFamily="34" charset="-122"/>
                </a:rPr>
                <a:t>服务管理</a:t>
              </a:r>
            </a:p>
          </p:txBody>
        </p:sp>
        <p:sp>
          <p:nvSpPr>
            <p:cNvPr id="34" name="圆角矩形 92"/>
            <p:cNvSpPr/>
            <p:nvPr/>
          </p:nvSpPr>
          <p:spPr>
            <a:xfrm>
              <a:off x="7361785" y="2451516"/>
              <a:ext cx="934822" cy="263551"/>
            </a:xfrm>
            <a:prstGeom prst="round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1100" b="1" dirty="0">
                  <a:solidFill>
                    <a:schemeClr val="tx1"/>
                  </a:solidFill>
                  <a:latin typeface="微软雅黑" pitchFamily="34" charset="-122"/>
                  <a:ea typeface="微软雅黑" pitchFamily="34" charset="-122"/>
                </a:rPr>
                <a:t>安全</a:t>
              </a:r>
              <a:r>
                <a:rPr lang="zh-CN" altLang="en-US" sz="1100" b="1" dirty="0">
                  <a:solidFill>
                    <a:schemeClr val="tx1"/>
                  </a:solidFill>
                  <a:latin typeface="微软雅黑" pitchFamily="34" charset="-122"/>
                  <a:ea typeface="微软雅黑" pitchFamily="34" charset="-122"/>
                </a:rPr>
                <a:t>管理</a:t>
              </a:r>
            </a:p>
          </p:txBody>
        </p:sp>
        <p:sp>
          <p:nvSpPr>
            <p:cNvPr id="35" name="左右箭头 111"/>
            <p:cNvSpPr/>
            <p:nvPr/>
          </p:nvSpPr>
          <p:spPr>
            <a:xfrm>
              <a:off x="1321159" y="2882208"/>
              <a:ext cx="7365883" cy="391903"/>
            </a:xfrm>
            <a:prstGeom prst="leftRightArrow">
              <a:avLst/>
            </a:prstGeom>
            <a:solidFill>
              <a:schemeClr val="tx2">
                <a:lumMod val="20000"/>
                <a:lumOff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1200" b="1" dirty="0">
                  <a:solidFill>
                    <a:schemeClr val="tx1"/>
                  </a:solidFill>
                  <a:latin typeface="微软雅黑" pitchFamily="34" charset="-122"/>
                  <a:ea typeface="微软雅黑" pitchFamily="34" charset="-122"/>
                </a:rPr>
                <a:t>ESB    </a:t>
              </a:r>
              <a:r>
                <a:rPr lang="zh-CN" altLang="en-US" sz="1200" b="1" dirty="0">
                  <a:solidFill>
                    <a:schemeClr val="tx1"/>
                  </a:solidFill>
                  <a:latin typeface="微软雅黑" pitchFamily="34" charset="-122"/>
                  <a:ea typeface="微软雅黑" pitchFamily="34" charset="-122"/>
                </a:rPr>
                <a:t>服    务    总    线</a:t>
              </a:r>
            </a:p>
          </p:txBody>
        </p:sp>
        <p:sp>
          <p:nvSpPr>
            <p:cNvPr id="36" name="TextBox 112"/>
            <p:cNvSpPr txBox="1">
              <a:spLocks noChangeArrowheads="1"/>
            </p:cNvSpPr>
            <p:nvPr/>
          </p:nvSpPr>
          <p:spPr bwMode="auto">
            <a:xfrm>
              <a:off x="2235347" y="4752732"/>
              <a:ext cx="5918418" cy="307706"/>
            </a:xfrm>
            <a:prstGeom prst="rect">
              <a:avLst/>
            </a:prstGeom>
            <a:noFill/>
            <a:ln w="9525">
              <a:noFill/>
              <a:miter lim="800000"/>
              <a:headEnd/>
              <a:tailEnd/>
            </a:ln>
          </p:spPr>
          <p:txBody>
            <a:bodyPr>
              <a:spAutoFit/>
            </a:bodyPr>
            <a:lstStyle/>
            <a:p>
              <a:pPr algn="ctr"/>
              <a:r>
                <a:rPr lang="en-US" altLang="zh-CN" sz="1400" b="1">
                  <a:latin typeface="微软雅黑" pitchFamily="34" charset="-122"/>
                  <a:ea typeface="微软雅黑" pitchFamily="34" charset="-122"/>
                </a:rPr>
                <a:t>IAAS</a:t>
              </a:r>
              <a:r>
                <a:rPr lang="zh-CN" altLang="en-US" sz="1400" b="1">
                  <a:latin typeface="微软雅黑" pitchFamily="34" charset="-122"/>
                  <a:ea typeface="微软雅黑" pitchFamily="34" charset="-122"/>
                </a:rPr>
                <a:t>（云平台）</a:t>
              </a:r>
            </a:p>
          </p:txBody>
        </p:sp>
        <p:sp>
          <p:nvSpPr>
            <p:cNvPr id="37" name="TextBox 113"/>
            <p:cNvSpPr txBox="1">
              <a:spLocks noChangeArrowheads="1"/>
            </p:cNvSpPr>
            <p:nvPr/>
          </p:nvSpPr>
          <p:spPr bwMode="auto">
            <a:xfrm>
              <a:off x="1092612" y="3498302"/>
              <a:ext cx="215850" cy="953886"/>
            </a:xfrm>
            <a:prstGeom prst="rect">
              <a:avLst/>
            </a:prstGeom>
            <a:noFill/>
            <a:ln w="9525">
              <a:noFill/>
              <a:miter lim="800000"/>
              <a:headEnd/>
              <a:tailEnd/>
            </a:ln>
          </p:spPr>
          <p:txBody>
            <a:bodyPr>
              <a:spAutoFit/>
            </a:bodyPr>
            <a:lstStyle/>
            <a:p>
              <a:r>
                <a:rPr lang="zh-CN" altLang="en-US" sz="1400" b="1">
                  <a:latin typeface="微软雅黑" pitchFamily="34" charset="-122"/>
                  <a:ea typeface="微软雅黑" pitchFamily="34" charset="-122"/>
                </a:rPr>
                <a:t>数据中心</a:t>
              </a:r>
            </a:p>
          </p:txBody>
        </p:sp>
        <p:sp>
          <p:nvSpPr>
            <p:cNvPr id="38" name="TextBox 114"/>
            <p:cNvSpPr txBox="1">
              <a:spLocks noChangeArrowheads="1"/>
            </p:cNvSpPr>
            <p:nvPr/>
          </p:nvSpPr>
          <p:spPr bwMode="auto">
            <a:xfrm>
              <a:off x="5587371" y="4092898"/>
              <a:ext cx="1079250" cy="261549"/>
            </a:xfrm>
            <a:prstGeom prst="rect">
              <a:avLst/>
            </a:prstGeom>
            <a:noFill/>
            <a:ln w="9525">
              <a:noFill/>
              <a:miter lim="800000"/>
              <a:headEnd/>
              <a:tailEnd/>
            </a:ln>
          </p:spPr>
          <p:txBody>
            <a:bodyPr>
              <a:spAutoFit/>
            </a:bodyPr>
            <a:lstStyle/>
            <a:p>
              <a:pPr algn="ctr"/>
              <a:r>
                <a:rPr lang="zh-TW" altLang="en-US" sz="1100" b="1" dirty="0">
                  <a:latin typeface="微软雅黑" pitchFamily="34" charset="-122"/>
                  <a:ea typeface="微软雅黑" pitchFamily="34" charset="-122"/>
                </a:rPr>
                <a:t>资源管理</a:t>
              </a:r>
              <a:endParaRPr lang="zh-CN" altLang="en-US" sz="1100" b="1" dirty="0">
                <a:latin typeface="微软雅黑" pitchFamily="34" charset="-122"/>
                <a:ea typeface="微软雅黑" pitchFamily="34" charset="-122"/>
              </a:endParaRPr>
            </a:p>
          </p:txBody>
        </p:sp>
        <p:sp>
          <p:nvSpPr>
            <p:cNvPr id="39" name="TextBox 115"/>
            <p:cNvSpPr txBox="1">
              <a:spLocks noChangeArrowheads="1"/>
            </p:cNvSpPr>
            <p:nvPr/>
          </p:nvSpPr>
          <p:spPr bwMode="auto">
            <a:xfrm>
              <a:off x="4825548" y="3357009"/>
              <a:ext cx="1655380" cy="307706"/>
            </a:xfrm>
            <a:prstGeom prst="rect">
              <a:avLst/>
            </a:prstGeom>
            <a:noFill/>
            <a:ln w="9525">
              <a:noFill/>
              <a:miter lim="800000"/>
              <a:headEnd/>
              <a:tailEnd/>
            </a:ln>
          </p:spPr>
          <p:txBody>
            <a:bodyPr>
              <a:spAutoFit/>
            </a:bodyPr>
            <a:lstStyle/>
            <a:p>
              <a:pPr algn="ctr"/>
              <a:r>
                <a:rPr lang="zh-TW" altLang="en-US" sz="1400" b="1" dirty="0">
                  <a:latin typeface="微软雅黑" pitchFamily="34" charset="-122"/>
                  <a:ea typeface="微软雅黑" pitchFamily="34" charset="-122"/>
                </a:rPr>
                <a:t>云资源</a:t>
              </a:r>
              <a:r>
                <a:rPr lang="zh-CN" altLang="en-US" sz="1400" b="1" dirty="0">
                  <a:latin typeface="微软雅黑" pitchFamily="34" charset="-122"/>
                  <a:ea typeface="微软雅黑" pitchFamily="34" charset="-122"/>
                </a:rPr>
                <a:t>管理系统</a:t>
              </a:r>
            </a:p>
          </p:txBody>
        </p:sp>
        <p:sp>
          <p:nvSpPr>
            <p:cNvPr id="40" name="TextBox 116"/>
            <p:cNvSpPr txBox="1">
              <a:spLocks noChangeArrowheads="1"/>
            </p:cNvSpPr>
            <p:nvPr/>
          </p:nvSpPr>
          <p:spPr bwMode="auto">
            <a:xfrm>
              <a:off x="6979287" y="3375946"/>
              <a:ext cx="1655379" cy="307706"/>
            </a:xfrm>
            <a:prstGeom prst="rect">
              <a:avLst/>
            </a:prstGeom>
            <a:noFill/>
            <a:ln w="9525">
              <a:noFill/>
              <a:miter lim="800000"/>
              <a:headEnd/>
              <a:tailEnd/>
            </a:ln>
          </p:spPr>
          <p:txBody>
            <a:bodyPr>
              <a:spAutoFit/>
            </a:bodyPr>
            <a:lstStyle/>
            <a:p>
              <a:pPr algn="ctr"/>
              <a:r>
                <a:rPr lang="zh-TW" altLang="en-US" sz="1400" b="1" dirty="0">
                  <a:latin typeface="微软雅黑" pitchFamily="34" charset="-122"/>
                  <a:ea typeface="微软雅黑" pitchFamily="34" charset="-122"/>
                </a:rPr>
                <a:t>公共服务支撑</a:t>
              </a:r>
              <a:endParaRPr lang="zh-CN" altLang="en-US" sz="1400" b="1" dirty="0">
                <a:latin typeface="微软雅黑" pitchFamily="34" charset="-122"/>
                <a:ea typeface="微软雅黑" pitchFamily="34" charset="-122"/>
              </a:endParaRPr>
            </a:p>
          </p:txBody>
        </p:sp>
        <p:sp>
          <p:nvSpPr>
            <p:cNvPr id="41" name="TextBox 117"/>
            <p:cNvSpPr txBox="1">
              <a:spLocks noChangeArrowheads="1"/>
            </p:cNvSpPr>
            <p:nvPr/>
          </p:nvSpPr>
          <p:spPr bwMode="auto">
            <a:xfrm>
              <a:off x="6806289" y="4122101"/>
              <a:ext cx="1079250" cy="261549"/>
            </a:xfrm>
            <a:prstGeom prst="rect">
              <a:avLst/>
            </a:prstGeom>
            <a:noFill/>
            <a:ln w="9525">
              <a:noFill/>
              <a:miter lim="800000"/>
              <a:headEnd/>
              <a:tailEnd/>
            </a:ln>
          </p:spPr>
          <p:txBody>
            <a:bodyPr>
              <a:spAutoFit/>
            </a:bodyPr>
            <a:lstStyle/>
            <a:p>
              <a:pPr algn="ctr"/>
              <a:r>
                <a:rPr lang="en-US" altLang="zh-CN" sz="1100" b="1" dirty="0">
                  <a:latin typeface="微软雅黑" pitchFamily="34" charset="-122"/>
                  <a:ea typeface="微软雅黑" pitchFamily="34" charset="-122"/>
                </a:rPr>
                <a:t>GIS</a:t>
              </a:r>
              <a:r>
                <a:rPr lang="zh-TW" altLang="en-US" sz="1100" b="1" dirty="0">
                  <a:latin typeface="微软雅黑" pitchFamily="34" charset="-122"/>
                  <a:ea typeface="微软雅黑" pitchFamily="34" charset="-122"/>
                </a:rPr>
                <a:t>服务</a:t>
              </a:r>
              <a:endParaRPr lang="zh-CN" altLang="en-US" sz="1100" b="1" dirty="0">
                <a:latin typeface="微软雅黑" pitchFamily="34" charset="-122"/>
                <a:ea typeface="微软雅黑" pitchFamily="34" charset="-122"/>
              </a:endParaRPr>
            </a:p>
          </p:txBody>
        </p:sp>
        <p:sp>
          <p:nvSpPr>
            <p:cNvPr id="42" name="TextBox 118"/>
            <p:cNvSpPr txBox="1">
              <a:spLocks noChangeArrowheads="1"/>
            </p:cNvSpPr>
            <p:nvPr/>
          </p:nvSpPr>
          <p:spPr bwMode="auto">
            <a:xfrm>
              <a:off x="1271958" y="2463497"/>
              <a:ext cx="1115754" cy="276935"/>
            </a:xfrm>
            <a:prstGeom prst="rect">
              <a:avLst/>
            </a:prstGeom>
            <a:noFill/>
            <a:ln w="9525">
              <a:noFill/>
              <a:miter lim="800000"/>
              <a:headEnd/>
              <a:tailEnd/>
            </a:ln>
          </p:spPr>
          <p:txBody>
            <a:bodyPr>
              <a:spAutoFit/>
            </a:bodyPr>
            <a:lstStyle/>
            <a:p>
              <a:r>
                <a:rPr lang="zh-CN" altLang="en-US" sz="1200" b="1">
                  <a:latin typeface="微软雅黑" pitchFamily="34" charset="-122"/>
                  <a:ea typeface="微软雅黑" pitchFamily="34" charset="-122"/>
                </a:rPr>
                <a:t>业务运营管理</a:t>
              </a:r>
            </a:p>
          </p:txBody>
        </p:sp>
        <p:sp>
          <p:nvSpPr>
            <p:cNvPr id="43" name="圓角化對角線角落矩形 195"/>
            <p:cNvSpPr/>
            <p:nvPr/>
          </p:nvSpPr>
          <p:spPr>
            <a:xfrm>
              <a:off x="402629" y="2143414"/>
              <a:ext cx="575931" cy="2785437"/>
            </a:xfrm>
            <a:prstGeom prst="round2Diag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buNone/>
              </a:pPr>
              <a:r>
                <a:rPr lang="zh-CN" altLang="en-US" sz="2000" dirty="0">
                  <a:latin typeface="微软雅黑" pitchFamily="34" charset="-122"/>
                  <a:ea typeface="微软雅黑" pitchFamily="34" charset="-122"/>
                </a:rPr>
                <a:t>公共服务支撑平台</a:t>
              </a:r>
              <a:endParaRPr lang="zh-TW" altLang="en-US" sz="2000" dirty="0">
                <a:latin typeface="微软雅黑" pitchFamily="34" charset="-122"/>
                <a:ea typeface="微软雅黑" pitchFamily="34" charset="-122"/>
              </a:endParaRPr>
            </a:p>
          </p:txBody>
        </p:sp>
      </p:grpSp>
      <p:sp>
        <p:nvSpPr>
          <p:cNvPr id="44" name="向下箭號 196"/>
          <p:cNvSpPr/>
          <p:nvPr/>
        </p:nvSpPr>
        <p:spPr bwMode="auto">
          <a:xfrm rot="10800000">
            <a:off x="3347916" y="1917182"/>
            <a:ext cx="552086" cy="287965"/>
          </a:xfrm>
          <a:prstGeom prst="downArrow">
            <a:avLst/>
          </a:prstGeom>
          <a:solidFill>
            <a:schemeClr val="tx2">
              <a:lumMod val="60000"/>
              <a:lumOff val="40000"/>
            </a:schemeClr>
          </a:solidFill>
          <a:ln w="9525" cap="flat" cmpd="sng" algn="ctr">
            <a:noFill/>
            <a:prstDash val="solid"/>
            <a:round/>
            <a:headEnd type="none" w="med" len="med"/>
            <a:tailEnd type="none" w="med" len="med"/>
          </a:ln>
          <a:effectLst/>
        </p:spPr>
        <p:txBody>
          <a:bodyPr vert="horz" wrap="square" lIns="91419" tIns="45709" rIns="91419" bIns="45709" numCol="1" rtlCol="0" anchor="t" anchorCtr="0" compatLnSpc="1">
            <a:prstTxWarp prst="textNoShape">
              <a:avLst/>
            </a:prstTxWarp>
          </a:bodyPr>
          <a:lstStyle/>
          <a:p>
            <a:pPr defTabSz="1007861" fontAlgn="base">
              <a:spcBef>
                <a:spcPct val="0"/>
              </a:spcBef>
              <a:spcAft>
                <a:spcPct val="0"/>
              </a:spcAft>
            </a:pPr>
            <a:endParaRPr lang="zh-TW" altLang="en-US" sz="2000">
              <a:latin typeface="Arial" charset="0"/>
              <a:ea typeface="宋体" charset="-122"/>
            </a:endParaRPr>
          </a:p>
        </p:txBody>
      </p:sp>
      <p:sp>
        <p:nvSpPr>
          <p:cNvPr id="45" name="向下箭號 197"/>
          <p:cNvSpPr/>
          <p:nvPr/>
        </p:nvSpPr>
        <p:spPr bwMode="auto">
          <a:xfrm rot="10800000">
            <a:off x="5651639" y="1917183"/>
            <a:ext cx="552086" cy="287965"/>
          </a:xfrm>
          <a:prstGeom prst="downArrow">
            <a:avLst/>
          </a:prstGeom>
          <a:solidFill>
            <a:schemeClr val="tx2">
              <a:lumMod val="60000"/>
              <a:lumOff val="40000"/>
            </a:schemeClr>
          </a:solidFill>
          <a:ln w="9525" cap="flat" cmpd="sng" algn="ctr">
            <a:noFill/>
            <a:prstDash val="solid"/>
            <a:round/>
            <a:headEnd type="none" w="med" len="med"/>
            <a:tailEnd type="none" w="med" len="med"/>
          </a:ln>
          <a:effectLst/>
        </p:spPr>
        <p:txBody>
          <a:bodyPr vert="horz" wrap="square" lIns="91419" tIns="45709" rIns="91419" bIns="45709" numCol="1" rtlCol="0" anchor="t" anchorCtr="0" compatLnSpc="1">
            <a:prstTxWarp prst="textNoShape">
              <a:avLst/>
            </a:prstTxWarp>
          </a:bodyPr>
          <a:lstStyle/>
          <a:p>
            <a:pPr defTabSz="1007861" fontAlgn="base">
              <a:spcBef>
                <a:spcPct val="0"/>
              </a:spcBef>
              <a:spcAft>
                <a:spcPct val="0"/>
              </a:spcAft>
            </a:pPr>
            <a:endParaRPr lang="zh-TW" altLang="en-US" sz="2000">
              <a:latin typeface="Arial" charset="0"/>
              <a:ea typeface="宋体" charset="-122"/>
            </a:endParaRPr>
          </a:p>
        </p:txBody>
      </p:sp>
      <p:grpSp>
        <p:nvGrpSpPr>
          <p:cNvPr id="46" name="组合 45"/>
          <p:cNvGrpSpPr/>
          <p:nvPr/>
        </p:nvGrpSpPr>
        <p:grpSpPr>
          <a:xfrm>
            <a:off x="588401" y="5293188"/>
            <a:ext cx="8350995" cy="862441"/>
            <a:chOff x="588401" y="5293188"/>
            <a:chExt cx="8350995" cy="862441"/>
          </a:xfrm>
        </p:grpSpPr>
        <p:grpSp>
          <p:nvGrpSpPr>
            <p:cNvPr id="47" name="群組 57"/>
            <p:cNvGrpSpPr/>
            <p:nvPr/>
          </p:nvGrpSpPr>
          <p:grpSpPr>
            <a:xfrm>
              <a:off x="588401" y="5293188"/>
              <a:ext cx="8350995" cy="862441"/>
              <a:chOff x="179512" y="109860"/>
              <a:chExt cx="8539238" cy="1102990"/>
            </a:xfrm>
          </p:grpSpPr>
          <p:sp>
            <p:nvSpPr>
              <p:cNvPr id="55" name="圓角化單一角落矩形 76"/>
              <p:cNvSpPr/>
              <p:nvPr/>
            </p:nvSpPr>
            <p:spPr>
              <a:xfrm>
                <a:off x="817504" y="298450"/>
                <a:ext cx="7901246" cy="914400"/>
              </a:xfrm>
              <a:prstGeom prst="round1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dirty="0"/>
              </a:p>
            </p:txBody>
          </p:sp>
          <p:sp>
            <p:nvSpPr>
              <p:cNvPr id="56" name="圓角化對角線角落矩形 77"/>
              <p:cNvSpPr/>
              <p:nvPr/>
            </p:nvSpPr>
            <p:spPr>
              <a:xfrm>
                <a:off x="179512" y="109860"/>
                <a:ext cx="1656184" cy="639018"/>
              </a:xfrm>
              <a:prstGeom prst="round2Diag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buNone/>
                </a:pPr>
                <a:r>
                  <a:rPr lang="zh-TW" altLang="en-US" sz="2000" dirty="0">
                    <a:latin typeface="微软雅黑" pitchFamily="34" charset="-122"/>
                    <a:ea typeface="微软雅黑" pitchFamily="34" charset="-122"/>
                  </a:rPr>
                  <a:t>感知层</a:t>
                </a:r>
              </a:p>
            </p:txBody>
          </p:sp>
        </p:grpSp>
        <p:pic>
          <p:nvPicPr>
            <p:cNvPr id="48" name="圖片 194" descr="一卡通.jpg"/>
            <p:cNvPicPr>
              <a:picLocks noChangeAspect="1"/>
            </p:cNvPicPr>
            <p:nvPr/>
          </p:nvPicPr>
          <p:blipFill>
            <a:blip r:embed="rId3" cstate="email"/>
            <a:stretch>
              <a:fillRect/>
            </a:stretch>
          </p:blipFill>
          <p:spPr>
            <a:xfrm>
              <a:off x="8003508" y="5588740"/>
              <a:ext cx="575931" cy="431948"/>
            </a:xfrm>
            <a:prstGeom prst="rect">
              <a:avLst/>
            </a:prstGeom>
          </p:spPr>
        </p:pic>
        <p:pic>
          <p:nvPicPr>
            <p:cNvPr id="49" name="Picture 37" descr="%%~}5G@0~C8(1HQMBN7]${1"/>
            <p:cNvPicPr>
              <a:picLocks noChangeAspect="1" noChangeArrowheads="1"/>
            </p:cNvPicPr>
            <p:nvPr/>
          </p:nvPicPr>
          <p:blipFill>
            <a:blip r:embed="rId4" cstate="email"/>
            <a:srcRect/>
            <a:stretch>
              <a:fillRect/>
            </a:stretch>
          </p:blipFill>
          <p:spPr bwMode="auto">
            <a:xfrm>
              <a:off x="2460175" y="5669933"/>
              <a:ext cx="791979" cy="350756"/>
            </a:xfrm>
            <a:prstGeom prst="rect">
              <a:avLst/>
            </a:prstGeom>
            <a:noFill/>
            <a:ln w="9525">
              <a:noFill/>
              <a:miter lim="800000"/>
              <a:headEnd/>
              <a:tailEnd/>
            </a:ln>
          </p:spPr>
        </p:pic>
        <p:pic>
          <p:nvPicPr>
            <p:cNvPr id="50" name="Picture 51" descr="BH0@$D2`K@Z%)`}KO4I5Z91"/>
            <p:cNvPicPr>
              <a:picLocks noChangeAspect="1" noChangeArrowheads="1"/>
            </p:cNvPicPr>
            <p:nvPr/>
          </p:nvPicPr>
          <p:blipFill>
            <a:blip r:embed="rId5" cstate="email"/>
            <a:srcRect/>
            <a:stretch>
              <a:fillRect/>
            </a:stretch>
          </p:blipFill>
          <p:spPr bwMode="auto">
            <a:xfrm>
              <a:off x="3540045" y="5588740"/>
              <a:ext cx="419860" cy="504585"/>
            </a:xfrm>
            <a:prstGeom prst="rect">
              <a:avLst/>
            </a:prstGeom>
            <a:noFill/>
            <a:ln w="9525">
              <a:noFill/>
              <a:miter lim="800000"/>
              <a:headEnd/>
              <a:tailEnd/>
            </a:ln>
          </p:spPr>
        </p:pic>
        <p:graphicFrame>
          <p:nvGraphicFramePr>
            <p:cNvPr id="51" name="Object 86"/>
            <p:cNvGraphicFramePr>
              <a:graphicFrameLocks noChangeAspect="1"/>
            </p:cNvGraphicFramePr>
            <p:nvPr>
              <p:extLst>
                <p:ext uri="{D42A27DB-BD31-4B8C-83A1-F6EECF244321}">
                  <p14:modId xmlns:p14="http://schemas.microsoft.com/office/powerpoint/2010/main" xmlns="" val="185147679"/>
                </p:ext>
              </p:extLst>
            </p:nvPr>
          </p:nvGraphicFramePr>
          <p:xfrm>
            <a:off x="4331951" y="5642951"/>
            <a:ext cx="534863" cy="377738"/>
          </p:xfrm>
          <a:graphic>
            <a:graphicData uri="http://schemas.openxmlformats.org/presentationml/2006/ole">
              <p:oleObj spid="_x0000_s2074" name="CorelDRAW" r:id="rId6" imgW="1636200" imgH="1156320" progId="">
                <p:embed/>
              </p:oleObj>
            </a:graphicData>
          </a:graphic>
        </p:graphicFrame>
        <p:pic>
          <p:nvPicPr>
            <p:cNvPr id="52" name="Picture 3"/>
            <p:cNvPicPr>
              <a:picLocks noChangeAspect="1" noChangeArrowheads="1"/>
            </p:cNvPicPr>
            <p:nvPr/>
          </p:nvPicPr>
          <p:blipFill>
            <a:blip r:embed="rId7" cstate="email"/>
            <a:srcRect/>
            <a:stretch>
              <a:fillRect/>
            </a:stretch>
          </p:blipFill>
          <p:spPr bwMode="auto">
            <a:xfrm>
              <a:off x="7067621" y="5588740"/>
              <a:ext cx="600971" cy="431948"/>
            </a:xfrm>
            <a:prstGeom prst="rect">
              <a:avLst/>
            </a:prstGeom>
            <a:noFill/>
            <a:ln w="28575" algn="ctr">
              <a:noFill/>
              <a:miter lim="800000"/>
              <a:headEnd/>
              <a:tailEnd/>
            </a:ln>
          </p:spPr>
        </p:pic>
        <p:pic>
          <p:nvPicPr>
            <p:cNvPr id="53" name="Picture 3"/>
            <p:cNvPicPr>
              <a:picLocks noChangeAspect="1" noChangeArrowheads="1"/>
            </p:cNvPicPr>
            <p:nvPr/>
          </p:nvPicPr>
          <p:blipFill>
            <a:blip r:embed="rId8" cstate="email"/>
            <a:srcRect/>
            <a:stretch>
              <a:fillRect/>
            </a:stretch>
          </p:blipFill>
          <p:spPr bwMode="auto">
            <a:xfrm>
              <a:off x="5123855" y="5588740"/>
              <a:ext cx="503939" cy="425177"/>
            </a:xfrm>
            <a:prstGeom prst="rect">
              <a:avLst/>
            </a:prstGeom>
            <a:noFill/>
            <a:ln w="9525">
              <a:noFill/>
              <a:miter lim="800000"/>
              <a:headEnd/>
              <a:tailEnd/>
            </a:ln>
          </p:spPr>
        </p:pic>
        <p:pic>
          <p:nvPicPr>
            <p:cNvPr id="54" name="Picture 4"/>
            <p:cNvPicPr>
              <a:picLocks noChangeAspect="1" noChangeArrowheads="1"/>
            </p:cNvPicPr>
            <p:nvPr/>
          </p:nvPicPr>
          <p:blipFill>
            <a:blip r:embed="rId9" cstate="email"/>
            <a:srcRect/>
            <a:stretch>
              <a:fillRect/>
            </a:stretch>
          </p:blipFill>
          <p:spPr bwMode="auto">
            <a:xfrm>
              <a:off x="6059742" y="5588741"/>
              <a:ext cx="575931" cy="396473"/>
            </a:xfrm>
            <a:prstGeom prst="rect">
              <a:avLst/>
            </a:prstGeom>
            <a:noFill/>
            <a:ln w="9525">
              <a:noFill/>
              <a:miter lim="800000"/>
              <a:headEnd/>
              <a:tailEnd/>
            </a:ln>
          </p:spPr>
        </p:pic>
      </p:grpSp>
      <p:grpSp>
        <p:nvGrpSpPr>
          <p:cNvPr id="57" name="组合 56"/>
          <p:cNvGrpSpPr/>
          <p:nvPr/>
        </p:nvGrpSpPr>
        <p:grpSpPr>
          <a:xfrm>
            <a:off x="588400" y="1053286"/>
            <a:ext cx="8279004" cy="852866"/>
            <a:chOff x="588400" y="1053286"/>
            <a:chExt cx="8279004" cy="852866"/>
          </a:xfrm>
        </p:grpSpPr>
        <p:grpSp>
          <p:nvGrpSpPr>
            <p:cNvPr id="58" name="群組 58"/>
            <p:cNvGrpSpPr/>
            <p:nvPr/>
          </p:nvGrpSpPr>
          <p:grpSpPr>
            <a:xfrm>
              <a:off x="588400" y="1053286"/>
              <a:ext cx="8279004" cy="714980"/>
              <a:chOff x="179512" y="5497113"/>
              <a:chExt cx="8539238" cy="914399"/>
            </a:xfrm>
          </p:grpSpPr>
          <p:sp>
            <p:nvSpPr>
              <p:cNvPr id="73" name="圓角化單一角落矩形 173"/>
              <p:cNvSpPr/>
              <p:nvPr/>
            </p:nvSpPr>
            <p:spPr>
              <a:xfrm>
                <a:off x="817504" y="5497113"/>
                <a:ext cx="7901246" cy="914399"/>
              </a:xfrm>
              <a:prstGeom prst="round1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74" name="圓角化對角線角落矩形 174"/>
              <p:cNvSpPr/>
              <p:nvPr/>
            </p:nvSpPr>
            <p:spPr>
              <a:xfrm>
                <a:off x="179512" y="5657246"/>
                <a:ext cx="1656184" cy="639018"/>
              </a:xfrm>
              <a:prstGeom prst="round2Diag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buNone/>
                </a:pPr>
                <a:r>
                  <a:rPr lang="zh-TW" altLang="en-US" dirty="0">
                    <a:latin typeface="微软雅黑" pitchFamily="34" charset="-122"/>
                    <a:ea typeface="微软雅黑" pitchFamily="34" charset="-122"/>
                  </a:rPr>
                  <a:t>应用层</a:t>
                </a:r>
              </a:p>
            </p:txBody>
          </p:sp>
        </p:grpSp>
        <p:sp>
          <p:nvSpPr>
            <p:cNvPr id="59" name="文字方塊 181"/>
            <p:cNvSpPr txBox="1"/>
            <p:nvPr/>
          </p:nvSpPr>
          <p:spPr>
            <a:xfrm>
              <a:off x="2378455" y="1629217"/>
              <a:ext cx="6414364" cy="276935"/>
            </a:xfrm>
            <a:prstGeom prst="rect">
              <a:avLst/>
            </a:prstGeom>
            <a:solidFill>
              <a:schemeClr val="bg1"/>
            </a:solidFill>
          </p:spPr>
          <p:txBody>
            <a:bodyPr wrap="square" rtlCol="0">
              <a:spAutoFit/>
            </a:bodyPr>
            <a:lstStyle/>
            <a:p>
              <a:pPr>
                <a:buNone/>
              </a:pPr>
              <a:r>
                <a:rPr lang="zh-CN" altLang="en-US" sz="1200" dirty="0" smtClean="0">
                  <a:latin typeface="微软雅黑" pitchFamily="34" charset="-122"/>
                  <a:ea typeface="微软雅黑" pitchFamily="34" charset="-122"/>
                </a:rPr>
                <a:t>智</a:t>
              </a:r>
              <a:r>
                <a:rPr lang="zh-TW" altLang="en-US" sz="1200" dirty="0" smtClean="0">
                  <a:latin typeface="微软雅黑" pitchFamily="34" charset="-122"/>
                  <a:ea typeface="微软雅黑" pitchFamily="34" charset="-122"/>
                </a:rPr>
                <a:t>能</a:t>
              </a:r>
              <a:r>
                <a:rPr lang="zh-TW" altLang="en-US" sz="1200" dirty="0">
                  <a:latin typeface="微软雅黑" pitchFamily="34" charset="-122"/>
                  <a:ea typeface="微软雅黑" pitchFamily="34" charset="-122"/>
                </a:rPr>
                <a:t>办公      智能收费       视频会议       园区监控        呼叫中心                  园区企业应用         </a:t>
              </a:r>
            </a:p>
          </p:txBody>
        </p:sp>
        <p:pic>
          <p:nvPicPr>
            <p:cNvPr id="60" name="Picture 35"/>
            <p:cNvPicPr>
              <a:picLocks noChangeAspect="1" noChangeArrowheads="1"/>
            </p:cNvPicPr>
            <p:nvPr/>
          </p:nvPicPr>
          <p:blipFill>
            <a:blip r:embed="rId10" cstate="email"/>
            <a:srcRect/>
            <a:stretch>
              <a:fillRect/>
            </a:stretch>
          </p:blipFill>
          <p:spPr bwMode="auto">
            <a:xfrm>
              <a:off x="2532167" y="1125278"/>
              <a:ext cx="430609" cy="530768"/>
            </a:xfrm>
            <a:prstGeom prst="rect">
              <a:avLst/>
            </a:prstGeom>
            <a:noFill/>
            <a:ln w="9525">
              <a:noFill/>
              <a:miter lim="800000"/>
              <a:headEnd/>
              <a:tailEnd/>
            </a:ln>
          </p:spPr>
        </p:pic>
        <p:pic>
          <p:nvPicPr>
            <p:cNvPr id="61" name="Picture 46" descr="3X2M~(C`727Z`DM~NTS5S0C"/>
            <p:cNvPicPr>
              <a:picLocks noChangeAspect="1" noChangeArrowheads="1"/>
            </p:cNvPicPr>
            <p:nvPr/>
          </p:nvPicPr>
          <p:blipFill>
            <a:blip r:embed="rId11" cstate="email"/>
            <a:srcRect/>
            <a:stretch>
              <a:fillRect/>
            </a:stretch>
          </p:blipFill>
          <p:spPr bwMode="auto">
            <a:xfrm>
              <a:off x="4115976" y="1197269"/>
              <a:ext cx="791905" cy="431948"/>
            </a:xfrm>
            <a:prstGeom prst="rect">
              <a:avLst/>
            </a:prstGeom>
            <a:noFill/>
            <a:ln w="9525">
              <a:noFill/>
              <a:miter lim="800000"/>
              <a:headEnd/>
              <a:tailEnd/>
            </a:ln>
          </p:spPr>
        </p:pic>
        <p:pic>
          <p:nvPicPr>
            <p:cNvPr id="62" name="Picture 55" descr="TTQD8P99OVZKMQ)4GQJ3ZU6"/>
            <p:cNvPicPr>
              <a:picLocks noChangeAspect="1" noChangeArrowheads="1"/>
            </p:cNvPicPr>
            <p:nvPr/>
          </p:nvPicPr>
          <p:blipFill>
            <a:blip r:embed="rId12" cstate="email"/>
            <a:srcRect/>
            <a:stretch>
              <a:fillRect/>
            </a:stretch>
          </p:blipFill>
          <p:spPr bwMode="auto">
            <a:xfrm>
              <a:off x="5987751" y="1197269"/>
              <a:ext cx="863896" cy="409356"/>
            </a:xfrm>
            <a:prstGeom prst="rect">
              <a:avLst/>
            </a:prstGeom>
            <a:noFill/>
            <a:ln w="9525">
              <a:noFill/>
              <a:miter lim="800000"/>
              <a:headEnd/>
              <a:tailEnd/>
            </a:ln>
          </p:spPr>
        </p:pic>
        <p:pic>
          <p:nvPicPr>
            <p:cNvPr id="63" name="Picture 2"/>
            <p:cNvPicPr>
              <a:picLocks noChangeAspect="1" noChangeArrowheads="1"/>
            </p:cNvPicPr>
            <p:nvPr/>
          </p:nvPicPr>
          <p:blipFill>
            <a:blip r:embed="rId13" cstate="email"/>
            <a:srcRect/>
            <a:stretch>
              <a:fillRect/>
            </a:stretch>
          </p:blipFill>
          <p:spPr bwMode="auto">
            <a:xfrm>
              <a:off x="4979872" y="1197269"/>
              <a:ext cx="826720" cy="431948"/>
            </a:xfrm>
            <a:prstGeom prst="rect">
              <a:avLst/>
            </a:prstGeom>
            <a:noFill/>
            <a:ln w="9525">
              <a:noFill/>
              <a:miter lim="800000"/>
              <a:headEnd/>
              <a:tailEnd/>
            </a:ln>
          </p:spPr>
        </p:pic>
        <p:pic>
          <p:nvPicPr>
            <p:cNvPr id="64" name="圖片 83" descr="e3a9a5b1f18d9d3e6f88bb982e320212.jpg"/>
            <p:cNvPicPr>
              <a:picLocks noChangeAspect="1"/>
            </p:cNvPicPr>
            <p:nvPr/>
          </p:nvPicPr>
          <p:blipFill>
            <a:blip r:embed="rId14" cstate="email"/>
            <a:stretch>
              <a:fillRect/>
            </a:stretch>
          </p:blipFill>
          <p:spPr>
            <a:xfrm>
              <a:off x="3108097" y="1197270"/>
              <a:ext cx="820442" cy="431947"/>
            </a:xfrm>
            <a:prstGeom prst="rect">
              <a:avLst/>
            </a:prstGeom>
          </p:spPr>
        </p:pic>
        <p:grpSp>
          <p:nvGrpSpPr>
            <p:cNvPr id="65" name="群組 108"/>
            <p:cNvGrpSpPr/>
            <p:nvPr/>
          </p:nvGrpSpPr>
          <p:grpSpPr>
            <a:xfrm>
              <a:off x="7067621" y="1197269"/>
              <a:ext cx="1703851" cy="431948"/>
              <a:chOff x="9758915" y="415419"/>
              <a:chExt cx="1704245" cy="1507019"/>
            </a:xfrm>
          </p:grpSpPr>
          <p:sp>
            <p:nvSpPr>
              <p:cNvPr id="66" name="Oval 5"/>
              <p:cNvSpPr>
                <a:spLocks noChangeArrowheads="1"/>
              </p:cNvSpPr>
              <p:nvPr/>
            </p:nvSpPr>
            <p:spPr bwMode="auto">
              <a:xfrm>
                <a:off x="9758915" y="415419"/>
                <a:ext cx="1704245" cy="1507019"/>
              </a:xfrm>
              <a:prstGeom prst="ellipse">
                <a:avLst/>
              </a:prstGeom>
              <a:solidFill>
                <a:srgbClr val="A6735C"/>
              </a:solidFill>
              <a:ln w="9525">
                <a:noFill/>
                <a:round/>
                <a:headEnd/>
                <a:tailEnd/>
              </a:ln>
              <a:effectLst/>
            </p:spPr>
            <p:txBody>
              <a:bodyPr wrap="none" anchor="ctr"/>
              <a:lstStyle/>
              <a:p>
                <a:pPr algn="ctr">
                  <a:lnSpc>
                    <a:spcPct val="150000"/>
                  </a:lnSpc>
                  <a:defRPr/>
                </a:pPr>
                <a:r>
                  <a:rPr lang="zh-TW" altLang="en-US" sz="1400" b="1" dirty="0">
                    <a:latin typeface="微软雅黑" pitchFamily="34" charset="-122"/>
                    <a:ea typeface="微软雅黑" pitchFamily="34" charset="-122"/>
                  </a:rPr>
                  <a:t>    企业</a:t>
                </a:r>
                <a:r>
                  <a:rPr lang="en-US" altLang="zh-TW" sz="1400" b="1" dirty="0">
                    <a:latin typeface="微软雅黑" pitchFamily="34" charset="-122"/>
                    <a:ea typeface="微软雅黑" pitchFamily="34" charset="-122"/>
                  </a:rPr>
                  <a:t>OA</a:t>
                </a:r>
                <a:r>
                  <a:rPr lang="zh-TW" altLang="en-US" sz="1400" b="1" dirty="0">
                    <a:latin typeface="微软雅黑" pitchFamily="34" charset="-122"/>
                    <a:ea typeface="微软雅黑" pitchFamily="34" charset="-122"/>
                  </a:rPr>
                  <a:t>应用</a:t>
                </a:r>
                <a:endParaRPr lang="zh-CN" altLang="en-US" sz="1400" b="1" dirty="0">
                  <a:latin typeface="微软雅黑" pitchFamily="34" charset="-122"/>
                  <a:ea typeface="微软雅黑" pitchFamily="34" charset="-122"/>
                </a:endParaRPr>
              </a:p>
            </p:txBody>
          </p:sp>
          <p:sp>
            <p:nvSpPr>
              <p:cNvPr id="67" name="Oval 7"/>
              <p:cNvSpPr>
                <a:spLocks noChangeArrowheads="1"/>
              </p:cNvSpPr>
              <p:nvPr/>
            </p:nvSpPr>
            <p:spPr bwMode="gray">
              <a:xfrm>
                <a:off x="10348330" y="457602"/>
                <a:ext cx="465167" cy="580311"/>
              </a:xfrm>
              <a:prstGeom prst="ellipse">
                <a:avLst/>
              </a:prstGeom>
              <a:gradFill rotWithShape="1">
                <a:gsLst>
                  <a:gs pos="0">
                    <a:srgbClr val="FF6600"/>
                  </a:gs>
                  <a:gs pos="100000">
                    <a:srgbClr val="FF6600">
                      <a:gamma/>
                      <a:shade val="36078"/>
                      <a:invGamma/>
                    </a:srgbClr>
                  </a:gs>
                </a:gsLst>
                <a:path path="rect">
                  <a:fillToRect r="100000" b="100000"/>
                </a:path>
              </a:gradFill>
              <a:ln w="38100">
                <a:noFill/>
                <a:round/>
                <a:headEnd/>
                <a:tailEnd/>
              </a:ln>
              <a:effectLst>
                <a:outerShdw dist="35921" dir="2700000" algn="ctr" rotWithShape="0">
                  <a:srgbClr val="000000">
                    <a:alpha val="30000"/>
                  </a:srgbClr>
                </a:outerShdw>
              </a:effectLst>
            </p:spPr>
            <p:txBody>
              <a:bodyPr wrap="none" anchor="ctr"/>
              <a:lstStyle/>
              <a:p>
                <a:pPr algn="ctr" latinLnBrk="1">
                  <a:lnSpc>
                    <a:spcPct val="150000"/>
                  </a:lnSpc>
                  <a:defRPr/>
                </a:pPr>
                <a:endParaRPr kumimoji="1" lang="en-US" altLang="ko-KR" sz="1000" b="1" dirty="0">
                  <a:solidFill>
                    <a:srgbClr val="EAEAEA"/>
                  </a:solidFill>
                  <a:latin typeface="微软雅黑" pitchFamily="34" charset="-122"/>
                  <a:ea typeface="微软雅黑" pitchFamily="34" charset="-122"/>
                </a:endParaRPr>
              </a:p>
            </p:txBody>
          </p:sp>
          <p:sp>
            <p:nvSpPr>
              <p:cNvPr id="68" name="Oval 8"/>
              <p:cNvSpPr>
                <a:spLocks noChangeArrowheads="1"/>
              </p:cNvSpPr>
              <p:nvPr/>
            </p:nvSpPr>
            <p:spPr bwMode="gray">
              <a:xfrm>
                <a:off x="10708896" y="1293800"/>
                <a:ext cx="553282" cy="550912"/>
              </a:xfrm>
              <a:prstGeom prst="ellipse">
                <a:avLst/>
              </a:prstGeom>
              <a:gradFill rotWithShape="1">
                <a:gsLst>
                  <a:gs pos="0">
                    <a:srgbClr val="FF6600"/>
                  </a:gs>
                  <a:gs pos="100000">
                    <a:srgbClr val="FF6600">
                      <a:gamma/>
                      <a:shade val="36078"/>
                      <a:invGamma/>
                    </a:srgbClr>
                  </a:gs>
                </a:gsLst>
                <a:path path="rect">
                  <a:fillToRect r="100000" b="100000"/>
                </a:path>
              </a:gradFill>
              <a:ln w="38100">
                <a:noFill/>
                <a:round/>
                <a:headEnd/>
                <a:tailEnd/>
              </a:ln>
              <a:effectLst>
                <a:outerShdw dist="35921" dir="2700000" algn="ctr" rotWithShape="0">
                  <a:srgbClr val="000000">
                    <a:alpha val="30000"/>
                  </a:srgbClr>
                </a:outerShdw>
              </a:effectLst>
            </p:spPr>
            <p:txBody>
              <a:bodyPr wrap="none" anchor="ctr"/>
              <a:lstStyle/>
              <a:p>
                <a:pPr algn="ctr" eaLnBrk="0" hangingPunct="0">
                  <a:lnSpc>
                    <a:spcPct val="150000"/>
                  </a:lnSpc>
                  <a:defRPr/>
                </a:pPr>
                <a:endParaRPr kumimoji="1" lang="en-US" altLang="ko-KR" sz="1000" b="1" dirty="0">
                  <a:solidFill>
                    <a:srgbClr val="EAEAEA"/>
                  </a:solidFill>
                  <a:latin typeface="微软雅黑" pitchFamily="34" charset="-122"/>
                  <a:ea typeface="微软雅黑" pitchFamily="34" charset="-122"/>
                </a:endParaRPr>
              </a:p>
            </p:txBody>
          </p:sp>
          <p:sp>
            <p:nvSpPr>
              <p:cNvPr id="69" name="Oval 9"/>
              <p:cNvSpPr>
                <a:spLocks noChangeArrowheads="1"/>
              </p:cNvSpPr>
              <p:nvPr/>
            </p:nvSpPr>
            <p:spPr bwMode="gray">
              <a:xfrm>
                <a:off x="9964448" y="1227089"/>
                <a:ext cx="495904" cy="571363"/>
              </a:xfrm>
              <a:prstGeom prst="ellipse">
                <a:avLst/>
              </a:prstGeom>
              <a:gradFill rotWithShape="1">
                <a:gsLst>
                  <a:gs pos="0">
                    <a:srgbClr val="FF6600"/>
                  </a:gs>
                  <a:gs pos="100000">
                    <a:srgbClr val="FF6600">
                      <a:gamma/>
                      <a:shade val="36078"/>
                      <a:invGamma/>
                    </a:srgbClr>
                  </a:gs>
                </a:gsLst>
                <a:path path="rect">
                  <a:fillToRect r="100000" b="100000"/>
                </a:path>
              </a:gradFill>
              <a:ln w="38100">
                <a:noFill/>
                <a:round/>
                <a:headEnd/>
                <a:tailEnd/>
              </a:ln>
              <a:effectLst>
                <a:outerShdw dist="35921" dir="2700000" algn="ctr" rotWithShape="0">
                  <a:srgbClr val="000000">
                    <a:alpha val="30000"/>
                  </a:srgbClr>
                </a:outerShdw>
              </a:effectLst>
            </p:spPr>
            <p:txBody>
              <a:bodyPr wrap="none" anchor="ctr"/>
              <a:lstStyle/>
              <a:p>
                <a:pPr algn="ctr" latinLnBrk="1">
                  <a:lnSpc>
                    <a:spcPct val="150000"/>
                  </a:lnSpc>
                  <a:defRPr/>
                </a:pPr>
                <a:endParaRPr kumimoji="1" lang="en-US" altLang="ko-KR" sz="1000" b="1" dirty="0">
                  <a:solidFill>
                    <a:srgbClr val="EAEAEA"/>
                  </a:solidFill>
                  <a:latin typeface="微软雅黑" pitchFamily="34" charset="-122"/>
                  <a:ea typeface="微软雅黑" pitchFamily="34" charset="-122"/>
                </a:endParaRPr>
              </a:p>
            </p:txBody>
          </p:sp>
          <p:sp>
            <p:nvSpPr>
              <p:cNvPr id="70" name="WordArt 6"/>
              <p:cNvSpPr>
                <a:spLocks noChangeArrowheads="1" noChangeShapeType="1" noTextEdit="1"/>
              </p:cNvSpPr>
              <p:nvPr/>
            </p:nvSpPr>
            <p:spPr bwMode="auto">
              <a:xfrm rot="316306">
                <a:off x="9980159" y="1397091"/>
                <a:ext cx="423500" cy="221132"/>
              </a:xfrm>
              <a:prstGeom prst="rect">
                <a:avLst/>
              </a:prstGeom>
            </p:spPr>
            <p:txBody>
              <a:bodyPr wrap="none" fromWordArt="1">
                <a:prstTxWarp prst="textFadeUp">
                  <a:avLst>
                    <a:gd name="adj" fmla="val 8972"/>
                  </a:avLst>
                </a:prstTxWarp>
              </a:bodyPr>
              <a:lstStyle/>
              <a:p>
                <a:pPr algn="ctr"/>
                <a:r>
                  <a:rPr lang="en-US" altLang="zh-TW" sz="1000" b="1" kern="10" dirty="0">
                    <a:ln w="9525">
                      <a:noFill/>
                      <a:round/>
                      <a:headEnd/>
                      <a:tailEnd/>
                    </a:ln>
                    <a:solidFill>
                      <a:srgbClr val="F3FBF3"/>
                    </a:solidFill>
                    <a:effectLst>
                      <a:outerShdw dist="35921" dir="2700000" algn="ctr" rotWithShape="0">
                        <a:srgbClr val="000000">
                          <a:alpha val="20000"/>
                        </a:srgbClr>
                      </a:outerShdw>
                    </a:effectLst>
                    <a:latin typeface="微软雅黑" pitchFamily="34" charset="-122"/>
                    <a:ea typeface="微软雅黑" pitchFamily="34" charset="-122"/>
                    <a:cs typeface="+mn-ea"/>
                  </a:rPr>
                  <a:t>pad</a:t>
                </a:r>
                <a:endParaRPr lang="zh-TW" altLang="en-US" sz="1000" b="1" kern="10" dirty="0">
                  <a:ln w="9525">
                    <a:noFill/>
                    <a:round/>
                    <a:headEnd/>
                    <a:tailEnd/>
                  </a:ln>
                  <a:solidFill>
                    <a:srgbClr val="F3FBF3"/>
                  </a:solidFill>
                  <a:effectLst>
                    <a:outerShdw dist="35921" dir="2700000" algn="ctr" rotWithShape="0">
                      <a:srgbClr val="000000">
                        <a:alpha val="20000"/>
                      </a:srgbClr>
                    </a:outerShdw>
                  </a:effectLst>
                  <a:latin typeface="微软雅黑" pitchFamily="34" charset="-122"/>
                  <a:ea typeface="微软雅黑" pitchFamily="34" charset="-122"/>
                  <a:cs typeface="+mn-ea"/>
                </a:endParaRPr>
              </a:p>
            </p:txBody>
          </p:sp>
          <p:sp>
            <p:nvSpPr>
              <p:cNvPr id="71" name="WordArt 7"/>
              <p:cNvSpPr>
                <a:spLocks noChangeArrowheads="1" noChangeShapeType="1" noTextEdit="1"/>
              </p:cNvSpPr>
              <p:nvPr/>
            </p:nvSpPr>
            <p:spPr bwMode="auto">
              <a:xfrm rot="21028328">
                <a:off x="10721967" y="1389422"/>
                <a:ext cx="401642" cy="199402"/>
              </a:xfrm>
              <a:prstGeom prst="rect">
                <a:avLst/>
              </a:prstGeom>
            </p:spPr>
            <p:txBody>
              <a:bodyPr wrap="none" fromWordArt="1">
                <a:prstTxWarp prst="textFadeUp">
                  <a:avLst>
                    <a:gd name="adj" fmla="val 8972"/>
                  </a:avLst>
                </a:prstTxWarp>
              </a:bodyPr>
              <a:lstStyle/>
              <a:p>
                <a:pPr algn="ctr"/>
                <a:r>
                  <a:rPr lang="en-US" altLang="zh-TW" sz="1000" b="1" kern="10">
                    <a:ln w="9525">
                      <a:noFill/>
                      <a:round/>
                      <a:headEnd/>
                      <a:tailEnd/>
                    </a:ln>
                    <a:solidFill>
                      <a:srgbClr val="F3FBF3"/>
                    </a:solidFill>
                    <a:effectLst>
                      <a:outerShdw dist="35921" dir="2700000" algn="ctr" rotWithShape="0">
                        <a:srgbClr val="000000">
                          <a:alpha val="20000"/>
                        </a:srgbClr>
                      </a:outerShdw>
                    </a:effectLst>
                    <a:latin typeface="微软雅黑" pitchFamily="34" charset="-122"/>
                    <a:ea typeface="微软雅黑" pitchFamily="34" charset="-122"/>
                    <a:cs typeface="+mn-ea"/>
                  </a:rPr>
                  <a:t>mobile</a:t>
                </a:r>
                <a:endParaRPr lang="zh-TW" altLang="en-US" sz="1000" b="1" kern="10">
                  <a:ln w="9525">
                    <a:noFill/>
                    <a:round/>
                    <a:headEnd/>
                    <a:tailEnd/>
                  </a:ln>
                  <a:solidFill>
                    <a:srgbClr val="F3FBF3"/>
                  </a:solidFill>
                  <a:effectLst>
                    <a:outerShdw dist="35921" dir="2700000" algn="ctr" rotWithShape="0">
                      <a:srgbClr val="000000">
                        <a:alpha val="20000"/>
                      </a:srgbClr>
                    </a:outerShdw>
                  </a:effectLst>
                  <a:latin typeface="微软雅黑" pitchFamily="34" charset="-122"/>
                  <a:ea typeface="微软雅黑" pitchFamily="34" charset="-122"/>
                  <a:cs typeface="+mn-ea"/>
                </a:endParaRPr>
              </a:p>
            </p:txBody>
          </p:sp>
          <p:sp>
            <p:nvSpPr>
              <p:cNvPr id="72" name="WordArt 20"/>
              <p:cNvSpPr>
                <a:spLocks noChangeArrowheads="1" noChangeShapeType="1" noTextEdit="1"/>
              </p:cNvSpPr>
              <p:nvPr/>
            </p:nvSpPr>
            <p:spPr bwMode="auto">
              <a:xfrm>
                <a:off x="10395462" y="581588"/>
                <a:ext cx="371587" cy="290156"/>
              </a:xfrm>
              <a:prstGeom prst="rect">
                <a:avLst/>
              </a:prstGeom>
            </p:spPr>
            <p:txBody>
              <a:bodyPr wrap="none" fromWordArt="1">
                <a:prstTxWarp prst="textCanDown">
                  <a:avLst>
                    <a:gd name="adj" fmla="val 19542"/>
                  </a:avLst>
                </a:prstTxWarp>
              </a:bodyPr>
              <a:lstStyle/>
              <a:p>
                <a:pPr algn="ctr"/>
                <a:r>
                  <a:rPr lang="en-US" altLang="zh-TW" sz="1000" b="1" kern="10">
                    <a:ln w="9525">
                      <a:noFill/>
                      <a:round/>
                      <a:headEnd/>
                      <a:tailEnd/>
                    </a:ln>
                    <a:solidFill>
                      <a:srgbClr val="F3FBF3"/>
                    </a:solidFill>
                    <a:effectLst>
                      <a:outerShdw dist="45791" dir="3378596" algn="ctr" rotWithShape="0">
                        <a:srgbClr val="000000">
                          <a:alpha val="20000"/>
                        </a:srgbClr>
                      </a:outerShdw>
                    </a:effectLst>
                    <a:latin typeface="微软雅黑" pitchFamily="34" charset="-122"/>
                    <a:ea typeface="微软雅黑" pitchFamily="34" charset="-122"/>
                    <a:cs typeface="+mn-ea"/>
                  </a:rPr>
                  <a:t>PC</a:t>
                </a:r>
                <a:endParaRPr lang="zh-TW" altLang="en-US" sz="1000" b="1" kern="10">
                  <a:ln w="9525">
                    <a:noFill/>
                    <a:round/>
                    <a:headEnd/>
                    <a:tailEnd/>
                  </a:ln>
                  <a:solidFill>
                    <a:srgbClr val="F3FBF3"/>
                  </a:solidFill>
                  <a:effectLst>
                    <a:outerShdw dist="45791" dir="3378596" algn="ctr" rotWithShape="0">
                      <a:srgbClr val="000000">
                        <a:alpha val="20000"/>
                      </a:srgbClr>
                    </a:outerShdw>
                  </a:effectLst>
                  <a:latin typeface="微软雅黑" pitchFamily="34" charset="-122"/>
                  <a:ea typeface="微软雅黑" pitchFamily="34" charset="-122"/>
                  <a:cs typeface="+mn-ea"/>
                </a:endParaRPr>
              </a:p>
            </p:txBody>
          </p:sp>
        </p:grpSp>
      </p:grpSp>
    </p:spTree>
    <p:extLst>
      <p:ext uri="{BB962C8B-B14F-4D97-AF65-F5344CB8AC3E}">
        <p14:creationId xmlns:p14="http://schemas.microsoft.com/office/powerpoint/2010/main" xmlns="" val="1290161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1000"/>
                                        <p:tgtEl>
                                          <p:spTgt spid="46"/>
                                        </p:tgtEl>
                                      </p:cBhvr>
                                    </p:animEffect>
                                    <p:anim calcmode="lin" valueType="num">
                                      <p:cBhvr>
                                        <p:cTn id="8" dur="1000" fill="hold"/>
                                        <p:tgtEl>
                                          <p:spTgt spid="46"/>
                                        </p:tgtEl>
                                        <p:attrNameLst>
                                          <p:attrName>ppt_x</p:attrName>
                                        </p:attrNameLst>
                                      </p:cBhvr>
                                      <p:tavLst>
                                        <p:tav tm="0">
                                          <p:val>
                                            <p:strVal val="#ppt_x"/>
                                          </p:val>
                                        </p:tav>
                                        <p:tav tm="100000">
                                          <p:val>
                                            <p:strVal val="#ppt_x"/>
                                          </p:val>
                                        </p:tav>
                                      </p:tavLst>
                                    </p:anim>
                                    <p:anim calcmode="lin" valueType="num">
                                      <p:cBhvr>
                                        <p:cTn id="9" dur="1000" fill="hold"/>
                                        <p:tgtEl>
                                          <p:spTgt spid="4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42" presetClass="entr" presetSubtype="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par>
                          <p:cTn id="27" fill="hold">
                            <p:stCondLst>
                              <p:cond delay="3000"/>
                            </p:stCondLst>
                            <p:childTnLst>
                              <p:par>
                                <p:cTn id="28" presetID="42" presetClass="entr" presetSubtype="0" fill="hold" grpId="0" nodeType="afterEffect">
                                  <p:stCondLst>
                                    <p:cond delay="0"/>
                                  </p:stCondLst>
                                  <p:childTnLst>
                                    <p:set>
                                      <p:cBhvr>
                                        <p:cTn id="29" dur="1" fill="hold">
                                          <p:stCondLst>
                                            <p:cond delay="0"/>
                                          </p:stCondLst>
                                        </p:cTn>
                                        <p:tgtEl>
                                          <p:spTgt spid="45"/>
                                        </p:tgtEl>
                                        <p:attrNameLst>
                                          <p:attrName>style.visibility</p:attrName>
                                        </p:attrNameLst>
                                      </p:cBhvr>
                                      <p:to>
                                        <p:strVal val="visible"/>
                                      </p:to>
                                    </p:set>
                                    <p:animEffect transition="in" filter="fade">
                                      <p:cBhvr>
                                        <p:cTn id="30" dur="1000"/>
                                        <p:tgtEl>
                                          <p:spTgt spid="45"/>
                                        </p:tgtEl>
                                      </p:cBhvr>
                                    </p:animEffect>
                                    <p:anim calcmode="lin" valueType="num">
                                      <p:cBhvr>
                                        <p:cTn id="31" dur="1000" fill="hold"/>
                                        <p:tgtEl>
                                          <p:spTgt spid="45"/>
                                        </p:tgtEl>
                                        <p:attrNameLst>
                                          <p:attrName>ppt_x</p:attrName>
                                        </p:attrNameLst>
                                      </p:cBhvr>
                                      <p:tavLst>
                                        <p:tav tm="0">
                                          <p:val>
                                            <p:strVal val="#ppt_x"/>
                                          </p:val>
                                        </p:tav>
                                        <p:tav tm="100000">
                                          <p:val>
                                            <p:strVal val="#ppt_x"/>
                                          </p:val>
                                        </p:tav>
                                      </p:tavLst>
                                    </p:anim>
                                    <p:anim calcmode="lin" valueType="num">
                                      <p:cBhvr>
                                        <p:cTn id="32" dur="1000" fill="hold"/>
                                        <p:tgtEl>
                                          <p:spTgt spid="45"/>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44"/>
                                        </p:tgtEl>
                                        <p:attrNameLst>
                                          <p:attrName>style.visibility</p:attrName>
                                        </p:attrNameLst>
                                      </p:cBhvr>
                                      <p:to>
                                        <p:strVal val="visible"/>
                                      </p:to>
                                    </p:set>
                                    <p:animEffect transition="in" filter="fade">
                                      <p:cBhvr>
                                        <p:cTn id="35" dur="1000"/>
                                        <p:tgtEl>
                                          <p:spTgt spid="44"/>
                                        </p:tgtEl>
                                      </p:cBhvr>
                                    </p:animEffect>
                                    <p:anim calcmode="lin" valueType="num">
                                      <p:cBhvr>
                                        <p:cTn id="36" dur="1000" fill="hold"/>
                                        <p:tgtEl>
                                          <p:spTgt spid="44"/>
                                        </p:tgtEl>
                                        <p:attrNameLst>
                                          <p:attrName>ppt_x</p:attrName>
                                        </p:attrNameLst>
                                      </p:cBhvr>
                                      <p:tavLst>
                                        <p:tav tm="0">
                                          <p:val>
                                            <p:strVal val="#ppt_x"/>
                                          </p:val>
                                        </p:tav>
                                        <p:tav tm="100000">
                                          <p:val>
                                            <p:strVal val="#ppt_x"/>
                                          </p:val>
                                        </p:tav>
                                      </p:tavLst>
                                    </p:anim>
                                    <p:anim calcmode="lin" valueType="num">
                                      <p:cBhvr>
                                        <p:cTn id="37" dur="1000" fill="hold"/>
                                        <p:tgtEl>
                                          <p:spTgt spid="44"/>
                                        </p:tgtEl>
                                        <p:attrNameLst>
                                          <p:attrName>ppt_y</p:attrName>
                                        </p:attrNameLst>
                                      </p:cBhvr>
                                      <p:tavLst>
                                        <p:tav tm="0">
                                          <p:val>
                                            <p:strVal val="#ppt_y+.1"/>
                                          </p:val>
                                        </p:tav>
                                        <p:tav tm="100000">
                                          <p:val>
                                            <p:strVal val="#ppt_y"/>
                                          </p:val>
                                        </p:tav>
                                      </p:tavLst>
                                    </p:anim>
                                  </p:childTnLst>
                                </p:cTn>
                              </p:par>
                            </p:childTnLst>
                          </p:cTn>
                        </p:par>
                        <p:par>
                          <p:cTn id="38" fill="hold">
                            <p:stCondLst>
                              <p:cond delay="4000"/>
                            </p:stCondLst>
                            <p:childTnLst>
                              <p:par>
                                <p:cTn id="39" presetID="42" presetClass="entr" presetSubtype="0" fill="hold" nodeType="afterEffect">
                                  <p:stCondLst>
                                    <p:cond delay="0"/>
                                  </p:stCondLst>
                                  <p:childTnLst>
                                    <p:set>
                                      <p:cBhvr>
                                        <p:cTn id="40" dur="1" fill="hold">
                                          <p:stCondLst>
                                            <p:cond delay="0"/>
                                          </p:stCondLst>
                                        </p:cTn>
                                        <p:tgtEl>
                                          <p:spTgt spid="57"/>
                                        </p:tgtEl>
                                        <p:attrNameLst>
                                          <p:attrName>style.visibility</p:attrName>
                                        </p:attrNameLst>
                                      </p:cBhvr>
                                      <p:to>
                                        <p:strVal val="visible"/>
                                      </p:to>
                                    </p:set>
                                    <p:animEffect transition="in" filter="fade">
                                      <p:cBhvr>
                                        <p:cTn id="41" dur="1000"/>
                                        <p:tgtEl>
                                          <p:spTgt spid="57"/>
                                        </p:tgtEl>
                                      </p:cBhvr>
                                    </p:animEffect>
                                    <p:anim calcmode="lin" valueType="num">
                                      <p:cBhvr>
                                        <p:cTn id="42" dur="1000" fill="hold"/>
                                        <p:tgtEl>
                                          <p:spTgt spid="57"/>
                                        </p:tgtEl>
                                        <p:attrNameLst>
                                          <p:attrName>ppt_x</p:attrName>
                                        </p:attrNameLst>
                                      </p:cBhvr>
                                      <p:tavLst>
                                        <p:tav tm="0">
                                          <p:val>
                                            <p:strVal val="#ppt_x"/>
                                          </p:val>
                                        </p:tav>
                                        <p:tav tm="100000">
                                          <p:val>
                                            <p:strVal val="#ppt_x"/>
                                          </p:val>
                                        </p:tav>
                                      </p:tavLst>
                                    </p:anim>
                                    <p:anim calcmode="lin" valueType="num">
                                      <p:cBhvr>
                                        <p:cTn id="43" dur="1000" fill="hold"/>
                                        <p:tgtEl>
                                          <p:spTgt spid="5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44" grpId="0" animBg="1"/>
      <p:bldP spid="4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p:txBody>
          <a:bodyPr/>
          <a:lstStyle/>
          <a:p>
            <a:pPr marL="0" indent="0">
              <a:buNone/>
            </a:pPr>
            <a:r>
              <a:rPr lang="zh-CN" altLang="en-US" dirty="0" smtClean="0"/>
              <a:t>解决方案功能构架</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11</a:t>
            </a:fld>
            <a:endParaRPr lang="zh-CN" altLang="en-US" dirty="0"/>
          </a:p>
        </p:txBody>
      </p:sp>
      <p:grpSp>
        <p:nvGrpSpPr>
          <p:cNvPr id="4" name="组合 3"/>
          <p:cNvGrpSpPr/>
          <p:nvPr/>
        </p:nvGrpSpPr>
        <p:grpSpPr>
          <a:xfrm>
            <a:off x="440127" y="1121687"/>
            <a:ext cx="8350903" cy="5187633"/>
            <a:chOff x="440127" y="1008214"/>
            <a:chExt cx="8350903" cy="5187633"/>
          </a:xfrm>
        </p:grpSpPr>
        <p:sp>
          <p:nvSpPr>
            <p:cNvPr id="5" name="矩形 4"/>
            <p:cNvSpPr/>
            <p:nvPr/>
          </p:nvSpPr>
          <p:spPr bwMode="auto">
            <a:xfrm>
              <a:off x="523515" y="1008214"/>
              <a:ext cx="8238497" cy="1172431"/>
            </a:xfrm>
            <a:prstGeom prst="rect">
              <a:avLst/>
            </a:prstGeom>
            <a:solidFill>
              <a:srgbClr val="EEECE1">
                <a:lumMod val="20000"/>
                <a:lumOff val="80000"/>
              </a:srgbClr>
            </a:solidFill>
            <a:ln w="9525" cap="flat" cmpd="sng" algn="ctr">
              <a:solidFill>
                <a:sysClr val="window" lastClr="FFFFFF">
                  <a:lumMod val="85000"/>
                </a:sys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1008063" fontAlgn="base">
                <a:spcBef>
                  <a:spcPct val="0"/>
                </a:spcBef>
                <a:spcAft>
                  <a:spcPct val="0"/>
                </a:spcAft>
                <a:defRPr/>
              </a:pPr>
              <a:endParaRPr lang="zh-CN" altLang="en-US" sz="2000" kern="0">
                <a:solidFill>
                  <a:sysClr val="windowText" lastClr="000000"/>
                </a:solidFill>
                <a:latin typeface="Arial" charset="0"/>
                <a:ea typeface="宋体" charset="-122"/>
              </a:endParaRPr>
            </a:p>
          </p:txBody>
        </p:sp>
        <p:sp>
          <p:nvSpPr>
            <p:cNvPr id="6" name="圆角矩形 5"/>
            <p:cNvSpPr/>
            <p:nvPr/>
          </p:nvSpPr>
          <p:spPr bwMode="auto">
            <a:xfrm>
              <a:off x="1876849" y="2926950"/>
              <a:ext cx="5731765" cy="2629381"/>
            </a:xfrm>
            <a:prstGeom prst="roundRect">
              <a:avLst/>
            </a:prstGeom>
            <a:solidFill>
              <a:srgbClr val="C00000"/>
            </a:solid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1008063" fontAlgn="base">
                <a:spcBef>
                  <a:spcPct val="0"/>
                </a:spcBef>
                <a:spcAft>
                  <a:spcPct val="0"/>
                </a:spcAft>
                <a:defRPr/>
              </a:pPr>
              <a:endParaRPr lang="zh-CN" altLang="en-US" sz="2000" kern="0">
                <a:solidFill>
                  <a:sysClr val="windowText" lastClr="000000"/>
                </a:solidFill>
                <a:latin typeface="Arial" charset="0"/>
                <a:ea typeface="宋体" charset="-122"/>
              </a:endParaRPr>
            </a:p>
          </p:txBody>
        </p:sp>
        <p:sp>
          <p:nvSpPr>
            <p:cNvPr id="7" name="圆角矩形 6"/>
            <p:cNvSpPr/>
            <p:nvPr/>
          </p:nvSpPr>
          <p:spPr bwMode="auto">
            <a:xfrm>
              <a:off x="1876849" y="2287370"/>
              <a:ext cx="5691329" cy="568452"/>
            </a:xfrm>
            <a:prstGeom prst="roundRect">
              <a:avLst/>
            </a:prstGeom>
            <a:solidFill>
              <a:sysClr val="window" lastClr="FFFFFF">
                <a:lumMod val="75000"/>
              </a:sys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1008063" fontAlgn="base">
                <a:spcBef>
                  <a:spcPct val="0"/>
                </a:spcBef>
                <a:spcAft>
                  <a:spcPct val="0"/>
                </a:spcAft>
                <a:defRPr/>
              </a:pPr>
              <a:endParaRPr lang="zh-CN" altLang="en-US" sz="2000" kern="0" dirty="0">
                <a:noFill/>
                <a:latin typeface="Arial" charset="0"/>
                <a:ea typeface="宋体" charset="-122"/>
              </a:endParaRPr>
            </a:p>
          </p:txBody>
        </p:sp>
        <p:sp>
          <p:nvSpPr>
            <p:cNvPr id="8" name="圆角矩形 7"/>
            <p:cNvSpPr/>
            <p:nvPr/>
          </p:nvSpPr>
          <p:spPr bwMode="auto">
            <a:xfrm>
              <a:off x="1876849" y="5627395"/>
              <a:ext cx="5691329" cy="568452"/>
            </a:xfrm>
            <a:prstGeom prst="roundRect">
              <a:avLst/>
            </a:prstGeom>
            <a:solidFill>
              <a:sysClr val="windowText" lastClr="000000">
                <a:lumMod val="85000"/>
                <a:lumOff val="15000"/>
              </a:sys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1008063" fontAlgn="base">
                <a:spcBef>
                  <a:spcPct val="0"/>
                </a:spcBef>
                <a:spcAft>
                  <a:spcPct val="0"/>
                </a:spcAft>
                <a:defRPr/>
              </a:pPr>
              <a:endParaRPr lang="zh-CN" altLang="en-US" sz="2000" kern="0" dirty="0">
                <a:noFill/>
                <a:latin typeface="Arial" charset="0"/>
                <a:ea typeface="宋体" charset="-122"/>
              </a:endParaRPr>
            </a:p>
          </p:txBody>
        </p:sp>
        <p:sp>
          <p:nvSpPr>
            <p:cNvPr id="9" name="圆角矩形 8"/>
            <p:cNvSpPr/>
            <p:nvPr/>
          </p:nvSpPr>
          <p:spPr>
            <a:xfrm>
              <a:off x="6706340" y="3445575"/>
              <a:ext cx="844906" cy="1897562"/>
            </a:xfrm>
            <a:prstGeom prst="roundRect">
              <a:avLst/>
            </a:prstGeom>
            <a:solidFill>
              <a:sysClr val="window" lastClr="FFFFFF">
                <a:lumMod val="65000"/>
              </a:sysClr>
            </a:solidFill>
            <a:ln w="6350" cap="flat" cmpd="sng" algn="ctr">
              <a:solidFill>
                <a:sysClr val="window" lastClr="FFFFFF">
                  <a:lumMod val="50000"/>
                </a:sysClr>
              </a:solidFill>
              <a:prstDash val="solid"/>
            </a:ln>
            <a:effectLst/>
          </p:spPr>
          <p:txBody>
            <a:bodyPr vert="horz" wrap="square" lIns="0" tIns="0" rIns="0" bIns="0" anchor="ctr" anchorCtr="0">
              <a:noAutofit/>
            </a:bodyPr>
            <a:lstStyle/>
            <a:p>
              <a:pPr algn="ctr">
                <a:defRPr/>
              </a:pPr>
              <a:r>
                <a:rPr lang="zh-CN" altLang="en-US" sz="1400" b="1" kern="0" dirty="0">
                  <a:solidFill>
                    <a:srgbClr val="0070C0"/>
                  </a:solidFill>
                  <a:latin typeface="微软雅黑" pitchFamily="34" charset="-122"/>
                  <a:ea typeface="微软雅黑" pitchFamily="34" charset="-122"/>
                </a:rPr>
                <a:t>智慧园区体验示范中心</a:t>
              </a:r>
            </a:p>
          </p:txBody>
        </p:sp>
        <p:sp>
          <p:nvSpPr>
            <p:cNvPr id="10" name="圆角矩形 9"/>
            <p:cNvSpPr/>
            <p:nvPr/>
          </p:nvSpPr>
          <p:spPr>
            <a:xfrm>
              <a:off x="2274886" y="2998016"/>
              <a:ext cx="4974938" cy="355321"/>
            </a:xfrm>
            <a:prstGeom prst="roundRect">
              <a:avLst/>
            </a:prstGeom>
            <a:solidFill>
              <a:sysClr val="window" lastClr="FFFFFF">
                <a:lumMod val="50000"/>
              </a:sysClr>
            </a:solidFill>
            <a:ln w="6350" cap="flat" cmpd="sng" algn="ctr">
              <a:solidFill>
                <a:sysClr val="window" lastClr="FFFFFF">
                  <a:lumMod val="50000"/>
                </a:sysClr>
              </a:solidFill>
              <a:prstDash val="solid"/>
            </a:ln>
            <a:effectLst/>
          </p:spPr>
          <p:txBody>
            <a:bodyPr anchor="ctr"/>
            <a:lstStyle/>
            <a:p>
              <a:pPr algn="ctr">
                <a:defRPr/>
              </a:pPr>
              <a:r>
                <a:rPr lang="zh-CN" altLang="en-US" sz="1400" b="1" kern="0" dirty="0">
                  <a:solidFill>
                    <a:sysClr val="window" lastClr="FFFFFF"/>
                  </a:solidFill>
                  <a:latin typeface="微软雅黑" pitchFamily="34" charset="-122"/>
                  <a:ea typeface="微软雅黑" pitchFamily="34" charset="-122"/>
                </a:rPr>
                <a:t>园区门户</a:t>
              </a:r>
            </a:p>
          </p:txBody>
        </p:sp>
        <p:grpSp>
          <p:nvGrpSpPr>
            <p:cNvPr id="11" name="组合 62"/>
            <p:cNvGrpSpPr/>
            <p:nvPr/>
          </p:nvGrpSpPr>
          <p:grpSpPr>
            <a:xfrm>
              <a:off x="2153871" y="3424401"/>
              <a:ext cx="1445847" cy="1989581"/>
              <a:chOff x="1719704" y="2636912"/>
              <a:chExt cx="1440160" cy="2016000"/>
            </a:xfrm>
          </p:grpSpPr>
          <p:sp>
            <p:nvSpPr>
              <p:cNvPr id="76" name="圆角矩形 75"/>
              <p:cNvSpPr/>
              <p:nvPr/>
            </p:nvSpPr>
            <p:spPr>
              <a:xfrm>
                <a:off x="1719706" y="2636912"/>
                <a:ext cx="1440000" cy="2016000"/>
              </a:xfrm>
              <a:prstGeom prst="roundRect">
                <a:avLst/>
              </a:prstGeom>
              <a:solidFill>
                <a:sysClr val="window" lastClr="FFFFFF">
                  <a:lumMod val="85000"/>
                </a:sysClr>
              </a:solidFill>
              <a:ln w="6350" cap="flat" cmpd="sng" algn="ctr">
                <a:solidFill>
                  <a:srgbClr val="4F81BD"/>
                </a:solidFill>
                <a:prstDash val="solid"/>
              </a:ln>
              <a:effectLst/>
            </p:spPr>
            <p:txBody>
              <a:bodyPr anchor="ctr"/>
              <a:lstStyle/>
              <a:p>
                <a:pPr algn="ctr">
                  <a:defRPr/>
                </a:pPr>
                <a:endParaRPr lang="zh-CN" altLang="en-US" sz="1400" kern="0" dirty="0">
                  <a:solidFill>
                    <a:sysClr val="windowText" lastClr="000000">
                      <a:lumMod val="95000"/>
                      <a:lumOff val="5000"/>
                    </a:sysClr>
                  </a:solidFill>
                  <a:latin typeface="微软雅黑" pitchFamily="34" charset="-122"/>
                  <a:ea typeface="微软雅黑" pitchFamily="34" charset="-122"/>
                </a:endParaRPr>
              </a:p>
            </p:txBody>
          </p:sp>
          <p:sp>
            <p:nvSpPr>
              <p:cNvPr id="77" name="TextBox 43"/>
              <p:cNvSpPr txBox="1"/>
              <p:nvPr/>
            </p:nvSpPr>
            <p:spPr>
              <a:xfrm>
                <a:off x="1719704" y="2669963"/>
                <a:ext cx="1440160" cy="311864"/>
              </a:xfrm>
              <a:prstGeom prst="rect">
                <a:avLst/>
              </a:prstGeom>
              <a:noFill/>
            </p:spPr>
            <p:txBody>
              <a:bodyPr wrap="square" rtlCol="0">
                <a:spAutoFit/>
              </a:bodyPr>
              <a:lstStyle>
                <a:defPPr>
                  <a:defRPr lang="zh-CN"/>
                </a:defPPr>
                <a:lvl1pPr algn="ctr">
                  <a:defRPr sz="1400" b="1">
                    <a:solidFill>
                      <a:srgbClr val="0070C0"/>
                    </a:solidFill>
                    <a:latin typeface="微软雅黑" pitchFamily="34" charset="-122"/>
                    <a:ea typeface="微软雅黑" pitchFamily="34" charset="-122"/>
                  </a:defRPr>
                </a:lvl1pPr>
              </a:lstStyle>
              <a:p>
                <a:pPr>
                  <a:defRPr/>
                </a:pPr>
                <a:r>
                  <a:rPr lang="zh-CN" altLang="en-US" kern="0" dirty="0"/>
                  <a:t>基础支撑中心</a:t>
                </a:r>
              </a:p>
            </p:txBody>
          </p:sp>
          <p:sp>
            <p:nvSpPr>
              <p:cNvPr id="78" name="矩形 77"/>
              <p:cNvSpPr/>
              <p:nvPr/>
            </p:nvSpPr>
            <p:spPr>
              <a:xfrm>
                <a:off x="1827513" y="3068960"/>
                <a:ext cx="1260000" cy="324000"/>
              </a:xfrm>
              <a:prstGeom prst="rect">
                <a:avLst/>
              </a:prstGeom>
              <a:solidFill>
                <a:sysClr val="window" lastClr="FFFFFF">
                  <a:lumMod val="65000"/>
                </a:sysClr>
              </a:solidFill>
              <a:ln w="9525" cap="flat" cmpd="sng" algn="ctr">
                <a:noFill/>
                <a:prstDash val="solid"/>
              </a:ln>
              <a:effectLst>
                <a:outerShdw blurRad="40000" dist="23000" dir="5400000" rotWithShape="0">
                  <a:srgbClr val="000000">
                    <a:alpha val="35000"/>
                  </a:srgbClr>
                </a:outerShdw>
              </a:effectLst>
            </p:spPr>
            <p:txBody>
              <a:bodyPr rtlCol="0" anchor="ctr"/>
              <a:lstStyle/>
              <a:p>
                <a:pPr algn="ctr">
                  <a:defRPr/>
                </a:pPr>
                <a:r>
                  <a:rPr lang="zh-CN" altLang="en-US" sz="1050" kern="0" dirty="0">
                    <a:solidFill>
                      <a:sysClr val="windowText" lastClr="000000"/>
                    </a:solidFill>
                    <a:latin typeface="微软雅黑" pitchFamily="34" charset="-122"/>
                    <a:ea typeface="微软雅黑" pitchFamily="34" charset="-122"/>
                  </a:rPr>
                  <a:t>公共数据平台</a:t>
                </a:r>
                <a:endParaRPr lang="en-US" altLang="zh-CN" sz="1050" kern="0" dirty="0">
                  <a:solidFill>
                    <a:sysClr val="windowText" lastClr="000000"/>
                  </a:solidFill>
                  <a:latin typeface="微软雅黑" pitchFamily="34" charset="-122"/>
                  <a:ea typeface="微软雅黑" pitchFamily="34" charset="-122"/>
                </a:endParaRPr>
              </a:p>
            </p:txBody>
          </p:sp>
          <p:sp>
            <p:nvSpPr>
              <p:cNvPr id="79" name="矩形 78"/>
              <p:cNvSpPr/>
              <p:nvPr/>
            </p:nvSpPr>
            <p:spPr>
              <a:xfrm>
                <a:off x="1827513" y="3453003"/>
                <a:ext cx="1260000" cy="324000"/>
              </a:xfrm>
              <a:prstGeom prst="rect">
                <a:avLst/>
              </a:prstGeom>
              <a:solidFill>
                <a:sysClr val="window" lastClr="FFFFFF">
                  <a:lumMod val="65000"/>
                </a:sysClr>
              </a:solidFill>
              <a:ln w="9525" cap="flat" cmpd="sng" algn="ctr">
                <a:noFill/>
                <a:prstDash val="solid"/>
              </a:ln>
              <a:effectLst>
                <a:outerShdw blurRad="40000" dist="23000" dir="5400000" rotWithShape="0">
                  <a:srgbClr val="000000">
                    <a:alpha val="35000"/>
                  </a:srgbClr>
                </a:outerShdw>
              </a:effectLst>
            </p:spPr>
            <p:txBody>
              <a:bodyPr rtlCol="0" anchor="ctr"/>
              <a:lstStyle/>
              <a:p>
                <a:pPr algn="ctr">
                  <a:defRPr/>
                </a:pPr>
                <a:r>
                  <a:rPr lang="zh-CN" altLang="en-US" sz="1050" kern="0" dirty="0">
                    <a:solidFill>
                      <a:sysClr val="windowText" lastClr="000000"/>
                    </a:solidFill>
                    <a:latin typeface="微软雅黑" pitchFamily="34" charset="-122"/>
                    <a:ea typeface="微软雅黑" pitchFamily="34" charset="-122"/>
                  </a:rPr>
                  <a:t>运营管理平台</a:t>
                </a:r>
                <a:endParaRPr lang="en-US" altLang="zh-CN" sz="1050" kern="0" dirty="0">
                  <a:solidFill>
                    <a:sysClr val="windowText" lastClr="000000"/>
                  </a:solidFill>
                  <a:latin typeface="微软雅黑" pitchFamily="34" charset="-122"/>
                  <a:ea typeface="微软雅黑" pitchFamily="34" charset="-122"/>
                </a:endParaRPr>
              </a:p>
            </p:txBody>
          </p:sp>
          <p:sp>
            <p:nvSpPr>
              <p:cNvPr id="80" name="矩形 79"/>
              <p:cNvSpPr/>
              <p:nvPr/>
            </p:nvSpPr>
            <p:spPr>
              <a:xfrm>
                <a:off x="1827513" y="3837046"/>
                <a:ext cx="1260000" cy="324000"/>
              </a:xfrm>
              <a:prstGeom prst="rect">
                <a:avLst/>
              </a:prstGeom>
              <a:solidFill>
                <a:sysClr val="window" lastClr="FFFFFF">
                  <a:lumMod val="65000"/>
                </a:sysClr>
              </a:solidFill>
              <a:ln w="9525" cap="flat" cmpd="sng" algn="ctr">
                <a:noFill/>
                <a:prstDash val="solid"/>
              </a:ln>
              <a:effectLst>
                <a:outerShdw blurRad="40000" dist="23000" dir="5400000" rotWithShape="0">
                  <a:srgbClr val="000000">
                    <a:alpha val="35000"/>
                  </a:srgbClr>
                </a:outerShdw>
              </a:effectLst>
            </p:spPr>
            <p:txBody>
              <a:bodyPr rtlCol="0" anchor="ctr"/>
              <a:lstStyle/>
              <a:p>
                <a:pPr algn="ctr">
                  <a:defRPr/>
                </a:pPr>
                <a:r>
                  <a:rPr lang="zh-CN" altLang="en-US" sz="1050" kern="0" dirty="0">
                    <a:solidFill>
                      <a:sysClr val="windowText" lastClr="000000"/>
                    </a:solidFill>
                    <a:latin typeface="微软雅黑" pitchFamily="34" charset="-122"/>
                    <a:ea typeface="微软雅黑" pitchFamily="34" charset="-122"/>
                  </a:rPr>
                  <a:t>安全管理平台</a:t>
                </a:r>
                <a:endParaRPr lang="en-US" altLang="zh-CN" sz="1050" kern="0" dirty="0">
                  <a:solidFill>
                    <a:sysClr val="windowText" lastClr="000000"/>
                  </a:solidFill>
                  <a:latin typeface="微软雅黑" pitchFamily="34" charset="-122"/>
                  <a:ea typeface="微软雅黑" pitchFamily="34" charset="-122"/>
                </a:endParaRPr>
              </a:p>
            </p:txBody>
          </p:sp>
          <p:sp>
            <p:nvSpPr>
              <p:cNvPr id="81" name="矩形 80"/>
              <p:cNvSpPr/>
              <p:nvPr/>
            </p:nvSpPr>
            <p:spPr>
              <a:xfrm>
                <a:off x="1827513" y="4221088"/>
                <a:ext cx="1260000" cy="324000"/>
              </a:xfrm>
              <a:prstGeom prst="rect">
                <a:avLst/>
              </a:prstGeom>
              <a:solidFill>
                <a:sysClr val="window" lastClr="FFFFFF">
                  <a:lumMod val="65000"/>
                </a:sysClr>
              </a:solidFill>
              <a:ln w="9525" cap="flat" cmpd="sng" algn="ctr">
                <a:noFill/>
                <a:prstDash val="solid"/>
              </a:ln>
              <a:effectLst>
                <a:outerShdw blurRad="40000" dist="23000" dir="5400000" rotWithShape="0">
                  <a:srgbClr val="000000">
                    <a:alpha val="35000"/>
                  </a:srgbClr>
                </a:outerShdw>
              </a:effectLst>
            </p:spPr>
            <p:txBody>
              <a:bodyPr rtlCol="0" anchor="ctr"/>
              <a:lstStyle/>
              <a:p>
                <a:pPr algn="ctr">
                  <a:defRPr/>
                </a:pPr>
                <a:r>
                  <a:rPr lang="zh-CN" altLang="en-US" sz="1050" kern="0" dirty="0">
                    <a:solidFill>
                      <a:sysClr val="windowText" lastClr="000000"/>
                    </a:solidFill>
                    <a:latin typeface="微软雅黑" pitchFamily="34" charset="-122"/>
                    <a:ea typeface="微软雅黑" pitchFamily="34" charset="-122"/>
                  </a:rPr>
                  <a:t>趋势分析平台</a:t>
                </a:r>
              </a:p>
            </p:txBody>
          </p:sp>
        </p:grpSp>
        <p:grpSp>
          <p:nvGrpSpPr>
            <p:cNvPr id="12" name="组合 63"/>
            <p:cNvGrpSpPr/>
            <p:nvPr/>
          </p:nvGrpSpPr>
          <p:grpSpPr>
            <a:xfrm>
              <a:off x="3668336" y="3424401"/>
              <a:ext cx="1451372" cy="1989581"/>
              <a:chOff x="1385160" y="2636912"/>
              <a:chExt cx="1445664" cy="2016000"/>
            </a:xfrm>
          </p:grpSpPr>
          <p:sp>
            <p:nvSpPr>
              <p:cNvPr id="70" name="圆角矩形 69"/>
              <p:cNvSpPr/>
              <p:nvPr/>
            </p:nvSpPr>
            <p:spPr>
              <a:xfrm>
                <a:off x="1390824" y="2636912"/>
                <a:ext cx="1440000" cy="2016000"/>
              </a:xfrm>
              <a:prstGeom prst="roundRect">
                <a:avLst/>
              </a:prstGeom>
              <a:solidFill>
                <a:sysClr val="window" lastClr="FFFFFF">
                  <a:lumMod val="85000"/>
                </a:sysClr>
              </a:solidFill>
              <a:ln w="6350" cap="flat" cmpd="sng" algn="ctr">
                <a:solidFill>
                  <a:srgbClr val="4F81BD"/>
                </a:solidFill>
                <a:prstDash val="solid"/>
              </a:ln>
              <a:effectLst/>
            </p:spPr>
            <p:txBody>
              <a:bodyPr anchor="ctr"/>
              <a:lstStyle/>
              <a:p>
                <a:pPr algn="ctr">
                  <a:defRPr/>
                </a:pPr>
                <a:endParaRPr lang="zh-CN" altLang="en-US" sz="1400" kern="0" dirty="0">
                  <a:solidFill>
                    <a:sysClr val="windowText" lastClr="000000">
                      <a:lumMod val="95000"/>
                      <a:lumOff val="5000"/>
                    </a:sysClr>
                  </a:solidFill>
                  <a:latin typeface="微软雅黑" pitchFamily="34" charset="-122"/>
                  <a:ea typeface="微软雅黑" pitchFamily="34" charset="-122"/>
                </a:endParaRPr>
              </a:p>
            </p:txBody>
          </p:sp>
          <p:sp>
            <p:nvSpPr>
              <p:cNvPr id="71" name="TextBox 65"/>
              <p:cNvSpPr txBox="1"/>
              <p:nvPr/>
            </p:nvSpPr>
            <p:spPr>
              <a:xfrm>
                <a:off x="1385160" y="2669963"/>
                <a:ext cx="1440160" cy="311864"/>
              </a:xfrm>
              <a:prstGeom prst="rect">
                <a:avLst/>
              </a:prstGeom>
              <a:noFill/>
            </p:spPr>
            <p:txBody>
              <a:bodyPr wrap="square" rtlCol="0">
                <a:spAutoFit/>
              </a:bodyPr>
              <a:lstStyle>
                <a:defPPr>
                  <a:defRPr lang="zh-CN"/>
                </a:defPPr>
                <a:lvl1pPr algn="ctr">
                  <a:defRPr sz="1400" b="1">
                    <a:solidFill>
                      <a:srgbClr val="0070C0"/>
                    </a:solidFill>
                    <a:latin typeface="微软雅黑" pitchFamily="34" charset="-122"/>
                    <a:ea typeface="微软雅黑" pitchFamily="34" charset="-122"/>
                  </a:defRPr>
                </a:lvl1pPr>
              </a:lstStyle>
              <a:p>
                <a:pPr>
                  <a:defRPr/>
                </a:pPr>
                <a:r>
                  <a:rPr lang="zh-CN" altLang="en-US" kern="0" dirty="0"/>
                  <a:t>园区管理中心</a:t>
                </a:r>
              </a:p>
            </p:txBody>
          </p:sp>
          <p:sp>
            <p:nvSpPr>
              <p:cNvPr id="72" name="矩形 71"/>
              <p:cNvSpPr/>
              <p:nvPr/>
            </p:nvSpPr>
            <p:spPr>
              <a:xfrm>
                <a:off x="1493312" y="3068960"/>
                <a:ext cx="1260000" cy="324000"/>
              </a:xfrm>
              <a:prstGeom prst="rect">
                <a:avLst/>
              </a:prstGeom>
              <a:solidFill>
                <a:sysClr val="window" lastClr="FFFFFF">
                  <a:lumMod val="65000"/>
                </a:sysClr>
              </a:solidFill>
              <a:ln w="9525" cap="flat" cmpd="sng" algn="ctr">
                <a:noFill/>
                <a:prstDash val="solid"/>
              </a:ln>
              <a:effectLst>
                <a:outerShdw blurRad="40000" dist="23000" dir="5400000" rotWithShape="0">
                  <a:srgbClr val="000000">
                    <a:alpha val="35000"/>
                  </a:srgbClr>
                </a:outerShdw>
              </a:effectLst>
            </p:spPr>
            <p:txBody>
              <a:bodyPr rtlCol="0" anchor="ctr"/>
              <a:lstStyle/>
              <a:p>
                <a:pPr algn="ctr">
                  <a:defRPr/>
                </a:pPr>
                <a:r>
                  <a:rPr lang="zh-CN" altLang="en-US" sz="1050" kern="0" dirty="0">
                    <a:solidFill>
                      <a:sysClr val="windowText" lastClr="000000"/>
                    </a:solidFill>
                    <a:latin typeface="微软雅黑" pitchFamily="34" charset="-122"/>
                    <a:ea typeface="微软雅黑" pitchFamily="34" charset="-122"/>
                  </a:rPr>
                  <a:t>园区政务服务大厅</a:t>
                </a:r>
                <a:endParaRPr lang="en-US" altLang="zh-CN" sz="1050" kern="0" dirty="0">
                  <a:solidFill>
                    <a:sysClr val="windowText" lastClr="000000"/>
                  </a:solidFill>
                  <a:latin typeface="微软雅黑" pitchFamily="34" charset="-122"/>
                  <a:ea typeface="微软雅黑" pitchFamily="34" charset="-122"/>
                </a:endParaRPr>
              </a:p>
            </p:txBody>
          </p:sp>
          <p:sp>
            <p:nvSpPr>
              <p:cNvPr id="73" name="矩形 72"/>
              <p:cNvSpPr/>
              <p:nvPr/>
            </p:nvSpPr>
            <p:spPr>
              <a:xfrm>
                <a:off x="1493312" y="3453003"/>
                <a:ext cx="1260000" cy="324000"/>
              </a:xfrm>
              <a:prstGeom prst="rect">
                <a:avLst/>
              </a:prstGeom>
              <a:solidFill>
                <a:sysClr val="window" lastClr="FFFFFF">
                  <a:lumMod val="65000"/>
                </a:sysClr>
              </a:solidFill>
              <a:ln w="9525" cap="flat" cmpd="sng" algn="ctr">
                <a:noFill/>
                <a:prstDash val="solid"/>
              </a:ln>
              <a:effectLst>
                <a:outerShdw blurRad="40000" dist="23000" dir="5400000" rotWithShape="0">
                  <a:srgbClr val="000000">
                    <a:alpha val="35000"/>
                  </a:srgbClr>
                </a:outerShdw>
              </a:effectLst>
            </p:spPr>
            <p:txBody>
              <a:bodyPr rtlCol="0" anchor="ctr"/>
              <a:lstStyle/>
              <a:p>
                <a:pPr algn="ctr">
                  <a:defRPr/>
                </a:pPr>
                <a:r>
                  <a:rPr lang="zh-CN" altLang="en-US" sz="1050" kern="0" dirty="0">
                    <a:solidFill>
                      <a:sysClr val="windowText" lastClr="000000"/>
                    </a:solidFill>
                    <a:latin typeface="微软雅黑" pitchFamily="34" charset="-122"/>
                    <a:ea typeface="微软雅黑" pitchFamily="34" charset="-122"/>
                  </a:rPr>
                  <a:t>节能管理平台</a:t>
                </a:r>
                <a:endParaRPr lang="en-US" altLang="zh-CN" sz="1050" kern="0" dirty="0">
                  <a:solidFill>
                    <a:sysClr val="windowText" lastClr="000000"/>
                  </a:solidFill>
                  <a:latin typeface="微软雅黑" pitchFamily="34" charset="-122"/>
                  <a:ea typeface="微软雅黑" pitchFamily="34" charset="-122"/>
                </a:endParaRPr>
              </a:p>
            </p:txBody>
          </p:sp>
          <p:sp>
            <p:nvSpPr>
              <p:cNvPr id="74" name="矩形 73"/>
              <p:cNvSpPr/>
              <p:nvPr/>
            </p:nvSpPr>
            <p:spPr>
              <a:xfrm>
                <a:off x="1493312" y="3837046"/>
                <a:ext cx="1260000" cy="324000"/>
              </a:xfrm>
              <a:prstGeom prst="rect">
                <a:avLst/>
              </a:prstGeom>
              <a:solidFill>
                <a:sysClr val="window" lastClr="FFFFFF">
                  <a:lumMod val="65000"/>
                </a:sysClr>
              </a:solidFill>
              <a:ln w="9525" cap="flat" cmpd="sng" algn="ctr">
                <a:noFill/>
                <a:prstDash val="solid"/>
              </a:ln>
              <a:effectLst>
                <a:outerShdw blurRad="40000" dist="23000" dir="5400000" rotWithShape="0">
                  <a:srgbClr val="000000">
                    <a:alpha val="35000"/>
                  </a:srgbClr>
                </a:outerShdw>
              </a:effectLst>
            </p:spPr>
            <p:txBody>
              <a:bodyPr rtlCol="0" anchor="ctr"/>
              <a:lstStyle/>
              <a:p>
                <a:pPr algn="ctr">
                  <a:defRPr/>
                </a:pPr>
                <a:r>
                  <a:rPr lang="zh-CN" altLang="en-US" sz="1050" kern="0" dirty="0">
                    <a:solidFill>
                      <a:sysClr val="windowText" lastClr="000000"/>
                    </a:solidFill>
                    <a:latin typeface="微软雅黑" pitchFamily="34" charset="-122"/>
                    <a:ea typeface="微软雅黑" pitchFamily="34" charset="-122"/>
                  </a:rPr>
                  <a:t>园区资源管理平台</a:t>
                </a:r>
                <a:endParaRPr lang="en-US" altLang="zh-CN" sz="1050" kern="0" dirty="0">
                  <a:solidFill>
                    <a:sysClr val="windowText" lastClr="000000"/>
                  </a:solidFill>
                  <a:latin typeface="微软雅黑" pitchFamily="34" charset="-122"/>
                  <a:ea typeface="微软雅黑" pitchFamily="34" charset="-122"/>
                </a:endParaRPr>
              </a:p>
            </p:txBody>
          </p:sp>
          <p:sp>
            <p:nvSpPr>
              <p:cNvPr id="75" name="矩形 74"/>
              <p:cNvSpPr/>
              <p:nvPr/>
            </p:nvSpPr>
            <p:spPr>
              <a:xfrm>
                <a:off x="1493312" y="4221088"/>
                <a:ext cx="1260000" cy="324000"/>
              </a:xfrm>
              <a:prstGeom prst="rect">
                <a:avLst/>
              </a:prstGeom>
              <a:solidFill>
                <a:sysClr val="window" lastClr="FFFFFF">
                  <a:lumMod val="65000"/>
                </a:sysClr>
              </a:solidFill>
              <a:ln w="9525" cap="flat" cmpd="sng" algn="ctr">
                <a:noFill/>
                <a:prstDash val="solid"/>
              </a:ln>
              <a:effectLst>
                <a:outerShdw blurRad="40000" dist="23000" dir="5400000" rotWithShape="0">
                  <a:srgbClr val="000000">
                    <a:alpha val="35000"/>
                  </a:srgbClr>
                </a:outerShdw>
              </a:effectLst>
            </p:spPr>
            <p:txBody>
              <a:bodyPr rtlCol="0" anchor="ctr"/>
              <a:lstStyle/>
              <a:p>
                <a:pPr algn="ctr">
                  <a:defRPr/>
                </a:pPr>
                <a:r>
                  <a:rPr lang="zh-CN" altLang="en-US" sz="1050" kern="0" dirty="0">
                    <a:solidFill>
                      <a:sysClr val="windowText" lastClr="000000"/>
                    </a:solidFill>
                    <a:latin typeface="微软雅黑" pitchFamily="34" charset="-122"/>
                    <a:ea typeface="微软雅黑" pitchFamily="34" charset="-122"/>
                  </a:rPr>
                  <a:t>园区应急指挥资平台</a:t>
                </a:r>
              </a:p>
            </p:txBody>
          </p:sp>
        </p:grpSp>
        <p:sp>
          <p:nvSpPr>
            <p:cNvPr id="13" name="下箭头 12"/>
            <p:cNvSpPr/>
            <p:nvPr/>
          </p:nvSpPr>
          <p:spPr bwMode="auto">
            <a:xfrm flipV="1">
              <a:off x="6414496" y="2145243"/>
              <a:ext cx="457059" cy="142129"/>
            </a:xfrm>
            <a:prstGeom prst="downArrow">
              <a:avLst/>
            </a:prstGeom>
            <a:solidFill>
              <a:sysClr val="window" lastClr="FFFFFF">
                <a:lumMod val="75000"/>
              </a:sys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1008063" fontAlgn="base">
                <a:spcBef>
                  <a:spcPct val="0"/>
                </a:spcBef>
                <a:spcAft>
                  <a:spcPct val="0"/>
                </a:spcAft>
                <a:defRPr/>
              </a:pPr>
              <a:endParaRPr lang="zh-CN" altLang="en-US" sz="2000" kern="0">
                <a:solidFill>
                  <a:sysClr val="windowText" lastClr="000000"/>
                </a:solidFill>
                <a:latin typeface="微软雅黑" pitchFamily="34" charset="-122"/>
                <a:ea typeface="微软雅黑" pitchFamily="34" charset="-122"/>
              </a:endParaRPr>
            </a:p>
          </p:txBody>
        </p:sp>
        <p:sp>
          <p:nvSpPr>
            <p:cNvPr id="14" name="TextBox 143"/>
            <p:cNvSpPr txBox="1"/>
            <p:nvPr/>
          </p:nvSpPr>
          <p:spPr>
            <a:xfrm>
              <a:off x="523515" y="1079278"/>
              <a:ext cx="477647" cy="954107"/>
            </a:xfrm>
            <a:prstGeom prst="rect">
              <a:avLst/>
            </a:prstGeom>
            <a:noFill/>
          </p:spPr>
          <p:txBody>
            <a:bodyPr wrap="square" rtlCol="0">
              <a:spAutoFit/>
            </a:bodyPr>
            <a:lstStyle/>
            <a:p>
              <a:r>
                <a:rPr lang="zh-CN" altLang="en-US" sz="1400" b="1" dirty="0">
                  <a:solidFill>
                    <a:srgbClr val="FF0000"/>
                  </a:solidFill>
                  <a:latin typeface="微软雅黑" pitchFamily="34" charset="-122"/>
                  <a:ea typeface="微软雅黑" pitchFamily="34" charset="-122"/>
                </a:rPr>
                <a:t>服务对象</a:t>
              </a:r>
            </a:p>
          </p:txBody>
        </p:sp>
        <p:sp>
          <p:nvSpPr>
            <p:cNvPr id="15" name="TextBox 151"/>
            <p:cNvSpPr txBox="1"/>
            <p:nvPr/>
          </p:nvSpPr>
          <p:spPr>
            <a:xfrm>
              <a:off x="1953025" y="5801485"/>
              <a:ext cx="1066471" cy="338554"/>
            </a:xfrm>
            <a:prstGeom prst="rect">
              <a:avLst/>
            </a:prstGeom>
            <a:noFill/>
          </p:spPr>
          <p:txBody>
            <a:bodyPr wrap="square" rtlCol="0">
              <a:spAutoFit/>
            </a:bodyPr>
            <a:lstStyle/>
            <a:p>
              <a:pPr>
                <a:defRPr/>
              </a:pPr>
              <a:r>
                <a:rPr lang="zh-CN" altLang="en-US" sz="1600" b="1" kern="0" dirty="0">
                  <a:solidFill>
                    <a:sysClr val="window" lastClr="FFFFFF"/>
                  </a:solidFill>
                  <a:latin typeface="微软雅黑" pitchFamily="34" charset="-122"/>
                  <a:ea typeface="微软雅黑" pitchFamily="34" charset="-122"/>
                </a:rPr>
                <a:t>基础层</a:t>
              </a:r>
            </a:p>
          </p:txBody>
        </p:sp>
        <p:sp>
          <p:nvSpPr>
            <p:cNvPr id="16" name="圆角矩形 15"/>
            <p:cNvSpPr/>
            <p:nvPr/>
          </p:nvSpPr>
          <p:spPr bwMode="auto">
            <a:xfrm>
              <a:off x="2832141" y="5763807"/>
              <a:ext cx="1549608" cy="352003"/>
            </a:xfrm>
            <a:prstGeom prst="round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noAutofit/>
            </a:bodyPr>
            <a:lstStyle/>
            <a:p>
              <a:pPr algn="ctr" defTabSz="1008063">
                <a:lnSpc>
                  <a:spcPct val="90000"/>
                </a:lnSpc>
                <a:defRPr/>
              </a:pPr>
              <a:r>
                <a:rPr lang="zh-CN" altLang="en-US" sz="1400" b="1" kern="0" dirty="0">
                  <a:solidFill>
                    <a:sysClr val="windowText" lastClr="000000"/>
                  </a:solidFill>
                  <a:latin typeface="微软雅黑" pitchFamily="34" charset="-122"/>
                  <a:ea typeface="微软雅黑" pitchFamily="34" charset="-122"/>
                </a:rPr>
                <a:t>基础设施即服务</a:t>
              </a:r>
            </a:p>
          </p:txBody>
        </p:sp>
        <p:sp>
          <p:nvSpPr>
            <p:cNvPr id="17" name="圆角矩形 16"/>
            <p:cNvSpPr/>
            <p:nvPr/>
          </p:nvSpPr>
          <p:spPr bwMode="auto">
            <a:xfrm>
              <a:off x="4672045" y="5763807"/>
              <a:ext cx="1142647" cy="326733"/>
            </a:xfrm>
            <a:prstGeom prst="round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normAutofit/>
            </a:bodyPr>
            <a:lstStyle/>
            <a:p>
              <a:pPr algn="ctr" defTabSz="1008063">
                <a:lnSpc>
                  <a:spcPct val="90000"/>
                </a:lnSpc>
                <a:defRPr/>
              </a:pPr>
              <a:r>
                <a:rPr lang="zh-CN" altLang="en-US" sz="1400" b="1" kern="0" dirty="0">
                  <a:solidFill>
                    <a:sysClr val="windowText" lastClr="000000"/>
                  </a:solidFill>
                  <a:latin typeface="微软雅黑" pitchFamily="34" charset="-122"/>
                  <a:ea typeface="微软雅黑" pitchFamily="34" charset="-122"/>
                </a:rPr>
                <a:t>平台即服务</a:t>
              </a:r>
            </a:p>
          </p:txBody>
        </p:sp>
        <p:sp>
          <p:nvSpPr>
            <p:cNvPr id="18" name="圆角矩形 17"/>
            <p:cNvSpPr/>
            <p:nvPr/>
          </p:nvSpPr>
          <p:spPr bwMode="auto">
            <a:xfrm>
              <a:off x="6183908" y="5763807"/>
              <a:ext cx="1142647" cy="326733"/>
            </a:xfrm>
            <a:prstGeom prst="round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normAutofit/>
            </a:bodyPr>
            <a:lstStyle/>
            <a:p>
              <a:pPr algn="ctr" defTabSz="1008063">
                <a:lnSpc>
                  <a:spcPct val="90000"/>
                </a:lnSpc>
                <a:defRPr/>
              </a:pPr>
              <a:r>
                <a:rPr lang="zh-CN" altLang="en-US" sz="1400" b="1" kern="0" dirty="0">
                  <a:solidFill>
                    <a:sysClr val="windowText" lastClr="000000"/>
                  </a:solidFill>
                  <a:latin typeface="微软雅黑" pitchFamily="34" charset="-122"/>
                  <a:ea typeface="微软雅黑" pitchFamily="34" charset="-122"/>
                </a:rPr>
                <a:t>数据即服务</a:t>
              </a:r>
            </a:p>
          </p:txBody>
        </p:sp>
        <p:sp>
          <p:nvSpPr>
            <p:cNvPr id="19" name="圆角矩形 118"/>
            <p:cNvSpPr/>
            <p:nvPr/>
          </p:nvSpPr>
          <p:spPr>
            <a:xfrm>
              <a:off x="4008726" y="2429498"/>
              <a:ext cx="1074587" cy="319754"/>
            </a:xfrm>
            <a:prstGeom prst="round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noAutofit/>
            </a:bodyPr>
            <a:lstStyle/>
            <a:p>
              <a:pPr algn="ctr" defTabSz="1008063">
                <a:defRPr/>
              </a:pPr>
              <a:r>
                <a:rPr lang="zh-CN" altLang="en-US" sz="1400" b="1" kern="0" dirty="0">
                  <a:solidFill>
                    <a:sysClr val="windowText" lastClr="000000"/>
                  </a:solidFill>
                  <a:latin typeface="微软雅黑" pitchFamily="34" charset="-122"/>
                  <a:ea typeface="微软雅黑" pitchFamily="34" charset="-122"/>
                </a:rPr>
                <a:t>智能手机</a:t>
              </a:r>
            </a:p>
          </p:txBody>
        </p:sp>
        <p:sp>
          <p:nvSpPr>
            <p:cNvPr id="20" name="圆角矩形 118"/>
            <p:cNvSpPr/>
            <p:nvPr/>
          </p:nvSpPr>
          <p:spPr>
            <a:xfrm>
              <a:off x="2825682" y="2429498"/>
              <a:ext cx="1074587" cy="319754"/>
            </a:xfrm>
            <a:prstGeom prst="round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noAutofit/>
            </a:bodyPr>
            <a:lstStyle/>
            <a:p>
              <a:pPr algn="ctr" defTabSz="1008063">
                <a:defRPr/>
              </a:pPr>
              <a:r>
                <a:rPr lang="zh-CN" altLang="en-US" sz="1400" b="1" kern="0" dirty="0">
                  <a:solidFill>
                    <a:sysClr val="windowText" lastClr="000000"/>
                  </a:solidFill>
                  <a:latin typeface="微软雅黑" pitchFamily="34" charset="-122"/>
                  <a:ea typeface="微软雅黑" pitchFamily="34" charset="-122"/>
                </a:rPr>
                <a:t>桌面电脑</a:t>
              </a:r>
            </a:p>
          </p:txBody>
        </p:sp>
        <p:sp>
          <p:nvSpPr>
            <p:cNvPr id="21" name="圆角矩形 118"/>
            <p:cNvSpPr/>
            <p:nvPr/>
          </p:nvSpPr>
          <p:spPr>
            <a:xfrm>
              <a:off x="5191769" y="2429498"/>
              <a:ext cx="1074587" cy="319754"/>
            </a:xfrm>
            <a:prstGeom prst="round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noAutofit/>
            </a:bodyPr>
            <a:lstStyle/>
            <a:p>
              <a:pPr algn="ctr" defTabSz="1008063">
                <a:defRPr/>
              </a:pPr>
              <a:r>
                <a:rPr lang="zh-CN" altLang="en-US" sz="1400" b="1" kern="0" dirty="0">
                  <a:solidFill>
                    <a:sysClr val="windowText" lastClr="000000"/>
                  </a:solidFill>
                  <a:latin typeface="微软雅黑" pitchFamily="34" charset="-122"/>
                  <a:ea typeface="微软雅黑" pitchFamily="34" charset="-122"/>
                </a:rPr>
                <a:t>平板电脑</a:t>
              </a:r>
            </a:p>
          </p:txBody>
        </p:sp>
        <p:sp>
          <p:nvSpPr>
            <p:cNvPr id="22" name="圆角矩形 118"/>
            <p:cNvSpPr/>
            <p:nvPr/>
          </p:nvSpPr>
          <p:spPr>
            <a:xfrm>
              <a:off x="6374812" y="2429498"/>
              <a:ext cx="1074587" cy="319754"/>
            </a:xfrm>
            <a:prstGeom prst="round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noAutofit/>
            </a:bodyPr>
            <a:lstStyle/>
            <a:p>
              <a:pPr algn="ctr" defTabSz="1008063">
                <a:defRPr/>
              </a:pPr>
              <a:r>
                <a:rPr lang="zh-CN" altLang="en-US" sz="1400" b="1" kern="0" dirty="0">
                  <a:solidFill>
                    <a:sysClr val="windowText" lastClr="000000"/>
                  </a:solidFill>
                  <a:latin typeface="微软雅黑" pitchFamily="34" charset="-122"/>
                  <a:ea typeface="微软雅黑" pitchFamily="34" charset="-122"/>
                </a:rPr>
                <a:t>商业终端</a:t>
              </a:r>
            </a:p>
          </p:txBody>
        </p:sp>
        <p:sp>
          <p:nvSpPr>
            <p:cNvPr id="23" name="TextBox 177"/>
            <p:cNvSpPr txBox="1"/>
            <p:nvPr/>
          </p:nvSpPr>
          <p:spPr>
            <a:xfrm>
              <a:off x="1772198" y="3495465"/>
              <a:ext cx="461665" cy="1350223"/>
            </a:xfrm>
            <a:prstGeom prst="rect">
              <a:avLst/>
            </a:prstGeom>
            <a:noFill/>
          </p:spPr>
          <p:txBody>
            <a:bodyPr vert="eaVert" wrap="square" rtlCol="0">
              <a:spAutoFit/>
            </a:bodyPr>
            <a:lstStyle/>
            <a:p>
              <a:pPr algn="ctr"/>
              <a:r>
                <a:rPr lang="zh-CN" altLang="en-US" b="1" dirty="0">
                  <a:latin typeface="微软雅黑" pitchFamily="34" charset="-122"/>
                  <a:ea typeface="微软雅黑" pitchFamily="34" charset="-122"/>
                </a:rPr>
                <a:t>应用层</a:t>
              </a:r>
            </a:p>
          </p:txBody>
        </p:sp>
        <p:sp>
          <p:nvSpPr>
            <p:cNvPr id="24" name="TextBox 178"/>
            <p:cNvSpPr txBox="1"/>
            <p:nvPr/>
          </p:nvSpPr>
          <p:spPr>
            <a:xfrm>
              <a:off x="1876849" y="2429501"/>
              <a:ext cx="1066471" cy="307777"/>
            </a:xfrm>
            <a:prstGeom prst="rect">
              <a:avLst/>
            </a:prstGeom>
            <a:noFill/>
          </p:spPr>
          <p:txBody>
            <a:bodyPr wrap="square" rtlCol="0">
              <a:spAutoFit/>
            </a:bodyPr>
            <a:lstStyle/>
            <a:p>
              <a:r>
                <a:rPr lang="zh-CN" altLang="en-US" sz="1400" b="1" dirty="0">
                  <a:solidFill>
                    <a:srgbClr val="FF0000"/>
                  </a:solidFill>
                  <a:latin typeface="微软雅黑" pitchFamily="34" charset="-122"/>
                  <a:ea typeface="微软雅黑" pitchFamily="34" charset="-122"/>
                </a:rPr>
                <a:t>展示层</a:t>
              </a:r>
            </a:p>
          </p:txBody>
        </p:sp>
        <p:sp>
          <p:nvSpPr>
            <p:cNvPr id="25" name="下箭头 24"/>
            <p:cNvSpPr/>
            <p:nvPr/>
          </p:nvSpPr>
          <p:spPr bwMode="auto">
            <a:xfrm flipV="1">
              <a:off x="2693516" y="2145243"/>
              <a:ext cx="457059" cy="142129"/>
            </a:xfrm>
            <a:prstGeom prst="downArrow">
              <a:avLst/>
            </a:prstGeom>
            <a:solidFill>
              <a:sysClr val="window" lastClr="FFFFFF">
                <a:lumMod val="75000"/>
              </a:sys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1008063" fontAlgn="base">
                <a:spcBef>
                  <a:spcPct val="0"/>
                </a:spcBef>
                <a:spcAft>
                  <a:spcPct val="0"/>
                </a:spcAft>
                <a:defRPr/>
              </a:pPr>
              <a:endParaRPr lang="zh-CN" altLang="en-US" sz="2000" kern="0">
                <a:solidFill>
                  <a:sysClr val="windowText" lastClr="000000"/>
                </a:solidFill>
                <a:latin typeface="微软雅黑" pitchFamily="34" charset="-122"/>
                <a:ea typeface="微软雅黑" pitchFamily="34" charset="-122"/>
              </a:endParaRPr>
            </a:p>
          </p:txBody>
        </p:sp>
        <p:pic>
          <p:nvPicPr>
            <p:cNvPr id="26" name="Picture 15" descr="图片09"/>
            <p:cNvPicPr>
              <a:picLocks noChangeArrowheads="1"/>
            </p:cNvPicPr>
            <p:nvPr/>
          </p:nvPicPr>
          <p:blipFill>
            <a:blip r:embed="rId2" cstate="print"/>
            <a:srcRect/>
            <a:stretch>
              <a:fillRect/>
            </a:stretch>
          </p:blipFill>
          <p:spPr bwMode="auto">
            <a:xfrm>
              <a:off x="1009726" y="1080238"/>
              <a:ext cx="1432782" cy="852677"/>
            </a:xfrm>
            <a:prstGeom prst="rect">
              <a:avLst/>
            </a:prstGeom>
            <a:noFill/>
          </p:spPr>
        </p:pic>
        <p:pic>
          <p:nvPicPr>
            <p:cNvPr id="27" name="Picture 11" descr="图片07"/>
            <p:cNvPicPr>
              <a:picLocks noChangeArrowheads="1"/>
            </p:cNvPicPr>
            <p:nvPr/>
          </p:nvPicPr>
          <p:blipFill>
            <a:blip r:embed="rId3" cstate="print"/>
            <a:srcRect/>
            <a:stretch>
              <a:fillRect/>
            </a:stretch>
          </p:blipFill>
          <p:spPr bwMode="auto">
            <a:xfrm>
              <a:off x="5658220" y="1079278"/>
              <a:ext cx="1432782" cy="852677"/>
            </a:xfrm>
            <a:prstGeom prst="rect">
              <a:avLst/>
            </a:prstGeom>
            <a:noFill/>
            <a:ln>
              <a:solidFill>
                <a:sysClr val="window" lastClr="FFFFFF">
                  <a:lumMod val="50000"/>
                </a:sysClr>
              </a:solidFill>
            </a:ln>
          </p:spPr>
        </p:pic>
        <p:pic>
          <p:nvPicPr>
            <p:cNvPr id="28" name="Picture 109" descr="C:\Users\issuser\Documents\Fetion\temp\6a3d20634319a03ece04c0d34fbd64e1.png"/>
            <p:cNvPicPr>
              <a:picLocks noChangeArrowheads="1"/>
            </p:cNvPicPr>
            <p:nvPr/>
          </p:nvPicPr>
          <p:blipFill>
            <a:blip r:embed="rId4" cstate="print"/>
            <a:srcRect/>
            <a:stretch>
              <a:fillRect/>
            </a:stretch>
          </p:blipFill>
          <p:spPr bwMode="auto">
            <a:xfrm>
              <a:off x="7210573" y="1079278"/>
              <a:ext cx="1432782" cy="852677"/>
            </a:xfrm>
            <a:prstGeom prst="rect">
              <a:avLst/>
            </a:prstGeom>
            <a:noFill/>
          </p:spPr>
        </p:pic>
        <p:pic>
          <p:nvPicPr>
            <p:cNvPr id="29" name="Picture 4" descr="C:\Users\issuser\Documents\Fetion\temp\1091feedbefd48810007165561f9f975.png"/>
            <p:cNvPicPr>
              <a:picLocks noChangeArrowheads="1"/>
            </p:cNvPicPr>
            <p:nvPr/>
          </p:nvPicPr>
          <p:blipFill>
            <a:blip r:embed="rId5" cstate="print"/>
            <a:srcRect/>
            <a:stretch>
              <a:fillRect/>
            </a:stretch>
          </p:blipFill>
          <p:spPr bwMode="auto">
            <a:xfrm>
              <a:off x="4105867" y="1079278"/>
              <a:ext cx="1432782" cy="852677"/>
            </a:xfrm>
            <a:prstGeom prst="rect">
              <a:avLst/>
            </a:prstGeom>
            <a:noFill/>
          </p:spPr>
        </p:pic>
        <p:sp>
          <p:nvSpPr>
            <p:cNvPr id="30" name="矩形 29"/>
            <p:cNvSpPr/>
            <p:nvPr/>
          </p:nvSpPr>
          <p:spPr>
            <a:xfrm>
              <a:off x="1241832" y="1932050"/>
              <a:ext cx="902811" cy="286232"/>
            </a:xfrm>
            <a:prstGeom prst="rect">
              <a:avLst/>
            </a:prstGeom>
          </p:spPr>
          <p:txBody>
            <a:bodyPr wrap="none">
              <a:spAutoFit/>
            </a:bodyPr>
            <a:lstStyle/>
            <a:p>
              <a:pPr algn="ctr" defTabSz="1008063">
                <a:lnSpc>
                  <a:spcPct val="90000"/>
                </a:lnSpc>
                <a:defRPr/>
              </a:pPr>
              <a:r>
                <a:rPr lang="zh-CN" altLang="en-US" sz="1400" dirty="0">
                  <a:latin typeface="微软雅黑" pitchFamily="34" charset="-122"/>
                  <a:ea typeface="微软雅黑" pitchFamily="34" charset="-122"/>
                </a:rPr>
                <a:t>园区企业</a:t>
              </a:r>
            </a:p>
          </p:txBody>
        </p:sp>
        <p:sp>
          <p:nvSpPr>
            <p:cNvPr id="31" name="矩形 30"/>
            <p:cNvSpPr/>
            <p:nvPr/>
          </p:nvSpPr>
          <p:spPr>
            <a:xfrm>
              <a:off x="2843805" y="1932049"/>
              <a:ext cx="902811" cy="286298"/>
            </a:xfrm>
            <a:prstGeom prst="rect">
              <a:avLst/>
            </a:prstGeom>
          </p:spPr>
          <p:txBody>
            <a:bodyPr wrap="none">
              <a:spAutoFit/>
            </a:bodyPr>
            <a:lstStyle/>
            <a:p>
              <a:pPr algn="ctr" defTabSz="1008063">
                <a:lnSpc>
                  <a:spcPct val="90000"/>
                </a:lnSpc>
                <a:defRPr/>
              </a:pPr>
              <a:r>
                <a:rPr lang="zh-TW" altLang="en-US" sz="1400" dirty="0">
                  <a:latin typeface="微软雅黑" pitchFamily="34" charset="-122"/>
                  <a:ea typeface="微软雅黑" pitchFamily="34" charset="-122"/>
                </a:rPr>
                <a:t>金融</a:t>
              </a:r>
              <a:r>
                <a:rPr lang="zh-CN" altLang="en-US" sz="1400" dirty="0">
                  <a:latin typeface="微软雅黑" pitchFamily="34" charset="-122"/>
                  <a:ea typeface="微软雅黑" pitchFamily="34" charset="-122"/>
                </a:rPr>
                <a:t>机构</a:t>
              </a:r>
            </a:p>
          </p:txBody>
        </p:sp>
        <p:sp>
          <p:nvSpPr>
            <p:cNvPr id="32" name="矩形 31"/>
            <p:cNvSpPr/>
            <p:nvPr/>
          </p:nvSpPr>
          <p:spPr>
            <a:xfrm>
              <a:off x="4322200" y="1932049"/>
              <a:ext cx="1082349" cy="286298"/>
            </a:xfrm>
            <a:prstGeom prst="rect">
              <a:avLst/>
            </a:prstGeom>
          </p:spPr>
          <p:txBody>
            <a:bodyPr wrap="none">
              <a:spAutoFit/>
            </a:bodyPr>
            <a:lstStyle/>
            <a:p>
              <a:pPr algn="ctr" defTabSz="1008063">
                <a:lnSpc>
                  <a:spcPct val="90000"/>
                </a:lnSpc>
                <a:defRPr/>
              </a:pPr>
              <a:r>
                <a:rPr lang="zh-CN" altLang="en-US" sz="1400" dirty="0">
                  <a:latin typeface="微软雅黑" pitchFamily="34" charset="-122"/>
                  <a:ea typeface="微软雅黑" pitchFamily="34" charset="-122"/>
                </a:rPr>
                <a:t>园区管理者</a:t>
              </a:r>
            </a:p>
          </p:txBody>
        </p:sp>
        <p:sp>
          <p:nvSpPr>
            <p:cNvPr id="33" name="矩形 32"/>
            <p:cNvSpPr/>
            <p:nvPr/>
          </p:nvSpPr>
          <p:spPr>
            <a:xfrm>
              <a:off x="5939565" y="1932049"/>
              <a:ext cx="902811" cy="286298"/>
            </a:xfrm>
            <a:prstGeom prst="rect">
              <a:avLst/>
            </a:prstGeom>
          </p:spPr>
          <p:txBody>
            <a:bodyPr wrap="none">
              <a:spAutoFit/>
            </a:bodyPr>
            <a:lstStyle/>
            <a:p>
              <a:pPr algn="ctr" defTabSz="1008063">
                <a:lnSpc>
                  <a:spcPct val="90000"/>
                </a:lnSpc>
                <a:defRPr/>
              </a:pPr>
              <a:r>
                <a:rPr lang="zh-TW" altLang="en-US" sz="1400" dirty="0">
                  <a:latin typeface="微软雅黑" pitchFamily="34" charset="-122"/>
                  <a:ea typeface="微软雅黑" pitchFamily="34" charset="-122"/>
                </a:rPr>
                <a:t>管理中心</a:t>
              </a:r>
              <a:endParaRPr lang="zh-CN" altLang="en-US" sz="1400" dirty="0">
                <a:latin typeface="微软雅黑" pitchFamily="34" charset="-122"/>
                <a:ea typeface="微软雅黑" pitchFamily="34" charset="-122"/>
              </a:endParaRPr>
            </a:p>
          </p:txBody>
        </p:sp>
        <p:sp>
          <p:nvSpPr>
            <p:cNvPr id="34" name="矩形 33"/>
            <p:cNvSpPr/>
            <p:nvPr/>
          </p:nvSpPr>
          <p:spPr>
            <a:xfrm>
              <a:off x="7451244" y="1932049"/>
              <a:ext cx="902811" cy="286298"/>
            </a:xfrm>
            <a:prstGeom prst="rect">
              <a:avLst/>
            </a:prstGeom>
          </p:spPr>
          <p:txBody>
            <a:bodyPr wrap="none">
              <a:spAutoFit/>
            </a:bodyPr>
            <a:lstStyle/>
            <a:p>
              <a:pPr algn="ctr" defTabSz="1008063">
                <a:lnSpc>
                  <a:spcPct val="90000"/>
                </a:lnSpc>
                <a:defRPr/>
              </a:pPr>
              <a:r>
                <a:rPr lang="zh-TW" altLang="en-US" sz="1400" dirty="0">
                  <a:latin typeface="微软雅黑" pitchFamily="34" charset="-122"/>
                  <a:ea typeface="微软雅黑" pitchFamily="34" charset="-122"/>
                </a:rPr>
                <a:t>园区居民</a:t>
              </a:r>
              <a:endParaRPr lang="zh-CN" altLang="en-US" sz="1400" dirty="0">
                <a:latin typeface="微软雅黑" pitchFamily="34" charset="-122"/>
                <a:ea typeface="微软雅黑" pitchFamily="34" charset="-122"/>
              </a:endParaRPr>
            </a:p>
          </p:txBody>
        </p:sp>
        <p:sp>
          <p:nvSpPr>
            <p:cNvPr id="35" name="左箭头 34"/>
            <p:cNvSpPr/>
            <p:nvPr/>
          </p:nvSpPr>
          <p:spPr bwMode="auto">
            <a:xfrm>
              <a:off x="7562456" y="3385027"/>
              <a:ext cx="318431" cy="1764356"/>
            </a:xfrm>
            <a:prstGeom prst="leftArrow">
              <a:avLst/>
            </a:prstGeom>
            <a:solidFill>
              <a:sysClr val="window" lastClr="FFFFFF">
                <a:lumMod val="85000"/>
              </a:sys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1008063" fontAlgn="base">
                <a:spcBef>
                  <a:spcPct val="0"/>
                </a:spcBef>
                <a:spcAft>
                  <a:spcPct val="0"/>
                </a:spcAft>
                <a:defRPr/>
              </a:pPr>
              <a:endParaRPr lang="zh-CN" altLang="en-US" sz="1100" kern="0">
                <a:solidFill>
                  <a:sysClr val="windowText" lastClr="000000"/>
                </a:solidFill>
                <a:latin typeface="微软雅黑" pitchFamily="34" charset="-122"/>
                <a:ea typeface="微软雅黑" pitchFamily="34" charset="-122"/>
              </a:endParaRPr>
            </a:p>
          </p:txBody>
        </p:sp>
        <p:grpSp>
          <p:nvGrpSpPr>
            <p:cNvPr id="36" name="群組 219"/>
            <p:cNvGrpSpPr/>
            <p:nvPr/>
          </p:nvGrpSpPr>
          <p:grpSpPr>
            <a:xfrm>
              <a:off x="440127" y="2808829"/>
              <a:ext cx="1361689" cy="3385160"/>
              <a:chOff x="435211" y="3436795"/>
              <a:chExt cx="1361689" cy="3233359"/>
            </a:xfrm>
          </p:grpSpPr>
          <p:sp>
            <p:nvSpPr>
              <p:cNvPr id="59" name="流程图: 过程 48"/>
              <p:cNvSpPr/>
              <p:nvPr/>
            </p:nvSpPr>
            <p:spPr>
              <a:xfrm>
                <a:off x="435211" y="3436795"/>
                <a:ext cx="1328477" cy="3233359"/>
              </a:xfrm>
              <a:prstGeom prst="flowChartProcess">
                <a:avLst/>
              </a:prstGeom>
              <a:solidFill>
                <a:srgbClr val="4F81BD">
                  <a:lumMod val="20000"/>
                  <a:lumOff val="80000"/>
                </a:srgbClr>
              </a:solidFill>
              <a:ln w="19050">
                <a:solidFill>
                  <a:srgbClr val="00CCFF"/>
                </a:solidFill>
                <a:prstDash val="solid"/>
                <a:miter lim="800000"/>
                <a:headEnd/>
                <a:tailEnd/>
              </a:ln>
            </p:spPr>
            <p:txBody>
              <a:bodyPr vert="eaVert" wrap="none" anchor="b"/>
              <a:lstStyle/>
              <a:p>
                <a:pPr algn="ctr">
                  <a:lnSpc>
                    <a:spcPct val="120000"/>
                  </a:lnSpc>
                  <a:spcBef>
                    <a:spcPct val="50000"/>
                  </a:spcBef>
                  <a:defRPr/>
                </a:pPr>
                <a:endParaRPr lang="zh-CN" altLang="en-US" sz="1200" kern="0" dirty="0">
                  <a:solidFill>
                    <a:sysClr val="windowText" lastClr="000000"/>
                  </a:solidFill>
                  <a:latin typeface="微软雅黑" pitchFamily="34" charset="-122"/>
                  <a:ea typeface="微软雅黑" pitchFamily="34" charset="-122"/>
                </a:endParaRPr>
              </a:p>
            </p:txBody>
          </p:sp>
          <p:sp>
            <p:nvSpPr>
              <p:cNvPr id="60" name="流程图: 过程 35"/>
              <p:cNvSpPr/>
              <p:nvPr/>
            </p:nvSpPr>
            <p:spPr>
              <a:xfrm>
                <a:off x="557574" y="4231884"/>
                <a:ext cx="1118785" cy="265030"/>
              </a:xfrm>
              <a:prstGeom prst="flowChartProcess">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defRPr/>
                </a:pPr>
                <a:r>
                  <a:rPr lang="zh-CN" altLang="en-US" sz="1200" kern="0" dirty="0">
                    <a:solidFill>
                      <a:sysClr val="windowText" lastClr="000000"/>
                    </a:solidFill>
                    <a:latin typeface="微软雅黑" pitchFamily="34" charset="-122"/>
                    <a:ea typeface="微软雅黑" pitchFamily="34" charset="-122"/>
                  </a:rPr>
                  <a:t>资源计量</a:t>
                </a:r>
              </a:p>
            </p:txBody>
          </p:sp>
          <p:sp>
            <p:nvSpPr>
              <p:cNvPr id="61" name="流程图: 过程 43"/>
              <p:cNvSpPr/>
              <p:nvPr/>
            </p:nvSpPr>
            <p:spPr>
              <a:xfrm>
                <a:off x="557642" y="5822059"/>
                <a:ext cx="1123064" cy="270708"/>
              </a:xfrm>
              <a:prstGeom prst="flowChartProcess">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defRPr/>
                </a:pPr>
                <a:r>
                  <a:rPr lang="zh-CN" altLang="en-US" sz="1200" kern="0" dirty="0">
                    <a:solidFill>
                      <a:sysClr val="windowText" lastClr="000000"/>
                    </a:solidFill>
                    <a:latin typeface="微软雅黑" pitchFamily="34" charset="-122"/>
                    <a:ea typeface="微软雅黑" pitchFamily="34" charset="-122"/>
                  </a:rPr>
                  <a:t>事件管理</a:t>
                </a:r>
              </a:p>
            </p:txBody>
          </p:sp>
          <p:sp>
            <p:nvSpPr>
              <p:cNvPr id="62" name="流程图: 过程 49"/>
              <p:cNvSpPr/>
              <p:nvPr/>
            </p:nvSpPr>
            <p:spPr>
              <a:xfrm>
                <a:off x="557642" y="3471490"/>
                <a:ext cx="1094370" cy="427213"/>
              </a:xfrm>
              <a:prstGeom prst="flowChartProcess">
                <a:avLst/>
              </a:prstGeom>
              <a:noFill/>
              <a:ln w="9525" cap="flat" cmpd="sng" algn="ctr">
                <a:noFill/>
                <a:prstDash val="solid"/>
              </a:ln>
              <a:effectLst>
                <a:outerShdw blurRad="40000" dist="20000" dir="5400000" rotWithShape="0">
                  <a:srgbClr val="000000">
                    <a:alpha val="38000"/>
                  </a:srgbClr>
                </a:outerShdw>
              </a:effectLst>
            </p:spPr>
            <p:txBody>
              <a:bodyPr rtlCol="0" anchor="ctr"/>
              <a:lstStyle/>
              <a:p>
                <a:pPr algn="ctr">
                  <a:defRPr/>
                </a:pPr>
                <a:r>
                  <a:rPr lang="zh-CN" altLang="en-US" sz="1200" kern="0" dirty="0">
                    <a:solidFill>
                      <a:sysClr val="windowText" lastClr="000000"/>
                    </a:solidFill>
                    <a:latin typeface="微软雅黑" pitchFamily="34" charset="-122"/>
                    <a:ea typeface="微软雅黑" pitchFamily="34" charset="-122"/>
                  </a:rPr>
                  <a:t>安全管理</a:t>
                </a:r>
              </a:p>
            </p:txBody>
          </p:sp>
          <p:sp>
            <p:nvSpPr>
              <p:cNvPr id="63" name="流程图: 过程 52"/>
              <p:cNvSpPr/>
              <p:nvPr/>
            </p:nvSpPr>
            <p:spPr>
              <a:xfrm>
                <a:off x="561032" y="6167753"/>
                <a:ext cx="1115326" cy="386924"/>
              </a:xfrm>
              <a:prstGeom prst="flowChartProcess">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defRPr/>
                </a:pPr>
                <a:r>
                  <a:rPr lang="zh-CN" altLang="en-US" sz="1200" kern="0" dirty="0">
                    <a:solidFill>
                      <a:sysClr val="windowText" lastClr="000000"/>
                    </a:solidFill>
                    <a:latin typeface="微软雅黑" pitchFamily="34" charset="-122"/>
                    <a:ea typeface="微软雅黑" pitchFamily="34" charset="-122"/>
                  </a:rPr>
                  <a:t>灾备管理</a:t>
                </a:r>
              </a:p>
            </p:txBody>
          </p:sp>
          <p:sp>
            <p:nvSpPr>
              <p:cNvPr id="64" name="矩形 63"/>
              <p:cNvSpPr/>
              <p:nvPr/>
            </p:nvSpPr>
            <p:spPr>
              <a:xfrm>
                <a:off x="557642" y="3898703"/>
                <a:ext cx="1118717" cy="280174"/>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defRPr/>
                </a:pPr>
                <a:r>
                  <a:rPr lang="zh-CN" altLang="en-US" sz="1200" kern="0" dirty="0">
                    <a:solidFill>
                      <a:sysClr val="windowText" lastClr="000000"/>
                    </a:solidFill>
                    <a:latin typeface="微软雅黑" pitchFamily="34" charset="-122"/>
                    <a:ea typeface="微软雅黑" pitchFamily="34" charset="-122"/>
                  </a:rPr>
                  <a:t>可信接入</a:t>
                </a:r>
              </a:p>
            </p:txBody>
          </p:sp>
          <p:sp>
            <p:nvSpPr>
              <p:cNvPr id="65" name="矩形 64"/>
              <p:cNvSpPr/>
              <p:nvPr/>
            </p:nvSpPr>
            <p:spPr>
              <a:xfrm>
                <a:off x="557642" y="4549920"/>
                <a:ext cx="1118717" cy="26503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defRPr/>
                </a:pPr>
                <a:r>
                  <a:rPr lang="zh-TW" altLang="en-US" sz="1200" kern="0" dirty="0">
                    <a:solidFill>
                      <a:sysClr val="windowText" lastClr="000000"/>
                    </a:solidFill>
                    <a:latin typeface="微软雅黑" pitchFamily="34" charset="-122"/>
                    <a:ea typeface="微软雅黑" pitchFamily="34" charset="-122"/>
                  </a:rPr>
                  <a:t>权限管理</a:t>
                </a:r>
                <a:endParaRPr lang="zh-CN" altLang="en-US" sz="1200" kern="0" dirty="0">
                  <a:solidFill>
                    <a:sysClr val="windowText" lastClr="000000"/>
                  </a:solidFill>
                  <a:latin typeface="微软雅黑" pitchFamily="34" charset="-122"/>
                  <a:ea typeface="微软雅黑" pitchFamily="34" charset="-122"/>
                </a:endParaRPr>
              </a:p>
            </p:txBody>
          </p:sp>
          <p:sp>
            <p:nvSpPr>
              <p:cNvPr id="66" name="矩形 65"/>
              <p:cNvSpPr/>
              <p:nvPr/>
            </p:nvSpPr>
            <p:spPr>
              <a:xfrm>
                <a:off x="557642" y="5185989"/>
                <a:ext cx="1118717" cy="26503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defRPr/>
                </a:pPr>
                <a:r>
                  <a:rPr lang="zh-CN" altLang="en-US" sz="1200" kern="0" dirty="0">
                    <a:solidFill>
                      <a:sysClr val="windowText" lastClr="000000"/>
                    </a:solidFill>
                    <a:latin typeface="微软雅黑" pitchFamily="34" charset="-122"/>
                    <a:ea typeface="微软雅黑" pitchFamily="34" charset="-122"/>
                  </a:rPr>
                  <a:t>代码验证</a:t>
                </a:r>
              </a:p>
            </p:txBody>
          </p:sp>
          <p:cxnSp>
            <p:nvCxnSpPr>
              <p:cNvPr id="67" name="直線接點 79"/>
              <p:cNvCxnSpPr/>
              <p:nvPr/>
            </p:nvCxnSpPr>
            <p:spPr bwMode="auto">
              <a:xfrm>
                <a:off x="1796900" y="3489801"/>
                <a:ext cx="0" cy="3021336"/>
              </a:xfrm>
              <a:prstGeom prst="line">
                <a:avLst/>
              </a:prstGeom>
              <a:solidFill>
                <a:srgbClr val="4F81BD"/>
              </a:solidFill>
              <a:ln w="9525" cap="flat" cmpd="sng" algn="ctr">
                <a:solidFill>
                  <a:sysClr val="windowText" lastClr="000000"/>
                </a:solidFill>
                <a:prstDash val="dash"/>
                <a:round/>
                <a:headEnd type="none" w="med" len="med"/>
                <a:tailEnd type="none" w="med" len="med"/>
              </a:ln>
              <a:effectLst/>
            </p:spPr>
          </p:cxnSp>
          <p:sp>
            <p:nvSpPr>
              <p:cNvPr id="68" name="流程图: 过程 35"/>
              <p:cNvSpPr/>
              <p:nvPr/>
            </p:nvSpPr>
            <p:spPr>
              <a:xfrm>
                <a:off x="538343" y="4867954"/>
                <a:ext cx="1118786" cy="265029"/>
              </a:xfrm>
              <a:prstGeom prst="flowChartProcess">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defRPr/>
                </a:pPr>
                <a:r>
                  <a:rPr lang="zh-TW" altLang="en-US" sz="1200" kern="0" dirty="0">
                    <a:solidFill>
                      <a:sysClr val="windowText" lastClr="000000"/>
                    </a:solidFill>
                    <a:latin typeface="微软雅黑" pitchFamily="34" charset="-122"/>
                    <a:ea typeface="微软雅黑" pitchFamily="34" charset="-122"/>
                  </a:rPr>
                  <a:t>访问控制</a:t>
                </a:r>
                <a:endParaRPr lang="zh-CN" altLang="en-US" sz="1200" kern="0" dirty="0">
                  <a:solidFill>
                    <a:sysClr val="windowText" lastClr="000000"/>
                  </a:solidFill>
                  <a:latin typeface="微软雅黑" pitchFamily="34" charset="-122"/>
                  <a:ea typeface="微软雅黑" pitchFamily="34" charset="-122"/>
                </a:endParaRPr>
              </a:p>
            </p:txBody>
          </p:sp>
          <p:sp>
            <p:nvSpPr>
              <p:cNvPr id="69" name="矩形 68"/>
              <p:cNvSpPr/>
              <p:nvPr/>
            </p:nvSpPr>
            <p:spPr>
              <a:xfrm>
                <a:off x="538343" y="5504024"/>
                <a:ext cx="1118718" cy="265029"/>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defRPr/>
                </a:pPr>
                <a:r>
                  <a:rPr lang="zh-TW" altLang="en-US" sz="1200" kern="0" dirty="0">
                    <a:solidFill>
                      <a:sysClr val="windowText" lastClr="000000"/>
                    </a:solidFill>
                    <a:latin typeface="微软雅黑" pitchFamily="34" charset="-122"/>
                    <a:ea typeface="微软雅黑" pitchFamily="34" charset="-122"/>
                  </a:rPr>
                  <a:t>数据加密</a:t>
                </a:r>
                <a:endParaRPr lang="zh-CN" altLang="en-US" sz="1200" kern="0" dirty="0">
                  <a:solidFill>
                    <a:sysClr val="windowText" lastClr="000000"/>
                  </a:solidFill>
                  <a:latin typeface="微软雅黑" pitchFamily="34" charset="-122"/>
                  <a:ea typeface="微软雅黑" pitchFamily="34" charset="-122"/>
                </a:endParaRPr>
              </a:p>
            </p:txBody>
          </p:sp>
        </p:grpSp>
        <p:grpSp>
          <p:nvGrpSpPr>
            <p:cNvPr id="37" name="群組 140"/>
            <p:cNvGrpSpPr/>
            <p:nvPr/>
          </p:nvGrpSpPr>
          <p:grpSpPr>
            <a:xfrm>
              <a:off x="7850486" y="2880857"/>
              <a:ext cx="940544" cy="3241109"/>
              <a:chOff x="7884368" y="1988840"/>
              <a:chExt cx="968633" cy="2961550"/>
            </a:xfrm>
          </p:grpSpPr>
          <p:grpSp>
            <p:nvGrpSpPr>
              <p:cNvPr id="45" name="组合 234"/>
              <p:cNvGrpSpPr/>
              <p:nvPr/>
            </p:nvGrpSpPr>
            <p:grpSpPr>
              <a:xfrm>
                <a:off x="7884370" y="3625113"/>
                <a:ext cx="968631" cy="1325277"/>
                <a:chOff x="7791406" y="4011555"/>
                <a:chExt cx="1162321" cy="1804498"/>
              </a:xfrm>
            </p:grpSpPr>
            <p:sp>
              <p:nvSpPr>
                <p:cNvPr id="53" name="矩形 36"/>
                <p:cNvSpPr/>
                <p:nvPr/>
              </p:nvSpPr>
              <p:spPr>
                <a:xfrm>
                  <a:off x="7791406" y="4011555"/>
                  <a:ext cx="1152000" cy="1804498"/>
                </a:xfrm>
                <a:prstGeom prst="rect">
                  <a:avLst/>
                </a:prstGeom>
                <a:solidFill>
                  <a:sysClr val="window" lastClr="FFFFFF"/>
                </a:solidFill>
                <a:ln w="19050">
                  <a:solidFill>
                    <a:srgbClr val="F79646">
                      <a:lumMod val="60000"/>
                      <a:lumOff val="40000"/>
                    </a:srgbClr>
                  </a:solidFill>
                  <a:prstDash val="solid"/>
                  <a:miter lim="800000"/>
                  <a:headEnd/>
                  <a:tailEnd/>
                </a:ln>
              </p:spPr>
              <p:txBody>
                <a:bodyPr vert="horz" wrap="none" anchor="t"/>
                <a:lstStyle/>
                <a:p>
                  <a:pPr>
                    <a:lnSpc>
                      <a:spcPct val="120000"/>
                    </a:lnSpc>
                    <a:spcBef>
                      <a:spcPct val="50000"/>
                    </a:spcBef>
                    <a:defRPr/>
                  </a:pPr>
                  <a:endParaRPr lang="zh-CN" altLang="en-US" sz="1100" kern="0" dirty="0">
                    <a:solidFill>
                      <a:sysClr val="windowText" lastClr="000000"/>
                    </a:solidFill>
                    <a:latin typeface="微软雅黑" pitchFamily="34" charset="-122"/>
                    <a:ea typeface="微软雅黑" pitchFamily="34" charset="-122"/>
                  </a:endParaRPr>
                </a:p>
              </p:txBody>
            </p:sp>
            <p:sp>
              <p:nvSpPr>
                <p:cNvPr id="54" name="矩形 53"/>
                <p:cNvSpPr/>
                <p:nvPr/>
              </p:nvSpPr>
              <p:spPr>
                <a:xfrm>
                  <a:off x="7884368" y="4324839"/>
                  <a:ext cx="936000" cy="28800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defRPr/>
                  </a:pPr>
                  <a:r>
                    <a:rPr lang="zh-CN" altLang="en-US" sz="1100" kern="0" dirty="0">
                      <a:solidFill>
                        <a:sysClr val="windowText" lastClr="000000"/>
                      </a:solidFill>
                      <a:latin typeface="微软雅黑" pitchFamily="34" charset="-122"/>
                      <a:ea typeface="微软雅黑" pitchFamily="34" charset="-122"/>
                    </a:rPr>
                    <a:t>报障中心</a:t>
                  </a:r>
                </a:p>
              </p:txBody>
            </p:sp>
            <p:sp>
              <p:nvSpPr>
                <p:cNvPr id="55" name="矩形 54"/>
                <p:cNvSpPr/>
                <p:nvPr/>
              </p:nvSpPr>
              <p:spPr>
                <a:xfrm>
                  <a:off x="7884368" y="4676457"/>
                  <a:ext cx="936000" cy="28800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defRPr/>
                  </a:pPr>
                  <a:r>
                    <a:rPr lang="zh-CN" altLang="en-US" sz="1100" kern="0" dirty="0">
                      <a:solidFill>
                        <a:sysClr val="windowText" lastClr="000000"/>
                      </a:solidFill>
                      <a:latin typeface="微软雅黑" pitchFamily="34" charset="-122"/>
                      <a:ea typeface="微软雅黑" pitchFamily="34" charset="-122"/>
                    </a:rPr>
                    <a:t>需求管理</a:t>
                  </a:r>
                </a:p>
              </p:txBody>
            </p:sp>
            <p:sp>
              <p:nvSpPr>
                <p:cNvPr id="56" name="矩形 55"/>
                <p:cNvSpPr/>
                <p:nvPr/>
              </p:nvSpPr>
              <p:spPr>
                <a:xfrm>
                  <a:off x="7884368" y="5379692"/>
                  <a:ext cx="936000" cy="28800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defRPr/>
                  </a:pPr>
                  <a:r>
                    <a:rPr lang="zh-CN" altLang="en-US" sz="1100" kern="0" dirty="0">
                      <a:solidFill>
                        <a:sysClr val="windowText" lastClr="000000"/>
                      </a:solidFill>
                      <a:latin typeface="微软雅黑" pitchFamily="34" charset="-122"/>
                      <a:ea typeface="微软雅黑" pitchFamily="34" charset="-122"/>
                    </a:rPr>
                    <a:t>工单管理</a:t>
                  </a:r>
                </a:p>
              </p:txBody>
            </p:sp>
            <p:sp>
              <p:nvSpPr>
                <p:cNvPr id="57" name="矩形 56"/>
                <p:cNvSpPr/>
                <p:nvPr/>
              </p:nvSpPr>
              <p:spPr>
                <a:xfrm>
                  <a:off x="7884368" y="5028075"/>
                  <a:ext cx="936000" cy="28800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defRPr/>
                  </a:pPr>
                  <a:r>
                    <a:rPr lang="zh-CN" altLang="en-US" sz="1100" kern="0" dirty="0">
                      <a:solidFill>
                        <a:sysClr val="windowText" lastClr="000000"/>
                      </a:solidFill>
                      <a:latin typeface="微软雅黑" pitchFamily="34" charset="-122"/>
                      <a:ea typeface="微软雅黑" pitchFamily="34" charset="-122"/>
                    </a:rPr>
                    <a:t>投诉受理</a:t>
                  </a:r>
                </a:p>
              </p:txBody>
            </p:sp>
            <p:sp>
              <p:nvSpPr>
                <p:cNvPr id="58" name="矩形 57"/>
                <p:cNvSpPr/>
                <p:nvPr/>
              </p:nvSpPr>
              <p:spPr>
                <a:xfrm>
                  <a:off x="7801727" y="4015697"/>
                  <a:ext cx="1152000" cy="252000"/>
                </a:xfrm>
                <a:prstGeom prst="rect">
                  <a:avLst/>
                </a:prstGeom>
                <a:solidFill>
                  <a:srgbClr val="F79646">
                    <a:lumMod val="60000"/>
                    <a:lumOff val="40000"/>
                  </a:srgbClr>
                </a:solidFill>
                <a:ln w="25400" cap="flat" cmpd="sng" algn="ctr">
                  <a:solidFill>
                    <a:srgbClr val="F79646">
                      <a:lumMod val="60000"/>
                      <a:lumOff val="40000"/>
                    </a:srgbClr>
                  </a:solidFill>
                  <a:prstDash val="solid"/>
                </a:ln>
                <a:effectLst/>
              </p:spPr>
              <p:txBody>
                <a:bodyPr rtlCol="0" anchor="ctr"/>
                <a:lstStyle/>
                <a:p>
                  <a:pPr algn="ctr">
                    <a:defRPr/>
                  </a:pPr>
                  <a:r>
                    <a:rPr lang="zh-CN" altLang="en-US" sz="1100" kern="0" dirty="0">
                      <a:solidFill>
                        <a:sysClr val="windowText" lastClr="000000"/>
                      </a:solidFill>
                      <a:latin typeface="微软雅黑" pitchFamily="34" charset="-122"/>
                      <a:ea typeface="微软雅黑" pitchFamily="34" charset="-122"/>
                    </a:rPr>
                    <a:t>运维管理</a:t>
                  </a:r>
                </a:p>
              </p:txBody>
            </p:sp>
          </p:grpSp>
          <p:grpSp>
            <p:nvGrpSpPr>
              <p:cNvPr id="46" name="组合 235"/>
              <p:cNvGrpSpPr/>
              <p:nvPr/>
            </p:nvGrpSpPr>
            <p:grpSpPr>
              <a:xfrm>
                <a:off x="7884368" y="1988840"/>
                <a:ext cx="968633" cy="1366457"/>
                <a:chOff x="7791404" y="1640440"/>
                <a:chExt cx="1162323" cy="1860568"/>
              </a:xfrm>
            </p:grpSpPr>
            <p:sp>
              <p:nvSpPr>
                <p:cNvPr id="47" name="矩形 46"/>
                <p:cNvSpPr/>
                <p:nvPr/>
              </p:nvSpPr>
              <p:spPr>
                <a:xfrm>
                  <a:off x="7791404" y="1640440"/>
                  <a:ext cx="1152000" cy="1860568"/>
                </a:xfrm>
                <a:prstGeom prst="rect">
                  <a:avLst/>
                </a:prstGeom>
                <a:solidFill>
                  <a:sysClr val="window" lastClr="FFFFFF"/>
                </a:solidFill>
                <a:ln w="19050">
                  <a:solidFill>
                    <a:srgbClr val="F79646">
                      <a:lumMod val="60000"/>
                      <a:lumOff val="40000"/>
                    </a:srgbClr>
                  </a:solidFill>
                  <a:prstDash val="solid"/>
                  <a:miter lim="800000"/>
                  <a:headEnd/>
                  <a:tailEnd/>
                </a:ln>
              </p:spPr>
              <p:txBody>
                <a:bodyPr vert="horz" wrap="none" anchor="t"/>
                <a:lstStyle/>
                <a:p>
                  <a:pPr>
                    <a:lnSpc>
                      <a:spcPct val="120000"/>
                    </a:lnSpc>
                    <a:spcBef>
                      <a:spcPct val="50000"/>
                    </a:spcBef>
                    <a:defRPr/>
                  </a:pPr>
                  <a:endParaRPr lang="zh-CN" altLang="en-US" sz="1100" kern="0" dirty="0">
                    <a:solidFill>
                      <a:sysClr val="windowText" lastClr="000000"/>
                    </a:solidFill>
                    <a:latin typeface="微软雅黑" pitchFamily="34" charset="-122"/>
                    <a:ea typeface="微软雅黑" pitchFamily="34" charset="-122"/>
                  </a:endParaRPr>
                </a:p>
              </p:txBody>
            </p:sp>
            <p:sp>
              <p:nvSpPr>
                <p:cNvPr id="48" name="矩形 47"/>
                <p:cNvSpPr/>
                <p:nvPr/>
              </p:nvSpPr>
              <p:spPr>
                <a:xfrm>
                  <a:off x="7878306" y="2019353"/>
                  <a:ext cx="936000" cy="28800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defRPr/>
                  </a:pPr>
                  <a:r>
                    <a:rPr lang="zh-CN" altLang="en-US" sz="1100" kern="0" dirty="0">
                      <a:solidFill>
                        <a:sysClr val="windowText" lastClr="000000"/>
                      </a:solidFill>
                      <a:latin typeface="微软雅黑" pitchFamily="34" charset="-122"/>
                      <a:ea typeface="微软雅黑" pitchFamily="34" charset="-122"/>
                    </a:rPr>
                    <a:t>监控中心</a:t>
                  </a:r>
                </a:p>
              </p:txBody>
            </p:sp>
            <p:sp>
              <p:nvSpPr>
                <p:cNvPr id="49" name="矩形 48"/>
                <p:cNvSpPr/>
                <p:nvPr/>
              </p:nvSpPr>
              <p:spPr>
                <a:xfrm>
                  <a:off x="7878306" y="3068984"/>
                  <a:ext cx="936000" cy="28800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defRPr/>
                  </a:pPr>
                  <a:r>
                    <a:rPr lang="zh-CN" altLang="en-US" sz="1100" kern="0" dirty="0">
                      <a:solidFill>
                        <a:sysClr val="windowText" lastClr="000000"/>
                      </a:solidFill>
                      <a:latin typeface="微软雅黑" pitchFamily="34" charset="-122"/>
                      <a:ea typeface="微软雅黑" pitchFamily="34" charset="-122"/>
                    </a:rPr>
                    <a:t>审计分析</a:t>
                  </a:r>
                </a:p>
              </p:txBody>
            </p:sp>
            <p:sp>
              <p:nvSpPr>
                <p:cNvPr id="50" name="矩形 49"/>
                <p:cNvSpPr/>
                <p:nvPr/>
              </p:nvSpPr>
              <p:spPr>
                <a:xfrm>
                  <a:off x="7878306" y="2719107"/>
                  <a:ext cx="936000" cy="28800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defRPr/>
                  </a:pPr>
                  <a:r>
                    <a:rPr lang="zh-CN" altLang="en-US" sz="1100" kern="0" dirty="0">
                      <a:solidFill>
                        <a:sysClr val="windowText" lastClr="000000"/>
                      </a:solidFill>
                      <a:latin typeface="微软雅黑" pitchFamily="34" charset="-122"/>
                      <a:ea typeface="微软雅黑" pitchFamily="34" charset="-122"/>
                    </a:rPr>
                    <a:t>安全管理</a:t>
                  </a:r>
                </a:p>
              </p:txBody>
            </p:sp>
            <p:sp>
              <p:nvSpPr>
                <p:cNvPr id="51" name="矩形 50"/>
                <p:cNvSpPr/>
                <p:nvPr/>
              </p:nvSpPr>
              <p:spPr>
                <a:xfrm>
                  <a:off x="7878306" y="2369230"/>
                  <a:ext cx="936000" cy="28800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defRPr/>
                  </a:pPr>
                  <a:r>
                    <a:rPr lang="zh-CN" altLang="en-US" sz="1100" kern="0" dirty="0">
                      <a:solidFill>
                        <a:sysClr val="windowText" lastClr="000000"/>
                      </a:solidFill>
                      <a:latin typeface="微软雅黑" pitchFamily="34" charset="-122"/>
                      <a:ea typeface="微软雅黑" pitchFamily="34" charset="-122"/>
                    </a:rPr>
                    <a:t>配置管理</a:t>
                  </a:r>
                </a:p>
              </p:txBody>
            </p:sp>
            <p:sp>
              <p:nvSpPr>
                <p:cNvPr id="52" name="矩形 51"/>
                <p:cNvSpPr/>
                <p:nvPr/>
              </p:nvSpPr>
              <p:spPr>
                <a:xfrm>
                  <a:off x="7801727" y="1648401"/>
                  <a:ext cx="1152000" cy="252000"/>
                </a:xfrm>
                <a:prstGeom prst="rect">
                  <a:avLst/>
                </a:prstGeom>
                <a:solidFill>
                  <a:srgbClr val="F79646">
                    <a:lumMod val="60000"/>
                    <a:lumOff val="40000"/>
                  </a:srgbClr>
                </a:solidFill>
                <a:ln w="25400" cap="flat" cmpd="sng" algn="ctr">
                  <a:solidFill>
                    <a:srgbClr val="F79646">
                      <a:lumMod val="60000"/>
                      <a:lumOff val="40000"/>
                    </a:srgbClr>
                  </a:solidFill>
                  <a:prstDash val="solid"/>
                </a:ln>
                <a:effectLst/>
              </p:spPr>
              <p:txBody>
                <a:bodyPr rtlCol="0" anchor="ctr"/>
                <a:lstStyle/>
                <a:p>
                  <a:pPr algn="ctr">
                    <a:lnSpc>
                      <a:spcPct val="120000"/>
                    </a:lnSpc>
                    <a:spcBef>
                      <a:spcPct val="50000"/>
                    </a:spcBef>
                    <a:defRPr/>
                  </a:pPr>
                  <a:r>
                    <a:rPr lang="zh-CN" altLang="en-US" sz="1100" kern="0" dirty="0">
                      <a:solidFill>
                        <a:sysClr val="windowText" lastClr="000000"/>
                      </a:solidFill>
                      <a:latin typeface="微软雅黑" pitchFamily="34" charset="-122"/>
                      <a:ea typeface="微软雅黑" pitchFamily="34" charset="-122"/>
                    </a:rPr>
                    <a:t>系统管理</a:t>
                  </a:r>
                </a:p>
              </p:txBody>
            </p:sp>
          </p:grpSp>
        </p:grpSp>
        <p:pic>
          <p:nvPicPr>
            <p:cNvPr id="38" name="Picture 2"/>
            <p:cNvPicPr>
              <a:picLocks noChangeAspect="1" noChangeArrowheads="1"/>
            </p:cNvPicPr>
            <p:nvPr/>
          </p:nvPicPr>
          <p:blipFill>
            <a:blip r:embed="rId6" cstate="print"/>
            <a:srcRect/>
            <a:stretch>
              <a:fillRect/>
            </a:stretch>
          </p:blipFill>
          <p:spPr bwMode="auto">
            <a:xfrm>
              <a:off x="2521894" y="1080237"/>
              <a:ext cx="1512168" cy="8642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9" name="圆角矩形 38"/>
            <p:cNvSpPr/>
            <p:nvPr/>
          </p:nvSpPr>
          <p:spPr>
            <a:xfrm>
              <a:off x="5180664" y="3411654"/>
              <a:ext cx="1445686" cy="1989581"/>
            </a:xfrm>
            <a:prstGeom prst="roundRect">
              <a:avLst/>
            </a:prstGeom>
            <a:solidFill>
              <a:sysClr val="window" lastClr="FFFFFF">
                <a:lumMod val="85000"/>
              </a:sysClr>
            </a:solidFill>
            <a:ln w="6350" cap="flat" cmpd="sng" algn="ctr">
              <a:solidFill>
                <a:srgbClr val="4F81BD"/>
              </a:solidFill>
              <a:prstDash val="solid"/>
            </a:ln>
            <a:effectLst/>
          </p:spPr>
          <p:txBody>
            <a:bodyPr anchor="ctr"/>
            <a:lstStyle/>
            <a:p>
              <a:pPr algn="ctr">
                <a:defRPr/>
              </a:pPr>
              <a:endParaRPr lang="zh-CN" altLang="en-US" sz="1400" kern="0" dirty="0">
                <a:solidFill>
                  <a:sysClr val="windowText" lastClr="000000">
                    <a:lumMod val="95000"/>
                    <a:lumOff val="5000"/>
                  </a:sysClr>
                </a:solidFill>
                <a:latin typeface="微软雅黑" pitchFamily="34" charset="-122"/>
                <a:ea typeface="微软雅黑" pitchFamily="34" charset="-122"/>
              </a:endParaRPr>
            </a:p>
          </p:txBody>
        </p:sp>
        <p:sp>
          <p:nvSpPr>
            <p:cNvPr id="40" name="TextBox 99"/>
            <p:cNvSpPr txBox="1"/>
            <p:nvPr/>
          </p:nvSpPr>
          <p:spPr>
            <a:xfrm>
              <a:off x="5114183" y="3457019"/>
              <a:ext cx="1592157" cy="307777"/>
            </a:xfrm>
            <a:prstGeom prst="rect">
              <a:avLst/>
            </a:prstGeom>
            <a:noFill/>
          </p:spPr>
          <p:txBody>
            <a:bodyPr wrap="square" rtlCol="0">
              <a:spAutoFit/>
            </a:bodyPr>
            <a:lstStyle>
              <a:defPPr>
                <a:defRPr lang="zh-CN"/>
              </a:defPPr>
              <a:lvl1pPr algn="ctr">
                <a:defRPr sz="1400" b="1">
                  <a:solidFill>
                    <a:schemeClr val="tx2">
                      <a:lumMod val="60000"/>
                      <a:lumOff val="40000"/>
                    </a:schemeClr>
                  </a:solidFill>
                  <a:latin typeface="微软雅黑" pitchFamily="34" charset="-122"/>
                  <a:ea typeface="微软雅黑" pitchFamily="34" charset="-122"/>
                </a:defRPr>
              </a:lvl1pPr>
            </a:lstStyle>
            <a:p>
              <a:pPr>
                <a:defRPr/>
              </a:pPr>
              <a:r>
                <a:rPr lang="zh-CN" altLang="en-US" kern="0" dirty="0">
                  <a:solidFill>
                    <a:srgbClr val="0070C0"/>
                  </a:solidFill>
                </a:rPr>
                <a:t>园区服务中心</a:t>
              </a:r>
            </a:p>
          </p:txBody>
        </p:sp>
        <p:sp>
          <p:nvSpPr>
            <p:cNvPr id="41" name="矩形 40"/>
            <p:cNvSpPr/>
            <p:nvPr/>
          </p:nvSpPr>
          <p:spPr>
            <a:xfrm>
              <a:off x="5243368" y="3838040"/>
              <a:ext cx="1335806" cy="306761"/>
            </a:xfrm>
            <a:prstGeom prst="rect">
              <a:avLst/>
            </a:prstGeom>
            <a:solidFill>
              <a:sysClr val="window" lastClr="FFFFFF">
                <a:lumMod val="65000"/>
              </a:sysClr>
            </a:solidFill>
            <a:ln w="9525" cap="flat" cmpd="sng" algn="ctr">
              <a:noFill/>
              <a:prstDash val="solid"/>
            </a:ln>
            <a:effectLst>
              <a:outerShdw blurRad="40000" dist="23000" dir="5400000" rotWithShape="0">
                <a:srgbClr val="000000">
                  <a:alpha val="35000"/>
                </a:srgbClr>
              </a:outerShdw>
            </a:effectLst>
          </p:spPr>
          <p:txBody>
            <a:bodyPr rtlCol="0" anchor="ctr"/>
            <a:lstStyle/>
            <a:p>
              <a:pPr algn="ctr">
                <a:defRPr/>
              </a:pPr>
              <a:r>
                <a:rPr lang="zh-CN" altLang="en-US" sz="1050" kern="0" dirty="0">
                  <a:solidFill>
                    <a:sysClr val="windowText" lastClr="000000"/>
                  </a:solidFill>
                  <a:latin typeface="微软雅黑" pitchFamily="34" charset="-122"/>
                  <a:ea typeface="微软雅黑" pitchFamily="34" charset="-122"/>
                </a:rPr>
                <a:t>物流集散平台</a:t>
              </a:r>
              <a:endParaRPr lang="en-US" altLang="zh-CN" sz="1050" kern="0" dirty="0">
                <a:solidFill>
                  <a:sysClr val="windowText" lastClr="000000"/>
                </a:solidFill>
                <a:latin typeface="微软雅黑" pitchFamily="34" charset="-122"/>
                <a:ea typeface="微软雅黑" pitchFamily="34" charset="-122"/>
              </a:endParaRPr>
            </a:p>
          </p:txBody>
        </p:sp>
        <p:sp>
          <p:nvSpPr>
            <p:cNvPr id="42" name="矩形 41"/>
            <p:cNvSpPr/>
            <p:nvPr/>
          </p:nvSpPr>
          <p:spPr>
            <a:xfrm>
              <a:off x="5243369" y="4217049"/>
              <a:ext cx="1335805" cy="319754"/>
            </a:xfrm>
            <a:prstGeom prst="rect">
              <a:avLst/>
            </a:prstGeom>
            <a:solidFill>
              <a:sysClr val="window" lastClr="FFFFFF">
                <a:lumMod val="65000"/>
              </a:sysClr>
            </a:solidFill>
            <a:ln w="9525" cap="flat" cmpd="sng" algn="ctr">
              <a:noFill/>
              <a:prstDash val="solid"/>
            </a:ln>
            <a:effectLst>
              <a:outerShdw blurRad="40000" dist="23000" dir="5400000" rotWithShape="0">
                <a:srgbClr val="000000">
                  <a:alpha val="35000"/>
                </a:srgbClr>
              </a:outerShdw>
            </a:effectLst>
          </p:spPr>
          <p:txBody>
            <a:bodyPr rtlCol="0" anchor="ctr"/>
            <a:lstStyle/>
            <a:p>
              <a:pPr algn="ctr">
                <a:defRPr/>
              </a:pPr>
              <a:r>
                <a:rPr lang="zh-CN" altLang="en-US" sz="1050" kern="0" dirty="0">
                  <a:solidFill>
                    <a:sysClr val="windowText" lastClr="000000"/>
                  </a:solidFill>
                  <a:latin typeface="微软雅黑" pitchFamily="34" charset="-122"/>
                  <a:ea typeface="微软雅黑" pitchFamily="34" charset="-122"/>
                </a:rPr>
                <a:t>人才培训平台</a:t>
              </a:r>
              <a:endParaRPr lang="en-US" altLang="zh-CN" sz="1050" kern="0" dirty="0">
                <a:solidFill>
                  <a:sysClr val="windowText" lastClr="000000"/>
                </a:solidFill>
                <a:latin typeface="微软雅黑" pitchFamily="34" charset="-122"/>
                <a:ea typeface="微软雅黑" pitchFamily="34" charset="-122"/>
              </a:endParaRPr>
            </a:p>
          </p:txBody>
        </p:sp>
        <p:sp>
          <p:nvSpPr>
            <p:cNvPr id="43" name="矩形 42"/>
            <p:cNvSpPr/>
            <p:nvPr/>
          </p:nvSpPr>
          <p:spPr>
            <a:xfrm>
              <a:off x="5243369" y="4596060"/>
              <a:ext cx="1335805" cy="319754"/>
            </a:xfrm>
            <a:prstGeom prst="rect">
              <a:avLst/>
            </a:prstGeom>
            <a:solidFill>
              <a:sysClr val="window" lastClr="FFFFFF">
                <a:lumMod val="65000"/>
              </a:sysClr>
            </a:solidFill>
            <a:ln w="9525" cap="flat" cmpd="sng" algn="ctr">
              <a:noFill/>
              <a:prstDash val="solid"/>
            </a:ln>
            <a:effectLst>
              <a:outerShdw blurRad="40000" dist="23000" dir="5400000" rotWithShape="0">
                <a:srgbClr val="000000">
                  <a:alpha val="35000"/>
                </a:srgbClr>
              </a:outerShdw>
            </a:effectLst>
          </p:spPr>
          <p:txBody>
            <a:bodyPr rtlCol="0" anchor="ctr"/>
            <a:lstStyle/>
            <a:p>
              <a:pPr algn="ctr">
                <a:defRPr/>
              </a:pPr>
              <a:r>
                <a:rPr lang="zh-CN" altLang="en-US" sz="1050" kern="0" dirty="0">
                  <a:solidFill>
                    <a:sysClr val="windowText" lastClr="000000"/>
                  </a:solidFill>
                  <a:latin typeface="微软雅黑" pitchFamily="34" charset="-122"/>
                  <a:ea typeface="微软雅黑" pitchFamily="34" charset="-122"/>
                </a:rPr>
                <a:t>创新交易平台</a:t>
              </a:r>
              <a:endParaRPr lang="en-US" altLang="zh-CN" sz="1050" kern="0" dirty="0">
                <a:solidFill>
                  <a:sysClr val="windowText" lastClr="000000"/>
                </a:solidFill>
                <a:latin typeface="微软雅黑" pitchFamily="34" charset="-122"/>
                <a:ea typeface="微软雅黑" pitchFamily="34" charset="-122"/>
              </a:endParaRPr>
            </a:p>
          </p:txBody>
        </p:sp>
        <p:sp>
          <p:nvSpPr>
            <p:cNvPr id="44" name="矩形 43"/>
            <p:cNvSpPr/>
            <p:nvPr/>
          </p:nvSpPr>
          <p:spPr>
            <a:xfrm>
              <a:off x="5243367" y="4975069"/>
              <a:ext cx="1335806" cy="319754"/>
            </a:xfrm>
            <a:prstGeom prst="rect">
              <a:avLst/>
            </a:prstGeom>
            <a:solidFill>
              <a:sysClr val="window" lastClr="FFFFFF">
                <a:lumMod val="65000"/>
              </a:sysClr>
            </a:solidFill>
            <a:ln w="9525" cap="flat" cmpd="sng" algn="ctr">
              <a:noFill/>
              <a:prstDash val="solid"/>
            </a:ln>
            <a:effectLst>
              <a:outerShdw blurRad="40000" dist="23000" dir="5400000" rotWithShape="0">
                <a:srgbClr val="000000">
                  <a:alpha val="35000"/>
                </a:srgbClr>
              </a:outerShdw>
            </a:effectLst>
          </p:spPr>
          <p:txBody>
            <a:bodyPr rtlCol="0" anchor="ctr"/>
            <a:lstStyle/>
            <a:p>
              <a:pPr algn="ctr">
                <a:defRPr/>
              </a:pPr>
              <a:r>
                <a:rPr lang="zh-CN" altLang="en-US" sz="1050" kern="0" dirty="0">
                  <a:solidFill>
                    <a:sysClr val="windowText" lastClr="000000"/>
                  </a:solidFill>
                  <a:latin typeface="微软雅黑" pitchFamily="34" charset="-122"/>
                  <a:ea typeface="微软雅黑" pitchFamily="34" charset="-122"/>
                </a:rPr>
                <a:t>呼叫中心平台</a:t>
              </a:r>
            </a:p>
          </p:txBody>
        </p:sp>
      </p:grpSp>
    </p:spTree>
    <p:extLst>
      <p:ext uri="{BB962C8B-B14F-4D97-AF65-F5344CB8AC3E}">
        <p14:creationId xmlns:p14="http://schemas.microsoft.com/office/powerpoint/2010/main" xmlns="" val="110538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p:txBody>
          <a:bodyPr/>
          <a:lstStyle/>
          <a:p>
            <a:pPr marL="0" indent="0">
              <a:buNone/>
            </a:pPr>
            <a:r>
              <a:rPr lang="zh-CN" altLang="en-US" dirty="0" smtClean="0"/>
              <a:t>核心业务功能（一）</a:t>
            </a:r>
            <a:r>
              <a:rPr lang="en-US" altLang="zh-CN" dirty="0" smtClean="0"/>
              <a:t>——</a:t>
            </a:r>
            <a:r>
              <a:rPr lang="zh-CN" altLang="en-US" dirty="0" smtClean="0"/>
              <a:t>公共数据平台</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12</a:t>
            </a:fld>
            <a:endParaRPr lang="zh-CN" alt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8980" y="990670"/>
            <a:ext cx="5903180" cy="546266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矩形 4"/>
          <p:cNvSpPr/>
          <p:nvPr/>
        </p:nvSpPr>
        <p:spPr>
          <a:xfrm>
            <a:off x="6156177" y="918662"/>
            <a:ext cx="2864628" cy="5478038"/>
          </a:xfrm>
          <a:prstGeom prst="rect">
            <a:avLst/>
          </a:prstGeom>
          <a:ln w="19050">
            <a:solidFill>
              <a:schemeClr val="tx2">
                <a:lumMod val="60000"/>
                <a:lumOff val="40000"/>
              </a:schemeClr>
            </a:solidFill>
            <a:prstDash val="dash"/>
          </a:ln>
        </p:spPr>
        <p:txBody>
          <a:bodyPr wrap="square">
            <a:spAutoFit/>
          </a:bodyPr>
          <a:lstStyle/>
          <a:p>
            <a:pPr algn="just">
              <a:lnSpc>
                <a:spcPct val="170000"/>
              </a:lnSpc>
            </a:pPr>
            <a:r>
              <a:rPr lang="zh-CN" altLang="en-US" sz="1600" b="1" dirty="0" smtClean="0">
                <a:latin typeface="微软雅黑"/>
                <a:ea typeface="微软雅黑"/>
              </a:rPr>
              <a:t>① 公共</a:t>
            </a:r>
            <a:r>
              <a:rPr lang="zh-CN" altLang="en-US" sz="1600" b="1" dirty="0">
                <a:latin typeface="微软雅黑"/>
                <a:ea typeface="微软雅黑"/>
              </a:rPr>
              <a:t>数据平台</a:t>
            </a:r>
            <a:r>
              <a:rPr lang="zh-CN" altLang="en-US" sz="1600" b="1" dirty="0" smtClean="0">
                <a:latin typeface="微软雅黑" panose="020B0503020204020204" pitchFamily="34" charset="-122"/>
                <a:ea typeface="微软雅黑" panose="020B0503020204020204" pitchFamily="34" charset="-122"/>
              </a:rPr>
              <a:t>是园区公共</a:t>
            </a:r>
            <a:r>
              <a:rPr lang="zh-CN" altLang="en-US" sz="1600" b="1" dirty="0">
                <a:latin typeface="微软雅黑" panose="020B0503020204020204" pitchFamily="34" charset="-122"/>
                <a:ea typeface="微软雅黑" panose="020B0503020204020204" pitchFamily="34" charset="-122"/>
              </a:rPr>
              <a:t>数据的进出通道，</a:t>
            </a:r>
            <a:r>
              <a:rPr lang="zh-CN" altLang="en-US" sz="1600" b="1" dirty="0" smtClean="0">
                <a:latin typeface="微软雅黑" panose="020B0503020204020204" pitchFamily="34" charset="-122"/>
                <a:ea typeface="微软雅黑" panose="020B0503020204020204" pitchFamily="34" charset="-122"/>
              </a:rPr>
              <a:t>实现园区公共</a:t>
            </a:r>
            <a:r>
              <a:rPr lang="zh-CN" altLang="en-US" sz="1600" b="1" dirty="0">
                <a:latin typeface="微软雅黑" panose="020B0503020204020204" pitchFamily="34" charset="-122"/>
                <a:ea typeface="微软雅黑" panose="020B0503020204020204" pitchFamily="34" charset="-122"/>
              </a:rPr>
              <a:t>数据的交换、清洗、</a:t>
            </a:r>
            <a:r>
              <a:rPr lang="zh-CN" altLang="en-US" sz="1600" b="1" dirty="0" smtClean="0">
                <a:latin typeface="微软雅黑" panose="020B0503020204020204" pitchFamily="34" charset="-122"/>
                <a:ea typeface="微软雅黑" panose="020B0503020204020204" pitchFamily="34" charset="-122"/>
              </a:rPr>
              <a:t>整合、加工</a:t>
            </a:r>
            <a:r>
              <a:rPr lang="zh-CN" altLang="en-US" sz="1600" b="1" dirty="0">
                <a:latin typeface="微软雅黑" panose="020B0503020204020204" pitchFamily="34" charset="-122"/>
                <a:ea typeface="微软雅黑" panose="020B0503020204020204" pitchFamily="34" charset="-122"/>
              </a:rPr>
              <a:t>以及应用绩效评估。</a:t>
            </a:r>
          </a:p>
          <a:p>
            <a:pPr algn="just">
              <a:lnSpc>
                <a:spcPct val="170000"/>
              </a:lnSpc>
            </a:pPr>
            <a:r>
              <a:rPr lang="zh-CN" altLang="en-US" sz="1600" b="1" dirty="0" smtClean="0">
                <a:latin typeface="微软雅黑"/>
                <a:ea typeface="微软雅黑"/>
              </a:rPr>
              <a:t>② 公共</a:t>
            </a:r>
            <a:r>
              <a:rPr lang="zh-CN" altLang="en-US" sz="1600" b="1" dirty="0">
                <a:latin typeface="微软雅黑"/>
                <a:ea typeface="微软雅黑"/>
              </a:rPr>
              <a:t>数据平台实现</a:t>
            </a:r>
            <a:r>
              <a:rPr lang="zh-CN" altLang="en-US" sz="1600" b="1" dirty="0" smtClean="0">
                <a:latin typeface="微软雅黑"/>
                <a:ea typeface="微软雅黑"/>
              </a:rPr>
              <a:t>园区各业务系统之间公共</a:t>
            </a:r>
            <a:r>
              <a:rPr lang="zh-CN" altLang="en-US" sz="1600" b="1" dirty="0">
                <a:latin typeface="微软雅黑"/>
                <a:ea typeface="微软雅黑"/>
              </a:rPr>
              <a:t>数据的</a:t>
            </a:r>
            <a:r>
              <a:rPr lang="zh-CN" altLang="en-US" sz="1600" b="1" dirty="0" smtClean="0">
                <a:latin typeface="微软雅黑"/>
                <a:ea typeface="微软雅黑"/>
              </a:rPr>
              <a:t>共享交换服务</a:t>
            </a:r>
            <a:r>
              <a:rPr lang="zh-CN" altLang="en-US" sz="1600" b="1" dirty="0">
                <a:latin typeface="微软雅黑"/>
                <a:ea typeface="微软雅黑"/>
              </a:rPr>
              <a:t>，</a:t>
            </a:r>
            <a:r>
              <a:rPr lang="zh-CN" altLang="en-US" sz="1600" b="1" dirty="0" smtClean="0">
                <a:latin typeface="微软雅黑"/>
                <a:ea typeface="微软雅黑"/>
              </a:rPr>
              <a:t>为园区各</a:t>
            </a:r>
            <a:r>
              <a:rPr lang="zh-CN" altLang="en-US" sz="1600" b="1" dirty="0">
                <a:latin typeface="微软雅黑"/>
                <a:ea typeface="微软雅黑"/>
              </a:rPr>
              <a:t>类智慧应用提供</a:t>
            </a:r>
            <a:r>
              <a:rPr lang="zh-CN" altLang="en-US" sz="1600" b="1" dirty="0" smtClean="0">
                <a:latin typeface="微软雅黑"/>
                <a:ea typeface="微软雅黑"/>
              </a:rPr>
              <a:t>基于公共</a:t>
            </a:r>
            <a:r>
              <a:rPr lang="zh-CN" altLang="en-US" sz="1600" b="1" dirty="0">
                <a:latin typeface="微软雅黑"/>
                <a:ea typeface="微软雅黑"/>
              </a:rPr>
              <a:t>数据库的数据服务</a:t>
            </a:r>
            <a:r>
              <a:rPr lang="zh-CN" altLang="en-US" sz="1600" b="1" dirty="0" smtClean="0">
                <a:latin typeface="微软雅黑"/>
                <a:ea typeface="微软雅黑"/>
              </a:rPr>
              <a:t>、基于</a:t>
            </a:r>
            <a:r>
              <a:rPr lang="zh-CN" altLang="en-US" sz="1600" b="1" dirty="0">
                <a:latin typeface="微软雅黑"/>
                <a:ea typeface="微软雅黑"/>
              </a:rPr>
              <a:t>数据挖掘的</a:t>
            </a:r>
            <a:r>
              <a:rPr lang="zh-CN" altLang="en-US" sz="1600" b="1" dirty="0" smtClean="0">
                <a:latin typeface="微软雅黑"/>
                <a:ea typeface="微软雅黑"/>
              </a:rPr>
              <a:t>决策支持服务</a:t>
            </a:r>
            <a:r>
              <a:rPr lang="zh-CN" altLang="en-US" sz="1600" b="1" dirty="0">
                <a:latin typeface="微软雅黑"/>
                <a:ea typeface="微软雅黑"/>
              </a:rPr>
              <a:t>等</a:t>
            </a:r>
            <a:r>
              <a:rPr lang="zh-CN" altLang="en-US" sz="1600" b="1" dirty="0" smtClean="0">
                <a:latin typeface="微软雅黑"/>
                <a:ea typeface="微软雅黑"/>
              </a:rPr>
              <a:t>。</a:t>
            </a:r>
            <a:endParaRPr lang="en-US" altLang="zh-CN" sz="1600" b="1" dirty="0" smtClean="0">
              <a:latin typeface="微软雅黑"/>
              <a:ea typeface="微软雅黑"/>
            </a:endParaRPr>
          </a:p>
          <a:p>
            <a:pPr algn="just">
              <a:lnSpc>
                <a:spcPct val="170000"/>
              </a:lnSpc>
            </a:pPr>
            <a:r>
              <a:rPr lang="zh-CN" altLang="en-US" sz="1600" b="1" dirty="0" smtClean="0">
                <a:latin typeface="微软雅黑"/>
                <a:ea typeface="微软雅黑"/>
              </a:rPr>
              <a:t>③ 公共数据平台为园区各应用系统建设提供开发及运营环境。</a:t>
            </a:r>
            <a:endParaRPr lang="zh-CN" altLang="en-US" sz="1600" b="1" dirty="0">
              <a:latin typeface="微软雅黑"/>
              <a:ea typeface="微软雅黑"/>
            </a:endParaRPr>
          </a:p>
        </p:txBody>
      </p:sp>
    </p:spTree>
    <p:extLst>
      <p:ext uri="{BB962C8B-B14F-4D97-AF65-F5344CB8AC3E}">
        <p14:creationId xmlns:p14="http://schemas.microsoft.com/office/powerpoint/2010/main" xmlns="" val="853022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p:txBody>
          <a:bodyPr/>
          <a:lstStyle/>
          <a:p>
            <a:pPr marL="0" indent="0">
              <a:buNone/>
            </a:pPr>
            <a:r>
              <a:rPr lang="zh-CN" altLang="en-US" dirty="0" smtClean="0"/>
              <a:t>核心业务功能（二）</a:t>
            </a:r>
            <a:r>
              <a:rPr lang="en-US" altLang="zh-CN" dirty="0" smtClean="0"/>
              <a:t>——</a:t>
            </a:r>
            <a:r>
              <a:rPr lang="zh-CN" altLang="en-US" dirty="0" smtClean="0"/>
              <a:t>园区门户</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13</a:t>
            </a:fld>
            <a:endParaRPr lang="zh-CN" altLang="en-US" dirty="0"/>
          </a:p>
        </p:txBody>
      </p:sp>
      <p:pic>
        <p:nvPicPr>
          <p:cNvPr id="4" name="Picture 11" descr="ws_161"/>
          <p:cNvPicPr>
            <a:picLocks noChangeAspect="1" noChangeArrowheads="1"/>
          </p:cNvPicPr>
          <p:nvPr/>
        </p:nvPicPr>
        <p:blipFill>
          <a:blip r:embed="rId2" cstate="print"/>
          <a:srcRect/>
          <a:stretch>
            <a:fillRect/>
          </a:stretch>
        </p:blipFill>
        <p:spPr bwMode="auto">
          <a:xfrm>
            <a:off x="1403648" y="1830040"/>
            <a:ext cx="6286500" cy="3759200"/>
          </a:xfrm>
          <a:prstGeom prst="rect">
            <a:avLst/>
          </a:prstGeom>
          <a:noFill/>
          <a:ln w="9525">
            <a:noFill/>
            <a:miter lim="800000"/>
            <a:headEnd/>
            <a:tailEnd/>
          </a:ln>
          <a:effectLst/>
        </p:spPr>
      </p:pic>
      <p:sp>
        <p:nvSpPr>
          <p:cNvPr id="5" name="矩形 4"/>
          <p:cNvSpPr/>
          <p:nvPr/>
        </p:nvSpPr>
        <p:spPr>
          <a:xfrm>
            <a:off x="4095720" y="3256628"/>
            <a:ext cx="1210588" cy="441916"/>
          </a:xfrm>
          <a:prstGeom prst="rect">
            <a:avLst/>
          </a:prstGeom>
        </p:spPr>
        <p:txBody>
          <a:bodyPr wrap="none">
            <a:spAutoFit/>
          </a:bodyPr>
          <a:lstStyle/>
          <a:p>
            <a:pPr>
              <a:lnSpc>
                <a:spcPts val="2950"/>
              </a:lnSpc>
              <a:tabLst>
                <a:tab pos="177800" algn="l"/>
                <a:tab pos="368300" algn="l"/>
              </a:tabLst>
            </a:pPr>
            <a:r>
              <a:rPr lang="zh-CN" altLang="en-US" sz="20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园区</a:t>
            </a:r>
            <a:r>
              <a:rPr lang="zh-TW" altLang="en-US" sz="20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门户</a:t>
            </a:r>
            <a:endParaRPr lang="zh-TW" altLang="en-US" sz="2000" b="1"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6" name="矩形 5"/>
          <p:cNvSpPr/>
          <p:nvPr/>
        </p:nvSpPr>
        <p:spPr>
          <a:xfrm>
            <a:off x="5737676" y="3501008"/>
            <a:ext cx="1210588" cy="400110"/>
          </a:xfrm>
          <a:prstGeom prst="rect">
            <a:avLst/>
          </a:prstGeom>
        </p:spPr>
        <p:txBody>
          <a:bodyPr wrap="none">
            <a:spAutoFit/>
          </a:bodyPr>
          <a:lstStyle/>
          <a:p>
            <a:r>
              <a:rPr lang="zh-TW" altLang="en-US" sz="2000" b="1" dirty="0" smtClean="0">
                <a:solidFill>
                  <a:srgbClr val="000000"/>
                </a:solidFill>
                <a:latin typeface="微软雅黑" pitchFamily="34" charset="-122"/>
                <a:ea typeface="微软雅黑" pitchFamily="34" charset="-122"/>
              </a:rPr>
              <a:t>信息服务</a:t>
            </a:r>
            <a:endParaRPr lang="zh-TW" altLang="en-US" sz="2000" b="1" dirty="0">
              <a:latin typeface="微软雅黑" pitchFamily="34" charset="-122"/>
              <a:ea typeface="微软雅黑" pitchFamily="34" charset="-122"/>
            </a:endParaRPr>
          </a:p>
        </p:txBody>
      </p:sp>
      <p:sp>
        <p:nvSpPr>
          <p:cNvPr id="7" name="Text Box 14"/>
          <p:cNvSpPr txBox="1">
            <a:spLocks noChangeArrowheads="1"/>
          </p:cNvSpPr>
          <p:nvPr/>
        </p:nvSpPr>
        <p:spPr bwMode="auto">
          <a:xfrm>
            <a:off x="6906090" y="4456807"/>
            <a:ext cx="1997342" cy="1256754"/>
          </a:xfrm>
          <a:prstGeom prst="rect">
            <a:avLst/>
          </a:prstGeom>
          <a:noFill/>
          <a:ln w="9525">
            <a:noFill/>
            <a:miter lim="800000"/>
            <a:headEnd/>
            <a:tailEnd/>
          </a:ln>
          <a:effectLst/>
        </p:spPr>
        <p:txBody>
          <a:bodyPr wrap="square" lIns="0" tIns="0" rIns="0" bIns="0">
            <a:spAutoFit/>
          </a:bodyPr>
          <a:lstStyle/>
          <a:p>
            <a:pPr indent="182563">
              <a:lnSpc>
                <a:spcPts val="1800"/>
              </a:lnSpc>
              <a:buFont typeface="Wingdings" pitchFamily="2" charset="2"/>
              <a:buChar char="u"/>
            </a:pPr>
            <a:r>
              <a:rPr lang="zh-TW" altLang="en-US" sz="1600" b="1" dirty="0" smtClean="0">
                <a:solidFill>
                  <a:schemeClr val="accent4">
                    <a:lumMod val="75000"/>
                  </a:schemeClr>
                </a:solidFill>
                <a:latin typeface="微软雅黑" pitchFamily="34" charset="-122"/>
                <a:ea typeface="微软雅黑" pitchFamily="34" charset="-122"/>
              </a:rPr>
              <a:t>园区</a:t>
            </a:r>
            <a:r>
              <a:rPr lang="zh-CN" altLang="zh-TW" sz="1600" b="1" dirty="0" smtClean="0">
                <a:solidFill>
                  <a:schemeClr val="accent4">
                    <a:lumMod val="75000"/>
                  </a:schemeClr>
                </a:solidFill>
                <a:latin typeface="微软雅黑" pitchFamily="34" charset="-122"/>
                <a:ea typeface="微软雅黑" pitchFamily="34" charset="-122"/>
              </a:rPr>
              <a:t>信息发布</a:t>
            </a:r>
            <a:endParaRPr lang="zh-TW" altLang="en-US" sz="1600" b="1" dirty="0" smtClean="0">
              <a:solidFill>
                <a:schemeClr val="accent4">
                  <a:lumMod val="75000"/>
                </a:schemeClr>
              </a:solidFill>
              <a:latin typeface="微软雅黑" pitchFamily="34" charset="-122"/>
              <a:ea typeface="微软雅黑" pitchFamily="34" charset="-122"/>
            </a:endParaRPr>
          </a:p>
          <a:p>
            <a:pPr indent="182563">
              <a:lnSpc>
                <a:spcPts val="2025"/>
              </a:lnSpc>
              <a:buFont typeface="Wingdings" pitchFamily="2" charset="2"/>
              <a:buChar char="u"/>
            </a:pPr>
            <a:r>
              <a:rPr lang="zh-TW" altLang="en-US" sz="1600" b="1" dirty="0" smtClean="0">
                <a:solidFill>
                  <a:schemeClr val="accent4">
                    <a:lumMod val="75000"/>
                  </a:schemeClr>
                </a:solidFill>
                <a:latin typeface="微软雅黑" pitchFamily="34" charset="-122"/>
                <a:ea typeface="微软雅黑" pitchFamily="34" charset="-122"/>
              </a:rPr>
              <a:t>园区</a:t>
            </a:r>
            <a:r>
              <a:rPr lang="zh-CN" altLang="zh-TW" sz="1600" b="1" dirty="0" smtClean="0">
                <a:solidFill>
                  <a:schemeClr val="accent4">
                    <a:lumMod val="75000"/>
                  </a:schemeClr>
                </a:solidFill>
                <a:latin typeface="微软雅黑" pitchFamily="34" charset="-122"/>
                <a:ea typeface="微软雅黑" pitchFamily="34" charset="-122"/>
              </a:rPr>
              <a:t>宣传展示</a:t>
            </a:r>
            <a:endParaRPr lang="zh-TW" altLang="en-US" sz="1600" b="1" dirty="0" smtClean="0">
              <a:solidFill>
                <a:schemeClr val="accent4">
                  <a:lumMod val="75000"/>
                </a:schemeClr>
              </a:solidFill>
              <a:latin typeface="微软雅黑" pitchFamily="34" charset="-122"/>
              <a:ea typeface="微软雅黑" pitchFamily="34" charset="-122"/>
            </a:endParaRPr>
          </a:p>
          <a:p>
            <a:pPr lvl="0" indent="182563">
              <a:lnSpc>
                <a:spcPts val="2025"/>
              </a:lnSpc>
              <a:buFont typeface="Wingdings" pitchFamily="2" charset="2"/>
              <a:buChar char="u"/>
            </a:pPr>
            <a:r>
              <a:rPr lang="zh-TW" altLang="en-US" sz="1600" b="1" dirty="0" smtClean="0">
                <a:solidFill>
                  <a:schemeClr val="accent4">
                    <a:lumMod val="75000"/>
                  </a:schemeClr>
                </a:solidFill>
                <a:latin typeface="微软雅黑" pitchFamily="34" charset="-122"/>
                <a:ea typeface="微软雅黑" pitchFamily="34" charset="-122"/>
              </a:rPr>
              <a:t>园区</a:t>
            </a:r>
            <a:r>
              <a:rPr lang="zh-CN" altLang="zh-TW" sz="1600" b="1" dirty="0" smtClean="0">
                <a:solidFill>
                  <a:schemeClr val="accent4">
                    <a:lumMod val="75000"/>
                  </a:schemeClr>
                </a:solidFill>
                <a:latin typeface="微软雅黑" pitchFamily="34" charset="-122"/>
                <a:ea typeface="微软雅黑" pitchFamily="34" charset="-122"/>
              </a:rPr>
              <a:t>信息交流</a:t>
            </a:r>
            <a:endParaRPr lang="zh-TW" altLang="zh-TW" sz="1600" b="1" dirty="0" smtClean="0">
              <a:solidFill>
                <a:schemeClr val="accent4">
                  <a:lumMod val="75000"/>
                </a:schemeClr>
              </a:solidFill>
              <a:latin typeface="微软雅黑" pitchFamily="34" charset="-122"/>
              <a:ea typeface="微软雅黑" pitchFamily="34" charset="-122"/>
            </a:endParaRPr>
          </a:p>
          <a:p>
            <a:pPr lvl="0" indent="182563">
              <a:lnSpc>
                <a:spcPts val="2025"/>
              </a:lnSpc>
              <a:buFont typeface="Wingdings" pitchFamily="2" charset="2"/>
              <a:buChar char="u"/>
            </a:pPr>
            <a:r>
              <a:rPr lang="zh-CN" altLang="zh-TW" sz="1600" b="1" dirty="0" smtClean="0">
                <a:solidFill>
                  <a:schemeClr val="accent4">
                    <a:lumMod val="75000"/>
                  </a:schemeClr>
                </a:solidFill>
                <a:latin typeface="微软雅黑" pitchFamily="34" charset="-122"/>
                <a:ea typeface="微软雅黑" pitchFamily="34" charset="-122"/>
              </a:rPr>
              <a:t>服务体系介绍</a:t>
            </a:r>
            <a:endParaRPr lang="zh-TW" altLang="zh-TW" sz="1600" b="1" dirty="0" smtClean="0">
              <a:solidFill>
                <a:schemeClr val="accent4">
                  <a:lumMod val="75000"/>
                </a:schemeClr>
              </a:solidFill>
              <a:latin typeface="微软雅黑" pitchFamily="34" charset="-122"/>
              <a:ea typeface="微软雅黑" pitchFamily="34" charset="-122"/>
            </a:endParaRPr>
          </a:p>
          <a:p>
            <a:pPr indent="182563">
              <a:lnSpc>
                <a:spcPts val="2025"/>
              </a:lnSpc>
              <a:buFont typeface="Wingdings" pitchFamily="2" charset="2"/>
              <a:buChar char="u"/>
            </a:pPr>
            <a:r>
              <a:rPr lang="zh-CN" altLang="zh-TW" sz="1600" b="1" dirty="0" smtClean="0">
                <a:solidFill>
                  <a:schemeClr val="accent4">
                    <a:lumMod val="75000"/>
                  </a:schemeClr>
                </a:solidFill>
                <a:latin typeface="微软雅黑" pitchFamily="34" charset="-122"/>
                <a:ea typeface="微软雅黑" pitchFamily="34" charset="-122"/>
              </a:rPr>
              <a:t>企业信息展示</a:t>
            </a:r>
            <a:endParaRPr lang="en-US" altLang="zh-TW" sz="1600" b="1" dirty="0" smtClean="0">
              <a:solidFill>
                <a:schemeClr val="accent4">
                  <a:lumMod val="75000"/>
                </a:schemeClr>
              </a:solidFill>
              <a:latin typeface="微软雅黑" pitchFamily="34" charset="-122"/>
              <a:ea typeface="微软雅黑" pitchFamily="34" charset="-122"/>
            </a:endParaRPr>
          </a:p>
        </p:txBody>
      </p:sp>
      <p:sp>
        <p:nvSpPr>
          <p:cNvPr id="8" name="矩形 7"/>
          <p:cNvSpPr/>
          <p:nvPr/>
        </p:nvSpPr>
        <p:spPr>
          <a:xfrm>
            <a:off x="6034613" y="2420888"/>
            <a:ext cx="697627" cy="630942"/>
          </a:xfrm>
          <a:prstGeom prst="rect">
            <a:avLst/>
          </a:prstGeom>
        </p:spPr>
        <p:txBody>
          <a:bodyPr wrap="none">
            <a:spAutoFit/>
          </a:bodyPr>
          <a:lstStyle/>
          <a:p>
            <a:pPr>
              <a:lnSpc>
                <a:spcPts val="2063"/>
              </a:lnSpc>
              <a:tabLst>
                <a:tab pos="63500" algn="l"/>
                <a:tab pos="787400" algn="l"/>
                <a:tab pos="889000" algn="l"/>
              </a:tabLst>
            </a:pPr>
            <a:r>
              <a:rPr lang="zh-TW" altLang="en-US" sz="2000" b="1" dirty="0" smtClean="0">
                <a:solidFill>
                  <a:srgbClr val="FFFF00"/>
                </a:solidFill>
                <a:latin typeface="微软雅黑" pitchFamily="34" charset="-122"/>
                <a:ea typeface="微软雅黑" pitchFamily="34" charset="-122"/>
              </a:rPr>
              <a:t>企业</a:t>
            </a:r>
            <a:endParaRPr lang="en-US" altLang="zh-TW" sz="2000" b="1" dirty="0" smtClean="0">
              <a:solidFill>
                <a:srgbClr val="FFFF00"/>
              </a:solidFill>
              <a:latin typeface="微软雅黑" pitchFamily="34" charset="-122"/>
              <a:ea typeface="微软雅黑" pitchFamily="34" charset="-122"/>
            </a:endParaRPr>
          </a:p>
          <a:p>
            <a:pPr>
              <a:lnSpc>
                <a:spcPts val="2063"/>
              </a:lnSpc>
              <a:tabLst>
                <a:tab pos="63500" algn="l"/>
                <a:tab pos="787400" algn="l"/>
                <a:tab pos="889000" algn="l"/>
              </a:tabLst>
            </a:pPr>
            <a:r>
              <a:rPr lang="zh-TW" altLang="en-US" sz="2000" b="1" dirty="0" smtClean="0">
                <a:solidFill>
                  <a:srgbClr val="FFFF00"/>
                </a:solidFill>
                <a:latin typeface="微软雅黑" pitchFamily="34" charset="-122"/>
                <a:ea typeface="微软雅黑" pitchFamily="34" charset="-122"/>
              </a:rPr>
              <a:t>联盟</a:t>
            </a:r>
            <a:endParaRPr lang="zh-TW" altLang="en-US" sz="2000" b="1" dirty="0">
              <a:solidFill>
                <a:srgbClr val="FFFF00"/>
              </a:solidFill>
              <a:latin typeface="微软雅黑" pitchFamily="34" charset="-122"/>
              <a:ea typeface="微软雅黑" pitchFamily="34" charset="-122"/>
            </a:endParaRPr>
          </a:p>
        </p:txBody>
      </p:sp>
      <p:sp>
        <p:nvSpPr>
          <p:cNvPr id="9" name="Text Box 14"/>
          <p:cNvSpPr txBox="1">
            <a:spLocks noChangeArrowheads="1"/>
          </p:cNvSpPr>
          <p:nvPr/>
        </p:nvSpPr>
        <p:spPr bwMode="auto">
          <a:xfrm>
            <a:off x="6948264" y="1236142"/>
            <a:ext cx="1997342" cy="1256754"/>
          </a:xfrm>
          <a:prstGeom prst="rect">
            <a:avLst/>
          </a:prstGeom>
          <a:noFill/>
          <a:ln w="9525">
            <a:noFill/>
            <a:miter lim="800000"/>
            <a:headEnd/>
            <a:tailEnd/>
          </a:ln>
          <a:effectLst/>
        </p:spPr>
        <p:txBody>
          <a:bodyPr wrap="square" lIns="0" tIns="0" rIns="0" bIns="0">
            <a:spAutoFit/>
          </a:bodyPr>
          <a:lstStyle/>
          <a:p>
            <a:pPr lvl="0" indent="182563">
              <a:lnSpc>
                <a:spcPts val="1800"/>
              </a:lnSpc>
              <a:buFont typeface="Wingdings" pitchFamily="2" charset="2"/>
              <a:buChar char="u"/>
            </a:pPr>
            <a:r>
              <a:rPr lang="zh-CN" altLang="zh-TW" sz="1600" dirty="0" smtClean="0">
                <a:solidFill>
                  <a:schemeClr val="accent1">
                    <a:lumMod val="75000"/>
                  </a:schemeClr>
                </a:solidFill>
                <a:latin typeface="微软雅黑" pitchFamily="34" charset="-122"/>
                <a:ea typeface="微软雅黑" pitchFamily="34" charset="-122"/>
              </a:rPr>
              <a:t>联盟</a:t>
            </a:r>
            <a:r>
              <a:rPr lang="zh-TW" altLang="en-US" sz="1600" dirty="0" smtClean="0">
                <a:solidFill>
                  <a:schemeClr val="accent1">
                    <a:lumMod val="75000"/>
                  </a:schemeClr>
                </a:solidFill>
                <a:latin typeface="微软雅黑" pitchFamily="34" charset="-122"/>
                <a:ea typeface="微软雅黑" pitchFamily="34" charset="-122"/>
              </a:rPr>
              <a:t>企业</a:t>
            </a:r>
            <a:r>
              <a:rPr lang="zh-CN" altLang="zh-TW" sz="1600" dirty="0" smtClean="0">
                <a:solidFill>
                  <a:schemeClr val="accent1">
                    <a:lumMod val="75000"/>
                  </a:schemeClr>
                </a:solidFill>
                <a:latin typeface="微软雅黑" pitchFamily="34" charset="-122"/>
                <a:ea typeface="微软雅黑" pitchFamily="34" charset="-122"/>
              </a:rPr>
              <a:t>动态</a:t>
            </a:r>
            <a:endParaRPr lang="zh-TW" altLang="en-US" sz="1600" b="1" dirty="0" smtClean="0">
              <a:solidFill>
                <a:schemeClr val="accent1">
                  <a:lumMod val="75000"/>
                </a:schemeClr>
              </a:solidFill>
              <a:latin typeface="微软雅黑" pitchFamily="34" charset="-122"/>
              <a:ea typeface="微软雅黑" pitchFamily="34" charset="-122"/>
            </a:endParaRPr>
          </a:p>
          <a:p>
            <a:pPr lvl="0" indent="182563">
              <a:lnSpc>
                <a:spcPts val="2025"/>
              </a:lnSpc>
              <a:buFont typeface="Wingdings" pitchFamily="2" charset="2"/>
              <a:buChar char="u"/>
            </a:pPr>
            <a:r>
              <a:rPr lang="zh-TW" altLang="en-US" sz="1600" dirty="0" smtClean="0">
                <a:solidFill>
                  <a:schemeClr val="accent1">
                    <a:lumMod val="75000"/>
                  </a:schemeClr>
                </a:solidFill>
                <a:latin typeface="微软雅黑" pitchFamily="34" charset="-122"/>
                <a:ea typeface="微软雅黑" pitchFamily="34" charset="-122"/>
              </a:rPr>
              <a:t>联盟</a:t>
            </a:r>
            <a:r>
              <a:rPr lang="zh-CN" altLang="zh-TW" sz="1600" dirty="0" smtClean="0">
                <a:solidFill>
                  <a:schemeClr val="accent1">
                    <a:lumMod val="75000"/>
                  </a:schemeClr>
                </a:solidFill>
                <a:latin typeface="微软雅黑" pitchFamily="34" charset="-122"/>
                <a:ea typeface="微软雅黑" pitchFamily="34" charset="-122"/>
              </a:rPr>
              <a:t>会员</a:t>
            </a:r>
            <a:endParaRPr lang="zh-TW" altLang="en-US" sz="1600" b="1" dirty="0" smtClean="0">
              <a:solidFill>
                <a:schemeClr val="accent1">
                  <a:lumMod val="75000"/>
                </a:schemeClr>
              </a:solidFill>
              <a:latin typeface="微软雅黑" pitchFamily="34" charset="-122"/>
              <a:ea typeface="微软雅黑" pitchFamily="34" charset="-122"/>
            </a:endParaRPr>
          </a:p>
          <a:p>
            <a:pPr lvl="0" indent="182563">
              <a:lnSpc>
                <a:spcPts val="2025"/>
              </a:lnSpc>
              <a:buFont typeface="Wingdings" pitchFamily="2" charset="2"/>
              <a:buChar char="u"/>
            </a:pPr>
            <a:r>
              <a:rPr lang="zh-TW" altLang="en-US" sz="1600" dirty="0" smtClean="0">
                <a:solidFill>
                  <a:schemeClr val="accent1">
                    <a:lumMod val="75000"/>
                  </a:schemeClr>
                </a:solidFill>
                <a:latin typeface="微软雅黑" pitchFamily="34" charset="-122"/>
                <a:ea typeface="微软雅黑" pitchFamily="34" charset="-122"/>
              </a:rPr>
              <a:t>联盟</a:t>
            </a:r>
            <a:r>
              <a:rPr lang="zh-CN" altLang="zh-TW" sz="1600" dirty="0" smtClean="0">
                <a:solidFill>
                  <a:schemeClr val="accent1">
                    <a:lumMod val="75000"/>
                  </a:schemeClr>
                </a:solidFill>
                <a:latin typeface="微软雅黑" pitchFamily="34" charset="-122"/>
                <a:ea typeface="微软雅黑" pitchFamily="34" charset="-122"/>
              </a:rPr>
              <a:t>信息展示</a:t>
            </a:r>
            <a:endParaRPr lang="zh-TW" altLang="zh-TW" sz="1600" b="1" dirty="0" smtClean="0">
              <a:solidFill>
                <a:schemeClr val="accent1">
                  <a:lumMod val="75000"/>
                </a:schemeClr>
              </a:solidFill>
              <a:latin typeface="微软雅黑" pitchFamily="34" charset="-122"/>
              <a:ea typeface="微软雅黑" pitchFamily="34" charset="-122"/>
            </a:endParaRPr>
          </a:p>
          <a:p>
            <a:pPr lvl="0" indent="182563">
              <a:lnSpc>
                <a:spcPts val="2025"/>
              </a:lnSpc>
              <a:buFont typeface="Wingdings" pitchFamily="2" charset="2"/>
              <a:buChar char="u"/>
            </a:pPr>
            <a:r>
              <a:rPr lang="zh-TW" altLang="en-US" sz="1600" dirty="0" smtClean="0">
                <a:solidFill>
                  <a:schemeClr val="accent1">
                    <a:lumMod val="75000"/>
                  </a:schemeClr>
                </a:solidFill>
                <a:latin typeface="微软雅黑" pitchFamily="34" charset="-122"/>
                <a:ea typeface="微软雅黑" pitchFamily="34" charset="-122"/>
              </a:rPr>
              <a:t>联盟</a:t>
            </a:r>
            <a:r>
              <a:rPr lang="zh-CN" altLang="zh-TW" sz="1600" dirty="0" smtClean="0">
                <a:solidFill>
                  <a:schemeClr val="accent1">
                    <a:lumMod val="75000"/>
                  </a:schemeClr>
                </a:solidFill>
                <a:latin typeface="微软雅黑" pitchFamily="34" charset="-122"/>
                <a:ea typeface="微软雅黑" pitchFamily="34" charset="-122"/>
              </a:rPr>
              <a:t>产品与服务</a:t>
            </a:r>
            <a:endParaRPr lang="en-US" altLang="zh-CN" sz="1600" dirty="0" smtClean="0">
              <a:solidFill>
                <a:schemeClr val="accent1">
                  <a:lumMod val="75000"/>
                </a:schemeClr>
              </a:solidFill>
              <a:latin typeface="微软雅黑" pitchFamily="34" charset="-122"/>
              <a:ea typeface="微软雅黑" pitchFamily="34" charset="-122"/>
            </a:endParaRPr>
          </a:p>
          <a:p>
            <a:pPr indent="182563">
              <a:lnSpc>
                <a:spcPts val="2025"/>
              </a:lnSpc>
              <a:buFont typeface="Wingdings" pitchFamily="2" charset="2"/>
              <a:buChar char="u"/>
            </a:pPr>
            <a:r>
              <a:rPr lang="zh-CN" altLang="zh-TW" sz="1600" dirty="0" smtClean="0">
                <a:solidFill>
                  <a:schemeClr val="accent1">
                    <a:lumMod val="75000"/>
                  </a:schemeClr>
                </a:solidFill>
                <a:latin typeface="微软雅黑" pitchFamily="34" charset="-122"/>
                <a:ea typeface="微软雅黑" pitchFamily="34" charset="-122"/>
              </a:rPr>
              <a:t>成功案例</a:t>
            </a:r>
            <a:endParaRPr lang="zh-TW" altLang="zh-TW" sz="1600" dirty="0" smtClean="0">
              <a:solidFill>
                <a:schemeClr val="accent1">
                  <a:lumMod val="75000"/>
                </a:schemeClr>
              </a:solidFill>
              <a:latin typeface="微软雅黑" pitchFamily="34" charset="-122"/>
              <a:ea typeface="微软雅黑" pitchFamily="34" charset="-122"/>
            </a:endParaRPr>
          </a:p>
        </p:txBody>
      </p:sp>
      <p:sp>
        <p:nvSpPr>
          <p:cNvPr id="10" name="矩形 9"/>
          <p:cNvSpPr/>
          <p:nvPr/>
        </p:nvSpPr>
        <p:spPr>
          <a:xfrm>
            <a:off x="4355976" y="2060848"/>
            <a:ext cx="1210588" cy="400110"/>
          </a:xfrm>
          <a:prstGeom prst="rect">
            <a:avLst/>
          </a:prstGeom>
        </p:spPr>
        <p:txBody>
          <a:bodyPr wrap="none">
            <a:spAutoFit/>
          </a:bodyPr>
          <a:lstStyle/>
          <a:p>
            <a:r>
              <a:rPr lang="zh-TW" altLang="en-US" sz="2000" b="1" dirty="0" smtClean="0">
                <a:solidFill>
                  <a:srgbClr val="B0E6FE"/>
                </a:solidFill>
                <a:latin typeface="微软雅黑" pitchFamily="34" charset="-122"/>
                <a:ea typeface="微软雅黑" pitchFamily="34" charset="-122"/>
              </a:rPr>
              <a:t>企业门户</a:t>
            </a:r>
            <a:endParaRPr lang="zh-TW" altLang="en-US" sz="2000" b="1" dirty="0">
              <a:latin typeface="微软雅黑" pitchFamily="34" charset="-122"/>
              <a:ea typeface="微软雅黑" pitchFamily="34" charset="-122"/>
            </a:endParaRPr>
          </a:p>
        </p:txBody>
      </p:sp>
      <p:sp>
        <p:nvSpPr>
          <p:cNvPr id="11" name="Text Box 14"/>
          <p:cNvSpPr txBox="1">
            <a:spLocks noChangeArrowheads="1"/>
          </p:cNvSpPr>
          <p:nvPr/>
        </p:nvSpPr>
        <p:spPr bwMode="auto">
          <a:xfrm>
            <a:off x="3491880" y="988566"/>
            <a:ext cx="1997342" cy="1000274"/>
          </a:xfrm>
          <a:prstGeom prst="rect">
            <a:avLst/>
          </a:prstGeom>
          <a:noFill/>
          <a:ln w="9525">
            <a:noFill/>
            <a:miter lim="800000"/>
            <a:headEnd/>
            <a:tailEnd/>
          </a:ln>
          <a:effectLst/>
        </p:spPr>
        <p:txBody>
          <a:bodyPr wrap="square" lIns="0" tIns="0" rIns="0" bIns="0">
            <a:spAutoFit/>
          </a:bodyPr>
          <a:lstStyle/>
          <a:p>
            <a:pPr indent="182563">
              <a:lnSpc>
                <a:spcPts val="1800"/>
              </a:lnSpc>
              <a:buFont typeface="Wingdings" pitchFamily="2" charset="2"/>
              <a:buChar char="u"/>
            </a:pPr>
            <a:r>
              <a:rPr lang="zh-TW" altLang="en-US" sz="1600" b="1" dirty="0" smtClean="0">
                <a:solidFill>
                  <a:schemeClr val="accent4">
                    <a:lumMod val="75000"/>
                  </a:schemeClr>
                </a:solidFill>
                <a:latin typeface="微软雅黑" pitchFamily="34" charset="-122"/>
                <a:ea typeface="微软雅黑" pitchFamily="34" charset="-122"/>
              </a:rPr>
              <a:t>企业</a:t>
            </a:r>
            <a:r>
              <a:rPr lang="zh-CN" altLang="zh-TW" sz="1600" b="1" dirty="0" smtClean="0">
                <a:solidFill>
                  <a:schemeClr val="accent4">
                    <a:lumMod val="75000"/>
                  </a:schemeClr>
                </a:solidFill>
                <a:latin typeface="微软雅黑" pitchFamily="34" charset="-122"/>
                <a:ea typeface="微软雅黑" pitchFamily="34" charset="-122"/>
              </a:rPr>
              <a:t>信息发布</a:t>
            </a:r>
            <a:endParaRPr lang="zh-TW" altLang="en-US" sz="1600" b="1" dirty="0" smtClean="0">
              <a:solidFill>
                <a:schemeClr val="accent4">
                  <a:lumMod val="75000"/>
                </a:schemeClr>
              </a:solidFill>
              <a:latin typeface="微软雅黑" pitchFamily="34" charset="-122"/>
              <a:ea typeface="微软雅黑" pitchFamily="34" charset="-122"/>
            </a:endParaRPr>
          </a:p>
          <a:p>
            <a:pPr indent="182563">
              <a:lnSpc>
                <a:spcPts val="2025"/>
              </a:lnSpc>
              <a:buFont typeface="Wingdings" pitchFamily="2" charset="2"/>
              <a:buChar char="u"/>
            </a:pPr>
            <a:r>
              <a:rPr lang="zh-TW" altLang="en-US" sz="1600" b="1" dirty="0" smtClean="0">
                <a:solidFill>
                  <a:schemeClr val="accent4">
                    <a:lumMod val="75000"/>
                  </a:schemeClr>
                </a:solidFill>
                <a:latin typeface="微软雅黑" pitchFamily="34" charset="-122"/>
                <a:ea typeface="微软雅黑" pitchFamily="34" charset="-122"/>
              </a:rPr>
              <a:t>企业招聘</a:t>
            </a:r>
          </a:p>
          <a:p>
            <a:pPr lvl="0" indent="182563">
              <a:lnSpc>
                <a:spcPts val="2025"/>
              </a:lnSpc>
              <a:buFont typeface="Wingdings" pitchFamily="2" charset="2"/>
              <a:buChar char="u"/>
            </a:pPr>
            <a:r>
              <a:rPr lang="zh-TW" altLang="en-US" sz="1600" b="1" dirty="0" smtClean="0">
                <a:solidFill>
                  <a:schemeClr val="accent4">
                    <a:lumMod val="75000"/>
                  </a:schemeClr>
                </a:solidFill>
                <a:latin typeface="微软雅黑" pitchFamily="34" charset="-122"/>
                <a:ea typeface="微软雅黑" pitchFamily="34" charset="-122"/>
              </a:rPr>
              <a:t>企业产品与服务</a:t>
            </a:r>
            <a:endParaRPr lang="zh-TW" altLang="zh-TW" sz="1600" b="1" dirty="0" smtClean="0">
              <a:solidFill>
                <a:schemeClr val="accent4">
                  <a:lumMod val="75000"/>
                </a:schemeClr>
              </a:solidFill>
              <a:latin typeface="微软雅黑" pitchFamily="34" charset="-122"/>
              <a:ea typeface="微软雅黑" pitchFamily="34" charset="-122"/>
            </a:endParaRPr>
          </a:p>
          <a:p>
            <a:pPr lvl="0" indent="182563">
              <a:lnSpc>
                <a:spcPts val="2025"/>
              </a:lnSpc>
              <a:buFont typeface="Wingdings" pitchFamily="2" charset="2"/>
              <a:buChar char="u"/>
            </a:pPr>
            <a:r>
              <a:rPr lang="zh-TW" altLang="en-US" sz="1600" b="1" dirty="0" smtClean="0">
                <a:solidFill>
                  <a:schemeClr val="accent4">
                    <a:lumMod val="75000"/>
                  </a:schemeClr>
                </a:solidFill>
                <a:latin typeface="微软雅黑" pitchFamily="34" charset="-122"/>
                <a:ea typeface="微软雅黑" pitchFamily="34" charset="-122"/>
              </a:rPr>
              <a:t>成功案例</a:t>
            </a:r>
            <a:endParaRPr lang="zh-TW" altLang="zh-TW" sz="1600" b="1" dirty="0" smtClean="0">
              <a:solidFill>
                <a:schemeClr val="accent4">
                  <a:lumMod val="75000"/>
                </a:schemeClr>
              </a:solidFill>
              <a:latin typeface="微软雅黑" pitchFamily="34" charset="-122"/>
              <a:ea typeface="微软雅黑" pitchFamily="34" charset="-122"/>
            </a:endParaRPr>
          </a:p>
        </p:txBody>
      </p:sp>
      <p:sp>
        <p:nvSpPr>
          <p:cNvPr id="12" name="矩形 11"/>
          <p:cNvSpPr/>
          <p:nvPr/>
        </p:nvSpPr>
        <p:spPr>
          <a:xfrm>
            <a:off x="2866261" y="2780928"/>
            <a:ext cx="697627" cy="707886"/>
          </a:xfrm>
          <a:prstGeom prst="rect">
            <a:avLst/>
          </a:prstGeom>
        </p:spPr>
        <p:txBody>
          <a:bodyPr wrap="none">
            <a:spAutoFit/>
          </a:bodyPr>
          <a:lstStyle/>
          <a:p>
            <a:r>
              <a:rPr lang="zh-TW" altLang="en-US" sz="2000" b="1" dirty="0" smtClean="0">
                <a:solidFill>
                  <a:srgbClr val="A4F6AD"/>
                </a:solidFill>
                <a:latin typeface="微软雅黑" pitchFamily="34" charset="-122"/>
                <a:ea typeface="微软雅黑" pitchFamily="34" charset="-122"/>
              </a:rPr>
              <a:t>基础</a:t>
            </a:r>
            <a:endParaRPr lang="en-US" altLang="zh-TW" sz="2000" b="1" dirty="0" smtClean="0">
              <a:solidFill>
                <a:srgbClr val="A4F6AD"/>
              </a:solidFill>
              <a:latin typeface="微软雅黑" pitchFamily="34" charset="-122"/>
              <a:ea typeface="微软雅黑" pitchFamily="34" charset="-122"/>
            </a:endParaRPr>
          </a:p>
          <a:p>
            <a:r>
              <a:rPr lang="zh-TW" altLang="en-US" sz="2000" b="1" dirty="0" smtClean="0">
                <a:solidFill>
                  <a:srgbClr val="A4F6AD"/>
                </a:solidFill>
                <a:latin typeface="微软雅黑" pitchFamily="34" charset="-122"/>
                <a:ea typeface="微软雅黑" pitchFamily="34" charset="-122"/>
              </a:rPr>
              <a:t>支撑</a:t>
            </a:r>
            <a:endParaRPr lang="zh-TW" altLang="en-US" sz="2000" b="1" dirty="0">
              <a:latin typeface="微软雅黑" pitchFamily="34" charset="-122"/>
              <a:ea typeface="微软雅黑" pitchFamily="34" charset="-122"/>
            </a:endParaRPr>
          </a:p>
        </p:txBody>
      </p:sp>
      <p:sp>
        <p:nvSpPr>
          <p:cNvPr id="13" name="Text Box 14"/>
          <p:cNvSpPr txBox="1">
            <a:spLocks noChangeArrowheads="1"/>
          </p:cNvSpPr>
          <p:nvPr/>
        </p:nvSpPr>
        <p:spPr bwMode="auto">
          <a:xfrm>
            <a:off x="774458" y="1909862"/>
            <a:ext cx="2285374" cy="1600438"/>
          </a:xfrm>
          <a:prstGeom prst="rect">
            <a:avLst/>
          </a:prstGeom>
          <a:noFill/>
          <a:ln w="9525">
            <a:noFill/>
            <a:miter lim="800000"/>
            <a:headEnd/>
            <a:tailEnd/>
          </a:ln>
          <a:effectLst/>
        </p:spPr>
        <p:txBody>
          <a:bodyPr wrap="square" lIns="0" tIns="0" rIns="0" bIns="0">
            <a:spAutoFit/>
          </a:bodyPr>
          <a:lstStyle/>
          <a:p>
            <a:pPr lvl="0" indent="182563">
              <a:lnSpc>
                <a:spcPct val="130000"/>
              </a:lnSpc>
              <a:buFont typeface="Wingdings" pitchFamily="2" charset="2"/>
              <a:buChar char="u"/>
            </a:pPr>
            <a:r>
              <a:rPr lang="zh-CN" altLang="zh-TW" sz="1600" b="1" dirty="0" smtClean="0">
                <a:solidFill>
                  <a:schemeClr val="tx2">
                    <a:lumMod val="60000"/>
                    <a:lumOff val="40000"/>
                  </a:schemeClr>
                </a:solidFill>
                <a:latin typeface="微软雅黑" pitchFamily="34" charset="-122"/>
                <a:ea typeface="微软雅黑" pitchFamily="34" charset="-122"/>
              </a:rPr>
              <a:t>业务系统</a:t>
            </a:r>
            <a:r>
              <a:rPr lang="zh-CN" altLang="en-US" sz="1600" b="1" dirty="0" smtClean="0">
                <a:solidFill>
                  <a:schemeClr val="tx2">
                    <a:lumMod val="60000"/>
                    <a:lumOff val="40000"/>
                  </a:schemeClr>
                </a:solidFill>
                <a:latin typeface="微软雅黑" pitchFamily="34" charset="-122"/>
                <a:ea typeface="微软雅黑" pitchFamily="34" charset="-122"/>
              </a:rPr>
              <a:t>统一入口</a:t>
            </a:r>
            <a:endParaRPr lang="en-US" altLang="zh-CN" sz="1600" b="1" dirty="0" smtClean="0">
              <a:solidFill>
                <a:schemeClr val="tx2">
                  <a:lumMod val="60000"/>
                  <a:lumOff val="40000"/>
                </a:schemeClr>
              </a:solidFill>
              <a:latin typeface="微软雅黑" pitchFamily="34" charset="-122"/>
              <a:ea typeface="微软雅黑" pitchFamily="34" charset="-122"/>
            </a:endParaRPr>
          </a:p>
          <a:p>
            <a:pPr lvl="0" indent="182563">
              <a:lnSpc>
                <a:spcPct val="130000"/>
              </a:lnSpc>
              <a:buFont typeface="Wingdings" pitchFamily="2" charset="2"/>
              <a:buChar char="u"/>
            </a:pPr>
            <a:r>
              <a:rPr lang="zh-CN" altLang="zh-TW" sz="1600" b="1" dirty="0" smtClean="0">
                <a:solidFill>
                  <a:schemeClr val="tx2">
                    <a:lumMod val="60000"/>
                    <a:lumOff val="40000"/>
                  </a:schemeClr>
                </a:solidFill>
                <a:latin typeface="微软雅黑" pitchFamily="34" charset="-122"/>
                <a:ea typeface="微软雅黑" pitchFamily="34" charset="-122"/>
              </a:rPr>
              <a:t>安全及授权管理</a:t>
            </a:r>
            <a:endParaRPr lang="zh-TW" altLang="en-US" sz="1600" b="1" dirty="0" smtClean="0">
              <a:solidFill>
                <a:schemeClr val="tx2">
                  <a:lumMod val="60000"/>
                  <a:lumOff val="40000"/>
                </a:schemeClr>
              </a:solidFill>
              <a:latin typeface="微软雅黑" pitchFamily="34" charset="-122"/>
              <a:ea typeface="微软雅黑" pitchFamily="34" charset="-122"/>
            </a:endParaRPr>
          </a:p>
          <a:p>
            <a:pPr lvl="0" indent="182563">
              <a:lnSpc>
                <a:spcPct val="130000"/>
              </a:lnSpc>
              <a:buFont typeface="Wingdings" pitchFamily="2" charset="2"/>
              <a:buChar char="u"/>
            </a:pPr>
            <a:r>
              <a:rPr lang="zh-CN" altLang="zh-TW" sz="1600" b="1" dirty="0" smtClean="0">
                <a:solidFill>
                  <a:schemeClr val="tx2">
                    <a:lumMod val="60000"/>
                    <a:lumOff val="40000"/>
                  </a:schemeClr>
                </a:solidFill>
                <a:latin typeface="微软雅黑" pitchFamily="34" charset="-122"/>
                <a:ea typeface="微软雅黑" pitchFamily="34" charset="-122"/>
              </a:rPr>
              <a:t>统一接入访问</a:t>
            </a:r>
            <a:endParaRPr lang="zh-TW" altLang="zh-TW" sz="1600" b="1" dirty="0" smtClean="0">
              <a:solidFill>
                <a:schemeClr val="tx2">
                  <a:lumMod val="60000"/>
                  <a:lumOff val="40000"/>
                </a:schemeClr>
              </a:solidFill>
              <a:latin typeface="微软雅黑" pitchFamily="34" charset="-122"/>
              <a:ea typeface="微软雅黑" pitchFamily="34" charset="-122"/>
            </a:endParaRPr>
          </a:p>
          <a:p>
            <a:pPr lvl="0" indent="182563">
              <a:lnSpc>
                <a:spcPct val="130000"/>
              </a:lnSpc>
              <a:buFont typeface="Wingdings" pitchFamily="2" charset="2"/>
              <a:buChar char="u"/>
            </a:pPr>
            <a:r>
              <a:rPr lang="zh-TW" altLang="en-US" sz="1600" b="1" dirty="0" smtClean="0">
                <a:solidFill>
                  <a:schemeClr val="tx2">
                    <a:lumMod val="60000"/>
                    <a:lumOff val="40000"/>
                  </a:schemeClr>
                </a:solidFill>
                <a:latin typeface="微软雅黑" pitchFamily="34" charset="-122"/>
                <a:ea typeface="微软雅黑" pitchFamily="34" charset="-122"/>
              </a:rPr>
              <a:t>系统聚集</a:t>
            </a:r>
            <a:endParaRPr lang="zh-TW" altLang="zh-TW" sz="1600" b="1" dirty="0" smtClean="0">
              <a:solidFill>
                <a:schemeClr val="tx2">
                  <a:lumMod val="60000"/>
                  <a:lumOff val="40000"/>
                </a:schemeClr>
              </a:solidFill>
              <a:latin typeface="微软雅黑" pitchFamily="34" charset="-122"/>
              <a:ea typeface="微软雅黑" pitchFamily="34" charset="-122"/>
            </a:endParaRPr>
          </a:p>
          <a:p>
            <a:pPr indent="182563">
              <a:lnSpc>
                <a:spcPct val="130000"/>
              </a:lnSpc>
              <a:buFont typeface="Wingdings" pitchFamily="2" charset="2"/>
              <a:buChar char="u"/>
            </a:pPr>
            <a:r>
              <a:rPr lang="zh-CN" altLang="zh-TW" sz="1600" b="1" dirty="0" smtClean="0">
                <a:solidFill>
                  <a:schemeClr val="tx2">
                    <a:lumMod val="60000"/>
                    <a:lumOff val="40000"/>
                  </a:schemeClr>
                </a:solidFill>
                <a:latin typeface="微软雅黑" pitchFamily="34" charset="-122"/>
                <a:ea typeface="微软雅黑" pitchFamily="34" charset="-122"/>
              </a:rPr>
              <a:t>搜索引擎</a:t>
            </a:r>
            <a:endParaRPr lang="en-US" altLang="zh-TW" sz="1600" b="1" dirty="0" smtClean="0">
              <a:solidFill>
                <a:schemeClr val="tx2">
                  <a:lumMod val="60000"/>
                  <a:lumOff val="40000"/>
                </a:schemeClr>
              </a:solidFill>
              <a:latin typeface="微软雅黑" pitchFamily="34" charset="-122"/>
              <a:ea typeface="微软雅黑" pitchFamily="34" charset="-122"/>
            </a:endParaRPr>
          </a:p>
        </p:txBody>
      </p:sp>
      <p:sp>
        <p:nvSpPr>
          <p:cNvPr id="14" name="矩形 13"/>
          <p:cNvSpPr/>
          <p:nvPr/>
        </p:nvSpPr>
        <p:spPr>
          <a:xfrm>
            <a:off x="2722245" y="3933056"/>
            <a:ext cx="697627" cy="707886"/>
          </a:xfrm>
          <a:prstGeom prst="rect">
            <a:avLst/>
          </a:prstGeom>
        </p:spPr>
        <p:txBody>
          <a:bodyPr wrap="none">
            <a:spAutoFit/>
          </a:bodyPr>
          <a:lstStyle/>
          <a:p>
            <a:r>
              <a:rPr lang="zh-TW" altLang="en-US" sz="2000" b="1" dirty="0" smtClean="0">
                <a:solidFill>
                  <a:schemeClr val="accent6">
                    <a:lumMod val="75000"/>
                  </a:schemeClr>
                </a:solidFill>
                <a:latin typeface="微软雅黑" pitchFamily="34" charset="-122"/>
                <a:ea typeface="微软雅黑" pitchFamily="34" charset="-122"/>
              </a:rPr>
              <a:t>系统</a:t>
            </a:r>
            <a:endParaRPr lang="en-US" altLang="zh-TW" sz="2000" b="1" dirty="0" smtClean="0">
              <a:solidFill>
                <a:schemeClr val="accent6">
                  <a:lumMod val="75000"/>
                </a:schemeClr>
              </a:solidFill>
              <a:latin typeface="微软雅黑" pitchFamily="34" charset="-122"/>
              <a:ea typeface="微软雅黑" pitchFamily="34" charset="-122"/>
            </a:endParaRPr>
          </a:p>
          <a:p>
            <a:r>
              <a:rPr lang="zh-TW" altLang="en-US" sz="2000" b="1" dirty="0" smtClean="0">
                <a:solidFill>
                  <a:schemeClr val="accent6">
                    <a:lumMod val="75000"/>
                  </a:schemeClr>
                </a:solidFill>
                <a:latin typeface="微软雅黑" pitchFamily="34" charset="-122"/>
                <a:ea typeface="微软雅黑" pitchFamily="34" charset="-122"/>
              </a:rPr>
              <a:t>管理</a:t>
            </a:r>
            <a:endParaRPr lang="en-US" altLang="zh-TW" sz="2000" b="1" dirty="0" smtClean="0">
              <a:solidFill>
                <a:schemeClr val="accent6">
                  <a:lumMod val="75000"/>
                </a:schemeClr>
              </a:solidFill>
              <a:latin typeface="微软雅黑" pitchFamily="34" charset="-122"/>
              <a:ea typeface="微软雅黑" pitchFamily="34" charset="-122"/>
            </a:endParaRPr>
          </a:p>
        </p:txBody>
      </p:sp>
      <p:sp>
        <p:nvSpPr>
          <p:cNvPr id="15" name="Text Box 14"/>
          <p:cNvSpPr txBox="1">
            <a:spLocks noChangeArrowheads="1"/>
          </p:cNvSpPr>
          <p:nvPr/>
        </p:nvSpPr>
        <p:spPr bwMode="auto">
          <a:xfrm>
            <a:off x="404977" y="4293096"/>
            <a:ext cx="1997342" cy="1256754"/>
          </a:xfrm>
          <a:prstGeom prst="rect">
            <a:avLst/>
          </a:prstGeom>
          <a:noFill/>
          <a:ln w="9525">
            <a:noFill/>
            <a:miter lim="800000"/>
            <a:headEnd/>
            <a:tailEnd/>
          </a:ln>
          <a:effectLst/>
        </p:spPr>
        <p:txBody>
          <a:bodyPr wrap="square" lIns="0" tIns="0" rIns="0" bIns="0">
            <a:spAutoFit/>
          </a:bodyPr>
          <a:lstStyle/>
          <a:p>
            <a:pPr indent="182563">
              <a:lnSpc>
                <a:spcPts val="1800"/>
              </a:lnSpc>
              <a:buFont typeface="Wingdings" pitchFamily="2" charset="2"/>
              <a:buChar char="u"/>
            </a:pPr>
            <a:r>
              <a:rPr lang="zh-CN" altLang="zh-TW" sz="1600" b="1" dirty="0" smtClean="0">
                <a:solidFill>
                  <a:schemeClr val="accent6">
                    <a:lumMod val="75000"/>
                  </a:schemeClr>
                </a:solidFill>
                <a:latin typeface="微软雅黑" pitchFamily="34" charset="-122"/>
                <a:ea typeface="微软雅黑" pitchFamily="34" charset="-122"/>
              </a:rPr>
              <a:t>信息发布</a:t>
            </a:r>
            <a:r>
              <a:rPr lang="zh-TW" altLang="en-US" sz="1600" b="1" dirty="0" smtClean="0">
                <a:solidFill>
                  <a:schemeClr val="accent6">
                    <a:lumMod val="75000"/>
                  </a:schemeClr>
                </a:solidFill>
                <a:latin typeface="微软雅黑" pitchFamily="34" charset="-122"/>
                <a:ea typeface="微软雅黑" pitchFamily="34" charset="-122"/>
              </a:rPr>
              <a:t>管理</a:t>
            </a:r>
          </a:p>
          <a:p>
            <a:pPr indent="182563">
              <a:lnSpc>
                <a:spcPts val="2025"/>
              </a:lnSpc>
              <a:buFont typeface="Wingdings" pitchFamily="2" charset="2"/>
              <a:buChar char="u"/>
            </a:pPr>
            <a:r>
              <a:rPr lang="zh-CN" altLang="zh-TW" sz="1600" b="1" dirty="0" smtClean="0">
                <a:solidFill>
                  <a:schemeClr val="accent6">
                    <a:lumMod val="75000"/>
                  </a:schemeClr>
                </a:solidFill>
                <a:latin typeface="微软雅黑" pitchFamily="34" charset="-122"/>
                <a:ea typeface="微软雅黑" pitchFamily="34" charset="-122"/>
              </a:rPr>
              <a:t>宣传展示</a:t>
            </a:r>
            <a:r>
              <a:rPr lang="zh-TW" altLang="en-US" sz="1600" b="1" dirty="0" smtClean="0">
                <a:solidFill>
                  <a:schemeClr val="accent6">
                    <a:lumMod val="75000"/>
                  </a:schemeClr>
                </a:solidFill>
                <a:latin typeface="微软雅黑" pitchFamily="34" charset="-122"/>
                <a:ea typeface="微软雅黑" pitchFamily="34" charset="-122"/>
              </a:rPr>
              <a:t>管理</a:t>
            </a:r>
          </a:p>
          <a:p>
            <a:pPr lvl="0" indent="182563">
              <a:lnSpc>
                <a:spcPts val="2025"/>
              </a:lnSpc>
              <a:buFont typeface="Wingdings" pitchFamily="2" charset="2"/>
              <a:buChar char="u"/>
            </a:pPr>
            <a:r>
              <a:rPr lang="zh-CN" altLang="zh-TW" sz="1600" b="1" dirty="0" smtClean="0">
                <a:solidFill>
                  <a:schemeClr val="accent6">
                    <a:lumMod val="75000"/>
                  </a:schemeClr>
                </a:solidFill>
                <a:latin typeface="微软雅黑" pitchFamily="34" charset="-122"/>
                <a:ea typeface="微软雅黑" pitchFamily="34" charset="-122"/>
              </a:rPr>
              <a:t>信息交流</a:t>
            </a:r>
            <a:r>
              <a:rPr lang="zh-TW" altLang="en-US" sz="1600" b="1" dirty="0" smtClean="0">
                <a:solidFill>
                  <a:schemeClr val="accent6">
                    <a:lumMod val="75000"/>
                  </a:schemeClr>
                </a:solidFill>
                <a:latin typeface="微软雅黑" pitchFamily="34" charset="-122"/>
                <a:ea typeface="微软雅黑" pitchFamily="34" charset="-122"/>
              </a:rPr>
              <a:t>管理</a:t>
            </a:r>
            <a:endParaRPr lang="zh-TW" altLang="zh-TW" sz="1600" b="1" dirty="0" smtClean="0">
              <a:solidFill>
                <a:schemeClr val="accent6">
                  <a:lumMod val="75000"/>
                </a:schemeClr>
              </a:solidFill>
              <a:latin typeface="微软雅黑" pitchFamily="34" charset="-122"/>
              <a:ea typeface="微软雅黑" pitchFamily="34" charset="-122"/>
            </a:endParaRPr>
          </a:p>
          <a:p>
            <a:pPr lvl="0" indent="182563">
              <a:lnSpc>
                <a:spcPts val="2025"/>
              </a:lnSpc>
              <a:buFont typeface="Wingdings" pitchFamily="2" charset="2"/>
              <a:buChar char="u"/>
            </a:pPr>
            <a:r>
              <a:rPr lang="zh-TW" altLang="en-US" sz="1600" b="1" dirty="0" smtClean="0">
                <a:solidFill>
                  <a:schemeClr val="accent6">
                    <a:lumMod val="75000"/>
                  </a:schemeClr>
                </a:solidFill>
                <a:latin typeface="微软雅黑" pitchFamily="34" charset="-122"/>
                <a:ea typeface="微软雅黑" pitchFamily="34" charset="-122"/>
              </a:rPr>
              <a:t>联盟服务管理</a:t>
            </a:r>
            <a:endParaRPr lang="zh-TW" altLang="zh-TW" sz="1600" b="1" dirty="0" smtClean="0">
              <a:solidFill>
                <a:schemeClr val="accent6">
                  <a:lumMod val="75000"/>
                </a:schemeClr>
              </a:solidFill>
              <a:latin typeface="微软雅黑" pitchFamily="34" charset="-122"/>
              <a:ea typeface="微软雅黑" pitchFamily="34" charset="-122"/>
            </a:endParaRPr>
          </a:p>
          <a:p>
            <a:pPr indent="182563">
              <a:lnSpc>
                <a:spcPts val="2025"/>
              </a:lnSpc>
              <a:buFont typeface="Wingdings" pitchFamily="2" charset="2"/>
              <a:buChar char="u"/>
            </a:pPr>
            <a:r>
              <a:rPr lang="zh-TW" altLang="en-US" sz="1600" b="1" dirty="0" smtClean="0">
                <a:solidFill>
                  <a:schemeClr val="accent6">
                    <a:lumMod val="75000"/>
                  </a:schemeClr>
                </a:solidFill>
                <a:latin typeface="微软雅黑" pitchFamily="34" charset="-122"/>
                <a:ea typeface="微软雅黑" pitchFamily="34" charset="-122"/>
              </a:rPr>
              <a:t>产品管理</a:t>
            </a:r>
            <a:endParaRPr lang="en-US" altLang="zh-TW" sz="1600" b="1" dirty="0" smtClean="0">
              <a:solidFill>
                <a:schemeClr val="accent6">
                  <a:lumMod val="75000"/>
                </a:schemeClr>
              </a:solidFill>
              <a:latin typeface="微软雅黑" pitchFamily="34" charset="-122"/>
              <a:ea typeface="微软雅黑" pitchFamily="34" charset="-122"/>
            </a:endParaRPr>
          </a:p>
        </p:txBody>
      </p:sp>
      <p:sp>
        <p:nvSpPr>
          <p:cNvPr id="16" name="矩形 15"/>
          <p:cNvSpPr/>
          <p:nvPr/>
        </p:nvSpPr>
        <p:spPr>
          <a:xfrm>
            <a:off x="4171890" y="4314582"/>
            <a:ext cx="1210588" cy="400110"/>
          </a:xfrm>
          <a:prstGeom prst="rect">
            <a:avLst/>
          </a:prstGeom>
        </p:spPr>
        <p:txBody>
          <a:bodyPr wrap="none">
            <a:spAutoFit/>
          </a:bodyPr>
          <a:lstStyle/>
          <a:p>
            <a:r>
              <a:rPr lang="zh-TW" altLang="en-US" sz="2000" b="1" dirty="0" smtClean="0">
                <a:solidFill>
                  <a:srgbClr val="FFFFFF"/>
                </a:solidFill>
                <a:latin typeface="微软雅黑" pitchFamily="34" charset="-122"/>
                <a:ea typeface="微软雅黑" pitchFamily="34" charset="-122"/>
              </a:rPr>
              <a:t>区内服务</a:t>
            </a:r>
            <a:endParaRPr lang="zh-TW" altLang="en-US" sz="2000" b="1" dirty="0">
              <a:latin typeface="微软雅黑" pitchFamily="34" charset="-122"/>
              <a:ea typeface="微软雅黑" pitchFamily="34" charset="-122"/>
            </a:endParaRPr>
          </a:p>
        </p:txBody>
      </p:sp>
      <p:sp>
        <p:nvSpPr>
          <p:cNvPr id="17" name="Text Box 14"/>
          <p:cNvSpPr txBox="1">
            <a:spLocks noChangeArrowheads="1"/>
          </p:cNvSpPr>
          <p:nvPr/>
        </p:nvSpPr>
        <p:spPr bwMode="auto">
          <a:xfrm>
            <a:off x="3923928" y="5085184"/>
            <a:ext cx="2232248" cy="769441"/>
          </a:xfrm>
          <a:prstGeom prst="rect">
            <a:avLst/>
          </a:prstGeom>
          <a:noFill/>
          <a:ln w="9525">
            <a:noFill/>
            <a:miter lim="800000"/>
            <a:headEnd/>
            <a:tailEnd/>
          </a:ln>
          <a:effectLst/>
        </p:spPr>
        <p:txBody>
          <a:bodyPr wrap="square" lIns="0" tIns="0" rIns="0" bIns="0">
            <a:spAutoFit/>
          </a:bodyPr>
          <a:lstStyle/>
          <a:p>
            <a:pPr lvl="0" indent="182563">
              <a:lnSpc>
                <a:spcPts val="2025"/>
              </a:lnSpc>
              <a:buFont typeface="Wingdings" pitchFamily="2" charset="2"/>
              <a:buChar char="u"/>
            </a:pPr>
            <a:r>
              <a:rPr lang="zh-TW" altLang="en-US" sz="1600" b="1" dirty="0" smtClean="0">
                <a:solidFill>
                  <a:schemeClr val="accent5">
                    <a:lumMod val="75000"/>
                  </a:schemeClr>
                </a:solidFill>
                <a:latin typeface="微软雅黑" pitchFamily="34" charset="-122"/>
                <a:ea typeface="微软雅黑" pitchFamily="34" charset="-122"/>
              </a:rPr>
              <a:t>申办、查询、预约</a:t>
            </a:r>
          </a:p>
          <a:p>
            <a:pPr lvl="0" indent="182563">
              <a:lnSpc>
                <a:spcPts val="2025"/>
              </a:lnSpc>
              <a:buFont typeface="Wingdings" pitchFamily="2" charset="2"/>
              <a:buChar char="u"/>
            </a:pPr>
            <a:r>
              <a:rPr lang="zh-TW" altLang="en-US" sz="1600" b="1" dirty="0" smtClean="0">
                <a:solidFill>
                  <a:schemeClr val="accent5">
                    <a:lumMod val="75000"/>
                  </a:schemeClr>
                </a:solidFill>
                <a:latin typeface="微软雅黑" pitchFamily="34" charset="-122"/>
                <a:ea typeface="微软雅黑" pitchFamily="34" charset="-122"/>
              </a:rPr>
              <a:t>内部公告</a:t>
            </a:r>
            <a:endParaRPr lang="zh-TW" altLang="zh-TW" sz="1600" b="1" dirty="0" smtClean="0">
              <a:solidFill>
                <a:schemeClr val="accent5">
                  <a:lumMod val="75000"/>
                </a:schemeClr>
              </a:solidFill>
              <a:latin typeface="微软雅黑" pitchFamily="34" charset="-122"/>
              <a:ea typeface="微软雅黑" pitchFamily="34" charset="-122"/>
            </a:endParaRPr>
          </a:p>
          <a:p>
            <a:pPr lvl="0" indent="182563">
              <a:lnSpc>
                <a:spcPts val="2025"/>
              </a:lnSpc>
              <a:buFont typeface="Wingdings" pitchFamily="2" charset="2"/>
              <a:buChar char="u"/>
            </a:pPr>
            <a:r>
              <a:rPr lang="zh-TW" altLang="en-US" sz="1600" b="1" dirty="0" smtClean="0">
                <a:solidFill>
                  <a:schemeClr val="accent5">
                    <a:lumMod val="75000"/>
                  </a:schemeClr>
                </a:solidFill>
                <a:latin typeface="微软雅黑" pitchFamily="34" charset="-122"/>
                <a:ea typeface="微软雅黑" pitchFamily="34" charset="-122"/>
              </a:rPr>
              <a:t>网上办事</a:t>
            </a:r>
            <a:endParaRPr lang="zh-TW" altLang="zh-TW" sz="1600" b="1" dirty="0" smtClean="0">
              <a:solidFill>
                <a:schemeClr val="accent5">
                  <a:lumMod val="75000"/>
                </a:schemeClr>
              </a:solidFill>
              <a:latin typeface="微软雅黑" pitchFamily="34" charset="-122"/>
              <a:ea typeface="微软雅黑" pitchFamily="34" charset="-122"/>
            </a:endParaRPr>
          </a:p>
        </p:txBody>
      </p:sp>
      <p:sp>
        <p:nvSpPr>
          <p:cNvPr id="18" name="矩形 17"/>
          <p:cNvSpPr/>
          <p:nvPr/>
        </p:nvSpPr>
        <p:spPr>
          <a:xfrm>
            <a:off x="395536" y="6081246"/>
            <a:ext cx="8507896" cy="300082"/>
          </a:xfrm>
          <a:prstGeom prst="rect">
            <a:avLst/>
          </a:prstGeom>
        </p:spPr>
        <p:txBody>
          <a:bodyPr wrap="square">
            <a:spAutoFit/>
          </a:bodyPr>
          <a:lstStyle/>
          <a:p>
            <a:r>
              <a:rPr lang="zh-CN" altLang="zh-TW" sz="1350" b="1" dirty="0">
                <a:solidFill>
                  <a:srgbClr val="FF0000"/>
                </a:solidFill>
                <a:effectLst>
                  <a:outerShdw blurRad="38100" dist="38100" dir="2700000" algn="tl">
                    <a:srgbClr val="000000">
                      <a:alpha val="43137"/>
                    </a:srgbClr>
                  </a:outerShdw>
                </a:effectLst>
                <a:latin typeface="微软雅黑" pitchFamily="34" charset="-122"/>
                <a:ea typeface="微软雅黑" pitchFamily="34" charset="-122"/>
              </a:rPr>
              <a:t>实现对</a:t>
            </a:r>
            <a:r>
              <a:rPr lang="zh-TW" altLang="en-US" sz="1350" b="1" dirty="0">
                <a:solidFill>
                  <a:srgbClr val="FF0000"/>
                </a:solidFill>
                <a:effectLst>
                  <a:outerShdw blurRad="38100" dist="38100" dir="2700000" algn="tl">
                    <a:srgbClr val="000000">
                      <a:alpha val="43137"/>
                    </a:srgbClr>
                  </a:outerShdw>
                </a:effectLst>
                <a:latin typeface="微软雅黑" pitchFamily="34" charset="-122"/>
                <a:ea typeface="微软雅黑" pitchFamily="34" charset="-122"/>
              </a:rPr>
              <a:t>内</a:t>
            </a:r>
            <a:r>
              <a:rPr lang="zh-CN" altLang="zh-TW" sz="1350" b="1" dirty="0">
                <a:solidFill>
                  <a:srgbClr val="FF0000"/>
                </a:solidFill>
                <a:effectLst>
                  <a:outerShdw blurRad="38100" dist="38100" dir="2700000" algn="tl">
                    <a:srgbClr val="000000">
                      <a:alpha val="43137"/>
                    </a:srgbClr>
                  </a:outerShdw>
                </a:effectLst>
                <a:latin typeface="微软雅黑" pitchFamily="34" charset="-122"/>
                <a:ea typeface="微软雅黑" pitchFamily="34" charset="-122"/>
              </a:rPr>
              <a:t>外</a:t>
            </a:r>
            <a:r>
              <a:rPr lang="zh-CN" altLang="zh-TW" sz="1350" b="1" dirty="0" smtClean="0">
                <a:solidFill>
                  <a:srgbClr val="FF0000"/>
                </a:solidFill>
                <a:effectLst>
                  <a:outerShdw blurRad="38100" dist="38100" dir="2700000" algn="tl">
                    <a:srgbClr val="000000">
                      <a:alpha val="43137"/>
                    </a:srgbClr>
                  </a:outerShdw>
                </a:effectLst>
                <a:latin typeface="微软雅黑" pitchFamily="34" charset="-122"/>
                <a:ea typeface="微软雅黑" pitchFamily="34" charset="-122"/>
              </a:rPr>
              <a:t>信息</a:t>
            </a:r>
            <a:r>
              <a:rPr lang="zh-CN" altLang="en-US" sz="1350" b="1" dirty="0" smtClean="0">
                <a:solidFill>
                  <a:srgbClr val="FF0000"/>
                </a:solidFill>
                <a:effectLst>
                  <a:outerShdw blurRad="38100" dist="38100" dir="2700000" algn="tl">
                    <a:srgbClr val="000000">
                      <a:alpha val="43137"/>
                    </a:srgbClr>
                  </a:outerShdw>
                </a:effectLst>
                <a:latin typeface="微软雅黑" pitchFamily="34" charset="-122"/>
                <a:ea typeface="微软雅黑" pitchFamily="34" charset="-122"/>
              </a:rPr>
              <a:t>的</a:t>
            </a:r>
            <a:r>
              <a:rPr lang="zh-CN" altLang="zh-TW" sz="1350" b="1" dirty="0" smtClean="0">
                <a:solidFill>
                  <a:srgbClr val="FF0000"/>
                </a:solidFill>
                <a:effectLst>
                  <a:outerShdw blurRad="38100" dist="38100" dir="2700000" algn="tl">
                    <a:srgbClr val="000000">
                      <a:alpha val="43137"/>
                    </a:srgbClr>
                  </a:outerShdw>
                </a:effectLst>
                <a:latin typeface="微软雅黑" pitchFamily="34" charset="-122"/>
                <a:ea typeface="微软雅黑" pitchFamily="34" charset="-122"/>
              </a:rPr>
              <a:t>发布</a:t>
            </a:r>
            <a:r>
              <a:rPr lang="zh-CN" altLang="zh-TW" sz="1350" b="1" dirty="0">
                <a:solidFill>
                  <a:srgbClr val="FF0000"/>
                </a:solidFill>
                <a:effectLst>
                  <a:outerShdw blurRad="38100" dist="38100" dir="2700000" algn="tl">
                    <a:srgbClr val="000000">
                      <a:alpha val="43137"/>
                    </a:srgbClr>
                  </a:outerShdw>
                </a:effectLst>
                <a:latin typeface="微软雅黑" pitchFamily="34" charset="-122"/>
                <a:ea typeface="微软雅黑" pitchFamily="34" charset="-122"/>
              </a:rPr>
              <a:t>、宣传展示、信息交流和服务体系介绍等功能，提高园区的宣传力度，有助于招商引资。</a:t>
            </a:r>
            <a:endParaRPr lang="zh-CN" altLang="en-US" sz="1350"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28764458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a:xfrm>
            <a:off x="2016580" y="260004"/>
            <a:ext cx="6227828" cy="477114"/>
          </a:xfrm>
        </p:spPr>
        <p:txBody>
          <a:bodyPr/>
          <a:lstStyle/>
          <a:p>
            <a:pPr marL="0" indent="0">
              <a:buNone/>
            </a:pPr>
            <a:r>
              <a:rPr lang="zh-CN" altLang="en-US" dirty="0" smtClean="0"/>
              <a:t>核心业务功能（三）</a:t>
            </a:r>
            <a:r>
              <a:rPr lang="en-US" altLang="zh-CN" dirty="0" smtClean="0"/>
              <a:t>——</a:t>
            </a:r>
            <a:r>
              <a:rPr lang="zh-CN" altLang="en-US" dirty="0" smtClean="0"/>
              <a:t>园区资源管理平台</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14</a:t>
            </a:fld>
            <a:endParaRPr lang="zh-CN" altLang="en-US" dirty="0"/>
          </a:p>
        </p:txBody>
      </p:sp>
      <p:pic>
        <p:nvPicPr>
          <p:cNvPr id="4" name="Picture 2" descr="资源管理"/>
          <p:cNvPicPr>
            <a:picLocks noChangeAspect="1" noChangeArrowheads="1"/>
          </p:cNvPicPr>
          <p:nvPr/>
        </p:nvPicPr>
        <p:blipFill>
          <a:blip r:embed="rId2" cstate="print"/>
          <a:srcRect/>
          <a:stretch>
            <a:fillRect/>
          </a:stretch>
        </p:blipFill>
        <p:spPr bwMode="auto">
          <a:xfrm>
            <a:off x="395536" y="1700808"/>
            <a:ext cx="8424936" cy="4680520"/>
          </a:xfrm>
          <a:prstGeom prst="rect">
            <a:avLst/>
          </a:prstGeom>
          <a:noFill/>
          <a:ln w="9525">
            <a:noFill/>
            <a:miter lim="800000"/>
            <a:headEnd/>
            <a:tailEnd/>
          </a:ln>
        </p:spPr>
      </p:pic>
      <p:sp>
        <p:nvSpPr>
          <p:cNvPr id="5" name="Rectangle 11"/>
          <p:cNvSpPr>
            <a:spLocks noChangeArrowheads="1"/>
          </p:cNvSpPr>
          <p:nvPr/>
        </p:nvSpPr>
        <p:spPr bwMode="auto">
          <a:xfrm>
            <a:off x="395536" y="962731"/>
            <a:ext cx="8424936" cy="1212634"/>
          </a:xfrm>
          <a:prstGeom prst="rect">
            <a:avLst/>
          </a:prstGeom>
          <a:solidFill>
            <a:schemeClr val="bg1"/>
          </a:solidFill>
          <a:ln w="9525">
            <a:noFill/>
            <a:miter lim="800000"/>
            <a:headEnd/>
            <a:tailEnd/>
          </a:ln>
        </p:spPr>
        <p:txBody>
          <a:bodyPr wrap="square" lIns="91434" tIns="45717" rIns="91434" bIns="45717">
            <a:spAutoFit/>
          </a:bodyPr>
          <a:lstStyle/>
          <a:p>
            <a:pPr marL="285750" indent="-285750" algn="just">
              <a:lnSpc>
                <a:spcPct val="130000"/>
              </a:lnSpc>
              <a:buFont typeface="Wingdings" panose="05000000000000000000" pitchFamily="2" charset="2"/>
              <a:buChar char="Ø"/>
            </a:pPr>
            <a:r>
              <a:rPr lang="zh-CN" altLang="en-US" sz="1400" b="1" dirty="0">
                <a:latin typeface="微软雅黑" pitchFamily="34" charset="-122"/>
                <a:ea typeface="微软雅黑" pitchFamily="34" charset="-122"/>
              </a:rPr>
              <a:t>提供为园区各种资源建立生动逼真的可视化展现，实现园区资源的实时盘点和</a:t>
            </a:r>
            <a:r>
              <a:rPr lang="zh-CN" altLang="en-US" sz="1400" b="1" dirty="0" smtClean="0">
                <a:latin typeface="微软雅黑" pitchFamily="34" charset="-122"/>
                <a:ea typeface="微软雅黑" pitchFamily="34" charset="-122"/>
              </a:rPr>
              <a:t>管理；</a:t>
            </a:r>
            <a:endParaRPr lang="en-US" altLang="zh-CN" sz="1400" b="1" dirty="0">
              <a:latin typeface="微软雅黑" pitchFamily="34" charset="-122"/>
              <a:ea typeface="微软雅黑" pitchFamily="34" charset="-122"/>
            </a:endParaRPr>
          </a:p>
          <a:p>
            <a:pPr marL="285750" indent="-285750" algn="just">
              <a:lnSpc>
                <a:spcPct val="130000"/>
              </a:lnSpc>
              <a:buFont typeface="Wingdings" panose="05000000000000000000" pitchFamily="2" charset="2"/>
              <a:buChar char="Ø"/>
            </a:pPr>
            <a:r>
              <a:rPr lang="zh-CN" altLang="en-US" sz="1400" b="1" dirty="0">
                <a:latin typeface="微软雅黑" pitchFamily="34" charset="-122"/>
                <a:ea typeface="微软雅黑" pitchFamily="34" charset="-122"/>
              </a:rPr>
              <a:t>对园区的全貌和细节进行推介；根据园区的经营目标，实现对园区各种资源的整合、调度、评估和园区大物管</a:t>
            </a:r>
            <a:r>
              <a:rPr lang="zh-CN" altLang="en-US" sz="1400" b="1" dirty="0" smtClean="0">
                <a:latin typeface="微软雅黑" pitchFamily="34" charset="-122"/>
                <a:ea typeface="微软雅黑" pitchFamily="34" charset="-122"/>
              </a:rPr>
              <a:t>统筹；</a:t>
            </a:r>
            <a:endParaRPr lang="en-US" altLang="zh-CN" sz="1400" b="1" dirty="0">
              <a:latin typeface="微软雅黑" pitchFamily="34" charset="-122"/>
              <a:ea typeface="微软雅黑" pitchFamily="34" charset="-122"/>
            </a:endParaRPr>
          </a:p>
          <a:p>
            <a:pPr marL="285750" indent="-285750" algn="just">
              <a:lnSpc>
                <a:spcPct val="130000"/>
              </a:lnSpc>
              <a:buFont typeface="Wingdings" panose="05000000000000000000" pitchFamily="2" charset="2"/>
              <a:buChar char="Ø"/>
            </a:pPr>
            <a:r>
              <a:rPr lang="zh-CN" altLang="en-US" sz="1400" b="1" dirty="0">
                <a:latin typeface="微软雅黑" pitchFamily="34" charset="-122"/>
                <a:ea typeface="微软雅黑" pitchFamily="34" charset="-122"/>
              </a:rPr>
              <a:t>为园区资源的优化配置、政策倾斜和园区资源的可持续利用提供</a:t>
            </a:r>
            <a:r>
              <a:rPr lang="zh-CN" altLang="en-US" sz="1400" b="1" dirty="0" smtClean="0">
                <a:latin typeface="微软雅黑" pitchFamily="34" charset="-122"/>
                <a:ea typeface="微软雅黑" pitchFamily="34" charset="-122"/>
              </a:rPr>
              <a:t>服务；</a:t>
            </a:r>
            <a:endParaRPr lang="zh-CN" altLang="zh-CN" sz="1400" b="1" dirty="0">
              <a:latin typeface="微软雅黑" pitchFamily="34" charset="-122"/>
              <a:ea typeface="微软雅黑" pitchFamily="34" charset="-122"/>
            </a:endParaRPr>
          </a:p>
        </p:txBody>
      </p:sp>
    </p:spTree>
    <p:extLst>
      <p:ext uri="{BB962C8B-B14F-4D97-AF65-F5344CB8AC3E}">
        <p14:creationId xmlns:p14="http://schemas.microsoft.com/office/powerpoint/2010/main" xmlns="" val="28345744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a:xfrm>
            <a:off x="2016580" y="260004"/>
            <a:ext cx="6260168" cy="477114"/>
          </a:xfrm>
        </p:spPr>
        <p:txBody>
          <a:bodyPr/>
          <a:lstStyle/>
          <a:p>
            <a:pPr marL="0" indent="0">
              <a:buNone/>
            </a:pPr>
            <a:r>
              <a:rPr lang="zh-CN" altLang="en-US" dirty="0" smtClean="0"/>
              <a:t>核心业务功能（四）</a:t>
            </a:r>
            <a:r>
              <a:rPr lang="en-US" altLang="zh-CN" dirty="0" smtClean="0"/>
              <a:t>——</a:t>
            </a:r>
            <a:r>
              <a:rPr lang="zh-CN" altLang="en-US" dirty="0" smtClean="0"/>
              <a:t>园区节能管理平台</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15</a:t>
            </a:fld>
            <a:endParaRPr lang="zh-CN" altLang="en-US" dirty="0"/>
          </a:p>
        </p:txBody>
      </p:sp>
      <p:sp>
        <p:nvSpPr>
          <p:cNvPr id="4" name="圆角矩形 17"/>
          <p:cNvSpPr/>
          <p:nvPr/>
        </p:nvSpPr>
        <p:spPr>
          <a:xfrm>
            <a:off x="323850" y="920079"/>
            <a:ext cx="8352606" cy="1212777"/>
          </a:xfrm>
          <a:prstGeom prst="roundRect">
            <a:avLst>
              <a:gd name="adj" fmla="val 11593"/>
            </a:avLst>
          </a:pr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微软雅黑" pitchFamily="34" charset="-122"/>
              <a:ea typeface="微软雅黑" pitchFamily="34" charset="-122"/>
            </a:endParaRPr>
          </a:p>
        </p:txBody>
      </p:sp>
      <p:sp>
        <p:nvSpPr>
          <p:cNvPr id="5" name="Rectangle 11"/>
          <p:cNvSpPr>
            <a:spLocks noChangeArrowheads="1"/>
          </p:cNvSpPr>
          <p:nvPr/>
        </p:nvSpPr>
        <p:spPr bwMode="auto">
          <a:xfrm>
            <a:off x="323528" y="908720"/>
            <a:ext cx="8334375" cy="1212634"/>
          </a:xfrm>
          <a:prstGeom prst="rect">
            <a:avLst/>
          </a:prstGeom>
          <a:noFill/>
          <a:ln w="9525">
            <a:noFill/>
            <a:miter lim="800000"/>
            <a:headEnd/>
            <a:tailEnd/>
          </a:ln>
        </p:spPr>
        <p:txBody>
          <a:bodyPr lIns="91434" tIns="45717" rIns="91434" bIns="45717">
            <a:spAutoFit/>
          </a:bodyPr>
          <a:lstStyle/>
          <a:p>
            <a:pPr marL="285750" indent="-285750">
              <a:lnSpc>
                <a:spcPct val="130000"/>
              </a:lnSpc>
              <a:buFont typeface="Wingdings" panose="05000000000000000000" pitchFamily="2" charset="2"/>
              <a:buChar char="Ø"/>
            </a:pPr>
            <a:r>
              <a:rPr lang="zh-CN" altLang="en-US" sz="1400" b="1" dirty="0">
                <a:solidFill>
                  <a:schemeClr val="accent6">
                    <a:lumMod val="50000"/>
                  </a:schemeClr>
                </a:solidFill>
                <a:latin typeface="微软雅黑" pitchFamily="34" charset="-122"/>
                <a:ea typeface="微软雅黑" pitchFamily="34" charset="-122"/>
              </a:rPr>
              <a:t>主要实现了能耗动态监控，实时掌握能耗状况；能耗趋势分析，有效追溯用能过程；能耗数据查询，有效利用能耗数据，进一步能耗数据挖掘，多角度辅助决策，帮助园区节能降耗</a:t>
            </a:r>
            <a:endParaRPr lang="en-US" altLang="zh-CN" sz="1400" b="1" dirty="0">
              <a:solidFill>
                <a:schemeClr val="accent6">
                  <a:lumMod val="50000"/>
                </a:schemeClr>
              </a:solidFill>
              <a:latin typeface="微软雅黑" pitchFamily="34" charset="-122"/>
              <a:ea typeface="微软雅黑" pitchFamily="34" charset="-122"/>
            </a:endParaRPr>
          </a:p>
          <a:p>
            <a:pPr marL="285750" indent="-285750">
              <a:lnSpc>
                <a:spcPct val="130000"/>
              </a:lnSpc>
              <a:buFont typeface="Wingdings" panose="05000000000000000000" pitchFamily="2" charset="2"/>
              <a:buChar char="Ø"/>
            </a:pPr>
            <a:r>
              <a:rPr lang="zh-CN" altLang="en-US" sz="1400" b="1" dirty="0" smtClean="0">
                <a:solidFill>
                  <a:schemeClr val="accent6">
                    <a:lumMod val="50000"/>
                  </a:schemeClr>
                </a:solidFill>
                <a:latin typeface="微软雅黑" pitchFamily="34" charset="-122"/>
                <a:ea typeface="微软雅黑" pitchFamily="34" charset="-122"/>
              </a:rPr>
              <a:t>通过楼宇信息化、智能化技术，结合物联网、云计算技术实现园区整体的节能减排</a:t>
            </a:r>
            <a:endParaRPr lang="en-US" altLang="zh-CN" sz="1400" b="1" dirty="0" smtClean="0">
              <a:solidFill>
                <a:schemeClr val="accent6">
                  <a:lumMod val="50000"/>
                </a:schemeClr>
              </a:solidFill>
              <a:latin typeface="微软雅黑" pitchFamily="34" charset="-122"/>
              <a:ea typeface="微软雅黑" pitchFamily="34" charset="-122"/>
            </a:endParaRPr>
          </a:p>
          <a:p>
            <a:pPr marL="285750" indent="-285750">
              <a:lnSpc>
                <a:spcPct val="130000"/>
              </a:lnSpc>
              <a:buFont typeface="Wingdings" panose="05000000000000000000" pitchFamily="2" charset="2"/>
              <a:buChar char="Ø"/>
            </a:pPr>
            <a:r>
              <a:rPr lang="zh-CN" altLang="en-US" sz="1400" b="1" dirty="0" smtClean="0">
                <a:solidFill>
                  <a:schemeClr val="accent6">
                    <a:lumMod val="50000"/>
                  </a:schemeClr>
                </a:solidFill>
                <a:latin typeface="微软雅黑" pitchFamily="34" charset="-122"/>
                <a:ea typeface="微软雅黑" pitchFamily="34" charset="-122"/>
              </a:rPr>
              <a:t>通过优化整合园区内的各</a:t>
            </a:r>
            <a:r>
              <a:rPr lang="zh-TW" altLang="en-US" sz="1400" b="1" dirty="0" smtClean="0">
                <a:solidFill>
                  <a:schemeClr val="accent6">
                    <a:lumMod val="50000"/>
                  </a:schemeClr>
                </a:solidFill>
                <a:latin typeface="微软雅黑" pitchFamily="34" charset="-122"/>
                <a:ea typeface="微软雅黑" pitchFamily="34" charset="-122"/>
              </a:rPr>
              <a:t>设备</a:t>
            </a:r>
            <a:r>
              <a:rPr lang="zh-CN" altLang="en-US" sz="1400" b="1" dirty="0" smtClean="0">
                <a:solidFill>
                  <a:schemeClr val="accent6">
                    <a:lumMod val="50000"/>
                  </a:schemeClr>
                </a:solidFill>
                <a:latin typeface="微软雅黑" pitchFamily="34" charset="-122"/>
                <a:ea typeface="微软雅黑" pitchFamily="34" charset="-122"/>
              </a:rPr>
              <a:t>的资源，实现整个园区的节能减排</a:t>
            </a:r>
            <a:endParaRPr lang="zh-CN" altLang="zh-CN" sz="1400" b="1" dirty="0">
              <a:solidFill>
                <a:schemeClr val="accent6">
                  <a:lumMod val="50000"/>
                </a:schemeClr>
              </a:solidFill>
              <a:latin typeface="微软雅黑" pitchFamily="34" charset="-122"/>
              <a:ea typeface="微软雅黑" pitchFamily="34" charset="-122"/>
            </a:endParaRPr>
          </a:p>
        </p:txBody>
      </p:sp>
      <p:grpSp>
        <p:nvGrpSpPr>
          <p:cNvPr id="6" name="群組 51"/>
          <p:cNvGrpSpPr/>
          <p:nvPr/>
        </p:nvGrpSpPr>
        <p:grpSpPr>
          <a:xfrm>
            <a:off x="313680" y="2204864"/>
            <a:ext cx="8280920" cy="3104282"/>
            <a:chOff x="1765300" y="981075"/>
            <a:chExt cx="6335713" cy="4760913"/>
          </a:xfrm>
        </p:grpSpPr>
        <p:grpSp>
          <p:nvGrpSpPr>
            <p:cNvPr id="7" name="组合 5"/>
            <p:cNvGrpSpPr>
              <a:grpSpLocks/>
            </p:cNvGrpSpPr>
            <p:nvPr/>
          </p:nvGrpSpPr>
          <p:grpSpPr bwMode="auto">
            <a:xfrm>
              <a:off x="3387725" y="2036196"/>
              <a:ext cx="2579844" cy="2530124"/>
              <a:chOff x="1403156" y="1556792"/>
              <a:chExt cx="1695942" cy="1695450"/>
            </a:xfrm>
          </p:grpSpPr>
          <p:sp>
            <p:nvSpPr>
              <p:cNvPr id="49" name="椭圆 6"/>
              <p:cNvSpPr>
                <a:spLocks noChangeArrowheads="1"/>
              </p:cNvSpPr>
              <p:nvPr/>
            </p:nvSpPr>
            <p:spPr bwMode="auto">
              <a:xfrm>
                <a:off x="1403156" y="1557172"/>
                <a:ext cx="1695839" cy="1694621"/>
              </a:xfrm>
              <a:prstGeom prst="ellipse">
                <a:avLst/>
              </a:prstGeom>
              <a:noFill/>
              <a:ln w="28575" algn="ctr">
                <a:solidFill>
                  <a:srgbClr val="73899F"/>
                </a:solidFill>
                <a:round/>
                <a:headEnd/>
                <a:tailEnd/>
              </a:ln>
            </p:spPr>
            <p:txBody>
              <a:bodyPr/>
              <a:lstStyle/>
              <a:p>
                <a:pPr fontAlgn="auto">
                  <a:spcBef>
                    <a:spcPts val="0"/>
                  </a:spcBef>
                  <a:spcAft>
                    <a:spcPts val="0"/>
                  </a:spcAft>
                  <a:defRPr/>
                </a:pPr>
                <a:endParaRPr lang="zh-CN" altLang="en-US" kern="0">
                  <a:solidFill>
                    <a:sysClr val="windowText" lastClr="000000"/>
                  </a:solidFill>
                </a:endParaRPr>
              </a:p>
            </p:txBody>
          </p:sp>
          <p:pic>
            <p:nvPicPr>
              <p:cNvPr id="50" name="Picture 2"/>
              <p:cNvPicPr>
                <a:picLocks noChangeAspect="1" noChangeArrowheads="1"/>
              </p:cNvPicPr>
              <p:nvPr/>
            </p:nvPicPr>
            <p:blipFill>
              <a:blip r:embed="rId2" cstate="email"/>
              <a:srcRect/>
              <a:stretch>
                <a:fillRect/>
              </a:stretch>
            </p:blipFill>
            <p:spPr bwMode="auto">
              <a:xfrm>
                <a:off x="1403648" y="1556792"/>
                <a:ext cx="1695450" cy="1695450"/>
              </a:xfrm>
              <a:prstGeom prst="rect">
                <a:avLst/>
              </a:prstGeom>
              <a:noFill/>
              <a:ln w="9525">
                <a:noFill/>
                <a:miter lim="800000"/>
                <a:headEnd/>
                <a:tailEnd/>
              </a:ln>
            </p:spPr>
          </p:pic>
        </p:grpSp>
        <p:pic>
          <p:nvPicPr>
            <p:cNvPr id="8" name="Picture 19"/>
            <p:cNvPicPr>
              <a:picLocks noChangeAspect="1" noChangeArrowheads="1"/>
            </p:cNvPicPr>
            <p:nvPr/>
          </p:nvPicPr>
          <p:blipFill>
            <a:blip r:embed="rId3" cstate="email"/>
            <a:srcRect/>
            <a:stretch>
              <a:fillRect/>
            </a:stretch>
          </p:blipFill>
          <p:spPr bwMode="auto">
            <a:xfrm>
              <a:off x="4786387" y="4600182"/>
              <a:ext cx="922460" cy="906131"/>
            </a:xfrm>
            <a:prstGeom prst="rect">
              <a:avLst/>
            </a:prstGeom>
            <a:noFill/>
            <a:ln w="9525">
              <a:noFill/>
              <a:miter lim="800000"/>
              <a:headEnd/>
              <a:tailEnd/>
            </a:ln>
          </p:spPr>
        </p:pic>
        <p:grpSp>
          <p:nvGrpSpPr>
            <p:cNvPr id="9" name="组合 2"/>
            <p:cNvGrpSpPr>
              <a:grpSpLocks/>
            </p:cNvGrpSpPr>
            <p:nvPr/>
          </p:nvGrpSpPr>
          <p:grpSpPr bwMode="auto">
            <a:xfrm>
              <a:off x="2923858" y="4206876"/>
              <a:ext cx="857569" cy="848405"/>
              <a:chOff x="4177610" y="4849182"/>
              <a:chExt cx="1547962" cy="1533582"/>
            </a:xfrm>
          </p:grpSpPr>
          <p:pic>
            <p:nvPicPr>
              <p:cNvPr id="47" name="Picture 17"/>
              <p:cNvPicPr>
                <a:picLocks noChangeAspect="1" noChangeArrowheads="1"/>
              </p:cNvPicPr>
              <p:nvPr/>
            </p:nvPicPr>
            <p:blipFill>
              <a:blip r:embed="rId4" cstate="email"/>
              <a:srcRect/>
              <a:stretch>
                <a:fillRect/>
              </a:stretch>
            </p:blipFill>
            <p:spPr bwMode="auto">
              <a:xfrm>
                <a:off x="4177610" y="4861182"/>
                <a:ext cx="1540842" cy="1521582"/>
              </a:xfrm>
              <a:prstGeom prst="rect">
                <a:avLst/>
              </a:prstGeom>
              <a:noFill/>
              <a:ln w="9525">
                <a:noFill/>
                <a:miter lim="800000"/>
                <a:headEnd/>
                <a:tailEnd/>
              </a:ln>
            </p:spPr>
          </p:pic>
          <p:sp>
            <p:nvSpPr>
              <p:cNvPr id="48" name="椭圆 4"/>
              <p:cNvSpPr>
                <a:spLocks noChangeArrowheads="1"/>
              </p:cNvSpPr>
              <p:nvPr/>
            </p:nvSpPr>
            <p:spPr bwMode="auto">
              <a:xfrm>
                <a:off x="4178182" y="4849180"/>
                <a:ext cx="1547386" cy="1532353"/>
              </a:xfrm>
              <a:prstGeom prst="ellipse">
                <a:avLst/>
              </a:prstGeom>
              <a:noFill/>
              <a:ln w="28575" algn="ctr">
                <a:solidFill>
                  <a:srgbClr val="73899F"/>
                </a:solidFill>
                <a:round/>
                <a:headEnd/>
                <a:tailEnd/>
              </a:ln>
            </p:spPr>
            <p:txBody>
              <a:bodyPr/>
              <a:lstStyle/>
              <a:p>
                <a:pPr fontAlgn="auto">
                  <a:spcBef>
                    <a:spcPts val="0"/>
                  </a:spcBef>
                  <a:spcAft>
                    <a:spcPts val="0"/>
                  </a:spcAft>
                  <a:defRPr/>
                </a:pPr>
                <a:endParaRPr lang="zh-CN" altLang="en-US" kern="0">
                  <a:solidFill>
                    <a:sysClr val="windowText" lastClr="000000"/>
                  </a:solidFill>
                </a:endParaRPr>
              </a:p>
            </p:txBody>
          </p:sp>
        </p:grpSp>
        <p:pic>
          <p:nvPicPr>
            <p:cNvPr id="10" name="图片 8"/>
            <p:cNvPicPr>
              <a:picLocks noChangeAspect="1"/>
            </p:cNvPicPr>
            <p:nvPr/>
          </p:nvPicPr>
          <p:blipFill>
            <a:blip r:embed="rId5" cstate="email"/>
            <a:srcRect/>
            <a:stretch>
              <a:fillRect/>
            </a:stretch>
          </p:blipFill>
          <p:spPr bwMode="auto">
            <a:xfrm>
              <a:off x="2417249" y="3244371"/>
              <a:ext cx="945488" cy="961664"/>
            </a:xfrm>
            <a:prstGeom prst="rect">
              <a:avLst/>
            </a:prstGeom>
            <a:noFill/>
            <a:ln w="9525">
              <a:noFill/>
              <a:miter lim="800000"/>
              <a:headEnd/>
              <a:tailEnd/>
            </a:ln>
          </p:spPr>
        </p:pic>
        <p:pic>
          <p:nvPicPr>
            <p:cNvPr id="11" name="图片 9"/>
            <p:cNvPicPr>
              <a:picLocks noChangeAspect="1"/>
            </p:cNvPicPr>
            <p:nvPr/>
          </p:nvPicPr>
          <p:blipFill>
            <a:blip r:embed="rId6" cstate="email"/>
            <a:srcRect/>
            <a:stretch>
              <a:fillRect/>
            </a:stretch>
          </p:blipFill>
          <p:spPr bwMode="auto">
            <a:xfrm>
              <a:off x="5657374" y="4071944"/>
              <a:ext cx="892660" cy="891232"/>
            </a:xfrm>
            <a:prstGeom prst="rect">
              <a:avLst/>
            </a:prstGeom>
            <a:noFill/>
            <a:ln w="9525">
              <a:noFill/>
              <a:miter lim="800000"/>
              <a:headEnd/>
              <a:tailEnd/>
            </a:ln>
          </p:spPr>
        </p:pic>
        <p:grpSp>
          <p:nvGrpSpPr>
            <p:cNvPr id="12" name="组合 10"/>
            <p:cNvGrpSpPr>
              <a:grpSpLocks/>
            </p:cNvGrpSpPr>
            <p:nvPr/>
          </p:nvGrpSpPr>
          <p:grpSpPr bwMode="auto">
            <a:xfrm>
              <a:off x="3122614" y="1411288"/>
              <a:ext cx="846136" cy="822325"/>
              <a:chOff x="178839" y="4104851"/>
              <a:chExt cx="1554385" cy="1511124"/>
            </a:xfrm>
          </p:grpSpPr>
          <p:pic>
            <p:nvPicPr>
              <p:cNvPr id="45" name="Picture 15"/>
              <p:cNvPicPr>
                <a:picLocks noChangeAspect="1" noChangeArrowheads="1"/>
              </p:cNvPicPr>
              <p:nvPr/>
            </p:nvPicPr>
            <p:blipFill>
              <a:blip r:embed="rId7" cstate="email"/>
              <a:srcRect/>
              <a:stretch>
                <a:fillRect/>
              </a:stretch>
            </p:blipFill>
            <p:spPr bwMode="auto">
              <a:xfrm>
                <a:off x="179512" y="4105777"/>
                <a:ext cx="1552755" cy="1481833"/>
              </a:xfrm>
              <a:prstGeom prst="rect">
                <a:avLst/>
              </a:prstGeom>
              <a:noFill/>
              <a:ln w="9525">
                <a:noFill/>
                <a:miter lim="800000"/>
                <a:headEnd/>
                <a:tailEnd/>
              </a:ln>
            </p:spPr>
          </p:pic>
          <p:sp>
            <p:nvSpPr>
              <p:cNvPr id="46" name="椭圆 12"/>
              <p:cNvSpPr>
                <a:spLocks noChangeArrowheads="1"/>
              </p:cNvSpPr>
              <p:nvPr/>
            </p:nvSpPr>
            <p:spPr bwMode="auto">
              <a:xfrm>
                <a:off x="178837" y="4104851"/>
                <a:ext cx="1554387" cy="1511124"/>
              </a:xfrm>
              <a:prstGeom prst="ellipse">
                <a:avLst/>
              </a:prstGeom>
              <a:noFill/>
              <a:ln w="28575" algn="ctr">
                <a:solidFill>
                  <a:srgbClr val="73899F"/>
                </a:solidFill>
                <a:round/>
                <a:headEnd/>
                <a:tailEnd/>
              </a:ln>
            </p:spPr>
            <p:txBody>
              <a:bodyPr/>
              <a:lstStyle/>
              <a:p>
                <a:pPr fontAlgn="auto">
                  <a:spcBef>
                    <a:spcPts val="0"/>
                  </a:spcBef>
                  <a:spcAft>
                    <a:spcPts val="0"/>
                  </a:spcAft>
                  <a:defRPr/>
                </a:pPr>
                <a:endParaRPr lang="zh-CN" altLang="en-US" kern="0">
                  <a:solidFill>
                    <a:sysClr val="windowText" lastClr="000000"/>
                  </a:solidFill>
                </a:endParaRPr>
              </a:p>
            </p:txBody>
          </p:sp>
        </p:grpSp>
        <p:sp>
          <p:nvSpPr>
            <p:cNvPr id="13" name="椭圆 15"/>
            <p:cNvSpPr>
              <a:spLocks noChangeArrowheads="1"/>
            </p:cNvSpPr>
            <p:nvPr/>
          </p:nvSpPr>
          <p:spPr bwMode="auto">
            <a:xfrm>
              <a:off x="4786313" y="4592638"/>
              <a:ext cx="922337" cy="914400"/>
            </a:xfrm>
            <a:prstGeom prst="ellipse">
              <a:avLst/>
            </a:prstGeom>
            <a:noFill/>
            <a:ln w="28575" algn="ctr">
              <a:solidFill>
                <a:srgbClr val="73899F"/>
              </a:solidFill>
              <a:round/>
              <a:headEnd/>
              <a:tailEnd/>
            </a:ln>
          </p:spPr>
          <p:txBody>
            <a:bodyPr/>
            <a:lstStyle/>
            <a:p>
              <a:pPr fontAlgn="auto">
                <a:spcBef>
                  <a:spcPts val="0"/>
                </a:spcBef>
                <a:spcAft>
                  <a:spcPts val="0"/>
                </a:spcAft>
                <a:defRPr/>
              </a:pPr>
              <a:endParaRPr lang="zh-CN" altLang="en-US" kern="0">
                <a:solidFill>
                  <a:sysClr val="windowText" lastClr="000000"/>
                </a:solidFill>
              </a:endParaRPr>
            </a:p>
          </p:txBody>
        </p:sp>
        <p:grpSp>
          <p:nvGrpSpPr>
            <p:cNvPr id="14" name="组合 16"/>
            <p:cNvGrpSpPr>
              <a:grpSpLocks/>
            </p:cNvGrpSpPr>
            <p:nvPr/>
          </p:nvGrpSpPr>
          <p:grpSpPr bwMode="auto">
            <a:xfrm>
              <a:off x="5112838" y="1236663"/>
              <a:ext cx="945488" cy="889000"/>
              <a:chOff x="3995936" y="2232550"/>
              <a:chExt cx="2226685" cy="1556619"/>
            </a:xfrm>
          </p:grpSpPr>
          <p:pic>
            <p:nvPicPr>
              <p:cNvPr id="43" name="Picture 1"/>
              <p:cNvPicPr>
                <a:picLocks noChangeAspect="1" noChangeArrowheads="1"/>
              </p:cNvPicPr>
              <p:nvPr/>
            </p:nvPicPr>
            <p:blipFill>
              <a:blip r:embed="rId8" cstate="email"/>
              <a:srcRect/>
              <a:stretch>
                <a:fillRect/>
              </a:stretch>
            </p:blipFill>
            <p:spPr bwMode="auto">
              <a:xfrm>
                <a:off x="3995936" y="2233257"/>
                <a:ext cx="2226685" cy="1555784"/>
              </a:xfrm>
              <a:prstGeom prst="rect">
                <a:avLst/>
              </a:prstGeom>
              <a:noFill/>
              <a:ln w="9525">
                <a:noFill/>
                <a:miter lim="800000"/>
                <a:headEnd/>
                <a:tailEnd/>
              </a:ln>
            </p:spPr>
          </p:pic>
          <p:sp>
            <p:nvSpPr>
              <p:cNvPr id="44" name="椭圆 18"/>
              <p:cNvSpPr>
                <a:spLocks noChangeArrowheads="1"/>
              </p:cNvSpPr>
              <p:nvPr/>
            </p:nvSpPr>
            <p:spPr bwMode="auto">
              <a:xfrm>
                <a:off x="3997114" y="2232550"/>
                <a:ext cx="2224504" cy="1556619"/>
              </a:xfrm>
              <a:prstGeom prst="ellipse">
                <a:avLst/>
              </a:prstGeom>
              <a:noFill/>
              <a:ln w="28575" algn="ctr">
                <a:solidFill>
                  <a:srgbClr val="73899F"/>
                </a:solidFill>
                <a:round/>
                <a:headEnd/>
                <a:tailEnd/>
              </a:ln>
            </p:spPr>
            <p:txBody>
              <a:bodyPr/>
              <a:lstStyle/>
              <a:p>
                <a:pPr fontAlgn="auto">
                  <a:spcBef>
                    <a:spcPts val="0"/>
                  </a:spcBef>
                  <a:spcAft>
                    <a:spcPts val="0"/>
                  </a:spcAft>
                  <a:defRPr/>
                </a:pPr>
                <a:endParaRPr lang="zh-CN" altLang="en-US" kern="0">
                  <a:solidFill>
                    <a:sysClr val="windowText" lastClr="000000"/>
                  </a:solidFill>
                </a:endParaRPr>
              </a:p>
            </p:txBody>
          </p:sp>
        </p:grpSp>
        <p:grpSp>
          <p:nvGrpSpPr>
            <p:cNvPr id="15" name="组合 19"/>
            <p:cNvGrpSpPr>
              <a:grpSpLocks/>
            </p:cNvGrpSpPr>
            <p:nvPr/>
          </p:nvGrpSpPr>
          <p:grpSpPr bwMode="auto">
            <a:xfrm>
              <a:off x="5905500" y="2005011"/>
              <a:ext cx="952500" cy="942975"/>
              <a:chOff x="571774" y="4168114"/>
              <a:chExt cx="1435425" cy="1421492"/>
            </a:xfrm>
          </p:grpSpPr>
          <p:pic>
            <p:nvPicPr>
              <p:cNvPr id="41" name="Picture 10"/>
              <p:cNvPicPr>
                <a:picLocks noChangeAspect="1" noChangeArrowheads="1"/>
              </p:cNvPicPr>
              <p:nvPr/>
            </p:nvPicPr>
            <p:blipFill>
              <a:blip r:embed="rId9" cstate="email"/>
              <a:srcRect/>
              <a:stretch>
                <a:fillRect/>
              </a:stretch>
            </p:blipFill>
            <p:spPr bwMode="auto">
              <a:xfrm>
                <a:off x="611560" y="4437112"/>
                <a:ext cx="1385882" cy="864096"/>
              </a:xfrm>
              <a:prstGeom prst="rect">
                <a:avLst/>
              </a:prstGeom>
              <a:noFill/>
              <a:ln w="9525">
                <a:noFill/>
                <a:miter lim="800000"/>
                <a:headEnd/>
                <a:tailEnd/>
              </a:ln>
            </p:spPr>
          </p:pic>
          <p:sp>
            <p:nvSpPr>
              <p:cNvPr id="42" name="椭圆 21"/>
              <p:cNvSpPr>
                <a:spLocks noChangeArrowheads="1"/>
              </p:cNvSpPr>
              <p:nvPr/>
            </p:nvSpPr>
            <p:spPr bwMode="auto">
              <a:xfrm>
                <a:off x="571774" y="4168117"/>
                <a:ext cx="1435425" cy="1421492"/>
              </a:xfrm>
              <a:prstGeom prst="ellipse">
                <a:avLst/>
              </a:prstGeom>
              <a:noFill/>
              <a:ln w="28575" algn="ctr">
                <a:solidFill>
                  <a:srgbClr val="73899F"/>
                </a:solidFill>
                <a:round/>
                <a:headEnd/>
                <a:tailEnd/>
              </a:ln>
            </p:spPr>
            <p:txBody>
              <a:bodyPr/>
              <a:lstStyle/>
              <a:p>
                <a:pPr fontAlgn="auto">
                  <a:spcBef>
                    <a:spcPts val="0"/>
                  </a:spcBef>
                  <a:spcAft>
                    <a:spcPts val="0"/>
                  </a:spcAft>
                  <a:defRPr/>
                </a:pPr>
                <a:endParaRPr lang="zh-CN" altLang="en-US" kern="0">
                  <a:solidFill>
                    <a:sysClr val="windowText" lastClr="000000"/>
                  </a:solidFill>
                </a:endParaRPr>
              </a:p>
            </p:txBody>
          </p:sp>
        </p:grpSp>
        <p:grpSp>
          <p:nvGrpSpPr>
            <p:cNvPr id="16" name="组合 22"/>
            <p:cNvGrpSpPr>
              <a:grpSpLocks/>
            </p:cNvGrpSpPr>
            <p:nvPr/>
          </p:nvGrpSpPr>
          <p:grpSpPr bwMode="auto">
            <a:xfrm>
              <a:off x="6042071" y="3071814"/>
              <a:ext cx="1000078" cy="987425"/>
              <a:chOff x="1771639" y="4500433"/>
              <a:chExt cx="1439589" cy="1421118"/>
            </a:xfrm>
          </p:grpSpPr>
          <p:pic>
            <p:nvPicPr>
              <p:cNvPr id="39" name="Picture 13"/>
              <p:cNvPicPr>
                <a:picLocks noChangeAspect="1" noChangeArrowheads="1"/>
              </p:cNvPicPr>
              <p:nvPr/>
            </p:nvPicPr>
            <p:blipFill>
              <a:blip r:embed="rId10" cstate="email"/>
              <a:srcRect/>
              <a:stretch>
                <a:fillRect/>
              </a:stretch>
            </p:blipFill>
            <p:spPr bwMode="auto">
              <a:xfrm>
                <a:off x="1771639" y="4501213"/>
                <a:ext cx="1439002" cy="1417199"/>
              </a:xfrm>
              <a:prstGeom prst="rect">
                <a:avLst/>
              </a:prstGeom>
              <a:noFill/>
              <a:ln w="9525">
                <a:noFill/>
                <a:miter lim="800000"/>
                <a:headEnd/>
                <a:tailEnd/>
              </a:ln>
            </p:spPr>
          </p:pic>
          <p:sp>
            <p:nvSpPr>
              <p:cNvPr id="40" name="椭圆 24"/>
              <p:cNvSpPr>
                <a:spLocks noChangeArrowheads="1"/>
              </p:cNvSpPr>
              <p:nvPr/>
            </p:nvSpPr>
            <p:spPr bwMode="auto">
              <a:xfrm>
                <a:off x="1776143" y="4500432"/>
                <a:ext cx="1435086" cy="1421118"/>
              </a:xfrm>
              <a:prstGeom prst="ellipse">
                <a:avLst/>
              </a:prstGeom>
              <a:noFill/>
              <a:ln w="28575" algn="ctr">
                <a:solidFill>
                  <a:srgbClr val="73899F"/>
                </a:solidFill>
                <a:round/>
                <a:headEnd/>
                <a:tailEnd/>
              </a:ln>
            </p:spPr>
            <p:txBody>
              <a:bodyPr/>
              <a:lstStyle/>
              <a:p>
                <a:pPr fontAlgn="auto">
                  <a:spcBef>
                    <a:spcPts val="0"/>
                  </a:spcBef>
                  <a:spcAft>
                    <a:spcPts val="0"/>
                  </a:spcAft>
                  <a:defRPr/>
                </a:pPr>
                <a:endParaRPr lang="zh-CN" altLang="en-US" kern="0">
                  <a:solidFill>
                    <a:sysClr val="windowText" lastClr="000000"/>
                  </a:solidFill>
                </a:endParaRPr>
              </a:p>
            </p:txBody>
          </p:sp>
        </p:grpSp>
        <p:grpSp>
          <p:nvGrpSpPr>
            <p:cNvPr id="17" name="组合 25"/>
            <p:cNvGrpSpPr>
              <a:grpSpLocks/>
            </p:cNvGrpSpPr>
            <p:nvPr/>
          </p:nvGrpSpPr>
          <p:grpSpPr bwMode="auto">
            <a:xfrm>
              <a:off x="4092575" y="1012227"/>
              <a:ext cx="876678" cy="874979"/>
              <a:chOff x="296754" y="754718"/>
              <a:chExt cx="1435512" cy="1431315"/>
            </a:xfrm>
          </p:grpSpPr>
          <p:pic>
            <p:nvPicPr>
              <p:cNvPr id="37" name="Picture 16"/>
              <p:cNvPicPr>
                <a:picLocks noChangeAspect="1" noChangeArrowheads="1"/>
              </p:cNvPicPr>
              <p:nvPr/>
            </p:nvPicPr>
            <p:blipFill>
              <a:blip r:embed="rId11" cstate="email"/>
              <a:srcRect/>
              <a:stretch>
                <a:fillRect/>
              </a:stretch>
            </p:blipFill>
            <p:spPr bwMode="auto">
              <a:xfrm>
                <a:off x="297204" y="754718"/>
                <a:ext cx="1435062" cy="1431315"/>
              </a:xfrm>
              <a:prstGeom prst="rect">
                <a:avLst/>
              </a:prstGeom>
              <a:noFill/>
              <a:ln w="9525">
                <a:noFill/>
                <a:miter lim="800000"/>
                <a:headEnd/>
                <a:tailEnd/>
              </a:ln>
            </p:spPr>
          </p:pic>
          <p:sp>
            <p:nvSpPr>
              <p:cNvPr id="38" name="椭圆 27"/>
              <p:cNvSpPr>
                <a:spLocks noChangeArrowheads="1"/>
              </p:cNvSpPr>
              <p:nvPr/>
            </p:nvSpPr>
            <p:spPr bwMode="auto">
              <a:xfrm>
                <a:off x="296754" y="758294"/>
                <a:ext cx="1434893" cy="1420491"/>
              </a:xfrm>
              <a:prstGeom prst="ellipse">
                <a:avLst/>
              </a:prstGeom>
              <a:noFill/>
              <a:ln w="28575" algn="ctr">
                <a:solidFill>
                  <a:srgbClr val="73899F"/>
                </a:solidFill>
                <a:round/>
                <a:headEnd/>
                <a:tailEnd/>
              </a:ln>
            </p:spPr>
            <p:txBody>
              <a:bodyPr/>
              <a:lstStyle/>
              <a:p>
                <a:pPr fontAlgn="auto">
                  <a:spcBef>
                    <a:spcPts val="0"/>
                  </a:spcBef>
                  <a:spcAft>
                    <a:spcPts val="0"/>
                  </a:spcAft>
                  <a:defRPr/>
                </a:pPr>
                <a:endParaRPr lang="zh-CN" altLang="en-US" kern="0">
                  <a:solidFill>
                    <a:sysClr val="windowText" lastClr="000000"/>
                  </a:solidFill>
                </a:endParaRPr>
              </a:p>
            </p:txBody>
          </p:sp>
        </p:grpSp>
        <p:sp>
          <p:nvSpPr>
            <p:cNvPr id="18" name="Text Box 17"/>
            <p:cNvSpPr txBox="1">
              <a:spLocks noChangeArrowheads="1"/>
            </p:cNvSpPr>
            <p:nvPr/>
          </p:nvSpPr>
          <p:spPr bwMode="gray">
            <a:xfrm>
              <a:off x="2216150" y="4737100"/>
              <a:ext cx="682625" cy="234950"/>
            </a:xfrm>
            <a:prstGeom prst="rect">
              <a:avLst/>
            </a:prstGeom>
            <a:noFill/>
            <a:ln w="9525" algn="ctr">
              <a:noFill/>
              <a:miter lim="800000"/>
              <a:headEnd/>
              <a:tailEnd/>
            </a:ln>
            <a:effectLst/>
          </p:spPr>
          <p:txBody>
            <a:bodyPr wrap="none">
              <a:spAutoFit/>
            </a:bodyPr>
            <a:lstStyle/>
            <a:p>
              <a:pPr algn="ctr" fontAlgn="auto">
                <a:spcBef>
                  <a:spcPts val="0"/>
                </a:spcBef>
                <a:spcAft>
                  <a:spcPts val="0"/>
                </a:spcAft>
                <a:defRPr/>
              </a:pPr>
              <a:r>
                <a:rPr lang="zh-CN" altLang="en-US" sz="1200" b="1" kern="0">
                  <a:solidFill>
                    <a:srgbClr val="339966"/>
                  </a:solidFill>
                  <a:latin typeface="微软雅黑" pitchFamily="34" charset="-122"/>
                  <a:ea typeface="微软雅黑" pitchFamily="34" charset="-122"/>
                </a:rPr>
                <a:t>电梯节能</a:t>
              </a:r>
            </a:p>
          </p:txBody>
        </p:sp>
        <p:sp>
          <p:nvSpPr>
            <p:cNvPr id="19" name="Text Box 17"/>
            <p:cNvSpPr txBox="1">
              <a:spLocks noChangeArrowheads="1"/>
            </p:cNvSpPr>
            <p:nvPr/>
          </p:nvSpPr>
          <p:spPr bwMode="gray">
            <a:xfrm>
              <a:off x="5564188" y="5367338"/>
              <a:ext cx="682625" cy="234950"/>
            </a:xfrm>
            <a:prstGeom prst="rect">
              <a:avLst/>
            </a:prstGeom>
            <a:noFill/>
            <a:ln w="9525" algn="ctr">
              <a:noFill/>
              <a:miter lim="800000"/>
              <a:headEnd/>
              <a:tailEnd/>
            </a:ln>
            <a:effectLst/>
          </p:spPr>
          <p:txBody>
            <a:bodyPr wrap="none">
              <a:spAutoFit/>
            </a:bodyPr>
            <a:lstStyle/>
            <a:p>
              <a:pPr algn="ctr" fontAlgn="auto">
                <a:spcBef>
                  <a:spcPts val="0"/>
                </a:spcBef>
                <a:spcAft>
                  <a:spcPts val="0"/>
                </a:spcAft>
                <a:defRPr/>
              </a:pPr>
              <a:r>
                <a:rPr lang="zh-CN" altLang="en-US" sz="1200" b="1" kern="0">
                  <a:solidFill>
                    <a:srgbClr val="339966"/>
                  </a:solidFill>
                  <a:latin typeface="微软雅黑" pitchFamily="34" charset="-122"/>
                  <a:ea typeface="微软雅黑" pitchFamily="34" charset="-122"/>
                </a:rPr>
                <a:t>路灯节能</a:t>
              </a:r>
            </a:p>
          </p:txBody>
        </p:sp>
        <p:sp>
          <p:nvSpPr>
            <p:cNvPr id="20" name="Text Box 17"/>
            <p:cNvSpPr txBox="1">
              <a:spLocks noChangeArrowheads="1"/>
            </p:cNvSpPr>
            <p:nvPr/>
          </p:nvSpPr>
          <p:spPr bwMode="gray">
            <a:xfrm>
              <a:off x="2271713" y="1585913"/>
              <a:ext cx="814387" cy="236537"/>
            </a:xfrm>
            <a:prstGeom prst="rect">
              <a:avLst/>
            </a:prstGeom>
            <a:noFill/>
            <a:ln w="9525">
              <a:noFill/>
              <a:miter lim="800000"/>
              <a:headEnd/>
              <a:tailEnd/>
            </a:ln>
            <a:effectLst/>
          </p:spPr>
          <p:txBody>
            <a:bodyPr wrap="none">
              <a:spAutoFit/>
            </a:bodyPr>
            <a:lstStyle/>
            <a:p>
              <a:pPr algn="ctr" fontAlgn="auto">
                <a:spcBef>
                  <a:spcPts val="0"/>
                </a:spcBef>
                <a:spcAft>
                  <a:spcPts val="0"/>
                </a:spcAft>
                <a:defRPr/>
              </a:pPr>
              <a:r>
                <a:rPr lang="zh-CN" altLang="en-US" sz="1200" b="1" kern="0">
                  <a:solidFill>
                    <a:srgbClr val="339966"/>
                  </a:solidFill>
                  <a:latin typeface="微软雅黑" pitchFamily="34" charset="-122"/>
                  <a:ea typeface="微软雅黑" pitchFamily="34" charset="-122"/>
                </a:rPr>
                <a:t>给排水节能</a:t>
              </a:r>
              <a:endParaRPr lang="en-US" altLang="zh-CN" sz="1200" b="1" kern="0">
                <a:solidFill>
                  <a:srgbClr val="339966"/>
                </a:solidFill>
                <a:latin typeface="微软雅黑" pitchFamily="34" charset="-122"/>
                <a:ea typeface="微软雅黑" pitchFamily="34" charset="-122"/>
              </a:endParaRPr>
            </a:p>
          </p:txBody>
        </p:sp>
        <p:sp>
          <p:nvSpPr>
            <p:cNvPr id="21" name="Text Box 17"/>
            <p:cNvSpPr txBox="1">
              <a:spLocks noChangeArrowheads="1"/>
            </p:cNvSpPr>
            <p:nvPr/>
          </p:nvSpPr>
          <p:spPr bwMode="gray">
            <a:xfrm flipH="1">
              <a:off x="3541713" y="981075"/>
              <a:ext cx="682625" cy="236538"/>
            </a:xfrm>
            <a:prstGeom prst="rect">
              <a:avLst/>
            </a:prstGeom>
            <a:noFill/>
            <a:ln w="9525" algn="ctr">
              <a:noFill/>
              <a:miter lim="800000"/>
              <a:headEnd/>
              <a:tailEnd/>
            </a:ln>
            <a:effectLst/>
          </p:spPr>
          <p:txBody>
            <a:bodyPr wrap="none">
              <a:spAutoFit/>
            </a:bodyPr>
            <a:lstStyle/>
            <a:p>
              <a:pPr algn="ctr" fontAlgn="auto">
                <a:spcBef>
                  <a:spcPts val="0"/>
                </a:spcBef>
                <a:spcAft>
                  <a:spcPts val="0"/>
                </a:spcAft>
                <a:defRPr/>
              </a:pPr>
              <a:r>
                <a:rPr lang="zh-CN" altLang="en-US" sz="1200" b="1" kern="0">
                  <a:solidFill>
                    <a:srgbClr val="339966"/>
                  </a:solidFill>
                  <a:latin typeface="微软雅黑" pitchFamily="34" charset="-122"/>
                  <a:ea typeface="微软雅黑" pitchFamily="34" charset="-122"/>
                </a:rPr>
                <a:t>照明节能</a:t>
              </a:r>
            </a:p>
          </p:txBody>
        </p:sp>
        <p:sp>
          <p:nvSpPr>
            <p:cNvPr id="22" name="Text Box 17"/>
            <p:cNvSpPr txBox="1">
              <a:spLocks noChangeArrowheads="1"/>
            </p:cNvSpPr>
            <p:nvPr/>
          </p:nvSpPr>
          <p:spPr bwMode="gray">
            <a:xfrm>
              <a:off x="7024688" y="3489325"/>
              <a:ext cx="1076325" cy="236538"/>
            </a:xfrm>
            <a:prstGeom prst="rect">
              <a:avLst/>
            </a:prstGeom>
            <a:noFill/>
            <a:ln w="9525" algn="ctr">
              <a:noFill/>
              <a:miter lim="800000"/>
              <a:headEnd/>
              <a:tailEnd/>
            </a:ln>
            <a:effectLst/>
          </p:spPr>
          <p:txBody>
            <a:bodyPr wrap="none">
              <a:spAutoFit/>
            </a:bodyPr>
            <a:lstStyle/>
            <a:p>
              <a:pPr algn="ctr" fontAlgn="auto">
                <a:spcBef>
                  <a:spcPts val="0"/>
                </a:spcBef>
                <a:spcAft>
                  <a:spcPts val="0"/>
                </a:spcAft>
                <a:defRPr/>
              </a:pPr>
              <a:r>
                <a:rPr lang="zh-CN" altLang="en-US" sz="1200" b="1" kern="0">
                  <a:solidFill>
                    <a:srgbClr val="339966"/>
                  </a:solidFill>
                  <a:latin typeface="微软雅黑" pitchFamily="34" charset="-122"/>
                  <a:ea typeface="微软雅黑" pitchFamily="34" charset="-122"/>
                </a:rPr>
                <a:t>能耗分析、评估</a:t>
              </a:r>
            </a:p>
          </p:txBody>
        </p:sp>
        <p:sp>
          <p:nvSpPr>
            <p:cNvPr id="23" name="Text Box 17"/>
            <p:cNvSpPr txBox="1">
              <a:spLocks noChangeArrowheads="1"/>
            </p:cNvSpPr>
            <p:nvPr/>
          </p:nvSpPr>
          <p:spPr bwMode="gray">
            <a:xfrm>
              <a:off x="5878513" y="1176338"/>
              <a:ext cx="944562" cy="234950"/>
            </a:xfrm>
            <a:prstGeom prst="rect">
              <a:avLst/>
            </a:prstGeom>
            <a:noFill/>
            <a:ln w="9525" algn="ctr">
              <a:noFill/>
              <a:miter lim="800000"/>
              <a:headEnd/>
              <a:tailEnd/>
            </a:ln>
            <a:effectLst/>
          </p:spPr>
          <p:txBody>
            <a:bodyPr wrap="none">
              <a:spAutoFit/>
            </a:bodyPr>
            <a:lstStyle/>
            <a:p>
              <a:pPr algn="ctr" fontAlgn="auto">
                <a:spcBef>
                  <a:spcPts val="0"/>
                </a:spcBef>
                <a:spcAft>
                  <a:spcPts val="0"/>
                </a:spcAft>
                <a:defRPr/>
              </a:pPr>
              <a:r>
                <a:rPr lang="zh-CN" altLang="en-US" sz="1200" b="1" kern="0">
                  <a:solidFill>
                    <a:srgbClr val="339966"/>
                  </a:solidFill>
                  <a:latin typeface="微软雅黑" pitchFamily="34" charset="-122"/>
                  <a:ea typeface="微软雅黑" pitchFamily="34" charset="-122"/>
                </a:rPr>
                <a:t>设备故障告警</a:t>
              </a:r>
            </a:p>
          </p:txBody>
        </p:sp>
        <p:sp>
          <p:nvSpPr>
            <p:cNvPr id="24" name="Text Box 17"/>
            <p:cNvSpPr txBox="1">
              <a:spLocks noChangeArrowheads="1"/>
            </p:cNvSpPr>
            <p:nvPr/>
          </p:nvSpPr>
          <p:spPr bwMode="gray">
            <a:xfrm>
              <a:off x="6858000" y="2311400"/>
              <a:ext cx="1074738" cy="234950"/>
            </a:xfrm>
            <a:prstGeom prst="rect">
              <a:avLst/>
            </a:prstGeom>
            <a:noFill/>
            <a:ln w="9525" algn="ctr">
              <a:noFill/>
              <a:miter lim="800000"/>
              <a:headEnd/>
              <a:tailEnd/>
            </a:ln>
            <a:effectLst/>
          </p:spPr>
          <p:txBody>
            <a:bodyPr wrap="none">
              <a:spAutoFit/>
            </a:bodyPr>
            <a:lstStyle/>
            <a:p>
              <a:pPr algn="ctr" fontAlgn="auto">
                <a:spcBef>
                  <a:spcPts val="0"/>
                </a:spcBef>
                <a:spcAft>
                  <a:spcPts val="0"/>
                </a:spcAft>
                <a:defRPr/>
              </a:pPr>
              <a:r>
                <a:rPr lang="zh-CN" altLang="en-US" sz="1200" b="1" kern="0">
                  <a:solidFill>
                    <a:srgbClr val="339966"/>
                  </a:solidFill>
                  <a:latin typeface="微软雅黑" pitchFamily="34" charset="-122"/>
                  <a:ea typeface="微软雅黑" pitchFamily="34" charset="-122"/>
                </a:rPr>
                <a:t>能耗监控、管理</a:t>
              </a:r>
            </a:p>
          </p:txBody>
        </p:sp>
        <p:cxnSp>
          <p:nvCxnSpPr>
            <p:cNvPr id="25" name="直接箭头连接符 35"/>
            <p:cNvCxnSpPr>
              <a:cxnSpLocks noChangeShapeType="1"/>
            </p:cNvCxnSpPr>
            <p:nvPr/>
          </p:nvCxnSpPr>
          <p:spPr bwMode="auto">
            <a:xfrm flipH="1" flipV="1">
              <a:off x="4354280" y="2137781"/>
              <a:ext cx="107011" cy="456451"/>
            </a:xfrm>
            <a:prstGeom prst="straightConnector1">
              <a:avLst/>
            </a:prstGeom>
            <a:noFill/>
            <a:ln w="9525" algn="ctr">
              <a:solidFill>
                <a:srgbClr val="FFC000"/>
              </a:solidFill>
              <a:prstDash val="sysDash"/>
              <a:round/>
              <a:headEnd/>
              <a:tailEnd/>
            </a:ln>
          </p:spPr>
        </p:cxnSp>
        <p:sp>
          <p:nvSpPr>
            <p:cNvPr id="26" name="Text Box 17"/>
            <p:cNvSpPr txBox="1">
              <a:spLocks noChangeArrowheads="1"/>
            </p:cNvSpPr>
            <p:nvPr/>
          </p:nvSpPr>
          <p:spPr bwMode="gray">
            <a:xfrm>
              <a:off x="6411913" y="4703763"/>
              <a:ext cx="946150" cy="236537"/>
            </a:xfrm>
            <a:prstGeom prst="rect">
              <a:avLst/>
            </a:prstGeom>
            <a:noFill/>
            <a:ln w="9525" algn="ctr">
              <a:noFill/>
              <a:miter lim="800000"/>
              <a:headEnd/>
              <a:tailEnd/>
            </a:ln>
            <a:effectLst/>
          </p:spPr>
          <p:txBody>
            <a:bodyPr wrap="none">
              <a:spAutoFit/>
            </a:bodyPr>
            <a:lstStyle/>
            <a:p>
              <a:pPr algn="ctr" fontAlgn="auto">
                <a:spcBef>
                  <a:spcPts val="0"/>
                </a:spcBef>
                <a:spcAft>
                  <a:spcPts val="0"/>
                </a:spcAft>
                <a:defRPr/>
              </a:pPr>
              <a:r>
                <a:rPr lang="zh-CN" altLang="en-US" sz="1200" b="1" kern="0">
                  <a:solidFill>
                    <a:srgbClr val="339966"/>
                  </a:solidFill>
                  <a:latin typeface="微软雅黑" pitchFamily="34" charset="-122"/>
                  <a:ea typeface="微软雅黑" pitchFamily="34" charset="-122"/>
                </a:rPr>
                <a:t>园区环境监测</a:t>
              </a:r>
            </a:p>
          </p:txBody>
        </p:sp>
        <p:grpSp>
          <p:nvGrpSpPr>
            <p:cNvPr id="27" name="组合 37"/>
            <p:cNvGrpSpPr>
              <a:grpSpLocks/>
            </p:cNvGrpSpPr>
            <p:nvPr/>
          </p:nvGrpSpPr>
          <p:grpSpPr bwMode="auto">
            <a:xfrm>
              <a:off x="2491751" y="2206625"/>
              <a:ext cx="879114" cy="892819"/>
              <a:chOff x="6151645" y="1005894"/>
              <a:chExt cx="1500386" cy="1526263"/>
            </a:xfrm>
          </p:grpSpPr>
          <p:pic>
            <p:nvPicPr>
              <p:cNvPr id="35" name="Picture 18"/>
              <p:cNvPicPr>
                <a:picLocks noChangeAspect="1" noChangeArrowheads="1"/>
              </p:cNvPicPr>
              <p:nvPr/>
            </p:nvPicPr>
            <p:blipFill>
              <a:blip r:embed="rId12" cstate="email"/>
              <a:srcRect/>
              <a:stretch>
                <a:fillRect/>
              </a:stretch>
            </p:blipFill>
            <p:spPr bwMode="auto">
              <a:xfrm>
                <a:off x="6151645" y="1006291"/>
                <a:ext cx="1500386" cy="1525866"/>
              </a:xfrm>
              <a:prstGeom prst="rect">
                <a:avLst/>
              </a:prstGeom>
              <a:noFill/>
              <a:ln w="9525">
                <a:noFill/>
                <a:miter lim="800000"/>
                <a:headEnd/>
                <a:tailEnd/>
              </a:ln>
            </p:spPr>
          </p:pic>
          <p:sp>
            <p:nvSpPr>
              <p:cNvPr id="36" name="椭圆 39"/>
              <p:cNvSpPr>
                <a:spLocks noChangeArrowheads="1"/>
              </p:cNvSpPr>
              <p:nvPr/>
            </p:nvSpPr>
            <p:spPr bwMode="auto">
              <a:xfrm>
                <a:off x="6152710" y="1005894"/>
                <a:ext cx="1498294" cy="1525162"/>
              </a:xfrm>
              <a:prstGeom prst="ellipse">
                <a:avLst/>
              </a:prstGeom>
              <a:noFill/>
              <a:ln w="28575" algn="ctr">
                <a:solidFill>
                  <a:srgbClr val="73899F"/>
                </a:solidFill>
                <a:round/>
                <a:headEnd/>
                <a:tailEnd/>
              </a:ln>
            </p:spPr>
            <p:txBody>
              <a:bodyPr/>
              <a:lstStyle/>
              <a:p>
                <a:pPr fontAlgn="auto">
                  <a:spcBef>
                    <a:spcPts val="0"/>
                  </a:spcBef>
                  <a:spcAft>
                    <a:spcPts val="0"/>
                  </a:spcAft>
                  <a:defRPr/>
                </a:pPr>
                <a:endParaRPr lang="zh-CN" altLang="en-US" kern="0">
                  <a:solidFill>
                    <a:sysClr val="windowText" lastClr="000000"/>
                  </a:solidFill>
                </a:endParaRPr>
              </a:p>
            </p:txBody>
          </p:sp>
        </p:grpSp>
        <p:sp>
          <p:nvSpPr>
            <p:cNvPr id="28" name="Text Box 17"/>
            <p:cNvSpPr txBox="1">
              <a:spLocks noChangeArrowheads="1"/>
            </p:cNvSpPr>
            <p:nvPr/>
          </p:nvSpPr>
          <p:spPr bwMode="gray">
            <a:xfrm>
              <a:off x="1790700" y="2476500"/>
              <a:ext cx="682625" cy="234950"/>
            </a:xfrm>
            <a:prstGeom prst="rect">
              <a:avLst/>
            </a:prstGeom>
            <a:noFill/>
            <a:ln w="9525" algn="ctr">
              <a:noFill/>
              <a:miter lim="800000"/>
              <a:headEnd/>
              <a:tailEnd/>
            </a:ln>
            <a:effectLst/>
          </p:spPr>
          <p:txBody>
            <a:bodyPr wrap="none">
              <a:spAutoFit/>
            </a:bodyPr>
            <a:lstStyle/>
            <a:p>
              <a:pPr algn="ctr" fontAlgn="auto">
                <a:spcBef>
                  <a:spcPts val="0"/>
                </a:spcBef>
                <a:spcAft>
                  <a:spcPts val="0"/>
                </a:spcAft>
                <a:defRPr/>
              </a:pPr>
              <a:r>
                <a:rPr lang="zh-CN" altLang="en-US" sz="1200" b="1" kern="0">
                  <a:solidFill>
                    <a:srgbClr val="339966"/>
                  </a:solidFill>
                  <a:latin typeface="微软雅黑" pitchFamily="34" charset="-122"/>
                  <a:ea typeface="微软雅黑" pitchFamily="34" charset="-122"/>
                </a:rPr>
                <a:t>供暖节能</a:t>
              </a:r>
            </a:p>
          </p:txBody>
        </p:sp>
        <p:sp>
          <p:nvSpPr>
            <p:cNvPr id="29" name="Text Box 17"/>
            <p:cNvSpPr txBox="1">
              <a:spLocks noChangeArrowheads="1"/>
            </p:cNvSpPr>
            <p:nvPr/>
          </p:nvSpPr>
          <p:spPr bwMode="gray">
            <a:xfrm>
              <a:off x="1765300" y="3565525"/>
              <a:ext cx="682625" cy="236538"/>
            </a:xfrm>
            <a:prstGeom prst="rect">
              <a:avLst/>
            </a:prstGeom>
            <a:noFill/>
            <a:ln w="9525" algn="ctr">
              <a:noFill/>
              <a:miter lim="800000"/>
              <a:headEnd/>
              <a:tailEnd/>
            </a:ln>
            <a:effectLst/>
          </p:spPr>
          <p:txBody>
            <a:bodyPr wrap="none">
              <a:spAutoFit/>
            </a:bodyPr>
            <a:lstStyle/>
            <a:p>
              <a:pPr algn="ctr" fontAlgn="auto">
                <a:spcBef>
                  <a:spcPts val="0"/>
                </a:spcBef>
                <a:spcAft>
                  <a:spcPts val="0"/>
                </a:spcAft>
                <a:defRPr/>
              </a:pPr>
              <a:r>
                <a:rPr lang="zh-CN" altLang="en-US" sz="1200" b="1" kern="0">
                  <a:solidFill>
                    <a:srgbClr val="339966"/>
                  </a:solidFill>
                  <a:latin typeface="微软雅黑" pitchFamily="34" charset="-122"/>
                  <a:ea typeface="微软雅黑" pitchFamily="34" charset="-122"/>
                </a:rPr>
                <a:t>空调节能</a:t>
              </a:r>
            </a:p>
          </p:txBody>
        </p:sp>
        <p:sp>
          <p:nvSpPr>
            <p:cNvPr id="30" name="椭圆 42"/>
            <p:cNvSpPr>
              <a:spLocks noChangeArrowheads="1"/>
            </p:cNvSpPr>
            <p:nvPr/>
          </p:nvSpPr>
          <p:spPr bwMode="auto">
            <a:xfrm>
              <a:off x="3416300" y="2028825"/>
              <a:ext cx="2551113" cy="2527300"/>
            </a:xfrm>
            <a:prstGeom prst="ellipse">
              <a:avLst/>
            </a:prstGeom>
            <a:noFill/>
            <a:ln w="76200" algn="ctr">
              <a:solidFill>
                <a:srgbClr val="73899F"/>
              </a:solidFill>
              <a:round/>
              <a:headEnd/>
              <a:tailEnd/>
            </a:ln>
          </p:spPr>
          <p:txBody>
            <a:bodyPr/>
            <a:lstStyle/>
            <a:p>
              <a:pPr fontAlgn="auto">
                <a:spcBef>
                  <a:spcPts val="0"/>
                </a:spcBef>
                <a:spcAft>
                  <a:spcPts val="0"/>
                </a:spcAft>
                <a:defRPr/>
              </a:pPr>
              <a:endParaRPr lang="zh-CN" altLang="en-US" kern="0">
                <a:solidFill>
                  <a:sysClr val="windowText" lastClr="000000"/>
                </a:solidFill>
              </a:endParaRPr>
            </a:p>
          </p:txBody>
        </p:sp>
        <p:grpSp>
          <p:nvGrpSpPr>
            <p:cNvPr id="31" name="组合 43"/>
            <p:cNvGrpSpPr>
              <a:grpSpLocks/>
            </p:cNvGrpSpPr>
            <p:nvPr/>
          </p:nvGrpSpPr>
          <p:grpSpPr bwMode="auto">
            <a:xfrm>
              <a:off x="3828711" y="4633911"/>
              <a:ext cx="849655" cy="841375"/>
              <a:chOff x="7581900" y="4502724"/>
              <a:chExt cx="1435676" cy="1421246"/>
            </a:xfrm>
          </p:grpSpPr>
          <p:pic>
            <p:nvPicPr>
              <p:cNvPr id="33" name="Picture 36"/>
              <p:cNvPicPr>
                <a:picLocks noChangeAspect="1" noChangeArrowheads="1"/>
              </p:cNvPicPr>
              <p:nvPr/>
            </p:nvPicPr>
            <p:blipFill>
              <a:blip r:embed="rId13" cstate="email"/>
              <a:srcRect/>
              <a:stretch>
                <a:fillRect/>
              </a:stretch>
            </p:blipFill>
            <p:spPr bwMode="auto">
              <a:xfrm>
                <a:off x="7581900" y="4744934"/>
                <a:ext cx="1377884" cy="947943"/>
              </a:xfrm>
              <a:prstGeom prst="rect">
                <a:avLst/>
              </a:prstGeom>
              <a:noFill/>
              <a:ln w="9525">
                <a:noFill/>
                <a:miter lim="800000"/>
                <a:headEnd/>
                <a:tailEnd/>
              </a:ln>
            </p:spPr>
          </p:pic>
          <p:sp>
            <p:nvSpPr>
              <p:cNvPr id="34" name="椭圆 40"/>
              <p:cNvSpPr>
                <a:spLocks noChangeArrowheads="1"/>
              </p:cNvSpPr>
              <p:nvPr/>
            </p:nvSpPr>
            <p:spPr bwMode="auto">
              <a:xfrm>
                <a:off x="7582473" y="4502727"/>
                <a:ext cx="1435098" cy="1421246"/>
              </a:xfrm>
              <a:prstGeom prst="ellipse">
                <a:avLst/>
              </a:prstGeom>
              <a:noFill/>
              <a:ln w="28575" algn="ctr">
                <a:solidFill>
                  <a:srgbClr val="73899F"/>
                </a:solidFill>
                <a:round/>
                <a:headEnd/>
                <a:tailEnd/>
              </a:ln>
            </p:spPr>
            <p:txBody>
              <a:bodyPr/>
              <a:lstStyle/>
              <a:p>
                <a:pPr fontAlgn="auto">
                  <a:spcBef>
                    <a:spcPts val="0"/>
                  </a:spcBef>
                  <a:spcAft>
                    <a:spcPts val="0"/>
                  </a:spcAft>
                  <a:defRPr/>
                </a:pPr>
                <a:endParaRPr lang="zh-CN" altLang="en-US" kern="0">
                  <a:solidFill>
                    <a:sysClr val="windowText" lastClr="000000"/>
                  </a:solidFill>
                </a:endParaRPr>
              </a:p>
            </p:txBody>
          </p:sp>
        </p:grpSp>
        <p:sp>
          <p:nvSpPr>
            <p:cNvPr id="32" name="Text Box 17"/>
            <p:cNvSpPr txBox="1">
              <a:spLocks noChangeArrowheads="1"/>
            </p:cNvSpPr>
            <p:nvPr/>
          </p:nvSpPr>
          <p:spPr bwMode="gray">
            <a:xfrm>
              <a:off x="3565525" y="5507038"/>
              <a:ext cx="946150" cy="234950"/>
            </a:xfrm>
            <a:prstGeom prst="rect">
              <a:avLst/>
            </a:prstGeom>
            <a:noFill/>
            <a:ln w="9525" algn="ctr">
              <a:noFill/>
              <a:miter lim="800000"/>
              <a:headEnd/>
              <a:tailEnd/>
            </a:ln>
            <a:effectLst/>
          </p:spPr>
          <p:txBody>
            <a:bodyPr wrap="none">
              <a:spAutoFit/>
            </a:bodyPr>
            <a:lstStyle/>
            <a:p>
              <a:pPr algn="ctr" fontAlgn="auto">
                <a:spcBef>
                  <a:spcPts val="0"/>
                </a:spcBef>
                <a:spcAft>
                  <a:spcPts val="0"/>
                </a:spcAft>
                <a:defRPr/>
              </a:pPr>
              <a:r>
                <a:rPr lang="zh-CN" altLang="en-US" sz="1200" b="1" kern="0">
                  <a:solidFill>
                    <a:srgbClr val="339966"/>
                  </a:solidFill>
                  <a:latin typeface="微软雅黑" pitchFamily="34" charset="-122"/>
                  <a:ea typeface="微软雅黑" pitchFamily="34" charset="-122"/>
                </a:rPr>
                <a:t>数据中心节能</a:t>
              </a:r>
            </a:p>
          </p:txBody>
        </p:sp>
      </p:grpSp>
      <p:grpSp>
        <p:nvGrpSpPr>
          <p:cNvPr id="51" name="组合 120"/>
          <p:cNvGrpSpPr>
            <a:grpSpLocks/>
          </p:cNvGrpSpPr>
          <p:nvPr/>
        </p:nvGrpSpPr>
        <p:grpSpPr bwMode="auto">
          <a:xfrm>
            <a:off x="467544" y="5232548"/>
            <a:ext cx="7809204" cy="1292796"/>
            <a:chOff x="101256" y="2244002"/>
            <a:chExt cx="7349126" cy="2946989"/>
          </a:xfrm>
        </p:grpSpPr>
        <p:pic>
          <p:nvPicPr>
            <p:cNvPr id="52" name="Picture 44" descr="C:\Documents and Settings\LHQ\Local Settings\Temporary Internet Files\Content.IE5\0DUR89YB\MC900307922[1].wmf"/>
            <p:cNvPicPr>
              <a:picLocks noChangeAspect="1" noChangeArrowheads="1"/>
            </p:cNvPicPr>
            <p:nvPr/>
          </p:nvPicPr>
          <p:blipFill>
            <a:blip r:embed="rId14" cstate="print">
              <a:duotone>
                <a:schemeClr val="accent4">
                  <a:shade val="45000"/>
                  <a:satMod val="135000"/>
                </a:schemeClr>
                <a:prstClr val="white"/>
              </a:duotone>
              <a:extLst/>
            </a:blip>
            <a:srcRect/>
            <a:stretch>
              <a:fillRect/>
            </a:stretch>
          </p:blipFill>
          <p:spPr bwMode="auto">
            <a:xfrm>
              <a:off x="5578208" y="3266750"/>
              <a:ext cx="361944" cy="666306"/>
            </a:xfrm>
            <a:prstGeom prst="rect">
              <a:avLst/>
            </a:prstGeom>
            <a:noFill/>
            <a:ln>
              <a:noFill/>
            </a:ln>
            <a:extLst/>
          </p:spPr>
        </p:pic>
        <p:pic>
          <p:nvPicPr>
            <p:cNvPr id="53" name="Picture 44" descr="C:\Documents and Settings\LHQ\Local Settings\Temporary Internet Files\Content.IE5\0DUR89YB\MC900307922[1].wmf"/>
            <p:cNvPicPr>
              <a:picLocks noChangeAspect="1" noChangeArrowheads="1"/>
            </p:cNvPicPr>
            <p:nvPr/>
          </p:nvPicPr>
          <p:blipFill>
            <a:blip r:embed="rId14" cstate="print">
              <a:duotone>
                <a:schemeClr val="accent2">
                  <a:shade val="45000"/>
                  <a:satMod val="135000"/>
                </a:schemeClr>
                <a:prstClr val="white"/>
              </a:duotone>
              <a:extLst/>
            </a:blip>
            <a:srcRect/>
            <a:stretch>
              <a:fillRect/>
            </a:stretch>
          </p:blipFill>
          <p:spPr bwMode="auto">
            <a:xfrm>
              <a:off x="3714656" y="3326763"/>
              <a:ext cx="361944" cy="666306"/>
            </a:xfrm>
            <a:prstGeom prst="rect">
              <a:avLst/>
            </a:prstGeom>
            <a:noFill/>
            <a:ln>
              <a:noFill/>
            </a:ln>
            <a:extLst/>
          </p:spPr>
        </p:pic>
        <p:pic>
          <p:nvPicPr>
            <p:cNvPr id="54" name="Picture 44" descr="C:\Documents and Settings\LHQ\Local Settings\Temporary Internet Files\Content.IE5\0DUR89YB\MC900307922[1].wmf"/>
            <p:cNvPicPr>
              <a:picLocks noChangeAspect="1" noChangeArrowheads="1"/>
            </p:cNvPicPr>
            <p:nvPr/>
          </p:nvPicPr>
          <p:blipFill>
            <a:blip r:embed="rId14" cstate="print">
              <a:duotone>
                <a:schemeClr val="accent1">
                  <a:shade val="45000"/>
                  <a:satMod val="135000"/>
                </a:schemeClr>
                <a:prstClr val="white"/>
              </a:duotone>
              <a:extLst/>
            </a:blip>
            <a:srcRect/>
            <a:stretch>
              <a:fillRect/>
            </a:stretch>
          </p:blipFill>
          <p:spPr bwMode="auto">
            <a:xfrm>
              <a:off x="3026666" y="3554782"/>
              <a:ext cx="361944" cy="666306"/>
            </a:xfrm>
            <a:prstGeom prst="rect">
              <a:avLst/>
            </a:prstGeom>
            <a:noFill/>
            <a:ln>
              <a:noFill/>
            </a:ln>
            <a:extLst/>
          </p:spPr>
        </p:pic>
        <p:pic>
          <p:nvPicPr>
            <p:cNvPr id="55" name="Picture 45" descr="C:\Documents and Settings\LHQ\Local Settings\Temporary Internet Files\Content.IE5\SL6RO1UB\dglxasset[1].aspx"/>
            <p:cNvPicPr>
              <a:picLocks noChangeAspect="1" noChangeArrowheads="1"/>
            </p:cNvPicPr>
            <p:nvPr/>
          </p:nvPicPr>
          <p:blipFill>
            <a:blip r:embed="rId15" cstate="print"/>
            <a:srcRect/>
            <a:stretch>
              <a:fillRect/>
            </a:stretch>
          </p:blipFill>
          <p:spPr bwMode="auto">
            <a:xfrm>
              <a:off x="6765874" y="4190133"/>
              <a:ext cx="684508" cy="1000858"/>
            </a:xfrm>
            <a:prstGeom prst="rect">
              <a:avLst/>
            </a:prstGeom>
            <a:noFill/>
            <a:ln w="9525">
              <a:noFill/>
              <a:miter lim="800000"/>
              <a:headEnd/>
              <a:tailEnd/>
            </a:ln>
          </p:spPr>
        </p:pic>
        <p:pic>
          <p:nvPicPr>
            <p:cNvPr id="56" name="Picture 45" descr="C:\Documents and Settings\LHQ\Local Settings\Temporary Internet Files\Content.IE5\SL6RO1UB\dglxasset[1].aspx"/>
            <p:cNvPicPr>
              <a:picLocks noChangeAspect="1" noChangeArrowheads="1"/>
            </p:cNvPicPr>
            <p:nvPr/>
          </p:nvPicPr>
          <p:blipFill>
            <a:blip r:embed="rId15" cstate="print"/>
            <a:srcRect/>
            <a:stretch>
              <a:fillRect/>
            </a:stretch>
          </p:blipFill>
          <p:spPr bwMode="auto">
            <a:xfrm>
              <a:off x="647133" y="4174824"/>
              <a:ext cx="684507" cy="1000858"/>
            </a:xfrm>
            <a:prstGeom prst="rect">
              <a:avLst/>
            </a:prstGeom>
            <a:noFill/>
            <a:ln w="9525">
              <a:noFill/>
              <a:miter lim="800000"/>
              <a:headEnd/>
              <a:tailEnd/>
            </a:ln>
          </p:spPr>
        </p:pic>
        <p:cxnSp>
          <p:nvCxnSpPr>
            <p:cNvPr id="57" name="直接连接符 26"/>
            <p:cNvCxnSpPr/>
            <p:nvPr/>
          </p:nvCxnSpPr>
          <p:spPr bwMode="auto">
            <a:xfrm>
              <a:off x="1292446" y="4703873"/>
              <a:ext cx="5555828" cy="5229"/>
            </a:xfrm>
            <a:prstGeom prst="line">
              <a:avLst/>
            </a:prstGeom>
            <a:ln w="38100">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58" name="直接连接符 27"/>
            <p:cNvCxnSpPr/>
            <p:nvPr/>
          </p:nvCxnSpPr>
          <p:spPr bwMode="auto">
            <a:xfrm>
              <a:off x="4816054" y="4128948"/>
              <a:ext cx="0" cy="546321"/>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59" name="直接连接符 28"/>
            <p:cNvCxnSpPr>
              <a:stCxn id="54" idx="2"/>
            </p:cNvCxnSpPr>
            <p:nvPr/>
          </p:nvCxnSpPr>
          <p:spPr bwMode="auto">
            <a:xfrm>
              <a:off x="3206764" y="4220478"/>
              <a:ext cx="0" cy="483394"/>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60" name="椭圆 18"/>
            <p:cNvSpPr>
              <a:spLocks noChangeArrowheads="1"/>
            </p:cNvSpPr>
            <p:nvPr/>
          </p:nvSpPr>
          <p:spPr bwMode="auto">
            <a:xfrm>
              <a:off x="4075120" y="4449765"/>
              <a:ext cx="1514609" cy="536752"/>
            </a:xfrm>
            <a:prstGeom prst="ellipse">
              <a:avLst/>
            </a:prstGeom>
            <a:gradFill rotWithShape="1">
              <a:gsLst>
                <a:gs pos="0">
                  <a:srgbClr val="959595"/>
                </a:gs>
                <a:gs pos="50000">
                  <a:srgbClr val="D6D6D6"/>
                </a:gs>
                <a:gs pos="100000">
                  <a:srgbClr val="FFFFFF"/>
                </a:gs>
              </a:gsLst>
              <a:lin ang="5400000" scaled="1"/>
            </a:gradFill>
            <a:ln w="25400" algn="ctr">
              <a:solidFill>
                <a:schemeClr val="accent2"/>
              </a:solidFill>
              <a:round/>
              <a:headEnd/>
              <a:tailEnd/>
            </a:ln>
          </p:spPr>
          <p:txBody>
            <a:bodyPr lIns="0" tIns="56714" rIns="0" bIns="56714"/>
            <a:lstStyle/>
            <a:p>
              <a:pPr algn="ctr" defTabSz="1135063">
                <a:lnSpc>
                  <a:spcPct val="110000"/>
                </a:lnSpc>
                <a:spcBef>
                  <a:spcPct val="40000"/>
                </a:spcBef>
                <a:buSzPct val="80000"/>
              </a:pPr>
              <a:r>
                <a:rPr kumimoji="0" lang="en-US" altLang="zh-CN" sz="1200" b="0">
                  <a:solidFill>
                    <a:schemeClr val="tx1"/>
                  </a:solidFill>
                  <a:latin typeface="微软雅黑" pitchFamily="34" charset="-122"/>
                  <a:ea typeface="微软雅黑" pitchFamily="34" charset="-122"/>
                </a:rPr>
                <a:t>IP</a:t>
              </a:r>
              <a:endParaRPr kumimoji="0" lang="zh-CN" altLang="en-US" sz="1200" b="0">
                <a:solidFill>
                  <a:schemeClr val="tx1"/>
                </a:solidFill>
                <a:latin typeface="微软雅黑" pitchFamily="34" charset="-122"/>
                <a:ea typeface="微软雅黑" pitchFamily="34" charset="-122"/>
              </a:endParaRPr>
            </a:p>
          </p:txBody>
        </p:sp>
        <p:grpSp>
          <p:nvGrpSpPr>
            <p:cNvPr id="61" name="组合 5495"/>
            <p:cNvGrpSpPr>
              <a:grpSpLocks/>
            </p:cNvGrpSpPr>
            <p:nvPr/>
          </p:nvGrpSpPr>
          <p:grpSpPr bwMode="auto">
            <a:xfrm>
              <a:off x="251520" y="2244002"/>
              <a:ext cx="1288905" cy="680942"/>
              <a:chOff x="1743292" y="116632"/>
              <a:chExt cx="2180636" cy="1152128"/>
            </a:xfrm>
          </p:grpSpPr>
          <p:sp>
            <p:nvSpPr>
              <p:cNvPr id="74" name="椭圆 35"/>
              <p:cNvSpPr>
                <a:spLocks noChangeArrowheads="1"/>
              </p:cNvSpPr>
              <p:nvPr/>
            </p:nvSpPr>
            <p:spPr bwMode="auto">
              <a:xfrm>
                <a:off x="1742650" y="837722"/>
                <a:ext cx="164608" cy="140348"/>
              </a:xfrm>
              <a:prstGeom prst="ellipse">
                <a:avLst/>
              </a:prstGeom>
              <a:gradFill rotWithShape="1">
                <a:gsLst>
                  <a:gs pos="0">
                    <a:srgbClr val="9EEAFF"/>
                  </a:gs>
                  <a:gs pos="35001">
                    <a:srgbClr val="BBEFFF"/>
                  </a:gs>
                  <a:gs pos="100000">
                    <a:srgbClr val="E4F9FF"/>
                  </a:gs>
                </a:gsLst>
                <a:lin ang="16200000" scaled="1"/>
              </a:gradFill>
              <a:ln w="9525" algn="ctr">
                <a:solidFill>
                  <a:srgbClr val="46AAC5"/>
                </a:solidFill>
                <a:round/>
                <a:headEnd/>
                <a:tailEnd/>
              </a:ln>
              <a:effectLst>
                <a:outerShdw dist="20000" dir="5400000" rotWithShape="0">
                  <a:srgbClr val="000000">
                    <a:alpha val="37999"/>
                  </a:srgbClr>
                </a:outerShdw>
              </a:effectLst>
            </p:spPr>
            <p:txBody>
              <a:bodyPr lIns="101901" tIns="50950" rIns="101901" bIns="50950" anchor="ctr"/>
              <a:lstStyle/>
              <a:p>
                <a:pPr algn="ctr" defTabSz="1019175">
                  <a:defRPr/>
                </a:pPr>
                <a:endParaRPr kumimoji="0" lang="zh-CN" altLang="en-US" sz="1200" b="0">
                  <a:latin typeface="微软雅黑" pitchFamily="34" charset="-122"/>
                  <a:ea typeface="微软雅黑" pitchFamily="34" charset="-122"/>
                </a:endParaRPr>
              </a:p>
            </p:txBody>
          </p:sp>
          <p:sp>
            <p:nvSpPr>
              <p:cNvPr id="75" name="椭圆 36"/>
              <p:cNvSpPr>
                <a:spLocks noChangeArrowheads="1"/>
              </p:cNvSpPr>
              <p:nvPr/>
            </p:nvSpPr>
            <p:spPr bwMode="auto">
              <a:xfrm>
                <a:off x="2272062" y="978070"/>
                <a:ext cx="164605" cy="135507"/>
              </a:xfrm>
              <a:prstGeom prst="ellipse">
                <a:avLst/>
              </a:prstGeom>
              <a:gradFill rotWithShape="1">
                <a:gsLst>
                  <a:gs pos="0">
                    <a:srgbClr val="9EEAFF"/>
                  </a:gs>
                  <a:gs pos="35001">
                    <a:srgbClr val="BBEFFF"/>
                  </a:gs>
                  <a:gs pos="100000">
                    <a:srgbClr val="E4F9FF"/>
                  </a:gs>
                </a:gsLst>
                <a:lin ang="16200000" scaled="1"/>
              </a:gradFill>
              <a:ln w="9525" algn="ctr">
                <a:solidFill>
                  <a:srgbClr val="46AAC5"/>
                </a:solidFill>
                <a:round/>
                <a:headEnd/>
                <a:tailEnd/>
              </a:ln>
              <a:effectLst>
                <a:outerShdw dist="20000" dir="5400000" rotWithShape="0">
                  <a:srgbClr val="000000">
                    <a:alpha val="37999"/>
                  </a:srgbClr>
                </a:outerShdw>
              </a:effectLst>
            </p:spPr>
            <p:txBody>
              <a:bodyPr lIns="101901" tIns="50950" rIns="101901" bIns="50950" anchor="ctr"/>
              <a:lstStyle/>
              <a:p>
                <a:pPr algn="ctr" defTabSz="1019175">
                  <a:defRPr/>
                </a:pPr>
                <a:endParaRPr kumimoji="0" lang="zh-CN" altLang="en-US" sz="1200" b="0">
                  <a:latin typeface="微软雅黑" pitchFamily="34" charset="-122"/>
                  <a:ea typeface="微软雅黑" pitchFamily="34" charset="-122"/>
                </a:endParaRPr>
              </a:p>
            </p:txBody>
          </p:sp>
          <p:sp>
            <p:nvSpPr>
              <p:cNvPr id="76" name="椭圆 37"/>
              <p:cNvSpPr>
                <a:spLocks noChangeArrowheads="1"/>
              </p:cNvSpPr>
              <p:nvPr/>
            </p:nvSpPr>
            <p:spPr bwMode="auto">
              <a:xfrm>
                <a:off x="2708047" y="547350"/>
                <a:ext cx="164605" cy="140348"/>
              </a:xfrm>
              <a:prstGeom prst="ellipse">
                <a:avLst/>
              </a:prstGeom>
              <a:gradFill rotWithShape="1">
                <a:gsLst>
                  <a:gs pos="0">
                    <a:srgbClr val="9EEAFF"/>
                  </a:gs>
                  <a:gs pos="35001">
                    <a:srgbClr val="BBEFFF"/>
                  </a:gs>
                  <a:gs pos="100000">
                    <a:srgbClr val="E4F9FF"/>
                  </a:gs>
                </a:gsLst>
                <a:lin ang="16200000" scaled="1"/>
              </a:gradFill>
              <a:ln w="9525" algn="ctr">
                <a:solidFill>
                  <a:srgbClr val="46AAC5"/>
                </a:solidFill>
                <a:round/>
                <a:headEnd/>
                <a:tailEnd/>
              </a:ln>
              <a:effectLst>
                <a:outerShdw dist="20000" dir="5400000" rotWithShape="0">
                  <a:srgbClr val="000000">
                    <a:alpha val="37999"/>
                  </a:srgbClr>
                </a:outerShdw>
              </a:effectLst>
            </p:spPr>
            <p:txBody>
              <a:bodyPr lIns="101901" tIns="50950" rIns="101901" bIns="50950" anchor="ctr"/>
              <a:lstStyle/>
              <a:p>
                <a:pPr algn="ctr" defTabSz="1019175">
                  <a:defRPr/>
                </a:pPr>
                <a:endParaRPr kumimoji="0" lang="zh-CN" altLang="en-US" sz="1200" b="0">
                  <a:latin typeface="微软雅黑" pitchFamily="34" charset="-122"/>
                  <a:ea typeface="微软雅黑" pitchFamily="34" charset="-122"/>
                </a:endParaRPr>
              </a:p>
            </p:txBody>
          </p:sp>
          <p:sp>
            <p:nvSpPr>
              <p:cNvPr id="77" name="椭圆 38"/>
              <p:cNvSpPr>
                <a:spLocks noChangeArrowheads="1"/>
              </p:cNvSpPr>
              <p:nvPr/>
            </p:nvSpPr>
            <p:spPr bwMode="auto">
              <a:xfrm>
                <a:off x="2134147" y="402163"/>
                <a:ext cx="164608" cy="135507"/>
              </a:xfrm>
              <a:prstGeom prst="ellipse">
                <a:avLst/>
              </a:prstGeom>
              <a:gradFill rotWithShape="1">
                <a:gsLst>
                  <a:gs pos="0">
                    <a:srgbClr val="9EEAFF"/>
                  </a:gs>
                  <a:gs pos="35001">
                    <a:srgbClr val="BBEFFF"/>
                  </a:gs>
                  <a:gs pos="100000">
                    <a:srgbClr val="E4F9FF"/>
                  </a:gs>
                </a:gsLst>
                <a:lin ang="16200000" scaled="1"/>
              </a:gradFill>
              <a:ln w="9525" algn="ctr">
                <a:solidFill>
                  <a:srgbClr val="46AAC5"/>
                </a:solidFill>
                <a:round/>
                <a:headEnd/>
                <a:tailEnd/>
              </a:ln>
              <a:effectLst>
                <a:outerShdw dist="20000" dir="5400000" rotWithShape="0">
                  <a:srgbClr val="000000">
                    <a:alpha val="37999"/>
                  </a:srgbClr>
                </a:outerShdw>
              </a:effectLst>
            </p:spPr>
            <p:txBody>
              <a:bodyPr lIns="101901" tIns="50950" rIns="101901" bIns="50950" anchor="ctr"/>
              <a:lstStyle/>
              <a:p>
                <a:pPr algn="ctr" defTabSz="1019175">
                  <a:defRPr/>
                </a:pPr>
                <a:endParaRPr kumimoji="0" lang="zh-CN" altLang="en-US" sz="1200" b="0">
                  <a:latin typeface="微软雅黑" pitchFamily="34" charset="-122"/>
                  <a:ea typeface="微软雅黑" pitchFamily="34" charset="-122"/>
                </a:endParaRPr>
              </a:p>
            </p:txBody>
          </p:sp>
          <p:sp>
            <p:nvSpPr>
              <p:cNvPr id="78" name="椭圆 39"/>
              <p:cNvSpPr>
                <a:spLocks noChangeArrowheads="1"/>
              </p:cNvSpPr>
              <p:nvPr/>
            </p:nvSpPr>
            <p:spPr bwMode="auto">
              <a:xfrm>
                <a:off x="3241906" y="668340"/>
                <a:ext cx="164605" cy="140345"/>
              </a:xfrm>
              <a:prstGeom prst="ellipse">
                <a:avLst/>
              </a:prstGeom>
              <a:gradFill rotWithShape="1">
                <a:gsLst>
                  <a:gs pos="0">
                    <a:srgbClr val="9EEAFF"/>
                  </a:gs>
                  <a:gs pos="35001">
                    <a:srgbClr val="BBEFFF"/>
                  </a:gs>
                  <a:gs pos="100000">
                    <a:srgbClr val="E4F9FF"/>
                  </a:gs>
                </a:gsLst>
                <a:lin ang="16200000" scaled="1"/>
              </a:gradFill>
              <a:ln w="9525" algn="ctr">
                <a:solidFill>
                  <a:srgbClr val="46AAC5"/>
                </a:solidFill>
                <a:round/>
                <a:headEnd/>
                <a:tailEnd/>
              </a:ln>
              <a:effectLst>
                <a:outerShdw dist="20000" dir="5400000" rotWithShape="0">
                  <a:srgbClr val="000000">
                    <a:alpha val="37999"/>
                  </a:srgbClr>
                </a:outerShdw>
              </a:effectLst>
            </p:spPr>
            <p:txBody>
              <a:bodyPr lIns="101901" tIns="50950" rIns="101901" bIns="50950" anchor="ctr"/>
              <a:lstStyle/>
              <a:p>
                <a:pPr algn="ctr" defTabSz="1019175">
                  <a:defRPr/>
                </a:pPr>
                <a:endParaRPr kumimoji="0" lang="zh-CN" altLang="en-US" sz="1200" b="0">
                  <a:latin typeface="微软雅黑" pitchFamily="34" charset="-122"/>
                  <a:ea typeface="微软雅黑" pitchFamily="34" charset="-122"/>
                </a:endParaRPr>
              </a:p>
            </p:txBody>
          </p:sp>
          <p:sp>
            <p:nvSpPr>
              <p:cNvPr id="79" name="椭圆 40"/>
              <p:cNvSpPr>
                <a:spLocks noChangeArrowheads="1"/>
              </p:cNvSpPr>
              <p:nvPr/>
            </p:nvSpPr>
            <p:spPr bwMode="auto">
              <a:xfrm>
                <a:off x="3757969" y="339251"/>
                <a:ext cx="164605" cy="135507"/>
              </a:xfrm>
              <a:prstGeom prst="ellipse">
                <a:avLst/>
              </a:prstGeom>
              <a:gradFill rotWithShape="1">
                <a:gsLst>
                  <a:gs pos="0">
                    <a:srgbClr val="9EEAFF"/>
                  </a:gs>
                  <a:gs pos="35001">
                    <a:srgbClr val="BBEFFF"/>
                  </a:gs>
                  <a:gs pos="100000">
                    <a:srgbClr val="E4F9FF"/>
                  </a:gs>
                </a:gsLst>
                <a:lin ang="16200000" scaled="1"/>
              </a:gradFill>
              <a:ln w="9525" algn="ctr">
                <a:solidFill>
                  <a:srgbClr val="46AAC5"/>
                </a:solidFill>
                <a:round/>
                <a:headEnd/>
                <a:tailEnd/>
              </a:ln>
              <a:effectLst>
                <a:outerShdw dist="20000" dir="5400000" rotWithShape="0">
                  <a:srgbClr val="000000">
                    <a:alpha val="37999"/>
                  </a:srgbClr>
                </a:outerShdw>
              </a:effectLst>
            </p:spPr>
            <p:txBody>
              <a:bodyPr lIns="101901" tIns="50950" rIns="101901" bIns="50950" anchor="ctr"/>
              <a:lstStyle/>
              <a:p>
                <a:pPr algn="ctr" defTabSz="1019175">
                  <a:defRPr/>
                </a:pPr>
                <a:endParaRPr kumimoji="0" lang="zh-CN" altLang="en-US" sz="1200" b="0">
                  <a:latin typeface="微软雅黑" pitchFamily="34" charset="-122"/>
                  <a:ea typeface="微软雅黑" pitchFamily="34" charset="-122"/>
                </a:endParaRPr>
              </a:p>
            </p:txBody>
          </p:sp>
          <p:sp>
            <p:nvSpPr>
              <p:cNvPr id="80" name="椭圆 41"/>
              <p:cNvSpPr>
                <a:spLocks noChangeArrowheads="1"/>
              </p:cNvSpPr>
              <p:nvPr/>
            </p:nvSpPr>
            <p:spPr bwMode="auto">
              <a:xfrm>
                <a:off x="3757969" y="915155"/>
                <a:ext cx="164605" cy="140348"/>
              </a:xfrm>
              <a:prstGeom prst="ellipse">
                <a:avLst/>
              </a:prstGeom>
              <a:gradFill rotWithShape="1">
                <a:gsLst>
                  <a:gs pos="0">
                    <a:srgbClr val="9EEAFF"/>
                  </a:gs>
                  <a:gs pos="35001">
                    <a:srgbClr val="BBEFFF"/>
                  </a:gs>
                  <a:gs pos="100000">
                    <a:srgbClr val="E4F9FF"/>
                  </a:gs>
                </a:gsLst>
                <a:lin ang="16200000" scaled="1"/>
              </a:gradFill>
              <a:ln w="9525" algn="ctr">
                <a:solidFill>
                  <a:srgbClr val="46AAC5"/>
                </a:solidFill>
                <a:round/>
                <a:headEnd/>
                <a:tailEnd/>
              </a:ln>
              <a:effectLst>
                <a:outerShdw dist="20000" dir="5400000" rotWithShape="0">
                  <a:srgbClr val="000000">
                    <a:alpha val="37999"/>
                  </a:srgbClr>
                </a:outerShdw>
              </a:effectLst>
            </p:spPr>
            <p:txBody>
              <a:bodyPr lIns="101901" tIns="50950" rIns="101901" bIns="50950" anchor="ctr"/>
              <a:lstStyle/>
              <a:p>
                <a:pPr algn="ctr" defTabSz="1019175">
                  <a:defRPr/>
                </a:pPr>
                <a:endParaRPr kumimoji="0" lang="zh-CN" altLang="en-US" sz="1200" b="0">
                  <a:latin typeface="微软雅黑" pitchFamily="34" charset="-122"/>
                  <a:ea typeface="微软雅黑" pitchFamily="34" charset="-122"/>
                </a:endParaRPr>
              </a:p>
            </p:txBody>
          </p:sp>
          <p:sp>
            <p:nvSpPr>
              <p:cNvPr id="81" name="椭圆 42"/>
              <p:cNvSpPr>
                <a:spLocks noChangeArrowheads="1"/>
              </p:cNvSpPr>
              <p:nvPr/>
            </p:nvSpPr>
            <p:spPr bwMode="auto">
              <a:xfrm>
                <a:off x="2899345" y="1132936"/>
                <a:ext cx="160158" cy="135507"/>
              </a:xfrm>
              <a:prstGeom prst="ellipse">
                <a:avLst/>
              </a:prstGeom>
              <a:gradFill rotWithShape="1">
                <a:gsLst>
                  <a:gs pos="0">
                    <a:srgbClr val="9EEAFF"/>
                  </a:gs>
                  <a:gs pos="35001">
                    <a:srgbClr val="BBEFFF"/>
                  </a:gs>
                  <a:gs pos="100000">
                    <a:srgbClr val="E4F9FF"/>
                  </a:gs>
                </a:gsLst>
                <a:lin ang="16200000" scaled="1"/>
              </a:gradFill>
              <a:ln w="9525" algn="ctr">
                <a:solidFill>
                  <a:srgbClr val="46AAC5"/>
                </a:solidFill>
                <a:round/>
                <a:headEnd/>
                <a:tailEnd/>
              </a:ln>
              <a:effectLst>
                <a:outerShdw dist="20000" dir="5400000" rotWithShape="0">
                  <a:srgbClr val="000000">
                    <a:alpha val="37999"/>
                  </a:srgbClr>
                </a:outerShdw>
              </a:effectLst>
            </p:spPr>
            <p:txBody>
              <a:bodyPr lIns="101901" tIns="50950" rIns="101901" bIns="50950" anchor="ctr"/>
              <a:lstStyle/>
              <a:p>
                <a:pPr algn="ctr" defTabSz="1019175">
                  <a:defRPr/>
                </a:pPr>
                <a:endParaRPr kumimoji="0" lang="zh-CN" altLang="en-US" sz="1200" b="0">
                  <a:latin typeface="微软雅黑" pitchFamily="34" charset="-122"/>
                  <a:ea typeface="微软雅黑" pitchFamily="34" charset="-122"/>
                </a:endParaRPr>
              </a:p>
            </p:txBody>
          </p:sp>
          <p:cxnSp>
            <p:nvCxnSpPr>
              <p:cNvPr id="82" name="直接连接符 55"/>
              <p:cNvCxnSpPr>
                <a:stCxn id="74" idx="5"/>
                <a:endCxn id="75" idx="2"/>
              </p:cNvCxnSpPr>
              <p:nvPr/>
            </p:nvCxnSpPr>
            <p:spPr>
              <a:xfrm>
                <a:off x="1885013" y="958712"/>
                <a:ext cx="387049" cy="82271"/>
              </a:xfrm>
              <a:prstGeom prst="line">
                <a:avLst/>
              </a:prstGeom>
              <a:ln/>
            </p:spPr>
            <p:style>
              <a:lnRef idx="1">
                <a:schemeClr val="accent5"/>
              </a:lnRef>
              <a:fillRef idx="2">
                <a:schemeClr val="accent5"/>
              </a:fillRef>
              <a:effectRef idx="1">
                <a:schemeClr val="accent5"/>
              </a:effectRef>
              <a:fontRef idx="minor">
                <a:schemeClr val="dk1"/>
              </a:fontRef>
            </p:style>
          </p:cxnSp>
          <p:cxnSp>
            <p:nvCxnSpPr>
              <p:cNvPr id="83" name="直接连接符 56"/>
              <p:cNvCxnSpPr>
                <a:stCxn id="75" idx="6"/>
                <a:endCxn id="78" idx="2"/>
              </p:cNvCxnSpPr>
              <p:nvPr/>
            </p:nvCxnSpPr>
            <p:spPr>
              <a:xfrm flipV="1">
                <a:off x="2436667" y="736093"/>
                <a:ext cx="805239" cy="304890"/>
              </a:xfrm>
              <a:prstGeom prst="line">
                <a:avLst/>
              </a:prstGeom>
              <a:ln/>
            </p:spPr>
            <p:style>
              <a:lnRef idx="1">
                <a:schemeClr val="accent5"/>
              </a:lnRef>
              <a:fillRef idx="2">
                <a:schemeClr val="accent5"/>
              </a:fillRef>
              <a:effectRef idx="1">
                <a:schemeClr val="accent5"/>
              </a:effectRef>
              <a:fontRef idx="minor">
                <a:schemeClr val="dk1"/>
              </a:fontRef>
            </p:style>
          </p:cxnSp>
          <p:cxnSp>
            <p:nvCxnSpPr>
              <p:cNvPr id="84" name="直接连接符 57"/>
              <p:cNvCxnSpPr>
                <a:stCxn id="81" idx="7"/>
                <a:endCxn id="78" idx="3"/>
              </p:cNvCxnSpPr>
              <p:nvPr/>
            </p:nvCxnSpPr>
            <p:spPr>
              <a:xfrm flipV="1">
                <a:off x="3032809" y="784489"/>
                <a:ext cx="231339" cy="362964"/>
              </a:xfrm>
              <a:prstGeom prst="line">
                <a:avLst/>
              </a:prstGeom>
              <a:ln/>
            </p:spPr>
            <p:style>
              <a:lnRef idx="1">
                <a:schemeClr val="accent5"/>
              </a:lnRef>
              <a:fillRef idx="2">
                <a:schemeClr val="accent5"/>
              </a:fillRef>
              <a:effectRef idx="1">
                <a:schemeClr val="accent5"/>
              </a:effectRef>
              <a:fontRef idx="minor">
                <a:schemeClr val="dk1"/>
              </a:fontRef>
            </p:style>
          </p:cxnSp>
          <p:cxnSp>
            <p:nvCxnSpPr>
              <p:cNvPr id="85" name="直接连接符 58"/>
              <p:cNvCxnSpPr>
                <a:stCxn id="78" idx="5"/>
                <a:endCxn id="80" idx="1"/>
              </p:cNvCxnSpPr>
              <p:nvPr/>
            </p:nvCxnSpPr>
            <p:spPr>
              <a:xfrm>
                <a:off x="3379818" y="784489"/>
                <a:ext cx="400394" cy="150024"/>
              </a:xfrm>
              <a:prstGeom prst="line">
                <a:avLst/>
              </a:prstGeom>
              <a:ln/>
            </p:spPr>
            <p:style>
              <a:lnRef idx="1">
                <a:schemeClr val="accent5"/>
              </a:lnRef>
              <a:fillRef idx="2">
                <a:schemeClr val="accent5"/>
              </a:fillRef>
              <a:effectRef idx="1">
                <a:schemeClr val="accent5"/>
              </a:effectRef>
              <a:fontRef idx="minor">
                <a:schemeClr val="dk1"/>
              </a:fontRef>
            </p:style>
          </p:cxnSp>
          <p:cxnSp>
            <p:nvCxnSpPr>
              <p:cNvPr id="86" name="直接连接符 59"/>
              <p:cNvCxnSpPr>
                <a:stCxn id="78" idx="7"/>
                <a:endCxn id="79" idx="3"/>
              </p:cNvCxnSpPr>
              <p:nvPr/>
            </p:nvCxnSpPr>
            <p:spPr>
              <a:xfrm flipV="1">
                <a:off x="3379818" y="460238"/>
                <a:ext cx="400394" cy="227460"/>
              </a:xfrm>
              <a:prstGeom prst="line">
                <a:avLst/>
              </a:prstGeom>
              <a:ln/>
            </p:spPr>
            <p:style>
              <a:lnRef idx="1">
                <a:schemeClr val="accent5"/>
              </a:lnRef>
              <a:fillRef idx="2">
                <a:schemeClr val="accent5"/>
              </a:fillRef>
              <a:effectRef idx="1">
                <a:schemeClr val="accent5"/>
              </a:effectRef>
              <a:fontRef idx="minor">
                <a:schemeClr val="dk1"/>
              </a:fontRef>
            </p:style>
          </p:cxnSp>
          <p:cxnSp>
            <p:nvCxnSpPr>
              <p:cNvPr id="87" name="直接连接符 60"/>
              <p:cNvCxnSpPr>
                <a:stCxn id="75" idx="7"/>
                <a:endCxn id="76" idx="3"/>
              </p:cNvCxnSpPr>
              <p:nvPr/>
            </p:nvCxnSpPr>
            <p:spPr>
              <a:xfrm flipV="1">
                <a:off x="2409974" y="663499"/>
                <a:ext cx="324766" cy="329089"/>
              </a:xfrm>
              <a:prstGeom prst="line">
                <a:avLst/>
              </a:prstGeom>
              <a:ln/>
            </p:spPr>
            <p:style>
              <a:lnRef idx="1">
                <a:schemeClr val="accent5"/>
              </a:lnRef>
              <a:fillRef idx="2">
                <a:schemeClr val="accent5"/>
              </a:fillRef>
              <a:effectRef idx="1">
                <a:schemeClr val="accent5"/>
              </a:effectRef>
              <a:fontRef idx="minor">
                <a:schemeClr val="dk1"/>
              </a:fontRef>
            </p:style>
          </p:cxnSp>
          <p:cxnSp>
            <p:nvCxnSpPr>
              <p:cNvPr id="88" name="直接连接符 61"/>
              <p:cNvCxnSpPr>
                <a:stCxn id="77" idx="6"/>
                <a:endCxn id="76" idx="1"/>
              </p:cNvCxnSpPr>
              <p:nvPr/>
            </p:nvCxnSpPr>
            <p:spPr>
              <a:xfrm>
                <a:off x="2294305" y="465079"/>
                <a:ext cx="440435" cy="101629"/>
              </a:xfrm>
              <a:prstGeom prst="line">
                <a:avLst/>
              </a:prstGeom>
              <a:ln/>
            </p:spPr>
            <p:style>
              <a:lnRef idx="1">
                <a:schemeClr val="accent5"/>
              </a:lnRef>
              <a:fillRef idx="2">
                <a:schemeClr val="accent5"/>
              </a:fillRef>
              <a:effectRef idx="1">
                <a:schemeClr val="accent5"/>
              </a:effectRef>
              <a:fontRef idx="minor">
                <a:schemeClr val="dk1"/>
              </a:fontRef>
            </p:style>
          </p:cxnSp>
          <p:sp>
            <p:nvSpPr>
              <p:cNvPr id="89" name="椭圆 50"/>
              <p:cNvSpPr>
                <a:spLocks noChangeArrowheads="1"/>
              </p:cNvSpPr>
              <p:nvPr/>
            </p:nvSpPr>
            <p:spPr bwMode="auto">
              <a:xfrm>
                <a:off x="3192967" y="116632"/>
                <a:ext cx="164608" cy="135507"/>
              </a:xfrm>
              <a:prstGeom prst="ellipse">
                <a:avLst/>
              </a:prstGeom>
              <a:gradFill rotWithShape="1">
                <a:gsLst>
                  <a:gs pos="0">
                    <a:srgbClr val="9EEAFF"/>
                  </a:gs>
                  <a:gs pos="35001">
                    <a:srgbClr val="BBEFFF"/>
                  </a:gs>
                  <a:gs pos="100000">
                    <a:srgbClr val="E4F9FF"/>
                  </a:gs>
                </a:gsLst>
                <a:lin ang="16200000" scaled="1"/>
              </a:gradFill>
              <a:ln w="9525" algn="ctr">
                <a:solidFill>
                  <a:srgbClr val="46AAC5"/>
                </a:solidFill>
                <a:round/>
                <a:headEnd/>
                <a:tailEnd/>
              </a:ln>
              <a:effectLst>
                <a:outerShdw dist="20000" dir="5400000" rotWithShape="0">
                  <a:srgbClr val="000000">
                    <a:alpha val="37999"/>
                  </a:srgbClr>
                </a:outerShdw>
              </a:effectLst>
            </p:spPr>
            <p:txBody>
              <a:bodyPr lIns="101901" tIns="50950" rIns="101901" bIns="50950" anchor="ctr"/>
              <a:lstStyle/>
              <a:p>
                <a:pPr algn="ctr" defTabSz="1019175">
                  <a:defRPr/>
                </a:pPr>
                <a:endParaRPr kumimoji="0" lang="zh-CN" altLang="en-US" sz="1200" b="0">
                  <a:latin typeface="微软雅黑" pitchFamily="34" charset="-122"/>
                  <a:ea typeface="微软雅黑" pitchFamily="34" charset="-122"/>
                </a:endParaRPr>
              </a:p>
            </p:txBody>
          </p:sp>
          <p:cxnSp>
            <p:nvCxnSpPr>
              <p:cNvPr id="90" name="直接连接符 63"/>
              <p:cNvCxnSpPr>
                <a:stCxn id="76" idx="7"/>
                <a:endCxn id="89" idx="3"/>
              </p:cNvCxnSpPr>
              <p:nvPr/>
            </p:nvCxnSpPr>
            <p:spPr>
              <a:xfrm flipV="1">
                <a:off x="2850409" y="232781"/>
                <a:ext cx="369251" cy="333927"/>
              </a:xfrm>
              <a:prstGeom prst="line">
                <a:avLst/>
              </a:prstGeom>
              <a:ln/>
            </p:spPr>
            <p:style>
              <a:lnRef idx="1">
                <a:schemeClr val="accent5"/>
              </a:lnRef>
              <a:fillRef idx="2">
                <a:schemeClr val="accent5"/>
              </a:fillRef>
              <a:effectRef idx="1">
                <a:schemeClr val="accent5"/>
              </a:effectRef>
              <a:fontRef idx="minor">
                <a:schemeClr val="dk1"/>
              </a:fontRef>
            </p:style>
          </p:cxnSp>
        </p:grpSp>
        <p:pic>
          <p:nvPicPr>
            <p:cNvPr id="62" name="Picture 135" descr="C:\Documents and Settings\LHQ\Local Settings\Temporary Internet Files\Content.IE5\GXUZGH67\MC900432567[1].png"/>
            <p:cNvPicPr>
              <a:picLocks noChangeAspect="1" noChangeArrowheads="1"/>
            </p:cNvPicPr>
            <p:nvPr/>
          </p:nvPicPr>
          <p:blipFill>
            <a:blip r:embed="rId16" cstate="print">
              <a:duotone>
                <a:prstClr val="black"/>
                <a:schemeClr val="accent5">
                  <a:tint val="45000"/>
                  <a:satMod val="400000"/>
                </a:schemeClr>
              </a:duotone>
              <a:extLst/>
            </a:blip>
            <a:srcRect/>
            <a:stretch>
              <a:fillRect/>
            </a:stretch>
          </p:blipFill>
          <p:spPr bwMode="auto">
            <a:xfrm>
              <a:off x="1291382" y="2668700"/>
              <a:ext cx="1408410" cy="1408372"/>
            </a:xfrm>
            <a:prstGeom prst="rect">
              <a:avLst/>
            </a:prstGeom>
            <a:noFill/>
            <a:ln>
              <a:noFill/>
            </a:ln>
            <a:extLst/>
          </p:spPr>
        </p:pic>
        <p:cxnSp>
          <p:nvCxnSpPr>
            <p:cNvPr id="63" name="直接连接符 33"/>
            <p:cNvCxnSpPr>
              <a:stCxn id="81" idx="4"/>
              <a:endCxn id="62" idx="1"/>
            </p:cNvCxnSpPr>
            <p:nvPr/>
          </p:nvCxnSpPr>
          <p:spPr bwMode="auto">
            <a:xfrm>
              <a:off x="982157" y="2924757"/>
              <a:ext cx="310288" cy="446209"/>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64" name="直接连接符 34"/>
            <p:cNvCxnSpPr>
              <a:stCxn id="54" idx="1"/>
              <a:endCxn id="62" idx="3"/>
            </p:cNvCxnSpPr>
            <p:nvPr/>
          </p:nvCxnSpPr>
          <p:spPr bwMode="auto">
            <a:xfrm flipH="1" flipV="1">
              <a:off x="2701889" y="3370966"/>
              <a:ext cx="326065" cy="517716"/>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65" name="直接连接符 35"/>
            <p:cNvCxnSpPr/>
            <p:nvPr/>
          </p:nvCxnSpPr>
          <p:spPr bwMode="auto">
            <a:xfrm>
              <a:off x="2194385" y="3762828"/>
              <a:ext cx="0" cy="941044"/>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66" name="直接连接符 36"/>
            <p:cNvCxnSpPr>
              <a:stCxn id="53" idx="2"/>
            </p:cNvCxnSpPr>
            <p:nvPr/>
          </p:nvCxnSpPr>
          <p:spPr bwMode="auto">
            <a:xfrm>
              <a:off x="3898339" y="3994515"/>
              <a:ext cx="0" cy="709358"/>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67" name="直接连接符 37"/>
            <p:cNvCxnSpPr>
              <a:stCxn id="52" idx="2"/>
            </p:cNvCxnSpPr>
            <p:nvPr/>
          </p:nvCxnSpPr>
          <p:spPr bwMode="auto">
            <a:xfrm>
              <a:off x="5760066" y="3931588"/>
              <a:ext cx="0" cy="772285"/>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68" name="椭圆 26"/>
            <p:cNvSpPr>
              <a:spLocks noChangeArrowheads="1"/>
            </p:cNvSpPr>
            <p:nvPr/>
          </p:nvSpPr>
          <p:spPr bwMode="auto">
            <a:xfrm>
              <a:off x="2268012" y="2844668"/>
              <a:ext cx="1164894" cy="211663"/>
            </a:xfrm>
            <a:prstGeom prst="ellipse">
              <a:avLst/>
            </a:prstGeom>
            <a:gradFill rotWithShape="1">
              <a:gsLst>
                <a:gs pos="0">
                  <a:srgbClr val="A3C4FF"/>
                </a:gs>
                <a:gs pos="35001">
                  <a:srgbClr val="BFD5FF"/>
                </a:gs>
                <a:gs pos="100000">
                  <a:srgbClr val="E5EEFF"/>
                </a:gs>
              </a:gsLst>
              <a:lin ang="16200000" scaled="1"/>
            </a:gradFill>
            <a:ln w="9525" algn="ctr">
              <a:solidFill>
                <a:srgbClr val="4A7EBB"/>
              </a:solidFill>
              <a:round/>
              <a:headEnd/>
              <a:tailEnd/>
            </a:ln>
            <a:effectLst>
              <a:outerShdw dist="20000" dir="5400000" rotWithShape="0">
                <a:srgbClr val="000000">
                  <a:alpha val="37999"/>
                </a:srgbClr>
              </a:outerShdw>
            </a:effectLst>
          </p:spPr>
          <p:txBody>
            <a:bodyPr lIns="0" tIns="50950" rIns="0" bIns="50950" anchor="ctr"/>
            <a:lstStyle/>
            <a:p>
              <a:pPr algn="ctr" defTabSz="1019175">
                <a:defRPr/>
              </a:pPr>
              <a:r>
                <a:rPr lang="en-US" altLang="zh-CN" sz="1200" dirty="0" smtClean="0">
                  <a:latin typeface="微软雅黑" pitchFamily="34" charset="-122"/>
                  <a:ea typeface="微软雅黑" pitchFamily="34" charset="-122"/>
                </a:rPr>
                <a:t>3</a:t>
              </a:r>
              <a:r>
                <a:rPr kumimoji="0" lang="en-US" altLang="zh-CN" sz="1200" b="0" dirty="0" smtClean="0">
                  <a:latin typeface="微软雅黑" pitchFamily="34" charset="-122"/>
                  <a:ea typeface="微软雅黑" pitchFamily="34" charset="-122"/>
                </a:rPr>
                <a:t>G/4G</a:t>
              </a:r>
              <a:endParaRPr kumimoji="0" lang="zh-CN" altLang="en-US" sz="1200" b="0" dirty="0">
                <a:latin typeface="微软雅黑" pitchFamily="34" charset="-122"/>
                <a:ea typeface="微软雅黑" pitchFamily="34" charset="-122"/>
              </a:endParaRPr>
            </a:p>
          </p:txBody>
        </p:sp>
        <p:sp>
          <p:nvSpPr>
            <p:cNvPr id="69" name="椭圆 28"/>
            <p:cNvSpPr>
              <a:spLocks noChangeArrowheads="1"/>
            </p:cNvSpPr>
            <p:nvPr/>
          </p:nvSpPr>
          <p:spPr bwMode="auto">
            <a:xfrm>
              <a:off x="5218378" y="2856109"/>
              <a:ext cx="1038676" cy="231685"/>
            </a:xfrm>
            <a:prstGeom prst="ellipse">
              <a:avLst/>
            </a:prstGeom>
            <a:gradFill rotWithShape="1">
              <a:gsLst>
                <a:gs pos="0">
                  <a:srgbClr val="C9B5E8"/>
                </a:gs>
                <a:gs pos="35001">
                  <a:srgbClr val="D9CBEE"/>
                </a:gs>
                <a:gs pos="100000">
                  <a:srgbClr val="F0EAF9"/>
                </a:gs>
              </a:gsLst>
              <a:lin ang="16200000" scaled="1"/>
            </a:gradFill>
            <a:ln w="9525" algn="ctr">
              <a:solidFill>
                <a:srgbClr val="7D60A0"/>
              </a:solidFill>
              <a:round/>
              <a:headEnd/>
              <a:tailEnd/>
            </a:ln>
            <a:effectLst>
              <a:outerShdw dist="20000" dir="5400000" rotWithShape="0">
                <a:srgbClr val="000000">
                  <a:alpha val="37999"/>
                </a:srgbClr>
              </a:outerShdw>
            </a:effectLst>
          </p:spPr>
          <p:txBody>
            <a:bodyPr lIns="101901" tIns="50950" rIns="101901" bIns="50950" anchor="ctr"/>
            <a:lstStyle/>
            <a:p>
              <a:pPr algn="ctr" defTabSz="1019175">
                <a:defRPr/>
              </a:pPr>
              <a:r>
                <a:rPr kumimoji="0" lang="en-US" altLang="zh-CN" sz="1200" b="0" dirty="0">
                  <a:latin typeface="微软雅黑" pitchFamily="34" charset="-122"/>
                  <a:ea typeface="微软雅黑" pitchFamily="34" charset="-122"/>
                </a:rPr>
                <a:t>WIFI</a:t>
              </a:r>
              <a:endParaRPr kumimoji="0" lang="zh-CN" altLang="en-US" sz="1200" b="0" dirty="0">
                <a:latin typeface="微软雅黑" pitchFamily="34" charset="-122"/>
                <a:ea typeface="微软雅黑" pitchFamily="34" charset="-122"/>
              </a:endParaRPr>
            </a:p>
          </p:txBody>
        </p:sp>
        <p:sp>
          <p:nvSpPr>
            <p:cNvPr id="70" name="椭圆 30"/>
            <p:cNvSpPr>
              <a:spLocks noChangeArrowheads="1"/>
            </p:cNvSpPr>
            <p:nvPr/>
          </p:nvSpPr>
          <p:spPr bwMode="auto">
            <a:xfrm>
              <a:off x="2699260" y="3199347"/>
              <a:ext cx="794127" cy="225964"/>
            </a:xfrm>
            <a:prstGeom prst="ellipse">
              <a:avLst/>
            </a:prstGeom>
            <a:gradFill rotWithShape="1">
              <a:gsLst>
                <a:gs pos="0">
                  <a:srgbClr val="A3C4FF"/>
                </a:gs>
                <a:gs pos="35001">
                  <a:srgbClr val="BFD5FF"/>
                </a:gs>
                <a:gs pos="100000">
                  <a:srgbClr val="E5EEFF"/>
                </a:gs>
              </a:gsLst>
              <a:lin ang="16200000" scaled="1"/>
            </a:gradFill>
            <a:ln w="9525" algn="ctr">
              <a:solidFill>
                <a:srgbClr val="4A7EBB"/>
              </a:solidFill>
              <a:round/>
              <a:headEnd/>
              <a:tailEnd/>
            </a:ln>
            <a:effectLst>
              <a:outerShdw dist="20000" dir="5400000" rotWithShape="0">
                <a:srgbClr val="000000">
                  <a:alpha val="37999"/>
                </a:srgbClr>
              </a:outerShdw>
            </a:effectLst>
          </p:spPr>
          <p:txBody>
            <a:bodyPr lIns="0" tIns="50950" rIns="0" bIns="50950" anchor="ctr"/>
            <a:lstStyle/>
            <a:p>
              <a:pPr algn="ctr" defTabSz="1019175">
                <a:defRPr/>
              </a:pPr>
              <a:r>
                <a:rPr kumimoji="0" lang="en-US" altLang="zh-CN" sz="1200" b="0" dirty="0">
                  <a:latin typeface="微软雅黑" pitchFamily="34" charset="-122"/>
                  <a:ea typeface="微软雅黑" pitchFamily="34" charset="-122"/>
                </a:rPr>
                <a:t>LTE</a:t>
              </a:r>
              <a:endParaRPr kumimoji="0" lang="zh-CN" altLang="en-US" sz="1200" b="0" dirty="0">
                <a:latin typeface="微软雅黑" pitchFamily="34" charset="-122"/>
                <a:ea typeface="微软雅黑" pitchFamily="34" charset="-122"/>
              </a:endParaRPr>
            </a:p>
          </p:txBody>
        </p:sp>
        <p:sp>
          <p:nvSpPr>
            <p:cNvPr id="71" name="椭圆 31"/>
            <p:cNvSpPr>
              <a:spLocks noChangeArrowheads="1"/>
            </p:cNvSpPr>
            <p:nvPr/>
          </p:nvSpPr>
          <p:spPr bwMode="auto">
            <a:xfrm>
              <a:off x="3485497" y="3019146"/>
              <a:ext cx="1372630" cy="194501"/>
            </a:xfrm>
            <a:prstGeom prst="ellipse">
              <a:avLst/>
            </a:prstGeom>
            <a:gradFill rotWithShape="1">
              <a:gsLst>
                <a:gs pos="0">
                  <a:srgbClr val="FFA2A1"/>
                </a:gs>
                <a:gs pos="35001">
                  <a:srgbClr val="FFBEBD"/>
                </a:gs>
                <a:gs pos="100000">
                  <a:srgbClr val="FFE5E5"/>
                </a:gs>
              </a:gsLst>
              <a:lin ang="16200000" scaled="1"/>
            </a:gradFill>
            <a:ln w="9525" algn="ctr">
              <a:solidFill>
                <a:srgbClr val="BE4B48"/>
              </a:solidFill>
              <a:round/>
              <a:headEnd/>
              <a:tailEnd/>
            </a:ln>
            <a:effectLst>
              <a:outerShdw dist="20000" dir="5400000" rotWithShape="0">
                <a:srgbClr val="000000">
                  <a:alpha val="37999"/>
                </a:srgbClr>
              </a:outerShdw>
            </a:effectLst>
          </p:spPr>
          <p:txBody>
            <a:bodyPr lIns="0" tIns="50950" rIns="0" bIns="50950" anchor="ctr"/>
            <a:lstStyle/>
            <a:p>
              <a:pPr algn="ctr" defTabSz="1019175">
                <a:defRPr/>
              </a:pPr>
              <a:r>
                <a:rPr kumimoji="0" lang="en-US" altLang="zh-CN" sz="1200" b="0" dirty="0">
                  <a:latin typeface="微软雅黑" pitchFamily="34" charset="-122"/>
                  <a:ea typeface="微软雅黑" pitchFamily="34" charset="-122"/>
                </a:rPr>
                <a:t>WIMAX</a:t>
              </a:r>
              <a:endParaRPr kumimoji="0" lang="zh-CN" altLang="en-US" sz="1200" b="0" dirty="0">
                <a:latin typeface="微软雅黑" pitchFamily="34" charset="-122"/>
                <a:ea typeface="微软雅黑" pitchFamily="34" charset="-122"/>
              </a:endParaRPr>
            </a:p>
          </p:txBody>
        </p:sp>
        <p:sp>
          <p:nvSpPr>
            <p:cNvPr id="72" name="椭圆 33"/>
            <p:cNvSpPr>
              <a:spLocks noChangeArrowheads="1"/>
            </p:cNvSpPr>
            <p:nvPr/>
          </p:nvSpPr>
          <p:spPr bwMode="auto">
            <a:xfrm>
              <a:off x="4200737" y="3659857"/>
              <a:ext cx="1264818" cy="394723"/>
            </a:xfrm>
            <a:prstGeom prst="ellipse">
              <a:avLst/>
            </a:prstGeom>
            <a:gradFill rotWithShape="1">
              <a:gsLst>
                <a:gs pos="0">
                  <a:srgbClr val="DAFDA7"/>
                </a:gs>
                <a:gs pos="35001">
                  <a:srgbClr val="E4FDC2"/>
                </a:gs>
                <a:gs pos="100000">
                  <a:srgbClr val="F5FFE6"/>
                </a:gs>
              </a:gsLst>
              <a:lin ang="16200000" scaled="1"/>
            </a:gradFill>
            <a:ln w="9525" algn="ctr">
              <a:solidFill>
                <a:srgbClr val="98B954"/>
              </a:solidFill>
              <a:round/>
              <a:headEnd/>
              <a:tailEnd/>
            </a:ln>
            <a:effectLst>
              <a:outerShdw dist="20000" dir="5400000" rotWithShape="0">
                <a:srgbClr val="000000">
                  <a:alpha val="37999"/>
                </a:srgbClr>
              </a:outerShdw>
            </a:effectLst>
          </p:spPr>
          <p:txBody>
            <a:bodyPr lIns="101901" tIns="50950" rIns="101901" bIns="50950" anchor="ctr"/>
            <a:lstStyle/>
            <a:p>
              <a:pPr algn="ctr" defTabSz="1019175">
                <a:defRPr/>
              </a:pPr>
              <a:r>
                <a:rPr kumimoji="0" lang="en-US" altLang="zh-CN" sz="1200" b="0">
                  <a:latin typeface="微软雅黑" pitchFamily="34" charset="-122"/>
                  <a:ea typeface="微软雅黑" pitchFamily="34" charset="-122"/>
                </a:rPr>
                <a:t>……</a:t>
              </a:r>
              <a:endParaRPr kumimoji="0" lang="zh-CN" altLang="en-US" sz="1200" b="0">
                <a:latin typeface="微软雅黑" pitchFamily="34" charset="-122"/>
                <a:ea typeface="微软雅黑" pitchFamily="34" charset="-122"/>
              </a:endParaRPr>
            </a:p>
          </p:txBody>
        </p:sp>
        <p:sp>
          <p:nvSpPr>
            <p:cNvPr id="73" name="椭圆 34"/>
            <p:cNvSpPr>
              <a:spLocks noChangeArrowheads="1"/>
            </p:cNvSpPr>
            <p:nvPr/>
          </p:nvSpPr>
          <p:spPr bwMode="auto">
            <a:xfrm>
              <a:off x="101256" y="3187906"/>
              <a:ext cx="1038675" cy="234546"/>
            </a:xfrm>
            <a:prstGeom prst="ellipse">
              <a:avLst/>
            </a:prstGeom>
            <a:gradFill rotWithShape="1">
              <a:gsLst>
                <a:gs pos="0">
                  <a:srgbClr val="9EEAFF"/>
                </a:gs>
                <a:gs pos="35001">
                  <a:srgbClr val="BBEFFF"/>
                </a:gs>
                <a:gs pos="100000">
                  <a:srgbClr val="E4F9FF"/>
                </a:gs>
              </a:gsLst>
              <a:lin ang="16200000" scaled="1"/>
            </a:gradFill>
            <a:ln w="9525" algn="ctr">
              <a:solidFill>
                <a:srgbClr val="46AAC5"/>
              </a:solidFill>
              <a:round/>
              <a:headEnd/>
              <a:tailEnd/>
            </a:ln>
            <a:effectLst>
              <a:outerShdw dist="20000" dir="5400000" rotWithShape="0">
                <a:srgbClr val="000000">
                  <a:alpha val="37999"/>
                </a:srgbClr>
              </a:outerShdw>
            </a:effectLst>
          </p:spPr>
          <p:txBody>
            <a:bodyPr lIns="0" tIns="50950" rIns="0" bIns="50950" anchor="ctr"/>
            <a:lstStyle/>
            <a:p>
              <a:pPr algn="ctr" defTabSz="1019175">
                <a:defRPr/>
              </a:pPr>
              <a:r>
                <a:rPr kumimoji="0" lang="en-US" altLang="zh-CN" sz="1200" b="0" dirty="0">
                  <a:latin typeface="微软雅黑" pitchFamily="34" charset="-122"/>
                  <a:ea typeface="微软雅黑" pitchFamily="34" charset="-122"/>
                </a:rPr>
                <a:t>WSN</a:t>
              </a:r>
              <a:endParaRPr kumimoji="0" lang="zh-CN" altLang="en-US" sz="1200" b="0" dirty="0">
                <a:latin typeface="微软雅黑" pitchFamily="34" charset="-122"/>
                <a:ea typeface="微软雅黑" pitchFamily="34" charset="-122"/>
              </a:endParaRPr>
            </a:p>
          </p:txBody>
        </p:sp>
      </p:grpSp>
      <p:pic>
        <p:nvPicPr>
          <p:cNvPr id="91" name="Picture 2"/>
          <p:cNvPicPr>
            <a:picLocks noChangeAspect="1" noChangeArrowheads="1"/>
          </p:cNvPicPr>
          <p:nvPr/>
        </p:nvPicPr>
        <p:blipFill>
          <a:blip r:embed="rId17" cstate="print"/>
          <a:srcRect/>
          <a:stretch>
            <a:fillRect/>
          </a:stretch>
        </p:blipFill>
        <p:spPr bwMode="auto">
          <a:xfrm>
            <a:off x="3779912" y="3068960"/>
            <a:ext cx="1008063" cy="776288"/>
          </a:xfrm>
          <a:prstGeom prst="rect">
            <a:avLst/>
          </a:prstGeom>
          <a:noFill/>
          <a:ln w="9525">
            <a:noFill/>
            <a:miter lim="800000"/>
            <a:headEnd/>
            <a:tailEnd/>
          </a:ln>
        </p:spPr>
      </p:pic>
      <p:sp>
        <p:nvSpPr>
          <p:cNvPr id="92" name="TextBox 72"/>
          <p:cNvSpPr txBox="1">
            <a:spLocks noChangeArrowheads="1"/>
          </p:cNvSpPr>
          <p:nvPr/>
        </p:nvSpPr>
        <p:spPr bwMode="auto">
          <a:xfrm>
            <a:off x="3036587" y="3809896"/>
            <a:ext cx="2428891" cy="369332"/>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zh-CN" altLang="en-US" sz="1800" b="0" dirty="0">
                <a:latin typeface="微软雅黑" pitchFamily="34" charset="-122"/>
                <a:ea typeface="微软雅黑" pitchFamily="34" charset="-122"/>
              </a:rPr>
              <a:t>园区智能控制中心</a:t>
            </a:r>
          </a:p>
        </p:txBody>
      </p:sp>
    </p:spTree>
    <p:extLst>
      <p:ext uri="{BB962C8B-B14F-4D97-AF65-F5344CB8AC3E}">
        <p14:creationId xmlns:p14="http://schemas.microsoft.com/office/powerpoint/2010/main" xmlns="" val="1671483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a:xfrm>
            <a:off x="2016580" y="260004"/>
            <a:ext cx="7019916" cy="477114"/>
          </a:xfrm>
        </p:spPr>
        <p:txBody>
          <a:bodyPr/>
          <a:lstStyle/>
          <a:p>
            <a:pPr marL="0" indent="0">
              <a:buNone/>
            </a:pPr>
            <a:r>
              <a:rPr lang="zh-CN" altLang="en-US" dirty="0" smtClean="0"/>
              <a:t>核心业务功能（五）</a:t>
            </a:r>
            <a:r>
              <a:rPr lang="en-US" altLang="zh-CN" dirty="0" smtClean="0"/>
              <a:t>——</a:t>
            </a:r>
            <a:r>
              <a:rPr lang="zh-CN" altLang="en-US" dirty="0" smtClean="0"/>
              <a:t>园区数字化安全监管平台</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16</a:t>
            </a:fld>
            <a:endParaRPr lang="zh-CN" altLang="en-US" dirty="0"/>
          </a:p>
        </p:txBody>
      </p:sp>
      <p:pic>
        <p:nvPicPr>
          <p:cNvPr id="4" name="图片 11" descr="框架图.jpg"/>
          <p:cNvPicPr>
            <a:picLocks noChangeAspect="1" noChangeArrowheads="1"/>
          </p:cNvPicPr>
          <p:nvPr/>
        </p:nvPicPr>
        <p:blipFill>
          <a:blip r:embed="rId2" cstate="print"/>
          <a:srcRect/>
          <a:stretch>
            <a:fillRect/>
          </a:stretch>
        </p:blipFill>
        <p:spPr bwMode="auto">
          <a:xfrm>
            <a:off x="1507430" y="1889283"/>
            <a:ext cx="7385050" cy="3761804"/>
          </a:xfrm>
          <a:prstGeom prst="rect">
            <a:avLst/>
          </a:prstGeom>
          <a:noFill/>
          <a:ln w="9525">
            <a:noFill/>
            <a:miter lim="800000"/>
            <a:headEnd/>
            <a:tailEnd/>
          </a:ln>
        </p:spPr>
      </p:pic>
      <p:sp>
        <p:nvSpPr>
          <p:cNvPr id="5" name="左大括号 6"/>
          <p:cNvSpPr/>
          <p:nvPr/>
        </p:nvSpPr>
        <p:spPr>
          <a:xfrm rot="16200000">
            <a:off x="4698305" y="4139786"/>
            <a:ext cx="215900" cy="3203575"/>
          </a:xfrm>
          <a:prstGeom prst="leftBrace">
            <a:avLst>
              <a:gd name="adj1" fmla="val 34788"/>
              <a:gd name="adj2" fmla="val 27878"/>
            </a:avLst>
          </a:prstGeom>
          <a:ln w="19050">
            <a:solidFill>
              <a:srgbClr val="0461A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CN" altLang="en-US"/>
          </a:p>
        </p:txBody>
      </p:sp>
      <p:sp>
        <p:nvSpPr>
          <p:cNvPr id="6" name="矩形 7"/>
          <p:cNvSpPr>
            <a:spLocks noChangeArrowheads="1"/>
          </p:cNvSpPr>
          <p:nvPr/>
        </p:nvSpPr>
        <p:spPr bwMode="auto">
          <a:xfrm>
            <a:off x="2231330" y="5920962"/>
            <a:ext cx="4248150" cy="307975"/>
          </a:xfrm>
          <a:prstGeom prst="rect">
            <a:avLst/>
          </a:prstGeom>
          <a:noFill/>
          <a:ln w="9525">
            <a:noFill/>
            <a:miter lim="800000"/>
            <a:headEnd/>
            <a:tailEnd/>
          </a:ln>
        </p:spPr>
        <p:txBody>
          <a:bodyPr>
            <a:spAutoFit/>
          </a:bodyPr>
          <a:lstStyle/>
          <a:p>
            <a:r>
              <a:rPr lang="zh-CN" altLang="en-US" sz="1400">
                <a:solidFill>
                  <a:srgbClr val="0461A0"/>
                </a:solidFill>
                <a:latin typeface="微软雅黑" pitchFamily="34" charset="-122"/>
                <a:ea typeface="微软雅黑" pitchFamily="34" charset="-122"/>
              </a:rPr>
              <a:t>基于物联网标准层次（感知、传输、应用）的划分</a:t>
            </a:r>
          </a:p>
        </p:txBody>
      </p:sp>
      <p:sp>
        <p:nvSpPr>
          <p:cNvPr id="7" name="矩形 6"/>
          <p:cNvSpPr/>
          <p:nvPr/>
        </p:nvSpPr>
        <p:spPr>
          <a:xfrm>
            <a:off x="6768405" y="5733637"/>
            <a:ext cx="2051050" cy="69215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zh-CN" altLang="en-US" sz="1300" dirty="0">
                <a:latin typeface="微软雅黑" pitchFamily="34" charset="-122"/>
                <a:ea typeface="微软雅黑" pitchFamily="34" charset="-122"/>
              </a:rPr>
              <a:t>各子系统通过</a:t>
            </a:r>
            <a:r>
              <a:rPr lang="en-US" altLang="zh-CN" sz="1300" dirty="0">
                <a:latin typeface="微软雅黑" pitchFamily="34" charset="-122"/>
                <a:ea typeface="微软雅黑" pitchFamily="34" charset="-122"/>
              </a:rPr>
              <a:t>GIS</a:t>
            </a:r>
            <a:r>
              <a:rPr lang="zh-CN" altLang="en-US" sz="1300" dirty="0">
                <a:latin typeface="微软雅黑" pitchFamily="34" charset="-122"/>
                <a:ea typeface="微软雅黑" pitchFamily="34" charset="-122"/>
              </a:rPr>
              <a:t>、综合管控集成平台实现系统整合和联动</a:t>
            </a:r>
            <a:endParaRPr lang="zh-CN" altLang="zh-CN" sz="1300" dirty="0">
              <a:latin typeface="微软雅黑" pitchFamily="34" charset="-122"/>
              <a:ea typeface="微软雅黑" pitchFamily="34" charset="-122"/>
            </a:endParaRPr>
          </a:p>
        </p:txBody>
      </p:sp>
      <p:sp>
        <p:nvSpPr>
          <p:cNvPr id="8" name="圆角矩形标注 7"/>
          <p:cNvSpPr/>
          <p:nvPr/>
        </p:nvSpPr>
        <p:spPr>
          <a:xfrm>
            <a:off x="70742" y="3617476"/>
            <a:ext cx="1296988" cy="2808312"/>
          </a:xfrm>
          <a:prstGeom prst="wedgeRoundRectCallout">
            <a:avLst>
              <a:gd name="adj1" fmla="val 115920"/>
              <a:gd name="adj2" fmla="val 2835"/>
              <a:gd name="adj3" fmla="val 16667"/>
            </a:avLst>
          </a:prstGeom>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9" name="矩形 8"/>
          <p:cNvSpPr/>
          <p:nvPr/>
        </p:nvSpPr>
        <p:spPr>
          <a:xfrm>
            <a:off x="70742" y="3663022"/>
            <a:ext cx="1368425" cy="286232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a:spAutoFit/>
          </a:bodyPr>
          <a:lstStyle/>
          <a:p>
            <a:pPr>
              <a:lnSpc>
                <a:spcPct val="150000"/>
              </a:lnSpc>
              <a:buFont typeface="Wingdings" pitchFamily="2" charset="2"/>
              <a:buChar char="p"/>
              <a:defRPr/>
            </a:pPr>
            <a:r>
              <a:rPr lang="zh-CN" altLang="en-US" sz="1200" b="1" dirty="0">
                <a:solidFill>
                  <a:schemeClr val="bg1"/>
                </a:solidFill>
                <a:latin typeface="微软雅黑" pitchFamily="34" charset="-122"/>
                <a:ea typeface="微软雅黑" pitchFamily="34" charset="-122"/>
              </a:rPr>
              <a:t>技术基础：</a:t>
            </a:r>
            <a:r>
              <a:rPr lang="zh-CN" altLang="en-US" sz="1200" dirty="0">
                <a:solidFill>
                  <a:schemeClr val="bg1"/>
                </a:solidFill>
                <a:latin typeface="微软雅黑" pitchFamily="34" charset="-122"/>
                <a:ea typeface="微软雅黑" pitchFamily="34" charset="-122"/>
              </a:rPr>
              <a:t>充分采用数字化、网络化、智慧化、物联化等多种先进技术</a:t>
            </a:r>
            <a:endParaRPr lang="en-US" altLang="zh-CN" sz="1200" dirty="0">
              <a:solidFill>
                <a:schemeClr val="bg1"/>
              </a:solidFill>
              <a:latin typeface="微软雅黑" pitchFamily="34" charset="-122"/>
              <a:ea typeface="微软雅黑" pitchFamily="34" charset="-122"/>
            </a:endParaRPr>
          </a:p>
          <a:p>
            <a:pPr>
              <a:lnSpc>
                <a:spcPct val="150000"/>
              </a:lnSpc>
              <a:buFont typeface="Wingdings" pitchFamily="2" charset="2"/>
              <a:buChar char="p"/>
              <a:defRPr/>
            </a:pPr>
            <a:r>
              <a:rPr lang="zh-CN" altLang="en-US" sz="1200" b="1" dirty="0">
                <a:solidFill>
                  <a:schemeClr val="bg1"/>
                </a:solidFill>
                <a:latin typeface="微软雅黑" pitchFamily="34" charset="-122"/>
                <a:ea typeface="微软雅黑" pitchFamily="34" charset="-122"/>
              </a:rPr>
              <a:t>系统目标：</a:t>
            </a:r>
            <a:r>
              <a:rPr lang="zh-CN" altLang="en-US" sz="1200" dirty="0">
                <a:solidFill>
                  <a:schemeClr val="bg1"/>
                </a:solidFill>
                <a:latin typeface="微软雅黑" pitchFamily="34" charset="-122"/>
                <a:ea typeface="微软雅黑" pitchFamily="34" charset="-122"/>
              </a:rPr>
              <a:t>提高园区的安全性，提升园区管理水平，强化园区服务</a:t>
            </a:r>
            <a:r>
              <a:rPr lang="zh-CN" altLang="en-US" sz="1200" dirty="0" smtClean="0">
                <a:solidFill>
                  <a:schemeClr val="bg1"/>
                </a:solidFill>
                <a:latin typeface="微软雅黑" pitchFamily="34" charset="-122"/>
                <a:ea typeface="微软雅黑" pitchFamily="34" charset="-122"/>
              </a:rPr>
              <a:t>功能。</a:t>
            </a:r>
            <a:endParaRPr lang="zh-CN" altLang="en-US" sz="1200" dirty="0">
              <a:solidFill>
                <a:schemeClr val="bg1"/>
              </a:solidFill>
              <a:latin typeface="微软雅黑" pitchFamily="34" charset="-122"/>
              <a:ea typeface="微软雅黑" pitchFamily="34" charset="-122"/>
            </a:endParaRPr>
          </a:p>
        </p:txBody>
      </p:sp>
      <p:cxnSp>
        <p:nvCxnSpPr>
          <p:cNvPr id="10" name="直接箭头连接符 9"/>
          <p:cNvCxnSpPr/>
          <p:nvPr/>
        </p:nvCxnSpPr>
        <p:spPr>
          <a:xfrm flipH="1" flipV="1">
            <a:off x="6695380" y="3977862"/>
            <a:ext cx="504825" cy="172720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直接箭头连接符 10"/>
          <p:cNvCxnSpPr/>
          <p:nvPr/>
        </p:nvCxnSpPr>
        <p:spPr>
          <a:xfrm flipH="1" flipV="1">
            <a:off x="6695380" y="5130387"/>
            <a:ext cx="288925" cy="574675"/>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a:spLocks noChangeArrowheads="1"/>
          </p:cNvSpPr>
          <p:nvPr/>
        </p:nvSpPr>
        <p:spPr bwMode="auto">
          <a:xfrm>
            <a:off x="395536" y="934601"/>
            <a:ext cx="8510587" cy="932557"/>
          </a:xfrm>
          <a:prstGeom prst="rect">
            <a:avLst/>
          </a:prstGeom>
          <a:noFill/>
          <a:ln w="19050">
            <a:solidFill>
              <a:schemeClr val="tx2">
                <a:lumMod val="60000"/>
                <a:lumOff val="40000"/>
              </a:schemeClr>
            </a:solidFill>
            <a:prstDash val="dash"/>
            <a:miter lim="800000"/>
            <a:headEnd/>
            <a:tailEnd/>
          </a:ln>
        </p:spPr>
        <p:txBody>
          <a:bodyPr lIns="91434" tIns="45717" rIns="91434" bIns="45717">
            <a:spAutoFit/>
          </a:bodyPr>
          <a:lstStyle/>
          <a:p>
            <a:pPr marL="285750" indent="-285750" algn="just">
              <a:lnSpc>
                <a:spcPct val="130000"/>
              </a:lnSpc>
              <a:buFont typeface="Wingdings" panose="05000000000000000000" pitchFamily="2" charset="2"/>
              <a:buChar char="Ø"/>
            </a:pPr>
            <a:r>
              <a:rPr lang="zh-CN" altLang="en-US" sz="1400" b="1" dirty="0">
                <a:latin typeface="微软雅黑" pitchFamily="34" charset="-122"/>
                <a:ea typeface="微软雅黑" pitchFamily="34" charset="-122"/>
              </a:rPr>
              <a:t>确保园区内公共设施、管委会及入驻企业资产、货物等安全，为</a:t>
            </a:r>
            <a:r>
              <a:rPr lang="zh-CN" altLang="en-US" sz="1400" b="1" dirty="0" smtClean="0">
                <a:latin typeface="微软雅黑" pitchFamily="34" charset="-122"/>
                <a:ea typeface="微软雅黑" pitchFamily="34" charset="-122"/>
              </a:rPr>
              <a:t>园区提供</a:t>
            </a:r>
            <a:r>
              <a:rPr lang="zh-CN" altLang="en-US" sz="1400" b="1" dirty="0">
                <a:latin typeface="微软雅黑" pitchFamily="34" charset="-122"/>
                <a:ea typeface="微软雅黑" pitchFamily="34" charset="-122"/>
              </a:rPr>
              <a:t>安全的交通、生产、运营及工作环境</a:t>
            </a:r>
            <a:endParaRPr lang="en-US" altLang="zh-CN" sz="1400" b="1" dirty="0">
              <a:latin typeface="微软雅黑" pitchFamily="34" charset="-122"/>
              <a:ea typeface="微软雅黑" pitchFamily="34" charset="-122"/>
            </a:endParaRPr>
          </a:p>
          <a:p>
            <a:pPr marL="285750" indent="-285750" algn="just">
              <a:lnSpc>
                <a:spcPct val="130000"/>
              </a:lnSpc>
              <a:buFont typeface="Wingdings" panose="05000000000000000000" pitchFamily="2" charset="2"/>
              <a:buChar char="Ø"/>
            </a:pPr>
            <a:r>
              <a:rPr lang="zh-CN" altLang="en-US" sz="1400" b="1" dirty="0">
                <a:latin typeface="微软雅黑" pitchFamily="34" charset="-122"/>
                <a:ea typeface="微软雅黑" pitchFamily="34" charset="-122"/>
              </a:rPr>
              <a:t>视频监控系统监控点，涉及主要交通路口、重点场</a:t>
            </a:r>
            <a:r>
              <a:rPr lang="zh-CN" altLang="en-US" sz="1400" b="1" dirty="0" smtClean="0">
                <a:latin typeface="微软雅黑" pitchFamily="34" charset="-122"/>
                <a:ea typeface="微软雅黑" pitchFamily="34" charset="-122"/>
              </a:rPr>
              <a:t>所、</a:t>
            </a:r>
            <a:r>
              <a:rPr lang="zh-CN" altLang="en-US" sz="1400" b="1" dirty="0">
                <a:latin typeface="微软雅黑" pitchFamily="34" charset="-122"/>
                <a:ea typeface="微软雅黑" pitchFamily="34" charset="-122"/>
              </a:rPr>
              <a:t>视频监控、电子门</a:t>
            </a:r>
            <a:r>
              <a:rPr lang="zh-CN" altLang="en-US" sz="1400" b="1" dirty="0" smtClean="0">
                <a:latin typeface="微软雅黑" pitchFamily="34" charset="-122"/>
                <a:ea typeface="微软雅黑" pitchFamily="34" charset="-122"/>
              </a:rPr>
              <a:t>锁等</a:t>
            </a:r>
            <a:r>
              <a:rPr lang="zh-CN" altLang="en-US" sz="1400" b="1" dirty="0">
                <a:latin typeface="微软雅黑" pitchFamily="34" charset="-122"/>
                <a:ea typeface="微软雅黑" pitchFamily="34" charset="-122"/>
              </a:rPr>
              <a:t>物联网技术确保安全</a:t>
            </a:r>
            <a:endParaRPr lang="zh-CN" altLang="zh-CN" sz="1400" b="1" dirty="0">
              <a:latin typeface="微软雅黑" pitchFamily="34" charset="-122"/>
              <a:ea typeface="微软雅黑" pitchFamily="34" charset="-122"/>
            </a:endParaRPr>
          </a:p>
        </p:txBody>
      </p:sp>
    </p:spTree>
    <p:extLst>
      <p:ext uri="{BB962C8B-B14F-4D97-AF65-F5344CB8AC3E}">
        <p14:creationId xmlns:p14="http://schemas.microsoft.com/office/powerpoint/2010/main" xmlns="" val="16813735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a:xfrm>
            <a:off x="2016580" y="260004"/>
            <a:ext cx="6204134" cy="477114"/>
          </a:xfrm>
        </p:spPr>
        <p:txBody>
          <a:bodyPr/>
          <a:lstStyle/>
          <a:p>
            <a:pPr marL="0" indent="0">
              <a:buNone/>
            </a:pPr>
            <a:r>
              <a:rPr lang="zh-CN" altLang="en-US" dirty="0" smtClean="0"/>
              <a:t>核心业务功能（六）</a:t>
            </a:r>
            <a:r>
              <a:rPr lang="en-US" altLang="zh-CN" dirty="0" smtClean="0"/>
              <a:t>——</a:t>
            </a:r>
            <a:r>
              <a:rPr lang="zh-CN" altLang="en-US" dirty="0" smtClean="0"/>
              <a:t>园区政务服务大厅</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17</a:t>
            </a:fld>
            <a:endParaRPr lang="zh-CN" altLang="en-US" dirty="0"/>
          </a:p>
        </p:txBody>
      </p:sp>
      <p:sp>
        <p:nvSpPr>
          <p:cNvPr id="4" name="TextBox 1"/>
          <p:cNvSpPr txBox="1"/>
          <p:nvPr/>
        </p:nvSpPr>
        <p:spPr>
          <a:xfrm>
            <a:off x="251520" y="1188974"/>
            <a:ext cx="3259351" cy="3025385"/>
          </a:xfrm>
          <a:prstGeom prst="rect">
            <a:avLst/>
          </a:prstGeom>
          <a:noFill/>
          <a:ln>
            <a:solidFill>
              <a:srgbClr val="C00000">
                <a:alpha val="50000"/>
              </a:srgbClr>
            </a:solidFill>
          </a:ln>
        </p:spPr>
        <p:txBody>
          <a:bodyPr wrap="square" rtlCol="0">
            <a:noAutofit/>
          </a:bodyPr>
          <a:lstStyle/>
          <a:p>
            <a:pPr>
              <a:lnSpc>
                <a:spcPct val="150000"/>
              </a:lnSpc>
            </a:pPr>
            <a:r>
              <a:rPr lang="zh-CN" altLang="en-US" sz="1600" dirty="0" smtClean="0">
                <a:latin typeface="微软雅黑" panose="020B0503020204020204" pitchFamily="34" charset="-122"/>
                <a:ea typeface="微软雅黑" panose="020B0503020204020204" pitchFamily="34" charset="-122"/>
              </a:rPr>
              <a:t>园区政务服务大厅是为园区企业</a:t>
            </a:r>
            <a:r>
              <a:rPr lang="zh-CN" altLang="en-US" sz="1600" dirty="0">
                <a:latin typeface="微软雅黑" panose="020B0503020204020204" pitchFamily="34" charset="-122"/>
                <a:ea typeface="微软雅黑" panose="020B0503020204020204" pitchFamily="34" charset="-122"/>
              </a:rPr>
              <a:t>及</a:t>
            </a:r>
            <a:r>
              <a:rPr lang="zh-CN" altLang="en-US" sz="1600" dirty="0" smtClean="0">
                <a:latin typeface="微软雅黑" panose="020B0503020204020204" pitchFamily="34" charset="-122"/>
                <a:ea typeface="微软雅黑" panose="020B0503020204020204" pitchFamily="34" charset="-122"/>
              </a:rPr>
              <a:t>工作人员提供日常行政</a:t>
            </a:r>
            <a:r>
              <a:rPr lang="zh-CN" altLang="en-US" sz="1600" dirty="0">
                <a:latin typeface="微软雅黑" panose="020B0503020204020204" pitchFamily="34" charset="-122"/>
                <a:ea typeface="微软雅黑" panose="020B0503020204020204" pitchFamily="34" charset="-122"/>
              </a:rPr>
              <a:t>审批事项办理</a:t>
            </a:r>
            <a:r>
              <a:rPr lang="zh-CN" altLang="en-US" sz="1600" dirty="0" smtClean="0">
                <a:latin typeface="微软雅黑" panose="020B0503020204020204" pitchFamily="34" charset="-122"/>
                <a:ea typeface="微软雅黑" panose="020B0503020204020204" pitchFamily="34" charset="-122"/>
              </a:rPr>
              <a:t>，增强服务便捷，提高办事流程，实现对民众、企业的一站式服务。</a:t>
            </a:r>
            <a:endParaRPr lang="en-US" altLang="zh-CN" sz="1600" dirty="0" smtClean="0">
              <a:latin typeface="微软雅黑" panose="020B0503020204020204" pitchFamily="34" charset="-122"/>
              <a:ea typeface="微软雅黑" panose="020B0503020204020204" pitchFamily="34" charset="-122"/>
            </a:endParaRPr>
          </a:p>
          <a:p>
            <a:pPr marL="742950" lvl="1" indent="-285750">
              <a:lnSpc>
                <a:spcPct val="150000"/>
              </a:lnSpc>
              <a:buFont typeface="Wingdings" pitchFamily="2" charset="2"/>
              <a:buChar char="n"/>
            </a:pPr>
            <a:r>
              <a:rPr lang="zh-CN" altLang="en-US" sz="1600" dirty="0" smtClean="0">
                <a:latin typeface="微软雅黑" panose="020B0503020204020204" pitchFamily="34" charset="-122"/>
                <a:ea typeface="微软雅黑" panose="020B0503020204020204" pitchFamily="34" charset="-122"/>
              </a:rPr>
              <a:t>智能化接入渠道</a:t>
            </a:r>
            <a:endParaRPr lang="en-US" altLang="zh-CN" sz="1600" dirty="0" smtClean="0">
              <a:latin typeface="微软雅黑" panose="020B0503020204020204" pitchFamily="34" charset="-122"/>
              <a:ea typeface="微软雅黑" panose="020B0503020204020204" pitchFamily="34" charset="-122"/>
            </a:endParaRPr>
          </a:p>
          <a:p>
            <a:pPr marL="742950" lvl="1" indent="-285750">
              <a:lnSpc>
                <a:spcPct val="150000"/>
              </a:lnSpc>
              <a:buFont typeface="Wingdings" pitchFamily="2" charset="2"/>
              <a:buChar char="n"/>
            </a:pPr>
            <a:r>
              <a:rPr lang="zh-CN" altLang="en-US" sz="1600" dirty="0" smtClean="0">
                <a:latin typeface="微软雅黑" panose="020B0503020204020204" pitchFamily="34" charset="-122"/>
                <a:ea typeface="微软雅黑" panose="020B0503020204020204" pitchFamily="34" charset="-122"/>
              </a:rPr>
              <a:t>智能化行政服务平台</a:t>
            </a:r>
            <a:endParaRPr lang="en-US" altLang="zh-CN" sz="1600" dirty="0" smtClean="0">
              <a:latin typeface="微软雅黑" panose="020B0503020204020204" pitchFamily="34" charset="-122"/>
              <a:ea typeface="微软雅黑" panose="020B0503020204020204" pitchFamily="34" charset="-122"/>
            </a:endParaRPr>
          </a:p>
          <a:p>
            <a:pPr marL="742950" lvl="1" indent="-285750">
              <a:lnSpc>
                <a:spcPct val="150000"/>
              </a:lnSpc>
              <a:buFont typeface="Wingdings" pitchFamily="2" charset="2"/>
              <a:buChar char="n"/>
            </a:pPr>
            <a:r>
              <a:rPr lang="zh-CN" altLang="en-US" sz="1600" dirty="0" smtClean="0">
                <a:latin typeface="微软雅黑" panose="020B0503020204020204" pitchFamily="34" charset="-122"/>
                <a:ea typeface="微软雅黑" panose="020B0503020204020204" pitchFamily="34" charset="-122"/>
              </a:rPr>
              <a:t>智能行政服务管理平台</a:t>
            </a:r>
            <a:endParaRPr lang="zh-CN" altLang="en-US" sz="1600" dirty="0">
              <a:latin typeface="微软雅黑" panose="020B0503020204020204" pitchFamily="34" charset="-122"/>
              <a:ea typeface="微软雅黑" panose="020B0503020204020204" pitchFamily="34" charset="-122"/>
            </a:endParaRPr>
          </a:p>
        </p:txBody>
      </p:sp>
      <p:pic>
        <p:nvPicPr>
          <p:cNvPr id="5" name="Picture 75" descr="Old Black Phone"/>
          <p:cNvPicPr>
            <a:picLocks noChangeAspect="1" noChangeArrowheads="1"/>
          </p:cNvPicPr>
          <p:nvPr/>
        </p:nvPicPr>
        <p:blipFill>
          <a:blip r:embed="rId2">
            <a:extLst>
              <a:ext uri="{28A0092B-C50C-407E-A947-70E740481C1C}">
                <a14:useLocalDpi xmlns:a14="http://schemas.microsoft.com/office/drawing/2010/main" xmlns="" val="0"/>
              </a:ext>
            </a:extLst>
          </a:blip>
          <a:srcRect l="3857" r="5142"/>
          <a:stretch>
            <a:fillRect/>
          </a:stretch>
        </p:blipFill>
        <p:spPr bwMode="auto">
          <a:xfrm>
            <a:off x="5736242" y="5583232"/>
            <a:ext cx="865187" cy="6414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图片 5"/>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208755" y="5592144"/>
            <a:ext cx="503883" cy="718200"/>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220714" y="5618358"/>
            <a:ext cx="567733" cy="665772"/>
          </a:xfrm>
          <a:prstGeom prst="rect">
            <a:avLst/>
          </a:prstGeom>
        </p:spPr>
      </p:pic>
      <p:pic>
        <p:nvPicPr>
          <p:cNvPr id="8" name="图片 7"/>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3488185" y="4880187"/>
            <a:ext cx="1347985" cy="1430158"/>
          </a:xfrm>
          <a:prstGeom prst="rect">
            <a:avLst/>
          </a:prstGeom>
        </p:spPr>
      </p:pic>
      <p:pic>
        <p:nvPicPr>
          <p:cNvPr id="9" name="图片 8"/>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4585115" y="5535075"/>
            <a:ext cx="930820" cy="689656"/>
          </a:xfrm>
          <a:prstGeom prst="rect">
            <a:avLst/>
          </a:prstGeom>
        </p:spPr>
      </p:pic>
      <p:pic>
        <p:nvPicPr>
          <p:cNvPr id="10" name="Picture 2" descr="图片1"/>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3600545" y="1036430"/>
            <a:ext cx="5270500" cy="34901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图片 10"/>
          <p:cNvPicPr>
            <a:picLocks noChangeAspect="1"/>
          </p:cNvPicPr>
          <p:nvPr/>
        </p:nvPicPr>
        <p:blipFill>
          <a:blip r:embed="rId8">
            <a:extLst>
              <a:ext uri="{28A0092B-C50C-407E-A947-70E740481C1C}">
                <a14:useLocalDpi xmlns:a14="http://schemas.microsoft.com/office/drawing/2010/main" xmlns="" val="0"/>
              </a:ext>
            </a:extLst>
          </a:blip>
          <a:stretch>
            <a:fillRect/>
          </a:stretch>
        </p:blipFill>
        <p:spPr>
          <a:xfrm>
            <a:off x="341195" y="4357351"/>
            <a:ext cx="3152775" cy="2095985"/>
          </a:xfrm>
          <a:prstGeom prst="rect">
            <a:avLst/>
          </a:prstGeom>
        </p:spPr>
      </p:pic>
    </p:spTree>
    <p:extLst>
      <p:ext uri="{BB962C8B-B14F-4D97-AF65-F5344CB8AC3E}">
        <p14:creationId xmlns:p14="http://schemas.microsoft.com/office/powerpoint/2010/main" xmlns="" val="27922629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a:xfrm>
            <a:off x="2016580" y="260004"/>
            <a:ext cx="6443852" cy="477114"/>
          </a:xfrm>
        </p:spPr>
        <p:txBody>
          <a:bodyPr/>
          <a:lstStyle/>
          <a:p>
            <a:pPr marL="0" indent="0">
              <a:buNone/>
            </a:pPr>
            <a:r>
              <a:rPr lang="zh-CN" altLang="en-US" dirty="0" smtClean="0"/>
              <a:t>核心业务功能（七）</a:t>
            </a:r>
            <a:r>
              <a:rPr lang="en-US" altLang="zh-CN" dirty="0" smtClean="0"/>
              <a:t>——</a:t>
            </a:r>
            <a:r>
              <a:rPr lang="zh-CN" altLang="en-US" dirty="0" smtClean="0"/>
              <a:t>园区应急管理平台</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18</a:t>
            </a:fld>
            <a:endParaRPr lang="zh-CN" alt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0675" y="2709715"/>
            <a:ext cx="3657229" cy="324036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TextBox 4"/>
          <p:cNvSpPr txBox="1"/>
          <p:nvPr/>
        </p:nvSpPr>
        <p:spPr>
          <a:xfrm>
            <a:off x="742430" y="4069155"/>
            <a:ext cx="1237282" cy="584775"/>
          </a:xfrm>
          <a:prstGeom prst="rect">
            <a:avLst/>
          </a:prstGeom>
          <a:noFill/>
        </p:spPr>
        <p:txBody>
          <a:bodyPr wrap="square" rtlCol="0">
            <a:spAutoFit/>
          </a:bodyPr>
          <a:lstStyle/>
          <a:p>
            <a:pPr algn="ctr"/>
            <a:r>
              <a:rPr lang="zh-CN" altLang="en-US" sz="1600" b="1" dirty="0" smtClean="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突发事件应对生命周期</a:t>
            </a:r>
            <a:endParaRPr lang="zh-CN" altLang="en-US" sz="16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pic>
        <p:nvPicPr>
          <p:cNvPr id="6"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707905" y="2133228"/>
            <a:ext cx="5393328" cy="424889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7" name="TextBox 5"/>
          <p:cNvSpPr txBox="1"/>
          <p:nvPr/>
        </p:nvSpPr>
        <p:spPr>
          <a:xfrm>
            <a:off x="179512" y="972498"/>
            <a:ext cx="8712968" cy="1089144"/>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marL="285750" indent="-285750" algn="just">
              <a:lnSpc>
                <a:spcPct val="140000"/>
              </a:lnSpc>
              <a:buFont typeface="Wingdings" panose="05000000000000000000" pitchFamily="2" charset="2"/>
              <a:buChar char="Ø"/>
            </a:pPr>
            <a:r>
              <a:rPr lang="zh-CN" altLang="en-US" sz="1600" b="1" dirty="0" smtClean="0">
                <a:solidFill>
                  <a:schemeClr val="tx1"/>
                </a:solidFill>
                <a:latin typeface="微软雅黑" panose="020B0503020204020204" pitchFamily="34" charset="-122"/>
                <a:ea typeface="微软雅黑" panose="020B0503020204020204" pitchFamily="34" charset="-122"/>
              </a:rPr>
              <a:t>园区应急管理平台主要是实现信息的采集、传递和相关数据的建设。</a:t>
            </a:r>
            <a:r>
              <a:rPr lang="zh-CN" altLang="en-US" sz="1600" b="1" dirty="0">
                <a:solidFill>
                  <a:schemeClr val="tx1"/>
                </a:solidFill>
                <a:latin typeface="微软雅黑" panose="020B0503020204020204" pitchFamily="34" charset="-122"/>
                <a:ea typeface="微软雅黑" panose="020B0503020204020204" pitchFamily="34" charset="-122"/>
              </a:rPr>
              <a:t>具体</a:t>
            </a:r>
            <a:r>
              <a:rPr lang="zh-CN" altLang="en-US" sz="1600" b="1" dirty="0" smtClean="0">
                <a:solidFill>
                  <a:schemeClr val="tx1"/>
                </a:solidFill>
                <a:latin typeface="微软雅黑" panose="020B0503020204020204" pitchFamily="34" charset="-122"/>
                <a:ea typeface="微软雅黑" panose="020B0503020204020204" pitchFamily="34" charset="-122"/>
              </a:rPr>
              <a:t>业务应用系统工程包括：</a:t>
            </a:r>
            <a:r>
              <a:rPr lang="zh-CN" altLang="en-US" sz="1600" b="1" dirty="0" smtClean="0">
                <a:solidFill>
                  <a:srgbClr val="C00000"/>
                </a:solidFill>
                <a:latin typeface="微软雅黑" panose="020B0503020204020204" pitchFamily="34" charset="-122"/>
                <a:ea typeface="微软雅黑" panose="020B0503020204020204" pitchFamily="34" charset="-122"/>
              </a:rPr>
              <a:t>接处警系统及报警管理平台、预案管理系统、三维仿真系统、视频监控系统和指挥调度系统。</a:t>
            </a:r>
            <a:endParaRPr lang="zh-CN" altLang="en-US" sz="1600" b="1" dirty="0">
              <a:solidFill>
                <a:srgbClr val="C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xmlns="" val="14119454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a:xfrm>
            <a:off x="2016580" y="260004"/>
            <a:ext cx="6875900" cy="477114"/>
          </a:xfrm>
        </p:spPr>
        <p:txBody>
          <a:bodyPr/>
          <a:lstStyle/>
          <a:p>
            <a:pPr marL="0" indent="0">
              <a:buNone/>
            </a:pPr>
            <a:r>
              <a:rPr lang="zh-CN" altLang="en-US" dirty="0" smtClean="0"/>
              <a:t>核心业务功能（八）</a:t>
            </a:r>
            <a:r>
              <a:rPr lang="en-US" altLang="zh-CN" dirty="0" smtClean="0"/>
              <a:t>——</a:t>
            </a:r>
            <a:r>
              <a:rPr lang="zh-CN" altLang="en-US" dirty="0" smtClean="0"/>
              <a:t>园区发展趋势分析平台</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19</a:t>
            </a:fld>
            <a:endParaRPr lang="zh-CN" altLang="en-US" dirty="0"/>
          </a:p>
        </p:txBody>
      </p:sp>
      <p:sp>
        <p:nvSpPr>
          <p:cNvPr id="4" name="矩形 3"/>
          <p:cNvSpPr/>
          <p:nvPr/>
        </p:nvSpPr>
        <p:spPr>
          <a:xfrm>
            <a:off x="253480" y="968241"/>
            <a:ext cx="8494984" cy="35394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285750" indent="-285750" algn="just">
              <a:buFont typeface="Wingdings" panose="05000000000000000000" pitchFamily="2" charset="2"/>
              <a:buChar char="Ø"/>
            </a:pPr>
            <a:r>
              <a:rPr lang="zh-CN" altLang="zh-TW" sz="1700" dirty="0" smtClean="0">
                <a:latin typeface="微软雅黑" pitchFamily="34" charset="-122"/>
                <a:ea typeface="微软雅黑" pitchFamily="34" charset="-122"/>
              </a:rPr>
              <a:t>园区发展趋势分析平台，可以辅助企业进行快速与复杂决策，获取长足的企业发展</a:t>
            </a:r>
            <a:r>
              <a:rPr lang="zh-CN" altLang="en-US" sz="1700" dirty="0" smtClean="0">
                <a:latin typeface="微软雅黑" pitchFamily="34" charset="-122"/>
                <a:ea typeface="微软雅黑" pitchFamily="34" charset="-122"/>
              </a:rPr>
              <a:t>。</a:t>
            </a:r>
            <a:endParaRPr lang="zh-TW" altLang="en-US" sz="1700" dirty="0">
              <a:latin typeface="微软雅黑" pitchFamily="34" charset="-122"/>
              <a:ea typeface="微软雅黑" pitchFamily="34" charset="-122"/>
            </a:endParaRPr>
          </a:p>
        </p:txBody>
      </p:sp>
      <p:sp>
        <p:nvSpPr>
          <p:cNvPr id="5" name="矩形 4"/>
          <p:cNvSpPr/>
          <p:nvPr/>
        </p:nvSpPr>
        <p:spPr>
          <a:xfrm>
            <a:off x="251520" y="4994592"/>
            <a:ext cx="8640960" cy="738664"/>
          </a:xfrm>
          <a:prstGeom prst="rect">
            <a:avLst/>
          </a:prstGeom>
        </p:spPr>
        <p:txBody>
          <a:bodyPr wrap="square">
            <a:spAutoFit/>
          </a:bodyPr>
          <a:lstStyle/>
          <a:p>
            <a:pPr marL="285750" indent="-285750" algn="just">
              <a:lnSpc>
                <a:spcPct val="150000"/>
              </a:lnSpc>
              <a:buFont typeface="Wingdings" panose="05000000000000000000" pitchFamily="2" charset="2"/>
              <a:buChar char="ü"/>
            </a:pPr>
            <a:r>
              <a:rPr lang="zh-CN" altLang="zh-TW" sz="1400" b="1" dirty="0" smtClean="0">
                <a:solidFill>
                  <a:schemeClr val="accent2">
                    <a:lumMod val="75000"/>
                  </a:schemeClr>
                </a:solidFill>
                <a:latin typeface="微软雅黑" pitchFamily="34" charset="-122"/>
                <a:ea typeface="微软雅黑" pitchFamily="34" charset="-122"/>
              </a:rPr>
              <a:t>商业智能系统是以服务为导向进行架构的，是唯一可以通过单一产品和在单一可靠架构上提供完整商业智能功能的解决方案</a:t>
            </a:r>
            <a:r>
              <a:rPr lang="zh-CN" altLang="en-US" sz="1400" b="1" dirty="0" smtClean="0">
                <a:solidFill>
                  <a:schemeClr val="accent2">
                    <a:lumMod val="75000"/>
                  </a:schemeClr>
                </a:solidFill>
                <a:latin typeface="微软雅黑" pitchFamily="34" charset="-122"/>
                <a:ea typeface="微软雅黑" pitchFamily="34" charset="-122"/>
              </a:rPr>
              <a:t>。</a:t>
            </a:r>
            <a:endParaRPr lang="zh-TW" altLang="en-US" sz="1400" b="1" dirty="0">
              <a:solidFill>
                <a:schemeClr val="accent2">
                  <a:lumMod val="75000"/>
                </a:schemeClr>
              </a:solidFill>
              <a:latin typeface="微软雅黑" pitchFamily="34" charset="-122"/>
              <a:ea typeface="微软雅黑" pitchFamily="34" charset="-122"/>
            </a:endParaRPr>
          </a:p>
        </p:txBody>
      </p:sp>
      <p:sp>
        <p:nvSpPr>
          <p:cNvPr id="6" name="Rectangle 3"/>
          <p:cNvSpPr>
            <a:spLocks noChangeArrowheads="1"/>
          </p:cNvSpPr>
          <p:nvPr/>
        </p:nvSpPr>
        <p:spPr bwMode="auto">
          <a:xfrm>
            <a:off x="251520" y="5714672"/>
            <a:ext cx="8640960" cy="738664"/>
          </a:xfrm>
          <a:prstGeom prst="rect">
            <a:avLst/>
          </a:prstGeom>
        </p:spPr>
        <p:txBody>
          <a:bodyPr wrap="square">
            <a:spAutoFit/>
          </a:bodyPr>
          <a:lstStyle/>
          <a:p>
            <a:pPr marL="285750" indent="-285750" algn="just">
              <a:lnSpc>
                <a:spcPct val="150000"/>
              </a:lnSpc>
              <a:buFont typeface="Wingdings" panose="05000000000000000000" pitchFamily="2" charset="2"/>
              <a:buChar char="ü"/>
            </a:pPr>
            <a:r>
              <a:rPr lang="zh-CN" altLang="en-AU" sz="1400" b="1" dirty="0">
                <a:solidFill>
                  <a:srgbClr val="0070C0"/>
                </a:solidFill>
                <a:latin typeface="微软雅黑" pitchFamily="34" charset="-122"/>
                <a:ea typeface="微软雅黑" pitchFamily="34" charset="-122"/>
              </a:rPr>
              <a:t>数据挖掘系统贯穿业务流程的始终，在缩短投资回报周期的同时极大提高了投资回报率。数据挖掘系统可以帮助园区提高效益、优化产品结构、降低管理成本、提高管理效率与管理水平</a:t>
            </a:r>
            <a:r>
              <a:rPr lang="zh-CN" altLang="en-US" sz="1400" b="1" dirty="0">
                <a:solidFill>
                  <a:srgbClr val="0070C0"/>
                </a:solidFill>
                <a:latin typeface="微软雅黑" pitchFamily="34" charset="-122"/>
                <a:ea typeface="微软雅黑" pitchFamily="34" charset="-122"/>
              </a:rPr>
              <a:t>。</a:t>
            </a:r>
            <a:r>
              <a:rPr lang="zh-TW" altLang="en-AU" sz="1400" b="1" dirty="0">
                <a:solidFill>
                  <a:srgbClr val="0070C0"/>
                </a:solidFill>
                <a:latin typeface="微软雅黑" pitchFamily="34" charset="-122"/>
                <a:ea typeface="微软雅黑" pitchFamily="34" charset="-122"/>
              </a:rPr>
              <a:t> </a:t>
            </a:r>
          </a:p>
        </p:txBody>
      </p:sp>
      <p:grpSp>
        <p:nvGrpSpPr>
          <p:cNvPr id="7" name="群組 27"/>
          <p:cNvGrpSpPr/>
          <p:nvPr/>
        </p:nvGrpSpPr>
        <p:grpSpPr>
          <a:xfrm>
            <a:off x="467544" y="1466200"/>
            <a:ext cx="2315124" cy="1440160"/>
            <a:chOff x="323528" y="2061642"/>
            <a:chExt cx="2315124" cy="2160240"/>
          </a:xfrm>
        </p:grpSpPr>
        <p:sp>
          <p:nvSpPr>
            <p:cNvPr id="8" name="矩形 7"/>
            <p:cNvSpPr/>
            <p:nvPr/>
          </p:nvSpPr>
          <p:spPr>
            <a:xfrm>
              <a:off x="323528" y="2061642"/>
              <a:ext cx="2315124" cy="2160240"/>
            </a:xfrm>
            <a:prstGeom prst="rect">
              <a:avLst/>
            </a:prstGeom>
            <a:solidFill>
              <a:schemeClr val="accent1">
                <a:lumMod val="75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1600" dirty="0"/>
            </a:p>
          </p:txBody>
        </p:sp>
        <p:sp>
          <p:nvSpPr>
            <p:cNvPr id="9" name="矩形 8"/>
            <p:cNvSpPr/>
            <p:nvPr/>
          </p:nvSpPr>
          <p:spPr>
            <a:xfrm>
              <a:off x="535549" y="2637706"/>
              <a:ext cx="1913779" cy="432816"/>
            </a:xfrm>
            <a:prstGeom prst="rect">
              <a:avLst/>
            </a:prstGeom>
            <a:solidFill>
              <a:schemeClr val="accent1">
                <a:lumMod val="60000"/>
                <a:lumOff val="40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zh-TW" altLang="en-US" sz="1400" dirty="0" smtClean="0">
                  <a:solidFill>
                    <a:srgbClr val="002060"/>
                  </a:solidFill>
                </a:rPr>
                <a:t>客户数据</a:t>
              </a:r>
              <a:endParaRPr lang="zh-CN" altLang="en-US" sz="1400" dirty="0">
                <a:solidFill>
                  <a:srgbClr val="002060"/>
                </a:solidFill>
              </a:endParaRPr>
            </a:p>
          </p:txBody>
        </p:sp>
        <p:sp>
          <p:nvSpPr>
            <p:cNvPr id="10" name="矩形 9"/>
            <p:cNvSpPr/>
            <p:nvPr/>
          </p:nvSpPr>
          <p:spPr>
            <a:xfrm>
              <a:off x="535548" y="3094906"/>
              <a:ext cx="1913779" cy="432816"/>
            </a:xfrm>
            <a:prstGeom prst="rect">
              <a:avLst/>
            </a:prstGeom>
            <a:solidFill>
              <a:schemeClr val="accent1">
                <a:lumMod val="60000"/>
                <a:lumOff val="40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zh-TW" altLang="en-US" sz="1400" dirty="0" smtClean="0">
                  <a:solidFill>
                    <a:srgbClr val="002060"/>
                  </a:solidFill>
                </a:rPr>
                <a:t>销售信息</a:t>
              </a:r>
              <a:endParaRPr lang="zh-CN" altLang="en-US" sz="1400" dirty="0">
                <a:solidFill>
                  <a:srgbClr val="002060"/>
                </a:solidFill>
              </a:endParaRPr>
            </a:p>
          </p:txBody>
        </p:sp>
        <p:sp>
          <p:nvSpPr>
            <p:cNvPr id="11" name="矩形 10"/>
            <p:cNvSpPr/>
            <p:nvPr/>
          </p:nvSpPr>
          <p:spPr>
            <a:xfrm>
              <a:off x="535549" y="3576490"/>
              <a:ext cx="1913779" cy="432816"/>
            </a:xfrm>
            <a:prstGeom prst="rect">
              <a:avLst/>
            </a:prstGeom>
            <a:solidFill>
              <a:schemeClr val="accent1">
                <a:lumMod val="60000"/>
                <a:lumOff val="40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zh-TW" altLang="en-US" sz="1400" dirty="0" smtClean="0">
                  <a:solidFill>
                    <a:srgbClr val="002060"/>
                  </a:solidFill>
                </a:rPr>
                <a:t>商品数据</a:t>
              </a:r>
              <a:endParaRPr lang="zh-CN" altLang="en-US" sz="1400" dirty="0">
                <a:solidFill>
                  <a:srgbClr val="002060"/>
                </a:solidFill>
              </a:endParaRPr>
            </a:p>
          </p:txBody>
        </p:sp>
        <p:sp>
          <p:nvSpPr>
            <p:cNvPr id="12" name="矩形 11"/>
            <p:cNvSpPr/>
            <p:nvPr/>
          </p:nvSpPr>
          <p:spPr>
            <a:xfrm>
              <a:off x="535549" y="2183442"/>
              <a:ext cx="1913778" cy="432816"/>
            </a:xfrm>
            <a:prstGeom prst="rect">
              <a:avLst/>
            </a:prstGeom>
            <a:solidFill>
              <a:schemeClr val="accent1">
                <a:lumMod val="60000"/>
                <a:lumOff val="40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altLang="zh-TW" sz="1400" dirty="0" smtClean="0">
                  <a:solidFill>
                    <a:srgbClr val="002060"/>
                  </a:solidFill>
                </a:rPr>
                <a:t>‧‧‧‧</a:t>
              </a:r>
              <a:endParaRPr lang="zh-CN" altLang="en-US" sz="1400" dirty="0">
                <a:solidFill>
                  <a:srgbClr val="002060"/>
                </a:solidFill>
              </a:endParaRPr>
            </a:p>
          </p:txBody>
        </p:sp>
      </p:grpSp>
      <p:grpSp>
        <p:nvGrpSpPr>
          <p:cNvPr id="13" name="群組 28"/>
          <p:cNvGrpSpPr/>
          <p:nvPr/>
        </p:nvGrpSpPr>
        <p:grpSpPr>
          <a:xfrm>
            <a:off x="3347864" y="1538208"/>
            <a:ext cx="2315124" cy="1224136"/>
            <a:chOff x="3347864" y="2133650"/>
            <a:chExt cx="2315124" cy="1224136"/>
          </a:xfrm>
        </p:grpSpPr>
        <p:sp>
          <p:nvSpPr>
            <p:cNvPr id="14" name="矩形 13"/>
            <p:cNvSpPr/>
            <p:nvPr/>
          </p:nvSpPr>
          <p:spPr>
            <a:xfrm>
              <a:off x="3347864" y="2133650"/>
              <a:ext cx="2315124" cy="1224136"/>
            </a:xfrm>
            <a:prstGeom prst="rect">
              <a:avLst/>
            </a:prstGeom>
            <a:solidFill>
              <a:schemeClr val="accent2">
                <a:lumMod val="75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1600" dirty="0"/>
            </a:p>
          </p:txBody>
        </p:sp>
        <p:sp>
          <p:nvSpPr>
            <p:cNvPr id="15" name="矩形 14"/>
            <p:cNvSpPr/>
            <p:nvPr/>
          </p:nvSpPr>
          <p:spPr>
            <a:xfrm>
              <a:off x="3479138" y="2733986"/>
              <a:ext cx="2030586" cy="432816"/>
            </a:xfrm>
            <a:prstGeom prst="rect">
              <a:avLst/>
            </a:prstGeom>
            <a:solidFill>
              <a:schemeClr val="accent6">
                <a:lumMod val="60000"/>
                <a:lumOff val="40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zh-TW" altLang="en-US" sz="1400" dirty="0" smtClean="0">
                  <a:solidFill>
                    <a:srgbClr val="002060"/>
                  </a:solidFill>
                </a:rPr>
                <a:t>智能分析</a:t>
              </a:r>
              <a:endParaRPr lang="zh-CN" altLang="en-US" sz="1400" dirty="0">
                <a:solidFill>
                  <a:srgbClr val="002060"/>
                </a:solidFill>
              </a:endParaRPr>
            </a:p>
          </p:txBody>
        </p:sp>
        <p:sp>
          <p:nvSpPr>
            <p:cNvPr id="16" name="矩形 15"/>
            <p:cNvSpPr/>
            <p:nvPr/>
          </p:nvSpPr>
          <p:spPr>
            <a:xfrm>
              <a:off x="3480002" y="2276786"/>
              <a:ext cx="2030586" cy="432816"/>
            </a:xfrm>
            <a:prstGeom prst="rect">
              <a:avLst/>
            </a:prstGeom>
            <a:solidFill>
              <a:schemeClr val="accent6">
                <a:lumMod val="60000"/>
                <a:lumOff val="40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zh-TW" altLang="en-US" sz="1400" dirty="0" smtClean="0">
                  <a:solidFill>
                    <a:srgbClr val="002060"/>
                  </a:solidFill>
                </a:rPr>
                <a:t>数据挖掘</a:t>
              </a:r>
              <a:endParaRPr lang="zh-CN" altLang="en-US" sz="1400" dirty="0">
                <a:solidFill>
                  <a:srgbClr val="002060"/>
                </a:solidFill>
              </a:endParaRPr>
            </a:p>
          </p:txBody>
        </p:sp>
      </p:grpSp>
      <p:grpSp>
        <p:nvGrpSpPr>
          <p:cNvPr id="17" name="群組 29"/>
          <p:cNvGrpSpPr/>
          <p:nvPr/>
        </p:nvGrpSpPr>
        <p:grpSpPr>
          <a:xfrm>
            <a:off x="6289324" y="1466200"/>
            <a:ext cx="2171108" cy="1440160"/>
            <a:chOff x="6649364" y="2133650"/>
            <a:chExt cx="2315124" cy="2016000"/>
          </a:xfrm>
        </p:grpSpPr>
        <p:sp>
          <p:nvSpPr>
            <p:cNvPr id="18" name="矩形 17"/>
            <p:cNvSpPr/>
            <p:nvPr/>
          </p:nvSpPr>
          <p:spPr>
            <a:xfrm>
              <a:off x="6649364" y="2133650"/>
              <a:ext cx="2315124" cy="2016000"/>
            </a:xfrm>
            <a:prstGeom prst="rect">
              <a:avLst/>
            </a:prstGeom>
            <a:solidFill>
              <a:schemeClr val="accent4">
                <a:lumMod val="75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sz="1600" dirty="0"/>
            </a:p>
          </p:txBody>
        </p:sp>
        <p:sp>
          <p:nvSpPr>
            <p:cNvPr id="19" name="矩形 18"/>
            <p:cNvSpPr/>
            <p:nvPr/>
          </p:nvSpPr>
          <p:spPr>
            <a:xfrm>
              <a:off x="6861385" y="2712650"/>
              <a:ext cx="1913779" cy="432816"/>
            </a:xfrm>
            <a:prstGeom prst="rect">
              <a:avLst/>
            </a:prstGeom>
            <a:solidFill>
              <a:schemeClr val="accent4">
                <a:lumMod val="60000"/>
                <a:lumOff val="40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zh-TW" altLang="en-US" sz="1400" dirty="0" smtClean="0">
                  <a:solidFill>
                    <a:srgbClr val="002060"/>
                  </a:solidFill>
                </a:rPr>
                <a:t>差异分析</a:t>
              </a:r>
              <a:endParaRPr lang="zh-CN" altLang="en-US" sz="1400" dirty="0">
                <a:solidFill>
                  <a:srgbClr val="002060"/>
                </a:solidFill>
              </a:endParaRPr>
            </a:p>
          </p:txBody>
        </p:sp>
        <p:sp>
          <p:nvSpPr>
            <p:cNvPr id="20" name="矩形 19"/>
            <p:cNvSpPr/>
            <p:nvPr/>
          </p:nvSpPr>
          <p:spPr>
            <a:xfrm>
              <a:off x="6861384" y="3169850"/>
              <a:ext cx="1913779" cy="432816"/>
            </a:xfrm>
            <a:prstGeom prst="rect">
              <a:avLst/>
            </a:prstGeom>
            <a:solidFill>
              <a:schemeClr val="accent4">
                <a:lumMod val="60000"/>
                <a:lumOff val="40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zh-TW" altLang="en-US" sz="1400" dirty="0" smtClean="0">
                  <a:solidFill>
                    <a:srgbClr val="002060"/>
                  </a:solidFill>
                </a:rPr>
                <a:t>服务分析</a:t>
              </a:r>
              <a:endParaRPr lang="zh-CN" altLang="en-US" sz="1400" dirty="0">
                <a:solidFill>
                  <a:srgbClr val="002060"/>
                </a:solidFill>
              </a:endParaRPr>
            </a:p>
          </p:txBody>
        </p:sp>
        <p:sp>
          <p:nvSpPr>
            <p:cNvPr id="21" name="矩形 20"/>
            <p:cNvSpPr/>
            <p:nvPr/>
          </p:nvSpPr>
          <p:spPr>
            <a:xfrm>
              <a:off x="6861385" y="2255450"/>
              <a:ext cx="1913779" cy="432816"/>
            </a:xfrm>
            <a:prstGeom prst="rect">
              <a:avLst/>
            </a:prstGeom>
            <a:solidFill>
              <a:schemeClr val="accent4">
                <a:lumMod val="60000"/>
                <a:lumOff val="40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zh-TW" altLang="en-US" sz="1400" dirty="0" smtClean="0">
                  <a:solidFill>
                    <a:srgbClr val="002060"/>
                  </a:solidFill>
                </a:rPr>
                <a:t>未来分析</a:t>
              </a:r>
              <a:endParaRPr lang="zh-CN" altLang="en-US" sz="1400" dirty="0">
                <a:solidFill>
                  <a:srgbClr val="002060"/>
                </a:solidFill>
              </a:endParaRPr>
            </a:p>
          </p:txBody>
        </p:sp>
        <p:sp>
          <p:nvSpPr>
            <p:cNvPr id="22" name="矩形 21"/>
            <p:cNvSpPr/>
            <p:nvPr/>
          </p:nvSpPr>
          <p:spPr>
            <a:xfrm>
              <a:off x="6861385" y="3651434"/>
              <a:ext cx="1913779" cy="432816"/>
            </a:xfrm>
            <a:prstGeom prst="rect">
              <a:avLst/>
            </a:prstGeom>
            <a:solidFill>
              <a:schemeClr val="accent4">
                <a:lumMod val="60000"/>
                <a:lumOff val="40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zh-TW" altLang="en-US" sz="1400" dirty="0" smtClean="0">
                  <a:solidFill>
                    <a:srgbClr val="002060"/>
                  </a:solidFill>
                </a:rPr>
                <a:t>现况分析</a:t>
              </a:r>
              <a:endParaRPr lang="zh-CN" altLang="en-US" sz="1400" dirty="0">
                <a:solidFill>
                  <a:srgbClr val="002060"/>
                </a:solidFill>
              </a:endParaRPr>
            </a:p>
          </p:txBody>
        </p:sp>
      </p:grpSp>
      <p:sp>
        <p:nvSpPr>
          <p:cNvPr id="23" name="向右箭號 24"/>
          <p:cNvSpPr/>
          <p:nvPr/>
        </p:nvSpPr>
        <p:spPr>
          <a:xfrm>
            <a:off x="2843808" y="1898248"/>
            <a:ext cx="504056" cy="445392"/>
          </a:xfrm>
          <a:prstGeom prst="rightArrow">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向右箭號 30"/>
          <p:cNvSpPr/>
          <p:nvPr/>
        </p:nvSpPr>
        <p:spPr>
          <a:xfrm>
            <a:off x="5724128" y="1898248"/>
            <a:ext cx="504056" cy="445392"/>
          </a:xfrm>
          <a:prstGeom prst="rightArrow">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5" name="Picture 2" descr="http://www.inspur.com/magazine/liushijiu/s(09-17-16-24-45).jpg"/>
          <p:cNvPicPr>
            <a:picLocks noChangeAspect="1" noChangeArrowheads="1"/>
          </p:cNvPicPr>
          <p:nvPr/>
        </p:nvPicPr>
        <p:blipFill>
          <a:blip r:embed="rId2" cstate="print"/>
          <a:srcRect/>
          <a:stretch>
            <a:fillRect/>
          </a:stretch>
        </p:blipFill>
        <p:spPr bwMode="auto">
          <a:xfrm>
            <a:off x="304800" y="2906360"/>
            <a:ext cx="8229600" cy="1944216"/>
          </a:xfrm>
          <a:prstGeom prst="rect">
            <a:avLst/>
          </a:prstGeom>
          <a:noFill/>
        </p:spPr>
      </p:pic>
    </p:spTree>
    <p:extLst>
      <p:ext uri="{BB962C8B-B14F-4D97-AF65-F5344CB8AC3E}">
        <p14:creationId xmlns:p14="http://schemas.microsoft.com/office/powerpoint/2010/main" xmlns="" val="383999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4"/>
          <p:cNvSpPr>
            <a:spLocks noGrp="1"/>
          </p:cNvSpPr>
          <p:nvPr>
            <p:ph type="sldNum" sz="quarter" idx="12"/>
          </p:nvPr>
        </p:nvSpPr>
        <p:spPr>
          <a:xfrm>
            <a:off x="8749808" y="6588560"/>
            <a:ext cx="395536" cy="201373"/>
          </a:xfrm>
          <a:solidFill>
            <a:srgbClr val="F08300"/>
          </a:solidFill>
        </p:spPr>
        <p:txBody>
          <a:bodyPr/>
          <a:lstStyle/>
          <a:p>
            <a:fld id="{CBD2DC0A-31CA-4DCB-899E-B2FAFD407397}" type="slidenum">
              <a:rPr lang="zh-CN" altLang="en-US" smtClean="0">
                <a:solidFill>
                  <a:schemeClr val="bg1"/>
                </a:solidFill>
              </a:rPr>
              <a:pPr/>
              <a:t>2</a:t>
            </a:fld>
            <a:endParaRPr lang="zh-CN" altLang="en-US" dirty="0">
              <a:solidFill>
                <a:schemeClr val="bg1"/>
              </a:solidFill>
            </a:endParaRPr>
          </a:p>
        </p:txBody>
      </p:sp>
      <p:sp>
        <p:nvSpPr>
          <p:cNvPr id="2" name="文本占位符 1"/>
          <p:cNvSpPr>
            <a:spLocks noGrp="1"/>
          </p:cNvSpPr>
          <p:nvPr>
            <p:ph type="body" sz="quarter" idx="13"/>
          </p:nvPr>
        </p:nvSpPr>
        <p:spPr>
          <a:xfrm>
            <a:off x="2016580" y="260003"/>
            <a:ext cx="5482901" cy="504701"/>
          </a:xfrm>
        </p:spPr>
        <p:txBody>
          <a:bodyPr/>
          <a:lstStyle/>
          <a:p>
            <a:pPr marL="0" indent="0">
              <a:buNone/>
            </a:pPr>
            <a:r>
              <a:rPr lang="zh-CN" altLang="en-US" dirty="0" smtClean="0"/>
              <a:t>目录</a:t>
            </a:r>
            <a:endParaRPr lang="zh-CN" altLang="en-US" dirty="0"/>
          </a:p>
        </p:txBody>
      </p:sp>
      <p:sp>
        <p:nvSpPr>
          <p:cNvPr id="4" name="矩形 3"/>
          <p:cNvSpPr/>
          <p:nvPr/>
        </p:nvSpPr>
        <p:spPr bwMode="auto">
          <a:xfrm>
            <a:off x="3065310" y="8253536"/>
            <a:ext cx="4032448" cy="360040"/>
          </a:xfrm>
          <a:prstGeom prst="rect">
            <a:avLst/>
          </a:prstGeom>
          <a:noFill/>
          <a:ln w="25400">
            <a:noFill/>
          </a:ln>
          <a:effectLst/>
          <a:scene3d>
            <a:camera prst="orthographicFront"/>
            <a:lightRig rig="flat" dir="t"/>
          </a:scene3d>
          <a:sp3d>
            <a:extrusionClr>
              <a:schemeClr val="bg1"/>
            </a:extrusionClr>
            <a:contourClr>
              <a:schemeClr val="bg1"/>
            </a:contourClr>
          </a:sp3d>
        </p:spPr>
        <p:style>
          <a:lnRef idx="1">
            <a:schemeClr val="accent2"/>
          </a:lnRef>
          <a:fillRef idx="3">
            <a:schemeClr val="accent2"/>
          </a:fillRef>
          <a:effectRef idx="2">
            <a:schemeClr val="accent2"/>
          </a:effectRef>
          <a:fontRef idx="minor">
            <a:schemeClr val="lt1"/>
          </a:fontRef>
        </p:style>
        <p:txBody>
          <a:bodyPr rtlCol="0" anchor="ctr"/>
          <a:lstStyle/>
          <a:p>
            <a:pPr algn="ctr" eaLnBrk="0" fontAlgn="ctr" hangingPunct="0">
              <a:buClr>
                <a:srgbClr val="FF0000"/>
              </a:buClr>
              <a:buSzPct val="70000"/>
              <a:tabLst>
                <a:tab pos="136525" algn="l"/>
              </a:tabLst>
            </a:pPr>
            <a:r>
              <a:rPr lang="zh-CN" altLang="en-US" sz="1400" dirty="0">
                <a:latin typeface="微软雅黑" pitchFamily="34" charset="-122"/>
                <a:ea typeface="微软雅黑" pitchFamily="34" charset="-122"/>
              </a:rPr>
              <a:t>第一</a:t>
            </a:r>
            <a:r>
              <a:rPr lang="en-US" altLang="zh-CN" sz="1400" dirty="0">
                <a:latin typeface="微软雅黑" pitchFamily="34" charset="-122"/>
                <a:ea typeface="微软雅黑" pitchFamily="34" charset="-122"/>
              </a:rPr>
              <a:t>PPT</a:t>
            </a:r>
            <a:r>
              <a:rPr lang="zh-CN" altLang="en-US" sz="1400" dirty="0">
                <a:latin typeface="微软雅黑" pitchFamily="34" charset="-122"/>
                <a:ea typeface="微软雅黑" pitchFamily="34" charset="-122"/>
              </a:rPr>
              <a:t>模板网</a:t>
            </a:r>
            <a:endParaRPr lang="en-US" altLang="zh-CN" sz="1400" dirty="0">
              <a:latin typeface="微软雅黑" pitchFamily="34" charset="-122"/>
              <a:ea typeface="微软雅黑" pitchFamily="34" charset="-122"/>
            </a:endParaRPr>
          </a:p>
          <a:p>
            <a:pPr algn="ctr" eaLnBrk="0" fontAlgn="ctr" hangingPunct="0">
              <a:buClr>
                <a:srgbClr val="FF0000"/>
              </a:buClr>
              <a:buSzPct val="70000"/>
              <a:tabLst>
                <a:tab pos="136525" algn="l"/>
              </a:tabLst>
            </a:pPr>
            <a:r>
              <a:rPr lang="en-US" altLang="zh-CN" sz="1400" dirty="0">
                <a:latin typeface="微软雅黑" pitchFamily="34" charset="-122"/>
                <a:ea typeface="微软雅黑" pitchFamily="34" charset="-122"/>
              </a:rPr>
              <a:t>www.1ppt.com</a:t>
            </a:r>
            <a:endParaRPr lang="zh-CN" altLang="en-US" sz="1400" dirty="0">
              <a:latin typeface="微软雅黑" pitchFamily="34" charset="-122"/>
              <a:ea typeface="微软雅黑" pitchFamily="34" charset="-122"/>
            </a:endParaRPr>
          </a:p>
        </p:txBody>
      </p:sp>
      <p:sp>
        <p:nvSpPr>
          <p:cNvPr id="6" name="Text Box 400"/>
          <p:cNvSpPr txBox="1">
            <a:spLocks noChangeArrowheads="1"/>
          </p:cNvSpPr>
          <p:nvPr/>
        </p:nvSpPr>
        <p:spPr bwMode="gray">
          <a:xfrm>
            <a:off x="2593004" y="3587205"/>
            <a:ext cx="531812" cy="366713"/>
          </a:xfrm>
          <a:prstGeom prst="rect">
            <a:avLst/>
          </a:prstGeom>
          <a:noFill/>
          <a:ln>
            <a:noFill/>
          </a:ln>
          <a:effectLst/>
          <a:extLst>
            <a:ext uri="{909E8E84-426E-40DD-AFC4-6F175D3DCCD1}">
              <a14:hiddenFill xmlns:a14="http://schemas.microsoft.com/office/drawing/2010/main" xmlns="">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defRPr/>
            </a:pPr>
            <a:r>
              <a:rPr lang="en-US" altLang="zh-CN" kern="0">
                <a:solidFill>
                  <a:srgbClr val="FFFFFF"/>
                </a:solidFill>
                <a:latin typeface="Verdana" pitchFamily="34" charset="0"/>
                <a:ea typeface="宋体" charset="-122"/>
              </a:rPr>
              <a:t>03</a:t>
            </a:r>
          </a:p>
        </p:txBody>
      </p:sp>
      <p:grpSp>
        <p:nvGrpSpPr>
          <p:cNvPr id="7" name="组合 6"/>
          <p:cNvGrpSpPr/>
          <p:nvPr/>
        </p:nvGrpSpPr>
        <p:grpSpPr>
          <a:xfrm>
            <a:off x="2561255" y="1556792"/>
            <a:ext cx="4619624" cy="841375"/>
            <a:chOff x="2561255" y="1556792"/>
            <a:chExt cx="4619624" cy="841375"/>
          </a:xfrm>
        </p:grpSpPr>
        <p:sp>
          <p:nvSpPr>
            <p:cNvPr id="8" name="AutoShape 391"/>
            <p:cNvSpPr>
              <a:spLocks noChangeArrowheads="1"/>
            </p:cNvSpPr>
            <p:nvPr/>
          </p:nvSpPr>
          <p:spPr bwMode="gray">
            <a:xfrm>
              <a:off x="2645392" y="1799679"/>
              <a:ext cx="4435475" cy="598488"/>
            </a:xfrm>
            <a:prstGeom prst="roundRect">
              <a:avLst>
                <a:gd name="adj" fmla="val 50000"/>
              </a:avLst>
            </a:prstGeom>
            <a:gradFill rotWithShape="1">
              <a:gsLst>
                <a:gs pos="0">
                  <a:srgbClr val="DDDDDD"/>
                </a:gs>
                <a:gs pos="50000">
                  <a:srgbClr val="DDDDDD">
                    <a:gamma/>
                    <a:tint val="33725"/>
                    <a:invGamma/>
                  </a:srgbClr>
                </a:gs>
                <a:gs pos="100000">
                  <a:srgbClr val="DDDDDD"/>
                </a:gs>
              </a:gsLst>
              <a:lin ang="5400000" scaled="1"/>
            </a:gradFill>
            <a:ln>
              <a:noFill/>
            </a:ln>
            <a:effectLst/>
            <a:extLst>
              <a:ext uri="{91240B29-F687-4F45-9708-019B960494DF}">
                <a14:hiddenLine xmlns:a14="http://schemas.microsoft.com/office/drawing/2010/main" xmlns="" w="19050">
                  <a:solidFill>
                    <a:srgbClr val="C0C0C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9" name="Text Box 326"/>
            <p:cNvSpPr txBox="1">
              <a:spLocks noChangeArrowheads="1"/>
            </p:cNvSpPr>
            <p:nvPr/>
          </p:nvSpPr>
          <p:spPr bwMode="gray">
            <a:xfrm>
              <a:off x="3254992" y="1907630"/>
              <a:ext cx="3433763" cy="396875"/>
            </a:xfrm>
            <a:prstGeom prst="rect">
              <a:avLst/>
            </a:prstGeom>
            <a:noFill/>
            <a:ln>
              <a:noFill/>
            </a:ln>
            <a:effectLst>
              <a:outerShdw dist="17961" dir="2700000" algn="ctr" rotWithShape="0">
                <a:srgbClr val="FFFFFF">
                  <a:alpha val="20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p>
              <a:pPr>
                <a:spcBef>
                  <a:spcPct val="50000"/>
                </a:spcBef>
                <a:defRPr/>
              </a:pPr>
              <a:r>
                <a:rPr lang="en-US" altLang="zh-CN" sz="2000" kern="0" dirty="0">
                  <a:solidFill>
                    <a:sysClr val="windowText" lastClr="000000"/>
                  </a:solidFill>
                  <a:ea typeface="宋体" charset="-122"/>
                </a:rPr>
                <a:t> </a:t>
              </a:r>
              <a:r>
                <a:rPr lang="zh-CN" altLang="en-US" sz="2000" b="1" kern="0" dirty="0" smtClean="0">
                  <a:ln w="0"/>
                  <a:solidFill>
                    <a:srgbClr val="FF0000"/>
                  </a:solidFill>
                  <a:effectLst>
                    <a:outerShdw blurRad="38100" dist="19050" dir="2700000" algn="tl" rotWithShape="0">
                      <a:schemeClr val="dk1">
                        <a:alpha val="40000"/>
                      </a:schemeClr>
                    </a:outerShdw>
                  </a:effectLst>
                  <a:ea typeface="宋体" charset="-122"/>
                </a:rPr>
                <a:t>园区概述</a:t>
              </a:r>
              <a:endParaRPr lang="en-US" altLang="zh-CN" sz="2000" b="1" kern="0" dirty="0">
                <a:ln w="0"/>
                <a:solidFill>
                  <a:srgbClr val="FF0000"/>
                </a:solidFill>
                <a:effectLst>
                  <a:outerShdw blurRad="38100" dist="19050" dir="2700000" algn="tl" rotWithShape="0">
                    <a:schemeClr val="dk1">
                      <a:alpha val="40000"/>
                    </a:schemeClr>
                  </a:outerShdw>
                </a:effectLst>
                <a:ea typeface="宋体" charset="-122"/>
              </a:endParaRPr>
            </a:p>
          </p:txBody>
        </p:sp>
        <p:sp>
          <p:nvSpPr>
            <p:cNvPr id="10" name="Oval 381"/>
            <p:cNvSpPr>
              <a:spLocks noChangeArrowheads="1"/>
            </p:cNvSpPr>
            <p:nvPr/>
          </p:nvSpPr>
          <p:spPr bwMode="gray">
            <a:xfrm>
              <a:off x="2561255" y="1556792"/>
              <a:ext cx="600075" cy="615950"/>
            </a:xfrm>
            <a:prstGeom prst="ellipse">
              <a:avLst/>
            </a:prstGeom>
            <a:solidFill>
              <a:srgbClr val="0091D2">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11" name="Text Box 380"/>
            <p:cNvSpPr txBox="1">
              <a:spLocks noChangeArrowheads="1"/>
            </p:cNvSpPr>
            <p:nvPr/>
          </p:nvSpPr>
          <p:spPr bwMode="gray">
            <a:xfrm>
              <a:off x="2593004" y="1664742"/>
              <a:ext cx="531812" cy="366712"/>
            </a:xfrm>
            <a:prstGeom prst="rect">
              <a:avLst/>
            </a:prstGeom>
            <a:noFill/>
            <a:ln>
              <a:noFill/>
            </a:ln>
            <a:effectLst/>
            <a:extLst>
              <a:ext uri="{909E8E84-426E-40DD-AFC4-6F175D3DCCD1}">
                <a14:hiddenFill xmlns:a14="http://schemas.microsoft.com/office/drawing/2010/main" xmlns="">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defRPr/>
              </a:pPr>
              <a:r>
                <a:rPr lang="en-US" altLang="zh-CN" kern="0">
                  <a:solidFill>
                    <a:srgbClr val="FFFFFF"/>
                  </a:solidFill>
                  <a:latin typeface="Verdana" pitchFamily="34" charset="0"/>
                  <a:ea typeface="宋体" charset="-122"/>
                </a:rPr>
                <a:t>01</a:t>
              </a:r>
            </a:p>
          </p:txBody>
        </p:sp>
        <p:sp>
          <p:nvSpPr>
            <p:cNvPr id="12" name="Oval 405"/>
            <p:cNvSpPr>
              <a:spLocks noChangeArrowheads="1"/>
            </p:cNvSpPr>
            <p:nvPr/>
          </p:nvSpPr>
          <p:spPr bwMode="gray">
            <a:xfrm>
              <a:off x="6831629" y="1906043"/>
              <a:ext cx="349250" cy="358775"/>
            </a:xfrm>
            <a:prstGeom prst="ellipse">
              <a:avLst/>
            </a:prstGeom>
            <a:solidFill>
              <a:srgbClr val="0091D2">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grpSp>
      <p:grpSp>
        <p:nvGrpSpPr>
          <p:cNvPr id="13" name="组合 12"/>
          <p:cNvGrpSpPr/>
          <p:nvPr/>
        </p:nvGrpSpPr>
        <p:grpSpPr>
          <a:xfrm>
            <a:off x="2561255" y="2526754"/>
            <a:ext cx="4619624" cy="841376"/>
            <a:chOff x="2561255" y="2526754"/>
            <a:chExt cx="4619624" cy="841376"/>
          </a:xfrm>
        </p:grpSpPr>
        <p:sp>
          <p:nvSpPr>
            <p:cNvPr id="14" name="AutoShape 393"/>
            <p:cNvSpPr>
              <a:spLocks noChangeArrowheads="1"/>
            </p:cNvSpPr>
            <p:nvPr/>
          </p:nvSpPr>
          <p:spPr bwMode="gray">
            <a:xfrm>
              <a:off x="2645392" y="2769643"/>
              <a:ext cx="4435475" cy="598487"/>
            </a:xfrm>
            <a:prstGeom prst="roundRect">
              <a:avLst>
                <a:gd name="adj" fmla="val 50000"/>
              </a:avLst>
            </a:prstGeom>
            <a:gradFill rotWithShape="1">
              <a:gsLst>
                <a:gs pos="0">
                  <a:srgbClr val="DDDDDD"/>
                </a:gs>
                <a:gs pos="50000">
                  <a:srgbClr val="DDDDDD">
                    <a:gamma/>
                    <a:tint val="33725"/>
                    <a:invGamma/>
                  </a:srgbClr>
                </a:gs>
                <a:gs pos="100000">
                  <a:srgbClr val="DDDDDD"/>
                </a:gs>
              </a:gsLst>
              <a:lin ang="5400000" scaled="1"/>
            </a:gradFill>
            <a:ln>
              <a:noFill/>
            </a:ln>
            <a:effectLst/>
            <a:extLst>
              <a:ext uri="{91240B29-F687-4F45-9708-019B960494DF}">
                <a14:hiddenLine xmlns:a14="http://schemas.microsoft.com/office/drawing/2010/main" xmlns="" w="19050">
                  <a:solidFill>
                    <a:srgbClr val="C0C0C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15" name="Text Box 394"/>
            <p:cNvSpPr txBox="1">
              <a:spLocks noChangeArrowheads="1"/>
            </p:cNvSpPr>
            <p:nvPr/>
          </p:nvSpPr>
          <p:spPr bwMode="gray">
            <a:xfrm>
              <a:off x="3254992" y="2877593"/>
              <a:ext cx="3433763" cy="396875"/>
            </a:xfrm>
            <a:prstGeom prst="rect">
              <a:avLst/>
            </a:prstGeom>
            <a:noFill/>
            <a:ln>
              <a:noFill/>
            </a:ln>
            <a:effectLst>
              <a:outerShdw dist="17961" dir="2700000" algn="ctr" rotWithShape="0">
                <a:srgbClr val="FFFFFF">
                  <a:alpha val="20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square">
              <a:spAutoFit/>
            </a:bodyPr>
            <a:lstStyle/>
            <a:p>
              <a:pPr>
                <a:spcBef>
                  <a:spcPct val="50000"/>
                </a:spcBef>
                <a:defRPr/>
              </a:pPr>
              <a:r>
                <a:rPr lang="en-US" altLang="zh-CN" sz="2000" kern="0" dirty="0">
                  <a:solidFill>
                    <a:sysClr val="windowText" lastClr="000000"/>
                  </a:solidFill>
                  <a:ea typeface="宋体" charset="-122"/>
                </a:rPr>
                <a:t> </a:t>
              </a:r>
              <a:r>
                <a:rPr lang="zh-CN" altLang="en-US" sz="2000" b="1" kern="0" dirty="0">
                  <a:ln w="0"/>
                  <a:effectLst>
                    <a:outerShdw blurRad="38100" dist="19050" dir="2700000" algn="tl" rotWithShape="0">
                      <a:schemeClr val="dk1">
                        <a:alpha val="40000"/>
                      </a:schemeClr>
                    </a:outerShdw>
                  </a:effectLst>
                  <a:ea typeface="宋体" charset="-122"/>
                </a:rPr>
                <a:t>解决方案</a:t>
              </a:r>
              <a:endParaRPr lang="en-US" altLang="zh-CN" sz="2000" b="1" kern="0" dirty="0">
                <a:ln w="0"/>
                <a:effectLst>
                  <a:outerShdw blurRad="38100" dist="19050" dir="2700000" algn="tl" rotWithShape="0">
                    <a:schemeClr val="dk1">
                      <a:alpha val="40000"/>
                    </a:schemeClr>
                  </a:outerShdw>
                </a:effectLst>
                <a:ea typeface="宋体" charset="-122"/>
              </a:endParaRPr>
            </a:p>
          </p:txBody>
        </p:sp>
        <p:sp>
          <p:nvSpPr>
            <p:cNvPr id="16" name="Oval 395"/>
            <p:cNvSpPr>
              <a:spLocks noChangeArrowheads="1"/>
            </p:cNvSpPr>
            <p:nvPr/>
          </p:nvSpPr>
          <p:spPr bwMode="gray">
            <a:xfrm>
              <a:off x="2561255" y="2526754"/>
              <a:ext cx="600075" cy="615950"/>
            </a:xfrm>
            <a:prstGeom prst="ellipse">
              <a:avLst/>
            </a:prstGeom>
            <a:solidFill>
              <a:srgbClr val="FCA11C">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17" name="Text Box 396"/>
            <p:cNvSpPr txBox="1">
              <a:spLocks noChangeArrowheads="1"/>
            </p:cNvSpPr>
            <p:nvPr/>
          </p:nvSpPr>
          <p:spPr bwMode="gray">
            <a:xfrm>
              <a:off x="2593004" y="2634705"/>
              <a:ext cx="531812" cy="366713"/>
            </a:xfrm>
            <a:prstGeom prst="rect">
              <a:avLst/>
            </a:prstGeom>
            <a:noFill/>
            <a:ln>
              <a:noFill/>
            </a:ln>
            <a:effectLst/>
            <a:extLst>
              <a:ext uri="{909E8E84-426E-40DD-AFC4-6F175D3DCCD1}">
                <a14:hiddenFill xmlns:a14="http://schemas.microsoft.com/office/drawing/2010/main" xmlns="">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defRPr/>
              </a:pPr>
              <a:r>
                <a:rPr lang="en-US" altLang="zh-CN" kern="0" dirty="0">
                  <a:solidFill>
                    <a:srgbClr val="FFFFFF"/>
                  </a:solidFill>
                  <a:latin typeface="Verdana" pitchFamily="34" charset="0"/>
                  <a:ea typeface="宋体" charset="-122"/>
                </a:rPr>
                <a:t>02</a:t>
              </a:r>
            </a:p>
          </p:txBody>
        </p:sp>
        <p:sp>
          <p:nvSpPr>
            <p:cNvPr id="18" name="Oval 406"/>
            <p:cNvSpPr>
              <a:spLocks noChangeArrowheads="1"/>
            </p:cNvSpPr>
            <p:nvPr/>
          </p:nvSpPr>
          <p:spPr bwMode="gray">
            <a:xfrm>
              <a:off x="6831629" y="2876005"/>
              <a:ext cx="349250" cy="358775"/>
            </a:xfrm>
            <a:prstGeom prst="ellipse">
              <a:avLst/>
            </a:prstGeom>
            <a:solidFill>
              <a:srgbClr val="FCA11C">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grpSp>
      <p:grpSp>
        <p:nvGrpSpPr>
          <p:cNvPr id="19" name="组合 18"/>
          <p:cNvGrpSpPr/>
          <p:nvPr/>
        </p:nvGrpSpPr>
        <p:grpSpPr>
          <a:xfrm>
            <a:off x="2561255" y="3479254"/>
            <a:ext cx="4619624" cy="841376"/>
            <a:chOff x="2561255" y="3479254"/>
            <a:chExt cx="4619624" cy="841376"/>
          </a:xfrm>
        </p:grpSpPr>
        <p:sp>
          <p:nvSpPr>
            <p:cNvPr id="20" name="AutoShape 397"/>
            <p:cNvSpPr>
              <a:spLocks noChangeArrowheads="1"/>
            </p:cNvSpPr>
            <p:nvPr/>
          </p:nvSpPr>
          <p:spPr bwMode="gray">
            <a:xfrm>
              <a:off x="2645392" y="3722143"/>
              <a:ext cx="4435475" cy="598487"/>
            </a:xfrm>
            <a:prstGeom prst="roundRect">
              <a:avLst>
                <a:gd name="adj" fmla="val 50000"/>
              </a:avLst>
            </a:prstGeom>
            <a:gradFill rotWithShape="1">
              <a:gsLst>
                <a:gs pos="0">
                  <a:srgbClr val="DDDDDD"/>
                </a:gs>
                <a:gs pos="50000">
                  <a:srgbClr val="DDDDDD">
                    <a:gamma/>
                    <a:tint val="33725"/>
                    <a:invGamma/>
                  </a:srgbClr>
                </a:gs>
                <a:gs pos="100000">
                  <a:srgbClr val="DDDDDD"/>
                </a:gs>
              </a:gsLst>
              <a:lin ang="5400000" scaled="1"/>
            </a:gradFill>
            <a:ln>
              <a:noFill/>
            </a:ln>
            <a:effectLst/>
            <a:extLst>
              <a:ext uri="{91240B29-F687-4F45-9708-019B960494DF}">
                <a14:hiddenLine xmlns:a14="http://schemas.microsoft.com/office/drawing/2010/main" xmlns="" w="19050">
                  <a:solidFill>
                    <a:srgbClr val="C0C0C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21" name="Text Box 398"/>
            <p:cNvSpPr txBox="1">
              <a:spLocks noChangeArrowheads="1"/>
            </p:cNvSpPr>
            <p:nvPr/>
          </p:nvSpPr>
          <p:spPr bwMode="gray">
            <a:xfrm>
              <a:off x="3254992" y="3830093"/>
              <a:ext cx="3433763" cy="396875"/>
            </a:xfrm>
            <a:prstGeom prst="rect">
              <a:avLst/>
            </a:prstGeom>
            <a:noFill/>
            <a:ln>
              <a:noFill/>
            </a:ln>
            <a:effectLst>
              <a:outerShdw dist="17961" dir="2700000" algn="ctr" rotWithShape="0">
                <a:srgbClr val="FFFFFF">
                  <a:alpha val="20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p>
              <a:pPr>
                <a:spcBef>
                  <a:spcPct val="50000"/>
                </a:spcBef>
                <a:defRPr/>
              </a:pPr>
              <a:r>
                <a:rPr lang="en-US" altLang="zh-CN" sz="2000" kern="0" dirty="0">
                  <a:solidFill>
                    <a:sysClr val="windowText" lastClr="000000"/>
                  </a:solidFill>
                  <a:ea typeface="宋体" charset="-122"/>
                </a:rPr>
                <a:t> </a:t>
              </a:r>
              <a:r>
                <a:rPr lang="zh-CN" altLang="en-US" sz="2000" b="1" kern="0" dirty="0" smtClean="0">
                  <a:ln w="0"/>
                  <a:effectLst>
                    <a:outerShdw blurRad="38100" dist="19050" dir="2700000" algn="tl" rotWithShape="0">
                      <a:schemeClr val="dk1">
                        <a:alpha val="40000"/>
                      </a:schemeClr>
                    </a:outerShdw>
                  </a:effectLst>
                  <a:ea typeface="宋体" charset="-122"/>
                </a:rPr>
                <a:t>核心</a:t>
              </a:r>
              <a:r>
                <a:rPr lang="zh-CN" altLang="en-US" sz="2000" b="1" kern="0" dirty="0">
                  <a:ln w="0"/>
                  <a:effectLst>
                    <a:outerShdw blurRad="38100" dist="19050" dir="2700000" algn="tl" rotWithShape="0">
                      <a:schemeClr val="dk1">
                        <a:alpha val="40000"/>
                      </a:schemeClr>
                    </a:outerShdw>
                  </a:effectLst>
                  <a:ea typeface="宋体" charset="-122"/>
                </a:rPr>
                <a:t>应用</a:t>
              </a:r>
              <a:endParaRPr lang="en-US" altLang="zh-CN" sz="2000" b="1" kern="0" dirty="0">
                <a:ln w="0"/>
                <a:effectLst>
                  <a:outerShdw blurRad="38100" dist="19050" dir="2700000" algn="tl" rotWithShape="0">
                    <a:schemeClr val="dk1">
                      <a:alpha val="40000"/>
                    </a:schemeClr>
                  </a:outerShdw>
                </a:effectLst>
                <a:ea typeface="宋体" charset="-122"/>
              </a:endParaRPr>
            </a:p>
          </p:txBody>
        </p:sp>
        <p:sp>
          <p:nvSpPr>
            <p:cNvPr id="22" name="Oval 399"/>
            <p:cNvSpPr>
              <a:spLocks noChangeArrowheads="1"/>
            </p:cNvSpPr>
            <p:nvPr/>
          </p:nvSpPr>
          <p:spPr bwMode="gray">
            <a:xfrm>
              <a:off x="2561255" y="3479254"/>
              <a:ext cx="600075" cy="615950"/>
            </a:xfrm>
            <a:prstGeom prst="ellipse">
              <a:avLst/>
            </a:prstGeom>
            <a:solidFill>
              <a:srgbClr val="9A2FBB">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23" name="Oval 407"/>
            <p:cNvSpPr>
              <a:spLocks noChangeArrowheads="1"/>
            </p:cNvSpPr>
            <p:nvPr/>
          </p:nvSpPr>
          <p:spPr bwMode="gray">
            <a:xfrm>
              <a:off x="6831629" y="3828505"/>
              <a:ext cx="349250" cy="358775"/>
            </a:xfrm>
            <a:prstGeom prst="ellipse">
              <a:avLst/>
            </a:prstGeom>
            <a:solidFill>
              <a:srgbClr val="9A2FBB">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grpSp>
      <p:grpSp>
        <p:nvGrpSpPr>
          <p:cNvPr id="24" name="组合 23"/>
          <p:cNvGrpSpPr/>
          <p:nvPr/>
        </p:nvGrpSpPr>
        <p:grpSpPr>
          <a:xfrm>
            <a:off x="2561255" y="4453979"/>
            <a:ext cx="4619624" cy="841376"/>
            <a:chOff x="2561255" y="4453979"/>
            <a:chExt cx="4619624" cy="841376"/>
          </a:xfrm>
        </p:grpSpPr>
        <p:sp>
          <p:nvSpPr>
            <p:cNvPr id="25" name="AutoShape 401"/>
            <p:cNvSpPr>
              <a:spLocks noChangeArrowheads="1"/>
            </p:cNvSpPr>
            <p:nvPr/>
          </p:nvSpPr>
          <p:spPr bwMode="gray">
            <a:xfrm>
              <a:off x="2645392" y="4696868"/>
              <a:ext cx="4435475" cy="598487"/>
            </a:xfrm>
            <a:prstGeom prst="roundRect">
              <a:avLst>
                <a:gd name="adj" fmla="val 50000"/>
              </a:avLst>
            </a:prstGeom>
            <a:gradFill rotWithShape="1">
              <a:gsLst>
                <a:gs pos="0">
                  <a:srgbClr val="DDDDDD"/>
                </a:gs>
                <a:gs pos="50000">
                  <a:srgbClr val="DDDDDD">
                    <a:gamma/>
                    <a:tint val="33725"/>
                    <a:invGamma/>
                  </a:srgbClr>
                </a:gs>
                <a:gs pos="100000">
                  <a:srgbClr val="DDDDDD"/>
                </a:gs>
              </a:gsLst>
              <a:lin ang="5400000" scaled="1"/>
            </a:gradFill>
            <a:ln>
              <a:noFill/>
            </a:ln>
            <a:effectLst/>
            <a:extLst>
              <a:ext uri="{91240B29-F687-4F45-9708-019B960494DF}">
                <a14:hiddenLine xmlns:a14="http://schemas.microsoft.com/office/drawing/2010/main" xmlns="" w="19050">
                  <a:solidFill>
                    <a:srgbClr val="C0C0C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26" name="Text Box 402"/>
            <p:cNvSpPr txBox="1">
              <a:spLocks noChangeArrowheads="1"/>
            </p:cNvSpPr>
            <p:nvPr/>
          </p:nvSpPr>
          <p:spPr bwMode="gray">
            <a:xfrm>
              <a:off x="3254992" y="4804818"/>
              <a:ext cx="3433763" cy="396875"/>
            </a:xfrm>
            <a:prstGeom prst="rect">
              <a:avLst/>
            </a:prstGeom>
            <a:noFill/>
            <a:ln>
              <a:noFill/>
            </a:ln>
            <a:effectLst>
              <a:outerShdw dist="17961" dir="2700000" algn="ctr" rotWithShape="0">
                <a:srgbClr val="FFFFFF">
                  <a:alpha val="20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p>
              <a:pPr>
                <a:spcBef>
                  <a:spcPct val="50000"/>
                </a:spcBef>
                <a:defRPr/>
              </a:pPr>
              <a:r>
                <a:rPr lang="en-US" altLang="zh-CN" sz="2000" kern="0" dirty="0">
                  <a:solidFill>
                    <a:sysClr val="windowText" lastClr="000000"/>
                  </a:solidFill>
                  <a:ea typeface="宋体" charset="-122"/>
                </a:rPr>
                <a:t> </a:t>
              </a:r>
              <a:r>
                <a:rPr lang="zh-CN" altLang="en-US" sz="2000" b="1" kern="0" dirty="0" smtClean="0">
                  <a:ln w="0"/>
                  <a:effectLst>
                    <a:outerShdw blurRad="38100" dist="19050" dir="2700000" algn="tl" rotWithShape="0">
                      <a:schemeClr val="dk1">
                        <a:alpha val="40000"/>
                      </a:schemeClr>
                    </a:outerShdw>
                  </a:effectLst>
                  <a:ea typeface="宋体" charset="-122"/>
                </a:rPr>
                <a:t>案例展示</a:t>
              </a:r>
              <a:endParaRPr lang="en-US" altLang="zh-CN" sz="2000" b="1" kern="0" dirty="0">
                <a:ln w="0"/>
                <a:effectLst>
                  <a:outerShdw blurRad="38100" dist="19050" dir="2700000" algn="tl" rotWithShape="0">
                    <a:schemeClr val="dk1">
                      <a:alpha val="40000"/>
                    </a:schemeClr>
                  </a:outerShdw>
                </a:effectLst>
                <a:ea typeface="宋体" charset="-122"/>
              </a:endParaRPr>
            </a:p>
          </p:txBody>
        </p:sp>
        <p:sp>
          <p:nvSpPr>
            <p:cNvPr id="27" name="Oval 403"/>
            <p:cNvSpPr>
              <a:spLocks noChangeArrowheads="1"/>
            </p:cNvSpPr>
            <p:nvPr/>
          </p:nvSpPr>
          <p:spPr bwMode="gray">
            <a:xfrm>
              <a:off x="2561255" y="4453979"/>
              <a:ext cx="600075" cy="615950"/>
            </a:xfrm>
            <a:prstGeom prst="ellipse">
              <a:avLst/>
            </a:prstGeom>
            <a:solidFill>
              <a:srgbClr val="89BC36">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28" name="Text Box 404"/>
            <p:cNvSpPr txBox="1">
              <a:spLocks noChangeArrowheads="1"/>
            </p:cNvSpPr>
            <p:nvPr/>
          </p:nvSpPr>
          <p:spPr bwMode="gray">
            <a:xfrm>
              <a:off x="2593004" y="4561930"/>
              <a:ext cx="531812" cy="366713"/>
            </a:xfrm>
            <a:prstGeom prst="rect">
              <a:avLst/>
            </a:prstGeom>
            <a:noFill/>
            <a:ln>
              <a:noFill/>
            </a:ln>
            <a:effectLst/>
            <a:extLst>
              <a:ext uri="{909E8E84-426E-40DD-AFC4-6F175D3DCCD1}">
                <a14:hiddenFill xmlns:a14="http://schemas.microsoft.com/office/drawing/2010/main" xmlns="">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defRPr/>
              </a:pPr>
              <a:r>
                <a:rPr lang="en-US" altLang="zh-CN" kern="0" dirty="0">
                  <a:solidFill>
                    <a:srgbClr val="FFFFFF"/>
                  </a:solidFill>
                  <a:latin typeface="Verdana" pitchFamily="34" charset="0"/>
                  <a:ea typeface="宋体" charset="-122"/>
                </a:rPr>
                <a:t>04</a:t>
              </a:r>
            </a:p>
          </p:txBody>
        </p:sp>
        <p:sp>
          <p:nvSpPr>
            <p:cNvPr id="29" name="Oval 408"/>
            <p:cNvSpPr>
              <a:spLocks noChangeArrowheads="1"/>
            </p:cNvSpPr>
            <p:nvPr/>
          </p:nvSpPr>
          <p:spPr bwMode="gray">
            <a:xfrm>
              <a:off x="6831629" y="4803230"/>
              <a:ext cx="349250" cy="358775"/>
            </a:xfrm>
            <a:prstGeom prst="ellipse">
              <a:avLst/>
            </a:prstGeom>
            <a:solidFill>
              <a:srgbClr val="89BC36">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grpSp>
      <p:sp>
        <p:nvSpPr>
          <p:cNvPr id="30" name="Text Box 396"/>
          <p:cNvSpPr txBox="1">
            <a:spLocks noChangeArrowheads="1"/>
          </p:cNvSpPr>
          <p:nvPr/>
        </p:nvSpPr>
        <p:spPr bwMode="gray">
          <a:xfrm>
            <a:off x="2623168" y="3611019"/>
            <a:ext cx="531812" cy="366713"/>
          </a:xfrm>
          <a:prstGeom prst="rect">
            <a:avLst/>
          </a:prstGeom>
          <a:noFill/>
          <a:ln>
            <a:noFill/>
          </a:ln>
          <a:effectLst/>
          <a:extLst>
            <a:ext uri="{909E8E84-426E-40DD-AFC4-6F175D3DCCD1}">
              <a14:hiddenFill xmlns:a14="http://schemas.microsoft.com/office/drawing/2010/main" xmlns="">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defRPr/>
            </a:pPr>
            <a:r>
              <a:rPr lang="en-US" altLang="zh-CN" kern="0" dirty="0" smtClean="0">
                <a:solidFill>
                  <a:srgbClr val="FFFFFF"/>
                </a:solidFill>
                <a:latin typeface="Verdana" pitchFamily="34" charset="0"/>
                <a:ea typeface="宋体" charset="-122"/>
              </a:rPr>
              <a:t>03</a:t>
            </a:r>
            <a:endParaRPr lang="en-US" altLang="zh-CN" kern="0" dirty="0">
              <a:solidFill>
                <a:srgbClr val="FFFFFF"/>
              </a:solidFill>
              <a:latin typeface="Verdana" pitchFamily="34" charset="0"/>
              <a:ea typeface="宋体" charset="-122"/>
            </a:endParaRPr>
          </a:p>
        </p:txBody>
      </p:sp>
    </p:spTree>
    <p:extLst>
      <p:ext uri="{BB962C8B-B14F-4D97-AF65-F5344CB8AC3E}">
        <p14:creationId xmlns:p14="http://schemas.microsoft.com/office/powerpoint/2010/main" xmlns="" val="1750963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1+#ppt_w/2"/>
                                          </p:val>
                                        </p:tav>
                                        <p:tav tm="100000">
                                          <p:val>
                                            <p:strVal val="#ppt_x"/>
                                          </p:val>
                                        </p:tav>
                                      </p:tavLst>
                                    </p:anim>
                                    <p:anim calcmode="lin" valueType="num">
                                      <p:cBhvr additive="base">
                                        <p:cTn id="8" dur="500" fill="hold"/>
                                        <p:tgtEl>
                                          <p:spTgt spid="24"/>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1+#ppt_w/2"/>
                                          </p:val>
                                        </p:tav>
                                        <p:tav tm="100000">
                                          <p:val>
                                            <p:strVal val="#ppt_x"/>
                                          </p:val>
                                        </p:tav>
                                      </p:tavLst>
                                    </p:anim>
                                    <p:anim calcmode="lin" valueType="num">
                                      <p:cBhvr additive="base">
                                        <p:cTn id="12" dur="500" fill="hold"/>
                                        <p:tgtEl>
                                          <p:spTgt spid="13"/>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0-#ppt_w/2"/>
                                          </p:val>
                                        </p:tav>
                                        <p:tav tm="100000">
                                          <p:val>
                                            <p:strVal val="#ppt_x"/>
                                          </p:val>
                                        </p:tav>
                                      </p:tavLst>
                                    </p:anim>
                                    <p:anim calcmode="lin" valueType="num">
                                      <p:cBhvr additive="base">
                                        <p:cTn id="20"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a:xfrm>
            <a:off x="2016580" y="260004"/>
            <a:ext cx="6508681" cy="477114"/>
          </a:xfrm>
        </p:spPr>
        <p:txBody>
          <a:bodyPr/>
          <a:lstStyle/>
          <a:p>
            <a:pPr marL="0" indent="0">
              <a:buNone/>
            </a:pPr>
            <a:r>
              <a:rPr lang="zh-CN" altLang="en-US" dirty="0" smtClean="0"/>
              <a:t>核心业务功能（九）</a:t>
            </a:r>
            <a:r>
              <a:rPr lang="en-US" altLang="zh-CN" dirty="0" smtClean="0"/>
              <a:t>——</a:t>
            </a:r>
            <a:r>
              <a:rPr lang="zh-CN" altLang="en-US" dirty="0" smtClean="0"/>
              <a:t>园区中小企业云平台</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20</a:t>
            </a:fld>
            <a:endParaRPr lang="zh-CN" altLang="en-US" dirty="0"/>
          </a:p>
        </p:txBody>
      </p:sp>
      <p:sp>
        <p:nvSpPr>
          <p:cNvPr id="4" name="AutoShape 268"/>
          <p:cNvSpPr>
            <a:spLocks noChangeArrowheads="1"/>
          </p:cNvSpPr>
          <p:nvPr/>
        </p:nvSpPr>
        <p:spPr bwMode="auto">
          <a:xfrm rot="1175121">
            <a:off x="4559253" y="5697170"/>
            <a:ext cx="2890780" cy="330252"/>
          </a:xfrm>
          <a:custGeom>
            <a:avLst/>
            <a:gdLst>
              <a:gd name="T0" fmla="*/ 2147483647 w 21600"/>
              <a:gd name="T1" fmla="*/ 0 h 21600"/>
              <a:gd name="T2" fmla="*/ 2147483647 w 21600"/>
              <a:gd name="T3" fmla="*/ 604897532 h 21600"/>
              <a:gd name="T4" fmla="*/ 2147483647 w 21600"/>
              <a:gd name="T5" fmla="*/ 285203700 h 21600"/>
              <a:gd name="T6" fmla="*/ 2147483647 w 21600"/>
              <a:gd name="T7" fmla="*/ 604897532 h 21600"/>
              <a:gd name="T8" fmla="*/ 0 60000 65536"/>
              <a:gd name="T9" fmla="*/ 0 60000 65536"/>
              <a:gd name="T10" fmla="*/ 0 60000 65536"/>
              <a:gd name="T11" fmla="*/ 0 60000 65536"/>
              <a:gd name="T12" fmla="*/ 89 w 21600"/>
              <a:gd name="T13" fmla="*/ 0 h 21600"/>
              <a:gd name="T14" fmla="*/ 21511 w 21600"/>
              <a:gd name="T15" fmla="*/ 9867 h 21600"/>
            </a:gdLst>
            <a:ahLst/>
            <a:cxnLst>
              <a:cxn ang="T8">
                <a:pos x="T0" y="T1"/>
              </a:cxn>
              <a:cxn ang="T9">
                <a:pos x="T2" y="T3"/>
              </a:cxn>
              <a:cxn ang="T10">
                <a:pos x="T4" y="T5"/>
              </a:cxn>
              <a:cxn ang="T11">
                <a:pos x="T6" y="T7"/>
              </a:cxn>
            </a:cxnLst>
            <a:rect l="T12" t="T13" r="T14" b="T15"/>
            <a:pathLst>
              <a:path w="21600" h="21600">
                <a:moveTo>
                  <a:pt x="4026" y="8073"/>
                </a:moveTo>
                <a:cubicBezTo>
                  <a:pt x="5139" y="5308"/>
                  <a:pt x="7820" y="3497"/>
                  <a:pt x="10800" y="3498"/>
                </a:cubicBezTo>
                <a:cubicBezTo>
                  <a:pt x="13779" y="3498"/>
                  <a:pt x="16460" y="5308"/>
                  <a:pt x="17573" y="8073"/>
                </a:cubicBezTo>
                <a:lnTo>
                  <a:pt x="20818" y="6766"/>
                </a:lnTo>
                <a:cubicBezTo>
                  <a:pt x="19172" y="2678"/>
                  <a:pt x="15207" y="-1"/>
                  <a:pt x="10799" y="0"/>
                </a:cubicBezTo>
                <a:cubicBezTo>
                  <a:pt x="6392" y="0"/>
                  <a:pt x="2427" y="2678"/>
                  <a:pt x="781" y="6766"/>
                </a:cubicBezTo>
                <a:lnTo>
                  <a:pt x="4026" y="8073"/>
                </a:lnTo>
                <a:close/>
              </a:path>
            </a:pathLst>
          </a:custGeom>
          <a:solidFill>
            <a:srgbClr val="DDDDDD"/>
          </a:solidFill>
          <a:ln>
            <a:noFill/>
          </a:ln>
          <a:effectLst>
            <a:outerShdw dist="76200" dir="5400000" algn="ctr" rotWithShape="0">
              <a:schemeClr val="bg2"/>
            </a:outerShdw>
          </a:effectLst>
          <a:extLst>
            <a:ext uri="{91240B29-F687-4F45-9708-019B960494DF}">
              <a14:hiddenLine xmlns:a14="http://schemas.microsoft.com/office/drawing/2010/main" xmlns="" w="12700" algn="ctr">
                <a:solidFill>
                  <a:srgbClr val="000000"/>
                </a:solidFill>
                <a:miter lim="800000"/>
                <a:headEnd/>
                <a:tailEnd/>
              </a14:hiddenLine>
            </a:ext>
          </a:extLst>
        </p:spPr>
        <p:txBody>
          <a:bodyPr wrap="none" lIns="87313" tIns="44450" rIns="87313" bIns="44450" anchor="ctr"/>
          <a:lstStyle/>
          <a:p>
            <a:endParaRPr lang="zh-CN" altLang="en-US" sz="1200">
              <a:latin typeface="微软雅黑" pitchFamily="34" charset="-122"/>
              <a:ea typeface="微软雅黑" pitchFamily="34" charset="-122"/>
            </a:endParaRPr>
          </a:p>
        </p:txBody>
      </p:sp>
      <p:sp>
        <p:nvSpPr>
          <p:cNvPr id="5" name="AutoShape 268"/>
          <p:cNvSpPr>
            <a:spLocks noChangeArrowheads="1"/>
          </p:cNvSpPr>
          <p:nvPr/>
        </p:nvSpPr>
        <p:spPr bwMode="auto">
          <a:xfrm rot="20890633">
            <a:off x="4812226" y="5251647"/>
            <a:ext cx="3240088" cy="875219"/>
          </a:xfrm>
          <a:custGeom>
            <a:avLst/>
            <a:gdLst>
              <a:gd name="T0" fmla="*/ 2147483647 w 21600"/>
              <a:gd name="T1" fmla="*/ 0 h 21600"/>
              <a:gd name="T2" fmla="*/ 2147483647 w 21600"/>
              <a:gd name="T3" fmla="*/ 604897532 h 21600"/>
              <a:gd name="T4" fmla="*/ 2147483647 w 21600"/>
              <a:gd name="T5" fmla="*/ 285203700 h 21600"/>
              <a:gd name="T6" fmla="*/ 2147483647 w 21600"/>
              <a:gd name="T7" fmla="*/ 604897532 h 21600"/>
              <a:gd name="T8" fmla="*/ 0 60000 65536"/>
              <a:gd name="T9" fmla="*/ 0 60000 65536"/>
              <a:gd name="T10" fmla="*/ 0 60000 65536"/>
              <a:gd name="T11" fmla="*/ 0 60000 65536"/>
              <a:gd name="T12" fmla="*/ 89 w 21600"/>
              <a:gd name="T13" fmla="*/ 0 h 21600"/>
              <a:gd name="T14" fmla="*/ 21511 w 21600"/>
              <a:gd name="T15" fmla="*/ 9867 h 21600"/>
            </a:gdLst>
            <a:ahLst/>
            <a:cxnLst>
              <a:cxn ang="T8">
                <a:pos x="T0" y="T1"/>
              </a:cxn>
              <a:cxn ang="T9">
                <a:pos x="T2" y="T3"/>
              </a:cxn>
              <a:cxn ang="T10">
                <a:pos x="T4" y="T5"/>
              </a:cxn>
              <a:cxn ang="T11">
                <a:pos x="T6" y="T7"/>
              </a:cxn>
            </a:cxnLst>
            <a:rect l="T12" t="T13" r="T14" b="T15"/>
            <a:pathLst>
              <a:path w="21600" h="21600">
                <a:moveTo>
                  <a:pt x="4026" y="8073"/>
                </a:moveTo>
                <a:cubicBezTo>
                  <a:pt x="5139" y="5308"/>
                  <a:pt x="7820" y="3497"/>
                  <a:pt x="10800" y="3498"/>
                </a:cubicBezTo>
                <a:cubicBezTo>
                  <a:pt x="13779" y="3498"/>
                  <a:pt x="16460" y="5308"/>
                  <a:pt x="17573" y="8073"/>
                </a:cubicBezTo>
                <a:lnTo>
                  <a:pt x="20818" y="6766"/>
                </a:lnTo>
                <a:cubicBezTo>
                  <a:pt x="19172" y="2678"/>
                  <a:pt x="15207" y="-1"/>
                  <a:pt x="10799" y="0"/>
                </a:cubicBezTo>
                <a:cubicBezTo>
                  <a:pt x="6392" y="0"/>
                  <a:pt x="2427" y="2678"/>
                  <a:pt x="781" y="6766"/>
                </a:cubicBezTo>
                <a:lnTo>
                  <a:pt x="4026" y="8073"/>
                </a:lnTo>
                <a:close/>
              </a:path>
            </a:pathLst>
          </a:custGeom>
          <a:solidFill>
            <a:srgbClr val="DDDDDD"/>
          </a:solidFill>
          <a:ln>
            <a:noFill/>
          </a:ln>
          <a:effectLst>
            <a:outerShdw dist="76200" dir="5400000" algn="ctr" rotWithShape="0">
              <a:schemeClr val="bg2"/>
            </a:outerShdw>
          </a:effectLst>
          <a:extLst>
            <a:ext uri="{91240B29-F687-4F45-9708-019B960494DF}">
              <a14:hiddenLine xmlns:a14="http://schemas.microsoft.com/office/drawing/2010/main" xmlns="" w="12700" algn="ctr">
                <a:solidFill>
                  <a:srgbClr val="000000"/>
                </a:solidFill>
                <a:miter lim="800000"/>
                <a:headEnd/>
                <a:tailEnd/>
              </a14:hiddenLine>
            </a:ext>
          </a:extLst>
        </p:spPr>
        <p:txBody>
          <a:bodyPr wrap="none" lIns="87313" tIns="44450" rIns="87313" bIns="44450" anchor="ctr"/>
          <a:lstStyle/>
          <a:p>
            <a:endParaRPr lang="zh-CN" altLang="en-US"/>
          </a:p>
        </p:txBody>
      </p:sp>
      <p:pic>
        <p:nvPicPr>
          <p:cNvPr id="6" name="Picture 2" descr="D:\教程\PPT\PPT素材\3D小人\目标\目标.jpg"/>
          <p:cNvPicPr>
            <a:picLocks noChangeAspect="1" noChangeArrowheads="1"/>
          </p:cNvPicPr>
          <p:nvPr/>
        </p:nvPicPr>
        <p:blipFill>
          <a:blip r:embed="rId2" cstate="email">
            <a:extLst>
              <a:ext uri="{28A0092B-C50C-407E-A947-70E740481C1C}">
                <a14:useLocalDpi xmlns:a14="http://schemas.microsoft.com/office/drawing/2010/main" xmlns="" val="0"/>
              </a:ext>
            </a:extLst>
          </a:blip>
          <a:srcRect/>
          <a:stretch>
            <a:fillRect/>
          </a:stretch>
        </p:blipFill>
        <p:spPr bwMode="auto">
          <a:xfrm>
            <a:off x="333812" y="1177570"/>
            <a:ext cx="1463547" cy="8562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 Box 4"/>
          <p:cNvSpPr txBox="1">
            <a:spLocks noChangeArrowheads="1"/>
          </p:cNvSpPr>
          <p:nvPr/>
        </p:nvSpPr>
        <p:spPr bwMode="gray">
          <a:xfrm>
            <a:off x="1886416" y="999354"/>
            <a:ext cx="6962162" cy="1274195"/>
          </a:xfrm>
          <a:prstGeom prst="rect">
            <a:avLst/>
          </a:prstGeom>
          <a:solidFill>
            <a:schemeClr val="bg1"/>
          </a:solidFill>
          <a:ln w="57150" cmpd="thickThin" algn="ctr">
            <a:noFill/>
            <a:miter lim="800000"/>
            <a:headEnd/>
            <a:tailEnd/>
          </a:ln>
          <a:effectLst>
            <a:prstShdw prst="shdw17" dist="17961" dir="2700000">
              <a:schemeClr val="bg1">
                <a:gamma/>
                <a:shade val="60000"/>
                <a:invGamma/>
              </a:schemeClr>
            </a:prstShdw>
          </a:effectLst>
        </p:spPr>
        <p:txBody>
          <a:bodyPr wrap="square">
            <a:spAutoFit/>
          </a:bodyPr>
          <a:lstStyle/>
          <a:p>
            <a:pPr marL="285750" indent="-285750" algn="just">
              <a:lnSpc>
                <a:spcPct val="120000"/>
              </a:lnSpc>
              <a:buClr>
                <a:schemeClr val="tx1"/>
              </a:buClr>
              <a:buSzPct val="95000"/>
              <a:buFont typeface="Wingdings" panose="05000000000000000000" pitchFamily="2" charset="2"/>
              <a:buChar char="Ø"/>
            </a:pPr>
            <a:r>
              <a:rPr lang="zh-CN" altLang="en-US" sz="1600" b="1" dirty="0">
                <a:solidFill>
                  <a:srgbClr val="0070C0"/>
                </a:solidFill>
                <a:effectLst>
                  <a:outerShdw blurRad="38100" dist="38100" dir="2700000" algn="tl">
                    <a:srgbClr val="000000">
                      <a:alpha val="43137"/>
                    </a:srgbClr>
                  </a:outerShdw>
                </a:effectLst>
                <a:latin typeface="微软雅黑" pitchFamily="34" charset="-122"/>
                <a:ea typeface="微软雅黑" pitchFamily="34" charset="-122"/>
              </a:rPr>
              <a:t>通过</a:t>
            </a:r>
            <a:r>
              <a:rPr lang="zh-CN" altLang="en-US" sz="1600" b="1" dirty="0" smtClean="0">
                <a:solidFill>
                  <a:srgbClr val="0070C0"/>
                </a:solidFill>
                <a:effectLst>
                  <a:outerShdw blurRad="38100" dist="38100" dir="2700000" algn="tl">
                    <a:srgbClr val="000000">
                      <a:alpha val="43137"/>
                    </a:srgbClr>
                  </a:outerShdw>
                </a:effectLst>
                <a:latin typeface="微软雅黑" pitchFamily="34" charset="-122"/>
                <a:ea typeface="微软雅黑" pitchFamily="34" charset="-122"/>
              </a:rPr>
              <a:t>向园区中小企业</a:t>
            </a:r>
            <a:r>
              <a:rPr lang="zh-CN" altLang="en-US" sz="1600" b="1" dirty="0">
                <a:solidFill>
                  <a:srgbClr val="0070C0"/>
                </a:solidFill>
                <a:effectLst>
                  <a:outerShdw blurRad="38100" dist="38100" dir="2700000" algn="tl">
                    <a:srgbClr val="000000">
                      <a:alpha val="43137"/>
                    </a:srgbClr>
                  </a:outerShdw>
                </a:effectLst>
                <a:latin typeface="微软雅黑" pitchFamily="34" charset="-122"/>
                <a:ea typeface="微软雅黑" pitchFamily="34" charset="-122"/>
              </a:rPr>
              <a:t>提供以“</a:t>
            </a:r>
            <a:r>
              <a:rPr lang="zh-CN" altLang="zh-CN" sz="1600" b="1" dirty="0">
                <a:solidFill>
                  <a:srgbClr val="0070C0"/>
                </a:solidFill>
                <a:effectLst>
                  <a:outerShdw blurRad="38100" dist="38100" dir="2700000" algn="tl">
                    <a:srgbClr val="000000">
                      <a:alpha val="43137"/>
                    </a:srgbClr>
                  </a:outerShdw>
                </a:effectLst>
                <a:latin typeface="微软雅黑" pitchFamily="34" charset="-122"/>
                <a:ea typeface="微软雅黑" pitchFamily="34" charset="-122"/>
              </a:rPr>
              <a:t>中小企业</a:t>
            </a:r>
            <a:r>
              <a:rPr lang="zh-CN" altLang="en-US" sz="1600" b="1" dirty="0">
                <a:solidFill>
                  <a:srgbClr val="0070C0"/>
                </a:solidFill>
                <a:effectLst>
                  <a:outerShdw blurRad="38100" dist="38100" dir="2700000" algn="tl">
                    <a:srgbClr val="000000">
                      <a:alpha val="43137"/>
                    </a:srgbClr>
                  </a:outerShdw>
                </a:effectLst>
                <a:latin typeface="微软雅黑" pitchFamily="34" charset="-122"/>
                <a:ea typeface="微软雅黑" pitchFamily="34" charset="-122"/>
              </a:rPr>
              <a:t>云计算服务中心”为产品主体，融合中小企业软件等内容的“中小企业信息化服务包”，</a:t>
            </a:r>
            <a:r>
              <a:rPr lang="zh-TW" altLang="en-US" sz="1600" b="1" dirty="0">
                <a:solidFill>
                  <a:srgbClr val="0070C0"/>
                </a:solidFill>
                <a:effectLst>
                  <a:outerShdw blurRad="38100" dist="38100" dir="2700000" algn="tl">
                    <a:srgbClr val="000000">
                      <a:alpha val="43137"/>
                    </a:srgbClr>
                  </a:outerShdw>
                </a:effectLst>
                <a:latin typeface="微软雅黑" pitchFamily="34" charset="-122"/>
                <a:ea typeface="微软雅黑" pitchFamily="34" charset="-122"/>
              </a:rPr>
              <a:t>降低企业投资成本</a:t>
            </a:r>
            <a:r>
              <a:rPr lang="zh-CN" altLang="en-US" sz="1600" b="1" dirty="0">
                <a:solidFill>
                  <a:srgbClr val="0070C0"/>
                </a:solidFill>
                <a:effectLst>
                  <a:outerShdw blurRad="38100" dist="38100" dir="2700000" algn="tl">
                    <a:srgbClr val="000000">
                      <a:alpha val="43137"/>
                    </a:srgbClr>
                  </a:outerShdw>
                </a:effectLst>
                <a:latin typeface="微软雅黑" pitchFamily="34" charset="-122"/>
                <a:ea typeface="微软雅黑" pitchFamily="34" charset="-122"/>
              </a:rPr>
              <a:t>，</a:t>
            </a:r>
            <a:r>
              <a:rPr lang="zh-TW" altLang="en-US" sz="1600" b="1" dirty="0">
                <a:solidFill>
                  <a:srgbClr val="0070C0"/>
                </a:solidFill>
                <a:effectLst>
                  <a:outerShdw blurRad="38100" dist="38100" dir="2700000" algn="tl">
                    <a:srgbClr val="000000">
                      <a:alpha val="43137"/>
                    </a:srgbClr>
                  </a:outerShdw>
                </a:effectLst>
                <a:latin typeface="微软雅黑" pitchFamily="34" charset="-122"/>
                <a:ea typeface="微软雅黑" pitchFamily="34" charset="-122"/>
              </a:rPr>
              <a:t>从而</a:t>
            </a:r>
            <a:r>
              <a:rPr lang="zh-CN" altLang="en-US" sz="1600" b="1" dirty="0">
                <a:solidFill>
                  <a:srgbClr val="0070C0"/>
                </a:solidFill>
                <a:effectLst>
                  <a:outerShdw blurRad="38100" dist="38100" dir="2700000" algn="tl">
                    <a:srgbClr val="000000">
                      <a:alpha val="43137"/>
                    </a:srgbClr>
                  </a:outerShdw>
                </a:effectLst>
                <a:latin typeface="微软雅黑" pitchFamily="34" charset="-122"/>
                <a:ea typeface="微软雅黑" pitchFamily="34" charset="-122"/>
              </a:rPr>
              <a:t>提高中小企业信息化水平，</a:t>
            </a:r>
            <a:r>
              <a:rPr lang="zh-TW" altLang="en-US" sz="1600" b="1" dirty="0">
                <a:solidFill>
                  <a:srgbClr val="0070C0"/>
                </a:solidFill>
                <a:effectLst>
                  <a:outerShdw blurRad="38100" dist="38100" dir="2700000" algn="tl">
                    <a:srgbClr val="000000">
                      <a:alpha val="43137"/>
                    </a:srgbClr>
                  </a:outerShdw>
                </a:effectLst>
                <a:latin typeface="微软雅黑" pitchFamily="34" charset="-122"/>
                <a:ea typeface="微软雅黑" pitchFamily="34" charset="-122"/>
              </a:rPr>
              <a:t>并</a:t>
            </a:r>
            <a:r>
              <a:rPr lang="zh-CN" altLang="en-US" sz="1600" b="1" dirty="0">
                <a:solidFill>
                  <a:srgbClr val="0070C0"/>
                </a:solidFill>
                <a:effectLst>
                  <a:outerShdw blurRad="38100" dist="38100" dir="2700000" algn="tl">
                    <a:srgbClr val="000000">
                      <a:alpha val="43137"/>
                    </a:srgbClr>
                  </a:outerShdw>
                </a:effectLst>
                <a:latin typeface="微软雅黑" pitchFamily="34" charset="-122"/>
                <a:ea typeface="微软雅黑" pitchFamily="34" charset="-122"/>
              </a:rPr>
              <a:t>提升中小企业</a:t>
            </a:r>
            <a:r>
              <a:rPr lang="zh-CN" altLang="en-US" sz="1600" b="1" dirty="0" smtClean="0">
                <a:solidFill>
                  <a:srgbClr val="0070C0"/>
                </a:solidFill>
                <a:effectLst>
                  <a:outerShdw blurRad="38100" dist="38100" dir="2700000" algn="tl">
                    <a:srgbClr val="000000">
                      <a:alpha val="43137"/>
                    </a:srgbClr>
                  </a:outerShdw>
                </a:effectLst>
                <a:latin typeface="微软雅黑" pitchFamily="34" charset="-122"/>
                <a:ea typeface="微软雅黑" pitchFamily="34" charset="-122"/>
              </a:rPr>
              <a:t>竞争力，</a:t>
            </a:r>
            <a:r>
              <a:rPr lang="zh-CN" altLang="en-US" sz="1600" b="1" dirty="0">
                <a:solidFill>
                  <a:srgbClr val="0070C0"/>
                </a:solidFill>
                <a:effectLst>
                  <a:outerShdw blurRad="38100" dist="38100" dir="2700000" algn="tl">
                    <a:srgbClr val="000000">
                      <a:alpha val="43137"/>
                    </a:srgbClr>
                  </a:outerShdw>
                </a:effectLst>
                <a:latin typeface="微软雅黑" pitchFamily="34" charset="-122"/>
                <a:ea typeface="微软雅黑" pitchFamily="34" charset="-122"/>
              </a:rPr>
              <a:t>帮助中小企业省时、省力、省钱的实现智慧化</a:t>
            </a:r>
            <a:r>
              <a:rPr lang="zh-CN" altLang="en-US" sz="1600" b="1" dirty="0" smtClean="0">
                <a:solidFill>
                  <a:srgbClr val="0070C0"/>
                </a:solidFill>
                <a:effectLst>
                  <a:outerShdw blurRad="38100" dist="38100" dir="2700000" algn="tl">
                    <a:srgbClr val="000000">
                      <a:alpha val="43137"/>
                    </a:srgbClr>
                  </a:outerShdw>
                </a:effectLst>
                <a:latin typeface="微软雅黑" pitchFamily="34" charset="-122"/>
                <a:ea typeface="微软雅黑" pitchFamily="34" charset="-122"/>
              </a:rPr>
              <a:t>。</a:t>
            </a:r>
            <a:endParaRPr lang="zh-CN" altLang="en-US" sz="1600" b="1" dirty="0">
              <a:solidFill>
                <a:srgbClr val="0070C0"/>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8" name="TextBox 81"/>
          <p:cNvSpPr txBox="1"/>
          <p:nvPr/>
        </p:nvSpPr>
        <p:spPr>
          <a:xfrm>
            <a:off x="2508582" y="5524610"/>
            <a:ext cx="1314469" cy="977221"/>
          </a:xfrm>
          <a:prstGeom prst="rect">
            <a:avLst/>
          </a:prstGeom>
          <a:noFill/>
          <a:ln>
            <a:noFill/>
          </a:ln>
          <a:effectLst>
            <a:outerShdw blurRad="40000" dist="23000" dir="5400000" sx="124000" sy="124000" rotWithShape="0">
              <a:srgbClr val="000000"/>
            </a:outerShdw>
          </a:effectLst>
        </p:spPr>
        <p:style>
          <a:lnRef idx="1">
            <a:schemeClr val="accent4"/>
          </a:lnRef>
          <a:fillRef idx="3">
            <a:schemeClr val="accent4"/>
          </a:fillRef>
          <a:effectRef idx="2">
            <a:schemeClr val="accent4"/>
          </a:effectRef>
          <a:fontRef idx="minor">
            <a:schemeClr val="lt1"/>
          </a:fontRef>
        </p:style>
        <p:txBody>
          <a:bodyPr anchor="ctr"/>
          <a:lstStyle/>
          <a:p>
            <a:pPr marL="174625" indent="-174625" algn="just">
              <a:spcBef>
                <a:spcPts val="0"/>
              </a:spcBef>
              <a:spcAft>
                <a:spcPts val="0"/>
              </a:spcAft>
              <a:buFont typeface="Arial" charset="0"/>
              <a:buChar char="•"/>
              <a:defRPr/>
            </a:pPr>
            <a:r>
              <a:rPr lang="zh-TW" altLang="en-US" sz="1200" b="1" dirty="0" smtClean="0">
                <a:solidFill>
                  <a:schemeClr val="bg1"/>
                </a:solidFill>
                <a:latin typeface="微软雅黑" pitchFamily="34" charset="-122"/>
                <a:ea typeface="微软雅黑" pitchFamily="34" charset="-122"/>
              </a:rPr>
              <a:t>生产标准化、效率化、规格化</a:t>
            </a:r>
            <a:endParaRPr lang="zh-CN" altLang="en-US" sz="1200" b="1" dirty="0">
              <a:solidFill>
                <a:schemeClr val="bg1"/>
              </a:solidFill>
              <a:latin typeface="微软雅黑" pitchFamily="34" charset="-122"/>
              <a:ea typeface="微软雅黑" pitchFamily="34" charset="-122"/>
            </a:endParaRPr>
          </a:p>
          <a:p>
            <a:pPr marL="174625" indent="-174625" algn="just">
              <a:spcBef>
                <a:spcPts val="0"/>
              </a:spcBef>
              <a:spcAft>
                <a:spcPts val="0"/>
              </a:spcAft>
              <a:buFont typeface="Arial" charset="0"/>
              <a:buChar char="•"/>
              <a:defRPr/>
            </a:pPr>
            <a:r>
              <a:rPr lang="zh-TW" altLang="en-US" sz="1200" b="1" dirty="0" smtClean="0">
                <a:solidFill>
                  <a:schemeClr val="bg1"/>
                </a:solidFill>
                <a:latin typeface="微软雅黑" pitchFamily="34" charset="-122"/>
                <a:ea typeface="微软雅黑" pitchFamily="34" charset="-122"/>
              </a:rPr>
              <a:t>经营管理合理化、提升产量技术</a:t>
            </a:r>
            <a:endParaRPr lang="zh-CN" altLang="en-US" sz="1200" b="1" dirty="0">
              <a:solidFill>
                <a:schemeClr val="bg1"/>
              </a:solidFill>
              <a:latin typeface="微软雅黑" pitchFamily="34" charset="-122"/>
              <a:ea typeface="微软雅黑" pitchFamily="34" charset="-122"/>
            </a:endParaRPr>
          </a:p>
        </p:txBody>
      </p:sp>
      <p:sp>
        <p:nvSpPr>
          <p:cNvPr id="9" name="Oval 270"/>
          <p:cNvSpPr>
            <a:spLocks noChangeArrowheads="1"/>
          </p:cNvSpPr>
          <p:nvPr/>
        </p:nvSpPr>
        <p:spPr bwMode="auto">
          <a:xfrm>
            <a:off x="6282309" y="5802574"/>
            <a:ext cx="1733618" cy="434890"/>
          </a:xfrm>
          <a:prstGeom prst="ellipse">
            <a:avLst/>
          </a:prstGeom>
          <a:gradFill rotWithShape="1">
            <a:gsLst>
              <a:gs pos="0">
                <a:schemeClr val="bg1">
                  <a:gamma/>
                  <a:shade val="46275"/>
                  <a:invGamma/>
                </a:schemeClr>
              </a:gs>
              <a:gs pos="50000">
                <a:schemeClr val="bg1"/>
              </a:gs>
              <a:gs pos="100000">
                <a:schemeClr val="bg1">
                  <a:gamma/>
                  <a:shade val="46275"/>
                  <a:invGamma/>
                </a:schemeClr>
              </a:gs>
            </a:gsLst>
            <a:lin ang="2700000" scaled="1"/>
          </a:gradFill>
          <a:ln w="12700" algn="ctr">
            <a:noFill/>
            <a:round/>
            <a:headEnd/>
            <a:tailEnd/>
          </a:ln>
          <a:effectLst/>
          <a:scene3d>
            <a:camera prst="legacyPerspectiveBottom"/>
            <a:lightRig rig="legacyFlat3" dir="b"/>
          </a:scene3d>
          <a:sp3d extrusionH="887400" prstMaterial="legacyMatte">
            <a:bevelT w="13500" h="13500" prst="angle"/>
            <a:bevelB w="13500" h="13500" prst="angle"/>
            <a:extrusionClr>
              <a:schemeClr val="bg1"/>
            </a:extrusionClr>
          </a:sp3d>
        </p:spPr>
        <p:txBody>
          <a:bodyPr wrap="none" lIns="87313" tIns="44450" rIns="87313" bIns="44450" anchor="ctr">
            <a:flatTx/>
          </a:bodyPr>
          <a:lstStyle/>
          <a:p>
            <a:pPr>
              <a:defRPr/>
            </a:pPr>
            <a:endParaRPr lang="zh-CN" altLang="en-US" sz="1200">
              <a:latin typeface="微软雅黑" pitchFamily="34" charset="-122"/>
              <a:ea typeface="微软雅黑" pitchFamily="34" charset="-122"/>
            </a:endParaRPr>
          </a:p>
        </p:txBody>
      </p:sp>
      <p:sp>
        <p:nvSpPr>
          <p:cNvPr id="10" name="AutoShape 268"/>
          <p:cNvSpPr>
            <a:spLocks noChangeArrowheads="1"/>
          </p:cNvSpPr>
          <p:nvPr/>
        </p:nvSpPr>
        <p:spPr bwMode="auto">
          <a:xfrm rot="5400000">
            <a:off x="4169052" y="4781714"/>
            <a:ext cx="1063488" cy="780863"/>
          </a:xfrm>
          <a:custGeom>
            <a:avLst/>
            <a:gdLst>
              <a:gd name="T0" fmla="*/ 2147483647 w 21600"/>
              <a:gd name="T1" fmla="*/ 0 h 21600"/>
              <a:gd name="T2" fmla="*/ 2147483647 w 21600"/>
              <a:gd name="T3" fmla="*/ 604897532 h 21600"/>
              <a:gd name="T4" fmla="*/ 2147483647 w 21600"/>
              <a:gd name="T5" fmla="*/ 285203700 h 21600"/>
              <a:gd name="T6" fmla="*/ 2147483647 w 21600"/>
              <a:gd name="T7" fmla="*/ 604897532 h 21600"/>
              <a:gd name="T8" fmla="*/ 0 60000 65536"/>
              <a:gd name="T9" fmla="*/ 0 60000 65536"/>
              <a:gd name="T10" fmla="*/ 0 60000 65536"/>
              <a:gd name="T11" fmla="*/ 0 60000 65536"/>
              <a:gd name="T12" fmla="*/ 89 w 21600"/>
              <a:gd name="T13" fmla="*/ 0 h 21600"/>
              <a:gd name="T14" fmla="*/ 21511 w 21600"/>
              <a:gd name="T15" fmla="*/ 9867 h 21600"/>
            </a:gdLst>
            <a:ahLst/>
            <a:cxnLst>
              <a:cxn ang="T8">
                <a:pos x="T0" y="T1"/>
              </a:cxn>
              <a:cxn ang="T9">
                <a:pos x="T2" y="T3"/>
              </a:cxn>
              <a:cxn ang="T10">
                <a:pos x="T4" y="T5"/>
              </a:cxn>
              <a:cxn ang="T11">
                <a:pos x="T6" y="T7"/>
              </a:cxn>
            </a:cxnLst>
            <a:rect l="T12" t="T13" r="T14" b="T15"/>
            <a:pathLst>
              <a:path w="21600" h="21600">
                <a:moveTo>
                  <a:pt x="4026" y="8073"/>
                </a:moveTo>
                <a:cubicBezTo>
                  <a:pt x="5139" y="5308"/>
                  <a:pt x="7820" y="3497"/>
                  <a:pt x="10800" y="3498"/>
                </a:cubicBezTo>
                <a:cubicBezTo>
                  <a:pt x="13779" y="3498"/>
                  <a:pt x="16460" y="5308"/>
                  <a:pt x="17573" y="8073"/>
                </a:cubicBezTo>
                <a:lnTo>
                  <a:pt x="20818" y="6766"/>
                </a:lnTo>
                <a:cubicBezTo>
                  <a:pt x="19172" y="2678"/>
                  <a:pt x="15207" y="-1"/>
                  <a:pt x="10799" y="0"/>
                </a:cubicBezTo>
                <a:cubicBezTo>
                  <a:pt x="6392" y="0"/>
                  <a:pt x="2427" y="2678"/>
                  <a:pt x="781" y="6766"/>
                </a:cubicBezTo>
                <a:lnTo>
                  <a:pt x="4026" y="8073"/>
                </a:lnTo>
                <a:close/>
              </a:path>
            </a:pathLst>
          </a:custGeom>
          <a:solidFill>
            <a:srgbClr val="DDDDDD"/>
          </a:solidFill>
          <a:ln>
            <a:noFill/>
          </a:ln>
          <a:effectLst>
            <a:outerShdw dist="76200" dir="5400000" algn="ctr" rotWithShape="0">
              <a:schemeClr val="bg2"/>
            </a:outerShdw>
          </a:effectLst>
          <a:extLst>
            <a:ext uri="{91240B29-F687-4F45-9708-019B960494DF}">
              <a14:hiddenLine xmlns:a14="http://schemas.microsoft.com/office/drawing/2010/main" xmlns="" w="12700" algn="ctr">
                <a:solidFill>
                  <a:srgbClr val="000000"/>
                </a:solidFill>
                <a:miter lim="800000"/>
                <a:headEnd/>
                <a:tailEnd/>
              </a14:hiddenLine>
            </a:ext>
          </a:extLst>
        </p:spPr>
        <p:txBody>
          <a:bodyPr wrap="none" lIns="87313" tIns="44450" rIns="87313" bIns="44450" anchor="ctr"/>
          <a:lstStyle/>
          <a:p>
            <a:endParaRPr lang="zh-CN" altLang="en-US" sz="1200">
              <a:latin typeface="微软雅黑" pitchFamily="34" charset="-122"/>
              <a:ea typeface="微软雅黑" pitchFamily="34" charset="-122"/>
            </a:endParaRPr>
          </a:p>
        </p:txBody>
      </p:sp>
      <p:sp>
        <p:nvSpPr>
          <p:cNvPr id="11" name="Oval 603"/>
          <p:cNvSpPr>
            <a:spLocks noChangeArrowheads="1"/>
          </p:cNvSpPr>
          <p:nvPr/>
        </p:nvSpPr>
        <p:spPr bwMode="auto">
          <a:xfrm>
            <a:off x="2298778" y="4732599"/>
            <a:ext cx="5267422" cy="1576026"/>
          </a:xfrm>
          <a:prstGeom prst="ellipse">
            <a:avLst/>
          </a:prstGeom>
          <a:noFill/>
          <a:ln w="9525">
            <a:solidFill>
              <a:schemeClr val="bg1"/>
            </a:solidFill>
            <a:prstDash val="dashDot"/>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zh-CN" altLang="en-US" sz="1200">
              <a:latin typeface="微软雅黑" pitchFamily="34" charset="-122"/>
              <a:ea typeface="微软雅黑" pitchFamily="34" charset="-122"/>
            </a:endParaRPr>
          </a:p>
        </p:txBody>
      </p:sp>
      <p:sp>
        <p:nvSpPr>
          <p:cNvPr id="12" name="Oval 267"/>
          <p:cNvSpPr>
            <a:spLocks noChangeArrowheads="1"/>
          </p:cNvSpPr>
          <p:nvPr/>
        </p:nvSpPr>
        <p:spPr bwMode="auto">
          <a:xfrm>
            <a:off x="3768955" y="5300079"/>
            <a:ext cx="2312907" cy="570867"/>
          </a:xfrm>
          <a:prstGeom prst="ellipse">
            <a:avLst/>
          </a:prstGeom>
          <a:gradFill rotWithShape="1">
            <a:gsLst>
              <a:gs pos="0">
                <a:srgbClr val="B2B2B2"/>
              </a:gs>
              <a:gs pos="50000">
                <a:srgbClr val="525252"/>
              </a:gs>
              <a:gs pos="100000">
                <a:srgbClr val="B2B2B2"/>
              </a:gs>
            </a:gsLst>
            <a:lin ang="18900000" scaled="1"/>
          </a:gradFill>
          <a:ln w="9525">
            <a:round/>
            <a:headEnd/>
            <a:tailEnd/>
          </a:ln>
          <a:scene3d>
            <a:camera prst="legacyPerspectiveBottom"/>
            <a:lightRig rig="legacyFlat3" dir="b"/>
          </a:scene3d>
          <a:sp3d extrusionH="887400" prstMaterial="legacyMatte">
            <a:bevelT w="13500" h="13500" prst="angle"/>
            <a:bevelB w="13500" h="13500" prst="angle"/>
            <a:extrusionClr>
              <a:srgbClr val="B2B2B2"/>
            </a:extrusionClr>
          </a:sp3d>
        </p:spPr>
        <p:txBody>
          <a:bodyPr wrap="none" anchor="ctr">
            <a:flatTx/>
          </a:bodyPr>
          <a:lstStyle/>
          <a:p>
            <a:endParaRPr lang="zh-CN" altLang="en-US" sz="1200">
              <a:latin typeface="微软雅黑" pitchFamily="34" charset="-122"/>
              <a:ea typeface="微软雅黑" pitchFamily="34" charset="-122"/>
            </a:endParaRPr>
          </a:p>
        </p:txBody>
      </p:sp>
      <p:sp>
        <p:nvSpPr>
          <p:cNvPr id="13" name="AutoShape 268"/>
          <p:cNvSpPr>
            <a:spLocks noChangeArrowheads="1"/>
          </p:cNvSpPr>
          <p:nvPr/>
        </p:nvSpPr>
        <p:spPr bwMode="auto">
          <a:xfrm rot="1175121">
            <a:off x="2141324" y="5135338"/>
            <a:ext cx="2890780" cy="330252"/>
          </a:xfrm>
          <a:custGeom>
            <a:avLst/>
            <a:gdLst>
              <a:gd name="T0" fmla="*/ 2147483647 w 21600"/>
              <a:gd name="T1" fmla="*/ 0 h 21600"/>
              <a:gd name="T2" fmla="*/ 2147483647 w 21600"/>
              <a:gd name="T3" fmla="*/ 604897532 h 21600"/>
              <a:gd name="T4" fmla="*/ 2147483647 w 21600"/>
              <a:gd name="T5" fmla="*/ 285203700 h 21600"/>
              <a:gd name="T6" fmla="*/ 2147483647 w 21600"/>
              <a:gd name="T7" fmla="*/ 604897532 h 21600"/>
              <a:gd name="T8" fmla="*/ 0 60000 65536"/>
              <a:gd name="T9" fmla="*/ 0 60000 65536"/>
              <a:gd name="T10" fmla="*/ 0 60000 65536"/>
              <a:gd name="T11" fmla="*/ 0 60000 65536"/>
              <a:gd name="T12" fmla="*/ 89 w 21600"/>
              <a:gd name="T13" fmla="*/ 0 h 21600"/>
              <a:gd name="T14" fmla="*/ 21511 w 21600"/>
              <a:gd name="T15" fmla="*/ 9867 h 21600"/>
            </a:gdLst>
            <a:ahLst/>
            <a:cxnLst>
              <a:cxn ang="T8">
                <a:pos x="T0" y="T1"/>
              </a:cxn>
              <a:cxn ang="T9">
                <a:pos x="T2" y="T3"/>
              </a:cxn>
              <a:cxn ang="T10">
                <a:pos x="T4" y="T5"/>
              </a:cxn>
              <a:cxn ang="T11">
                <a:pos x="T6" y="T7"/>
              </a:cxn>
            </a:cxnLst>
            <a:rect l="T12" t="T13" r="T14" b="T15"/>
            <a:pathLst>
              <a:path w="21600" h="21600">
                <a:moveTo>
                  <a:pt x="4026" y="8073"/>
                </a:moveTo>
                <a:cubicBezTo>
                  <a:pt x="5139" y="5308"/>
                  <a:pt x="7820" y="3497"/>
                  <a:pt x="10800" y="3498"/>
                </a:cubicBezTo>
                <a:cubicBezTo>
                  <a:pt x="13779" y="3498"/>
                  <a:pt x="16460" y="5308"/>
                  <a:pt x="17573" y="8073"/>
                </a:cubicBezTo>
                <a:lnTo>
                  <a:pt x="20818" y="6766"/>
                </a:lnTo>
                <a:cubicBezTo>
                  <a:pt x="19172" y="2678"/>
                  <a:pt x="15207" y="-1"/>
                  <a:pt x="10799" y="0"/>
                </a:cubicBezTo>
                <a:cubicBezTo>
                  <a:pt x="6392" y="0"/>
                  <a:pt x="2427" y="2678"/>
                  <a:pt x="781" y="6766"/>
                </a:cubicBezTo>
                <a:lnTo>
                  <a:pt x="4026" y="8073"/>
                </a:lnTo>
                <a:close/>
              </a:path>
            </a:pathLst>
          </a:custGeom>
          <a:solidFill>
            <a:srgbClr val="DDDDDD"/>
          </a:solidFill>
          <a:ln>
            <a:noFill/>
          </a:ln>
          <a:effectLst>
            <a:outerShdw dist="76200" dir="5400000" algn="ctr" rotWithShape="0">
              <a:schemeClr val="bg2"/>
            </a:outerShdw>
          </a:effectLst>
          <a:extLst>
            <a:ext uri="{91240B29-F687-4F45-9708-019B960494DF}">
              <a14:hiddenLine xmlns:a14="http://schemas.microsoft.com/office/drawing/2010/main" xmlns="" w="12700" algn="ctr">
                <a:solidFill>
                  <a:srgbClr val="000000"/>
                </a:solidFill>
                <a:miter lim="800000"/>
                <a:headEnd/>
                <a:tailEnd/>
              </a14:hiddenLine>
            </a:ext>
          </a:extLst>
        </p:spPr>
        <p:txBody>
          <a:bodyPr wrap="none" lIns="87313" tIns="44450" rIns="87313" bIns="44450" anchor="ctr"/>
          <a:lstStyle/>
          <a:p>
            <a:endParaRPr lang="zh-CN" altLang="en-US" sz="1200">
              <a:latin typeface="微软雅黑" pitchFamily="34" charset="-122"/>
              <a:ea typeface="微软雅黑" pitchFamily="34" charset="-122"/>
            </a:endParaRPr>
          </a:p>
        </p:txBody>
      </p:sp>
      <p:sp>
        <p:nvSpPr>
          <p:cNvPr id="14" name="AutoShape 269"/>
          <p:cNvSpPr>
            <a:spLocks noChangeArrowheads="1"/>
          </p:cNvSpPr>
          <p:nvPr/>
        </p:nvSpPr>
        <p:spPr bwMode="auto">
          <a:xfrm rot="20567703">
            <a:off x="2068865" y="5752295"/>
            <a:ext cx="2890779" cy="353423"/>
          </a:xfrm>
          <a:custGeom>
            <a:avLst/>
            <a:gdLst>
              <a:gd name="T0" fmla="*/ 2147483647 w 21600"/>
              <a:gd name="T1" fmla="*/ 0 h 21600"/>
              <a:gd name="T2" fmla="*/ 2147483647 w 21600"/>
              <a:gd name="T3" fmla="*/ 604897532 h 21600"/>
              <a:gd name="T4" fmla="*/ 2147483647 w 21600"/>
              <a:gd name="T5" fmla="*/ 285203700 h 21600"/>
              <a:gd name="T6" fmla="*/ 2147483647 w 21600"/>
              <a:gd name="T7" fmla="*/ 604897532 h 21600"/>
              <a:gd name="T8" fmla="*/ 0 60000 65536"/>
              <a:gd name="T9" fmla="*/ 0 60000 65536"/>
              <a:gd name="T10" fmla="*/ 0 60000 65536"/>
              <a:gd name="T11" fmla="*/ 0 60000 65536"/>
              <a:gd name="T12" fmla="*/ 89 w 21600"/>
              <a:gd name="T13" fmla="*/ 0 h 21600"/>
              <a:gd name="T14" fmla="*/ 21511 w 21600"/>
              <a:gd name="T15" fmla="*/ 9867 h 21600"/>
            </a:gdLst>
            <a:ahLst/>
            <a:cxnLst>
              <a:cxn ang="T8">
                <a:pos x="T0" y="T1"/>
              </a:cxn>
              <a:cxn ang="T9">
                <a:pos x="T2" y="T3"/>
              </a:cxn>
              <a:cxn ang="T10">
                <a:pos x="T4" y="T5"/>
              </a:cxn>
              <a:cxn ang="T11">
                <a:pos x="T6" y="T7"/>
              </a:cxn>
            </a:cxnLst>
            <a:rect l="T12" t="T13" r="T14" b="T15"/>
            <a:pathLst>
              <a:path w="21600" h="21600">
                <a:moveTo>
                  <a:pt x="4026" y="8073"/>
                </a:moveTo>
                <a:cubicBezTo>
                  <a:pt x="5139" y="5308"/>
                  <a:pt x="7820" y="3497"/>
                  <a:pt x="10800" y="3498"/>
                </a:cubicBezTo>
                <a:cubicBezTo>
                  <a:pt x="13779" y="3498"/>
                  <a:pt x="16460" y="5308"/>
                  <a:pt x="17573" y="8073"/>
                </a:cubicBezTo>
                <a:lnTo>
                  <a:pt x="20818" y="6766"/>
                </a:lnTo>
                <a:cubicBezTo>
                  <a:pt x="19172" y="2678"/>
                  <a:pt x="15207" y="-1"/>
                  <a:pt x="10799" y="0"/>
                </a:cubicBezTo>
                <a:cubicBezTo>
                  <a:pt x="6392" y="0"/>
                  <a:pt x="2427" y="2678"/>
                  <a:pt x="781" y="6766"/>
                </a:cubicBezTo>
                <a:lnTo>
                  <a:pt x="4026" y="8073"/>
                </a:lnTo>
                <a:close/>
              </a:path>
            </a:pathLst>
          </a:custGeom>
          <a:solidFill>
            <a:srgbClr val="DDDDDD"/>
          </a:solidFill>
          <a:ln>
            <a:noFill/>
          </a:ln>
          <a:effectLst>
            <a:outerShdw dist="77251" dir="5967739" algn="ctr" rotWithShape="0">
              <a:schemeClr val="bg2"/>
            </a:outerShdw>
          </a:effectLst>
          <a:extLst>
            <a:ext uri="{91240B29-F687-4F45-9708-019B960494DF}">
              <a14:hiddenLine xmlns:a14="http://schemas.microsoft.com/office/drawing/2010/main" xmlns="" w="12700" algn="ctr">
                <a:solidFill>
                  <a:srgbClr val="000000"/>
                </a:solidFill>
                <a:miter lim="800000"/>
                <a:headEnd/>
                <a:tailEnd/>
              </a14:hiddenLine>
            </a:ext>
          </a:extLst>
        </p:spPr>
        <p:txBody>
          <a:bodyPr wrap="none" lIns="87313" tIns="44450" rIns="87313" bIns="44450" anchor="ctr"/>
          <a:lstStyle/>
          <a:p>
            <a:endParaRPr lang="zh-CN" altLang="en-US" sz="1200">
              <a:latin typeface="微软雅黑" pitchFamily="34" charset="-122"/>
              <a:ea typeface="微软雅黑" pitchFamily="34" charset="-122"/>
            </a:endParaRPr>
          </a:p>
        </p:txBody>
      </p:sp>
      <p:sp>
        <p:nvSpPr>
          <p:cNvPr id="15" name="Oval 270"/>
          <p:cNvSpPr>
            <a:spLocks noChangeArrowheads="1"/>
          </p:cNvSpPr>
          <p:nvPr/>
        </p:nvSpPr>
        <p:spPr bwMode="auto">
          <a:xfrm>
            <a:off x="1616818" y="4783433"/>
            <a:ext cx="1733618" cy="434890"/>
          </a:xfrm>
          <a:prstGeom prst="ellipse">
            <a:avLst/>
          </a:prstGeom>
          <a:gradFill rotWithShape="1">
            <a:gsLst>
              <a:gs pos="0">
                <a:schemeClr val="bg1">
                  <a:gamma/>
                  <a:shade val="46275"/>
                  <a:invGamma/>
                </a:schemeClr>
              </a:gs>
              <a:gs pos="50000">
                <a:schemeClr val="bg1"/>
              </a:gs>
              <a:gs pos="100000">
                <a:schemeClr val="bg1">
                  <a:gamma/>
                  <a:shade val="46275"/>
                  <a:invGamma/>
                </a:schemeClr>
              </a:gs>
            </a:gsLst>
            <a:lin ang="2700000" scaled="1"/>
          </a:gradFill>
          <a:ln w="12700" algn="ctr">
            <a:noFill/>
            <a:round/>
            <a:headEnd/>
            <a:tailEnd/>
          </a:ln>
          <a:effectLst/>
          <a:scene3d>
            <a:camera prst="legacyPerspectiveBottom"/>
            <a:lightRig rig="legacyFlat3" dir="b"/>
          </a:scene3d>
          <a:sp3d extrusionH="887400" prstMaterial="legacyMatte">
            <a:bevelT w="13500" h="13500" prst="angle"/>
            <a:bevelB w="13500" h="13500" prst="angle"/>
            <a:extrusionClr>
              <a:schemeClr val="bg1"/>
            </a:extrusionClr>
          </a:sp3d>
        </p:spPr>
        <p:txBody>
          <a:bodyPr wrap="none" lIns="87313" tIns="44450" rIns="87313" bIns="44450" anchor="ctr">
            <a:flatTx/>
          </a:bodyPr>
          <a:lstStyle/>
          <a:p>
            <a:pPr>
              <a:defRPr/>
            </a:pPr>
            <a:endParaRPr lang="zh-CN" altLang="en-US" sz="1200">
              <a:latin typeface="微软雅黑" pitchFamily="34" charset="-122"/>
              <a:ea typeface="微软雅黑" pitchFamily="34" charset="-122"/>
            </a:endParaRPr>
          </a:p>
        </p:txBody>
      </p:sp>
      <p:sp>
        <p:nvSpPr>
          <p:cNvPr id="16" name="Oval 271"/>
          <p:cNvSpPr>
            <a:spLocks noChangeArrowheads="1"/>
          </p:cNvSpPr>
          <p:nvPr/>
        </p:nvSpPr>
        <p:spPr bwMode="auto">
          <a:xfrm>
            <a:off x="4025313" y="4515155"/>
            <a:ext cx="1733618" cy="434890"/>
          </a:xfrm>
          <a:prstGeom prst="ellipse">
            <a:avLst/>
          </a:prstGeom>
          <a:gradFill rotWithShape="1">
            <a:gsLst>
              <a:gs pos="0">
                <a:schemeClr val="bg1">
                  <a:gamma/>
                  <a:shade val="46275"/>
                  <a:invGamma/>
                </a:schemeClr>
              </a:gs>
              <a:gs pos="50000">
                <a:schemeClr val="bg1"/>
              </a:gs>
              <a:gs pos="100000">
                <a:schemeClr val="bg1">
                  <a:gamma/>
                  <a:shade val="46275"/>
                  <a:invGamma/>
                </a:schemeClr>
              </a:gs>
            </a:gsLst>
            <a:lin ang="2700000" scaled="1"/>
          </a:gradFill>
          <a:ln w="12700" algn="ctr">
            <a:noFill/>
            <a:round/>
            <a:headEnd/>
            <a:tailEnd/>
          </a:ln>
          <a:effectLst/>
          <a:scene3d>
            <a:camera prst="legacyPerspectiveBottom"/>
            <a:lightRig rig="legacyFlat3" dir="b"/>
          </a:scene3d>
          <a:sp3d extrusionH="887400" prstMaterial="legacyMatte">
            <a:bevelT w="13500" h="13500" prst="angle"/>
            <a:bevelB w="13500" h="13500" prst="angle"/>
            <a:extrusionClr>
              <a:schemeClr val="bg1"/>
            </a:extrusionClr>
          </a:sp3d>
        </p:spPr>
        <p:txBody>
          <a:bodyPr wrap="none" lIns="87313" tIns="44450" rIns="87313" bIns="44450" anchor="ctr">
            <a:flatTx/>
          </a:bodyPr>
          <a:lstStyle/>
          <a:p>
            <a:pPr>
              <a:defRPr/>
            </a:pPr>
            <a:endParaRPr lang="zh-CN" altLang="en-US" sz="1200">
              <a:latin typeface="微软雅黑" pitchFamily="34" charset="-122"/>
              <a:ea typeface="微软雅黑" pitchFamily="34" charset="-122"/>
            </a:endParaRPr>
          </a:p>
        </p:txBody>
      </p:sp>
      <p:sp>
        <p:nvSpPr>
          <p:cNvPr id="17" name="Oval 272"/>
          <p:cNvSpPr>
            <a:spLocks noChangeArrowheads="1"/>
          </p:cNvSpPr>
          <p:nvPr/>
        </p:nvSpPr>
        <p:spPr bwMode="auto">
          <a:xfrm>
            <a:off x="6588257" y="5038334"/>
            <a:ext cx="1733618" cy="434890"/>
          </a:xfrm>
          <a:prstGeom prst="ellipse">
            <a:avLst/>
          </a:prstGeom>
          <a:gradFill rotWithShape="1">
            <a:gsLst>
              <a:gs pos="0">
                <a:schemeClr val="bg1">
                  <a:gamma/>
                  <a:shade val="46275"/>
                  <a:invGamma/>
                </a:schemeClr>
              </a:gs>
              <a:gs pos="50000">
                <a:schemeClr val="bg1"/>
              </a:gs>
              <a:gs pos="100000">
                <a:schemeClr val="bg1">
                  <a:gamma/>
                  <a:shade val="46275"/>
                  <a:invGamma/>
                </a:schemeClr>
              </a:gs>
            </a:gsLst>
            <a:lin ang="2700000" scaled="1"/>
          </a:gradFill>
          <a:ln w="12700" algn="ctr">
            <a:noFill/>
            <a:round/>
            <a:headEnd/>
            <a:tailEnd/>
          </a:ln>
          <a:effectLst/>
          <a:scene3d>
            <a:camera prst="legacyPerspectiveBottom"/>
            <a:lightRig rig="legacyFlat3" dir="b"/>
          </a:scene3d>
          <a:sp3d extrusionH="887400" prstMaterial="legacyMatte">
            <a:bevelT w="13500" h="13500" prst="angle"/>
            <a:bevelB w="13500" h="13500" prst="angle"/>
            <a:extrusionClr>
              <a:schemeClr val="bg1"/>
            </a:extrusionClr>
          </a:sp3d>
        </p:spPr>
        <p:txBody>
          <a:bodyPr wrap="none" lIns="87313" tIns="44450" rIns="87313" bIns="44450" anchor="ctr">
            <a:flatTx/>
          </a:bodyPr>
          <a:lstStyle/>
          <a:p>
            <a:pPr>
              <a:defRPr/>
            </a:pPr>
            <a:endParaRPr lang="zh-CN" altLang="en-US" sz="1200">
              <a:latin typeface="微软雅黑" pitchFamily="34" charset="-122"/>
              <a:ea typeface="微软雅黑" pitchFamily="34" charset="-122"/>
            </a:endParaRPr>
          </a:p>
        </p:txBody>
      </p:sp>
      <p:sp>
        <p:nvSpPr>
          <p:cNvPr id="18" name="Oval 557"/>
          <p:cNvSpPr>
            <a:spLocks noChangeArrowheads="1"/>
          </p:cNvSpPr>
          <p:nvPr/>
        </p:nvSpPr>
        <p:spPr bwMode="auto">
          <a:xfrm>
            <a:off x="3768955" y="5300079"/>
            <a:ext cx="2312907" cy="570867"/>
          </a:xfrm>
          <a:prstGeom prst="ellipse">
            <a:avLst/>
          </a:prstGeom>
          <a:gradFill rotWithShape="0">
            <a:gsLst>
              <a:gs pos="0">
                <a:srgbClr val="777777"/>
              </a:gs>
              <a:gs pos="50000">
                <a:srgbClr val="B2B2B2"/>
              </a:gs>
              <a:gs pos="100000">
                <a:srgbClr val="777777"/>
              </a:gs>
            </a:gsLst>
            <a:lin ang="18900000" scaled="1"/>
          </a:gradFill>
          <a:ln>
            <a:noFill/>
          </a:ln>
          <a:extLst>
            <a:ext uri="{91240B29-F687-4F45-9708-019B960494DF}">
              <a14:hiddenLine xmlns:a14="http://schemas.microsoft.com/office/drawing/2010/main" xmlns="" w="12700">
                <a:solidFill>
                  <a:srgbClr val="000000"/>
                </a:solidFill>
                <a:round/>
                <a:headEnd/>
                <a:tailEnd/>
              </a14:hiddenLine>
            </a:ext>
          </a:extLst>
        </p:spPr>
        <p:txBody>
          <a:bodyPr wrap="none" anchor="ctr"/>
          <a:lstStyle/>
          <a:p>
            <a:endParaRPr lang="zh-CN" altLang="en-US" sz="1200">
              <a:latin typeface="微软雅黑" pitchFamily="34" charset="-122"/>
              <a:ea typeface="微软雅黑" pitchFamily="34" charset="-122"/>
            </a:endParaRPr>
          </a:p>
        </p:txBody>
      </p:sp>
      <p:sp>
        <p:nvSpPr>
          <p:cNvPr id="19" name="Oval 558"/>
          <p:cNvSpPr>
            <a:spLocks noChangeArrowheads="1"/>
          </p:cNvSpPr>
          <p:nvPr/>
        </p:nvSpPr>
        <p:spPr bwMode="auto">
          <a:xfrm>
            <a:off x="4057890" y="5221401"/>
            <a:ext cx="1733618" cy="434890"/>
          </a:xfrm>
          <a:prstGeom prst="ellipse">
            <a:avLst/>
          </a:prstGeom>
          <a:gradFill rotWithShape="1">
            <a:gsLst>
              <a:gs pos="0">
                <a:schemeClr val="bg1">
                  <a:gamma/>
                  <a:shade val="46275"/>
                  <a:invGamma/>
                </a:schemeClr>
              </a:gs>
              <a:gs pos="50000">
                <a:schemeClr val="bg1"/>
              </a:gs>
              <a:gs pos="100000">
                <a:schemeClr val="bg1">
                  <a:gamma/>
                  <a:shade val="46275"/>
                  <a:invGamma/>
                </a:schemeClr>
              </a:gs>
            </a:gsLst>
            <a:lin ang="2700000" scaled="1"/>
          </a:gradFill>
          <a:ln w="12700" algn="ctr">
            <a:noFill/>
            <a:round/>
            <a:headEnd/>
            <a:tailEnd/>
          </a:ln>
          <a:effectLst/>
          <a:scene3d>
            <a:camera prst="legacyPerspectiveBottom"/>
            <a:lightRig rig="legacyFlat3" dir="b"/>
          </a:scene3d>
          <a:sp3d extrusionH="887400" prstMaterial="legacyMatte">
            <a:bevelT w="13500" h="13500" prst="angle"/>
            <a:bevelB w="13500" h="13500" prst="angle"/>
            <a:extrusionClr>
              <a:schemeClr val="bg1"/>
            </a:extrusionClr>
          </a:sp3d>
        </p:spPr>
        <p:txBody>
          <a:bodyPr wrap="none" lIns="87313" tIns="44450" rIns="87313" bIns="44450" anchor="ctr">
            <a:flatTx/>
          </a:bodyPr>
          <a:lstStyle/>
          <a:p>
            <a:pPr>
              <a:defRPr/>
            </a:pPr>
            <a:endParaRPr lang="zh-CN" altLang="en-US" sz="1200">
              <a:latin typeface="微软雅黑" pitchFamily="34" charset="-122"/>
              <a:ea typeface="微软雅黑" pitchFamily="34" charset="-122"/>
            </a:endParaRPr>
          </a:p>
        </p:txBody>
      </p:sp>
      <p:grpSp>
        <p:nvGrpSpPr>
          <p:cNvPr id="20" name="Group 568"/>
          <p:cNvGrpSpPr>
            <a:grpSpLocks noChangeAspect="1"/>
          </p:cNvGrpSpPr>
          <p:nvPr/>
        </p:nvGrpSpPr>
        <p:grpSpPr bwMode="auto">
          <a:xfrm>
            <a:off x="4593422" y="5192332"/>
            <a:ext cx="280845" cy="172769"/>
            <a:chOff x="2154" y="2523"/>
            <a:chExt cx="408" cy="590"/>
          </a:xfrm>
        </p:grpSpPr>
        <p:grpSp>
          <p:nvGrpSpPr>
            <p:cNvPr id="21" name="Group 569"/>
            <p:cNvGrpSpPr>
              <a:grpSpLocks noChangeAspect="1"/>
            </p:cNvGrpSpPr>
            <p:nvPr/>
          </p:nvGrpSpPr>
          <p:grpSpPr bwMode="auto">
            <a:xfrm>
              <a:off x="2154" y="2523"/>
              <a:ext cx="408" cy="329"/>
              <a:chOff x="2154" y="2523"/>
              <a:chExt cx="408" cy="329"/>
            </a:xfrm>
          </p:grpSpPr>
          <p:grpSp>
            <p:nvGrpSpPr>
              <p:cNvPr id="32" name="Group 570"/>
              <p:cNvGrpSpPr>
                <a:grpSpLocks noChangeAspect="1"/>
              </p:cNvGrpSpPr>
              <p:nvPr/>
            </p:nvGrpSpPr>
            <p:grpSpPr bwMode="auto">
              <a:xfrm>
                <a:off x="2154" y="2523"/>
                <a:ext cx="83" cy="181"/>
                <a:chOff x="1247" y="2478"/>
                <a:chExt cx="83" cy="181"/>
              </a:xfrm>
            </p:grpSpPr>
            <p:sp>
              <p:nvSpPr>
                <p:cNvPr id="35" name="AutoShape 571"/>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184776"/>
                    </a:gs>
                    <a:gs pos="100000">
                      <a:srgbClr val="3399FF"/>
                    </a:gs>
                  </a:gsLst>
                  <a:lin ang="270000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zh-CN" altLang="en-US" sz="1200">
                    <a:latin typeface="微软雅黑" pitchFamily="34" charset="-122"/>
                    <a:ea typeface="微软雅黑" pitchFamily="34" charset="-122"/>
                  </a:endParaRPr>
                </a:p>
              </p:txBody>
            </p:sp>
            <p:sp>
              <p:nvSpPr>
                <p:cNvPr id="36" name="AutoShape 572"/>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184776"/>
                    </a:gs>
                    <a:gs pos="100000">
                      <a:srgbClr val="3399FF"/>
                    </a:gs>
                  </a:gsLst>
                  <a:lin ang="270000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zh-CN" altLang="en-US" sz="1200">
                    <a:latin typeface="微软雅黑" pitchFamily="34" charset="-122"/>
                    <a:ea typeface="微软雅黑" pitchFamily="34" charset="-122"/>
                  </a:endParaRPr>
                </a:p>
              </p:txBody>
            </p:sp>
          </p:grpSp>
          <p:sp>
            <p:nvSpPr>
              <p:cNvPr id="33" name="AutoShape 574"/>
              <p:cNvSpPr>
                <a:spLocks noChangeAspect="1" noChangeArrowheads="1"/>
              </p:cNvSpPr>
              <p:nvPr/>
            </p:nvSpPr>
            <p:spPr bwMode="auto">
              <a:xfrm rot="16200000">
                <a:off x="2267" y="2663"/>
                <a:ext cx="181" cy="83"/>
              </a:xfrm>
              <a:prstGeom prst="parallelogram">
                <a:avLst>
                  <a:gd name="adj" fmla="val 54518"/>
                </a:avLst>
              </a:prstGeom>
              <a:gradFill rotWithShape="1">
                <a:gsLst>
                  <a:gs pos="0">
                    <a:srgbClr val="184776"/>
                  </a:gs>
                  <a:gs pos="100000">
                    <a:srgbClr val="3399FF"/>
                  </a:gs>
                </a:gsLst>
                <a:lin ang="270000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zh-CN" altLang="en-US" sz="1200">
                  <a:latin typeface="微软雅黑" pitchFamily="34" charset="-122"/>
                  <a:ea typeface="微软雅黑" pitchFamily="34" charset="-122"/>
                </a:endParaRPr>
              </a:p>
            </p:txBody>
          </p:sp>
          <p:sp>
            <p:nvSpPr>
              <p:cNvPr id="34" name="AutoShape 578"/>
              <p:cNvSpPr>
                <a:spLocks noChangeAspect="1" noChangeArrowheads="1"/>
              </p:cNvSpPr>
              <p:nvPr/>
            </p:nvSpPr>
            <p:spPr bwMode="auto">
              <a:xfrm rot="16200000">
                <a:off x="2463" y="2753"/>
                <a:ext cx="136" cy="62"/>
              </a:xfrm>
              <a:prstGeom prst="parallelogram">
                <a:avLst>
                  <a:gd name="adj" fmla="val 54839"/>
                </a:avLst>
              </a:prstGeom>
              <a:gradFill rotWithShape="1">
                <a:gsLst>
                  <a:gs pos="0">
                    <a:srgbClr val="184776"/>
                  </a:gs>
                  <a:gs pos="100000">
                    <a:srgbClr val="3399FF"/>
                  </a:gs>
                </a:gsLst>
                <a:lin ang="270000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zh-CN" altLang="en-US" sz="1200">
                  <a:latin typeface="微软雅黑" pitchFamily="34" charset="-122"/>
                  <a:ea typeface="微软雅黑" pitchFamily="34" charset="-122"/>
                </a:endParaRPr>
              </a:p>
            </p:txBody>
          </p:sp>
        </p:grpSp>
        <p:grpSp>
          <p:nvGrpSpPr>
            <p:cNvPr id="22" name="Group 579"/>
            <p:cNvGrpSpPr>
              <a:grpSpLocks noChangeAspect="1"/>
            </p:cNvGrpSpPr>
            <p:nvPr/>
          </p:nvGrpSpPr>
          <p:grpSpPr bwMode="auto">
            <a:xfrm>
              <a:off x="2154" y="2751"/>
              <a:ext cx="408" cy="362"/>
              <a:chOff x="2154" y="2523"/>
              <a:chExt cx="408" cy="362"/>
            </a:xfrm>
          </p:grpSpPr>
          <p:grpSp>
            <p:nvGrpSpPr>
              <p:cNvPr id="23" name="Group 580"/>
              <p:cNvGrpSpPr>
                <a:grpSpLocks noChangeAspect="1"/>
              </p:cNvGrpSpPr>
              <p:nvPr/>
            </p:nvGrpSpPr>
            <p:grpSpPr bwMode="auto">
              <a:xfrm>
                <a:off x="2154" y="2523"/>
                <a:ext cx="83" cy="181"/>
                <a:chOff x="1247" y="2478"/>
                <a:chExt cx="83" cy="181"/>
              </a:xfrm>
            </p:grpSpPr>
            <p:sp>
              <p:nvSpPr>
                <p:cNvPr id="30" name="AutoShape 581"/>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184776"/>
                    </a:gs>
                    <a:gs pos="100000">
                      <a:srgbClr val="3399FF"/>
                    </a:gs>
                  </a:gsLst>
                  <a:lin ang="270000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zh-CN" altLang="en-US" sz="1200">
                    <a:latin typeface="微软雅黑" pitchFamily="34" charset="-122"/>
                    <a:ea typeface="微软雅黑" pitchFamily="34" charset="-122"/>
                  </a:endParaRPr>
                </a:p>
              </p:txBody>
            </p:sp>
            <p:sp>
              <p:nvSpPr>
                <p:cNvPr id="31" name="AutoShape 582"/>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184776"/>
                    </a:gs>
                    <a:gs pos="100000">
                      <a:srgbClr val="3399FF"/>
                    </a:gs>
                  </a:gsLst>
                  <a:lin ang="270000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zh-CN" altLang="en-US" sz="1200">
                    <a:latin typeface="微软雅黑" pitchFamily="34" charset="-122"/>
                    <a:ea typeface="微软雅黑" pitchFamily="34" charset="-122"/>
                  </a:endParaRPr>
                </a:p>
              </p:txBody>
            </p:sp>
          </p:grpSp>
          <p:grpSp>
            <p:nvGrpSpPr>
              <p:cNvPr id="24" name="Group 583"/>
              <p:cNvGrpSpPr>
                <a:grpSpLocks noChangeAspect="1"/>
              </p:cNvGrpSpPr>
              <p:nvPr/>
            </p:nvGrpSpPr>
            <p:grpSpPr bwMode="auto">
              <a:xfrm>
                <a:off x="2316" y="2614"/>
                <a:ext cx="83" cy="181"/>
                <a:chOff x="1247" y="2478"/>
                <a:chExt cx="83" cy="181"/>
              </a:xfrm>
            </p:grpSpPr>
            <p:sp>
              <p:nvSpPr>
                <p:cNvPr id="28" name="AutoShape 584"/>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184776"/>
                    </a:gs>
                    <a:gs pos="100000">
                      <a:srgbClr val="3399FF"/>
                    </a:gs>
                  </a:gsLst>
                  <a:lin ang="270000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zh-CN" altLang="en-US" sz="1200">
                    <a:latin typeface="微软雅黑" pitchFamily="34" charset="-122"/>
                    <a:ea typeface="微软雅黑" pitchFamily="34" charset="-122"/>
                  </a:endParaRPr>
                </a:p>
              </p:txBody>
            </p:sp>
            <p:sp>
              <p:nvSpPr>
                <p:cNvPr id="29" name="AutoShape 585"/>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184776"/>
                    </a:gs>
                    <a:gs pos="100000">
                      <a:srgbClr val="3399FF"/>
                    </a:gs>
                  </a:gsLst>
                  <a:lin ang="270000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zh-CN" altLang="en-US" sz="1200">
                    <a:latin typeface="微软雅黑" pitchFamily="34" charset="-122"/>
                    <a:ea typeface="微软雅黑" pitchFamily="34" charset="-122"/>
                  </a:endParaRPr>
                </a:p>
              </p:txBody>
            </p:sp>
          </p:grpSp>
          <p:grpSp>
            <p:nvGrpSpPr>
              <p:cNvPr id="25" name="Group 586"/>
              <p:cNvGrpSpPr>
                <a:grpSpLocks noChangeAspect="1"/>
              </p:cNvGrpSpPr>
              <p:nvPr/>
            </p:nvGrpSpPr>
            <p:grpSpPr bwMode="auto">
              <a:xfrm>
                <a:off x="2479" y="2704"/>
                <a:ext cx="83" cy="181"/>
                <a:chOff x="1247" y="2478"/>
                <a:chExt cx="83" cy="181"/>
              </a:xfrm>
            </p:grpSpPr>
            <p:sp>
              <p:nvSpPr>
                <p:cNvPr id="26" name="AutoShape 587"/>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184776"/>
                    </a:gs>
                    <a:gs pos="100000">
                      <a:srgbClr val="3399FF"/>
                    </a:gs>
                  </a:gsLst>
                  <a:lin ang="270000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zh-CN" altLang="en-US" sz="1200">
                    <a:latin typeface="微软雅黑" pitchFamily="34" charset="-122"/>
                    <a:ea typeface="微软雅黑" pitchFamily="34" charset="-122"/>
                  </a:endParaRPr>
                </a:p>
              </p:txBody>
            </p:sp>
            <p:sp>
              <p:nvSpPr>
                <p:cNvPr id="27" name="AutoShape 588"/>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184776"/>
                    </a:gs>
                    <a:gs pos="100000">
                      <a:srgbClr val="3399FF"/>
                    </a:gs>
                  </a:gsLst>
                  <a:lin ang="270000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zh-CN" altLang="en-US" sz="1200">
                    <a:latin typeface="微软雅黑" pitchFamily="34" charset="-122"/>
                    <a:ea typeface="微软雅黑" pitchFamily="34" charset="-122"/>
                  </a:endParaRPr>
                </a:p>
              </p:txBody>
            </p:sp>
          </p:grpSp>
        </p:grpSp>
      </p:grpSp>
      <p:sp>
        <p:nvSpPr>
          <p:cNvPr id="37" name="Rectangle 595"/>
          <p:cNvSpPr>
            <a:spLocks noChangeArrowheads="1"/>
          </p:cNvSpPr>
          <p:nvPr/>
        </p:nvSpPr>
        <p:spPr bwMode="auto">
          <a:xfrm>
            <a:off x="4586699" y="4743976"/>
            <a:ext cx="615554" cy="1846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spAutoFit/>
          </a:bodyPr>
          <a:lstStyle/>
          <a:p>
            <a:pPr algn="ctr"/>
            <a:r>
              <a:rPr lang="zh-CN" altLang="en-US" sz="1200" b="1" dirty="0" smtClean="0">
                <a:latin typeface="微软雅黑" pitchFamily="34" charset="-122"/>
                <a:ea typeface="微软雅黑" pitchFamily="34" charset="-122"/>
              </a:rPr>
              <a:t>政府指导</a:t>
            </a:r>
            <a:endParaRPr lang="en-US" altLang="ko-KR" sz="1200" b="1" dirty="0">
              <a:latin typeface="微软雅黑" pitchFamily="34" charset="-122"/>
              <a:ea typeface="微软雅黑" pitchFamily="34" charset="-122"/>
            </a:endParaRPr>
          </a:p>
        </p:txBody>
      </p:sp>
      <p:sp>
        <p:nvSpPr>
          <p:cNvPr id="38" name="Rectangle 599"/>
          <p:cNvSpPr>
            <a:spLocks noChangeArrowheads="1"/>
          </p:cNvSpPr>
          <p:nvPr/>
        </p:nvSpPr>
        <p:spPr bwMode="auto">
          <a:xfrm>
            <a:off x="7110605" y="5274788"/>
            <a:ext cx="769441" cy="1846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spAutoFit/>
          </a:bodyPr>
          <a:lstStyle/>
          <a:p>
            <a:pPr algn="ctr"/>
            <a:r>
              <a:rPr lang="zh-TW" altLang="en-US" sz="1200" b="1" dirty="0" smtClean="0">
                <a:latin typeface="微软雅黑" pitchFamily="34" charset="-122"/>
                <a:ea typeface="微软雅黑" pitchFamily="34" charset="-122"/>
              </a:rPr>
              <a:t>电信运营商</a:t>
            </a:r>
            <a:endParaRPr lang="en-US" altLang="ko-KR" sz="1200" b="1" dirty="0">
              <a:latin typeface="微软雅黑" pitchFamily="34" charset="-122"/>
              <a:ea typeface="微软雅黑" pitchFamily="34" charset="-122"/>
            </a:endParaRPr>
          </a:p>
        </p:txBody>
      </p:sp>
      <p:sp>
        <p:nvSpPr>
          <p:cNvPr id="39" name="Rectangle 601"/>
          <p:cNvSpPr>
            <a:spLocks noChangeArrowheads="1"/>
          </p:cNvSpPr>
          <p:nvPr/>
        </p:nvSpPr>
        <p:spPr bwMode="auto">
          <a:xfrm>
            <a:off x="2088756" y="5039945"/>
            <a:ext cx="769441" cy="1846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spAutoFit/>
          </a:bodyPr>
          <a:lstStyle/>
          <a:p>
            <a:pPr algn="ctr"/>
            <a:r>
              <a:rPr lang="zh-CN" altLang="en-US" sz="1200" b="1" dirty="0" smtClean="0">
                <a:effectLst>
                  <a:outerShdw blurRad="38100" dist="38100" dir="2700000" algn="tl">
                    <a:srgbClr val="000000">
                      <a:alpha val="43137"/>
                    </a:srgbClr>
                  </a:outerShdw>
                </a:effectLst>
                <a:latin typeface="微软雅黑" pitchFamily="34" charset="-122"/>
                <a:ea typeface="微软雅黑" pitchFamily="34" charset="-122"/>
              </a:rPr>
              <a:t>软件开发商</a:t>
            </a:r>
            <a:endParaRPr lang="en-US" altLang="ko-KR" sz="1200" b="1" dirty="0">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40" name="Oval 270"/>
          <p:cNvSpPr>
            <a:spLocks noChangeArrowheads="1"/>
          </p:cNvSpPr>
          <p:nvPr/>
        </p:nvSpPr>
        <p:spPr bwMode="auto">
          <a:xfrm>
            <a:off x="1502080" y="5764009"/>
            <a:ext cx="1733618" cy="434890"/>
          </a:xfrm>
          <a:prstGeom prst="ellipse">
            <a:avLst/>
          </a:prstGeom>
          <a:gradFill rotWithShape="1">
            <a:gsLst>
              <a:gs pos="0">
                <a:schemeClr val="bg1">
                  <a:gamma/>
                  <a:shade val="46275"/>
                  <a:invGamma/>
                </a:schemeClr>
              </a:gs>
              <a:gs pos="50000">
                <a:schemeClr val="bg1"/>
              </a:gs>
              <a:gs pos="100000">
                <a:schemeClr val="bg1">
                  <a:gamma/>
                  <a:shade val="46275"/>
                  <a:invGamma/>
                </a:schemeClr>
              </a:gs>
            </a:gsLst>
            <a:lin ang="2700000" scaled="1"/>
          </a:gradFill>
          <a:ln w="12700" algn="ctr">
            <a:noFill/>
            <a:round/>
            <a:headEnd/>
            <a:tailEnd/>
          </a:ln>
          <a:effectLst/>
          <a:scene3d>
            <a:camera prst="legacyPerspectiveBottom"/>
            <a:lightRig rig="legacyFlat3" dir="b"/>
          </a:scene3d>
          <a:sp3d extrusionH="887400" prstMaterial="legacyMatte">
            <a:bevelT w="13500" h="13500" prst="angle"/>
            <a:bevelB w="13500" h="13500" prst="angle"/>
            <a:extrusionClr>
              <a:schemeClr val="bg1"/>
            </a:extrusionClr>
          </a:sp3d>
        </p:spPr>
        <p:txBody>
          <a:bodyPr wrap="none" lIns="87313" tIns="44450" rIns="87313" bIns="44450" anchor="ctr">
            <a:flatTx/>
          </a:bodyPr>
          <a:lstStyle/>
          <a:p>
            <a:pPr>
              <a:defRPr/>
            </a:pPr>
            <a:endParaRPr lang="zh-CN" altLang="en-US" sz="1200">
              <a:latin typeface="微软雅黑" pitchFamily="34" charset="-122"/>
              <a:ea typeface="微软雅黑" pitchFamily="34" charset="-122"/>
            </a:endParaRPr>
          </a:p>
        </p:txBody>
      </p:sp>
      <p:sp>
        <p:nvSpPr>
          <p:cNvPr id="41" name="Rectangle 601"/>
          <p:cNvSpPr>
            <a:spLocks noChangeArrowheads="1"/>
          </p:cNvSpPr>
          <p:nvPr/>
        </p:nvSpPr>
        <p:spPr bwMode="auto">
          <a:xfrm>
            <a:off x="1886416" y="6047932"/>
            <a:ext cx="769441" cy="1846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spAutoFit/>
          </a:bodyPr>
          <a:lstStyle/>
          <a:p>
            <a:pPr algn="ctr"/>
            <a:r>
              <a:rPr lang="zh-CN" altLang="en-US" sz="1200" b="1" dirty="0" smtClean="0">
                <a:latin typeface="微软雅黑" pitchFamily="34" charset="-122"/>
                <a:ea typeface="微软雅黑" pitchFamily="34" charset="-122"/>
              </a:rPr>
              <a:t>应用提供商</a:t>
            </a:r>
            <a:endParaRPr lang="en-US" altLang="ko-KR" sz="1200" b="1" dirty="0">
              <a:latin typeface="微软雅黑" pitchFamily="34" charset="-122"/>
              <a:ea typeface="微软雅黑" pitchFamily="34" charset="-122"/>
            </a:endParaRPr>
          </a:p>
        </p:txBody>
      </p:sp>
      <p:sp>
        <p:nvSpPr>
          <p:cNvPr id="42" name="Rectangle 601"/>
          <p:cNvSpPr>
            <a:spLocks noChangeArrowheads="1"/>
          </p:cNvSpPr>
          <p:nvPr/>
        </p:nvSpPr>
        <p:spPr bwMode="auto">
          <a:xfrm>
            <a:off x="6613348" y="6031791"/>
            <a:ext cx="1077219" cy="1846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spAutoFit/>
          </a:bodyPr>
          <a:lstStyle/>
          <a:p>
            <a:pPr algn="ctr"/>
            <a:r>
              <a:rPr lang="zh-CN" altLang="en-US" sz="1200" b="1" dirty="0" smtClean="0">
                <a:latin typeface="微软雅黑" pitchFamily="34" charset="-122"/>
                <a:ea typeface="微软雅黑" pitchFamily="34" charset="-122"/>
              </a:rPr>
              <a:t>基础设施提供商</a:t>
            </a:r>
            <a:endParaRPr lang="en-US" altLang="ko-KR" sz="1200" b="1" dirty="0">
              <a:latin typeface="微软雅黑" pitchFamily="34" charset="-122"/>
              <a:ea typeface="微软雅黑" pitchFamily="34" charset="-122"/>
            </a:endParaRPr>
          </a:p>
        </p:txBody>
      </p:sp>
      <p:grpSp>
        <p:nvGrpSpPr>
          <p:cNvPr id="43" name="Group 449"/>
          <p:cNvGrpSpPr>
            <a:grpSpLocks/>
          </p:cNvGrpSpPr>
          <p:nvPr/>
        </p:nvGrpSpPr>
        <p:grpSpPr bwMode="auto">
          <a:xfrm>
            <a:off x="1973015" y="5763755"/>
            <a:ext cx="619609" cy="246676"/>
            <a:chOff x="4499" y="1524"/>
            <a:chExt cx="775" cy="971"/>
          </a:xfrm>
        </p:grpSpPr>
        <p:grpSp>
          <p:nvGrpSpPr>
            <p:cNvPr id="44" name="Group 452"/>
            <p:cNvGrpSpPr>
              <a:grpSpLocks/>
            </p:cNvGrpSpPr>
            <p:nvPr/>
          </p:nvGrpSpPr>
          <p:grpSpPr bwMode="auto">
            <a:xfrm>
              <a:off x="4499" y="1524"/>
              <a:ext cx="775" cy="971"/>
              <a:chOff x="4451" y="2053"/>
              <a:chExt cx="1117" cy="1402"/>
            </a:xfrm>
          </p:grpSpPr>
          <p:sp>
            <p:nvSpPr>
              <p:cNvPr id="46" name="Freeform 453"/>
              <p:cNvSpPr>
                <a:spLocks/>
              </p:cNvSpPr>
              <p:nvPr/>
            </p:nvSpPr>
            <p:spPr bwMode="auto">
              <a:xfrm>
                <a:off x="4479" y="2056"/>
                <a:ext cx="1089" cy="1235"/>
              </a:xfrm>
              <a:custGeom>
                <a:avLst/>
                <a:gdLst>
                  <a:gd name="T0" fmla="*/ 133 w 1089"/>
                  <a:gd name="T1" fmla="*/ 165 h 1235"/>
                  <a:gd name="T2" fmla="*/ 116 w 1089"/>
                  <a:gd name="T3" fmla="*/ 183 h 1235"/>
                  <a:gd name="T4" fmla="*/ 0 w 1089"/>
                  <a:gd name="T5" fmla="*/ 981 h 1235"/>
                  <a:gd name="T6" fmla="*/ 12 w 1089"/>
                  <a:gd name="T7" fmla="*/ 1002 h 1235"/>
                  <a:gd name="T8" fmla="*/ 733 w 1089"/>
                  <a:gd name="T9" fmla="*/ 1197 h 1235"/>
                  <a:gd name="T10" fmla="*/ 876 w 1089"/>
                  <a:gd name="T11" fmla="*/ 1227 h 1235"/>
                  <a:gd name="T12" fmla="*/ 923 w 1089"/>
                  <a:gd name="T13" fmla="*/ 1215 h 1235"/>
                  <a:gd name="T14" fmla="*/ 944 w 1089"/>
                  <a:gd name="T15" fmla="*/ 1184 h 1235"/>
                  <a:gd name="T16" fmla="*/ 969 w 1089"/>
                  <a:gd name="T17" fmla="*/ 987 h 1235"/>
                  <a:gd name="T18" fmla="*/ 1081 w 1089"/>
                  <a:gd name="T19" fmla="*/ 104 h 1235"/>
                  <a:gd name="T20" fmla="*/ 1067 w 1089"/>
                  <a:gd name="T21" fmla="*/ 42 h 1235"/>
                  <a:gd name="T22" fmla="*/ 988 w 1089"/>
                  <a:gd name="T23" fmla="*/ 3 h 1235"/>
                  <a:gd name="T24" fmla="*/ 133 w 1089"/>
                  <a:gd name="T25" fmla="*/ 165 h 12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89"/>
                  <a:gd name="T40" fmla="*/ 0 h 1235"/>
                  <a:gd name="T41" fmla="*/ 1089 w 1089"/>
                  <a:gd name="T42" fmla="*/ 1235 h 123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89" h="1235">
                    <a:moveTo>
                      <a:pt x="133" y="165"/>
                    </a:moveTo>
                    <a:lnTo>
                      <a:pt x="116" y="183"/>
                    </a:lnTo>
                    <a:lnTo>
                      <a:pt x="0" y="981"/>
                    </a:lnTo>
                    <a:lnTo>
                      <a:pt x="12" y="1002"/>
                    </a:lnTo>
                    <a:cubicBezTo>
                      <a:pt x="135" y="1038"/>
                      <a:pt x="589" y="1160"/>
                      <a:pt x="733" y="1197"/>
                    </a:cubicBezTo>
                    <a:cubicBezTo>
                      <a:pt x="877" y="1235"/>
                      <a:pt x="843" y="1224"/>
                      <a:pt x="876" y="1227"/>
                    </a:cubicBezTo>
                    <a:cubicBezTo>
                      <a:pt x="892" y="1230"/>
                      <a:pt x="910" y="1224"/>
                      <a:pt x="923" y="1215"/>
                    </a:cubicBezTo>
                    <a:cubicBezTo>
                      <a:pt x="937" y="1206"/>
                      <a:pt x="942" y="1200"/>
                      <a:pt x="944" y="1184"/>
                    </a:cubicBezTo>
                    <a:cubicBezTo>
                      <a:pt x="950" y="1145"/>
                      <a:pt x="945" y="1172"/>
                      <a:pt x="969" y="987"/>
                    </a:cubicBezTo>
                    <a:cubicBezTo>
                      <a:pt x="992" y="807"/>
                      <a:pt x="1064" y="262"/>
                      <a:pt x="1081" y="104"/>
                    </a:cubicBezTo>
                    <a:cubicBezTo>
                      <a:pt x="1089" y="69"/>
                      <a:pt x="1080" y="57"/>
                      <a:pt x="1067" y="42"/>
                    </a:cubicBezTo>
                    <a:cubicBezTo>
                      <a:pt x="1055" y="27"/>
                      <a:pt x="1010" y="0"/>
                      <a:pt x="988" y="3"/>
                    </a:cubicBezTo>
                    <a:cubicBezTo>
                      <a:pt x="961" y="7"/>
                      <a:pt x="321" y="138"/>
                      <a:pt x="133" y="165"/>
                    </a:cubicBezTo>
                    <a:close/>
                  </a:path>
                </a:pathLst>
              </a:custGeom>
              <a:gradFill rotWithShape="1">
                <a:gsLst>
                  <a:gs pos="0">
                    <a:srgbClr val="C0C0C0"/>
                  </a:gs>
                  <a:gs pos="100000">
                    <a:srgbClr val="969696"/>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sz="1200">
                  <a:latin typeface="微软雅黑" pitchFamily="34" charset="-122"/>
                  <a:ea typeface="微软雅黑" pitchFamily="34" charset="-122"/>
                </a:endParaRPr>
              </a:p>
            </p:txBody>
          </p:sp>
          <p:sp>
            <p:nvSpPr>
              <p:cNvPr id="47" name="Freeform 454"/>
              <p:cNvSpPr>
                <a:spLocks/>
              </p:cNvSpPr>
              <p:nvPr/>
            </p:nvSpPr>
            <p:spPr bwMode="auto">
              <a:xfrm>
                <a:off x="4889" y="3287"/>
                <a:ext cx="275" cy="144"/>
              </a:xfrm>
              <a:custGeom>
                <a:avLst/>
                <a:gdLst>
                  <a:gd name="T0" fmla="*/ 275 w 275"/>
                  <a:gd name="T1" fmla="*/ 51 h 144"/>
                  <a:gd name="T2" fmla="*/ 156 w 275"/>
                  <a:gd name="T3" fmla="*/ 0 h 144"/>
                  <a:gd name="T4" fmla="*/ 0 w 275"/>
                  <a:gd name="T5" fmla="*/ 144 h 144"/>
                  <a:gd name="T6" fmla="*/ 275 w 275"/>
                  <a:gd name="T7" fmla="*/ 51 h 144"/>
                  <a:gd name="T8" fmla="*/ 0 60000 65536"/>
                  <a:gd name="T9" fmla="*/ 0 60000 65536"/>
                  <a:gd name="T10" fmla="*/ 0 60000 65536"/>
                  <a:gd name="T11" fmla="*/ 0 60000 65536"/>
                  <a:gd name="T12" fmla="*/ 0 w 275"/>
                  <a:gd name="T13" fmla="*/ 0 h 144"/>
                  <a:gd name="T14" fmla="*/ 275 w 275"/>
                  <a:gd name="T15" fmla="*/ 144 h 144"/>
                </a:gdLst>
                <a:ahLst/>
                <a:cxnLst>
                  <a:cxn ang="T8">
                    <a:pos x="T0" y="T1"/>
                  </a:cxn>
                  <a:cxn ang="T9">
                    <a:pos x="T2" y="T3"/>
                  </a:cxn>
                  <a:cxn ang="T10">
                    <a:pos x="T4" y="T5"/>
                  </a:cxn>
                  <a:cxn ang="T11">
                    <a:pos x="T6" y="T7"/>
                  </a:cxn>
                </a:cxnLst>
                <a:rect l="T12" t="T13" r="T14" b="T15"/>
                <a:pathLst>
                  <a:path w="275" h="144">
                    <a:moveTo>
                      <a:pt x="275" y="51"/>
                    </a:moveTo>
                    <a:lnTo>
                      <a:pt x="156" y="0"/>
                    </a:lnTo>
                    <a:lnTo>
                      <a:pt x="0" y="144"/>
                    </a:lnTo>
                    <a:lnTo>
                      <a:pt x="275" y="51"/>
                    </a:lnTo>
                    <a:close/>
                  </a:path>
                </a:pathLst>
              </a:custGeom>
              <a:gradFill rotWithShape="1">
                <a:gsLst>
                  <a:gs pos="0">
                    <a:srgbClr val="C0C0C0"/>
                  </a:gs>
                  <a:gs pos="100000">
                    <a:srgbClr val="DDDDDD"/>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sz="1200">
                  <a:latin typeface="微软雅黑" pitchFamily="34" charset="-122"/>
                  <a:ea typeface="微软雅黑" pitchFamily="34" charset="-122"/>
                </a:endParaRPr>
              </a:p>
            </p:txBody>
          </p:sp>
          <p:sp>
            <p:nvSpPr>
              <p:cNvPr id="48" name="Freeform 455"/>
              <p:cNvSpPr>
                <a:spLocks/>
              </p:cNvSpPr>
              <p:nvPr/>
            </p:nvSpPr>
            <p:spPr bwMode="auto">
              <a:xfrm>
                <a:off x="4888" y="3362"/>
                <a:ext cx="433" cy="93"/>
              </a:xfrm>
              <a:custGeom>
                <a:avLst/>
                <a:gdLst>
                  <a:gd name="T0" fmla="*/ 433 w 433"/>
                  <a:gd name="T1" fmla="*/ 66 h 93"/>
                  <a:gd name="T2" fmla="*/ 432 w 433"/>
                  <a:gd name="T3" fmla="*/ 42 h 93"/>
                  <a:gd name="T4" fmla="*/ 257 w 433"/>
                  <a:gd name="T5" fmla="*/ 0 h 93"/>
                  <a:gd name="T6" fmla="*/ 3 w 433"/>
                  <a:gd name="T7" fmla="*/ 67 h 93"/>
                  <a:gd name="T8" fmla="*/ 0 w 433"/>
                  <a:gd name="T9" fmla="*/ 93 h 93"/>
                  <a:gd name="T10" fmla="*/ 433 w 433"/>
                  <a:gd name="T11" fmla="*/ 66 h 93"/>
                  <a:gd name="T12" fmla="*/ 0 60000 65536"/>
                  <a:gd name="T13" fmla="*/ 0 60000 65536"/>
                  <a:gd name="T14" fmla="*/ 0 60000 65536"/>
                  <a:gd name="T15" fmla="*/ 0 60000 65536"/>
                  <a:gd name="T16" fmla="*/ 0 60000 65536"/>
                  <a:gd name="T17" fmla="*/ 0 60000 65536"/>
                  <a:gd name="T18" fmla="*/ 0 w 433"/>
                  <a:gd name="T19" fmla="*/ 0 h 93"/>
                  <a:gd name="T20" fmla="*/ 433 w 433"/>
                  <a:gd name="T21" fmla="*/ 93 h 93"/>
                </a:gdLst>
                <a:ahLst/>
                <a:cxnLst>
                  <a:cxn ang="T12">
                    <a:pos x="T0" y="T1"/>
                  </a:cxn>
                  <a:cxn ang="T13">
                    <a:pos x="T2" y="T3"/>
                  </a:cxn>
                  <a:cxn ang="T14">
                    <a:pos x="T4" y="T5"/>
                  </a:cxn>
                  <a:cxn ang="T15">
                    <a:pos x="T6" y="T7"/>
                  </a:cxn>
                  <a:cxn ang="T16">
                    <a:pos x="T8" y="T9"/>
                  </a:cxn>
                  <a:cxn ang="T17">
                    <a:pos x="T10" y="T11"/>
                  </a:cxn>
                </a:cxnLst>
                <a:rect l="T18" t="T19" r="T20" b="T21"/>
                <a:pathLst>
                  <a:path w="433" h="93">
                    <a:moveTo>
                      <a:pt x="433" y="66"/>
                    </a:moveTo>
                    <a:lnTo>
                      <a:pt x="432" y="42"/>
                    </a:lnTo>
                    <a:lnTo>
                      <a:pt x="257" y="0"/>
                    </a:lnTo>
                    <a:lnTo>
                      <a:pt x="3" y="67"/>
                    </a:lnTo>
                    <a:lnTo>
                      <a:pt x="0" y="93"/>
                    </a:lnTo>
                    <a:lnTo>
                      <a:pt x="433" y="66"/>
                    </a:lnTo>
                    <a:close/>
                  </a:path>
                </a:pathLst>
              </a:custGeom>
              <a:gradFill rotWithShape="1">
                <a:gsLst>
                  <a:gs pos="0">
                    <a:srgbClr val="969696"/>
                  </a:gs>
                  <a:gs pos="50000">
                    <a:srgbClr val="FFFFFF"/>
                  </a:gs>
                  <a:gs pos="100000">
                    <a:srgbClr val="969696"/>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sz="1200">
                  <a:latin typeface="微软雅黑" pitchFamily="34" charset="-122"/>
                  <a:ea typeface="微软雅黑" pitchFamily="34" charset="-122"/>
                </a:endParaRPr>
              </a:p>
            </p:txBody>
          </p:sp>
          <p:sp>
            <p:nvSpPr>
              <p:cNvPr id="49" name="Freeform 456"/>
              <p:cNvSpPr>
                <a:spLocks/>
              </p:cNvSpPr>
              <p:nvPr/>
            </p:nvSpPr>
            <p:spPr bwMode="auto">
              <a:xfrm>
                <a:off x="4891" y="3331"/>
                <a:ext cx="432" cy="99"/>
              </a:xfrm>
              <a:custGeom>
                <a:avLst/>
                <a:gdLst>
                  <a:gd name="T0" fmla="*/ 432 w 432"/>
                  <a:gd name="T1" fmla="*/ 75 h 99"/>
                  <a:gd name="T2" fmla="*/ 252 w 432"/>
                  <a:gd name="T3" fmla="*/ 0 h 99"/>
                  <a:gd name="T4" fmla="*/ 0 w 432"/>
                  <a:gd name="T5" fmla="*/ 99 h 99"/>
                  <a:gd name="T6" fmla="*/ 432 w 432"/>
                  <a:gd name="T7" fmla="*/ 75 h 99"/>
                  <a:gd name="T8" fmla="*/ 0 60000 65536"/>
                  <a:gd name="T9" fmla="*/ 0 60000 65536"/>
                  <a:gd name="T10" fmla="*/ 0 60000 65536"/>
                  <a:gd name="T11" fmla="*/ 0 60000 65536"/>
                  <a:gd name="T12" fmla="*/ 0 w 432"/>
                  <a:gd name="T13" fmla="*/ 0 h 99"/>
                  <a:gd name="T14" fmla="*/ 432 w 432"/>
                  <a:gd name="T15" fmla="*/ 99 h 99"/>
                </a:gdLst>
                <a:ahLst/>
                <a:cxnLst>
                  <a:cxn ang="T8">
                    <a:pos x="T0" y="T1"/>
                  </a:cxn>
                  <a:cxn ang="T9">
                    <a:pos x="T2" y="T3"/>
                  </a:cxn>
                  <a:cxn ang="T10">
                    <a:pos x="T4" y="T5"/>
                  </a:cxn>
                  <a:cxn ang="T11">
                    <a:pos x="T6" y="T7"/>
                  </a:cxn>
                </a:cxnLst>
                <a:rect l="T12" t="T13" r="T14" b="T15"/>
                <a:pathLst>
                  <a:path w="432" h="99">
                    <a:moveTo>
                      <a:pt x="432" y="75"/>
                    </a:moveTo>
                    <a:lnTo>
                      <a:pt x="252" y="0"/>
                    </a:lnTo>
                    <a:lnTo>
                      <a:pt x="0" y="99"/>
                    </a:lnTo>
                    <a:lnTo>
                      <a:pt x="432" y="75"/>
                    </a:lnTo>
                    <a:close/>
                  </a:path>
                </a:pathLst>
              </a:custGeom>
              <a:gradFill rotWithShape="1">
                <a:gsLst>
                  <a:gs pos="0">
                    <a:srgbClr val="DDDDDD"/>
                  </a:gs>
                  <a:gs pos="100000">
                    <a:srgbClr val="969696"/>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sz="1200">
                  <a:latin typeface="微软雅黑" pitchFamily="34" charset="-122"/>
                  <a:ea typeface="微软雅黑" pitchFamily="34" charset="-122"/>
                </a:endParaRPr>
              </a:p>
            </p:txBody>
          </p:sp>
          <p:sp>
            <p:nvSpPr>
              <p:cNvPr id="50" name="Freeform 457"/>
              <p:cNvSpPr>
                <a:spLocks/>
              </p:cNvSpPr>
              <p:nvPr/>
            </p:nvSpPr>
            <p:spPr bwMode="auto">
              <a:xfrm>
                <a:off x="4954" y="3191"/>
                <a:ext cx="227" cy="181"/>
              </a:xfrm>
              <a:custGeom>
                <a:avLst/>
                <a:gdLst>
                  <a:gd name="T0" fmla="*/ 0 w 227"/>
                  <a:gd name="T1" fmla="*/ 0 h 181"/>
                  <a:gd name="T2" fmla="*/ 91 w 227"/>
                  <a:gd name="T3" fmla="*/ 181 h 181"/>
                  <a:gd name="T4" fmla="*/ 227 w 227"/>
                  <a:gd name="T5" fmla="*/ 181 h 181"/>
                  <a:gd name="T6" fmla="*/ 227 w 227"/>
                  <a:gd name="T7" fmla="*/ 0 h 181"/>
                  <a:gd name="T8" fmla="*/ 0 w 227"/>
                  <a:gd name="T9" fmla="*/ 0 h 181"/>
                  <a:gd name="T10" fmla="*/ 0 60000 65536"/>
                  <a:gd name="T11" fmla="*/ 0 60000 65536"/>
                  <a:gd name="T12" fmla="*/ 0 60000 65536"/>
                  <a:gd name="T13" fmla="*/ 0 60000 65536"/>
                  <a:gd name="T14" fmla="*/ 0 60000 65536"/>
                  <a:gd name="T15" fmla="*/ 0 w 227"/>
                  <a:gd name="T16" fmla="*/ 0 h 181"/>
                  <a:gd name="T17" fmla="*/ 227 w 227"/>
                  <a:gd name="T18" fmla="*/ 181 h 181"/>
                </a:gdLst>
                <a:ahLst/>
                <a:cxnLst>
                  <a:cxn ang="T10">
                    <a:pos x="T0" y="T1"/>
                  </a:cxn>
                  <a:cxn ang="T11">
                    <a:pos x="T2" y="T3"/>
                  </a:cxn>
                  <a:cxn ang="T12">
                    <a:pos x="T4" y="T5"/>
                  </a:cxn>
                  <a:cxn ang="T13">
                    <a:pos x="T6" y="T7"/>
                  </a:cxn>
                  <a:cxn ang="T14">
                    <a:pos x="T8" y="T9"/>
                  </a:cxn>
                </a:cxnLst>
                <a:rect l="T15" t="T16" r="T17" b="T18"/>
                <a:pathLst>
                  <a:path w="227" h="181">
                    <a:moveTo>
                      <a:pt x="0" y="0"/>
                    </a:moveTo>
                    <a:lnTo>
                      <a:pt x="91" y="181"/>
                    </a:lnTo>
                    <a:lnTo>
                      <a:pt x="227" y="181"/>
                    </a:lnTo>
                    <a:lnTo>
                      <a:pt x="227" y="0"/>
                    </a:lnTo>
                    <a:lnTo>
                      <a:pt x="0" y="0"/>
                    </a:lnTo>
                    <a:close/>
                  </a:path>
                </a:pathLst>
              </a:custGeom>
              <a:gradFill rotWithShape="1">
                <a:gsLst>
                  <a:gs pos="0">
                    <a:srgbClr val="525252"/>
                  </a:gs>
                  <a:gs pos="100000">
                    <a:srgbClr val="B2B2B2"/>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sz="1200">
                  <a:latin typeface="微软雅黑" pitchFamily="34" charset="-122"/>
                  <a:ea typeface="微软雅黑" pitchFamily="34" charset="-122"/>
                </a:endParaRPr>
              </a:p>
            </p:txBody>
          </p:sp>
          <p:sp>
            <p:nvSpPr>
              <p:cNvPr id="51" name="Freeform 458"/>
              <p:cNvSpPr>
                <a:spLocks/>
              </p:cNvSpPr>
              <p:nvPr/>
            </p:nvSpPr>
            <p:spPr bwMode="auto">
              <a:xfrm>
                <a:off x="4451" y="2053"/>
                <a:ext cx="1052" cy="1227"/>
              </a:xfrm>
              <a:custGeom>
                <a:avLst/>
                <a:gdLst>
                  <a:gd name="T0" fmla="*/ 128 w 1052"/>
                  <a:gd name="T1" fmla="*/ 140 h 1227"/>
                  <a:gd name="T2" fmla="*/ 112 w 1052"/>
                  <a:gd name="T3" fmla="*/ 158 h 1227"/>
                  <a:gd name="T4" fmla="*/ 0 w 1052"/>
                  <a:gd name="T5" fmla="*/ 976 h 1227"/>
                  <a:gd name="T6" fmla="*/ 12 w 1052"/>
                  <a:gd name="T7" fmla="*/ 998 h 1227"/>
                  <a:gd name="T8" fmla="*/ 848 w 1052"/>
                  <a:gd name="T9" fmla="*/ 1224 h 1227"/>
                  <a:gd name="T10" fmla="*/ 891 w 1052"/>
                  <a:gd name="T11" fmla="*/ 1216 h 1227"/>
                  <a:gd name="T12" fmla="*/ 911 w 1052"/>
                  <a:gd name="T13" fmla="*/ 1183 h 1227"/>
                  <a:gd name="T14" fmla="*/ 935 w 1052"/>
                  <a:gd name="T15" fmla="*/ 982 h 1227"/>
                  <a:gd name="T16" fmla="*/ 1047 w 1052"/>
                  <a:gd name="T17" fmla="*/ 49 h 1227"/>
                  <a:gd name="T18" fmla="*/ 1037 w 1052"/>
                  <a:gd name="T19" fmla="*/ 10 h 1227"/>
                  <a:gd name="T20" fmla="*/ 1002 w 1052"/>
                  <a:gd name="T21" fmla="*/ 4 h 1227"/>
                  <a:gd name="T22" fmla="*/ 128 w 1052"/>
                  <a:gd name="T23" fmla="*/ 140 h 122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52"/>
                  <a:gd name="T37" fmla="*/ 0 h 1227"/>
                  <a:gd name="T38" fmla="*/ 1052 w 1052"/>
                  <a:gd name="T39" fmla="*/ 1227 h 122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52" h="1227">
                    <a:moveTo>
                      <a:pt x="128" y="140"/>
                    </a:moveTo>
                    <a:lnTo>
                      <a:pt x="112" y="158"/>
                    </a:lnTo>
                    <a:lnTo>
                      <a:pt x="0" y="976"/>
                    </a:lnTo>
                    <a:lnTo>
                      <a:pt x="12" y="998"/>
                    </a:lnTo>
                    <a:cubicBezTo>
                      <a:pt x="153" y="1039"/>
                      <a:pt x="702" y="1188"/>
                      <a:pt x="848" y="1224"/>
                    </a:cubicBezTo>
                    <a:cubicBezTo>
                      <a:pt x="864" y="1227"/>
                      <a:pt x="878" y="1225"/>
                      <a:pt x="891" y="1216"/>
                    </a:cubicBezTo>
                    <a:cubicBezTo>
                      <a:pt x="904" y="1207"/>
                      <a:pt x="909" y="1201"/>
                      <a:pt x="911" y="1183"/>
                    </a:cubicBezTo>
                    <a:cubicBezTo>
                      <a:pt x="917" y="1144"/>
                      <a:pt x="912" y="1171"/>
                      <a:pt x="935" y="982"/>
                    </a:cubicBezTo>
                    <a:cubicBezTo>
                      <a:pt x="958" y="793"/>
                      <a:pt x="1030" y="211"/>
                      <a:pt x="1047" y="49"/>
                    </a:cubicBezTo>
                    <a:cubicBezTo>
                      <a:pt x="1052" y="24"/>
                      <a:pt x="1044" y="17"/>
                      <a:pt x="1037" y="10"/>
                    </a:cubicBezTo>
                    <a:cubicBezTo>
                      <a:pt x="1030" y="3"/>
                      <a:pt x="1017" y="0"/>
                      <a:pt x="1002" y="4"/>
                    </a:cubicBezTo>
                    <a:cubicBezTo>
                      <a:pt x="850" y="18"/>
                      <a:pt x="310" y="112"/>
                      <a:pt x="128" y="140"/>
                    </a:cubicBezTo>
                    <a:close/>
                  </a:path>
                </a:pathLst>
              </a:custGeom>
              <a:gradFill rotWithShape="1">
                <a:gsLst>
                  <a:gs pos="0">
                    <a:srgbClr val="EAEAEA"/>
                  </a:gs>
                  <a:gs pos="100000">
                    <a:srgbClr val="C0C0C0"/>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sz="1200">
                  <a:latin typeface="微软雅黑" pitchFamily="34" charset="-122"/>
                  <a:ea typeface="微软雅黑" pitchFamily="34" charset="-122"/>
                </a:endParaRPr>
              </a:p>
            </p:txBody>
          </p:sp>
          <p:sp>
            <p:nvSpPr>
              <p:cNvPr id="52" name="Freeform 459"/>
              <p:cNvSpPr>
                <a:spLocks/>
              </p:cNvSpPr>
              <p:nvPr/>
            </p:nvSpPr>
            <p:spPr bwMode="auto">
              <a:xfrm>
                <a:off x="4499" y="2147"/>
                <a:ext cx="882" cy="1014"/>
              </a:xfrm>
              <a:custGeom>
                <a:avLst/>
                <a:gdLst>
                  <a:gd name="T0" fmla="*/ 96 w 882"/>
                  <a:gd name="T1" fmla="*/ 96 h 1014"/>
                  <a:gd name="T2" fmla="*/ 0 w 882"/>
                  <a:gd name="T3" fmla="*/ 846 h 1014"/>
                  <a:gd name="T4" fmla="*/ 768 w 882"/>
                  <a:gd name="T5" fmla="*/ 1014 h 1014"/>
                  <a:gd name="T6" fmla="*/ 882 w 882"/>
                  <a:gd name="T7" fmla="*/ 0 h 1014"/>
                  <a:gd name="T8" fmla="*/ 96 w 882"/>
                  <a:gd name="T9" fmla="*/ 96 h 1014"/>
                  <a:gd name="T10" fmla="*/ 0 60000 65536"/>
                  <a:gd name="T11" fmla="*/ 0 60000 65536"/>
                  <a:gd name="T12" fmla="*/ 0 60000 65536"/>
                  <a:gd name="T13" fmla="*/ 0 60000 65536"/>
                  <a:gd name="T14" fmla="*/ 0 60000 65536"/>
                  <a:gd name="T15" fmla="*/ 0 w 882"/>
                  <a:gd name="T16" fmla="*/ 0 h 1014"/>
                  <a:gd name="T17" fmla="*/ 882 w 882"/>
                  <a:gd name="T18" fmla="*/ 1014 h 1014"/>
                </a:gdLst>
                <a:ahLst/>
                <a:cxnLst>
                  <a:cxn ang="T10">
                    <a:pos x="T0" y="T1"/>
                  </a:cxn>
                  <a:cxn ang="T11">
                    <a:pos x="T2" y="T3"/>
                  </a:cxn>
                  <a:cxn ang="T12">
                    <a:pos x="T4" y="T5"/>
                  </a:cxn>
                  <a:cxn ang="T13">
                    <a:pos x="T6" y="T7"/>
                  </a:cxn>
                  <a:cxn ang="T14">
                    <a:pos x="T8" y="T9"/>
                  </a:cxn>
                </a:cxnLst>
                <a:rect l="T15" t="T16" r="T17" b="T18"/>
                <a:pathLst>
                  <a:path w="882" h="1014">
                    <a:moveTo>
                      <a:pt x="96" y="96"/>
                    </a:moveTo>
                    <a:lnTo>
                      <a:pt x="0" y="846"/>
                    </a:lnTo>
                    <a:lnTo>
                      <a:pt x="768" y="1014"/>
                    </a:lnTo>
                    <a:lnTo>
                      <a:pt x="882" y="0"/>
                    </a:lnTo>
                    <a:lnTo>
                      <a:pt x="96" y="96"/>
                    </a:lnTo>
                    <a:close/>
                  </a:path>
                </a:pathLst>
              </a:custGeom>
              <a:gradFill rotWithShape="1">
                <a:gsLst>
                  <a:gs pos="0">
                    <a:srgbClr val="239EBB"/>
                  </a:gs>
                  <a:gs pos="100000">
                    <a:srgbClr val="29B7D9"/>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sz="1200">
                  <a:latin typeface="微软雅黑" pitchFamily="34" charset="-122"/>
                  <a:ea typeface="微软雅黑" pitchFamily="34" charset="-122"/>
                </a:endParaRPr>
              </a:p>
            </p:txBody>
          </p:sp>
          <p:sp>
            <p:nvSpPr>
              <p:cNvPr id="53" name="Freeform 460"/>
              <p:cNvSpPr>
                <a:spLocks/>
              </p:cNvSpPr>
              <p:nvPr/>
            </p:nvSpPr>
            <p:spPr bwMode="auto">
              <a:xfrm>
                <a:off x="4500" y="2148"/>
                <a:ext cx="882" cy="1014"/>
              </a:xfrm>
              <a:custGeom>
                <a:avLst/>
                <a:gdLst>
                  <a:gd name="T0" fmla="*/ 96 w 882"/>
                  <a:gd name="T1" fmla="*/ 96 h 1014"/>
                  <a:gd name="T2" fmla="*/ 0 w 882"/>
                  <a:gd name="T3" fmla="*/ 846 h 1014"/>
                  <a:gd name="T4" fmla="*/ 768 w 882"/>
                  <a:gd name="T5" fmla="*/ 1014 h 1014"/>
                  <a:gd name="T6" fmla="*/ 882 w 882"/>
                  <a:gd name="T7" fmla="*/ 0 h 1014"/>
                  <a:gd name="T8" fmla="*/ 96 w 882"/>
                  <a:gd name="T9" fmla="*/ 96 h 1014"/>
                  <a:gd name="T10" fmla="*/ 0 60000 65536"/>
                  <a:gd name="T11" fmla="*/ 0 60000 65536"/>
                  <a:gd name="T12" fmla="*/ 0 60000 65536"/>
                  <a:gd name="T13" fmla="*/ 0 60000 65536"/>
                  <a:gd name="T14" fmla="*/ 0 60000 65536"/>
                  <a:gd name="T15" fmla="*/ 0 w 882"/>
                  <a:gd name="T16" fmla="*/ 0 h 1014"/>
                  <a:gd name="T17" fmla="*/ 882 w 882"/>
                  <a:gd name="T18" fmla="*/ 1014 h 1014"/>
                </a:gdLst>
                <a:ahLst/>
                <a:cxnLst>
                  <a:cxn ang="T10">
                    <a:pos x="T0" y="T1"/>
                  </a:cxn>
                  <a:cxn ang="T11">
                    <a:pos x="T2" y="T3"/>
                  </a:cxn>
                  <a:cxn ang="T12">
                    <a:pos x="T4" y="T5"/>
                  </a:cxn>
                  <a:cxn ang="T13">
                    <a:pos x="T6" y="T7"/>
                  </a:cxn>
                  <a:cxn ang="T14">
                    <a:pos x="T8" y="T9"/>
                  </a:cxn>
                </a:cxnLst>
                <a:rect l="T15" t="T16" r="T17" b="T18"/>
                <a:pathLst>
                  <a:path w="882" h="1014">
                    <a:moveTo>
                      <a:pt x="96" y="96"/>
                    </a:moveTo>
                    <a:lnTo>
                      <a:pt x="0" y="846"/>
                    </a:lnTo>
                    <a:lnTo>
                      <a:pt x="768" y="1014"/>
                    </a:lnTo>
                    <a:lnTo>
                      <a:pt x="882" y="0"/>
                    </a:lnTo>
                    <a:lnTo>
                      <a:pt x="96" y="96"/>
                    </a:lnTo>
                    <a:close/>
                  </a:path>
                </a:pathLst>
              </a:custGeom>
              <a:gradFill rotWithShape="1">
                <a:gsLst>
                  <a:gs pos="0">
                    <a:schemeClr val="accent2">
                      <a:alpha val="39998"/>
                    </a:schemeClr>
                  </a:gs>
                  <a:gs pos="100000">
                    <a:schemeClr val="hlink">
                      <a:alpha val="60001"/>
                    </a:schemeClr>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sz="1200">
                  <a:latin typeface="微软雅黑" pitchFamily="34" charset="-122"/>
                  <a:ea typeface="微软雅黑" pitchFamily="34" charset="-122"/>
                </a:endParaRPr>
              </a:p>
            </p:txBody>
          </p:sp>
          <p:sp>
            <p:nvSpPr>
              <p:cNvPr id="54" name="Freeform 461"/>
              <p:cNvSpPr>
                <a:spLocks/>
              </p:cNvSpPr>
              <p:nvPr/>
            </p:nvSpPr>
            <p:spPr bwMode="auto">
              <a:xfrm>
                <a:off x="4529" y="2159"/>
                <a:ext cx="840" cy="684"/>
              </a:xfrm>
              <a:custGeom>
                <a:avLst/>
                <a:gdLst>
                  <a:gd name="T0" fmla="*/ 72 w 840"/>
                  <a:gd name="T1" fmla="*/ 90 h 684"/>
                  <a:gd name="T2" fmla="*/ 0 w 840"/>
                  <a:gd name="T3" fmla="*/ 630 h 684"/>
                  <a:gd name="T4" fmla="*/ 762 w 840"/>
                  <a:gd name="T5" fmla="*/ 684 h 684"/>
                  <a:gd name="T6" fmla="*/ 840 w 840"/>
                  <a:gd name="T7" fmla="*/ 0 h 684"/>
                  <a:gd name="T8" fmla="*/ 72 w 840"/>
                  <a:gd name="T9" fmla="*/ 90 h 684"/>
                  <a:gd name="T10" fmla="*/ 0 60000 65536"/>
                  <a:gd name="T11" fmla="*/ 0 60000 65536"/>
                  <a:gd name="T12" fmla="*/ 0 60000 65536"/>
                  <a:gd name="T13" fmla="*/ 0 60000 65536"/>
                  <a:gd name="T14" fmla="*/ 0 60000 65536"/>
                  <a:gd name="T15" fmla="*/ 0 w 840"/>
                  <a:gd name="T16" fmla="*/ 0 h 684"/>
                  <a:gd name="T17" fmla="*/ 840 w 840"/>
                  <a:gd name="T18" fmla="*/ 684 h 684"/>
                </a:gdLst>
                <a:ahLst/>
                <a:cxnLst>
                  <a:cxn ang="T10">
                    <a:pos x="T0" y="T1"/>
                  </a:cxn>
                  <a:cxn ang="T11">
                    <a:pos x="T2" y="T3"/>
                  </a:cxn>
                  <a:cxn ang="T12">
                    <a:pos x="T4" y="T5"/>
                  </a:cxn>
                  <a:cxn ang="T13">
                    <a:pos x="T6" y="T7"/>
                  </a:cxn>
                  <a:cxn ang="T14">
                    <a:pos x="T8" y="T9"/>
                  </a:cxn>
                </a:cxnLst>
                <a:rect l="T15" t="T16" r="T17" b="T18"/>
                <a:pathLst>
                  <a:path w="840" h="684">
                    <a:moveTo>
                      <a:pt x="72" y="90"/>
                    </a:moveTo>
                    <a:lnTo>
                      <a:pt x="0" y="630"/>
                    </a:lnTo>
                    <a:lnTo>
                      <a:pt x="762" y="684"/>
                    </a:lnTo>
                    <a:lnTo>
                      <a:pt x="840" y="0"/>
                    </a:lnTo>
                    <a:lnTo>
                      <a:pt x="72" y="90"/>
                    </a:lnTo>
                    <a:close/>
                  </a:path>
                </a:pathLst>
              </a:custGeom>
              <a:gradFill rotWithShape="1">
                <a:gsLst>
                  <a:gs pos="0">
                    <a:srgbClr val="75C1DD">
                      <a:alpha val="79999"/>
                    </a:srgbClr>
                  </a:gs>
                  <a:gs pos="100000">
                    <a:srgbClr val="365966">
                      <a:alpha val="0"/>
                    </a:srgbClr>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sz="1200">
                  <a:latin typeface="微软雅黑" pitchFamily="34" charset="-122"/>
                  <a:ea typeface="微软雅黑" pitchFamily="34" charset="-122"/>
                </a:endParaRPr>
              </a:p>
            </p:txBody>
          </p:sp>
          <p:sp>
            <p:nvSpPr>
              <p:cNvPr id="55" name="Freeform 462"/>
              <p:cNvSpPr>
                <a:spLocks/>
              </p:cNvSpPr>
              <p:nvPr/>
            </p:nvSpPr>
            <p:spPr bwMode="auto">
              <a:xfrm>
                <a:off x="4552" y="2166"/>
                <a:ext cx="802" cy="437"/>
              </a:xfrm>
              <a:custGeom>
                <a:avLst/>
                <a:gdLst/>
                <a:ahLst/>
                <a:cxnLst>
                  <a:cxn ang="0">
                    <a:pos x="799" y="0"/>
                  </a:cxn>
                  <a:cxn ang="0">
                    <a:pos x="45" y="88"/>
                  </a:cxn>
                  <a:cxn ang="0">
                    <a:pos x="0" y="401"/>
                  </a:cxn>
                  <a:cxn ang="0">
                    <a:pos x="127" y="303"/>
                  </a:cxn>
                  <a:cxn ang="0">
                    <a:pos x="661" y="241"/>
                  </a:cxn>
                  <a:cxn ang="0">
                    <a:pos x="781" y="75"/>
                  </a:cxn>
                  <a:cxn ang="0">
                    <a:pos x="799" y="0"/>
                  </a:cxn>
                </a:cxnLst>
                <a:rect l="0" t="0" r="r" b="b"/>
                <a:pathLst>
                  <a:path w="799" h="437">
                    <a:moveTo>
                      <a:pt x="799" y="0"/>
                    </a:moveTo>
                    <a:lnTo>
                      <a:pt x="45" y="88"/>
                    </a:lnTo>
                    <a:cubicBezTo>
                      <a:pt x="30" y="193"/>
                      <a:pt x="7" y="295"/>
                      <a:pt x="0" y="401"/>
                    </a:cubicBezTo>
                    <a:cubicBezTo>
                      <a:pt x="14" y="437"/>
                      <a:pt x="56" y="322"/>
                      <a:pt x="127" y="303"/>
                    </a:cubicBezTo>
                    <a:cubicBezTo>
                      <a:pt x="237" y="277"/>
                      <a:pt x="552" y="279"/>
                      <a:pt x="661" y="241"/>
                    </a:cubicBezTo>
                    <a:cubicBezTo>
                      <a:pt x="720" y="205"/>
                      <a:pt x="763" y="118"/>
                      <a:pt x="781" y="75"/>
                    </a:cubicBezTo>
                    <a:cubicBezTo>
                      <a:pt x="789" y="39"/>
                      <a:pt x="799" y="0"/>
                      <a:pt x="799" y="0"/>
                    </a:cubicBezTo>
                    <a:close/>
                  </a:path>
                </a:pathLst>
              </a:custGeom>
              <a:gradFill rotWithShape="1">
                <a:gsLst>
                  <a:gs pos="0">
                    <a:schemeClr val="bg1">
                      <a:alpha val="56000"/>
                    </a:schemeClr>
                  </a:gs>
                  <a:gs pos="100000">
                    <a:schemeClr val="bg1">
                      <a:gamma/>
                      <a:tint val="33725"/>
                      <a:invGamma/>
                      <a:alpha val="0"/>
                    </a:schemeClr>
                  </a:gs>
                </a:gsLst>
                <a:path path="rect">
                  <a:fillToRect l="50000" t="50000" r="50000" b="50000"/>
                </a:path>
              </a:gradFill>
              <a:ln w="9525">
                <a:noFill/>
                <a:round/>
                <a:headEnd/>
                <a:tailEnd/>
              </a:ln>
              <a:effectLst/>
            </p:spPr>
            <p:txBody>
              <a:bodyPr/>
              <a:lstStyle/>
              <a:p>
                <a:pPr>
                  <a:defRPr/>
                </a:pPr>
                <a:endParaRPr lang="zh-CN" altLang="en-US" sz="1200">
                  <a:latin typeface="微软雅黑" pitchFamily="34" charset="-122"/>
                  <a:ea typeface="微软雅黑" pitchFamily="34" charset="-122"/>
                </a:endParaRPr>
              </a:p>
            </p:txBody>
          </p:sp>
          <p:sp>
            <p:nvSpPr>
              <p:cNvPr id="56" name="Freeform 463"/>
              <p:cNvSpPr>
                <a:spLocks/>
              </p:cNvSpPr>
              <p:nvPr/>
            </p:nvSpPr>
            <p:spPr bwMode="auto">
              <a:xfrm>
                <a:off x="4511" y="2509"/>
                <a:ext cx="810" cy="642"/>
              </a:xfrm>
              <a:custGeom>
                <a:avLst/>
                <a:gdLst>
                  <a:gd name="T0" fmla="*/ 54 w 810"/>
                  <a:gd name="T1" fmla="*/ 60 h 642"/>
                  <a:gd name="T2" fmla="*/ 0 w 810"/>
                  <a:gd name="T3" fmla="*/ 480 h 642"/>
                  <a:gd name="T4" fmla="*/ 750 w 810"/>
                  <a:gd name="T5" fmla="*/ 642 h 642"/>
                  <a:gd name="T6" fmla="*/ 810 w 810"/>
                  <a:gd name="T7" fmla="*/ 0 h 642"/>
                  <a:gd name="T8" fmla="*/ 54 w 810"/>
                  <a:gd name="T9" fmla="*/ 60 h 642"/>
                  <a:gd name="T10" fmla="*/ 0 60000 65536"/>
                  <a:gd name="T11" fmla="*/ 0 60000 65536"/>
                  <a:gd name="T12" fmla="*/ 0 60000 65536"/>
                  <a:gd name="T13" fmla="*/ 0 60000 65536"/>
                  <a:gd name="T14" fmla="*/ 0 60000 65536"/>
                  <a:gd name="T15" fmla="*/ 0 w 810"/>
                  <a:gd name="T16" fmla="*/ 0 h 642"/>
                  <a:gd name="T17" fmla="*/ 810 w 810"/>
                  <a:gd name="T18" fmla="*/ 642 h 642"/>
                </a:gdLst>
                <a:ahLst/>
                <a:cxnLst>
                  <a:cxn ang="T10">
                    <a:pos x="T0" y="T1"/>
                  </a:cxn>
                  <a:cxn ang="T11">
                    <a:pos x="T2" y="T3"/>
                  </a:cxn>
                  <a:cxn ang="T12">
                    <a:pos x="T4" y="T5"/>
                  </a:cxn>
                  <a:cxn ang="T13">
                    <a:pos x="T6" y="T7"/>
                  </a:cxn>
                  <a:cxn ang="T14">
                    <a:pos x="T8" y="T9"/>
                  </a:cxn>
                </a:cxnLst>
                <a:rect l="T15" t="T16" r="T17" b="T18"/>
                <a:pathLst>
                  <a:path w="810" h="642">
                    <a:moveTo>
                      <a:pt x="54" y="60"/>
                    </a:moveTo>
                    <a:lnTo>
                      <a:pt x="0" y="480"/>
                    </a:lnTo>
                    <a:lnTo>
                      <a:pt x="750" y="642"/>
                    </a:lnTo>
                    <a:lnTo>
                      <a:pt x="810" y="0"/>
                    </a:lnTo>
                    <a:lnTo>
                      <a:pt x="54" y="60"/>
                    </a:lnTo>
                    <a:close/>
                  </a:path>
                </a:pathLst>
              </a:custGeom>
              <a:gradFill rotWithShape="1">
                <a:gsLst>
                  <a:gs pos="0">
                    <a:srgbClr val="29B7D9">
                      <a:alpha val="0"/>
                    </a:srgbClr>
                  </a:gs>
                  <a:gs pos="100000">
                    <a:srgbClr val="CC00CC">
                      <a:alpha val="39998"/>
                    </a:srgbClr>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sz="1200">
                  <a:latin typeface="微软雅黑" pitchFamily="34" charset="-122"/>
                  <a:ea typeface="微软雅黑" pitchFamily="34" charset="-122"/>
                </a:endParaRPr>
              </a:p>
            </p:txBody>
          </p:sp>
        </p:grpSp>
        <p:pic>
          <p:nvPicPr>
            <p:cNvPr id="45" name="Picture 464" descr="Untitled-5"/>
            <p:cNvPicPr>
              <a:picLocks noChangeAspect="1" noChangeArrowheads="1"/>
            </p:cNvPicPr>
            <p:nvPr/>
          </p:nvPicPr>
          <p:blipFill>
            <a:blip r:embed="rId3" cstate="email">
              <a:extLst>
                <a:ext uri="{28A0092B-C50C-407E-A947-70E740481C1C}">
                  <a14:useLocalDpi xmlns:a14="http://schemas.microsoft.com/office/drawing/2010/main" xmlns="" val="0"/>
                </a:ext>
              </a:extLst>
            </a:blip>
            <a:srcRect/>
            <a:stretch>
              <a:fillRect/>
            </a:stretch>
          </p:blipFill>
          <p:spPr bwMode="auto">
            <a:xfrm>
              <a:off x="4544" y="1600"/>
              <a:ext cx="588" cy="6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7" name="AutoShape 12"/>
          <p:cNvSpPr>
            <a:spLocks/>
          </p:cNvSpPr>
          <p:nvPr/>
        </p:nvSpPr>
        <p:spPr bwMode="auto">
          <a:xfrm>
            <a:off x="1183397" y="4196816"/>
            <a:ext cx="2350619" cy="285154"/>
          </a:xfrm>
          <a:prstGeom prst="accentCallout2">
            <a:avLst>
              <a:gd name="adj1" fmla="val 53455"/>
              <a:gd name="adj2" fmla="val -8602"/>
              <a:gd name="adj3" fmla="val 97097"/>
              <a:gd name="adj4" fmla="val -25979"/>
              <a:gd name="adj5" fmla="val 235941"/>
              <a:gd name="adj6" fmla="val 31103"/>
            </a:avLst>
          </a:prstGeom>
          <a:noFill/>
          <a:ln w="9525">
            <a:solidFill>
              <a:srgbClr val="C00000"/>
            </a:solidFill>
            <a:miter lim="800000"/>
            <a:headEnd type="triangle" w="med" len="med"/>
            <a:tailEnd type="oval" w="med" len="med"/>
          </a:ln>
          <a:extLst>
            <a:ext uri="{909E8E84-426E-40DD-AFC4-6F175D3DCCD1}">
              <a14:hiddenFill xmlns:a14="http://schemas.microsoft.com/office/drawing/2010/main" xmlns="">
                <a:solidFill>
                  <a:srgbClr val="FFFFFF"/>
                </a:solidFill>
              </a14:hiddenFill>
            </a:ext>
          </a:extLst>
        </p:spPr>
        <p:txBody>
          <a:bodyPr anchor="ctr"/>
          <a:lstStyle/>
          <a:p>
            <a:pPr eaLnBrk="0" hangingPunct="0"/>
            <a:r>
              <a:rPr lang="zh-CN" altLang="en-US" sz="1200" dirty="0" smtClean="0">
                <a:solidFill>
                  <a:srgbClr val="1C1C1C"/>
                </a:solidFill>
                <a:latin typeface="微软雅黑" pitchFamily="34" charset="-122"/>
                <a:ea typeface="微软雅黑" pitchFamily="34" charset="-122"/>
              </a:rPr>
              <a:t>负责云平台的开发实施，为平台运营提供技术支持服务，为中小企业提供优质的服务</a:t>
            </a:r>
            <a:endParaRPr lang="en-US" altLang="zh-CN" sz="1200" dirty="0" smtClean="0">
              <a:solidFill>
                <a:srgbClr val="1C1C1C"/>
              </a:solidFill>
              <a:latin typeface="微软雅黑" pitchFamily="34" charset="-122"/>
              <a:ea typeface="微软雅黑" pitchFamily="34" charset="-122"/>
            </a:endParaRPr>
          </a:p>
        </p:txBody>
      </p:sp>
      <p:sp>
        <p:nvSpPr>
          <p:cNvPr id="58" name="AutoShape 12"/>
          <p:cNvSpPr>
            <a:spLocks/>
          </p:cNvSpPr>
          <p:nvPr/>
        </p:nvSpPr>
        <p:spPr bwMode="auto">
          <a:xfrm>
            <a:off x="704171" y="5440535"/>
            <a:ext cx="2964948" cy="366023"/>
          </a:xfrm>
          <a:prstGeom prst="accentCallout2">
            <a:avLst>
              <a:gd name="adj1" fmla="val 105681"/>
              <a:gd name="adj2" fmla="val -5048"/>
              <a:gd name="adj3" fmla="val 215904"/>
              <a:gd name="adj4" fmla="val -3685"/>
              <a:gd name="adj5" fmla="val 156432"/>
              <a:gd name="adj6" fmla="val 36768"/>
            </a:avLst>
          </a:prstGeom>
          <a:noFill/>
          <a:ln w="9525">
            <a:solidFill>
              <a:srgbClr val="C00000"/>
            </a:solidFill>
            <a:miter lim="800000"/>
            <a:headEnd type="triangle" w="med" len="med"/>
            <a:tailEnd type="oval" w="med" len="med"/>
          </a:ln>
          <a:extLst>
            <a:ext uri="{909E8E84-426E-40DD-AFC4-6F175D3DCCD1}">
              <a14:hiddenFill xmlns:a14="http://schemas.microsoft.com/office/drawing/2010/main" xmlns="">
                <a:solidFill>
                  <a:srgbClr val="FFFFFF"/>
                </a:solidFill>
              </a14:hiddenFill>
            </a:ext>
          </a:extLst>
        </p:spPr>
        <p:txBody>
          <a:bodyPr anchor="ctr"/>
          <a:lstStyle/>
          <a:p>
            <a:pPr eaLnBrk="0" hangingPunct="0"/>
            <a:r>
              <a:rPr lang="zh-CN" altLang="en-US" sz="1200" dirty="0" smtClean="0">
                <a:solidFill>
                  <a:srgbClr val="1C1C1C"/>
                </a:solidFill>
                <a:latin typeface="微软雅黑" pitchFamily="34" charset="-122"/>
                <a:ea typeface="微软雅黑" pitchFamily="34" charset="-122"/>
              </a:rPr>
              <a:t>为云平台提供各种</a:t>
            </a:r>
            <a:r>
              <a:rPr lang="en-US" altLang="zh-CN" sz="1200" dirty="0" smtClean="0">
                <a:solidFill>
                  <a:srgbClr val="1C1C1C"/>
                </a:solidFill>
                <a:latin typeface="微软雅黑" pitchFamily="34" charset="-122"/>
                <a:ea typeface="微软雅黑" pitchFamily="34" charset="-122"/>
              </a:rPr>
              <a:t>SAAS</a:t>
            </a:r>
            <a:r>
              <a:rPr lang="zh-CN" altLang="en-US" sz="1200" dirty="0" smtClean="0">
                <a:solidFill>
                  <a:srgbClr val="1C1C1C"/>
                </a:solidFill>
                <a:latin typeface="微软雅黑" pitchFamily="34" charset="-122"/>
                <a:ea typeface="微软雅黑" pitchFamily="34" charset="-122"/>
              </a:rPr>
              <a:t>应用产品，如企业</a:t>
            </a:r>
            <a:r>
              <a:rPr lang="en-US" altLang="zh-CN" sz="1200" dirty="0" smtClean="0">
                <a:solidFill>
                  <a:srgbClr val="1C1C1C"/>
                </a:solidFill>
                <a:latin typeface="微软雅黑" pitchFamily="34" charset="-122"/>
                <a:ea typeface="微软雅黑" pitchFamily="34" charset="-122"/>
              </a:rPr>
              <a:t>OA</a:t>
            </a:r>
            <a:r>
              <a:rPr lang="zh-CN" altLang="en-US" sz="1200" dirty="0" smtClean="0">
                <a:solidFill>
                  <a:srgbClr val="1C1C1C"/>
                </a:solidFill>
                <a:latin typeface="微软雅黑" pitchFamily="34" charset="-122"/>
                <a:ea typeface="微软雅黑" pitchFamily="34" charset="-122"/>
              </a:rPr>
              <a:t>，外勤通，薪酬通，进销存。</a:t>
            </a:r>
            <a:endParaRPr lang="en-US" altLang="zh-CN" sz="1200" dirty="0" smtClean="0">
              <a:solidFill>
                <a:srgbClr val="1C1C1C"/>
              </a:solidFill>
              <a:latin typeface="微软雅黑" pitchFamily="34" charset="-122"/>
              <a:ea typeface="微软雅黑" pitchFamily="34" charset="-122"/>
            </a:endParaRPr>
          </a:p>
        </p:txBody>
      </p:sp>
      <p:sp>
        <p:nvSpPr>
          <p:cNvPr id="59" name="AutoShape 12"/>
          <p:cNvSpPr>
            <a:spLocks/>
          </p:cNvSpPr>
          <p:nvPr/>
        </p:nvSpPr>
        <p:spPr bwMode="auto">
          <a:xfrm>
            <a:off x="3855241" y="6045602"/>
            <a:ext cx="2441308" cy="285154"/>
          </a:xfrm>
          <a:prstGeom prst="accentCallout2">
            <a:avLst>
              <a:gd name="adj1" fmla="val 125694"/>
              <a:gd name="adj2" fmla="val -5525"/>
              <a:gd name="adj3" fmla="val 153082"/>
              <a:gd name="adj4" fmla="val 59450"/>
              <a:gd name="adj5" fmla="val 103298"/>
              <a:gd name="adj6" fmla="val 110480"/>
            </a:avLst>
          </a:prstGeom>
          <a:noFill/>
          <a:ln w="9525">
            <a:solidFill>
              <a:srgbClr val="C00000"/>
            </a:solidFill>
            <a:miter lim="800000"/>
            <a:headEnd type="triangle" w="med" len="med"/>
            <a:tailEnd type="oval" w="med" len="med"/>
          </a:ln>
          <a:extLst>
            <a:ext uri="{909E8E84-426E-40DD-AFC4-6F175D3DCCD1}">
              <a14:hiddenFill xmlns:a14="http://schemas.microsoft.com/office/drawing/2010/main" xmlns="">
                <a:solidFill>
                  <a:srgbClr val="FFFFFF"/>
                </a:solidFill>
              </a14:hiddenFill>
            </a:ext>
          </a:extLst>
        </p:spPr>
        <p:txBody>
          <a:bodyPr anchor="ctr"/>
          <a:lstStyle/>
          <a:p>
            <a:pPr eaLnBrk="0" hangingPunct="0"/>
            <a:r>
              <a:rPr lang="zh-CN" altLang="en-US" sz="1200" dirty="0" smtClean="0">
                <a:solidFill>
                  <a:srgbClr val="1C1C1C"/>
                </a:solidFill>
                <a:latin typeface="微软雅黑" pitchFamily="34" charset="-122"/>
                <a:ea typeface="微软雅黑" pitchFamily="34" charset="-122"/>
              </a:rPr>
              <a:t>提供平台建设必要的中间件产品及硬件设施</a:t>
            </a:r>
            <a:endParaRPr lang="en-US" altLang="zh-CN" sz="1200" dirty="0" smtClean="0">
              <a:solidFill>
                <a:srgbClr val="1C1C1C"/>
              </a:solidFill>
              <a:latin typeface="微软雅黑" pitchFamily="34" charset="-122"/>
              <a:ea typeface="微软雅黑" pitchFamily="34" charset="-122"/>
            </a:endParaRPr>
          </a:p>
        </p:txBody>
      </p:sp>
      <p:pic>
        <p:nvPicPr>
          <p:cNvPr id="60" name="Picture 4" descr="未标题-3"/>
          <p:cNvPicPr>
            <a:picLocks noChangeAspect="1" noChangeArrowheads="1"/>
          </p:cNvPicPr>
          <p:nvPr/>
        </p:nvPicPr>
        <p:blipFill>
          <a:blip r:embed="rId4" cstate="email">
            <a:extLst>
              <a:ext uri="{28A0092B-C50C-407E-A947-70E740481C1C}">
                <a14:useLocalDpi xmlns:a14="http://schemas.microsoft.com/office/drawing/2010/main" xmlns="" val="0"/>
              </a:ext>
            </a:extLst>
          </a:blip>
          <a:srcRect/>
          <a:stretch>
            <a:fillRect/>
          </a:stretch>
        </p:blipFill>
        <p:spPr bwMode="auto">
          <a:xfrm>
            <a:off x="7047147" y="5074758"/>
            <a:ext cx="956046" cy="2426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1" name="Picture 15" descr="243"/>
          <p:cNvPicPr>
            <a:picLocks noChangeAspect="1" noChangeArrowheads="1"/>
          </p:cNvPicPr>
          <p:nvPr/>
        </p:nvPicPr>
        <p:blipFill>
          <a:blip r:embed="rId5" cstate="email">
            <a:extLst>
              <a:ext uri="{28A0092B-C50C-407E-A947-70E740481C1C}">
                <a14:useLocalDpi xmlns:a14="http://schemas.microsoft.com/office/drawing/2010/main" xmlns="" val="0"/>
              </a:ext>
            </a:extLst>
          </a:blip>
          <a:srcRect/>
          <a:stretch>
            <a:fillRect/>
          </a:stretch>
        </p:blipFill>
        <p:spPr bwMode="auto">
          <a:xfrm>
            <a:off x="2075708" y="4697371"/>
            <a:ext cx="786076" cy="3392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2" name="Picture 11"/>
          <p:cNvPicPr>
            <a:picLocks noChangeArrowheads="1"/>
          </p:cNvPicPr>
          <p:nvPr/>
        </p:nvPicPr>
        <p:blipFill>
          <a:blip r:embed="rId6" cstate="email">
            <a:extLst>
              <a:ext uri="{28A0092B-C50C-407E-A947-70E740481C1C}">
                <a14:useLocalDpi xmlns:a14="http://schemas.microsoft.com/office/drawing/2010/main" xmlns="" val="0"/>
              </a:ext>
            </a:extLst>
          </a:blip>
          <a:srcRect/>
          <a:stretch>
            <a:fillRect/>
          </a:stretch>
        </p:blipFill>
        <p:spPr bwMode="auto">
          <a:xfrm>
            <a:off x="6728465" y="5825939"/>
            <a:ext cx="839897" cy="2192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00000"/>
                </a:solidFill>
                <a:miter lim="800000"/>
                <a:headEnd/>
                <a:tailEnd/>
              </a14:hiddenLine>
            </a:ext>
          </a:extLst>
        </p:spPr>
      </p:pic>
      <p:pic>
        <p:nvPicPr>
          <p:cNvPr id="63" name="Picture 13" descr="133"/>
          <p:cNvPicPr>
            <a:picLocks noChangeAspect="1" noChangeArrowheads="1"/>
          </p:cNvPicPr>
          <p:nvPr/>
        </p:nvPicPr>
        <p:blipFill>
          <a:blip r:embed="rId7" cstate="email">
            <a:extLst>
              <a:ext uri="{28A0092B-C50C-407E-A947-70E740481C1C}">
                <a14:useLocalDpi xmlns:a14="http://schemas.microsoft.com/office/drawing/2010/main" xmlns="" val="0"/>
              </a:ext>
            </a:extLst>
          </a:blip>
          <a:srcRect/>
          <a:stretch>
            <a:fillRect/>
          </a:stretch>
        </p:blipFill>
        <p:spPr bwMode="auto">
          <a:xfrm>
            <a:off x="4306482" y="4373898"/>
            <a:ext cx="1218065" cy="397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4" name="AutoShape 12"/>
          <p:cNvSpPr>
            <a:spLocks/>
          </p:cNvSpPr>
          <p:nvPr/>
        </p:nvSpPr>
        <p:spPr bwMode="auto">
          <a:xfrm>
            <a:off x="4907571" y="4244498"/>
            <a:ext cx="3059347" cy="285154"/>
          </a:xfrm>
          <a:prstGeom prst="accentCallout2">
            <a:avLst>
              <a:gd name="adj1" fmla="val 44425"/>
              <a:gd name="adj2" fmla="val -5173"/>
              <a:gd name="adj3" fmla="val 115158"/>
              <a:gd name="adj4" fmla="val -40700"/>
              <a:gd name="adj5" fmla="val 212924"/>
              <a:gd name="adj6" fmla="val -15514"/>
            </a:avLst>
          </a:prstGeom>
          <a:noFill/>
          <a:ln w="9525">
            <a:solidFill>
              <a:srgbClr val="C00000"/>
            </a:solidFill>
            <a:miter lim="800000"/>
            <a:headEnd type="triangle" w="med" len="med"/>
            <a:tailEnd type="oval" w="med" len="med"/>
          </a:ln>
          <a:extLst>
            <a:ext uri="{909E8E84-426E-40DD-AFC4-6F175D3DCCD1}">
              <a14:hiddenFill xmlns:a14="http://schemas.microsoft.com/office/drawing/2010/main" xmlns="">
                <a:solidFill>
                  <a:srgbClr val="FFFFFF"/>
                </a:solidFill>
              </a14:hiddenFill>
            </a:ext>
          </a:extLst>
        </p:spPr>
        <p:txBody>
          <a:bodyPr anchor="ctr"/>
          <a:lstStyle/>
          <a:p>
            <a:pPr eaLnBrk="0" hangingPunct="0"/>
            <a:r>
              <a:rPr lang="zh-CN" altLang="en-US" sz="1200" dirty="0" smtClean="0">
                <a:solidFill>
                  <a:srgbClr val="1C1C1C"/>
                </a:solidFill>
                <a:latin typeface="微软雅黑" pitchFamily="34" charset="-122"/>
                <a:ea typeface="微软雅黑" pitchFamily="34" charset="-122"/>
              </a:rPr>
              <a:t>统一指导云平台的规划建设，指导中小企业通过云平台获得更好的收益</a:t>
            </a:r>
            <a:endParaRPr lang="en-US" altLang="zh-CN" sz="1200" dirty="0" smtClean="0">
              <a:solidFill>
                <a:srgbClr val="1C1C1C"/>
              </a:solidFill>
              <a:latin typeface="微软雅黑" pitchFamily="34" charset="-122"/>
              <a:ea typeface="微软雅黑" pitchFamily="34" charset="-122"/>
            </a:endParaRPr>
          </a:p>
          <a:p>
            <a:pPr eaLnBrk="0" hangingPunct="0"/>
            <a:endParaRPr lang="en-US" altLang="zh-CN" sz="1200" dirty="0">
              <a:solidFill>
                <a:srgbClr val="1C1C1C"/>
              </a:solidFill>
              <a:latin typeface="微软雅黑" pitchFamily="34" charset="-122"/>
              <a:ea typeface="微软雅黑" pitchFamily="34" charset="-122"/>
            </a:endParaRPr>
          </a:p>
        </p:txBody>
      </p:sp>
      <p:sp>
        <p:nvSpPr>
          <p:cNvPr id="65" name="AutoShape 12"/>
          <p:cNvSpPr>
            <a:spLocks/>
          </p:cNvSpPr>
          <p:nvPr/>
        </p:nvSpPr>
        <p:spPr bwMode="auto">
          <a:xfrm>
            <a:off x="6039570" y="4646810"/>
            <a:ext cx="2485691" cy="335716"/>
          </a:xfrm>
          <a:prstGeom prst="accentCallout2">
            <a:avLst>
              <a:gd name="adj1" fmla="val 75517"/>
              <a:gd name="adj2" fmla="val -3392"/>
              <a:gd name="adj3" fmla="val 178366"/>
              <a:gd name="adj4" fmla="val -18860"/>
              <a:gd name="adj5" fmla="val 219606"/>
              <a:gd name="adj6" fmla="val 31010"/>
            </a:avLst>
          </a:prstGeom>
          <a:noFill/>
          <a:ln w="9525">
            <a:solidFill>
              <a:srgbClr val="C00000"/>
            </a:solidFill>
            <a:miter lim="800000"/>
            <a:headEnd type="triangle" w="med" len="med"/>
            <a:tailEnd type="oval" w="med" len="med"/>
          </a:ln>
          <a:extLst>
            <a:ext uri="{909E8E84-426E-40DD-AFC4-6F175D3DCCD1}">
              <a14:hiddenFill xmlns:a14="http://schemas.microsoft.com/office/drawing/2010/main" xmlns="">
                <a:solidFill>
                  <a:srgbClr val="FFFFFF"/>
                </a:solidFill>
              </a14:hiddenFill>
            </a:ext>
          </a:extLst>
        </p:spPr>
        <p:txBody>
          <a:bodyPr anchor="ctr"/>
          <a:lstStyle/>
          <a:p>
            <a:pPr eaLnBrk="0" hangingPunct="0"/>
            <a:r>
              <a:rPr lang="zh-CN" altLang="en-US" sz="1200" dirty="0" smtClean="0">
                <a:solidFill>
                  <a:srgbClr val="1C1C1C"/>
                </a:solidFill>
                <a:latin typeface="微软雅黑" pitchFamily="34" charset="-122"/>
                <a:ea typeface="微软雅黑" pitchFamily="34" charset="-122"/>
              </a:rPr>
              <a:t>制定云平台的运营方案并执行市场推广，建立售后服务中心</a:t>
            </a:r>
            <a:endParaRPr lang="en-US" altLang="zh-CN" sz="1200" dirty="0" smtClean="0">
              <a:solidFill>
                <a:srgbClr val="1C1C1C"/>
              </a:solidFill>
              <a:latin typeface="微软雅黑" pitchFamily="34" charset="-122"/>
              <a:ea typeface="微软雅黑" pitchFamily="34" charset="-122"/>
            </a:endParaRPr>
          </a:p>
          <a:p>
            <a:pPr eaLnBrk="0" hangingPunct="0"/>
            <a:endParaRPr lang="en-US" altLang="zh-CN" sz="1200" dirty="0">
              <a:solidFill>
                <a:srgbClr val="1C1C1C"/>
              </a:solidFill>
              <a:latin typeface="微软雅黑" pitchFamily="34" charset="-122"/>
              <a:ea typeface="微软雅黑" pitchFamily="34" charset="-122"/>
            </a:endParaRPr>
          </a:p>
        </p:txBody>
      </p:sp>
      <p:pic>
        <p:nvPicPr>
          <p:cNvPr id="66" name="Picture 2" descr="D:\梓洁资料\智慧城市方案\ppt资料相关\AI\云.png"/>
          <p:cNvPicPr>
            <a:picLocks noChangeAspect="1" noChangeArrowheads="1"/>
          </p:cNvPicPr>
          <p:nvPr/>
        </p:nvPicPr>
        <p:blipFill>
          <a:blip r:embed="rId8" cstate="email">
            <a:extLst>
              <a:ext uri="{28A0092B-C50C-407E-A947-70E740481C1C}">
                <a14:useLocalDpi xmlns:a14="http://schemas.microsoft.com/office/drawing/2010/main" xmlns="" val="0"/>
              </a:ext>
            </a:extLst>
          </a:blip>
          <a:srcRect/>
          <a:stretch>
            <a:fillRect/>
          </a:stretch>
        </p:blipFill>
        <p:spPr bwMode="auto">
          <a:xfrm>
            <a:off x="4399576" y="4995014"/>
            <a:ext cx="678569" cy="500457"/>
          </a:xfrm>
          <a:prstGeom prst="rect">
            <a:avLst/>
          </a:prstGeom>
          <a:noFill/>
          <a:extLst>
            <a:ext uri="{909E8E84-426E-40DD-AFC4-6F175D3DCCD1}">
              <a14:hiddenFill xmlns:a14="http://schemas.microsoft.com/office/drawing/2010/main" xmlns="">
                <a:solidFill>
                  <a:srgbClr val="FFFFFF"/>
                </a:solidFill>
              </a14:hiddenFill>
            </a:ext>
          </a:extLst>
        </p:spPr>
      </p:pic>
      <p:pic>
        <p:nvPicPr>
          <p:cNvPr id="67" name="Picture 2" descr="D:\梓洁资料\智慧城市方案\ppt资料相关\AI\云.png"/>
          <p:cNvPicPr>
            <a:picLocks noChangeAspect="1" noChangeArrowheads="1"/>
          </p:cNvPicPr>
          <p:nvPr/>
        </p:nvPicPr>
        <p:blipFill>
          <a:blip r:embed="rId8" cstate="email">
            <a:extLst>
              <a:ext uri="{28A0092B-C50C-407E-A947-70E740481C1C}">
                <a14:useLocalDpi xmlns:a14="http://schemas.microsoft.com/office/drawing/2010/main" xmlns="" val="0"/>
              </a:ext>
            </a:extLst>
          </a:blip>
          <a:srcRect/>
          <a:stretch>
            <a:fillRect/>
          </a:stretch>
        </p:blipFill>
        <p:spPr bwMode="auto">
          <a:xfrm>
            <a:off x="4706100" y="5184201"/>
            <a:ext cx="678569" cy="500457"/>
          </a:xfrm>
          <a:prstGeom prst="rect">
            <a:avLst/>
          </a:prstGeom>
          <a:noFill/>
          <a:extLst>
            <a:ext uri="{909E8E84-426E-40DD-AFC4-6F175D3DCCD1}">
              <a14:hiddenFill xmlns:a14="http://schemas.microsoft.com/office/drawing/2010/main" xmlns="">
                <a:solidFill>
                  <a:srgbClr val="FFFFFF"/>
                </a:solidFill>
              </a14:hiddenFill>
            </a:ext>
          </a:extLst>
        </p:spPr>
      </p:pic>
      <p:pic>
        <p:nvPicPr>
          <p:cNvPr id="68" name="Picture 3" descr="D:\梓洁资料\智慧城市方案\ppt资料相关\AI\云计算.png"/>
          <p:cNvPicPr>
            <a:picLocks noChangeAspect="1" noChangeArrowheads="1"/>
          </p:cNvPicPr>
          <p:nvPr/>
        </p:nvPicPr>
        <p:blipFill>
          <a:blip r:embed="rId9" cstate="email">
            <a:extLst>
              <a:ext uri="{28A0092B-C50C-407E-A947-70E740481C1C}">
                <a14:useLocalDpi xmlns:a14="http://schemas.microsoft.com/office/drawing/2010/main" xmlns="" val="0"/>
              </a:ext>
            </a:extLst>
          </a:blip>
          <a:srcRect/>
          <a:stretch>
            <a:fillRect/>
          </a:stretch>
        </p:blipFill>
        <p:spPr bwMode="auto">
          <a:xfrm>
            <a:off x="4602644" y="5246575"/>
            <a:ext cx="497241" cy="294067"/>
          </a:xfrm>
          <a:prstGeom prst="rect">
            <a:avLst/>
          </a:prstGeom>
          <a:noFill/>
          <a:extLst>
            <a:ext uri="{909E8E84-426E-40DD-AFC4-6F175D3DCCD1}">
              <a14:hiddenFill xmlns:a14="http://schemas.microsoft.com/office/drawing/2010/main" xmlns="">
                <a:solidFill>
                  <a:srgbClr val="FFFFFF"/>
                </a:solidFill>
              </a14:hiddenFill>
            </a:ext>
          </a:extLst>
        </p:spPr>
      </p:pic>
      <p:sp>
        <p:nvSpPr>
          <p:cNvPr id="69" name="燕尾形 68"/>
          <p:cNvSpPr/>
          <p:nvPr/>
        </p:nvSpPr>
        <p:spPr>
          <a:xfrm rot="16200000">
            <a:off x="3036540" y="3924560"/>
            <a:ext cx="173752" cy="178091"/>
          </a:xfrm>
          <a:prstGeom prst="chevron">
            <a:avLst/>
          </a:prstGeom>
          <a:solidFill>
            <a:schemeClr val="bg1">
              <a:lumMod val="5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0" name="Rectangle 589"/>
          <p:cNvSpPr>
            <a:spLocks noChangeArrowheads="1"/>
          </p:cNvSpPr>
          <p:nvPr/>
        </p:nvSpPr>
        <p:spPr bwMode="auto">
          <a:xfrm>
            <a:off x="4443077" y="5540642"/>
            <a:ext cx="1077218" cy="1846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spAutoFit/>
          </a:bodyPr>
          <a:lstStyle/>
          <a:p>
            <a:pPr algn="ctr"/>
            <a:r>
              <a:rPr lang="zh-TW" altLang="en-US" sz="1200" b="1" dirty="0" smtClean="0">
                <a:effectLst>
                  <a:outerShdw blurRad="38100" dist="38100" dir="2700000" algn="tl">
                    <a:srgbClr val="000000">
                      <a:alpha val="43137"/>
                    </a:srgbClr>
                  </a:outerShdw>
                </a:effectLst>
                <a:latin typeface="微软雅黑" pitchFamily="34" charset="-122"/>
                <a:ea typeface="微软雅黑" pitchFamily="34" charset="-122"/>
              </a:rPr>
              <a:t>中小企业</a:t>
            </a:r>
            <a:r>
              <a:rPr lang="zh-CN" altLang="en-US" sz="1200" b="1" dirty="0" smtClean="0">
                <a:effectLst>
                  <a:outerShdw blurRad="38100" dist="38100" dir="2700000" algn="tl">
                    <a:srgbClr val="000000">
                      <a:alpha val="43137"/>
                    </a:srgbClr>
                  </a:outerShdw>
                </a:effectLst>
                <a:latin typeface="微软雅黑" pitchFamily="34" charset="-122"/>
                <a:ea typeface="微软雅黑" pitchFamily="34" charset="-122"/>
              </a:rPr>
              <a:t>云平台</a:t>
            </a:r>
            <a:endParaRPr lang="en-US" altLang="ko-KR" sz="1200" b="1" dirty="0">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71" name="燕尾形 70"/>
          <p:cNvSpPr/>
          <p:nvPr/>
        </p:nvSpPr>
        <p:spPr>
          <a:xfrm rot="16200000">
            <a:off x="5881826" y="3924560"/>
            <a:ext cx="173752" cy="178091"/>
          </a:xfrm>
          <a:prstGeom prst="chevron">
            <a:avLst/>
          </a:prstGeom>
          <a:solidFill>
            <a:schemeClr val="bg1">
              <a:lumMod val="5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72" name="组合 117"/>
          <p:cNvGrpSpPr/>
          <p:nvPr/>
        </p:nvGrpSpPr>
        <p:grpSpPr>
          <a:xfrm>
            <a:off x="631104" y="2382649"/>
            <a:ext cx="7762269" cy="1616089"/>
            <a:chOff x="1041911" y="2163833"/>
            <a:chExt cx="10352387" cy="1616089"/>
          </a:xfrm>
        </p:grpSpPr>
        <p:sp>
          <p:nvSpPr>
            <p:cNvPr id="73" name="燕尾形 72"/>
            <p:cNvSpPr/>
            <p:nvPr/>
          </p:nvSpPr>
          <p:spPr>
            <a:xfrm rot="16200000">
              <a:off x="4278983" y="3574287"/>
              <a:ext cx="173752" cy="237517"/>
            </a:xfrm>
            <a:prstGeom prst="chevron">
              <a:avLst/>
            </a:prstGeom>
            <a:solidFill>
              <a:schemeClr val="bg1">
                <a:lumMod val="5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tx1"/>
                </a:solidFill>
                <a:latin typeface="微软雅黑" pitchFamily="34" charset="-122"/>
                <a:ea typeface="微软雅黑" pitchFamily="34" charset="-122"/>
              </a:endParaRPr>
            </a:p>
          </p:txBody>
        </p:sp>
        <p:sp>
          <p:nvSpPr>
            <p:cNvPr id="74" name="Text Box 49"/>
            <p:cNvSpPr txBox="1">
              <a:spLocks noChangeArrowheads="1"/>
            </p:cNvSpPr>
            <p:nvPr/>
          </p:nvSpPr>
          <p:spPr bwMode="auto">
            <a:xfrm>
              <a:off x="7516107" y="2716518"/>
              <a:ext cx="1384553" cy="510909"/>
            </a:xfrm>
            <a:prstGeom prst="rect">
              <a:avLst/>
            </a:prstGeom>
            <a:noFill/>
            <a:ln w="9525">
              <a:noFill/>
              <a:miter lim="800000"/>
              <a:headEnd/>
              <a:tailEnd/>
            </a:ln>
            <a:effectLst/>
          </p:spPr>
          <p:txBody>
            <a:bodyPr wrap="square">
              <a:spAutoFit/>
            </a:bodyPr>
            <a:lstStyle/>
            <a:p>
              <a:pPr algn="ctr">
                <a:lnSpc>
                  <a:spcPct val="85000"/>
                </a:lnSpc>
              </a:pPr>
              <a:r>
                <a:rPr kumimoji="1" lang="zh-CN" altLang="en-US" sz="1600" b="1" dirty="0" smtClean="0">
                  <a:solidFill>
                    <a:schemeClr val="accent5">
                      <a:lumMod val="75000"/>
                    </a:schemeClr>
                  </a:solidFill>
                  <a:latin typeface="微软雅黑" pitchFamily="34" charset="-122"/>
                  <a:ea typeface="微软雅黑" pitchFamily="34" charset="-122"/>
                </a:rPr>
                <a:t>数据增值服务</a:t>
              </a:r>
              <a:endParaRPr kumimoji="1" lang="zh-CN" altLang="en-US" sz="1600" b="1" dirty="0">
                <a:solidFill>
                  <a:schemeClr val="accent5">
                    <a:lumMod val="75000"/>
                  </a:schemeClr>
                </a:solidFill>
                <a:latin typeface="微软雅黑" pitchFamily="34" charset="-122"/>
                <a:ea typeface="微软雅黑" pitchFamily="34" charset="-122"/>
              </a:endParaRPr>
            </a:p>
          </p:txBody>
        </p:sp>
        <p:sp>
          <p:nvSpPr>
            <p:cNvPr id="75" name="椭圆 74"/>
            <p:cNvSpPr/>
            <p:nvPr/>
          </p:nvSpPr>
          <p:spPr>
            <a:xfrm>
              <a:off x="7547255" y="2700932"/>
              <a:ext cx="1238193" cy="476071"/>
            </a:xfrm>
            <a:prstGeom prst="ellipse">
              <a:avLst/>
            </a:prstGeom>
            <a:noFill/>
            <a:ln w="6350">
              <a:solidFill>
                <a:srgbClr val="808080"/>
              </a:solidFill>
              <a:prstDash val="dash"/>
            </a:ln>
            <a:effectLst/>
          </p:spPr>
          <p:txBody>
            <a:bodyPr wrap="square" rtlCol="0" anchor="ctr">
              <a:spAutoFit/>
            </a:bodyPr>
            <a:lstStyle/>
            <a:p>
              <a:pPr algn="ctr"/>
              <a:endParaRPr lang="zh-CN" altLang="en-US" sz="1600" b="1">
                <a:solidFill>
                  <a:prstClr val="white"/>
                </a:solidFill>
                <a:latin typeface="微软雅黑" pitchFamily="34" charset="-122"/>
                <a:ea typeface="微软雅黑" pitchFamily="34" charset="-122"/>
                <a:cs typeface="Lao UI" pitchFamily="34" charset="0"/>
              </a:endParaRPr>
            </a:p>
          </p:txBody>
        </p:sp>
        <p:sp>
          <p:nvSpPr>
            <p:cNvPr id="76" name="Text Box 52"/>
            <p:cNvSpPr txBox="1">
              <a:spLocks noChangeArrowheads="1"/>
            </p:cNvSpPr>
            <p:nvPr/>
          </p:nvSpPr>
          <p:spPr bwMode="auto">
            <a:xfrm>
              <a:off x="6088040" y="2798404"/>
              <a:ext cx="1305691" cy="510909"/>
            </a:xfrm>
            <a:prstGeom prst="rect">
              <a:avLst/>
            </a:prstGeom>
            <a:noFill/>
            <a:ln w="9525">
              <a:noFill/>
              <a:miter lim="800000"/>
              <a:headEnd/>
              <a:tailEnd/>
            </a:ln>
            <a:effectLst/>
          </p:spPr>
          <p:txBody>
            <a:bodyPr wrap="square">
              <a:spAutoFit/>
            </a:bodyPr>
            <a:lstStyle/>
            <a:p>
              <a:pPr algn="ctr">
                <a:lnSpc>
                  <a:spcPct val="85000"/>
                </a:lnSpc>
              </a:pPr>
              <a:r>
                <a:rPr kumimoji="1" lang="zh-CN" altLang="en-US" sz="1600" b="1" dirty="0" smtClean="0">
                  <a:solidFill>
                    <a:schemeClr val="accent5">
                      <a:lumMod val="75000"/>
                    </a:schemeClr>
                  </a:solidFill>
                  <a:latin typeface="微软雅黑" pitchFamily="34" charset="-122"/>
                  <a:ea typeface="微软雅黑" pitchFamily="34" charset="-122"/>
                </a:rPr>
                <a:t>投融资平台</a:t>
              </a:r>
              <a:endParaRPr kumimoji="1" lang="zh-CN" altLang="en-US" sz="1600" b="1" dirty="0">
                <a:solidFill>
                  <a:schemeClr val="accent5">
                    <a:lumMod val="75000"/>
                  </a:schemeClr>
                </a:solidFill>
                <a:latin typeface="微软雅黑" pitchFamily="34" charset="-122"/>
                <a:ea typeface="微软雅黑" pitchFamily="34" charset="-122"/>
              </a:endParaRPr>
            </a:p>
          </p:txBody>
        </p:sp>
        <p:sp>
          <p:nvSpPr>
            <p:cNvPr id="77" name="Text Box 55"/>
            <p:cNvSpPr txBox="1">
              <a:spLocks noChangeArrowheads="1"/>
            </p:cNvSpPr>
            <p:nvPr/>
          </p:nvSpPr>
          <p:spPr bwMode="auto">
            <a:xfrm>
              <a:off x="4655879" y="2839347"/>
              <a:ext cx="1340886" cy="301621"/>
            </a:xfrm>
            <a:prstGeom prst="rect">
              <a:avLst/>
            </a:prstGeom>
            <a:noFill/>
            <a:ln w="9525">
              <a:noFill/>
              <a:miter lim="800000"/>
              <a:headEnd/>
              <a:tailEnd/>
            </a:ln>
            <a:effectLst/>
          </p:spPr>
          <p:txBody>
            <a:bodyPr wrap="none">
              <a:spAutoFit/>
            </a:bodyPr>
            <a:lstStyle/>
            <a:p>
              <a:pPr algn="ctr">
                <a:lnSpc>
                  <a:spcPct val="85000"/>
                </a:lnSpc>
              </a:pPr>
              <a:r>
                <a:rPr kumimoji="1" lang="zh-CN" altLang="en-US" sz="1600" b="1" dirty="0" smtClean="0">
                  <a:solidFill>
                    <a:schemeClr val="accent5">
                      <a:lumMod val="75000"/>
                    </a:schemeClr>
                  </a:solidFill>
                  <a:latin typeface="微软雅黑" pitchFamily="34" charset="-122"/>
                  <a:ea typeface="微软雅黑" pitchFamily="34" charset="-122"/>
                </a:rPr>
                <a:t>营销平台</a:t>
              </a:r>
              <a:endParaRPr kumimoji="1" lang="zh-CN" altLang="en-US" sz="1600" b="1" dirty="0">
                <a:solidFill>
                  <a:schemeClr val="accent5">
                    <a:lumMod val="75000"/>
                  </a:schemeClr>
                </a:solidFill>
                <a:latin typeface="微软雅黑" pitchFamily="34" charset="-122"/>
                <a:ea typeface="微软雅黑" pitchFamily="34" charset="-122"/>
              </a:endParaRPr>
            </a:p>
          </p:txBody>
        </p:sp>
        <p:sp>
          <p:nvSpPr>
            <p:cNvPr id="78" name="Text Box 58"/>
            <p:cNvSpPr txBox="1">
              <a:spLocks noChangeArrowheads="1"/>
            </p:cNvSpPr>
            <p:nvPr/>
          </p:nvSpPr>
          <p:spPr bwMode="auto">
            <a:xfrm>
              <a:off x="3203508" y="2798404"/>
              <a:ext cx="1401534" cy="301621"/>
            </a:xfrm>
            <a:prstGeom prst="rect">
              <a:avLst/>
            </a:prstGeom>
            <a:noFill/>
            <a:ln w="9525">
              <a:noFill/>
              <a:miter lim="800000"/>
              <a:headEnd/>
              <a:tailEnd/>
            </a:ln>
            <a:effectLst/>
          </p:spPr>
          <p:txBody>
            <a:bodyPr wrap="square">
              <a:spAutoFit/>
            </a:bodyPr>
            <a:lstStyle/>
            <a:p>
              <a:pPr algn="ctr">
                <a:lnSpc>
                  <a:spcPct val="85000"/>
                </a:lnSpc>
              </a:pPr>
              <a:r>
                <a:rPr kumimoji="1" lang="zh-CN" altLang="en-US" sz="1600" b="1" dirty="0" smtClean="0">
                  <a:solidFill>
                    <a:schemeClr val="accent1">
                      <a:lumMod val="75000"/>
                    </a:schemeClr>
                  </a:solidFill>
                  <a:latin typeface="微软雅黑" pitchFamily="34" charset="-122"/>
                  <a:ea typeface="微软雅黑" pitchFamily="34" charset="-122"/>
                </a:rPr>
                <a:t>智慧应用</a:t>
              </a:r>
              <a:endParaRPr kumimoji="1" lang="zh-CN" altLang="en-US" sz="1600" b="1" dirty="0">
                <a:solidFill>
                  <a:schemeClr val="accent1">
                    <a:lumMod val="75000"/>
                  </a:schemeClr>
                </a:solidFill>
                <a:latin typeface="微软雅黑" pitchFamily="34" charset="-122"/>
                <a:ea typeface="微软雅黑" pitchFamily="34" charset="-122"/>
              </a:endParaRPr>
            </a:p>
          </p:txBody>
        </p:sp>
        <p:sp>
          <p:nvSpPr>
            <p:cNvPr id="79" name="椭圆 78"/>
            <p:cNvSpPr/>
            <p:nvPr/>
          </p:nvSpPr>
          <p:spPr>
            <a:xfrm>
              <a:off x="6103354" y="2764614"/>
              <a:ext cx="1211034" cy="476071"/>
            </a:xfrm>
            <a:prstGeom prst="ellipse">
              <a:avLst/>
            </a:prstGeom>
            <a:noFill/>
            <a:ln w="6350">
              <a:solidFill>
                <a:srgbClr val="808080"/>
              </a:solidFill>
              <a:prstDash val="dash"/>
            </a:ln>
            <a:effectLst/>
          </p:spPr>
          <p:txBody>
            <a:bodyPr wrap="square" rtlCol="0" anchor="ctr">
              <a:spAutoFit/>
            </a:bodyPr>
            <a:lstStyle/>
            <a:p>
              <a:pPr algn="ctr"/>
              <a:endParaRPr lang="zh-CN" altLang="en-US" sz="1600" b="1">
                <a:solidFill>
                  <a:prstClr val="white"/>
                </a:solidFill>
                <a:latin typeface="微软雅黑" pitchFamily="34" charset="-122"/>
                <a:ea typeface="微软雅黑" pitchFamily="34" charset="-122"/>
                <a:cs typeface="Lao UI" pitchFamily="34" charset="0"/>
              </a:endParaRPr>
            </a:p>
          </p:txBody>
        </p:sp>
        <p:sp>
          <p:nvSpPr>
            <p:cNvPr id="80" name="椭圆 79"/>
            <p:cNvSpPr/>
            <p:nvPr/>
          </p:nvSpPr>
          <p:spPr>
            <a:xfrm>
              <a:off x="4717134" y="2744486"/>
              <a:ext cx="1169183" cy="476071"/>
            </a:xfrm>
            <a:prstGeom prst="ellipse">
              <a:avLst/>
            </a:prstGeom>
            <a:noFill/>
            <a:ln w="6350">
              <a:solidFill>
                <a:srgbClr val="808080"/>
              </a:solidFill>
              <a:prstDash val="dash"/>
            </a:ln>
            <a:effectLst/>
          </p:spPr>
          <p:txBody>
            <a:bodyPr wrap="square" rtlCol="0" anchor="ctr">
              <a:spAutoFit/>
            </a:bodyPr>
            <a:lstStyle/>
            <a:p>
              <a:pPr algn="ctr"/>
              <a:endParaRPr lang="zh-CN" altLang="en-US" sz="1600" b="1">
                <a:solidFill>
                  <a:prstClr val="white"/>
                </a:solidFill>
                <a:latin typeface="微软雅黑" pitchFamily="34" charset="-122"/>
                <a:ea typeface="微软雅黑" pitchFamily="34" charset="-122"/>
                <a:cs typeface="Lao UI" pitchFamily="34" charset="0"/>
              </a:endParaRPr>
            </a:p>
          </p:txBody>
        </p:sp>
        <p:sp>
          <p:nvSpPr>
            <p:cNvPr id="81" name="椭圆 80"/>
            <p:cNvSpPr/>
            <p:nvPr/>
          </p:nvSpPr>
          <p:spPr>
            <a:xfrm>
              <a:off x="3282903" y="2699980"/>
              <a:ext cx="1233318" cy="476071"/>
            </a:xfrm>
            <a:prstGeom prst="ellipse">
              <a:avLst/>
            </a:prstGeom>
            <a:noFill/>
            <a:ln w="6350">
              <a:solidFill>
                <a:srgbClr val="808080"/>
              </a:solidFill>
              <a:prstDash val="dash"/>
            </a:ln>
            <a:effectLst/>
          </p:spPr>
          <p:txBody>
            <a:bodyPr wrap="square" rtlCol="0" anchor="ctr">
              <a:spAutoFit/>
            </a:bodyPr>
            <a:lstStyle/>
            <a:p>
              <a:pPr algn="ctr"/>
              <a:endParaRPr lang="zh-CN" altLang="en-US" sz="1600" b="1">
                <a:solidFill>
                  <a:prstClr val="white"/>
                </a:solidFill>
                <a:latin typeface="微软雅黑" pitchFamily="34" charset="-122"/>
                <a:ea typeface="微软雅黑" pitchFamily="34" charset="-122"/>
                <a:cs typeface="Lao UI" pitchFamily="34" charset="0"/>
              </a:endParaRPr>
            </a:p>
          </p:txBody>
        </p:sp>
        <p:sp>
          <p:nvSpPr>
            <p:cNvPr id="82" name="流程图: 库存数据 81"/>
            <p:cNvSpPr/>
            <p:nvPr/>
          </p:nvSpPr>
          <p:spPr>
            <a:xfrm rot="16200000">
              <a:off x="5434598" y="-153431"/>
              <a:ext cx="1152128" cy="6156746"/>
            </a:xfrm>
            <a:prstGeom prst="flowChartOnlineStorage">
              <a:avLst/>
            </a:prstGeom>
            <a:noFill/>
            <a:ln>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itchFamily="34" charset="-122"/>
                <a:ea typeface="微软雅黑" pitchFamily="34" charset="-122"/>
              </a:endParaRPr>
            </a:p>
          </p:txBody>
        </p:sp>
        <p:sp>
          <p:nvSpPr>
            <p:cNvPr id="83" name="矩形 9"/>
            <p:cNvSpPr>
              <a:spLocks noChangeArrowheads="1"/>
            </p:cNvSpPr>
            <p:nvPr/>
          </p:nvSpPr>
          <p:spPr bwMode="auto">
            <a:xfrm>
              <a:off x="1041911" y="2211225"/>
              <a:ext cx="3110825" cy="14773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nSpc>
                  <a:spcPct val="150000"/>
                </a:lnSpc>
              </a:pPr>
              <a:r>
                <a:rPr lang="zh-CN" altLang="en-US" sz="1200" b="1" dirty="0" smtClean="0">
                  <a:latin typeface="微软雅黑" pitchFamily="34" charset="-122"/>
                  <a:ea typeface="微软雅黑" pitchFamily="34" charset="-122"/>
                </a:rPr>
                <a:t>第三方应用例举</a:t>
              </a:r>
              <a:endParaRPr lang="en-US" altLang="zh-CN" sz="1200" b="1" dirty="0" smtClean="0">
                <a:latin typeface="微软雅黑" pitchFamily="34" charset="-122"/>
                <a:ea typeface="微软雅黑" pitchFamily="34" charset="-122"/>
              </a:endParaRPr>
            </a:p>
            <a:p>
              <a:pPr marL="285750" indent="-285750">
                <a:lnSpc>
                  <a:spcPct val="150000"/>
                </a:lnSpc>
                <a:buFontTx/>
                <a:buBlip>
                  <a:blip r:embed="rId10"/>
                </a:buBlip>
              </a:pPr>
              <a:r>
                <a:rPr lang="zh-CN" altLang="en-US" sz="1200" b="1" dirty="0" smtClean="0">
                  <a:latin typeface="微软雅黑" pitchFamily="34" charset="-122"/>
                  <a:ea typeface="微软雅黑" pitchFamily="34" charset="-122"/>
                </a:rPr>
                <a:t>软件开发平台</a:t>
              </a:r>
              <a:endParaRPr lang="en-US" altLang="zh-CN" sz="1200" b="1" dirty="0">
                <a:latin typeface="微软雅黑" pitchFamily="34" charset="-122"/>
                <a:ea typeface="微软雅黑" pitchFamily="34" charset="-122"/>
              </a:endParaRPr>
            </a:p>
            <a:p>
              <a:pPr marL="285750" indent="-285750">
                <a:lnSpc>
                  <a:spcPct val="150000"/>
                </a:lnSpc>
                <a:buFontTx/>
                <a:buBlip>
                  <a:blip r:embed="rId10"/>
                </a:buBlip>
              </a:pPr>
              <a:r>
                <a:rPr lang="zh-CN" altLang="en-US" sz="1200" b="1" dirty="0" smtClean="0">
                  <a:latin typeface="微软雅黑" pitchFamily="34" charset="-122"/>
                  <a:ea typeface="微软雅黑" pitchFamily="34" charset="-122"/>
                </a:rPr>
                <a:t>电子商城</a:t>
              </a:r>
              <a:endParaRPr lang="en-US" altLang="zh-CN" sz="1200" b="1" dirty="0">
                <a:latin typeface="微软雅黑" pitchFamily="34" charset="-122"/>
                <a:ea typeface="微软雅黑" pitchFamily="34" charset="-122"/>
              </a:endParaRPr>
            </a:p>
            <a:p>
              <a:pPr marL="285750" indent="-285750">
                <a:lnSpc>
                  <a:spcPct val="150000"/>
                </a:lnSpc>
                <a:buFontTx/>
                <a:buBlip>
                  <a:blip r:embed="rId10"/>
                </a:buBlip>
              </a:pPr>
              <a:r>
                <a:rPr lang="zh-CN" altLang="en-US" sz="1200" b="1" dirty="0" smtClean="0">
                  <a:latin typeface="微软雅黑" pitchFamily="34" charset="-122"/>
                  <a:ea typeface="微软雅黑" pitchFamily="34" charset="-122"/>
                </a:rPr>
                <a:t>地理信息系统</a:t>
              </a:r>
              <a:endParaRPr lang="en-US" altLang="zh-CN" sz="1200" b="1" dirty="0">
                <a:latin typeface="微软雅黑" pitchFamily="34" charset="-122"/>
                <a:ea typeface="微软雅黑" pitchFamily="34" charset="-122"/>
              </a:endParaRPr>
            </a:p>
            <a:p>
              <a:pPr marL="285750" indent="-285750">
                <a:lnSpc>
                  <a:spcPct val="150000"/>
                </a:lnSpc>
                <a:buFontTx/>
                <a:buBlip>
                  <a:blip r:embed="rId10"/>
                </a:buBlip>
              </a:pPr>
              <a:r>
                <a:rPr lang="zh-CN" altLang="en-US" sz="1200" b="1" dirty="0" smtClean="0">
                  <a:latin typeface="微软雅黑" pitchFamily="34" charset="-122"/>
                  <a:ea typeface="微软雅黑" pitchFamily="34" charset="-122"/>
                </a:rPr>
                <a:t>电子</a:t>
              </a:r>
              <a:r>
                <a:rPr lang="zh-CN" altLang="en-US" sz="1200" b="1" dirty="0">
                  <a:latin typeface="微软雅黑" pitchFamily="34" charset="-122"/>
                  <a:ea typeface="微软雅黑" pitchFamily="34" charset="-122"/>
                </a:rPr>
                <a:t>政</a:t>
              </a:r>
              <a:r>
                <a:rPr lang="zh-CN" altLang="en-US" sz="1200" b="1" dirty="0" smtClean="0">
                  <a:latin typeface="微软雅黑" pitchFamily="34" charset="-122"/>
                  <a:ea typeface="微软雅黑" pitchFamily="34" charset="-122"/>
                </a:rPr>
                <a:t>务</a:t>
              </a:r>
              <a:endParaRPr lang="en-US" altLang="zh-CN" sz="1200" b="1" dirty="0">
                <a:latin typeface="微软雅黑" pitchFamily="34" charset="-122"/>
                <a:ea typeface="微软雅黑" pitchFamily="34" charset="-122"/>
              </a:endParaRPr>
            </a:p>
          </p:txBody>
        </p:sp>
        <p:sp>
          <p:nvSpPr>
            <p:cNvPr id="84" name="矩形 9"/>
            <p:cNvSpPr>
              <a:spLocks noChangeArrowheads="1"/>
            </p:cNvSpPr>
            <p:nvPr/>
          </p:nvSpPr>
          <p:spPr bwMode="auto">
            <a:xfrm>
              <a:off x="9366961" y="2163833"/>
              <a:ext cx="2027337" cy="14773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nSpc>
                  <a:spcPct val="150000"/>
                </a:lnSpc>
              </a:pPr>
              <a:r>
                <a:rPr lang="zh-CN" altLang="en-US" sz="1200" b="1" dirty="0">
                  <a:latin typeface="微软雅黑" pitchFamily="34" charset="-122"/>
                  <a:ea typeface="微软雅黑" pitchFamily="34" charset="-122"/>
                </a:rPr>
                <a:t>第三方应用</a:t>
              </a:r>
              <a:r>
                <a:rPr lang="zh-CN" altLang="en-US" sz="1200" b="1" dirty="0" smtClean="0">
                  <a:latin typeface="微软雅黑" pitchFamily="34" charset="-122"/>
                  <a:ea typeface="微软雅黑" pitchFamily="34" charset="-122"/>
                </a:rPr>
                <a:t>例举</a:t>
              </a:r>
              <a:endParaRPr lang="en-US" altLang="zh-CN" sz="1200" b="1" dirty="0" smtClean="0">
                <a:latin typeface="微软雅黑" pitchFamily="34" charset="-122"/>
                <a:ea typeface="微软雅黑" pitchFamily="34" charset="-122"/>
              </a:endParaRPr>
            </a:p>
            <a:p>
              <a:pPr marL="285750" indent="-285750">
                <a:lnSpc>
                  <a:spcPct val="150000"/>
                </a:lnSpc>
                <a:buFontTx/>
                <a:buBlip>
                  <a:blip r:embed="rId10"/>
                </a:buBlip>
              </a:pPr>
              <a:r>
                <a:rPr lang="zh-CN" altLang="en-US" sz="1200" b="1" dirty="0" smtClean="0">
                  <a:latin typeface="微软雅黑" pitchFamily="34" charset="-122"/>
                  <a:ea typeface="微软雅黑" pitchFamily="34" charset="-122"/>
                </a:rPr>
                <a:t>协同办公</a:t>
              </a:r>
              <a:endParaRPr lang="en-US" altLang="zh-CN" sz="1200" b="1" dirty="0">
                <a:latin typeface="微软雅黑" pitchFamily="34" charset="-122"/>
                <a:ea typeface="微软雅黑" pitchFamily="34" charset="-122"/>
              </a:endParaRPr>
            </a:p>
            <a:p>
              <a:pPr marL="285750" indent="-285750">
                <a:lnSpc>
                  <a:spcPct val="150000"/>
                </a:lnSpc>
                <a:buFontTx/>
                <a:buBlip>
                  <a:blip r:embed="rId10"/>
                </a:buBlip>
              </a:pPr>
              <a:r>
                <a:rPr lang="zh-CN" altLang="en-US" sz="1200" b="1" dirty="0" smtClean="0">
                  <a:latin typeface="微软雅黑" pitchFamily="34" charset="-122"/>
                  <a:ea typeface="微软雅黑" pitchFamily="34" charset="-122"/>
                </a:rPr>
                <a:t>档案管理</a:t>
              </a:r>
              <a:endParaRPr lang="en-US" altLang="zh-CN" sz="1200" b="1" dirty="0" smtClean="0">
                <a:latin typeface="微软雅黑" pitchFamily="34" charset="-122"/>
                <a:ea typeface="微软雅黑" pitchFamily="34" charset="-122"/>
              </a:endParaRPr>
            </a:p>
            <a:p>
              <a:pPr marL="285750" indent="-285750">
                <a:lnSpc>
                  <a:spcPct val="150000"/>
                </a:lnSpc>
                <a:buBlip>
                  <a:blip r:embed="rId10"/>
                </a:buBlip>
              </a:pPr>
              <a:r>
                <a:rPr lang="zh-CN" altLang="en-US" sz="1200" b="1" dirty="0" smtClean="0">
                  <a:latin typeface="微软雅黑" pitchFamily="34" charset="-122"/>
                  <a:ea typeface="微软雅黑" pitchFamily="34" charset="-122"/>
                </a:rPr>
                <a:t>外勤通</a:t>
              </a:r>
              <a:r>
                <a:rPr lang="en-US" altLang="zh-CN" sz="1200" b="1" dirty="0" smtClean="0">
                  <a:latin typeface="微软雅黑" pitchFamily="34" charset="-122"/>
                  <a:ea typeface="微软雅黑" pitchFamily="34" charset="-122"/>
                </a:rPr>
                <a:t>\</a:t>
              </a:r>
              <a:r>
                <a:rPr lang="zh-CN" altLang="en-US" sz="1200" b="1" dirty="0">
                  <a:latin typeface="微软雅黑" pitchFamily="34" charset="-122"/>
                  <a:ea typeface="微软雅黑" pitchFamily="34" charset="-122"/>
                </a:rPr>
                <a:t>薪酬</a:t>
              </a:r>
              <a:r>
                <a:rPr lang="zh-CN" altLang="en-US" sz="1200" b="1" dirty="0" smtClean="0">
                  <a:latin typeface="微软雅黑" pitchFamily="34" charset="-122"/>
                  <a:ea typeface="微软雅黑" pitchFamily="34" charset="-122"/>
                </a:rPr>
                <a:t>通</a:t>
              </a:r>
              <a:endParaRPr lang="en-US" altLang="zh-CN" sz="1200" b="1" dirty="0">
                <a:latin typeface="微软雅黑" pitchFamily="34" charset="-122"/>
                <a:ea typeface="微软雅黑" pitchFamily="34" charset="-122"/>
              </a:endParaRPr>
            </a:p>
            <a:p>
              <a:pPr marL="285750" indent="-285750">
                <a:lnSpc>
                  <a:spcPct val="150000"/>
                </a:lnSpc>
                <a:buFontTx/>
                <a:buBlip>
                  <a:blip r:embed="rId10"/>
                </a:buBlip>
              </a:pPr>
              <a:r>
                <a:rPr lang="zh-CN" altLang="en-US" sz="1200" b="1" dirty="0" smtClean="0">
                  <a:latin typeface="微软雅黑" pitchFamily="34" charset="-122"/>
                  <a:ea typeface="微软雅黑" pitchFamily="34" charset="-122"/>
                </a:rPr>
                <a:t>企业建站</a:t>
              </a:r>
              <a:endParaRPr lang="en-US" altLang="zh-CN" sz="1200" b="1" dirty="0">
                <a:latin typeface="微软雅黑" pitchFamily="34" charset="-122"/>
                <a:ea typeface="微软雅黑" pitchFamily="34" charset="-122"/>
              </a:endParaRPr>
            </a:p>
          </p:txBody>
        </p:sp>
        <p:cxnSp>
          <p:nvCxnSpPr>
            <p:cNvPr id="85" name="直接连接符 84"/>
            <p:cNvCxnSpPr>
              <a:stCxn id="81" idx="4"/>
            </p:cNvCxnSpPr>
            <p:nvPr/>
          </p:nvCxnSpPr>
          <p:spPr>
            <a:xfrm flipH="1">
              <a:off x="3896483" y="3176051"/>
              <a:ext cx="3080" cy="540981"/>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6" name="直接连接符 85"/>
            <p:cNvCxnSpPr/>
            <p:nvPr/>
          </p:nvCxnSpPr>
          <p:spPr>
            <a:xfrm flipH="1">
              <a:off x="1129035" y="3645024"/>
              <a:ext cx="9955083" cy="0"/>
            </a:xfrm>
            <a:prstGeom prst="line">
              <a:avLst/>
            </a:prstGeom>
            <a:ln>
              <a:solidFill>
                <a:srgbClr val="808080"/>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87" name="直接连接符 86"/>
            <p:cNvCxnSpPr/>
            <p:nvPr/>
          </p:nvCxnSpPr>
          <p:spPr>
            <a:xfrm flipH="1">
              <a:off x="5287986" y="3438118"/>
              <a:ext cx="3080" cy="28803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8" name="直接连接符 87"/>
            <p:cNvCxnSpPr/>
            <p:nvPr/>
          </p:nvCxnSpPr>
          <p:spPr>
            <a:xfrm flipH="1">
              <a:off x="6725139" y="3438118"/>
              <a:ext cx="3080" cy="28803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9" name="直接连接符 88"/>
            <p:cNvCxnSpPr/>
            <p:nvPr/>
          </p:nvCxnSpPr>
          <p:spPr>
            <a:xfrm flipH="1">
              <a:off x="8163022" y="3429000"/>
              <a:ext cx="3080" cy="28803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0" name="椭圆 89"/>
            <p:cNvSpPr/>
            <p:nvPr/>
          </p:nvSpPr>
          <p:spPr>
            <a:xfrm>
              <a:off x="8135195" y="3629007"/>
              <a:ext cx="55653" cy="4571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itchFamily="34" charset="-122"/>
                <a:ea typeface="微软雅黑" pitchFamily="34" charset="-122"/>
              </a:endParaRPr>
            </a:p>
          </p:txBody>
        </p:sp>
        <p:sp>
          <p:nvSpPr>
            <p:cNvPr id="91" name="椭圆 90"/>
            <p:cNvSpPr/>
            <p:nvPr/>
          </p:nvSpPr>
          <p:spPr>
            <a:xfrm>
              <a:off x="6700391" y="3629007"/>
              <a:ext cx="55653" cy="4571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itchFamily="34" charset="-122"/>
                <a:ea typeface="微软雅黑" pitchFamily="34" charset="-122"/>
              </a:endParaRPr>
            </a:p>
          </p:txBody>
        </p:sp>
        <p:sp>
          <p:nvSpPr>
            <p:cNvPr id="92" name="椭圆 91"/>
            <p:cNvSpPr/>
            <p:nvPr/>
          </p:nvSpPr>
          <p:spPr>
            <a:xfrm>
              <a:off x="5263238" y="3617358"/>
              <a:ext cx="55653" cy="4571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itchFamily="34" charset="-122"/>
                <a:ea typeface="微软雅黑" pitchFamily="34" charset="-122"/>
              </a:endParaRPr>
            </a:p>
          </p:txBody>
        </p:sp>
        <p:sp>
          <p:nvSpPr>
            <p:cNvPr id="93" name="椭圆 92"/>
            <p:cNvSpPr/>
            <p:nvPr/>
          </p:nvSpPr>
          <p:spPr>
            <a:xfrm>
              <a:off x="3871736" y="3617358"/>
              <a:ext cx="55653" cy="4571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itchFamily="34" charset="-122"/>
                <a:ea typeface="微软雅黑" pitchFamily="34" charset="-122"/>
              </a:endParaRPr>
            </a:p>
          </p:txBody>
        </p:sp>
        <p:sp>
          <p:nvSpPr>
            <p:cNvPr id="94" name="椭圆 93"/>
            <p:cNvSpPr/>
            <p:nvPr/>
          </p:nvSpPr>
          <p:spPr>
            <a:xfrm>
              <a:off x="11028465" y="3629007"/>
              <a:ext cx="55653" cy="4571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itchFamily="34" charset="-122"/>
                <a:ea typeface="微软雅黑" pitchFamily="34" charset="-122"/>
              </a:endParaRPr>
            </a:p>
          </p:txBody>
        </p:sp>
        <p:sp>
          <p:nvSpPr>
            <p:cNvPr id="95" name="燕尾形 94"/>
            <p:cNvSpPr/>
            <p:nvPr/>
          </p:nvSpPr>
          <p:spPr>
            <a:xfrm rot="16200000">
              <a:off x="8073686" y="3541134"/>
              <a:ext cx="173752" cy="237517"/>
            </a:xfrm>
            <a:prstGeom prst="chevron">
              <a:avLst/>
            </a:prstGeom>
            <a:solidFill>
              <a:schemeClr val="bg1">
                <a:lumMod val="5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Tree>
    <p:extLst>
      <p:ext uri="{BB962C8B-B14F-4D97-AF65-F5344CB8AC3E}">
        <p14:creationId xmlns:p14="http://schemas.microsoft.com/office/powerpoint/2010/main" xmlns="" val="1806809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box(in)">
                                      <p:cBhvr>
                                        <p:cTn id="7"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a:xfrm>
            <a:off x="2016580" y="260004"/>
            <a:ext cx="6733228" cy="477114"/>
          </a:xfrm>
        </p:spPr>
        <p:txBody>
          <a:bodyPr/>
          <a:lstStyle/>
          <a:p>
            <a:pPr marL="0" indent="0">
              <a:buNone/>
            </a:pPr>
            <a:r>
              <a:rPr lang="zh-CN" altLang="en-US" dirty="0" smtClean="0"/>
              <a:t>核心业务功能（十）</a:t>
            </a:r>
            <a:r>
              <a:rPr lang="en-US" altLang="zh-CN" dirty="0" smtClean="0"/>
              <a:t>——</a:t>
            </a:r>
            <a:r>
              <a:rPr lang="zh-CN" altLang="en-US" dirty="0" smtClean="0"/>
              <a:t>园区物流集散平台</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21</a:t>
            </a:fld>
            <a:endParaRPr lang="zh-CN" altLang="en-US" dirty="0"/>
          </a:p>
        </p:txBody>
      </p:sp>
      <p:pic>
        <p:nvPicPr>
          <p:cNvPr id="4" name="Picture 4"/>
          <p:cNvPicPr>
            <a:picLocks noChangeAspect="1" noChangeArrowheads="1"/>
          </p:cNvPicPr>
          <p:nvPr/>
        </p:nvPicPr>
        <p:blipFill>
          <a:blip r:embed="rId2" cstate="print"/>
          <a:srcRect/>
          <a:stretch>
            <a:fillRect/>
          </a:stretch>
        </p:blipFill>
        <p:spPr>
          <a:xfrm>
            <a:off x="3563888" y="1773610"/>
            <a:ext cx="5472608" cy="4680520"/>
          </a:xfrm>
          <a:prstGeom prst="rect">
            <a:avLst/>
          </a:prstGeom>
          <a:noFill/>
        </p:spPr>
      </p:pic>
      <p:pic>
        <p:nvPicPr>
          <p:cNvPr id="5"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9558" y="2155503"/>
            <a:ext cx="3534330" cy="408260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矩形 5"/>
          <p:cNvSpPr/>
          <p:nvPr/>
        </p:nvSpPr>
        <p:spPr>
          <a:xfrm>
            <a:off x="29558" y="1836326"/>
            <a:ext cx="1056700" cy="353943"/>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zh-CN" altLang="en-US" sz="1700" b="1" dirty="0">
                <a:solidFill>
                  <a:srgbClr val="C00000"/>
                </a:solidFill>
                <a:latin typeface="微软雅黑" panose="020B0503020204020204" pitchFamily="34" charset="-122"/>
                <a:ea typeface="微软雅黑" panose="020B0503020204020204" pitchFamily="34" charset="-122"/>
              </a:rPr>
              <a:t>应用场景</a:t>
            </a:r>
          </a:p>
        </p:txBody>
      </p:sp>
      <p:sp>
        <p:nvSpPr>
          <p:cNvPr id="7" name="燕尾形箭头 6"/>
          <p:cNvSpPr/>
          <p:nvPr/>
        </p:nvSpPr>
        <p:spPr bwMode="auto">
          <a:xfrm>
            <a:off x="251520" y="837506"/>
            <a:ext cx="8712968" cy="864096"/>
          </a:xfrm>
          <a:prstGeom prst="notched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1008063" rtl="0" eaLnBrk="1" fontAlgn="base" latinLnBrk="0" hangingPunct="1">
              <a:lnSpc>
                <a:spcPct val="100000"/>
              </a:lnSpc>
              <a:spcBef>
                <a:spcPct val="0"/>
              </a:spcBef>
              <a:spcAft>
                <a:spcPct val="0"/>
              </a:spcAft>
              <a:buClrTx/>
              <a:buSzTx/>
              <a:buFontTx/>
              <a:buNone/>
              <a:tabLst/>
            </a:pPr>
            <a:endParaRPr kumimoji="0" lang="zh-CN" altLang="en-US" sz="2000" b="0" i="0" u="none" strike="noStrike" cap="none" normalizeH="0" baseline="0" smtClean="0">
              <a:ln>
                <a:noFill/>
              </a:ln>
              <a:solidFill>
                <a:schemeClr val="tx1"/>
              </a:solidFill>
              <a:effectLst/>
              <a:latin typeface="Arial" charset="0"/>
              <a:ea typeface="宋体" charset="-122"/>
            </a:endParaRPr>
          </a:p>
        </p:txBody>
      </p:sp>
      <p:sp>
        <p:nvSpPr>
          <p:cNvPr id="8" name="矩形 7"/>
          <p:cNvSpPr/>
          <p:nvPr/>
        </p:nvSpPr>
        <p:spPr>
          <a:xfrm>
            <a:off x="504976" y="1119513"/>
            <a:ext cx="8027464" cy="307777"/>
          </a:xfrm>
          <a:prstGeom prst="rect">
            <a:avLst/>
          </a:prstGeom>
        </p:spPr>
        <p:txBody>
          <a:bodyPr wrap="square">
            <a:spAutoFit/>
          </a:bodyPr>
          <a:lstStyle/>
          <a:p>
            <a:pPr algn="just"/>
            <a:r>
              <a:rPr lang="zh-CN" altLang="en-US" sz="1400" b="1" spc="50" dirty="0">
                <a:ln w="11430"/>
                <a:gradFill>
                  <a:gsLst>
                    <a:gs pos="25000">
                      <a:schemeClr val="accent2">
                        <a:satMod val="155000"/>
                      </a:schemeClr>
                    </a:gs>
                    <a:gs pos="100000">
                      <a:schemeClr val="accent2">
                        <a:shade val="45000"/>
                        <a:satMod val="165000"/>
                      </a:schemeClr>
                    </a:gs>
                  </a:gsLst>
                  <a:lin ang="5400000"/>
                </a:gradFill>
                <a:latin typeface="微软雅黑" pitchFamily="34" charset="-122"/>
                <a:ea typeface="微软雅黑" pitchFamily="34" charset="-122"/>
              </a:rPr>
              <a:t>实现物流信息联通、数据交换，满足各类物流业务需求，为物流各参与方提供端到端的在线服务。</a:t>
            </a:r>
          </a:p>
        </p:txBody>
      </p:sp>
    </p:spTree>
    <p:extLst>
      <p:ext uri="{BB962C8B-B14F-4D97-AF65-F5344CB8AC3E}">
        <p14:creationId xmlns:p14="http://schemas.microsoft.com/office/powerpoint/2010/main" xmlns="" val="16529596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a:xfrm>
            <a:off x="2016580" y="260004"/>
            <a:ext cx="6732133" cy="477114"/>
          </a:xfrm>
        </p:spPr>
        <p:txBody>
          <a:bodyPr/>
          <a:lstStyle/>
          <a:p>
            <a:pPr marL="0" indent="0">
              <a:buNone/>
            </a:pPr>
            <a:r>
              <a:rPr lang="zh-CN" altLang="en-US" dirty="0" smtClean="0"/>
              <a:t>核心业务功能（十一）</a:t>
            </a:r>
            <a:r>
              <a:rPr lang="en-US" altLang="zh-CN" dirty="0" smtClean="0"/>
              <a:t>——</a:t>
            </a:r>
            <a:r>
              <a:rPr lang="zh-CN" altLang="en-US" dirty="0" smtClean="0"/>
              <a:t>园区交易创新平台</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22</a:t>
            </a:fld>
            <a:endParaRPr lang="zh-CN" altLang="en-US" dirty="0"/>
          </a:p>
        </p:txBody>
      </p:sp>
      <p:sp>
        <p:nvSpPr>
          <p:cNvPr id="4" name="Text Box 59"/>
          <p:cNvSpPr txBox="1">
            <a:spLocks noChangeArrowheads="1"/>
          </p:cNvSpPr>
          <p:nvPr/>
        </p:nvSpPr>
        <p:spPr bwMode="auto">
          <a:xfrm>
            <a:off x="5364163" y="1456075"/>
            <a:ext cx="3384550" cy="3053469"/>
          </a:xfrm>
          <a:prstGeom prst="rect">
            <a:avLst/>
          </a:prstGeom>
          <a:solidFill>
            <a:schemeClr val="bg1"/>
          </a:solidFill>
          <a:ln w="28575">
            <a:solidFill>
              <a:schemeClr val="tx2"/>
            </a:solidFill>
            <a:miter lim="800000"/>
            <a:headEnd/>
            <a:tailEnd/>
          </a:ln>
        </p:spPr>
        <p:txBody>
          <a:bodyPr/>
          <a:lstStyle/>
          <a:p>
            <a:pPr>
              <a:lnSpc>
                <a:spcPct val="170000"/>
              </a:lnSpc>
              <a:buFont typeface="Wingdings" pitchFamily="2" charset="2"/>
              <a:buChar char="u"/>
            </a:pPr>
            <a:r>
              <a:rPr lang="zh-CN" altLang="zh-CN" sz="1400" dirty="0">
                <a:latin typeface="微软雅黑" pitchFamily="34" charset="-122"/>
                <a:ea typeface="微软雅黑" pitchFamily="34" charset="-122"/>
              </a:rPr>
              <a:t>目标是</a:t>
            </a:r>
            <a:r>
              <a:rPr lang="zh-CN" altLang="zh-CN" sz="1400" dirty="0" smtClean="0">
                <a:latin typeface="微软雅黑" pitchFamily="34" charset="-122"/>
                <a:ea typeface="微软雅黑" pitchFamily="34" charset="-122"/>
              </a:rPr>
              <a:t>为</a:t>
            </a:r>
            <a:r>
              <a:rPr lang="zh-CN" altLang="en-US" sz="1400" dirty="0" smtClean="0">
                <a:latin typeface="微软雅黑" pitchFamily="34" charset="-122"/>
                <a:ea typeface="微软雅黑" pitchFamily="34" charset="-122"/>
              </a:rPr>
              <a:t>园区</a:t>
            </a:r>
            <a:r>
              <a:rPr lang="zh-CN" altLang="zh-CN" sz="1400" dirty="0" smtClean="0">
                <a:latin typeface="微软雅黑" pitchFamily="34" charset="-122"/>
                <a:ea typeface="微软雅黑" pitchFamily="34" charset="-122"/>
              </a:rPr>
              <a:t>国内外</a:t>
            </a:r>
            <a:r>
              <a:rPr lang="zh-CN" altLang="zh-CN" sz="1400" dirty="0">
                <a:latin typeface="微软雅黑" pitchFamily="34" charset="-122"/>
                <a:ea typeface="微软雅黑" pitchFamily="34" charset="-122"/>
              </a:rPr>
              <a:t>企业寻求合作、发现交易、促成交易和实现交易提供虚拟网上市场。</a:t>
            </a:r>
            <a:endParaRPr lang="en-US" altLang="zh-CN" sz="1400" dirty="0">
              <a:latin typeface="微软雅黑" pitchFamily="34" charset="-122"/>
              <a:ea typeface="微软雅黑" pitchFamily="34" charset="-122"/>
            </a:endParaRPr>
          </a:p>
          <a:p>
            <a:pPr>
              <a:lnSpc>
                <a:spcPct val="170000"/>
              </a:lnSpc>
              <a:buFont typeface="Wingdings" pitchFamily="2" charset="2"/>
              <a:buChar char="u"/>
            </a:pPr>
            <a:r>
              <a:rPr lang="zh-CN" altLang="zh-CN" sz="1400" dirty="0" smtClean="0">
                <a:latin typeface="微软雅黑" pitchFamily="34" charset="-122"/>
                <a:ea typeface="微软雅黑" pitchFamily="34" charset="-122"/>
              </a:rPr>
              <a:t>企业</a:t>
            </a:r>
            <a:r>
              <a:rPr lang="zh-CN" altLang="zh-CN" sz="1400" dirty="0">
                <a:latin typeface="微软雅黑" pitchFamily="34" charset="-122"/>
                <a:ea typeface="微软雅黑" pitchFamily="34" charset="-122"/>
              </a:rPr>
              <a:t>可以直接在该平台及时发布外包服务及软件产品交易等交易需求信息；展示提供外包服务的能力和软件产品；</a:t>
            </a:r>
            <a:endParaRPr lang="en-US" altLang="zh-CN" sz="1400" dirty="0">
              <a:latin typeface="微软雅黑" pitchFamily="34" charset="-122"/>
              <a:ea typeface="微软雅黑" pitchFamily="34" charset="-122"/>
            </a:endParaRPr>
          </a:p>
          <a:p>
            <a:pPr>
              <a:lnSpc>
                <a:spcPct val="170000"/>
              </a:lnSpc>
              <a:buFont typeface="Wingdings" pitchFamily="2" charset="2"/>
              <a:buChar char="u"/>
            </a:pPr>
            <a:r>
              <a:rPr lang="zh-CN" altLang="zh-CN" sz="1400" dirty="0">
                <a:latin typeface="微软雅黑" pitchFamily="34" charset="-122"/>
                <a:ea typeface="微软雅黑" pitchFamily="34" charset="-122"/>
              </a:rPr>
              <a:t>实现发包、接包、转包、分包，软件产品交易，以及合同管理等。 </a:t>
            </a:r>
            <a:endParaRPr lang="zh-CN" altLang="en-US" sz="1400" dirty="0">
              <a:latin typeface="微软雅黑" pitchFamily="34" charset="-122"/>
              <a:ea typeface="微软雅黑" pitchFamily="34" charset="-122"/>
              <a:cs typeface="Arial" pitchFamily="34" charset="0"/>
            </a:endParaRPr>
          </a:p>
        </p:txBody>
      </p:sp>
      <p:grpSp>
        <p:nvGrpSpPr>
          <p:cNvPr id="5" name="Group 3"/>
          <p:cNvGrpSpPr>
            <a:grpSpLocks noChangeAspect="1"/>
          </p:cNvGrpSpPr>
          <p:nvPr/>
        </p:nvGrpSpPr>
        <p:grpSpPr bwMode="auto">
          <a:xfrm>
            <a:off x="395288" y="1772324"/>
            <a:ext cx="4732337" cy="1880908"/>
            <a:chOff x="1320" y="1850"/>
            <a:chExt cx="3274" cy="1341"/>
          </a:xfrm>
        </p:grpSpPr>
        <p:sp>
          <p:nvSpPr>
            <p:cNvPr id="6" name="Rectangle 4"/>
            <p:cNvSpPr>
              <a:spLocks noChangeArrowheads="1"/>
            </p:cNvSpPr>
            <p:nvPr/>
          </p:nvSpPr>
          <p:spPr bwMode="blackWhite">
            <a:xfrm>
              <a:off x="1320" y="1850"/>
              <a:ext cx="1511" cy="165"/>
            </a:xfrm>
            <a:prstGeom prst="rect">
              <a:avLst/>
            </a:prstGeom>
            <a:solidFill>
              <a:schemeClr val="tx2">
                <a:lumMod val="60000"/>
                <a:lumOff val="40000"/>
              </a:schemeClr>
            </a:solidFill>
            <a:ln w="12700">
              <a:solidFill>
                <a:schemeClr val="tx1"/>
              </a:solidFill>
              <a:miter lim="800000"/>
              <a:headEnd/>
              <a:tailEnd/>
            </a:ln>
            <a:effectLst/>
          </p:spPr>
          <p:txBody>
            <a:bodyPr lIns="0" tIns="0" rIns="0" bIns="0" anchor="ctr">
              <a:spAutoFit/>
            </a:bodyPr>
            <a:lstStyle/>
            <a:p>
              <a:pPr algn="r">
                <a:defRPr/>
              </a:pPr>
              <a:endParaRPr lang="zh-CN" altLang="en-US">
                <a:latin typeface="Arial" charset="0"/>
                <a:ea typeface="宋体" charset="-122"/>
              </a:endParaRPr>
            </a:p>
          </p:txBody>
        </p:sp>
        <p:sp>
          <p:nvSpPr>
            <p:cNvPr id="7" name="Rectangle 5"/>
            <p:cNvSpPr>
              <a:spLocks noChangeArrowheads="1"/>
            </p:cNvSpPr>
            <p:nvPr/>
          </p:nvSpPr>
          <p:spPr bwMode="blackWhite">
            <a:xfrm>
              <a:off x="3083" y="1850"/>
              <a:ext cx="1511" cy="165"/>
            </a:xfrm>
            <a:prstGeom prst="rect">
              <a:avLst/>
            </a:prstGeom>
            <a:solidFill>
              <a:schemeClr val="tx2">
                <a:lumMod val="60000"/>
                <a:lumOff val="40000"/>
              </a:schemeClr>
            </a:solidFill>
            <a:ln w="12700">
              <a:solidFill>
                <a:schemeClr val="tx1"/>
              </a:solidFill>
              <a:miter lim="800000"/>
              <a:headEnd/>
              <a:tailEnd/>
            </a:ln>
            <a:effectLst/>
          </p:spPr>
          <p:txBody>
            <a:bodyPr lIns="0" tIns="0" rIns="0" bIns="0" anchor="ctr">
              <a:spAutoFit/>
            </a:bodyPr>
            <a:lstStyle/>
            <a:p>
              <a:pPr algn="r">
                <a:defRPr/>
              </a:pPr>
              <a:endParaRPr lang="zh-CN" altLang="en-US">
                <a:latin typeface="Arial" charset="0"/>
                <a:ea typeface="宋体" charset="-122"/>
              </a:endParaRPr>
            </a:p>
          </p:txBody>
        </p:sp>
        <p:sp>
          <p:nvSpPr>
            <p:cNvPr id="8" name="Rectangle 6"/>
            <p:cNvSpPr>
              <a:spLocks noChangeArrowheads="1"/>
            </p:cNvSpPr>
            <p:nvPr/>
          </p:nvSpPr>
          <p:spPr bwMode="blackWhite">
            <a:xfrm>
              <a:off x="1320" y="3026"/>
              <a:ext cx="1511" cy="165"/>
            </a:xfrm>
            <a:prstGeom prst="rect">
              <a:avLst/>
            </a:prstGeom>
            <a:solidFill>
              <a:schemeClr val="tx2">
                <a:lumMod val="60000"/>
                <a:lumOff val="40000"/>
              </a:schemeClr>
            </a:solidFill>
            <a:ln w="12700">
              <a:solidFill>
                <a:schemeClr val="tx1"/>
              </a:solidFill>
              <a:miter lim="800000"/>
              <a:headEnd/>
              <a:tailEnd/>
            </a:ln>
            <a:effectLst/>
          </p:spPr>
          <p:txBody>
            <a:bodyPr lIns="0" tIns="0" rIns="0" bIns="0" anchor="ctr">
              <a:spAutoFit/>
            </a:bodyPr>
            <a:lstStyle/>
            <a:p>
              <a:pPr algn="r">
                <a:defRPr/>
              </a:pPr>
              <a:endParaRPr lang="zh-CN" altLang="en-US">
                <a:latin typeface="Arial" charset="0"/>
                <a:ea typeface="宋体" charset="-122"/>
              </a:endParaRPr>
            </a:p>
          </p:txBody>
        </p:sp>
        <p:sp>
          <p:nvSpPr>
            <p:cNvPr id="9" name="Rectangle 7"/>
            <p:cNvSpPr>
              <a:spLocks noChangeArrowheads="1"/>
            </p:cNvSpPr>
            <p:nvPr/>
          </p:nvSpPr>
          <p:spPr bwMode="blackWhite">
            <a:xfrm>
              <a:off x="3083" y="3026"/>
              <a:ext cx="1511" cy="165"/>
            </a:xfrm>
            <a:prstGeom prst="rect">
              <a:avLst/>
            </a:prstGeom>
            <a:solidFill>
              <a:schemeClr val="tx2">
                <a:lumMod val="60000"/>
                <a:lumOff val="40000"/>
              </a:schemeClr>
            </a:solidFill>
            <a:ln w="12700">
              <a:solidFill>
                <a:schemeClr val="tx1"/>
              </a:solidFill>
              <a:miter lim="800000"/>
              <a:headEnd/>
              <a:tailEnd/>
            </a:ln>
            <a:effectLst/>
          </p:spPr>
          <p:txBody>
            <a:bodyPr lIns="0" tIns="0" rIns="0" bIns="0" anchor="ctr">
              <a:spAutoFit/>
            </a:bodyPr>
            <a:lstStyle/>
            <a:p>
              <a:pPr algn="r">
                <a:defRPr/>
              </a:pPr>
              <a:endParaRPr lang="zh-CN" altLang="en-US">
                <a:latin typeface="Arial" charset="0"/>
                <a:ea typeface="宋体" charset="-122"/>
              </a:endParaRPr>
            </a:p>
          </p:txBody>
        </p:sp>
      </p:grpSp>
      <p:sp>
        <p:nvSpPr>
          <p:cNvPr id="10" name="Rectangle 8"/>
          <p:cNvSpPr>
            <a:spLocks noChangeAspect="1" noChangeArrowheads="1"/>
          </p:cNvSpPr>
          <p:nvPr/>
        </p:nvSpPr>
        <p:spPr bwMode="auto">
          <a:xfrm>
            <a:off x="467544" y="1269554"/>
            <a:ext cx="2090737" cy="230832"/>
          </a:xfrm>
          <a:prstGeom prst="rect">
            <a:avLst/>
          </a:prstGeom>
          <a:noFill/>
          <a:ln w="9525">
            <a:noFill/>
            <a:miter lim="800000"/>
            <a:headEnd/>
            <a:tailEnd/>
          </a:ln>
        </p:spPr>
        <p:txBody>
          <a:bodyPr lIns="0" tIns="0" rIns="0" bIns="0">
            <a:spAutoFit/>
          </a:bodyPr>
          <a:lstStyle/>
          <a:p>
            <a:pPr defTabSz="787400"/>
            <a:r>
              <a:rPr lang="zh-CN" altLang="en-US" dirty="0">
                <a:latin typeface="微软雅黑" pitchFamily="34" charset="-122"/>
                <a:ea typeface="微软雅黑" pitchFamily="34" charset="-122"/>
              </a:rPr>
              <a:t>园</a:t>
            </a:r>
            <a:r>
              <a:rPr lang="zh-CN" altLang="en-US" dirty="0" smtClean="0">
                <a:latin typeface="微软雅黑" pitchFamily="34" charset="-122"/>
                <a:ea typeface="微软雅黑" pitchFamily="34" charset="-122"/>
              </a:rPr>
              <a:t>区</a:t>
            </a:r>
            <a:r>
              <a:rPr lang="zh-CN" altLang="en-US" dirty="0">
                <a:latin typeface="微软雅黑" pitchFamily="34" charset="-122"/>
                <a:ea typeface="微软雅黑" pitchFamily="34" charset="-122"/>
              </a:rPr>
              <a:t>内企业</a:t>
            </a:r>
            <a:endParaRPr lang="en-US" altLang="zh-CN" dirty="0">
              <a:latin typeface="微软雅黑" pitchFamily="34" charset="-122"/>
              <a:ea typeface="微软雅黑" pitchFamily="34" charset="-122"/>
            </a:endParaRPr>
          </a:p>
        </p:txBody>
      </p:sp>
      <p:sp>
        <p:nvSpPr>
          <p:cNvPr id="11" name="Rectangle 9"/>
          <p:cNvSpPr>
            <a:spLocks noChangeAspect="1" noChangeArrowheads="1"/>
          </p:cNvSpPr>
          <p:nvPr/>
        </p:nvSpPr>
        <p:spPr bwMode="auto">
          <a:xfrm>
            <a:off x="4162426" y="1268707"/>
            <a:ext cx="1922463" cy="230832"/>
          </a:xfrm>
          <a:prstGeom prst="rect">
            <a:avLst/>
          </a:prstGeom>
          <a:noFill/>
          <a:ln w="9525">
            <a:noFill/>
            <a:miter lim="800000"/>
            <a:headEnd/>
            <a:tailEnd/>
          </a:ln>
        </p:spPr>
        <p:txBody>
          <a:bodyPr lIns="0" tIns="0" rIns="0" bIns="0">
            <a:spAutoFit/>
          </a:bodyPr>
          <a:lstStyle/>
          <a:p>
            <a:pPr defTabSz="787400"/>
            <a:r>
              <a:rPr lang="zh-CN" altLang="en-US">
                <a:latin typeface="微软雅黑" pitchFamily="34" charset="-122"/>
                <a:ea typeface="微软雅黑" pitchFamily="34" charset="-122"/>
              </a:rPr>
              <a:t>发包方</a:t>
            </a:r>
            <a:endParaRPr lang="en-US" altLang="zh-CN">
              <a:latin typeface="微软雅黑" pitchFamily="34" charset="-122"/>
              <a:ea typeface="微软雅黑" pitchFamily="34" charset="-122"/>
            </a:endParaRPr>
          </a:p>
        </p:txBody>
      </p:sp>
      <p:sp>
        <p:nvSpPr>
          <p:cNvPr id="12" name="Rectangle 10"/>
          <p:cNvSpPr>
            <a:spLocks noChangeAspect="1" noChangeArrowheads="1"/>
          </p:cNvSpPr>
          <p:nvPr/>
        </p:nvSpPr>
        <p:spPr bwMode="auto">
          <a:xfrm>
            <a:off x="4208463" y="2970310"/>
            <a:ext cx="2092325" cy="230832"/>
          </a:xfrm>
          <a:prstGeom prst="rect">
            <a:avLst/>
          </a:prstGeom>
          <a:noFill/>
          <a:ln w="9525">
            <a:noFill/>
            <a:miter lim="800000"/>
            <a:headEnd/>
            <a:tailEnd/>
          </a:ln>
        </p:spPr>
        <p:txBody>
          <a:bodyPr lIns="0" tIns="0" rIns="0" bIns="0" anchor="b">
            <a:spAutoFit/>
          </a:bodyPr>
          <a:lstStyle/>
          <a:p>
            <a:pPr defTabSz="787400"/>
            <a:r>
              <a:rPr lang="zh-CN" altLang="en-US">
                <a:latin typeface="微软雅黑" pitchFamily="34" charset="-122"/>
                <a:ea typeface="微软雅黑" pitchFamily="34" charset="-122"/>
              </a:rPr>
              <a:t>接包方</a:t>
            </a:r>
            <a:endParaRPr lang="en-US" altLang="zh-CN">
              <a:latin typeface="微软雅黑" pitchFamily="34" charset="-122"/>
              <a:ea typeface="微软雅黑" pitchFamily="34" charset="-122"/>
            </a:endParaRPr>
          </a:p>
        </p:txBody>
      </p:sp>
      <p:sp>
        <p:nvSpPr>
          <p:cNvPr id="13" name="Rectangle 11"/>
          <p:cNvSpPr>
            <a:spLocks noChangeAspect="1" noChangeArrowheads="1"/>
          </p:cNvSpPr>
          <p:nvPr/>
        </p:nvSpPr>
        <p:spPr bwMode="auto">
          <a:xfrm>
            <a:off x="493714" y="2944904"/>
            <a:ext cx="2090737" cy="230832"/>
          </a:xfrm>
          <a:prstGeom prst="rect">
            <a:avLst/>
          </a:prstGeom>
          <a:noFill/>
          <a:ln w="9525">
            <a:noFill/>
            <a:miter lim="800000"/>
            <a:headEnd/>
            <a:tailEnd/>
          </a:ln>
        </p:spPr>
        <p:txBody>
          <a:bodyPr lIns="0" tIns="0" rIns="0" bIns="0" anchor="b">
            <a:spAutoFit/>
          </a:bodyPr>
          <a:lstStyle/>
          <a:p>
            <a:pPr defTabSz="787400"/>
            <a:r>
              <a:rPr lang="zh-CN" altLang="en-US">
                <a:latin typeface="微软雅黑" pitchFamily="34" charset="-122"/>
                <a:ea typeface="微软雅黑" pitchFamily="34" charset="-122"/>
              </a:rPr>
              <a:t>中介方</a:t>
            </a:r>
            <a:endParaRPr lang="en-US" altLang="zh-CN">
              <a:latin typeface="微软雅黑" pitchFamily="34" charset="-122"/>
              <a:ea typeface="微软雅黑" pitchFamily="34" charset="-122"/>
            </a:endParaRPr>
          </a:p>
        </p:txBody>
      </p:sp>
      <p:grpSp>
        <p:nvGrpSpPr>
          <p:cNvPr id="14" name="Group 12"/>
          <p:cNvGrpSpPr>
            <a:grpSpLocks noChangeAspect="1"/>
          </p:cNvGrpSpPr>
          <p:nvPr/>
        </p:nvGrpSpPr>
        <p:grpSpPr bwMode="auto">
          <a:xfrm>
            <a:off x="1476376" y="1441561"/>
            <a:ext cx="2613025" cy="2461195"/>
            <a:chOff x="2244" y="1767"/>
            <a:chExt cx="2029" cy="2029"/>
          </a:xfrm>
          <a:solidFill>
            <a:schemeClr val="bg1"/>
          </a:solidFill>
        </p:grpSpPr>
        <p:sp>
          <p:nvSpPr>
            <p:cNvPr id="15" name="Freeform 13"/>
            <p:cNvSpPr>
              <a:spLocks/>
            </p:cNvSpPr>
            <p:nvPr/>
          </p:nvSpPr>
          <p:spPr bwMode="blackWhite">
            <a:xfrm>
              <a:off x="2366" y="1767"/>
              <a:ext cx="1056" cy="901"/>
            </a:xfrm>
            <a:custGeom>
              <a:avLst/>
              <a:gdLst/>
              <a:ahLst/>
              <a:cxnLst>
                <a:cxn ang="0">
                  <a:pos x="455" y="879"/>
                </a:cxn>
                <a:cxn ang="0">
                  <a:pos x="471" y="838"/>
                </a:cxn>
                <a:cxn ang="0">
                  <a:pos x="490" y="799"/>
                </a:cxn>
                <a:cxn ang="0">
                  <a:pos x="514" y="762"/>
                </a:cxn>
                <a:cxn ang="0">
                  <a:pos x="541" y="728"/>
                </a:cxn>
                <a:cxn ang="0">
                  <a:pos x="570" y="696"/>
                </a:cxn>
                <a:cxn ang="0">
                  <a:pos x="603" y="667"/>
                </a:cxn>
                <a:cxn ang="0">
                  <a:pos x="639" y="642"/>
                </a:cxn>
                <a:cxn ang="0">
                  <a:pos x="676" y="621"/>
                </a:cxn>
                <a:cxn ang="0">
                  <a:pos x="713" y="605"/>
                </a:cxn>
                <a:cxn ang="0">
                  <a:pos x="753" y="591"/>
                </a:cxn>
                <a:cxn ang="0">
                  <a:pos x="793" y="581"/>
                </a:cxn>
                <a:cxn ang="0">
                  <a:pos x="834" y="575"/>
                </a:cxn>
                <a:cxn ang="0">
                  <a:pos x="833" y="711"/>
                </a:cxn>
                <a:cxn ang="0">
                  <a:pos x="1056" y="374"/>
                </a:cxn>
                <a:cxn ang="0">
                  <a:pos x="818" y="0"/>
                </a:cxn>
                <a:cxn ang="0">
                  <a:pos x="819" y="137"/>
                </a:cxn>
                <a:cxn ang="0">
                  <a:pos x="757" y="143"/>
                </a:cxn>
                <a:cxn ang="0">
                  <a:pos x="694" y="154"/>
                </a:cxn>
                <a:cxn ang="0">
                  <a:pos x="634" y="168"/>
                </a:cxn>
                <a:cxn ang="0">
                  <a:pos x="574" y="188"/>
                </a:cxn>
                <a:cxn ang="0">
                  <a:pos x="516" y="211"/>
                </a:cxn>
                <a:cxn ang="0">
                  <a:pos x="460" y="238"/>
                </a:cxn>
                <a:cxn ang="0">
                  <a:pos x="405" y="270"/>
                </a:cxn>
                <a:cxn ang="0">
                  <a:pos x="352" y="306"/>
                </a:cxn>
                <a:cxn ang="0">
                  <a:pos x="302" y="346"/>
                </a:cxn>
                <a:cxn ang="0">
                  <a:pos x="255" y="390"/>
                </a:cxn>
                <a:cxn ang="0">
                  <a:pos x="211" y="437"/>
                </a:cxn>
                <a:cxn ang="0">
                  <a:pos x="170" y="486"/>
                </a:cxn>
                <a:cxn ang="0">
                  <a:pos x="134" y="539"/>
                </a:cxn>
                <a:cxn ang="0">
                  <a:pos x="101" y="595"/>
                </a:cxn>
                <a:cxn ang="0">
                  <a:pos x="72" y="653"/>
                </a:cxn>
                <a:cxn ang="0">
                  <a:pos x="47" y="711"/>
                </a:cxn>
                <a:cxn ang="0">
                  <a:pos x="27" y="773"/>
                </a:cxn>
                <a:cxn ang="0">
                  <a:pos x="11" y="835"/>
                </a:cxn>
                <a:cxn ang="0">
                  <a:pos x="0" y="899"/>
                </a:cxn>
                <a:cxn ang="0">
                  <a:pos x="238" y="741"/>
                </a:cxn>
                <a:cxn ang="0">
                  <a:pos x="455" y="879"/>
                </a:cxn>
              </a:cxnLst>
              <a:rect l="0" t="0" r="r" b="b"/>
              <a:pathLst>
                <a:path w="1057" h="900">
                  <a:moveTo>
                    <a:pt x="455" y="879"/>
                  </a:moveTo>
                  <a:lnTo>
                    <a:pt x="471" y="838"/>
                  </a:lnTo>
                  <a:lnTo>
                    <a:pt x="490" y="799"/>
                  </a:lnTo>
                  <a:lnTo>
                    <a:pt x="514" y="762"/>
                  </a:lnTo>
                  <a:lnTo>
                    <a:pt x="541" y="728"/>
                  </a:lnTo>
                  <a:lnTo>
                    <a:pt x="570" y="696"/>
                  </a:lnTo>
                  <a:lnTo>
                    <a:pt x="603" y="667"/>
                  </a:lnTo>
                  <a:lnTo>
                    <a:pt x="639" y="642"/>
                  </a:lnTo>
                  <a:lnTo>
                    <a:pt x="676" y="621"/>
                  </a:lnTo>
                  <a:lnTo>
                    <a:pt x="713" y="605"/>
                  </a:lnTo>
                  <a:lnTo>
                    <a:pt x="753" y="591"/>
                  </a:lnTo>
                  <a:lnTo>
                    <a:pt x="793" y="581"/>
                  </a:lnTo>
                  <a:lnTo>
                    <a:pt x="834" y="575"/>
                  </a:lnTo>
                  <a:lnTo>
                    <a:pt x="833" y="711"/>
                  </a:lnTo>
                  <a:lnTo>
                    <a:pt x="1056" y="374"/>
                  </a:lnTo>
                  <a:lnTo>
                    <a:pt x="818" y="0"/>
                  </a:lnTo>
                  <a:lnTo>
                    <a:pt x="819" y="137"/>
                  </a:lnTo>
                  <a:lnTo>
                    <a:pt x="757" y="143"/>
                  </a:lnTo>
                  <a:lnTo>
                    <a:pt x="694" y="154"/>
                  </a:lnTo>
                  <a:lnTo>
                    <a:pt x="634" y="168"/>
                  </a:lnTo>
                  <a:lnTo>
                    <a:pt x="574" y="188"/>
                  </a:lnTo>
                  <a:lnTo>
                    <a:pt x="516" y="211"/>
                  </a:lnTo>
                  <a:lnTo>
                    <a:pt x="460" y="238"/>
                  </a:lnTo>
                  <a:lnTo>
                    <a:pt x="405" y="270"/>
                  </a:lnTo>
                  <a:lnTo>
                    <a:pt x="352" y="306"/>
                  </a:lnTo>
                  <a:lnTo>
                    <a:pt x="302" y="346"/>
                  </a:lnTo>
                  <a:lnTo>
                    <a:pt x="255" y="390"/>
                  </a:lnTo>
                  <a:lnTo>
                    <a:pt x="211" y="437"/>
                  </a:lnTo>
                  <a:lnTo>
                    <a:pt x="170" y="486"/>
                  </a:lnTo>
                  <a:lnTo>
                    <a:pt x="134" y="539"/>
                  </a:lnTo>
                  <a:lnTo>
                    <a:pt x="101" y="595"/>
                  </a:lnTo>
                  <a:lnTo>
                    <a:pt x="72" y="653"/>
                  </a:lnTo>
                  <a:lnTo>
                    <a:pt x="47" y="711"/>
                  </a:lnTo>
                  <a:lnTo>
                    <a:pt x="27" y="773"/>
                  </a:lnTo>
                  <a:lnTo>
                    <a:pt x="11" y="835"/>
                  </a:lnTo>
                  <a:lnTo>
                    <a:pt x="0" y="899"/>
                  </a:lnTo>
                  <a:lnTo>
                    <a:pt x="238" y="741"/>
                  </a:lnTo>
                  <a:lnTo>
                    <a:pt x="455" y="879"/>
                  </a:lnTo>
                </a:path>
              </a:pathLst>
            </a:custGeom>
            <a:grpFill/>
            <a:ln w="12700" cap="rnd" cmpd="sng">
              <a:solidFill>
                <a:schemeClr val="tx1"/>
              </a:solidFill>
              <a:prstDash val="solid"/>
              <a:round/>
              <a:headEnd/>
              <a:tailEnd/>
            </a:ln>
            <a:effectLst>
              <a:outerShdw dist="35921" dir="2700000" algn="ctr" rotWithShape="0">
                <a:schemeClr val="bg2"/>
              </a:outerShdw>
            </a:effectLst>
          </p:spPr>
          <p:txBody>
            <a:bodyPr/>
            <a:lstStyle/>
            <a:p>
              <a:pPr algn="r">
                <a:defRPr/>
              </a:pPr>
              <a:endParaRPr lang="zh-CN" altLang="en-US" dirty="0">
                <a:latin typeface="Arial" charset="0"/>
                <a:ea typeface="+mn-ea"/>
              </a:endParaRPr>
            </a:p>
          </p:txBody>
        </p:sp>
        <p:sp>
          <p:nvSpPr>
            <p:cNvPr id="16" name="Freeform 14"/>
            <p:cNvSpPr>
              <a:spLocks/>
            </p:cNvSpPr>
            <p:nvPr/>
          </p:nvSpPr>
          <p:spPr bwMode="blackWhite">
            <a:xfrm>
              <a:off x="3074" y="2891"/>
              <a:ext cx="1033" cy="905"/>
            </a:xfrm>
            <a:custGeom>
              <a:avLst/>
              <a:gdLst/>
              <a:ahLst/>
              <a:cxnLst>
                <a:cxn ang="0">
                  <a:pos x="585" y="1"/>
                </a:cxn>
                <a:cxn ang="0">
                  <a:pos x="573" y="41"/>
                </a:cxn>
                <a:cxn ang="0">
                  <a:pos x="556" y="78"/>
                </a:cxn>
                <a:cxn ang="0">
                  <a:pos x="537" y="116"/>
                </a:cxn>
                <a:cxn ang="0">
                  <a:pos x="514" y="150"/>
                </a:cxn>
                <a:cxn ang="0">
                  <a:pos x="488" y="182"/>
                </a:cxn>
                <a:cxn ang="0">
                  <a:pos x="459" y="212"/>
                </a:cxn>
                <a:cxn ang="0">
                  <a:pos x="427" y="239"/>
                </a:cxn>
                <a:cxn ang="0">
                  <a:pos x="393" y="262"/>
                </a:cxn>
                <a:cxn ang="0">
                  <a:pos x="356" y="283"/>
                </a:cxn>
                <a:cxn ang="0">
                  <a:pos x="317" y="301"/>
                </a:cxn>
                <a:cxn ang="0">
                  <a:pos x="277" y="314"/>
                </a:cxn>
                <a:cxn ang="0">
                  <a:pos x="236" y="323"/>
                </a:cxn>
                <a:cxn ang="0">
                  <a:pos x="235" y="187"/>
                </a:cxn>
                <a:cxn ang="0">
                  <a:pos x="159" y="298"/>
                </a:cxn>
                <a:cxn ang="0">
                  <a:pos x="80" y="409"/>
                </a:cxn>
                <a:cxn ang="0">
                  <a:pos x="0" y="517"/>
                </a:cxn>
                <a:cxn ang="0">
                  <a:pos x="236" y="903"/>
                </a:cxn>
                <a:cxn ang="0">
                  <a:pos x="236" y="766"/>
                </a:cxn>
                <a:cxn ang="0">
                  <a:pos x="295" y="759"/>
                </a:cxn>
                <a:cxn ang="0">
                  <a:pos x="353" y="747"/>
                </a:cxn>
                <a:cxn ang="0">
                  <a:pos x="411" y="733"/>
                </a:cxn>
                <a:cxn ang="0">
                  <a:pos x="467" y="713"/>
                </a:cxn>
                <a:cxn ang="0">
                  <a:pos x="522" y="691"/>
                </a:cxn>
                <a:cxn ang="0">
                  <a:pos x="575" y="665"/>
                </a:cxn>
                <a:cxn ang="0">
                  <a:pos x="626" y="635"/>
                </a:cxn>
                <a:cxn ang="0">
                  <a:pos x="676" y="601"/>
                </a:cxn>
                <a:cxn ang="0">
                  <a:pos x="724" y="564"/>
                </a:cxn>
                <a:cxn ang="0">
                  <a:pos x="768" y="525"/>
                </a:cxn>
                <a:cxn ang="0">
                  <a:pos x="811" y="481"/>
                </a:cxn>
                <a:cxn ang="0">
                  <a:pos x="849" y="435"/>
                </a:cxn>
                <a:cxn ang="0">
                  <a:pos x="884" y="387"/>
                </a:cxn>
                <a:cxn ang="0">
                  <a:pos x="916" y="337"/>
                </a:cxn>
                <a:cxn ang="0">
                  <a:pos x="945" y="284"/>
                </a:cxn>
                <a:cxn ang="0">
                  <a:pos x="970" y="231"/>
                </a:cxn>
                <a:cxn ang="0">
                  <a:pos x="991" y="174"/>
                </a:cxn>
                <a:cxn ang="0">
                  <a:pos x="1009" y="117"/>
                </a:cxn>
                <a:cxn ang="0">
                  <a:pos x="1023" y="58"/>
                </a:cxn>
                <a:cxn ang="0">
                  <a:pos x="1032" y="0"/>
                </a:cxn>
                <a:cxn ang="0">
                  <a:pos x="812" y="132"/>
                </a:cxn>
                <a:cxn ang="0">
                  <a:pos x="585" y="1"/>
                </a:cxn>
              </a:cxnLst>
              <a:rect l="0" t="0" r="r" b="b"/>
              <a:pathLst>
                <a:path w="1033" h="904">
                  <a:moveTo>
                    <a:pt x="585" y="1"/>
                  </a:moveTo>
                  <a:lnTo>
                    <a:pt x="573" y="41"/>
                  </a:lnTo>
                  <a:lnTo>
                    <a:pt x="556" y="78"/>
                  </a:lnTo>
                  <a:lnTo>
                    <a:pt x="537" y="116"/>
                  </a:lnTo>
                  <a:lnTo>
                    <a:pt x="514" y="150"/>
                  </a:lnTo>
                  <a:lnTo>
                    <a:pt x="488" y="182"/>
                  </a:lnTo>
                  <a:lnTo>
                    <a:pt x="459" y="212"/>
                  </a:lnTo>
                  <a:lnTo>
                    <a:pt x="427" y="239"/>
                  </a:lnTo>
                  <a:lnTo>
                    <a:pt x="393" y="262"/>
                  </a:lnTo>
                  <a:lnTo>
                    <a:pt x="356" y="283"/>
                  </a:lnTo>
                  <a:lnTo>
                    <a:pt x="317" y="301"/>
                  </a:lnTo>
                  <a:lnTo>
                    <a:pt x="277" y="314"/>
                  </a:lnTo>
                  <a:lnTo>
                    <a:pt x="236" y="323"/>
                  </a:lnTo>
                  <a:lnTo>
                    <a:pt x="235" y="187"/>
                  </a:lnTo>
                  <a:lnTo>
                    <a:pt x="159" y="298"/>
                  </a:lnTo>
                  <a:lnTo>
                    <a:pt x="80" y="409"/>
                  </a:lnTo>
                  <a:lnTo>
                    <a:pt x="0" y="517"/>
                  </a:lnTo>
                  <a:lnTo>
                    <a:pt x="236" y="903"/>
                  </a:lnTo>
                  <a:lnTo>
                    <a:pt x="236" y="766"/>
                  </a:lnTo>
                  <a:lnTo>
                    <a:pt x="295" y="759"/>
                  </a:lnTo>
                  <a:lnTo>
                    <a:pt x="353" y="747"/>
                  </a:lnTo>
                  <a:lnTo>
                    <a:pt x="411" y="733"/>
                  </a:lnTo>
                  <a:lnTo>
                    <a:pt x="467" y="713"/>
                  </a:lnTo>
                  <a:lnTo>
                    <a:pt x="522" y="691"/>
                  </a:lnTo>
                  <a:lnTo>
                    <a:pt x="575" y="665"/>
                  </a:lnTo>
                  <a:lnTo>
                    <a:pt x="626" y="635"/>
                  </a:lnTo>
                  <a:lnTo>
                    <a:pt x="676" y="601"/>
                  </a:lnTo>
                  <a:lnTo>
                    <a:pt x="724" y="564"/>
                  </a:lnTo>
                  <a:lnTo>
                    <a:pt x="768" y="525"/>
                  </a:lnTo>
                  <a:lnTo>
                    <a:pt x="811" y="481"/>
                  </a:lnTo>
                  <a:lnTo>
                    <a:pt x="849" y="435"/>
                  </a:lnTo>
                  <a:lnTo>
                    <a:pt x="884" y="387"/>
                  </a:lnTo>
                  <a:lnTo>
                    <a:pt x="916" y="337"/>
                  </a:lnTo>
                  <a:lnTo>
                    <a:pt x="945" y="284"/>
                  </a:lnTo>
                  <a:lnTo>
                    <a:pt x="970" y="231"/>
                  </a:lnTo>
                  <a:lnTo>
                    <a:pt x="991" y="174"/>
                  </a:lnTo>
                  <a:lnTo>
                    <a:pt x="1009" y="117"/>
                  </a:lnTo>
                  <a:lnTo>
                    <a:pt x="1023" y="58"/>
                  </a:lnTo>
                  <a:lnTo>
                    <a:pt x="1032" y="0"/>
                  </a:lnTo>
                  <a:lnTo>
                    <a:pt x="812" y="132"/>
                  </a:lnTo>
                  <a:lnTo>
                    <a:pt x="585" y="1"/>
                  </a:lnTo>
                </a:path>
              </a:pathLst>
            </a:custGeom>
            <a:grpFill/>
            <a:ln w="12700" cap="rnd" cmpd="sng">
              <a:solidFill>
                <a:schemeClr val="tx1"/>
              </a:solidFill>
              <a:prstDash val="solid"/>
              <a:round/>
              <a:headEnd/>
              <a:tailEnd/>
            </a:ln>
            <a:effectLst>
              <a:outerShdw dist="35921" dir="2700000" algn="ctr" rotWithShape="0">
                <a:schemeClr val="bg2"/>
              </a:outerShdw>
            </a:effectLst>
          </p:spPr>
          <p:txBody>
            <a:bodyPr/>
            <a:lstStyle/>
            <a:p>
              <a:pPr algn="r">
                <a:defRPr/>
              </a:pPr>
              <a:endParaRPr lang="zh-CN" altLang="en-US">
                <a:latin typeface="Arial" charset="0"/>
                <a:ea typeface="+mn-ea"/>
              </a:endParaRPr>
            </a:p>
          </p:txBody>
        </p:sp>
        <p:sp>
          <p:nvSpPr>
            <p:cNvPr id="17" name="Freeform 15"/>
            <p:cNvSpPr>
              <a:spLocks/>
            </p:cNvSpPr>
            <p:nvPr/>
          </p:nvSpPr>
          <p:spPr bwMode="blackWhite">
            <a:xfrm>
              <a:off x="2244" y="2563"/>
              <a:ext cx="929" cy="1075"/>
            </a:xfrm>
            <a:custGeom>
              <a:avLst/>
              <a:gdLst/>
              <a:ahLst/>
              <a:cxnLst>
                <a:cxn ang="0">
                  <a:pos x="929" y="645"/>
                </a:cxn>
                <a:cxn ang="0">
                  <a:pos x="887" y="634"/>
                </a:cxn>
                <a:cxn ang="0">
                  <a:pos x="847" y="620"/>
                </a:cxn>
                <a:cxn ang="0">
                  <a:pos x="807" y="603"/>
                </a:cxn>
                <a:cxn ang="0">
                  <a:pos x="771" y="582"/>
                </a:cxn>
                <a:cxn ang="0">
                  <a:pos x="735" y="557"/>
                </a:cxn>
                <a:cxn ang="0">
                  <a:pos x="703" y="529"/>
                </a:cxn>
                <a:cxn ang="0">
                  <a:pos x="673" y="497"/>
                </a:cxn>
                <a:cxn ang="0">
                  <a:pos x="648" y="465"/>
                </a:cxn>
                <a:cxn ang="0">
                  <a:pos x="624" y="428"/>
                </a:cxn>
                <a:cxn ang="0">
                  <a:pos x="607" y="398"/>
                </a:cxn>
                <a:cxn ang="0">
                  <a:pos x="594" y="366"/>
                </a:cxn>
                <a:cxn ang="0">
                  <a:pos x="583" y="332"/>
                </a:cxn>
                <a:cxn ang="0">
                  <a:pos x="577" y="298"/>
                </a:cxn>
                <a:cxn ang="0">
                  <a:pos x="575" y="264"/>
                </a:cxn>
                <a:cxn ang="0">
                  <a:pos x="576" y="229"/>
                </a:cxn>
                <a:cxn ang="0">
                  <a:pos x="748" y="229"/>
                </a:cxn>
                <a:cxn ang="0">
                  <a:pos x="360" y="0"/>
                </a:cxn>
                <a:cxn ang="0">
                  <a:pos x="0" y="236"/>
                </a:cxn>
                <a:cxn ang="0">
                  <a:pos x="136" y="237"/>
                </a:cxn>
                <a:cxn ang="0">
                  <a:pos x="141" y="299"/>
                </a:cxn>
                <a:cxn ang="0">
                  <a:pos x="150" y="362"/>
                </a:cxn>
                <a:cxn ang="0">
                  <a:pos x="165" y="422"/>
                </a:cxn>
                <a:cxn ang="0">
                  <a:pos x="182" y="483"/>
                </a:cxn>
                <a:cxn ang="0">
                  <a:pos x="204" y="541"/>
                </a:cxn>
                <a:cxn ang="0">
                  <a:pos x="231" y="598"/>
                </a:cxn>
                <a:cxn ang="0">
                  <a:pos x="262" y="653"/>
                </a:cxn>
                <a:cxn ang="0">
                  <a:pos x="296" y="704"/>
                </a:cxn>
                <a:cxn ang="0">
                  <a:pos x="333" y="752"/>
                </a:cxn>
                <a:cxn ang="0">
                  <a:pos x="374" y="797"/>
                </a:cxn>
                <a:cxn ang="0">
                  <a:pos x="419" y="841"/>
                </a:cxn>
                <a:cxn ang="0">
                  <a:pos x="465" y="880"/>
                </a:cxn>
                <a:cxn ang="0">
                  <a:pos x="514" y="917"/>
                </a:cxn>
                <a:cxn ang="0">
                  <a:pos x="566" y="951"/>
                </a:cxn>
                <a:cxn ang="0">
                  <a:pos x="620" y="980"/>
                </a:cxn>
                <a:cxn ang="0">
                  <a:pos x="675" y="1007"/>
                </a:cxn>
                <a:cxn ang="0">
                  <a:pos x="732" y="1029"/>
                </a:cxn>
                <a:cxn ang="0">
                  <a:pos x="790" y="1048"/>
                </a:cxn>
                <a:cxn ang="0">
                  <a:pos x="849" y="1062"/>
                </a:cxn>
                <a:cxn ang="0">
                  <a:pos x="910" y="1074"/>
                </a:cxn>
                <a:cxn ang="0">
                  <a:pos x="772" y="845"/>
                </a:cxn>
                <a:cxn ang="0">
                  <a:pos x="929" y="645"/>
                </a:cxn>
              </a:cxnLst>
              <a:rect l="0" t="0" r="r" b="b"/>
              <a:pathLst>
                <a:path w="930" h="1075">
                  <a:moveTo>
                    <a:pt x="929" y="645"/>
                  </a:moveTo>
                  <a:lnTo>
                    <a:pt x="887" y="634"/>
                  </a:lnTo>
                  <a:lnTo>
                    <a:pt x="847" y="620"/>
                  </a:lnTo>
                  <a:lnTo>
                    <a:pt x="807" y="603"/>
                  </a:lnTo>
                  <a:lnTo>
                    <a:pt x="771" y="582"/>
                  </a:lnTo>
                  <a:lnTo>
                    <a:pt x="735" y="557"/>
                  </a:lnTo>
                  <a:lnTo>
                    <a:pt x="703" y="529"/>
                  </a:lnTo>
                  <a:lnTo>
                    <a:pt x="673" y="497"/>
                  </a:lnTo>
                  <a:lnTo>
                    <a:pt x="648" y="465"/>
                  </a:lnTo>
                  <a:lnTo>
                    <a:pt x="624" y="428"/>
                  </a:lnTo>
                  <a:lnTo>
                    <a:pt x="607" y="398"/>
                  </a:lnTo>
                  <a:lnTo>
                    <a:pt x="594" y="366"/>
                  </a:lnTo>
                  <a:lnTo>
                    <a:pt x="583" y="332"/>
                  </a:lnTo>
                  <a:lnTo>
                    <a:pt x="577" y="298"/>
                  </a:lnTo>
                  <a:lnTo>
                    <a:pt x="575" y="264"/>
                  </a:lnTo>
                  <a:lnTo>
                    <a:pt x="576" y="229"/>
                  </a:lnTo>
                  <a:lnTo>
                    <a:pt x="748" y="229"/>
                  </a:lnTo>
                  <a:lnTo>
                    <a:pt x="360" y="0"/>
                  </a:lnTo>
                  <a:lnTo>
                    <a:pt x="0" y="236"/>
                  </a:lnTo>
                  <a:lnTo>
                    <a:pt x="136" y="237"/>
                  </a:lnTo>
                  <a:lnTo>
                    <a:pt x="141" y="299"/>
                  </a:lnTo>
                  <a:lnTo>
                    <a:pt x="150" y="362"/>
                  </a:lnTo>
                  <a:lnTo>
                    <a:pt x="165" y="422"/>
                  </a:lnTo>
                  <a:lnTo>
                    <a:pt x="182" y="483"/>
                  </a:lnTo>
                  <a:lnTo>
                    <a:pt x="204" y="541"/>
                  </a:lnTo>
                  <a:lnTo>
                    <a:pt x="231" y="598"/>
                  </a:lnTo>
                  <a:lnTo>
                    <a:pt x="262" y="653"/>
                  </a:lnTo>
                  <a:lnTo>
                    <a:pt x="296" y="704"/>
                  </a:lnTo>
                  <a:lnTo>
                    <a:pt x="333" y="752"/>
                  </a:lnTo>
                  <a:lnTo>
                    <a:pt x="374" y="797"/>
                  </a:lnTo>
                  <a:lnTo>
                    <a:pt x="419" y="841"/>
                  </a:lnTo>
                  <a:lnTo>
                    <a:pt x="465" y="880"/>
                  </a:lnTo>
                  <a:lnTo>
                    <a:pt x="514" y="917"/>
                  </a:lnTo>
                  <a:lnTo>
                    <a:pt x="566" y="951"/>
                  </a:lnTo>
                  <a:lnTo>
                    <a:pt x="620" y="980"/>
                  </a:lnTo>
                  <a:lnTo>
                    <a:pt x="675" y="1007"/>
                  </a:lnTo>
                  <a:lnTo>
                    <a:pt x="732" y="1029"/>
                  </a:lnTo>
                  <a:lnTo>
                    <a:pt x="790" y="1048"/>
                  </a:lnTo>
                  <a:lnTo>
                    <a:pt x="849" y="1062"/>
                  </a:lnTo>
                  <a:lnTo>
                    <a:pt x="910" y="1074"/>
                  </a:lnTo>
                  <a:lnTo>
                    <a:pt x="772" y="845"/>
                  </a:lnTo>
                  <a:lnTo>
                    <a:pt x="929" y="645"/>
                  </a:lnTo>
                </a:path>
              </a:pathLst>
            </a:custGeom>
            <a:grpFill/>
            <a:ln w="12700" cap="rnd" cmpd="sng">
              <a:solidFill>
                <a:schemeClr val="tx1"/>
              </a:solidFill>
              <a:prstDash val="solid"/>
              <a:round/>
              <a:headEnd/>
              <a:tailEnd/>
            </a:ln>
            <a:effectLst>
              <a:outerShdw dist="35921" dir="2700000" algn="ctr" rotWithShape="0">
                <a:schemeClr val="bg2"/>
              </a:outerShdw>
            </a:effectLst>
          </p:spPr>
          <p:txBody>
            <a:bodyPr/>
            <a:lstStyle/>
            <a:p>
              <a:pPr algn="r">
                <a:defRPr/>
              </a:pPr>
              <a:endParaRPr lang="zh-CN" altLang="en-US">
                <a:latin typeface="Arial" charset="0"/>
                <a:ea typeface="+mn-ea"/>
              </a:endParaRPr>
            </a:p>
          </p:txBody>
        </p:sp>
        <p:sp>
          <p:nvSpPr>
            <p:cNvPr id="18" name="Freeform 16"/>
            <p:cNvSpPr>
              <a:spLocks/>
            </p:cNvSpPr>
            <p:nvPr/>
          </p:nvSpPr>
          <p:spPr bwMode="blackWhite">
            <a:xfrm>
              <a:off x="3330" y="1908"/>
              <a:ext cx="943" cy="1066"/>
            </a:xfrm>
            <a:custGeom>
              <a:avLst/>
              <a:gdLst/>
              <a:ahLst/>
              <a:cxnLst>
                <a:cxn ang="0">
                  <a:pos x="554" y="1064"/>
                </a:cxn>
                <a:cxn ang="0">
                  <a:pos x="942" y="840"/>
                </a:cxn>
                <a:cxn ang="0">
                  <a:pos x="781" y="840"/>
                </a:cxn>
                <a:cxn ang="0">
                  <a:pos x="776" y="778"/>
                </a:cxn>
                <a:cxn ang="0">
                  <a:pos x="767" y="716"/>
                </a:cxn>
                <a:cxn ang="0">
                  <a:pos x="754" y="655"/>
                </a:cxn>
                <a:cxn ang="0">
                  <a:pos x="737" y="595"/>
                </a:cxn>
                <a:cxn ang="0">
                  <a:pos x="714" y="536"/>
                </a:cxn>
                <a:cxn ang="0">
                  <a:pos x="688" y="480"/>
                </a:cxn>
                <a:cxn ang="0">
                  <a:pos x="658" y="425"/>
                </a:cxn>
                <a:cxn ang="0">
                  <a:pos x="624" y="372"/>
                </a:cxn>
                <a:cxn ang="0">
                  <a:pos x="586" y="323"/>
                </a:cxn>
                <a:cxn ang="0">
                  <a:pos x="547" y="275"/>
                </a:cxn>
                <a:cxn ang="0">
                  <a:pos x="502" y="232"/>
                </a:cxn>
                <a:cxn ang="0">
                  <a:pos x="455" y="191"/>
                </a:cxn>
                <a:cxn ang="0">
                  <a:pos x="405" y="153"/>
                </a:cxn>
                <a:cxn ang="0">
                  <a:pos x="352" y="120"/>
                </a:cxn>
                <a:cxn ang="0">
                  <a:pos x="298" y="89"/>
                </a:cxn>
                <a:cxn ang="0">
                  <a:pos x="241" y="63"/>
                </a:cxn>
                <a:cxn ang="0">
                  <a:pos x="182" y="41"/>
                </a:cxn>
                <a:cxn ang="0">
                  <a:pos x="122" y="23"/>
                </a:cxn>
                <a:cxn ang="0">
                  <a:pos x="61" y="9"/>
                </a:cxn>
                <a:cxn ang="0">
                  <a:pos x="0" y="0"/>
                </a:cxn>
                <a:cxn ang="0">
                  <a:pos x="137" y="226"/>
                </a:cxn>
                <a:cxn ang="0">
                  <a:pos x="5" y="451"/>
                </a:cxn>
                <a:cxn ang="0">
                  <a:pos x="48" y="465"/>
                </a:cxn>
                <a:cxn ang="0">
                  <a:pos x="90" y="483"/>
                </a:cxn>
                <a:cxn ang="0">
                  <a:pos x="130" y="505"/>
                </a:cxn>
                <a:cxn ang="0">
                  <a:pos x="168" y="531"/>
                </a:cxn>
                <a:cxn ang="0">
                  <a:pos x="202" y="561"/>
                </a:cxn>
                <a:cxn ang="0">
                  <a:pos x="233" y="594"/>
                </a:cxn>
                <a:cxn ang="0">
                  <a:pos x="262" y="629"/>
                </a:cxn>
                <a:cxn ang="0">
                  <a:pos x="285" y="668"/>
                </a:cxn>
                <a:cxn ang="0">
                  <a:pos x="305" y="709"/>
                </a:cxn>
                <a:cxn ang="0">
                  <a:pos x="321" y="751"/>
                </a:cxn>
                <a:cxn ang="0">
                  <a:pos x="333" y="795"/>
                </a:cxn>
                <a:cxn ang="0">
                  <a:pos x="340" y="840"/>
                </a:cxn>
                <a:cxn ang="0">
                  <a:pos x="188" y="841"/>
                </a:cxn>
                <a:cxn ang="0">
                  <a:pos x="554" y="1064"/>
                </a:cxn>
              </a:cxnLst>
              <a:rect l="0" t="0" r="r" b="b"/>
              <a:pathLst>
                <a:path w="943" h="1065">
                  <a:moveTo>
                    <a:pt x="554" y="1064"/>
                  </a:moveTo>
                  <a:lnTo>
                    <a:pt x="942" y="840"/>
                  </a:lnTo>
                  <a:lnTo>
                    <a:pt x="781" y="840"/>
                  </a:lnTo>
                  <a:lnTo>
                    <a:pt x="776" y="778"/>
                  </a:lnTo>
                  <a:lnTo>
                    <a:pt x="767" y="716"/>
                  </a:lnTo>
                  <a:lnTo>
                    <a:pt x="754" y="655"/>
                  </a:lnTo>
                  <a:lnTo>
                    <a:pt x="737" y="595"/>
                  </a:lnTo>
                  <a:lnTo>
                    <a:pt x="714" y="536"/>
                  </a:lnTo>
                  <a:lnTo>
                    <a:pt x="688" y="480"/>
                  </a:lnTo>
                  <a:lnTo>
                    <a:pt x="658" y="425"/>
                  </a:lnTo>
                  <a:lnTo>
                    <a:pt x="624" y="372"/>
                  </a:lnTo>
                  <a:lnTo>
                    <a:pt x="586" y="323"/>
                  </a:lnTo>
                  <a:lnTo>
                    <a:pt x="547" y="275"/>
                  </a:lnTo>
                  <a:lnTo>
                    <a:pt x="502" y="232"/>
                  </a:lnTo>
                  <a:lnTo>
                    <a:pt x="455" y="191"/>
                  </a:lnTo>
                  <a:lnTo>
                    <a:pt x="405" y="153"/>
                  </a:lnTo>
                  <a:lnTo>
                    <a:pt x="352" y="120"/>
                  </a:lnTo>
                  <a:lnTo>
                    <a:pt x="298" y="89"/>
                  </a:lnTo>
                  <a:lnTo>
                    <a:pt x="241" y="63"/>
                  </a:lnTo>
                  <a:lnTo>
                    <a:pt x="182" y="41"/>
                  </a:lnTo>
                  <a:lnTo>
                    <a:pt x="122" y="23"/>
                  </a:lnTo>
                  <a:lnTo>
                    <a:pt x="61" y="9"/>
                  </a:lnTo>
                  <a:lnTo>
                    <a:pt x="0" y="0"/>
                  </a:lnTo>
                  <a:lnTo>
                    <a:pt x="137" y="226"/>
                  </a:lnTo>
                  <a:lnTo>
                    <a:pt x="5" y="451"/>
                  </a:lnTo>
                  <a:lnTo>
                    <a:pt x="48" y="465"/>
                  </a:lnTo>
                  <a:lnTo>
                    <a:pt x="90" y="483"/>
                  </a:lnTo>
                  <a:lnTo>
                    <a:pt x="130" y="505"/>
                  </a:lnTo>
                  <a:lnTo>
                    <a:pt x="168" y="531"/>
                  </a:lnTo>
                  <a:lnTo>
                    <a:pt x="202" y="561"/>
                  </a:lnTo>
                  <a:lnTo>
                    <a:pt x="233" y="594"/>
                  </a:lnTo>
                  <a:lnTo>
                    <a:pt x="262" y="629"/>
                  </a:lnTo>
                  <a:lnTo>
                    <a:pt x="285" y="668"/>
                  </a:lnTo>
                  <a:lnTo>
                    <a:pt x="305" y="709"/>
                  </a:lnTo>
                  <a:lnTo>
                    <a:pt x="321" y="751"/>
                  </a:lnTo>
                  <a:lnTo>
                    <a:pt x="333" y="795"/>
                  </a:lnTo>
                  <a:lnTo>
                    <a:pt x="340" y="840"/>
                  </a:lnTo>
                  <a:lnTo>
                    <a:pt x="188" y="841"/>
                  </a:lnTo>
                  <a:lnTo>
                    <a:pt x="554" y="1064"/>
                  </a:lnTo>
                </a:path>
              </a:pathLst>
            </a:custGeom>
            <a:grpFill/>
            <a:ln w="12700" cap="rnd" cmpd="sng">
              <a:solidFill>
                <a:schemeClr val="tx1"/>
              </a:solidFill>
              <a:prstDash val="solid"/>
              <a:round/>
              <a:headEnd/>
              <a:tailEnd/>
            </a:ln>
            <a:effectLst>
              <a:outerShdw dist="35921" dir="2700000" algn="ctr" rotWithShape="0">
                <a:schemeClr val="bg2"/>
              </a:outerShdw>
            </a:effectLst>
          </p:spPr>
          <p:txBody>
            <a:bodyPr/>
            <a:lstStyle/>
            <a:p>
              <a:pPr algn="r">
                <a:defRPr/>
              </a:pPr>
              <a:endParaRPr lang="zh-CN" altLang="en-US">
                <a:latin typeface="Arial" charset="0"/>
                <a:ea typeface="+mn-ea"/>
              </a:endParaRPr>
            </a:p>
          </p:txBody>
        </p:sp>
      </p:grpSp>
      <p:sp>
        <p:nvSpPr>
          <p:cNvPr id="19" name="Rectangle 10"/>
          <p:cNvSpPr>
            <a:spLocks noChangeAspect="1" noChangeArrowheads="1"/>
          </p:cNvSpPr>
          <p:nvPr/>
        </p:nvSpPr>
        <p:spPr bwMode="auto">
          <a:xfrm>
            <a:off x="3132139" y="2041407"/>
            <a:ext cx="2090737" cy="230832"/>
          </a:xfrm>
          <a:prstGeom prst="rect">
            <a:avLst/>
          </a:prstGeom>
          <a:noFill/>
          <a:ln w="9525">
            <a:noFill/>
            <a:miter lim="800000"/>
            <a:headEnd/>
            <a:tailEnd/>
          </a:ln>
        </p:spPr>
        <p:txBody>
          <a:bodyPr lIns="0" tIns="0" rIns="0" bIns="0" anchor="b">
            <a:spAutoFit/>
          </a:bodyPr>
          <a:lstStyle/>
          <a:p>
            <a:pPr defTabSz="787400"/>
            <a:r>
              <a:rPr lang="zh-CN" altLang="en-US">
                <a:latin typeface="微软雅黑" pitchFamily="34" charset="-122"/>
                <a:ea typeface="微软雅黑" pitchFamily="34" charset="-122"/>
              </a:rPr>
              <a:t>发包</a:t>
            </a:r>
            <a:endParaRPr lang="en-US" altLang="zh-CN">
              <a:latin typeface="微软雅黑" pitchFamily="34" charset="-122"/>
              <a:ea typeface="微软雅黑" pitchFamily="34" charset="-122"/>
            </a:endParaRPr>
          </a:p>
        </p:txBody>
      </p:sp>
      <p:sp>
        <p:nvSpPr>
          <p:cNvPr id="20" name="Rectangle 10"/>
          <p:cNvSpPr>
            <a:spLocks noChangeAspect="1" noChangeArrowheads="1"/>
          </p:cNvSpPr>
          <p:nvPr/>
        </p:nvSpPr>
        <p:spPr bwMode="auto">
          <a:xfrm>
            <a:off x="3128964" y="3192611"/>
            <a:ext cx="2090737" cy="230832"/>
          </a:xfrm>
          <a:prstGeom prst="rect">
            <a:avLst/>
          </a:prstGeom>
          <a:noFill/>
          <a:ln w="9525">
            <a:noFill/>
            <a:miter lim="800000"/>
            <a:headEnd/>
            <a:tailEnd/>
          </a:ln>
        </p:spPr>
        <p:txBody>
          <a:bodyPr lIns="0" tIns="0" rIns="0" bIns="0" anchor="b">
            <a:spAutoFit/>
          </a:bodyPr>
          <a:lstStyle/>
          <a:p>
            <a:pPr defTabSz="787400"/>
            <a:r>
              <a:rPr lang="zh-CN" altLang="en-US">
                <a:latin typeface="微软雅黑" pitchFamily="34" charset="-122"/>
                <a:ea typeface="微软雅黑" pitchFamily="34" charset="-122"/>
              </a:rPr>
              <a:t>接包</a:t>
            </a:r>
            <a:endParaRPr lang="en-US" altLang="zh-CN">
              <a:latin typeface="微软雅黑" pitchFamily="34" charset="-122"/>
              <a:ea typeface="微软雅黑" pitchFamily="34" charset="-122"/>
            </a:endParaRPr>
          </a:p>
        </p:txBody>
      </p:sp>
      <p:sp>
        <p:nvSpPr>
          <p:cNvPr id="21" name="Rectangle 10"/>
          <p:cNvSpPr>
            <a:spLocks noChangeAspect="1" noChangeArrowheads="1"/>
          </p:cNvSpPr>
          <p:nvPr/>
        </p:nvSpPr>
        <p:spPr bwMode="auto">
          <a:xfrm>
            <a:off x="1976438" y="2052521"/>
            <a:ext cx="2090737" cy="230832"/>
          </a:xfrm>
          <a:prstGeom prst="rect">
            <a:avLst/>
          </a:prstGeom>
          <a:noFill/>
          <a:ln w="9525">
            <a:noFill/>
            <a:miter lim="800000"/>
            <a:headEnd/>
            <a:tailEnd/>
          </a:ln>
        </p:spPr>
        <p:txBody>
          <a:bodyPr lIns="0" tIns="0" rIns="0" bIns="0" anchor="b">
            <a:spAutoFit/>
          </a:bodyPr>
          <a:lstStyle/>
          <a:p>
            <a:pPr defTabSz="787400"/>
            <a:r>
              <a:rPr lang="zh-CN" altLang="en-US">
                <a:latin typeface="微软雅黑" pitchFamily="34" charset="-122"/>
                <a:ea typeface="微软雅黑" pitchFamily="34" charset="-122"/>
              </a:rPr>
              <a:t>交付</a:t>
            </a:r>
            <a:endParaRPr lang="en-US" altLang="zh-CN">
              <a:latin typeface="微软雅黑" pitchFamily="34" charset="-122"/>
              <a:ea typeface="微软雅黑" pitchFamily="34" charset="-122"/>
            </a:endParaRPr>
          </a:p>
        </p:txBody>
      </p:sp>
      <p:sp>
        <p:nvSpPr>
          <p:cNvPr id="22" name="Rectangle 10"/>
          <p:cNvSpPr>
            <a:spLocks noChangeAspect="1" noChangeArrowheads="1"/>
          </p:cNvSpPr>
          <p:nvPr/>
        </p:nvSpPr>
        <p:spPr bwMode="auto">
          <a:xfrm>
            <a:off x="2008188" y="3203727"/>
            <a:ext cx="2090737" cy="230832"/>
          </a:xfrm>
          <a:prstGeom prst="rect">
            <a:avLst/>
          </a:prstGeom>
          <a:noFill/>
          <a:ln w="9525">
            <a:noFill/>
            <a:miter lim="800000"/>
            <a:headEnd/>
            <a:tailEnd/>
          </a:ln>
        </p:spPr>
        <p:txBody>
          <a:bodyPr lIns="0" tIns="0" rIns="0" bIns="0" anchor="b">
            <a:spAutoFit/>
          </a:bodyPr>
          <a:lstStyle/>
          <a:p>
            <a:pPr defTabSz="787400"/>
            <a:r>
              <a:rPr lang="zh-CN" altLang="en-US">
                <a:latin typeface="微软雅黑" pitchFamily="34" charset="-122"/>
                <a:ea typeface="微软雅黑" pitchFamily="34" charset="-122"/>
              </a:rPr>
              <a:t>分包</a:t>
            </a:r>
            <a:endParaRPr lang="en-US" altLang="zh-CN">
              <a:latin typeface="微软雅黑" pitchFamily="34" charset="-122"/>
              <a:ea typeface="微软雅黑" pitchFamily="34" charset="-122"/>
            </a:endParaRPr>
          </a:p>
        </p:txBody>
      </p:sp>
      <p:sp>
        <p:nvSpPr>
          <p:cNvPr id="23" name="Rectangle 10"/>
          <p:cNvSpPr>
            <a:spLocks noChangeAspect="1" noChangeArrowheads="1"/>
          </p:cNvSpPr>
          <p:nvPr/>
        </p:nvSpPr>
        <p:spPr bwMode="auto">
          <a:xfrm>
            <a:off x="1831976" y="2905208"/>
            <a:ext cx="2092325" cy="230832"/>
          </a:xfrm>
          <a:prstGeom prst="rect">
            <a:avLst/>
          </a:prstGeom>
          <a:noFill/>
          <a:ln w="9525">
            <a:noFill/>
            <a:miter lim="800000"/>
            <a:headEnd/>
            <a:tailEnd/>
          </a:ln>
        </p:spPr>
        <p:txBody>
          <a:bodyPr lIns="0" tIns="0" rIns="0" bIns="0" anchor="b">
            <a:spAutoFit/>
          </a:bodyPr>
          <a:lstStyle/>
          <a:p>
            <a:pPr defTabSz="787400"/>
            <a:r>
              <a:rPr lang="zh-CN" altLang="en-US">
                <a:latin typeface="微软雅黑" pitchFamily="34" charset="-122"/>
                <a:ea typeface="微软雅黑" pitchFamily="34" charset="-122"/>
              </a:rPr>
              <a:t>转包</a:t>
            </a:r>
            <a:endParaRPr lang="en-US" altLang="zh-CN">
              <a:latin typeface="微软雅黑" pitchFamily="34" charset="-122"/>
              <a:ea typeface="微软雅黑" pitchFamily="34" charset="-122"/>
            </a:endParaRPr>
          </a:p>
        </p:txBody>
      </p:sp>
      <p:sp>
        <p:nvSpPr>
          <p:cNvPr id="24" name="Text Box 59"/>
          <p:cNvSpPr txBox="1">
            <a:spLocks noChangeArrowheads="1"/>
          </p:cNvSpPr>
          <p:nvPr/>
        </p:nvSpPr>
        <p:spPr bwMode="auto">
          <a:xfrm>
            <a:off x="468313" y="4869991"/>
            <a:ext cx="8280400" cy="1368742"/>
          </a:xfrm>
          <a:prstGeom prst="rect">
            <a:avLst/>
          </a:prstGeom>
          <a:solidFill>
            <a:schemeClr val="bg1"/>
          </a:solidFill>
          <a:ln w="28575">
            <a:solidFill>
              <a:schemeClr val="tx2"/>
            </a:solidFill>
            <a:miter lim="800000"/>
            <a:headEnd/>
            <a:tailEnd/>
          </a:ln>
        </p:spPr>
        <p:txBody>
          <a:bodyPr/>
          <a:lstStyle/>
          <a:p>
            <a:pPr>
              <a:lnSpc>
                <a:spcPct val="200000"/>
              </a:lnSpc>
              <a:buFont typeface="Wingdings" pitchFamily="2" charset="2"/>
              <a:buChar char="u"/>
            </a:pPr>
            <a:r>
              <a:rPr lang="zh-CN" altLang="zh-CN" sz="1400" dirty="0">
                <a:latin typeface="微软雅黑" pitchFamily="34" charset="-122"/>
                <a:ea typeface="微软雅黑" pitchFamily="34" charset="-122"/>
              </a:rPr>
              <a:t>创新交易平台是园区开展外包服务及软件产品交易的载体</a:t>
            </a:r>
            <a:r>
              <a:rPr lang="zh-CN" altLang="en-US" sz="1400" dirty="0">
                <a:latin typeface="微软雅黑" pitchFamily="34" charset="-122"/>
                <a:ea typeface="微软雅黑" pitchFamily="34" charset="-122"/>
              </a:rPr>
              <a:t>。</a:t>
            </a:r>
            <a:endParaRPr lang="en-US" altLang="zh-CN" sz="1400" dirty="0">
              <a:latin typeface="微软雅黑" pitchFamily="34" charset="-122"/>
              <a:ea typeface="微软雅黑" pitchFamily="34" charset="-122"/>
            </a:endParaRPr>
          </a:p>
          <a:p>
            <a:pPr>
              <a:lnSpc>
                <a:spcPct val="200000"/>
              </a:lnSpc>
              <a:buFont typeface="Wingdings" pitchFamily="2" charset="2"/>
              <a:buChar char="u"/>
            </a:pPr>
            <a:r>
              <a:rPr lang="zh-CN" altLang="en-US" sz="1400" dirty="0">
                <a:latin typeface="微软雅黑" pitchFamily="34" charset="-122"/>
                <a:ea typeface="微软雅黑" pitchFamily="34" charset="-122"/>
              </a:rPr>
              <a:t>实现以政府牵头，聚集园区内的各家企业，提高服务外包的行业竞争力，</a:t>
            </a:r>
            <a:r>
              <a:rPr lang="zh-CN" altLang="en-US" sz="1400" dirty="0" smtClean="0">
                <a:latin typeface="微软雅黑" pitchFamily="34" charset="-122"/>
                <a:ea typeface="微软雅黑" pitchFamily="34" charset="-122"/>
              </a:rPr>
              <a:t>创建服务</a:t>
            </a:r>
            <a:r>
              <a:rPr lang="zh-CN" altLang="en-US" sz="1400" dirty="0">
                <a:latin typeface="微软雅黑" pitchFamily="34" charset="-122"/>
                <a:ea typeface="微软雅黑" pitchFamily="34" charset="-122"/>
              </a:rPr>
              <a:t>外包的品牌效应。</a:t>
            </a:r>
            <a:endParaRPr lang="en-US" altLang="zh-CN" sz="1400" dirty="0">
              <a:latin typeface="微软雅黑" pitchFamily="34" charset="-122"/>
              <a:ea typeface="微软雅黑" pitchFamily="34" charset="-122"/>
            </a:endParaRPr>
          </a:p>
          <a:p>
            <a:pPr>
              <a:lnSpc>
                <a:spcPct val="200000"/>
              </a:lnSpc>
              <a:buFont typeface="Wingdings" pitchFamily="2" charset="2"/>
              <a:buChar char="u"/>
            </a:pPr>
            <a:r>
              <a:rPr lang="zh-CN" altLang="en-US" sz="1400" dirty="0" smtClean="0">
                <a:latin typeface="微软雅黑" pitchFamily="34" charset="-122"/>
                <a:ea typeface="微软雅黑" pitchFamily="34" charset="-122"/>
              </a:rPr>
              <a:t>使服务</a:t>
            </a:r>
            <a:r>
              <a:rPr lang="zh-CN" altLang="en-US" sz="1400" dirty="0">
                <a:latin typeface="微软雅黑" pitchFamily="34" charset="-122"/>
                <a:ea typeface="微软雅黑" pitchFamily="34" charset="-122"/>
              </a:rPr>
              <a:t>外包企业更有凝聚力，从而实现</a:t>
            </a:r>
            <a:r>
              <a:rPr lang="en-US" altLang="zh-CN" sz="1400" dirty="0">
                <a:latin typeface="微软雅黑" pitchFamily="34" charset="-122"/>
                <a:ea typeface="微软雅黑" pitchFamily="34" charset="-122"/>
              </a:rPr>
              <a:t>1+1</a:t>
            </a:r>
            <a:r>
              <a:rPr lang="zh-CN" altLang="en-US" sz="1400" dirty="0">
                <a:latin typeface="微软雅黑" pitchFamily="34" charset="-122"/>
                <a:ea typeface="微软雅黑" pitchFamily="34" charset="-122"/>
              </a:rPr>
              <a:t>大于</a:t>
            </a:r>
            <a:r>
              <a:rPr lang="en-US" altLang="zh-CN" sz="1400" dirty="0">
                <a:latin typeface="微软雅黑" pitchFamily="34" charset="-122"/>
                <a:ea typeface="微软雅黑" pitchFamily="34" charset="-122"/>
              </a:rPr>
              <a:t>2</a:t>
            </a:r>
            <a:r>
              <a:rPr lang="zh-CN" altLang="en-US" sz="1400" dirty="0">
                <a:latin typeface="微软雅黑" pitchFamily="34" charset="-122"/>
                <a:ea typeface="微软雅黑" pitchFamily="34" charset="-122"/>
              </a:rPr>
              <a:t>的效果。</a:t>
            </a:r>
          </a:p>
        </p:txBody>
      </p:sp>
      <p:sp>
        <p:nvSpPr>
          <p:cNvPr id="25" name="TextBox 24"/>
          <p:cNvSpPr txBox="1">
            <a:spLocks noChangeArrowheads="1"/>
          </p:cNvSpPr>
          <p:nvPr/>
        </p:nvSpPr>
        <p:spPr bwMode="auto">
          <a:xfrm>
            <a:off x="5364163" y="1052757"/>
            <a:ext cx="3384550" cy="323165"/>
          </a:xfrm>
          <a:prstGeom prst="rect">
            <a:avLst/>
          </a:prstGeom>
          <a:gradFill rotWithShape="1">
            <a:gsLst>
              <a:gs pos="0">
                <a:srgbClr val="5E9EFF"/>
              </a:gs>
              <a:gs pos="39999">
                <a:srgbClr val="85C2FF"/>
              </a:gs>
              <a:gs pos="70000">
                <a:srgbClr val="C4D6EB"/>
              </a:gs>
              <a:gs pos="100000">
                <a:srgbClr val="FFEBFA"/>
              </a:gs>
            </a:gsLst>
            <a:lin ang="5400000" scaled="1"/>
          </a:gradFill>
          <a:ln w="9525">
            <a:noFill/>
            <a:miter lim="800000"/>
            <a:headEnd/>
            <a:tailEnd/>
          </a:ln>
        </p:spPr>
        <p:txBody>
          <a:bodyPr>
            <a:spAutoFit/>
          </a:bodyPr>
          <a:lstStyle/>
          <a:p>
            <a:r>
              <a:rPr lang="zh-CN" altLang="en-US" i="1"/>
              <a:t>创新交易平台的建设目标</a:t>
            </a:r>
          </a:p>
        </p:txBody>
      </p:sp>
      <p:sp>
        <p:nvSpPr>
          <p:cNvPr id="26" name="TextBox 25"/>
          <p:cNvSpPr txBox="1">
            <a:spLocks noChangeArrowheads="1"/>
          </p:cNvSpPr>
          <p:nvPr/>
        </p:nvSpPr>
        <p:spPr bwMode="auto">
          <a:xfrm>
            <a:off x="468313" y="4466672"/>
            <a:ext cx="3382962" cy="323165"/>
          </a:xfrm>
          <a:prstGeom prst="rect">
            <a:avLst/>
          </a:prstGeom>
          <a:gradFill rotWithShape="1">
            <a:gsLst>
              <a:gs pos="0">
                <a:srgbClr val="8488C4"/>
              </a:gs>
              <a:gs pos="53000">
                <a:srgbClr val="D4DEFF"/>
              </a:gs>
              <a:gs pos="83000">
                <a:srgbClr val="D4DEFF"/>
              </a:gs>
              <a:gs pos="100000">
                <a:srgbClr val="96AB94"/>
              </a:gs>
            </a:gsLst>
            <a:lin ang="5400000" scaled="1"/>
          </a:gradFill>
          <a:ln w="9525">
            <a:noFill/>
            <a:miter lim="800000"/>
            <a:headEnd/>
            <a:tailEnd/>
          </a:ln>
        </p:spPr>
        <p:txBody>
          <a:bodyPr>
            <a:spAutoFit/>
          </a:bodyPr>
          <a:lstStyle/>
          <a:p>
            <a:r>
              <a:rPr lang="zh-CN" altLang="en-US" i="1" dirty="0"/>
              <a:t>创新交易</a:t>
            </a:r>
            <a:r>
              <a:rPr lang="zh-CN" altLang="en-US" i="1" dirty="0" smtClean="0"/>
              <a:t>平台产生的效益</a:t>
            </a:r>
            <a:endParaRPr lang="zh-CN" altLang="en-US" i="1" dirty="0"/>
          </a:p>
        </p:txBody>
      </p:sp>
    </p:spTree>
    <p:extLst>
      <p:ext uri="{BB962C8B-B14F-4D97-AF65-F5344CB8AC3E}">
        <p14:creationId xmlns:p14="http://schemas.microsoft.com/office/powerpoint/2010/main" xmlns="" val="38252155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a:xfrm>
            <a:off x="2016580" y="260004"/>
            <a:ext cx="6011804" cy="477114"/>
          </a:xfrm>
        </p:spPr>
        <p:txBody>
          <a:bodyPr/>
          <a:lstStyle/>
          <a:p>
            <a:pPr marL="0" indent="0">
              <a:buNone/>
            </a:pPr>
            <a:r>
              <a:rPr lang="zh-CN" altLang="en-US" dirty="0" smtClean="0"/>
              <a:t>核心业务功能（十二）</a:t>
            </a:r>
            <a:r>
              <a:rPr lang="en-US" altLang="zh-CN" dirty="0" smtClean="0"/>
              <a:t>——</a:t>
            </a:r>
            <a:r>
              <a:rPr lang="zh-CN" altLang="en-US" dirty="0" smtClean="0"/>
              <a:t>呼叫中心平台</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23</a:t>
            </a:fld>
            <a:endParaRPr lang="zh-CN" altLang="en-US" dirty="0"/>
          </a:p>
        </p:txBody>
      </p:sp>
      <p:pic>
        <p:nvPicPr>
          <p:cNvPr id="4" name="Picture 1" descr="班长主界面"/>
          <p:cNvPicPr>
            <a:picLocks noChangeAspect="1" noChangeArrowheads="1"/>
          </p:cNvPicPr>
          <p:nvPr/>
        </p:nvPicPr>
        <p:blipFill>
          <a:blip r:embed="rId2" cstate="print"/>
          <a:srcRect/>
          <a:stretch>
            <a:fillRect/>
          </a:stretch>
        </p:blipFill>
        <p:spPr bwMode="auto">
          <a:xfrm rot="16200000">
            <a:off x="1283519" y="741610"/>
            <a:ext cx="4876412" cy="6652378"/>
          </a:xfrm>
          <a:prstGeom prst="rect">
            <a:avLst/>
          </a:prstGeom>
          <a:noFill/>
          <a:ln w="9525">
            <a:noFill/>
            <a:miter lim="800000"/>
            <a:headEnd/>
            <a:tailEnd/>
          </a:ln>
        </p:spPr>
      </p:pic>
      <p:sp>
        <p:nvSpPr>
          <p:cNvPr id="5"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sp>
        <p:nvSpPr>
          <p:cNvPr id="6" name="矩形 5"/>
          <p:cNvSpPr/>
          <p:nvPr/>
        </p:nvSpPr>
        <p:spPr>
          <a:xfrm>
            <a:off x="7164288" y="3717826"/>
            <a:ext cx="1872208" cy="2613023"/>
          </a:xfrm>
          <a:prstGeom prst="rect">
            <a:avLst/>
          </a:prstGeom>
          <a:ln w="19050">
            <a:solidFill>
              <a:schemeClr val="tx2">
                <a:lumMod val="60000"/>
                <a:lumOff val="40000"/>
              </a:schemeClr>
            </a:solidFill>
            <a:prstDash val="dash"/>
          </a:ln>
        </p:spPr>
        <p:txBody>
          <a:bodyPr wrap="square">
            <a:spAutoFit/>
          </a:bodyPr>
          <a:lstStyle/>
          <a:p>
            <a:pPr algn="just">
              <a:lnSpc>
                <a:spcPct val="130000"/>
              </a:lnSpc>
            </a:pPr>
            <a:r>
              <a:rPr lang="zh-CN" altLang="zh-TW" sz="1400" b="1" dirty="0" smtClean="0">
                <a:solidFill>
                  <a:schemeClr val="accent4">
                    <a:lumMod val="50000"/>
                  </a:schemeClr>
                </a:solidFill>
                <a:latin typeface="微软雅黑" pitchFamily="34" charset="-122"/>
                <a:ea typeface="微软雅黑" pitchFamily="34" charset="-122"/>
              </a:rPr>
              <a:t>通过呼叫中心在线服务支持人员的及时支持迅速解决问题，同时还可以通过呼叫中心提供的客户管理和外呼功能为创新交易、人才培训与服务平台提供一些必要的业务拓展支持</a:t>
            </a:r>
            <a:r>
              <a:rPr lang="zh-CN" altLang="en-US" sz="1400" b="1" dirty="0" smtClean="0">
                <a:solidFill>
                  <a:schemeClr val="accent4">
                    <a:lumMod val="50000"/>
                  </a:schemeClr>
                </a:solidFill>
                <a:latin typeface="微软雅黑" pitchFamily="34" charset="-122"/>
                <a:ea typeface="微软雅黑" pitchFamily="34" charset="-122"/>
              </a:rPr>
              <a:t>。</a:t>
            </a:r>
            <a:endParaRPr lang="zh-TW" altLang="en-US" sz="1400" b="1" dirty="0">
              <a:solidFill>
                <a:schemeClr val="accent4">
                  <a:lumMod val="50000"/>
                </a:schemeClr>
              </a:solidFill>
              <a:latin typeface="微软雅黑" pitchFamily="34" charset="-122"/>
              <a:ea typeface="微软雅黑" pitchFamily="34" charset="-122"/>
            </a:endParaRPr>
          </a:p>
        </p:txBody>
      </p:sp>
      <p:sp>
        <p:nvSpPr>
          <p:cNvPr id="7" name="矩形 6"/>
          <p:cNvSpPr/>
          <p:nvPr/>
        </p:nvSpPr>
        <p:spPr>
          <a:xfrm>
            <a:off x="323528" y="911255"/>
            <a:ext cx="8280920" cy="646331"/>
          </a:xfrm>
          <a:prstGeom prst="rect">
            <a:avLst/>
          </a:prstGeom>
          <a:solidFill>
            <a:schemeClr val="bg1"/>
          </a:solidFill>
          <a:ln w="19050">
            <a:solidFill>
              <a:schemeClr val="tx2">
                <a:lumMod val="60000"/>
                <a:lumOff val="40000"/>
              </a:schemeClr>
            </a:solidFill>
            <a:prstDash val="dash"/>
          </a:ln>
        </p:spPr>
        <p:txBody>
          <a:bodyPr wrap="square">
            <a:spAutoFit/>
          </a:bodyPr>
          <a:lstStyle/>
          <a:p>
            <a:pPr marL="285750" indent="-285750" algn="just">
              <a:buFont typeface="Wingdings" panose="05000000000000000000" pitchFamily="2" charset="2"/>
              <a:buChar char="Ø"/>
            </a:pPr>
            <a:r>
              <a:rPr lang="zh-CN" altLang="zh-TW" sz="1800" dirty="0" smtClean="0">
                <a:solidFill>
                  <a:schemeClr val="accent2">
                    <a:lumMod val="75000"/>
                  </a:schemeClr>
                </a:solidFill>
                <a:effectLst>
                  <a:outerShdw blurRad="38100" dist="38100" dir="2700000" algn="tl">
                    <a:srgbClr val="000000">
                      <a:alpha val="43137"/>
                    </a:srgbClr>
                  </a:outerShdw>
                </a:effectLst>
                <a:latin typeface="微软雅黑" pitchFamily="34" charset="-122"/>
                <a:ea typeface="微软雅黑" pitchFamily="34" charset="-122"/>
              </a:rPr>
              <a:t>呼叫中心是智慧园区的语音门户，作为网络门户互动的业务延伸，可以拓展园区的宣传渠道，有助于招商引资，可以有效提升产业园的整体服务水平</a:t>
            </a:r>
            <a:r>
              <a:rPr lang="zh-CN" altLang="en-US" sz="1800" dirty="0" smtClean="0">
                <a:solidFill>
                  <a:schemeClr val="accent2">
                    <a:lumMod val="75000"/>
                  </a:schemeClr>
                </a:solidFill>
                <a:effectLst>
                  <a:outerShdw blurRad="38100" dist="38100" dir="2700000" algn="tl">
                    <a:srgbClr val="000000">
                      <a:alpha val="43137"/>
                    </a:srgbClr>
                  </a:outerShdw>
                </a:effectLst>
                <a:latin typeface="微软雅黑" pitchFamily="34" charset="-122"/>
                <a:ea typeface="微软雅黑" pitchFamily="34" charset="-122"/>
              </a:rPr>
              <a:t>。</a:t>
            </a:r>
            <a:endParaRPr lang="zh-TW" altLang="en-US" sz="1800" dirty="0">
              <a:solidFill>
                <a:schemeClr val="accent2">
                  <a:lumMod val="75000"/>
                </a:schemeClr>
              </a:solidFill>
              <a:effectLst>
                <a:outerShdw blurRad="38100" dist="38100" dir="2700000" algn="tl">
                  <a:srgbClr val="000000">
                    <a:alpha val="43137"/>
                  </a:srgbClr>
                </a:outerShdw>
              </a:effectLst>
              <a:latin typeface="微软雅黑" pitchFamily="34" charset="-122"/>
              <a:ea typeface="微软雅黑" pitchFamily="34" charset="-122"/>
            </a:endParaRPr>
          </a:p>
        </p:txBody>
      </p:sp>
      <p:grpSp>
        <p:nvGrpSpPr>
          <p:cNvPr id="8" name="Group 41"/>
          <p:cNvGrpSpPr>
            <a:grpSpLocks/>
          </p:cNvGrpSpPr>
          <p:nvPr/>
        </p:nvGrpSpPr>
        <p:grpSpPr bwMode="auto">
          <a:xfrm>
            <a:off x="7164288" y="1845618"/>
            <a:ext cx="1728192" cy="1604268"/>
            <a:chOff x="2789" y="2886"/>
            <a:chExt cx="1631" cy="1192"/>
          </a:xfrm>
        </p:grpSpPr>
        <p:sp>
          <p:nvSpPr>
            <p:cNvPr id="9" name="Oval 17"/>
            <p:cNvSpPr>
              <a:spLocks noChangeArrowheads="1"/>
            </p:cNvSpPr>
            <p:nvPr/>
          </p:nvSpPr>
          <p:spPr bwMode="auto">
            <a:xfrm>
              <a:off x="2977" y="3045"/>
              <a:ext cx="1020" cy="1020"/>
            </a:xfrm>
            <a:prstGeom prst="ellipse">
              <a:avLst/>
            </a:prstGeom>
            <a:noFill/>
            <a:ln w="63500">
              <a:solidFill>
                <a:srgbClr val="008000"/>
              </a:solidFill>
              <a:round/>
              <a:headEnd/>
              <a:tailEnd/>
            </a:ln>
            <a:effectLst/>
          </p:spPr>
          <p:txBody>
            <a:bodyPr wrap="none" anchor="ctr"/>
            <a:lstStyle/>
            <a:p>
              <a:pPr eaLnBrk="1" hangingPunct="1"/>
              <a:endParaRPr lang="zh-TW" altLang="en-US"/>
            </a:p>
          </p:txBody>
        </p:sp>
        <p:pic>
          <p:nvPicPr>
            <p:cNvPr id="10" name="Picture 18" descr="pe01007_[1]"/>
            <p:cNvPicPr>
              <a:picLocks noChangeAspect="1" noChangeArrowheads="1"/>
            </p:cNvPicPr>
            <p:nvPr/>
          </p:nvPicPr>
          <p:blipFill>
            <a:blip r:embed="rId3" cstate="print"/>
            <a:srcRect/>
            <a:stretch>
              <a:fillRect/>
            </a:stretch>
          </p:blipFill>
          <p:spPr bwMode="auto">
            <a:xfrm>
              <a:off x="2789" y="3430"/>
              <a:ext cx="552" cy="648"/>
            </a:xfrm>
            <a:prstGeom prst="rect">
              <a:avLst/>
            </a:prstGeom>
            <a:noFill/>
            <a:ln w="9525">
              <a:noFill/>
              <a:miter lim="800000"/>
              <a:headEnd/>
              <a:tailEnd/>
            </a:ln>
          </p:spPr>
        </p:pic>
        <p:pic>
          <p:nvPicPr>
            <p:cNvPr id="11" name="Picture 19" descr="網頁電話"/>
            <p:cNvPicPr>
              <a:picLocks noChangeAspect="1" noChangeArrowheads="1"/>
            </p:cNvPicPr>
            <p:nvPr/>
          </p:nvPicPr>
          <p:blipFill>
            <a:blip r:embed="rId4" cstate="print"/>
            <a:srcRect/>
            <a:stretch>
              <a:fillRect/>
            </a:stretch>
          </p:blipFill>
          <p:spPr bwMode="auto">
            <a:xfrm>
              <a:off x="3696" y="3430"/>
              <a:ext cx="724" cy="455"/>
            </a:xfrm>
            <a:prstGeom prst="rect">
              <a:avLst/>
            </a:prstGeom>
            <a:noFill/>
            <a:ln w="9525">
              <a:solidFill>
                <a:schemeClr val="tx1"/>
              </a:solidFill>
              <a:miter lim="800000"/>
              <a:headEnd/>
              <a:tailEnd/>
            </a:ln>
          </p:spPr>
        </p:pic>
        <p:pic>
          <p:nvPicPr>
            <p:cNvPr id="12" name="Picture 20" descr="小朋友上網(臉向右)"/>
            <p:cNvPicPr>
              <a:picLocks noChangeAspect="1" noChangeArrowheads="1"/>
            </p:cNvPicPr>
            <p:nvPr/>
          </p:nvPicPr>
          <p:blipFill>
            <a:blip r:embed="rId5" cstate="print"/>
            <a:srcRect/>
            <a:stretch>
              <a:fillRect/>
            </a:stretch>
          </p:blipFill>
          <p:spPr bwMode="auto">
            <a:xfrm>
              <a:off x="3152" y="2886"/>
              <a:ext cx="525" cy="434"/>
            </a:xfrm>
            <a:prstGeom prst="rect">
              <a:avLst/>
            </a:prstGeom>
            <a:noFill/>
            <a:ln w="9525">
              <a:noFill/>
              <a:miter lim="800000"/>
              <a:headEnd/>
              <a:tailEnd/>
            </a:ln>
          </p:spPr>
        </p:pic>
      </p:grpSp>
    </p:spTree>
    <p:extLst>
      <p:ext uri="{BB962C8B-B14F-4D97-AF65-F5344CB8AC3E}">
        <p14:creationId xmlns:p14="http://schemas.microsoft.com/office/powerpoint/2010/main" xmlns="" val="13923762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a:xfrm>
            <a:off x="2016580" y="260004"/>
            <a:ext cx="6227828" cy="477114"/>
          </a:xfrm>
        </p:spPr>
        <p:txBody>
          <a:bodyPr/>
          <a:lstStyle/>
          <a:p>
            <a:pPr marL="0" indent="0">
              <a:buNone/>
            </a:pPr>
            <a:r>
              <a:rPr lang="zh-CN" altLang="en-US" dirty="0" smtClean="0"/>
              <a:t>核心业务功能（十三）</a:t>
            </a:r>
            <a:r>
              <a:rPr lang="en-US" altLang="zh-CN" dirty="0" smtClean="0"/>
              <a:t>——</a:t>
            </a:r>
            <a:r>
              <a:rPr lang="zh-CN" altLang="en-US" dirty="0" smtClean="0"/>
              <a:t>人才培训平台</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24</a:t>
            </a:fld>
            <a:endParaRPr lang="zh-CN" altLang="en-US" dirty="0"/>
          </a:p>
        </p:txBody>
      </p:sp>
      <p:sp>
        <p:nvSpPr>
          <p:cNvPr id="4" name="Freeform 2"/>
          <p:cNvSpPr>
            <a:spLocks/>
          </p:cNvSpPr>
          <p:nvPr/>
        </p:nvSpPr>
        <p:spPr bwMode="blackWhite">
          <a:xfrm>
            <a:off x="6607621" y="2386477"/>
            <a:ext cx="598488" cy="2217737"/>
          </a:xfrm>
          <a:custGeom>
            <a:avLst/>
            <a:gdLst>
              <a:gd name="T0" fmla="*/ 0 w 936"/>
              <a:gd name="T1" fmla="*/ 2147483647 h 1151"/>
              <a:gd name="T2" fmla="*/ 2147483647 w 936"/>
              <a:gd name="T3" fmla="*/ 2147483647 h 1151"/>
              <a:gd name="T4" fmla="*/ 2147483647 w 936"/>
              <a:gd name="T5" fmla="*/ 0 h 1151"/>
              <a:gd name="T6" fmla="*/ 2147483647 w 936"/>
              <a:gd name="T7" fmla="*/ 2147483647 h 1151"/>
              <a:gd name="T8" fmla="*/ 2147483647 w 936"/>
              <a:gd name="T9" fmla="*/ 2147483647 h 1151"/>
              <a:gd name="T10" fmla="*/ 2147483647 w 936"/>
              <a:gd name="T11" fmla="*/ 2147483647 h 1151"/>
              <a:gd name="T12" fmla="*/ 0 w 936"/>
              <a:gd name="T13" fmla="*/ 2147483647 h 1151"/>
              <a:gd name="T14" fmla="*/ 0 w 936"/>
              <a:gd name="T15" fmla="*/ 2147483647 h 1151"/>
              <a:gd name="T16" fmla="*/ 0 w 936"/>
              <a:gd name="T17" fmla="*/ 2147483647 h 11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36"/>
              <a:gd name="T28" fmla="*/ 0 h 1151"/>
              <a:gd name="T29" fmla="*/ 936 w 936"/>
              <a:gd name="T30" fmla="*/ 1151 h 115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36" h="1151">
                <a:moveTo>
                  <a:pt x="0" y="231"/>
                </a:moveTo>
                <a:lnTo>
                  <a:pt x="599" y="231"/>
                </a:lnTo>
                <a:lnTo>
                  <a:pt x="599" y="0"/>
                </a:lnTo>
                <a:lnTo>
                  <a:pt x="935" y="575"/>
                </a:lnTo>
                <a:lnTo>
                  <a:pt x="599" y="1150"/>
                </a:lnTo>
                <a:lnTo>
                  <a:pt x="599" y="919"/>
                </a:lnTo>
                <a:lnTo>
                  <a:pt x="0" y="919"/>
                </a:lnTo>
                <a:lnTo>
                  <a:pt x="0" y="575"/>
                </a:lnTo>
                <a:lnTo>
                  <a:pt x="0" y="231"/>
                </a:lnTo>
              </a:path>
            </a:pathLst>
          </a:custGeom>
          <a:solidFill>
            <a:srgbClr val="0070C0"/>
          </a:solidFill>
          <a:ln w="12700" cap="rnd" cmpd="sng">
            <a:solidFill>
              <a:schemeClr val="tx1"/>
            </a:solidFill>
            <a:prstDash val="solid"/>
            <a:round/>
            <a:headEnd/>
            <a:tailEnd/>
          </a:ln>
        </p:spPr>
        <p:txBody>
          <a:bodyPr/>
          <a:lstStyle/>
          <a:p>
            <a:endParaRPr lang="zh-CN" altLang="en-US" dirty="0"/>
          </a:p>
        </p:txBody>
      </p:sp>
      <p:sp>
        <p:nvSpPr>
          <p:cNvPr id="5" name="Rectangle 3"/>
          <p:cNvSpPr>
            <a:spLocks noChangeArrowheads="1"/>
          </p:cNvSpPr>
          <p:nvPr/>
        </p:nvSpPr>
        <p:spPr bwMode="blackWhite">
          <a:xfrm>
            <a:off x="6132959" y="1630827"/>
            <a:ext cx="482600" cy="3813175"/>
          </a:xfrm>
          <a:prstGeom prst="rect">
            <a:avLst/>
          </a:prstGeom>
          <a:solidFill>
            <a:schemeClr val="bg1">
              <a:lumMod val="85000"/>
            </a:schemeClr>
          </a:solidFill>
          <a:ln w="12700">
            <a:solidFill>
              <a:schemeClr val="tx1"/>
            </a:solidFill>
            <a:miter lim="800000"/>
            <a:headEnd/>
            <a:tailEnd/>
          </a:ln>
        </p:spPr>
        <p:txBody>
          <a:bodyPr wrap="none" lIns="0" tIns="0" rIns="0" bIns="0" anchor="ctr">
            <a:spAutoFit/>
          </a:bodyPr>
          <a:lstStyle/>
          <a:p>
            <a:pPr algn="r"/>
            <a:endParaRPr lang="zh-CN" altLang="en-US"/>
          </a:p>
        </p:txBody>
      </p:sp>
      <p:sp>
        <p:nvSpPr>
          <p:cNvPr id="6" name="Rectangle 13"/>
          <p:cNvSpPr>
            <a:spLocks noChangeArrowheads="1"/>
          </p:cNvSpPr>
          <p:nvPr>
            <p:custDataLst>
              <p:tags r:id="rId1"/>
            </p:custDataLst>
          </p:nvPr>
        </p:nvSpPr>
        <p:spPr bwMode="auto">
          <a:xfrm rot="-5400000">
            <a:off x="5131246" y="3200864"/>
            <a:ext cx="2492375" cy="276225"/>
          </a:xfrm>
          <a:prstGeom prst="rect">
            <a:avLst/>
          </a:prstGeom>
          <a:noFill/>
          <a:ln w="12700">
            <a:noFill/>
            <a:miter lim="800000"/>
            <a:headEnd/>
            <a:tailEnd/>
          </a:ln>
        </p:spPr>
        <p:txBody>
          <a:bodyPr vert="eaVert" lIns="0" tIns="0" rIns="0" bIns="0" anchor="ctr">
            <a:spAutoFit/>
          </a:bodyPr>
          <a:lstStyle/>
          <a:p>
            <a:pPr defTabSz="877888"/>
            <a:r>
              <a:rPr lang="zh-CN" altLang="en-US">
                <a:latin typeface="微软雅黑" pitchFamily="34" charset="-122"/>
                <a:ea typeface="微软雅黑" pitchFamily="34" charset="-122"/>
              </a:rPr>
              <a:t>人才服务与培训平台</a:t>
            </a:r>
            <a:endParaRPr lang="en-US" altLang="zh-CN">
              <a:latin typeface="微软雅黑" pitchFamily="34" charset="-122"/>
              <a:ea typeface="微软雅黑" pitchFamily="34" charset="-122"/>
            </a:endParaRPr>
          </a:p>
        </p:txBody>
      </p:sp>
      <p:sp>
        <p:nvSpPr>
          <p:cNvPr id="7" name="Text Box 59"/>
          <p:cNvSpPr txBox="1">
            <a:spLocks noChangeArrowheads="1"/>
          </p:cNvSpPr>
          <p:nvPr/>
        </p:nvSpPr>
        <p:spPr bwMode="auto">
          <a:xfrm>
            <a:off x="7236271" y="1198340"/>
            <a:ext cx="1800225" cy="1654175"/>
          </a:xfrm>
          <a:prstGeom prst="rect">
            <a:avLst/>
          </a:prstGeom>
          <a:solidFill>
            <a:schemeClr val="bg1"/>
          </a:solidFill>
          <a:ln w="28575">
            <a:solidFill>
              <a:schemeClr val="tx2"/>
            </a:solidFill>
            <a:miter lim="800000"/>
            <a:headEnd/>
            <a:tailEnd/>
          </a:ln>
        </p:spPr>
        <p:txBody>
          <a:bodyPr/>
          <a:lstStyle/>
          <a:p>
            <a:pPr>
              <a:lnSpc>
                <a:spcPct val="200000"/>
              </a:lnSpc>
              <a:buFont typeface="Wingdings" pitchFamily="2" charset="2"/>
              <a:buChar char="u"/>
              <a:defRPr/>
            </a:pPr>
            <a:r>
              <a:rPr lang="en-US" altLang="zh-CN" sz="1200" b="0" dirty="0">
                <a:latin typeface="微软雅黑" pitchFamily="34" charset="-122"/>
                <a:ea typeface="微软雅黑" pitchFamily="34" charset="-122"/>
              </a:rPr>
              <a:t> </a:t>
            </a:r>
            <a:r>
              <a:rPr lang="zh-CN" altLang="zh-CN" sz="1200" b="0" dirty="0">
                <a:latin typeface="微软雅黑" pitchFamily="34" charset="-122"/>
                <a:ea typeface="微软雅黑" pitchFamily="34" charset="-122"/>
              </a:rPr>
              <a:t>人才培训与服务平台是为出口企业提供人才培训和人才服务的技术支撑环境。</a:t>
            </a:r>
            <a:endParaRPr lang="en-US" altLang="zh-CN" sz="1200" b="0" dirty="0">
              <a:latin typeface="微软雅黑" pitchFamily="34" charset="-122"/>
              <a:ea typeface="微软雅黑" pitchFamily="34" charset="-122"/>
            </a:endParaRPr>
          </a:p>
        </p:txBody>
      </p:sp>
      <p:sp>
        <p:nvSpPr>
          <p:cNvPr id="8" name="Text Box 59"/>
          <p:cNvSpPr txBox="1">
            <a:spLocks noChangeArrowheads="1"/>
          </p:cNvSpPr>
          <p:nvPr/>
        </p:nvSpPr>
        <p:spPr bwMode="auto">
          <a:xfrm>
            <a:off x="7236271" y="2925540"/>
            <a:ext cx="1800225" cy="3384574"/>
          </a:xfrm>
          <a:prstGeom prst="rect">
            <a:avLst/>
          </a:prstGeom>
          <a:solidFill>
            <a:schemeClr val="bg1"/>
          </a:solidFill>
          <a:ln w="28575">
            <a:solidFill>
              <a:schemeClr val="tx2"/>
            </a:solidFill>
            <a:miter lim="800000"/>
            <a:headEnd/>
            <a:tailEnd/>
          </a:ln>
        </p:spPr>
        <p:txBody>
          <a:bodyPr/>
          <a:lstStyle/>
          <a:p>
            <a:pPr>
              <a:lnSpc>
                <a:spcPct val="200000"/>
              </a:lnSpc>
              <a:buFont typeface="Wingdings" pitchFamily="2" charset="2"/>
              <a:buChar char="u"/>
              <a:defRPr/>
            </a:pPr>
            <a:r>
              <a:rPr lang="zh-CN" altLang="zh-CN" sz="1200" b="0" dirty="0">
                <a:latin typeface="微软雅黑" pitchFamily="34" charset="-122"/>
                <a:ea typeface="微软雅黑" pitchFamily="34" charset="-122"/>
              </a:rPr>
              <a:t>目标是</a:t>
            </a:r>
            <a:r>
              <a:rPr lang="zh-CN" altLang="zh-CN" sz="1200" b="0" dirty="0" smtClean="0">
                <a:latin typeface="微软雅黑" pitchFamily="34" charset="-122"/>
                <a:ea typeface="微软雅黑" pitchFamily="34" charset="-122"/>
              </a:rPr>
              <a:t>为</a:t>
            </a:r>
            <a:r>
              <a:rPr lang="zh-CN" altLang="en-US" sz="1200" b="0" dirty="0" smtClean="0">
                <a:latin typeface="微软雅黑" pitchFamily="34" charset="-122"/>
                <a:ea typeface="微软雅黑" pitchFamily="34" charset="-122"/>
              </a:rPr>
              <a:t>员区</a:t>
            </a:r>
            <a:r>
              <a:rPr lang="zh-CN" altLang="en-US" sz="1200" b="0" dirty="0">
                <a:latin typeface="微软雅黑" pitchFamily="34" charset="-122"/>
                <a:ea typeface="微软雅黑" pitchFamily="34" charset="-122"/>
              </a:rPr>
              <a:t>内</a:t>
            </a:r>
            <a:r>
              <a:rPr lang="zh-CN" altLang="zh-CN" sz="1200" b="0" dirty="0">
                <a:latin typeface="微软雅黑" pitchFamily="34" charset="-122"/>
                <a:ea typeface="微软雅黑" pitchFamily="34" charset="-122"/>
              </a:rPr>
              <a:t>企业获得适应国际市场需求的专业化人才提供</a:t>
            </a:r>
            <a:r>
              <a:rPr lang="zh-CN" altLang="zh-CN" sz="1200" b="0" dirty="0" smtClean="0">
                <a:latin typeface="微软雅黑" pitchFamily="34" charset="-122"/>
                <a:ea typeface="微软雅黑" pitchFamily="34" charset="-122"/>
              </a:rPr>
              <a:t>服务</a:t>
            </a:r>
            <a:r>
              <a:rPr lang="zh-CN" altLang="en-US" sz="1200" b="0" dirty="0" smtClean="0">
                <a:latin typeface="微软雅黑" pitchFamily="34" charset="-122"/>
                <a:ea typeface="微软雅黑" pitchFamily="34" charset="-122"/>
              </a:rPr>
              <a:t>。</a:t>
            </a:r>
            <a:endParaRPr lang="en-US" altLang="zh-CN" sz="1200" b="0" dirty="0" smtClean="0">
              <a:latin typeface="微软雅黑" pitchFamily="34" charset="-122"/>
              <a:ea typeface="微软雅黑" pitchFamily="34" charset="-122"/>
            </a:endParaRPr>
          </a:p>
          <a:p>
            <a:pPr>
              <a:lnSpc>
                <a:spcPct val="200000"/>
              </a:lnSpc>
              <a:buFont typeface="Wingdings" pitchFamily="2" charset="2"/>
              <a:buChar char="u"/>
              <a:defRPr/>
            </a:pPr>
            <a:r>
              <a:rPr lang="zh-CN" altLang="en-US" sz="1200" b="0" dirty="0" smtClean="0">
                <a:latin typeface="微软雅黑" pitchFamily="34" charset="-122"/>
                <a:ea typeface="微软雅黑" pitchFamily="34" charset="-122"/>
              </a:rPr>
              <a:t>实现政府层面对应届毕业生和在职人员的统一培训，提高本地区的人才核心竞争力，实现了政府、企业和人才之间的和谐共赢。</a:t>
            </a:r>
            <a:endParaRPr lang="en-US" altLang="zh-CN" sz="1200" b="0" dirty="0" smtClean="0">
              <a:latin typeface="微软雅黑" pitchFamily="34" charset="-122"/>
              <a:ea typeface="微软雅黑" pitchFamily="34" charset="-122"/>
            </a:endParaRP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43321" y="868826"/>
            <a:ext cx="5989638" cy="544128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0" name="TextBox 1"/>
          <p:cNvSpPr txBox="1"/>
          <p:nvPr/>
        </p:nvSpPr>
        <p:spPr>
          <a:xfrm>
            <a:off x="6659537" y="3143503"/>
            <a:ext cx="476026" cy="646331"/>
          </a:xfrm>
          <a:prstGeom prst="rect">
            <a:avLst/>
          </a:prstGeom>
          <a:noFill/>
        </p:spPr>
        <p:txBody>
          <a:bodyPr wrap="square" rtlCol="0">
            <a:spAutoFit/>
          </a:bodyPr>
          <a:lstStyle/>
          <a:p>
            <a:r>
              <a:rPr lang="zh-CN" altLang="en-US" sz="1800" dirty="0" smtClean="0">
                <a:solidFill>
                  <a:srgbClr val="C00000"/>
                </a:solidFill>
                <a:latin typeface="微软雅黑" panose="020B0503020204020204" pitchFamily="34" charset="-122"/>
                <a:ea typeface="微软雅黑" panose="020B0503020204020204" pitchFamily="34" charset="-122"/>
              </a:rPr>
              <a:t>目标</a:t>
            </a:r>
            <a:endParaRPr lang="zh-CN" altLang="en-US" sz="1800" dirty="0">
              <a:solidFill>
                <a:srgbClr val="C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xmlns="" val="11872759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p:txBody>
          <a:bodyPr/>
          <a:lstStyle/>
          <a:p>
            <a:pPr marL="0" indent="0">
              <a:buNone/>
            </a:pPr>
            <a:r>
              <a:rPr lang="zh-CN" altLang="en-US" dirty="0" smtClean="0"/>
              <a:t>目录</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25</a:t>
            </a:fld>
            <a:endParaRPr lang="zh-CN" altLang="en-US" dirty="0"/>
          </a:p>
        </p:txBody>
      </p:sp>
      <p:sp>
        <p:nvSpPr>
          <p:cNvPr id="5" name="Text Box 400"/>
          <p:cNvSpPr txBox="1">
            <a:spLocks noChangeArrowheads="1"/>
          </p:cNvSpPr>
          <p:nvPr/>
        </p:nvSpPr>
        <p:spPr bwMode="gray">
          <a:xfrm>
            <a:off x="2593004" y="3587205"/>
            <a:ext cx="531812" cy="366713"/>
          </a:xfrm>
          <a:prstGeom prst="rect">
            <a:avLst/>
          </a:prstGeom>
          <a:noFill/>
          <a:ln>
            <a:noFill/>
          </a:ln>
          <a:effectLst/>
          <a:extLst>
            <a:ext uri="{909E8E84-426E-40DD-AFC4-6F175D3DCCD1}">
              <a14:hiddenFill xmlns:a14="http://schemas.microsoft.com/office/drawing/2010/main" xmlns="">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defRPr/>
            </a:pPr>
            <a:r>
              <a:rPr lang="en-US" altLang="zh-CN" kern="0">
                <a:solidFill>
                  <a:srgbClr val="FFFFFF"/>
                </a:solidFill>
                <a:latin typeface="Verdana" pitchFamily="34" charset="0"/>
                <a:ea typeface="宋体" charset="-122"/>
              </a:rPr>
              <a:t>03</a:t>
            </a:r>
          </a:p>
        </p:txBody>
      </p:sp>
      <p:grpSp>
        <p:nvGrpSpPr>
          <p:cNvPr id="6" name="组合 5"/>
          <p:cNvGrpSpPr/>
          <p:nvPr/>
        </p:nvGrpSpPr>
        <p:grpSpPr>
          <a:xfrm>
            <a:off x="2561255" y="1556792"/>
            <a:ext cx="4619624" cy="841375"/>
            <a:chOff x="2561255" y="1556792"/>
            <a:chExt cx="4619624" cy="841375"/>
          </a:xfrm>
        </p:grpSpPr>
        <p:sp>
          <p:nvSpPr>
            <p:cNvPr id="7" name="AutoShape 391"/>
            <p:cNvSpPr>
              <a:spLocks noChangeArrowheads="1"/>
            </p:cNvSpPr>
            <p:nvPr/>
          </p:nvSpPr>
          <p:spPr bwMode="gray">
            <a:xfrm>
              <a:off x="2645392" y="1799679"/>
              <a:ext cx="4435475" cy="598488"/>
            </a:xfrm>
            <a:prstGeom prst="roundRect">
              <a:avLst>
                <a:gd name="adj" fmla="val 50000"/>
              </a:avLst>
            </a:prstGeom>
            <a:gradFill rotWithShape="1">
              <a:gsLst>
                <a:gs pos="0">
                  <a:srgbClr val="DDDDDD"/>
                </a:gs>
                <a:gs pos="50000">
                  <a:srgbClr val="DDDDDD">
                    <a:gamma/>
                    <a:tint val="33725"/>
                    <a:invGamma/>
                  </a:srgbClr>
                </a:gs>
                <a:gs pos="100000">
                  <a:srgbClr val="DDDDDD"/>
                </a:gs>
              </a:gsLst>
              <a:lin ang="5400000" scaled="1"/>
            </a:gradFill>
            <a:ln>
              <a:noFill/>
            </a:ln>
            <a:effectLst/>
            <a:extLst>
              <a:ext uri="{91240B29-F687-4F45-9708-019B960494DF}">
                <a14:hiddenLine xmlns:a14="http://schemas.microsoft.com/office/drawing/2010/main" xmlns="" w="19050">
                  <a:solidFill>
                    <a:srgbClr val="C0C0C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8" name="Text Box 326"/>
            <p:cNvSpPr txBox="1">
              <a:spLocks noChangeArrowheads="1"/>
            </p:cNvSpPr>
            <p:nvPr/>
          </p:nvSpPr>
          <p:spPr bwMode="gray">
            <a:xfrm>
              <a:off x="3254992" y="1907630"/>
              <a:ext cx="3433763" cy="396875"/>
            </a:xfrm>
            <a:prstGeom prst="rect">
              <a:avLst/>
            </a:prstGeom>
            <a:noFill/>
            <a:ln>
              <a:noFill/>
            </a:ln>
            <a:effectLst>
              <a:outerShdw dist="17961" dir="2700000" algn="ctr" rotWithShape="0">
                <a:srgbClr val="FFFFFF">
                  <a:alpha val="20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p>
              <a:pPr>
                <a:spcBef>
                  <a:spcPct val="50000"/>
                </a:spcBef>
                <a:defRPr/>
              </a:pPr>
              <a:r>
                <a:rPr lang="en-US" altLang="zh-CN" sz="2000" kern="0" dirty="0">
                  <a:solidFill>
                    <a:sysClr val="windowText" lastClr="000000"/>
                  </a:solidFill>
                  <a:ea typeface="宋体" charset="-122"/>
                </a:rPr>
                <a:t> </a:t>
              </a:r>
              <a:r>
                <a:rPr lang="zh-CN" altLang="en-US" sz="2000" b="1" kern="0" dirty="0" smtClean="0">
                  <a:ln w="0"/>
                  <a:effectLst>
                    <a:outerShdw blurRad="38100" dist="19050" dir="2700000" algn="tl" rotWithShape="0">
                      <a:schemeClr val="dk1">
                        <a:alpha val="40000"/>
                      </a:schemeClr>
                    </a:outerShdw>
                  </a:effectLst>
                  <a:ea typeface="宋体" charset="-122"/>
                </a:rPr>
                <a:t>园区概述</a:t>
              </a:r>
              <a:endParaRPr lang="en-US" altLang="zh-CN" sz="2000" b="1" kern="0" dirty="0">
                <a:ln w="0"/>
                <a:effectLst>
                  <a:outerShdw blurRad="38100" dist="19050" dir="2700000" algn="tl" rotWithShape="0">
                    <a:schemeClr val="dk1">
                      <a:alpha val="40000"/>
                    </a:schemeClr>
                  </a:outerShdw>
                </a:effectLst>
                <a:ea typeface="宋体" charset="-122"/>
              </a:endParaRPr>
            </a:p>
          </p:txBody>
        </p:sp>
        <p:sp>
          <p:nvSpPr>
            <p:cNvPr id="9" name="Oval 381"/>
            <p:cNvSpPr>
              <a:spLocks noChangeArrowheads="1"/>
            </p:cNvSpPr>
            <p:nvPr/>
          </p:nvSpPr>
          <p:spPr bwMode="gray">
            <a:xfrm>
              <a:off x="2561255" y="1556792"/>
              <a:ext cx="600075" cy="615950"/>
            </a:xfrm>
            <a:prstGeom prst="ellipse">
              <a:avLst/>
            </a:prstGeom>
            <a:solidFill>
              <a:srgbClr val="0091D2">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10" name="Text Box 380"/>
            <p:cNvSpPr txBox="1">
              <a:spLocks noChangeArrowheads="1"/>
            </p:cNvSpPr>
            <p:nvPr/>
          </p:nvSpPr>
          <p:spPr bwMode="gray">
            <a:xfrm>
              <a:off x="2593004" y="1664742"/>
              <a:ext cx="531812" cy="366712"/>
            </a:xfrm>
            <a:prstGeom prst="rect">
              <a:avLst/>
            </a:prstGeom>
            <a:noFill/>
            <a:ln>
              <a:noFill/>
            </a:ln>
            <a:effectLst/>
            <a:extLst>
              <a:ext uri="{909E8E84-426E-40DD-AFC4-6F175D3DCCD1}">
                <a14:hiddenFill xmlns:a14="http://schemas.microsoft.com/office/drawing/2010/main" xmlns="">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defRPr/>
              </a:pPr>
              <a:r>
                <a:rPr lang="en-US" altLang="zh-CN" kern="0">
                  <a:solidFill>
                    <a:srgbClr val="FFFFFF"/>
                  </a:solidFill>
                  <a:latin typeface="Verdana" pitchFamily="34" charset="0"/>
                  <a:ea typeface="宋体" charset="-122"/>
                </a:rPr>
                <a:t>01</a:t>
              </a:r>
            </a:p>
          </p:txBody>
        </p:sp>
        <p:sp>
          <p:nvSpPr>
            <p:cNvPr id="11" name="Oval 405"/>
            <p:cNvSpPr>
              <a:spLocks noChangeArrowheads="1"/>
            </p:cNvSpPr>
            <p:nvPr/>
          </p:nvSpPr>
          <p:spPr bwMode="gray">
            <a:xfrm>
              <a:off x="6831629" y="1906043"/>
              <a:ext cx="349250" cy="358775"/>
            </a:xfrm>
            <a:prstGeom prst="ellipse">
              <a:avLst/>
            </a:prstGeom>
            <a:solidFill>
              <a:srgbClr val="0091D2">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grpSp>
      <p:grpSp>
        <p:nvGrpSpPr>
          <p:cNvPr id="12" name="组合 11"/>
          <p:cNvGrpSpPr/>
          <p:nvPr/>
        </p:nvGrpSpPr>
        <p:grpSpPr>
          <a:xfrm>
            <a:off x="2561255" y="2526754"/>
            <a:ext cx="4619624" cy="841376"/>
            <a:chOff x="2561255" y="2526754"/>
            <a:chExt cx="4619624" cy="841376"/>
          </a:xfrm>
        </p:grpSpPr>
        <p:sp>
          <p:nvSpPr>
            <p:cNvPr id="13" name="AutoShape 393"/>
            <p:cNvSpPr>
              <a:spLocks noChangeArrowheads="1"/>
            </p:cNvSpPr>
            <p:nvPr/>
          </p:nvSpPr>
          <p:spPr bwMode="gray">
            <a:xfrm>
              <a:off x="2645392" y="2769643"/>
              <a:ext cx="4435475" cy="598487"/>
            </a:xfrm>
            <a:prstGeom prst="roundRect">
              <a:avLst>
                <a:gd name="adj" fmla="val 50000"/>
              </a:avLst>
            </a:prstGeom>
            <a:gradFill rotWithShape="1">
              <a:gsLst>
                <a:gs pos="0">
                  <a:srgbClr val="DDDDDD"/>
                </a:gs>
                <a:gs pos="50000">
                  <a:srgbClr val="DDDDDD">
                    <a:gamma/>
                    <a:tint val="33725"/>
                    <a:invGamma/>
                  </a:srgbClr>
                </a:gs>
                <a:gs pos="100000">
                  <a:srgbClr val="DDDDDD"/>
                </a:gs>
              </a:gsLst>
              <a:lin ang="5400000" scaled="1"/>
            </a:gradFill>
            <a:ln>
              <a:noFill/>
            </a:ln>
            <a:effectLst/>
            <a:extLst>
              <a:ext uri="{91240B29-F687-4F45-9708-019B960494DF}">
                <a14:hiddenLine xmlns:a14="http://schemas.microsoft.com/office/drawing/2010/main" xmlns="" w="19050">
                  <a:solidFill>
                    <a:srgbClr val="C0C0C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14" name="Text Box 394"/>
            <p:cNvSpPr txBox="1">
              <a:spLocks noChangeArrowheads="1"/>
            </p:cNvSpPr>
            <p:nvPr/>
          </p:nvSpPr>
          <p:spPr bwMode="gray">
            <a:xfrm>
              <a:off x="3254992" y="2877593"/>
              <a:ext cx="3433763" cy="396875"/>
            </a:xfrm>
            <a:prstGeom prst="rect">
              <a:avLst/>
            </a:prstGeom>
            <a:noFill/>
            <a:ln>
              <a:noFill/>
            </a:ln>
            <a:effectLst>
              <a:outerShdw dist="17961" dir="2700000" algn="ctr" rotWithShape="0">
                <a:srgbClr val="FFFFFF">
                  <a:alpha val="20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square">
              <a:spAutoFit/>
            </a:bodyPr>
            <a:lstStyle/>
            <a:p>
              <a:pPr>
                <a:spcBef>
                  <a:spcPct val="50000"/>
                </a:spcBef>
                <a:defRPr/>
              </a:pPr>
              <a:r>
                <a:rPr lang="en-US" altLang="zh-CN" sz="2000" kern="0" dirty="0">
                  <a:solidFill>
                    <a:sysClr val="windowText" lastClr="000000"/>
                  </a:solidFill>
                  <a:ea typeface="宋体" charset="-122"/>
                </a:rPr>
                <a:t> </a:t>
              </a:r>
              <a:r>
                <a:rPr lang="zh-CN" altLang="en-US" sz="2000" b="1" kern="0" dirty="0">
                  <a:ln w="0"/>
                  <a:effectLst>
                    <a:outerShdw blurRad="38100" dist="19050" dir="2700000" algn="tl" rotWithShape="0">
                      <a:schemeClr val="dk1">
                        <a:alpha val="40000"/>
                      </a:schemeClr>
                    </a:outerShdw>
                  </a:effectLst>
                  <a:ea typeface="宋体" charset="-122"/>
                </a:rPr>
                <a:t>解决方案</a:t>
              </a:r>
              <a:endParaRPr lang="en-US" altLang="zh-CN" sz="2000" b="1" kern="0" dirty="0">
                <a:ln w="0"/>
                <a:effectLst>
                  <a:outerShdw blurRad="38100" dist="19050" dir="2700000" algn="tl" rotWithShape="0">
                    <a:schemeClr val="dk1">
                      <a:alpha val="40000"/>
                    </a:schemeClr>
                  </a:outerShdw>
                </a:effectLst>
                <a:ea typeface="宋体" charset="-122"/>
              </a:endParaRPr>
            </a:p>
          </p:txBody>
        </p:sp>
        <p:sp>
          <p:nvSpPr>
            <p:cNvPr id="15" name="Oval 395"/>
            <p:cNvSpPr>
              <a:spLocks noChangeArrowheads="1"/>
            </p:cNvSpPr>
            <p:nvPr/>
          </p:nvSpPr>
          <p:spPr bwMode="gray">
            <a:xfrm>
              <a:off x="2561255" y="2526754"/>
              <a:ext cx="600075" cy="615950"/>
            </a:xfrm>
            <a:prstGeom prst="ellipse">
              <a:avLst/>
            </a:prstGeom>
            <a:solidFill>
              <a:srgbClr val="FCA11C">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16" name="Text Box 396"/>
            <p:cNvSpPr txBox="1">
              <a:spLocks noChangeArrowheads="1"/>
            </p:cNvSpPr>
            <p:nvPr/>
          </p:nvSpPr>
          <p:spPr bwMode="gray">
            <a:xfrm>
              <a:off x="2593004" y="2634705"/>
              <a:ext cx="531812" cy="366713"/>
            </a:xfrm>
            <a:prstGeom prst="rect">
              <a:avLst/>
            </a:prstGeom>
            <a:noFill/>
            <a:ln>
              <a:noFill/>
            </a:ln>
            <a:effectLst/>
            <a:extLst>
              <a:ext uri="{909E8E84-426E-40DD-AFC4-6F175D3DCCD1}">
                <a14:hiddenFill xmlns:a14="http://schemas.microsoft.com/office/drawing/2010/main" xmlns="">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defRPr/>
              </a:pPr>
              <a:r>
                <a:rPr lang="en-US" altLang="zh-CN" kern="0" dirty="0">
                  <a:solidFill>
                    <a:srgbClr val="FFFFFF"/>
                  </a:solidFill>
                  <a:latin typeface="Verdana" pitchFamily="34" charset="0"/>
                  <a:ea typeface="宋体" charset="-122"/>
                </a:rPr>
                <a:t>02</a:t>
              </a:r>
            </a:p>
          </p:txBody>
        </p:sp>
        <p:sp>
          <p:nvSpPr>
            <p:cNvPr id="17" name="Oval 406"/>
            <p:cNvSpPr>
              <a:spLocks noChangeArrowheads="1"/>
            </p:cNvSpPr>
            <p:nvPr/>
          </p:nvSpPr>
          <p:spPr bwMode="gray">
            <a:xfrm>
              <a:off x="6831629" y="2876005"/>
              <a:ext cx="349250" cy="358775"/>
            </a:xfrm>
            <a:prstGeom prst="ellipse">
              <a:avLst/>
            </a:prstGeom>
            <a:solidFill>
              <a:srgbClr val="FCA11C">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grpSp>
      <p:grpSp>
        <p:nvGrpSpPr>
          <p:cNvPr id="18" name="组合 17"/>
          <p:cNvGrpSpPr/>
          <p:nvPr/>
        </p:nvGrpSpPr>
        <p:grpSpPr>
          <a:xfrm>
            <a:off x="2561255" y="3479254"/>
            <a:ext cx="4619624" cy="841376"/>
            <a:chOff x="2561255" y="3479254"/>
            <a:chExt cx="4619624" cy="841376"/>
          </a:xfrm>
        </p:grpSpPr>
        <p:sp>
          <p:nvSpPr>
            <p:cNvPr id="19" name="AutoShape 397"/>
            <p:cNvSpPr>
              <a:spLocks noChangeArrowheads="1"/>
            </p:cNvSpPr>
            <p:nvPr/>
          </p:nvSpPr>
          <p:spPr bwMode="gray">
            <a:xfrm>
              <a:off x="2645392" y="3722143"/>
              <a:ext cx="4435475" cy="598487"/>
            </a:xfrm>
            <a:prstGeom prst="roundRect">
              <a:avLst>
                <a:gd name="adj" fmla="val 50000"/>
              </a:avLst>
            </a:prstGeom>
            <a:gradFill rotWithShape="1">
              <a:gsLst>
                <a:gs pos="0">
                  <a:srgbClr val="DDDDDD"/>
                </a:gs>
                <a:gs pos="50000">
                  <a:srgbClr val="DDDDDD">
                    <a:gamma/>
                    <a:tint val="33725"/>
                    <a:invGamma/>
                  </a:srgbClr>
                </a:gs>
                <a:gs pos="100000">
                  <a:srgbClr val="DDDDDD"/>
                </a:gs>
              </a:gsLst>
              <a:lin ang="5400000" scaled="1"/>
            </a:gradFill>
            <a:ln>
              <a:noFill/>
            </a:ln>
            <a:effectLst/>
            <a:extLst>
              <a:ext uri="{91240B29-F687-4F45-9708-019B960494DF}">
                <a14:hiddenLine xmlns:a14="http://schemas.microsoft.com/office/drawing/2010/main" xmlns="" w="19050">
                  <a:solidFill>
                    <a:srgbClr val="C0C0C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20" name="Text Box 398"/>
            <p:cNvSpPr txBox="1">
              <a:spLocks noChangeArrowheads="1"/>
            </p:cNvSpPr>
            <p:nvPr/>
          </p:nvSpPr>
          <p:spPr bwMode="gray">
            <a:xfrm>
              <a:off x="3254992" y="3830093"/>
              <a:ext cx="3433763" cy="396875"/>
            </a:xfrm>
            <a:prstGeom prst="rect">
              <a:avLst/>
            </a:prstGeom>
            <a:noFill/>
            <a:ln>
              <a:noFill/>
            </a:ln>
            <a:effectLst>
              <a:outerShdw dist="17961" dir="2700000" algn="ctr" rotWithShape="0">
                <a:srgbClr val="FFFFFF">
                  <a:alpha val="20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p>
              <a:pPr>
                <a:spcBef>
                  <a:spcPct val="50000"/>
                </a:spcBef>
                <a:defRPr/>
              </a:pPr>
              <a:r>
                <a:rPr lang="en-US" altLang="zh-CN" sz="2000" kern="0" dirty="0">
                  <a:solidFill>
                    <a:sysClr val="windowText" lastClr="000000"/>
                  </a:solidFill>
                  <a:ea typeface="宋体" charset="-122"/>
                </a:rPr>
                <a:t> </a:t>
              </a:r>
              <a:r>
                <a:rPr lang="zh-CN" altLang="en-US" sz="2000" b="1" kern="0" dirty="0">
                  <a:ln w="0"/>
                  <a:solidFill>
                    <a:srgbClr val="FF0000"/>
                  </a:solidFill>
                  <a:effectLst>
                    <a:outerShdw blurRad="38100" dist="19050" dir="2700000" algn="tl" rotWithShape="0">
                      <a:schemeClr val="dk1">
                        <a:alpha val="40000"/>
                      </a:schemeClr>
                    </a:outerShdw>
                  </a:effectLst>
                  <a:ea typeface="宋体" charset="-122"/>
                </a:rPr>
                <a:t>服务</a:t>
              </a:r>
              <a:r>
                <a:rPr lang="zh-CN" altLang="en-US" sz="2000" b="1" kern="0" dirty="0" smtClean="0">
                  <a:ln w="0"/>
                  <a:solidFill>
                    <a:srgbClr val="FF0000"/>
                  </a:solidFill>
                  <a:effectLst>
                    <a:outerShdw blurRad="38100" dist="19050" dir="2700000" algn="tl" rotWithShape="0">
                      <a:schemeClr val="dk1">
                        <a:alpha val="40000"/>
                      </a:schemeClr>
                    </a:outerShdw>
                  </a:effectLst>
                  <a:ea typeface="宋体" charset="-122"/>
                </a:rPr>
                <a:t>应用</a:t>
              </a:r>
              <a:endParaRPr lang="en-US" altLang="zh-CN" sz="2000" b="1" kern="0" dirty="0">
                <a:ln w="0"/>
                <a:solidFill>
                  <a:srgbClr val="FF0000"/>
                </a:solidFill>
                <a:effectLst>
                  <a:outerShdw blurRad="38100" dist="19050" dir="2700000" algn="tl" rotWithShape="0">
                    <a:schemeClr val="dk1">
                      <a:alpha val="40000"/>
                    </a:schemeClr>
                  </a:outerShdw>
                </a:effectLst>
                <a:ea typeface="宋体" charset="-122"/>
              </a:endParaRPr>
            </a:p>
          </p:txBody>
        </p:sp>
        <p:sp>
          <p:nvSpPr>
            <p:cNvPr id="21" name="Oval 399"/>
            <p:cNvSpPr>
              <a:spLocks noChangeArrowheads="1"/>
            </p:cNvSpPr>
            <p:nvPr/>
          </p:nvSpPr>
          <p:spPr bwMode="gray">
            <a:xfrm>
              <a:off x="2561255" y="3479254"/>
              <a:ext cx="600075" cy="615950"/>
            </a:xfrm>
            <a:prstGeom prst="ellipse">
              <a:avLst/>
            </a:prstGeom>
            <a:solidFill>
              <a:srgbClr val="9A2FBB">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22" name="Oval 407"/>
            <p:cNvSpPr>
              <a:spLocks noChangeArrowheads="1"/>
            </p:cNvSpPr>
            <p:nvPr/>
          </p:nvSpPr>
          <p:spPr bwMode="gray">
            <a:xfrm>
              <a:off x="6831629" y="3828505"/>
              <a:ext cx="349250" cy="358775"/>
            </a:xfrm>
            <a:prstGeom prst="ellipse">
              <a:avLst/>
            </a:prstGeom>
            <a:solidFill>
              <a:srgbClr val="9A2FBB">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grpSp>
      <p:grpSp>
        <p:nvGrpSpPr>
          <p:cNvPr id="23" name="组合 22"/>
          <p:cNvGrpSpPr/>
          <p:nvPr/>
        </p:nvGrpSpPr>
        <p:grpSpPr>
          <a:xfrm>
            <a:off x="2561255" y="4453979"/>
            <a:ext cx="4619624" cy="841376"/>
            <a:chOff x="2561255" y="4453979"/>
            <a:chExt cx="4619624" cy="841376"/>
          </a:xfrm>
        </p:grpSpPr>
        <p:sp>
          <p:nvSpPr>
            <p:cNvPr id="24" name="AutoShape 401"/>
            <p:cNvSpPr>
              <a:spLocks noChangeArrowheads="1"/>
            </p:cNvSpPr>
            <p:nvPr/>
          </p:nvSpPr>
          <p:spPr bwMode="gray">
            <a:xfrm>
              <a:off x="2645392" y="4696868"/>
              <a:ext cx="4435475" cy="598487"/>
            </a:xfrm>
            <a:prstGeom prst="roundRect">
              <a:avLst>
                <a:gd name="adj" fmla="val 50000"/>
              </a:avLst>
            </a:prstGeom>
            <a:gradFill rotWithShape="1">
              <a:gsLst>
                <a:gs pos="0">
                  <a:srgbClr val="DDDDDD"/>
                </a:gs>
                <a:gs pos="50000">
                  <a:srgbClr val="DDDDDD">
                    <a:gamma/>
                    <a:tint val="33725"/>
                    <a:invGamma/>
                  </a:srgbClr>
                </a:gs>
                <a:gs pos="100000">
                  <a:srgbClr val="DDDDDD"/>
                </a:gs>
              </a:gsLst>
              <a:lin ang="5400000" scaled="1"/>
            </a:gradFill>
            <a:ln>
              <a:noFill/>
            </a:ln>
            <a:effectLst/>
            <a:extLst>
              <a:ext uri="{91240B29-F687-4F45-9708-019B960494DF}">
                <a14:hiddenLine xmlns:a14="http://schemas.microsoft.com/office/drawing/2010/main" xmlns="" w="19050">
                  <a:solidFill>
                    <a:srgbClr val="C0C0C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25" name="Text Box 402"/>
            <p:cNvSpPr txBox="1">
              <a:spLocks noChangeArrowheads="1"/>
            </p:cNvSpPr>
            <p:nvPr/>
          </p:nvSpPr>
          <p:spPr bwMode="gray">
            <a:xfrm>
              <a:off x="3254992" y="4804818"/>
              <a:ext cx="3433763" cy="396875"/>
            </a:xfrm>
            <a:prstGeom prst="rect">
              <a:avLst/>
            </a:prstGeom>
            <a:noFill/>
            <a:ln>
              <a:noFill/>
            </a:ln>
            <a:effectLst>
              <a:outerShdw dist="17961" dir="2700000" algn="ctr" rotWithShape="0">
                <a:srgbClr val="FFFFFF">
                  <a:alpha val="20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p>
              <a:pPr>
                <a:spcBef>
                  <a:spcPct val="50000"/>
                </a:spcBef>
                <a:defRPr/>
              </a:pPr>
              <a:r>
                <a:rPr lang="en-US" altLang="zh-CN" sz="2000" kern="0" dirty="0">
                  <a:solidFill>
                    <a:sysClr val="windowText" lastClr="000000"/>
                  </a:solidFill>
                  <a:ea typeface="宋体" charset="-122"/>
                </a:rPr>
                <a:t> </a:t>
              </a:r>
              <a:r>
                <a:rPr lang="zh-CN" altLang="en-US" sz="2000" b="1" kern="0" dirty="0" smtClean="0">
                  <a:ln w="0"/>
                  <a:effectLst>
                    <a:outerShdw blurRad="38100" dist="19050" dir="2700000" algn="tl" rotWithShape="0">
                      <a:schemeClr val="dk1">
                        <a:alpha val="40000"/>
                      </a:schemeClr>
                    </a:outerShdw>
                  </a:effectLst>
                  <a:ea typeface="宋体" charset="-122"/>
                </a:rPr>
                <a:t>案例展示</a:t>
              </a:r>
              <a:endParaRPr lang="en-US" altLang="zh-CN" sz="2000" b="1" kern="0" dirty="0">
                <a:ln w="0"/>
                <a:effectLst>
                  <a:outerShdw blurRad="38100" dist="19050" dir="2700000" algn="tl" rotWithShape="0">
                    <a:schemeClr val="dk1">
                      <a:alpha val="40000"/>
                    </a:schemeClr>
                  </a:outerShdw>
                </a:effectLst>
                <a:ea typeface="宋体" charset="-122"/>
              </a:endParaRPr>
            </a:p>
          </p:txBody>
        </p:sp>
        <p:sp>
          <p:nvSpPr>
            <p:cNvPr id="26" name="Oval 403"/>
            <p:cNvSpPr>
              <a:spLocks noChangeArrowheads="1"/>
            </p:cNvSpPr>
            <p:nvPr/>
          </p:nvSpPr>
          <p:spPr bwMode="gray">
            <a:xfrm>
              <a:off x="2561255" y="4453979"/>
              <a:ext cx="600075" cy="615950"/>
            </a:xfrm>
            <a:prstGeom prst="ellipse">
              <a:avLst/>
            </a:prstGeom>
            <a:solidFill>
              <a:srgbClr val="89BC36">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27" name="Text Box 404"/>
            <p:cNvSpPr txBox="1">
              <a:spLocks noChangeArrowheads="1"/>
            </p:cNvSpPr>
            <p:nvPr/>
          </p:nvSpPr>
          <p:spPr bwMode="gray">
            <a:xfrm>
              <a:off x="2593004" y="4561930"/>
              <a:ext cx="531812" cy="366713"/>
            </a:xfrm>
            <a:prstGeom prst="rect">
              <a:avLst/>
            </a:prstGeom>
            <a:noFill/>
            <a:ln>
              <a:noFill/>
            </a:ln>
            <a:effectLst/>
            <a:extLst>
              <a:ext uri="{909E8E84-426E-40DD-AFC4-6F175D3DCCD1}">
                <a14:hiddenFill xmlns:a14="http://schemas.microsoft.com/office/drawing/2010/main" xmlns="">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defRPr/>
              </a:pPr>
              <a:r>
                <a:rPr lang="en-US" altLang="zh-CN" kern="0" dirty="0">
                  <a:solidFill>
                    <a:srgbClr val="FFFFFF"/>
                  </a:solidFill>
                  <a:latin typeface="Verdana" pitchFamily="34" charset="0"/>
                  <a:ea typeface="宋体" charset="-122"/>
                </a:rPr>
                <a:t>04</a:t>
              </a:r>
            </a:p>
          </p:txBody>
        </p:sp>
        <p:sp>
          <p:nvSpPr>
            <p:cNvPr id="28" name="Oval 408"/>
            <p:cNvSpPr>
              <a:spLocks noChangeArrowheads="1"/>
            </p:cNvSpPr>
            <p:nvPr/>
          </p:nvSpPr>
          <p:spPr bwMode="gray">
            <a:xfrm>
              <a:off x="6831629" y="4803230"/>
              <a:ext cx="349250" cy="358775"/>
            </a:xfrm>
            <a:prstGeom prst="ellipse">
              <a:avLst/>
            </a:prstGeom>
            <a:solidFill>
              <a:srgbClr val="89BC36">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grpSp>
      <p:sp>
        <p:nvSpPr>
          <p:cNvPr id="29" name="Text Box 396"/>
          <p:cNvSpPr txBox="1">
            <a:spLocks noChangeArrowheads="1"/>
          </p:cNvSpPr>
          <p:nvPr/>
        </p:nvSpPr>
        <p:spPr bwMode="gray">
          <a:xfrm>
            <a:off x="2623168" y="3611019"/>
            <a:ext cx="531812" cy="366713"/>
          </a:xfrm>
          <a:prstGeom prst="rect">
            <a:avLst/>
          </a:prstGeom>
          <a:noFill/>
          <a:ln>
            <a:noFill/>
          </a:ln>
          <a:effectLst/>
          <a:extLst>
            <a:ext uri="{909E8E84-426E-40DD-AFC4-6F175D3DCCD1}">
              <a14:hiddenFill xmlns:a14="http://schemas.microsoft.com/office/drawing/2010/main" xmlns="">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defRPr/>
            </a:pPr>
            <a:r>
              <a:rPr lang="en-US" altLang="zh-CN" kern="0" dirty="0" smtClean="0">
                <a:solidFill>
                  <a:srgbClr val="FFFFFF"/>
                </a:solidFill>
                <a:latin typeface="Verdana" pitchFamily="34" charset="0"/>
                <a:ea typeface="宋体" charset="-122"/>
              </a:rPr>
              <a:t>03</a:t>
            </a:r>
            <a:endParaRPr lang="en-US" altLang="zh-CN" kern="0" dirty="0">
              <a:solidFill>
                <a:srgbClr val="FFFFFF"/>
              </a:solidFill>
              <a:latin typeface="Verdana" pitchFamily="34" charset="0"/>
              <a:ea typeface="宋体" charset="-122"/>
            </a:endParaRPr>
          </a:p>
        </p:txBody>
      </p:sp>
    </p:spTree>
    <p:extLst>
      <p:ext uri="{BB962C8B-B14F-4D97-AF65-F5344CB8AC3E}">
        <p14:creationId xmlns:p14="http://schemas.microsoft.com/office/powerpoint/2010/main" xmlns="" val="222056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1+#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1+#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0-#ppt_w/2"/>
                                          </p:val>
                                        </p:tav>
                                        <p:tav tm="100000">
                                          <p:val>
                                            <p:strVal val="#ppt_x"/>
                                          </p:val>
                                        </p:tav>
                                      </p:tavLst>
                                    </p:anim>
                                    <p:anim calcmode="lin" valueType="num">
                                      <p:cBhvr additive="base">
                                        <p:cTn id="16" dur="500" fill="hold"/>
                                        <p:tgtEl>
                                          <p:spTgt spid="6"/>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0-#ppt_w/2"/>
                                          </p:val>
                                        </p:tav>
                                        <p:tav tm="100000">
                                          <p:val>
                                            <p:strVal val="#ppt_x"/>
                                          </p:val>
                                        </p:tav>
                                      </p:tavLst>
                                    </p:anim>
                                    <p:anim calcmode="lin" valueType="num">
                                      <p:cBhvr additive="base">
                                        <p:cTn id="20"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p:txBody>
          <a:bodyPr/>
          <a:lstStyle/>
          <a:p>
            <a:pPr marL="0" indent="0">
              <a:buNone/>
            </a:pPr>
            <a:r>
              <a:rPr lang="zh-CN" altLang="en-US" dirty="0" smtClean="0"/>
              <a:t>智慧园区应用范畴</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26</a:t>
            </a:fld>
            <a:endParaRPr lang="zh-CN" altLang="en-US" dirty="0"/>
          </a:p>
        </p:txBody>
      </p:sp>
      <p:grpSp>
        <p:nvGrpSpPr>
          <p:cNvPr id="4" name="Group 3"/>
          <p:cNvGrpSpPr>
            <a:grpSpLocks/>
          </p:cNvGrpSpPr>
          <p:nvPr/>
        </p:nvGrpSpPr>
        <p:grpSpPr bwMode="auto">
          <a:xfrm>
            <a:off x="6145981" y="955675"/>
            <a:ext cx="1187450" cy="876300"/>
            <a:chOff x="803" y="1519"/>
            <a:chExt cx="937" cy="692"/>
          </a:xfrm>
        </p:grpSpPr>
        <p:sp>
          <p:nvSpPr>
            <p:cNvPr id="5" name="AutoShape 4"/>
            <p:cNvSpPr>
              <a:spLocks noChangeArrowheads="1"/>
            </p:cNvSpPr>
            <p:nvPr/>
          </p:nvSpPr>
          <p:spPr bwMode="gray">
            <a:xfrm>
              <a:off x="803" y="1519"/>
              <a:ext cx="937" cy="69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1600 w 21600"/>
                <a:gd name="T13" fmla="*/ 10800 h 21600"/>
                <a:gd name="T14" fmla="*/ 0 w 21600"/>
                <a:gd name="T15" fmla="*/ 21600 h 21600"/>
              </a:gdLst>
              <a:ahLst/>
              <a:cxnLst>
                <a:cxn ang="T8">
                  <a:pos x="T0" y="T1"/>
                </a:cxn>
                <a:cxn ang="T9">
                  <a:pos x="T2" y="T3"/>
                </a:cxn>
                <a:cxn ang="T10">
                  <a:pos x="T4" y="T5"/>
                </a:cxn>
                <a:cxn ang="T11">
                  <a:pos x="T6" y="T7"/>
                </a:cxn>
              </a:cxnLst>
              <a:rect l="T12" t="T13" r="T14" b="T15"/>
              <a:pathLst>
                <a:path w="21600" h="21600">
                  <a:moveTo>
                    <a:pt x="11434" y="10800"/>
                  </a:moveTo>
                  <a:cubicBezTo>
                    <a:pt x="11434" y="11150"/>
                    <a:pt x="11150" y="11434"/>
                    <a:pt x="10800" y="11434"/>
                  </a:cubicBezTo>
                  <a:cubicBezTo>
                    <a:pt x="10449" y="11434"/>
                    <a:pt x="10166" y="11150"/>
                    <a:pt x="10166" y="10800"/>
                  </a:cubicBezTo>
                  <a:lnTo>
                    <a:pt x="0" y="10800"/>
                  </a:lnTo>
                  <a:cubicBezTo>
                    <a:pt x="0" y="16764"/>
                    <a:pt x="4835" y="21600"/>
                    <a:pt x="10800" y="21600"/>
                  </a:cubicBezTo>
                  <a:cubicBezTo>
                    <a:pt x="16764" y="21600"/>
                    <a:pt x="21600" y="16764"/>
                    <a:pt x="21600" y="10800"/>
                  </a:cubicBezTo>
                  <a:lnTo>
                    <a:pt x="11434" y="10800"/>
                  </a:lnTo>
                  <a:close/>
                </a:path>
              </a:pathLst>
            </a:custGeom>
            <a:gradFill rotWithShape="1">
              <a:gsLst>
                <a:gs pos="0">
                  <a:srgbClr val="002346"/>
                </a:gs>
                <a:gs pos="50000">
                  <a:srgbClr val="001121"/>
                </a:gs>
                <a:gs pos="100000">
                  <a:srgbClr val="002346"/>
                </a:gs>
              </a:gsLst>
              <a:lin ang="5400000" scaled="1"/>
            </a:gradFill>
            <a:ln>
              <a:noFill/>
            </a:ln>
            <a:extLst>
              <a:ext uri="{91240B29-F687-4F45-9708-019B960494DF}">
                <a14:hiddenLine xmlns:a14="http://schemas.microsoft.com/office/drawing/2010/main" xmlns="" w="9525" algn="ctr">
                  <a:solidFill>
                    <a:srgbClr val="000000"/>
                  </a:solidFill>
                  <a:miter lim="800000"/>
                  <a:headEnd/>
                  <a:tailEnd/>
                </a14:hiddenLine>
              </a:ext>
            </a:extLst>
          </p:spPr>
          <p:txBody>
            <a:bodyPr wrap="none" anchor="ctr"/>
            <a:lstStyle/>
            <a:p>
              <a:endParaRPr lang="zh-CN" altLang="en-US"/>
            </a:p>
          </p:txBody>
        </p:sp>
        <p:sp>
          <p:nvSpPr>
            <p:cNvPr id="6" name="Oval 5"/>
            <p:cNvSpPr>
              <a:spLocks noChangeArrowheads="1"/>
            </p:cNvSpPr>
            <p:nvPr/>
          </p:nvSpPr>
          <p:spPr bwMode="gray">
            <a:xfrm>
              <a:off x="803" y="1798"/>
              <a:ext cx="937" cy="145"/>
            </a:xfrm>
            <a:prstGeom prst="ellipse">
              <a:avLst/>
            </a:prstGeom>
            <a:gradFill rotWithShape="1">
              <a:gsLst>
                <a:gs pos="0">
                  <a:srgbClr val="002346"/>
                </a:gs>
                <a:gs pos="100000">
                  <a:srgbClr val="435D77"/>
                </a:gs>
              </a:gsLst>
              <a:lin ang="5400000" scaled="1"/>
            </a:gra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sp>
        <p:nvSpPr>
          <p:cNvPr id="7" name="Text Box 6"/>
          <p:cNvSpPr txBox="1">
            <a:spLocks noChangeArrowheads="1"/>
          </p:cNvSpPr>
          <p:nvPr/>
        </p:nvSpPr>
        <p:spPr bwMode="gray">
          <a:xfrm>
            <a:off x="6353943" y="1493838"/>
            <a:ext cx="735013"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pPr>
            <a:r>
              <a:rPr lang="en-US" altLang="zh-CN" sz="1400" b="1">
                <a:solidFill>
                  <a:srgbClr val="FFFFFF"/>
                </a:solidFill>
              </a:rPr>
              <a:t>3</a:t>
            </a:r>
          </a:p>
        </p:txBody>
      </p:sp>
      <p:pic>
        <p:nvPicPr>
          <p:cNvPr id="8" name="Picture 7" descr="shadow_1_m"/>
          <p:cNvPicPr>
            <a:picLocks noChangeAspect="1" noChangeArrowheads="1"/>
          </p:cNvPicPr>
          <p:nvPr/>
        </p:nvPicPr>
        <p:blipFill>
          <a:blip r:embed="rId2" cstate="print">
            <a:lum bright="-12000"/>
            <a:extLst>
              <a:ext uri="{28A0092B-C50C-407E-A947-70E740481C1C}">
                <a14:useLocalDpi xmlns:a14="http://schemas.microsoft.com/office/drawing/2010/main" xmlns="" val="0"/>
              </a:ext>
            </a:extLst>
          </a:blip>
          <a:srcRect/>
          <a:stretch>
            <a:fillRect/>
          </a:stretch>
        </p:blipFill>
        <p:spPr bwMode="gray">
          <a:xfrm>
            <a:off x="6406331" y="1839913"/>
            <a:ext cx="668337" cy="127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Oval 8"/>
          <p:cNvSpPr>
            <a:spLocks noChangeArrowheads="1"/>
          </p:cNvSpPr>
          <p:nvPr/>
        </p:nvSpPr>
        <p:spPr bwMode="gray">
          <a:xfrm rot="3125284" flipH="1">
            <a:off x="6234881" y="1600200"/>
            <a:ext cx="96837" cy="42863"/>
          </a:xfrm>
          <a:prstGeom prst="ellipse">
            <a:avLst/>
          </a:prstGeom>
          <a:gradFill rotWithShape="1">
            <a:gsLst>
              <a:gs pos="0">
                <a:srgbClr val="161F26"/>
              </a:gs>
              <a:gs pos="50000">
                <a:srgbClr val="6E99C0"/>
              </a:gs>
              <a:gs pos="100000">
                <a:srgbClr val="161F26"/>
              </a:gs>
            </a:gsLst>
            <a:lin ang="0" scaled="1"/>
          </a:gra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0" name="Freeform 9"/>
          <p:cNvSpPr>
            <a:spLocks/>
          </p:cNvSpPr>
          <p:nvPr/>
        </p:nvSpPr>
        <p:spPr bwMode="gray">
          <a:xfrm rot="14718398">
            <a:off x="5522093" y="1147763"/>
            <a:ext cx="98425" cy="1577975"/>
          </a:xfrm>
          <a:custGeom>
            <a:avLst/>
            <a:gdLst>
              <a:gd name="T0" fmla="*/ 0 w 291"/>
              <a:gd name="T1" fmla="*/ 0 h 1199"/>
              <a:gd name="T2" fmla="*/ 2147483647 w 291"/>
              <a:gd name="T3" fmla="*/ 0 h 1199"/>
              <a:gd name="T4" fmla="*/ 2147483647 w 291"/>
              <a:gd name="T5" fmla="*/ 2147483647 h 1199"/>
              <a:gd name="T6" fmla="*/ 2147483647 w 291"/>
              <a:gd name="T7" fmla="*/ 2147483647 h 1199"/>
              <a:gd name="T8" fmla="*/ 0 w 291"/>
              <a:gd name="T9" fmla="*/ 0 h 1199"/>
              <a:gd name="T10" fmla="*/ 0 60000 65536"/>
              <a:gd name="T11" fmla="*/ 0 60000 65536"/>
              <a:gd name="T12" fmla="*/ 0 60000 65536"/>
              <a:gd name="T13" fmla="*/ 0 60000 65536"/>
              <a:gd name="T14" fmla="*/ 0 60000 65536"/>
              <a:gd name="T15" fmla="*/ 0 w 291"/>
              <a:gd name="T16" fmla="*/ 0 h 1199"/>
              <a:gd name="T17" fmla="*/ 291 w 291"/>
              <a:gd name="T18" fmla="*/ 1199 h 1199"/>
            </a:gdLst>
            <a:ahLst/>
            <a:cxnLst>
              <a:cxn ang="T10">
                <a:pos x="T0" y="T1"/>
              </a:cxn>
              <a:cxn ang="T11">
                <a:pos x="T2" y="T3"/>
              </a:cxn>
              <a:cxn ang="T12">
                <a:pos x="T4" y="T5"/>
              </a:cxn>
              <a:cxn ang="T13">
                <a:pos x="T6" y="T7"/>
              </a:cxn>
              <a:cxn ang="T14">
                <a:pos x="T8" y="T9"/>
              </a:cxn>
            </a:cxnLst>
            <a:rect l="T15" t="T16" r="T17" b="T18"/>
            <a:pathLst>
              <a:path w="291" h="1199">
                <a:moveTo>
                  <a:pt x="0" y="0"/>
                </a:moveTo>
                <a:lnTo>
                  <a:pt x="291" y="0"/>
                </a:lnTo>
                <a:lnTo>
                  <a:pt x="180" y="1199"/>
                </a:lnTo>
                <a:lnTo>
                  <a:pt x="81" y="1193"/>
                </a:lnTo>
                <a:lnTo>
                  <a:pt x="0" y="0"/>
                </a:lnTo>
                <a:close/>
              </a:path>
            </a:pathLst>
          </a:custGeom>
          <a:gradFill rotWithShape="1">
            <a:gsLst>
              <a:gs pos="0">
                <a:srgbClr val="506F8B"/>
              </a:gs>
              <a:gs pos="50000">
                <a:srgbClr val="6E99C0"/>
              </a:gs>
              <a:gs pos="100000">
                <a:srgbClr val="506F8B"/>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zh-CN" altLang="en-US"/>
          </a:p>
        </p:txBody>
      </p:sp>
      <p:grpSp>
        <p:nvGrpSpPr>
          <p:cNvPr id="11" name="Group 10"/>
          <p:cNvGrpSpPr>
            <a:grpSpLocks/>
          </p:cNvGrpSpPr>
          <p:nvPr/>
        </p:nvGrpSpPr>
        <p:grpSpPr bwMode="auto">
          <a:xfrm>
            <a:off x="3174181" y="1376363"/>
            <a:ext cx="1816100" cy="1452562"/>
            <a:chOff x="803" y="1519"/>
            <a:chExt cx="937" cy="692"/>
          </a:xfrm>
        </p:grpSpPr>
        <p:sp>
          <p:nvSpPr>
            <p:cNvPr id="12" name="AutoShape 11"/>
            <p:cNvSpPr>
              <a:spLocks noChangeArrowheads="1"/>
            </p:cNvSpPr>
            <p:nvPr/>
          </p:nvSpPr>
          <p:spPr bwMode="gray">
            <a:xfrm>
              <a:off x="803" y="1519"/>
              <a:ext cx="937" cy="69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1600 w 21600"/>
                <a:gd name="T13" fmla="*/ 10800 h 21600"/>
                <a:gd name="T14" fmla="*/ 0 w 21600"/>
                <a:gd name="T15" fmla="*/ 21600 h 21600"/>
              </a:gdLst>
              <a:ahLst/>
              <a:cxnLst>
                <a:cxn ang="T8">
                  <a:pos x="T0" y="T1"/>
                </a:cxn>
                <a:cxn ang="T9">
                  <a:pos x="T2" y="T3"/>
                </a:cxn>
                <a:cxn ang="T10">
                  <a:pos x="T4" y="T5"/>
                </a:cxn>
                <a:cxn ang="T11">
                  <a:pos x="T6" y="T7"/>
                </a:cxn>
              </a:cxnLst>
              <a:rect l="T12" t="T13" r="T14" b="T15"/>
              <a:pathLst>
                <a:path w="21600" h="21600">
                  <a:moveTo>
                    <a:pt x="11434" y="10800"/>
                  </a:moveTo>
                  <a:cubicBezTo>
                    <a:pt x="11434" y="11150"/>
                    <a:pt x="11150" y="11434"/>
                    <a:pt x="10800" y="11434"/>
                  </a:cubicBezTo>
                  <a:cubicBezTo>
                    <a:pt x="10449" y="11434"/>
                    <a:pt x="10166" y="11150"/>
                    <a:pt x="10166" y="10800"/>
                  </a:cubicBezTo>
                  <a:lnTo>
                    <a:pt x="0" y="10800"/>
                  </a:lnTo>
                  <a:cubicBezTo>
                    <a:pt x="0" y="16764"/>
                    <a:pt x="4835" y="21600"/>
                    <a:pt x="10800" y="21600"/>
                  </a:cubicBezTo>
                  <a:cubicBezTo>
                    <a:pt x="16764" y="21600"/>
                    <a:pt x="21600" y="16764"/>
                    <a:pt x="21600" y="10800"/>
                  </a:cubicBezTo>
                  <a:lnTo>
                    <a:pt x="11434" y="10800"/>
                  </a:lnTo>
                  <a:close/>
                </a:path>
              </a:pathLst>
            </a:custGeom>
            <a:gradFill rotWithShape="1">
              <a:gsLst>
                <a:gs pos="0">
                  <a:srgbClr val="33689D"/>
                </a:gs>
                <a:gs pos="50000">
                  <a:srgbClr val="18314A"/>
                </a:gs>
                <a:gs pos="100000">
                  <a:srgbClr val="33689D"/>
                </a:gs>
              </a:gsLst>
              <a:lin ang="5400000" scaled="1"/>
            </a:gradFill>
            <a:ln>
              <a:noFill/>
            </a:ln>
            <a:extLst>
              <a:ext uri="{91240B29-F687-4F45-9708-019B960494DF}">
                <a14:hiddenLine xmlns:a14="http://schemas.microsoft.com/office/drawing/2010/main" xmlns="" w="9525" algn="ctr">
                  <a:solidFill>
                    <a:srgbClr val="000000"/>
                  </a:solidFill>
                  <a:miter lim="800000"/>
                  <a:headEnd/>
                  <a:tailEnd/>
                </a14:hiddenLine>
              </a:ext>
            </a:extLst>
          </p:spPr>
          <p:txBody>
            <a:bodyPr wrap="none" anchor="ctr"/>
            <a:lstStyle/>
            <a:p>
              <a:endParaRPr lang="zh-CN" altLang="en-US"/>
            </a:p>
          </p:txBody>
        </p:sp>
        <p:sp>
          <p:nvSpPr>
            <p:cNvPr id="13" name="Oval 12"/>
            <p:cNvSpPr>
              <a:spLocks noChangeArrowheads="1"/>
            </p:cNvSpPr>
            <p:nvPr/>
          </p:nvSpPr>
          <p:spPr bwMode="gray">
            <a:xfrm>
              <a:off x="803" y="1798"/>
              <a:ext cx="937" cy="145"/>
            </a:xfrm>
            <a:prstGeom prst="ellipse">
              <a:avLst/>
            </a:prstGeom>
            <a:gradFill rotWithShape="1">
              <a:gsLst>
                <a:gs pos="0">
                  <a:srgbClr val="33689D"/>
                </a:gs>
                <a:gs pos="100000">
                  <a:srgbClr val="6990B7"/>
                </a:gs>
              </a:gsLst>
              <a:lin ang="5400000" scaled="1"/>
            </a:gra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sp>
        <p:nvSpPr>
          <p:cNvPr id="14" name="Text Box 13"/>
          <p:cNvSpPr txBox="1">
            <a:spLocks noChangeArrowheads="1"/>
          </p:cNvSpPr>
          <p:nvPr/>
        </p:nvSpPr>
        <p:spPr bwMode="gray">
          <a:xfrm>
            <a:off x="3518668" y="2339975"/>
            <a:ext cx="112395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pPr>
            <a:r>
              <a:rPr lang="en-US" altLang="zh-CN" sz="2000" b="1">
                <a:solidFill>
                  <a:srgbClr val="FFFFFF"/>
                </a:solidFill>
              </a:rPr>
              <a:t>2</a:t>
            </a:r>
          </a:p>
        </p:txBody>
      </p:sp>
      <p:pic>
        <p:nvPicPr>
          <p:cNvPr id="15" name="Picture 14" descr="shadow_1_m"/>
          <p:cNvPicPr>
            <a:picLocks noChangeAspect="1" noChangeArrowheads="1"/>
          </p:cNvPicPr>
          <p:nvPr/>
        </p:nvPicPr>
        <p:blipFill>
          <a:blip r:embed="rId3" cstate="print">
            <a:lum bright="36000"/>
            <a:extLst>
              <a:ext uri="{28A0092B-C50C-407E-A947-70E740481C1C}">
                <a14:useLocalDpi xmlns:a14="http://schemas.microsoft.com/office/drawing/2010/main" xmlns="" val="0"/>
              </a:ext>
            </a:extLst>
          </a:blip>
          <a:srcRect/>
          <a:stretch>
            <a:fillRect/>
          </a:stretch>
        </p:blipFill>
        <p:spPr bwMode="gray">
          <a:xfrm>
            <a:off x="3577406" y="2881313"/>
            <a:ext cx="1012825" cy="206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 name="Oval 15"/>
          <p:cNvSpPr>
            <a:spLocks noChangeArrowheads="1"/>
          </p:cNvSpPr>
          <p:nvPr/>
        </p:nvSpPr>
        <p:spPr bwMode="gray">
          <a:xfrm rot="3125284">
            <a:off x="3359125" y="2526506"/>
            <a:ext cx="177800" cy="42863"/>
          </a:xfrm>
          <a:prstGeom prst="ellipse">
            <a:avLst/>
          </a:prstGeom>
          <a:gradFill rotWithShape="1">
            <a:gsLst>
              <a:gs pos="0">
                <a:srgbClr val="161F26"/>
              </a:gs>
              <a:gs pos="50000">
                <a:srgbClr val="6E99C0"/>
              </a:gs>
              <a:gs pos="100000">
                <a:srgbClr val="161F26"/>
              </a:gs>
            </a:gsLst>
            <a:lin ang="0" scaled="1"/>
          </a:gra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7" name="Freeform 16"/>
          <p:cNvSpPr>
            <a:spLocks/>
          </p:cNvSpPr>
          <p:nvPr/>
        </p:nvSpPr>
        <p:spPr bwMode="gray">
          <a:xfrm rot="13004873">
            <a:off x="2567756" y="2281238"/>
            <a:ext cx="327025" cy="2379662"/>
          </a:xfrm>
          <a:custGeom>
            <a:avLst/>
            <a:gdLst>
              <a:gd name="T0" fmla="*/ 0 w 291"/>
              <a:gd name="T1" fmla="*/ 0 h 1199"/>
              <a:gd name="T2" fmla="*/ 2147483647 w 291"/>
              <a:gd name="T3" fmla="*/ 0 h 1199"/>
              <a:gd name="T4" fmla="*/ 2147483647 w 291"/>
              <a:gd name="T5" fmla="*/ 2147483647 h 1199"/>
              <a:gd name="T6" fmla="*/ 2147483647 w 291"/>
              <a:gd name="T7" fmla="*/ 2147483647 h 1199"/>
              <a:gd name="T8" fmla="*/ 0 w 291"/>
              <a:gd name="T9" fmla="*/ 0 h 1199"/>
              <a:gd name="T10" fmla="*/ 0 60000 65536"/>
              <a:gd name="T11" fmla="*/ 0 60000 65536"/>
              <a:gd name="T12" fmla="*/ 0 60000 65536"/>
              <a:gd name="T13" fmla="*/ 0 60000 65536"/>
              <a:gd name="T14" fmla="*/ 0 60000 65536"/>
              <a:gd name="T15" fmla="*/ 0 w 291"/>
              <a:gd name="T16" fmla="*/ 0 h 1199"/>
              <a:gd name="T17" fmla="*/ 291 w 291"/>
              <a:gd name="T18" fmla="*/ 1199 h 1199"/>
            </a:gdLst>
            <a:ahLst/>
            <a:cxnLst>
              <a:cxn ang="T10">
                <a:pos x="T0" y="T1"/>
              </a:cxn>
              <a:cxn ang="T11">
                <a:pos x="T2" y="T3"/>
              </a:cxn>
              <a:cxn ang="T12">
                <a:pos x="T4" y="T5"/>
              </a:cxn>
              <a:cxn ang="T13">
                <a:pos x="T6" y="T7"/>
              </a:cxn>
              <a:cxn ang="T14">
                <a:pos x="T8" y="T9"/>
              </a:cxn>
            </a:cxnLst>
            <a:rect l="T15" t="T16" r="T17" b="T18"/>
            <a:pathLst>
              <a:path w="291" h="1199">
                <a:moveTo>
                  <a:pt x="0" y="0"/>
                </a:moveTo>
                <a:lnTo>
                  <a:pt x="291" y="0"/>
                </a:lnTo>
                <a:lnTo>
                  <a:pt x="180" y="1199"/>
                </a:lnTo>
                <a:lnTo>
                  <a:pt x="81" y="1193"/>
                </a:lnTo>
                <a:lnTo>
                  <a:pt x="0" y="0"/>
                </a:lnTo>
                <a:close/>
              </a:path>
            </a:pathLst>
          </a:custGeom>
          <a:gradFill rotWithShape="1">
            <a:gsLst>
              <a:gs pos="0">
                <a:srgbClr val="506F8B"/>
              </a:gs>
              <a:gs pos="50000">
                <a:srgbClr val="6E99C0"/>
              </a:gs>
              <a:gs pos="100000">
                <a:srgbClr val="506F8B"/>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zh-CN" altLang="en-US"/>
          </a:p>
        </p:txBody>
      </p:sp>
      <p:grpSp>
        <p:nvGrpSpPr>
          <p:cNvPr id="18" name="Group 17"/>
          <p:cNvGrpSpPr>
            <a:grpSpLocks/>
          </p:cNvGrpSpPr>
          <p:nvPr/>
        </p:nvGrpSpPr>
        <p:grpSpPr bwMode="auto">
          <a:xfrm>
            <a:off x="704031" y="3405188"/>
            <a:ext cx="2628900" cy="2092325"/>
            <a:chOff x="803" y="1519"/>
            <a:chExt cx="937" cy="692"/>
          </a:xfrm>
        </p:grpSpPr>
        <p:sp>
          <p:nvSpPr>
            <p:cNvPr id="19" name="AutoShape 18"/>
            <p:cNvSpPr>
              <a:spLocks noChangeArrowheads="1"/>
            </p:cNvSpPr>
            <p:nvPr/>
          </p:nvSpPr>
          <p:spPr bwMode="gray">
            <a:xfrm>
              <a:off x="803" y="1519"/>
              <a:ext cx="937" cy="69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1600 w 21600"/>
                <a:gd name="T13" fmla="*/ 10800 h 21600"/>
                <a:gd name="T14" fmla="*/ 0 w 21600"/>
                <a:gd name="T15" fmla="*/ 21600 h 21600"/>
              </a:gdLst>
              <a:ahLst/>
              <a:cxnLst>
                <a:cxn ang="T8">
                  <a:pos x="T0" y="T1"/>
                </a:cxn>
                <a:cxn ang="T9">
                  <a:pos x="T2" y="T3"/>
                </a:cxn>
                <a:cxn ang="T10">
                  <a:pos x="T4" y="T5"/>
                </a:cxn>
                <a:cxn ang="T11">
                  <a:pos x="T6" y="T7"/>
                </a:cxn>
              </a:cxnLst>
              <a:rect l="T12" t="T13" r="T14" b="T15"/>
              <a:pathLst>
                <a:path w="21600" h="21600">
                  <a:moveTo>
                    <a:pt x="11434" y="10800"/>
                  </a:moveTo>
                  <a:cubicBezTo>
                    <a:pt x="11434" y="11150"/>
                    <a:pt x="11150" y="11434"/>
                    <a:pt x="10800" y="11434"/>
                  </a:cubicBezTo>
                  <a:cubicBezTo>
                    <a:pt x="10449" y="11434"/>
                    <a:pt x="10166" y="11150"/>
                    <a:pt x="10166" y="10800"/>
                  </a:cubicBezTo>
                  <a:lnTo>
                    <a:pt x="0" y="10800"/>
                  </a:lnTo>
                  <a:cubicBezTo>
                    <a:pt x="0" y="16764"/>
                    <a:pt x="4835" y="21600"/>
                    <a:pt x="10800" y="21600"/>
                  </a:cubicBezTo>
                  <a:cubicBezTo>
                    <a:pt x="16764" y="21600"/>
                    <a:pt x="21600" y="16764"/>
                    <a:pt x="21600" y="10800"/>
                  </a:cubicBezTo>
                  <a:lnTo>
                    <a:pt x="11434" y="10800"/>
                  </a:lnTo>
                  <a:close/>
                </a:path>
              </a:pathLst>
            </a:custGeom>
            <a:gradFill rotWithShape="1">
              <a:gsLst>
                <a:gs pos="0">
                  <a:srgbClr val="0099CC"/>
                </a:gs>
                <a:gs pos="50000">
                  <a:srgbClr val="004961"/>
                </a:gs>
                <a:gs pos="100000">
                  <a:srgbClr val="0099CC"/>
                </a:gs>
              </a:gsLst>
              <a:lin ang="5400000" scaled="1"/>
            </a:gradFill>
            <a:ln>
              <a:noFill/>
            </a:ln>
            <a:extLst>
              <a:ext uri="{91240B29-F687-4F45-9708-019B960494DF}">
                <a14:hiddenLine xmlns:a14="http://schemas.microsoft.com/office/drawing/2010/main" xmlns="" w="9525" algn="ctr">
                  <a:solidFill>
                    <a:srgbClr val="000000"/>
                  </a:solidFill>
                  <a:miter lim="800000"/>
                  <a:headEnd/>
                  <a:tailEnd/>
                </a14:hiddenLine>
              </a:ext>
            </a:extLst>
          </p:spPr>
          <p:txBody>
            <a:bodyPr wrap="none" anchor="ctr"/>
            <a:lstStyle/>
            <a:p>
              <a:endParaRPr lang="zh-CN" altLang="en-US"/>
            </a:p>
          </p:txBody>
        </p:sp>
        <p:sp>
          <p:nvSpPr>
            <p:cNvPr id="20" name="Oval 19"/>
            <p:cNvSpPr>
              <a:spLocks noChangeArrowheads="1"/>
            </p:cNvSpPr>
            <p:nvPr/>
          </p:nvSpPr>
          <p:spPr bwMode="gray">
            <a:xfrm>
              <a:off x="803" y="1798"/>
              <a:ext cx="937" cy="145"/>
            </a:xfrm>
            <a:prstGeom prst="ellipse">
              <a:avLst/>
            </a:prstGeom>
            <a:gradFill rotWithShape="1">
              <a:gsLst>
                <a:gs pos="0">
                  <a:srgbClr val="0099CC"/>
                </a:gs>
                <a:gs pos="100000">
                  <a:srgbClr val="76C8E4"/>
                </a:gs>
              </a:gsLst>
              <a:lin ang="5400000" scaled="1"/>
            </a:gra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sp>
        <p:nvSpPr>
          <p:cNvPr id="21" name="Text Box 20"/>
          <p:cNvSpPr txBox="1">
            <a:spLocks noChangeArrowheads="1"/>
          </p:cNvSpPr>
          <p:nvPr/>
        </p:nvSpPr>
        <p:spPr bwMode="gray">
          <a:xfrm>
            <a:off x="1192981" y="4808538"/>
            <a:ext cx="1627187"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pPr>
            <a:r>
              <a:rPr lang="en-US" altLang="zh-CN" sz="3200" b="1">
                <a:solidFill>
                  <a:srgbClr val="FFFFFF"/>
                </a:solidFill>
              </a:rPr>
              <a:t>1</a:t>
            </a:r>
          </a:p>
        </p:txBody>
      </p:sp>
      <p:sp>
        <p:nvSpPr>
          <p:cNvPr id="22" name="AutoShape 21"/>
          <p:cNvSpPr>
            <a:spLocks noChangeArrowheads="1"/>
          </p:cNvSpPr>
          <p:nvPr/>
        </p:nvSpPr>
        <p:spPr bwMode="gray">
          <a:xfrm flipH="1">
            <a:off x="2302643" y="3579813"/>
            <a:ext cx="828675" cy="596900"/>
          </a:xfrm>
          <a:prstGeom prst="curvedRightArrow">
            <a:avLst>
              <a:gd name="adj1" fmla="val 19583"/>
              <a:gd name="adj2" fmla="val 44676"/>
              <a:gd name="adj3" fmla="val 39194"/>
            </a:avLst>
          </a:prstGeom>
          <a:gradFill rotWithShape="1">
            <a:gsLst>
              <a:gs pos="0">
                <a:srgbClr val="FFBE93"/>
              </a:gs>
              <a:gs pos="100000">
                <a:srgbClr val="FF6600"/>
              </a:gs>
            </a:gsLst>
            <a:lin ang="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pic>
        <p:nvPicPr>
          <p:cNvPr id="23" name="Picture 22" descr="shadow_1_m"/>
          <p:cNvPicPr>
            <a:picLocks noChangeAspect="1" noChangeArrowheads="1"/>
          </p:cNvPicPr>
          <p:nvPr/>
        </p:nvPicPr>
        <p:blipFill>
          <a:blip r:embed="rId4" cstate="print">
            <a:lum bright="54000"/>
            <a:extLst>
              <a:ext uri="{28A0092B-C50C-407E-A947-70E740481C1C}">
                <a14:useLocalDpi xmlns:a14="http://schemas.microsoft.com/office/drawing/2010/main" xmlns="" val="0"/>
              </a:ext>
            </a:extLst>
          </a:blip>
          <a:srcRect/>
          <a:stretch>
            <a:fillRect/>
          </a:stretch>
        </p:blipFill>
        <p:spPr bwMode="gray">
          <a:xfrm>
            <a:off x="1253306" y="5584825"/>
            <a:ext cx="1484312" cy="252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4" name="Line 24"/>
          <p:cNvSpPr>
            <a:spLocks noChangeShapeType="1"/>
          </p:cNvSpPr>
          <p:nvPr/>
        </p:nvSpPr>
        <p:spPr bwMode="gray">
          <a:xfrm>
            <a:off x="6311081" y="2182813"/>
            <a:ext cx="0" cy="809625"/>
          </a:xfrm>
          <a:prstGeom prst="line">
            <a:avLst/>
          </a:prstGeom>
          <a:noFill/>
          <a:ln w="28575">
            <a:solidFill>
              <a:srgbClr val="FF6600"/>
            </a:solidFill>
            <a:round/>
            <a:headEnd/>
            <a:tailEnd/>
          </a:ln>
          <a:extLst>
            <a:ext uri="{909E8E84-426E-40DD-AFC4-6F175D3DCCD1}">
              <a14:hiddenFill xmlns:a14="http://schemas.microsoft.com/office/drawing/2010/main" xmlns="">
                <a:noFill/>
              </a14:hiddenFill>
            </a:ext>
          </a:extLst>
        </p:spPr>
        <p:txBody>
          <a:bodyPr wrap="none" anchor="ctr"/>
          <a:lstStyle/>
          <a:p>
            <a:endParaRPr lang="zh-CN" altLang="en-US"/>
          </a:p>
        </p:txBody>
      </p:sp>
      <p:sp>
        <p:nvSpPr>
          <p:cNvPr id="25" name="Line 25"/>
          <p:cNvSpPr>
            <a:spLocks noChangeShapeType="1"/>
          </p:cNvSpPr>
          <p:nvPr/>
        </p:nvSpPr>
        <p:spPr bwMode="gray">
          <a:xfrm>
            <a:off x="726256" y="1501775"/>
            <a:ext cx="0" cy="906463"/>
          </a:xfrm>
          <a:prstGeom prst="line">
            <a:avLst/>
          </a:prstGeom>
          <a:noFill/>
          <a:ln w="28575">
            <a:solidFill>
              <a:srgbClr val="FF6600"/>
            </a:solidFill>
            <a:round/>
            <a:headEnd/>
            <a:tailEnd/>
          </a:ln>
          <a:extLst>
            <a:ext uri="{909E8E84-426E-40DD-AFC4-6F175D3DCCD1}">
              <a14:hiddenFill xmlns:a14="http://schemas.microsoft.com/office/drawing/2010/main" xmlns="">
                <a:noFill/>
              </a14:hiddenFill>
            </a:ext>
          </a:extLst>
        </p:spPr>
        <p:txBody>
          <a:bodyPr wrap="none" anchor="ctr"/>
          <a:lstStyle/>
          <a:p>
            <a:endParaRPr lang="zh-CN" altLang="en-US"/>
          </a:p>
        </p:txBody>
      </p:sp>
      <p:sp>
        <p:nvSpPr>
          <p:cNvPr id="26" name="Line 27"/>
          <p:cNvSpPr>
            <a:spLocks noChangeShapeType="1"/>
          </p:cNvSpPr>
          <p:nvPr/>
        </p:nvSpPr>
        <p:spPr bwMode="gray">
          <a:xfrm>
            <a:off x="3566293" y="4519613"/>
            <a:ext cx="0" cy="727075"/>
          </a:xfrm>
          <a:prstGeom prst="line">
            <a:avLst/>
          </a:prstGeom>
          <a:noFill/>
          <a:ln w="28575">
            <a:solidFill>
              <a:srgbClr val="FF6600"/>
            </a:solidFill>
            <a:round/>
            <a:headEnd/>
            <a:tailEnd/>
          </a:ln>
          <a:extLst>
            <a:ext uri="{909E8E84-426E-40DD-AFC4-6F175D3DCCD1}">
              <a14:hiddenFill xmlns:a14="http://schemas.microsoft.com/office/drawing/2010/main" xmlns="">
                <a:noFill/>
              </a14:hiddenFill>
            </a:ext>
          </a:extLst>
        </p:spPr>
        <p:txBody>
          <a:bodyPr wrap="none" anchor="ctr"/>
          <a:lstStyle/>
          <a:p>
            <a:endParaRPr lang="zh-CN" altLang="en-US"/>
          </a:p>
        </p:txBody>
      </p:sp>
      <p:grpSp>
        <p:nvGrpSpPr>
          <p:cNvPr id="27" name="Group 29"/>
          <p:cNvGrpSpPr>
            <a:grpSpLocks/>
          </p:cNvGrpSpPr>
          <p:nvPr/>
        </p:nvGrpSpPr>
        <p:grpSpPr bwMode="auto">
          <a:xfrm rot="291726">
            <a:off x="1421581" y="2940050"/>
            <a:ext cx="1270000" cy="1571625"/>
            <a:chOff x="1971" y="2318"/>
            <a:chExt cx="482" cy="596"/>
          </a:xfrm>
        </p:grpSpPr>
        <p:sp>
          <p:nvSpPr>
            <p:cNvPr id="28" name="Oval 30"/>
            <p:cNvSpPr>
              <a:spLocks noChangeArrowheads="1"/>
            </p:cNvSpPr>
            <p:nvPr/>
          </p:nvSpPr>
          <p:spPr bwMode="gray">
            <a:xfrm>
              <a:off x="2149" y="2318"/>
              <a:ext cx="126" cy="123"/>
            </a:xfrm>
            <a:prstGeom prst="ellipse">
              <a:avLst/>
            </a:prstGeom>
            <a:solidFill>
              <a:srgbClr val="FEE3AC"/>
            </a:solidFill>
            <a:ln w="9525">
              <a:round/>
              <a:headEnd/>
              <a:tailEnd/>
            </a:ln>
            <a:scene3d>
              <a:camera prst="legacyPerspectiveFront">
                <a:rot lat="20099981" lon="1500000" rev="0"/>
              </a:camera>
              <a:lightRig rig="legacyFlat2" dir="t"/>
            </a:scene3d>
            <a:sp3d extrusionH="87300" prstMaterial="legacyMetal">
              <a:bevelT w="13500" h="13500" prst="angle"/>
              <a:bevelB w="13500" h="13500" prst="angle"/>
              <a:extrusionClr>
                <a:srgbClr val="FFB219"/>
              </a:extrusionClr>
              <a:contourClr>
                <a:srgbClr val="FEE3AC"/>
              </a:contourClr>
            </a:sp3d>
          </p:spPr>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9" name="Freeform 31"/>
            <p:cNvSpPr>
              <a:spLocks/>
            </p:cNvSpPr>
            <p:nvPr/>
          </p:nvSpPr>
          <p:spPr bwMode="gray">
            <a:xfrm>
              <a:off x="1971" y="2336"/>
              <a:ext cx="482" cy="578"/>
            </a:xfrm>
            <a:custGeom>
              <a:avLst/>
              <a:gdLst>
                <a:gd name="T0" fmla="*/ 0 w 3312"/>
                <a:gd name="T1" fmla="*/ 0 h 3962"/>
                <a:gd name="T2" fmla="*/ 0 w 3312"/>
                <a:gd name="T3" fmla="*/ 0 h 3962"/>
                <a:gd name="T4" fmla="*/ 0 w 3312"/>
                <a:gd name="T5" fmla="*/ 0 h 3962"/>
                <a:gd name="T6" fmla="*/ 0 w 3312"/>
                <a:gd name="T7" fmla="*/ 0 h 3962"/>
                <a:gd name="T8" fmla="*/ 0 w 3312"/>
                <a:gd name="T9" fmla="*/ 0 h 3962"/>
                <a:gd name="T10" fmla="*/ 0 w 3312"/>
                <a:gd name="T11" fmla="*/ 0 h 3962"/>
                <a:gd name="T12" fmla="*/ 0 w 3312"/>
                <a:gd name="T13" fmla="*/ 0 h 3962"/>
                <a:gd name="T14" fmla="*/ 0 w 3312"/>
                <a:gd name="T15" fmla="*/ 0 h 3962"/>
                <a:gd name="T16" fmla="*/ 0 w 3312"/>
                <a:gd name="T17" fmla="*/ 0 h 3962"/>
                <a:gd name="T18" fmla="*/ 0 w 3312"/>
                <a:gd name="T19" fmla="*/ 0 h 3962"/>
                <a:gd name="T20" fmla="*/ 0 w 3312"/>
                <a:gd name="T21" fmla="*/ 0 h 3962"/>
                <a:gd name="T22" fmla="*/ 0 w 3312"/>
                <a:gd name="T23" fmla="*/ 0 h 3962"/>
                <a:gd name="T24" fmla="*/ 0 w 3312"/>
                <a:gd name="T25" fmla="*/ 0 h 3962"/>
                <a:gd name="T26" fmla="*/ 0 w 3312"/>
                <a:gd name="T27" fmla="*/ 0 h 3962"/>
                <a:gd name="T28" fmla="*/ 0 w 3312"/>
                <a:gd name="T29" fmla="*/ 0 h 3962"/>
                <a:gd name="T30" fmla="*/ 0 w 3312"/>
                <a:gd name="T31" fmla="*/ 0 h 3962"/>
                <a:gd name="T32" fmla="*/ 0 w 3312"/>
                <a:gd name="T33" fmla="*/ 0 h 3962"/>
                <a:gd name="T34" fmla="*/ 0 w 3312"/>
                <a:gd name="T35" fmla="*/ 0 h 3962"/>
                <a:gd name="T36" fmla="*/ 0 w 3312"/>
                <a:gd name="T37" fmla="*/ 0 h 3962"/>
                <a:gd name="T38" fmla="*/ 0 w 3312"/>
                <a:gd name="T39" fmla="*/ 0 h 3962"/>
                <a:gd name="T40" fmla="*/ 0 w 3312"/>
                <a:gd name="T41" fmla="*/ 0 h 3962"/>
                <a:gd name="T42" fmla="*/ 0 w 3312"/>
                <a:gd name="T43" fmla="*/ 0 h 3962"/>
                <a:gd name="T44" fmla="*/ 0 w 3312"/>
                <a:gd name="T45" fmla="*/ 0 h 3962"/>
                <a:gd name="T46" fmla="*/ 0 w 3312"/>
                <a:gd name="T47" fmla="*/ 0 h 396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312"/>
                <a:gd name="T73" fmla="*/ 0 h 3962"/>
                <a:gd name="T74" fmla="*/ 3312 w 3312"/>
                <a:gd name="T75" fmla="*/ 3962 h 396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312" h="3962">
                  <a:moveTo>
                    <a:pt x="1376" y="696"/>
                  </a:moveTo>
                  <a:cubicBezTo>
                    <a:pt x="1401" y="795"/>
                    <a:pt x="1489" y="920"/>
                    <a:pt x="1639" y="920"/>
                  </a:cubicBezTo>
                  <a:cubicBezTo>
                    <a:pt x="1801" y="920"/>
                    <a:pt x="1876" y="795"/>
                    <a:pt x="1926" y="708"/>
                  </a:cubicBezTo>
                  <a:lnTo>
                    <a:pt x="2940" y="66"/>
                  </a:lnTo>
                  <a:cubicBezTo>
                    <a:pt x="3042" y="0"/>
                    <a:pt x="3142" y="16"/>
                    <a:pt x="3204" y="78"/>
                  </a:cubicBezTo>
                  <a:cubicBezTo>
                    <a:pt x="3267" y="140"/>
                    <a:pt x="3312" y="264"/>
                    <a:pt x="3072" y="444"/>
                  </a:cubicBezTo>
                  <a:lnTo>
                    <a:pt x="2139" y="1081"/>
                  </a:lnTo>
                  <a:lnTo>
                    <a:pt x="2476" y="2372"/>
                  </a:lnTo>
                  <a:lnTo>
                    <a:pt x="2251" y="2435"/>
                  </a:lnTo>
                  <a:lnTo>
                    <a:pt x="2614" y="3589"/>
                  </a:lnTo>
                  <a:cubicBezTo>
                    <a:pt x="2651" y="3751"/>
                    <a:pt x="2639" y="3863"/>
                    <a:pt x="2539" y="3925"/>
                  </a:cubicBezTo>
                  <a:cubicBezTo>
                    <a:pt x="2401" y="3962"/>
                    <a:pt x="2289" y="3863"/>
                    <a:pt x="2226" y="3689"/>
                  </a:cubicBezTo>
                  <a:cubicBezTo>
                    <a:pt x="2101" y="3453"/>
                    <a:pt x="1876" y="2720"/>
                    <a:pt x="1789" y="2534"/>
                  </a:cubicBezTo>
                  <a:lnTo>
                    <a:pt x="1414" y="2534"/>
                  </a:lnTo>
                  <a:cubicBezTo>
                    <a:pt x="1339" y="2770"/>
                    <a:pt x="1151" y="3465"/>
                    <a:pt x="1051" y="3689"/>
                  </a:cubicBezTo>
                  <a:cubicBezTo>
                    <a:pt x="1001" y="3838"/>
                    <a:pt x="914" y="3950"/>
                    <a:pt x="789" y="3925"/>
                  </a:cubicBezTo>
                  <a:cubicBezTo>
                    <a:pt x="714" y="3875"/>
                    <a:pt x="614" y="3838"/>
                    <a:pt x="676" y="3577"/>
                  </a:cubicBezTo>
                  <a:lnTo>
                    <a:pt x="1001" y="2459"/>
                  </a:lnTo>
                  <a:lnTo>
                    <a:pt x="751" y="2397"/>
                  </a:lnTo>
                  <a:lnTo>
                    <a:pt x="1126" y="1081"/>
                  </a:lnTo>
                  <a:lnTo>
                    <a:pt x="139" y="497"/>
                  </a:lnTo>
                  <a:cubicBezTo>
                    <a:pt x="54" y="402"/>
                    <a:pt x="0" y="342"/>
                    <a:pt x="60" y="180"/>
                  </a:cubicBezTo>
                  <a:cubicBezTo>
                    <a:pt x="186" y="102"/>
                    <a:pt x="214" y="112"/>
                    <a:pt x="389" y="162"/>
                  </a:cubicBezTo>
                  <a:lnTo>
                    <a:pt x="1376" y="696"/>
                  </a:lnTo>
                  <a:close/>
                </a:path>
              </a:pathLst>
            </a:custGeom>
            <a:solidFill>
              <a:srgbClr val="FEE3AC"/>
            </a:solidFill>
            <a:ln w="9525">
              <a:round/>
              <a:headEnd/>
              <a:tailEnd/>
            </a:ln>
            <a:scene3d>
              <a:camera prst="legacyPerspectiveFront">
                <a:rot lat="20099981" lon="1500000" rev="0"/>
              </a:camera>
              <a:lightRig rig="legacyFlat2" dir="t"/>
            </a:scene3d>
            <a:sp3d extrusionH="87300" prstMaterial="legacyMetal">
              <a:bevelT w="13500" h="13500" prst="angle"/>
              <a:bevelB w="13500" h="13500" prst="angle"/>
              <a:extrusionClr>
                <a:srgbClr val="FFB219"/>
              </a:extrusionClr>
              <a:contourClr>
                <a:srgbClr val="FEE3AC"/>
              </a:contourClr>
            </a:sp3d>
          </p:spPr>
          <p:txBody>
            <a:bodyPr>
              <a:flatTx/>
            </a:bodyPr>
            <a:lstStyle/>
            <a:p>
              <a:endParaRPr lang="zh-CN" altLang="en-US"/>
            </a:p>
          </p:txBody>
        </p:sp>
      </p:grpSp>
      <p:grpSp>
        <p:nvGrpSpPr>
          <p:cNvPr id="30" name="Group 32"/>
          <p:cNvGrpSpPr>
            <a:grpSpLocks/>
          </p:cNvGrpSpPr>
          <p:nvPr/>
        </p:nvGrpSpPr>
        <p:grpSpPr bwMode="auto">
          <a:xfrm rot="291726">
            <a:off x="3731393" y="1222375"/>
            <a:ext cx="714375" cy="882650"/>
            <a:chOff x="1971" y="2318"/>
            <a:chExt cx="482" cy="596"/>
          </a:xfrm>
        </p:grpSpPr>
        <p:sp>
          <p:nvSpPr>
            <p:cNvPr id="31" name="Oval 33"/>
            <p:cNvSpPr>
              <a:spLocks noChangeArrowheads="1"/>
            </p:cNvSpPr>
            <p:nvPr/>
          </p:nvSpPr>
          <p:spPr bwMode="gray">
            <a:xfrm>
              <a:off x="2149" y="2318"/>
              <a:ext cx="126" cy="123"/>
            </a:xfrm>
            <a:prstGeom prst="ellipse">
              <a:avLst/>
            </a:prstGeom>
            <a:solidFill>
              <a:srgbClr val="FFCC00"/>
            </a:solidFill>
            <a:ln w="9525">
              <a:round/>
              <a:headEnd/>
              <a:tailEnd/>
            </a:ln>
            <a:scene3d>
              <a:camera prst="legacyPerspectiveFront">
                <a:rot lat="20099981" lon="1500000" rev="0"/>
              </a:camera>
              <a:lightRig rig="legacyFlat2" dir="t"/>
            </a:scene3d>
            <a:sp3d extrusionH="36500" prstMaterial="legacyMatte">
              <a:bevelT w="13500" h="13500" prst="angle"/>
              <a:bevelB w="13500" h="13500" prst="angle"/>
              <a:extrusionClr>
                <a:srgbClr val="FFB219"/>
              </a:extrusionClr>
              <a:contourClr>
                <a:srgbClr val="FFCC00"/>
              </a:contourClr>
            </a:sp3d>
          </p:spPr>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2" name="Freeform 34"/>
            <p:cNvSpPr>
              <a:spLocks/>
            </p:cNvSpPr>
            <p:nvPr/>
          </p:nvSpPr>
          <p:spPr bwMode="gray">
            <a:xfrm>
              <a:off x="1971" y="2336"/>
              <a:ext cx="482" cy="578"/>
            </a:xfrm>
            <a:custGeom>
              <a:avLst/>
              <a:gdLst>
                <a:gd name="T0" fmla="*/ 0 w 3312"/>
                <a:gd name="T1" fmla="*/ 0 h 3962"/>
                <a:gd name="T2" fmla="*/ 0 w 3312"/>
                <a:gd name="T3" fmla="*/ 0 h 3962"/>
                <a:gd name="T4" fmla="*/ 0 w 3312"/>
                <a:gd name="T5" fmla="*/ 0 h 3962"/>
                <a:gd name="T6" fmla="*/ 0 w 3312"/>
                <a:gd name="T7" fmla="*/ 0 h 3962"/>
                <a:gd name="T8" fmla="*/ 0 w 3312"/>
                <a:gd name="T9" fmla="*/ 0 h 3962"/>
                <a:gd name="T10" fmla="*/ 0 w 3312"/>
                <a:gd name="T11" fmla="*/ 0 h 3962"/>
                <a:gd name="T12" fmla="*/ 0 w 3312"/>
                <a:gd name="T13" fmla="*/ 0 h 3962"/>
                <a:gd name="T14" fmla="*/ 0 w 3312"/>
                <a:gd name="T15" fmla="*/ 0 h 3962"/>
                <a:gd name="T16" fmla="*/ 0 w 3312"/>
                <a:gd name="T17" fmla="*/ 0 h 3962"/>
                <a:gd name="T18" fmla="*/ 0 w 3312"/>
                <a:gd name="T19" fmla="*/ 0 h 3962"/>
                <a:gd name="T20" fmla="*/ 0 w 3312"/>
                <a:gd name="T21" fmla="*/ 0 h 3962"/>
                <a:gd name="T22" fmla="*/ 0 w 3312"/>
                <a:gd name="T23" fmla="*/ 0 h 3962"/>
                <a:gd name="T24" fmla="*/ 0 w 3312"/>
                <a:gd name="T25" fmla="*/ 0 h 3962"/>
                <a:gd name="T26" fmla="*/ 0 w 3312"/>
                <a:gd name="T27" fmla="*/ 0 h 3962"/>
                <a:gd name="T28" fmla="*/ 0 w 3312"/>
                <a:gd name="T29" fmla="*/ 0 h 3962"/>
                <a:gd name="T30" fmla="*/ 0 w 3312"/>
                <a:gd name="T31" fmla="*/ 0 h 3962"/>
                <a:gd name="T32" fmla="*/ 0 w 3312"/>
                <a:gd name="T33" fmla="*/ 0 h 3962"/>
                <a:gd name="T34" fmla="*/ 0 w 3312"/>
                <a:gd name="T35" fmla="*/ 0 h 3962"/>
                <a:gd name="T36" fmla="*/ 0 w 3312"/>
                <a:gd name="T37" fmla="*/ 0 h 3962"/>
                <a:gd name="T38" fmla="*/ 0 w 3312"/>
                <a:gd name="T39" fmla="*/ 0 h 3962"/>
                <a:gd name="T40" fmla="*/ 0 w 3312"/>
                <a:gd name="T41" fmla="*/ 0 h 3962"/>
                <a:gd name="T42" fmla="*/ 0 w 3312"/>
                <a:gd name="T43" fmla="*/ 0 h 3962"/>
                <a:gd name="T44" fmla="*/ 0 w 3312"/>
                <a:gd name="T45" fmla="*/ 0 h 3962"/>
                <a:gd name="T46" fmla="*/ 0 w 3312"/>
                <a:gd name="T47" fmla="*/ 0 h 396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312"/>
                <a:gd name="T73" fmla="*/ 0 h 3962"/>
                <a:gd name="T74" fmla="*/ 3312 w 3312"/>
                <a:gd name="T75" fmla="*/ 3962 h 396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312" h="3962">
                  <a:moveTo>
                    <a:pt x="1376" y="696"/>
                  </a:moveTo>
                  <a:cubicBezTo>
                    <a:pt x="1401" y="795"/>
                    <a:pt x="1489" y="920"/>
                    <a:pt x="1639" y="920"/>
                  </a:cubicBezTo>
                  <a:cubicBezTo>
                    <a:pt x="1801" y="920"/>
                    <a:pt x="1876" y="795"/>
                    <a:pt x="1926" y="708"/>
                  </a:cubicBezTo>
                  <a:lnTo>
                    <a:pt x="2940" y="66"/>
                  </a:lnTo>
                  <a:cubicBezTo>
                    <a:pt x="3042" y="0"/>
                    <a:pt x="3142" y="16"/>
                    <a:pt x="3204" y="78"/>
                  </a:cubicBezTo>
                  <a:cubicBezTo>
                    <a:pt x="3267" y="140"/>
                    <a:pt x="3312" y="264"/>
                    <a:pt x="3072" y="444"/>
                  </a:cubicBezTo>
                  <a:lnTo>
                    <a:pt x="2139" y="1081"/>
                  </a:lnTo>
                  <a:lnTo>
                    <a:pt x="2476" y="2372"/>
                  </a:lnTo>
                  <a:lnTo>
                    <a:pt x="2251" y="2435"/>
                  </a:lnTo>
                  <a:lnTo>
                    <a:pt x="2614" y="3589"/>
                  </a:lnTo>
                  <a:cubicBezTo>
                    <a:pt x="2651" y="3751"/>
                    <a:pt x="2639" y="3863"/>
                    <a:pt x="2539" y="3925"/>
                  </a:cubicBezTo>
                  <a:cubicBezTo>
                    <a:pt x="2401" y="3962"/>
                    <a:pt x="2289" y="3863"/>
                    <a:pt x="2226" y="3689"/>
                  </a:cubicBezTo>
                  <a:cubicBezTo>
                    <a:pt x="2101" y="3453"/>
                    <a:pt x="1876" y="2720"/>
                    <a:pt x="1789" y="2534"/>
                  </a:cubicBezTo>
                  <a:lnTo>
                    <a:pt x="1414" y="2534"/>
                  </a:lnTo>
                  <a:cubicBezTo>
                    <a:pt x="1339" y="2770"/>
                    <a:pt x="1151" y="3465"/>
                    <a:pt x="1051" y="3689"/>
                  </a:cubicBezTo>
                  <a:cubicBezTo>
                    <a:pt x="1001" y="3838"/>
                    <a:pt x="914" y="3950"/>
                    <a:pt x="789" y="3925"/>
                  </a:cubicBezTo>
                  <a:cubicBezTo>
                    <a:pt x="714" y="3875"/>
                    <a:pt x="614" y="3838"/>
                    <a:pt x="676" y="3577"/>
                  </a:cubicBezTo>
                  <a:lnTo>
                    <a:pt x="1001" y="2459"/>
                  </a:lnTo>
                  <a:lnTo>
                    <a:pt x="751" y="2397"/>
                  </a:lnTo>
                  <a:lnTo>
                    <a:pt x="1126" y="1081"/>
                  </a:lnTo>
                  <a:lnTo>
                    <a:pt x="139" y="497"/>
                  </a:lnTo>
                  <a:cubicBezTo>
                    <a:pt x="54" y="402"/>
                    <a:pt x="0" y="342"/>
                    <a:pt x="60" y="180"/>
                  </a:cubicBezTo>
                  <a:cubicBezTo>
                    <a:pt x="186" y="102"/>
                    <a:pt x="214" y="112"/>
                    <a:pt x="389" y="162"/>
                  </a:cubicBezTo>
                  <a:lnTo>
                    <a:pt x="1376" y="696"/>
                  </a:lnTo>
                  <a:close/>
                </a:path>
              </a:pathLst>
            </a:custGeom>
            <a:solidFill>
              <a:srgbClr val="FFCC00"/>
            </a:solidFill>
            <a:ln w="9525">
              <a:round/>
              <a:headEnd/>
              <a:tailEnd/>
            </a:ln>
            <a:scene3d>
              <a:camera prst="legacyPerspectiveFront">
                <a:rot lat="20099981" lon="1500000" rev="0"/>
              </a:camera>
              <a:lightRig rig="legacyFlat2" dir="t"/>
            </a:scene3d>
            <a:sp3d extrusionH="36500" prstMaterial="legacyMatte">
              <a:bevelT w="13500" h="13500" prst="angle"/>
              <a:bevelB w="13500" h="13500" prst="angle"/>
              <a:extrusionClr>
                <a:srgbClr val="FFB219"/>
              </a:extrusionClr>
              <a:contourClr>
                <a:srgbClr val="FFCC00"/>
              </a:contourClr>
            </a:sp3d>
          </p:spPr>
          <p:txBody>
            <a:bodyPr>
              <a:flatTx/>
            </a:bodyPr>
            <a:lstStyle/>
            <a:p>
              <a:endParaRPr lang="zh-CN" altLang="en-US"/>
            </a:p>
          </p:txBody>
        </p:sp>
      </p:grpSp>
      <p:sp>
        <p:nvSpPr>
          <p:cNvPr id="33" name="AutoShape 35"/>
          <p:cNvSpPr>
            <a:spLocks noChangeArrowheads="1"/>
          </p:cNvSpPr>
          <p:nvPr/>
        </p:nvSpPr>
        <p:spPr bwMode="gray">
          <a:xfrm>
            <a:off x="924693" y="3594100"/>
            <a:ext cx="828675" cy="596900"/>
          </a:xfrm>
          <a:prstGeom prst="curvedRightArrow">
            <a:avLst>
              <a:gd name="adj1" fmla="val 16542"/>
              <a:gd name="adj2" fmla="val 38977"/>
              <a:gd name="adj3" fmla="val 39419"/>
            </a:avLst>
          </a:prstGeom>
          <a:gradFill rotWithShape="1">
            <a:gsLst>
              <a:gs pos="0">
                <a:srgbClr val="FFBE93"/>
              </a:gs>
              <a:gs pos="100000">
                <a:srgbClr val="FF6600"/>
              </a:gs>
            </a:gsLst>
            <a:lin ang="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34" name="Group 36"/>
          <p:cNvGrpSpPr>
            <a:grpSpLocks/>
          </p:cNvGrpSpPr>
          <p:nvPr/>
        </p:nvGrpSpPr>
        <p:grpSpPr bwMode="auto">
          <a:xfrm rot="363836">
            <a:off x="6569843" y="927100"/>
            <a:ext cx="368300" cy="454025"/>
            <a:chOff x="1971" y="2318"/>
            <a:chExt cx="482" cy="596"/>
          </a:xfrm>
        </p:grpSpPr>
        <p:sp>
          <p:nvSpPr>
            <p:cNvPr id="35" name="Oval 37"/>
            <p:cNvSpPr>
              <a:spLocks noChangeArrowheads="1"/>
            </p:cNvSpPr>
            <p:nvPr/>
          </p:nvSpPr>
          <p:spPr bwMode="gray">
            <a:xfrm>
              <a:off x="2149" y="2318"/>
              <a:ext cx="126" cy="123"/>
            </a:xfrm>
            <a:prstGeom prst="ellipse">
              <a:avLst/>
            </a:prstGeom>
            <a:solidFill>
              <a:srgbClr val="CC9900"/>
            </a:solidFill>
            <a:ln w="9525">
              <a:round/>
              <a:headEnd/>
              <a:tailEnd/>
            </a:ln>
            <a:scene3d>
              <a:camera prst="legacyPerspectiveFront">
                <a:rot lat="20099981" lon="1500000" rev="0"/>
              </a:camera>
              <a:lightRig rig="legacyNormal2" dir="t"/>
            </a:scene3d>
            <a:sp3d extrusionH="11100" prstMaterial="legacyMatte">
              <a:bevelT w="13500" h="13500" prst="angle"/>
              <a:bevelB w="13500" h="13500" prst="angle"/>
              <a:extrusionClr>
                <a:srgbClr val="FFB219"/>
              </a:extrusionClr>
              <a:contourClr>
                <a:srgbClr val="CC9900"/>
              </a:contourClr>
            </a:sp3d>
          </p:spPr>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Freeform 38"/>
            <p:cNvSpPr>
              <a:spLocks/>
            </p:cNvSpPr>
            <p:nvPr/>
          </p:nvSpPr>
          <p:spPr bwMode="gray">
            <a:xfrm>
              <a:off x="1971" y="2336"/>
              <a:ext cx="482" cy="578"/>
            </a:xfrm>
            <a:custGeom>
              <a:avLst/>
              <a:gdLst>
                <a:gd name="T0" fmla="*/ 0 w 3312"/>
                <a:gd name="T1" fmla="*/ 0 h 3962"/>
                <a:gd name="T2" fmla="*/ 0 w 3312"/>
                <a:gd name="T3" fmla="*/ 0 h 3962"/>
                <a:gd name="T4" fmla="*/ 0 w 3312"/>
                <a:gd name="T5" fmla="*/ 0 h 3962"/>
                <a:gd name="T6" fmla="*/ 0 w 3312"/>
                <a:gd name="T7" fmla="*/ 0 h 3962"/>
                <a:gd name="T8" fmla="*/ 0 w 3312"/>
                <a:gd name="T9" fmla="*/ 0 h 3962"/>
                <a:gd name="T10" fmla="*/ 0 w 3312"/>
                <a:gd name="T11" fmla="*/ 0 h 3962"/>
                <a:gd name="T12" fmla="*/ 0 w 3312"/>
                <a:gd name="T13" fmla="*/ 0 h 3962"/>
                <a:gd name="T14" fmla="*/ 0 w 3312"/>
                <a:gd name="T15" fmla="*/ 0 h 3962"/>
                <a:gd name="T16" fmla="*/ 0 w 3312"/>
                <a:gd name="T17" fmla="*/ 0 h 3962"/>
                <a:gd name="T18" fmla="*/ 0 w 3312"/>
                <a:gd name="T19" fmla="*/ 0 h 3962"/>
                <a:gd name="T20" fmla="*/ 0 w 3312"/>
                <a:gd name="T21" fmla="*/ 0 h 3962"/>
                <a:gd name="T22" fmla="*/ 0 w 3312"/>
                <a:gd name="T23" fmla="*/ 0 h 3962"/>
                <a:gd name="T24" fmla="*/ 0 w 3312"/>
                <a:gd name="T25" fmla="*/ 0 h 3962"/>
                <a:gd name="T26" fmla="*/ 0 w 3312"/>
                <a:gd name="T27" fmla="*/ 0 h 3962"/>
                <a:gd name="T28" fmla="*/ 0 w 3312"/>
                <a:gd name="T29" fmla="*/ 0 h 3962"/>
                <a:gd name="T30" fmla="*/ 0 w 3312"/>
                <a:gd name="T31" fmla="*/ 0 h 3962"/>
                <a:gd name="T32" fmla="*/ 0 w 3312"/>
                <a:gd name="T33" fmla="*/ 0 h 3962"/>
                <a:gd name="T34" fmla="*/ 0 w 3312"/>
                <a:gd name="T35" fmla="*/ 0 h 3962"/>
                <a:gd name="T36" fmla="*/ 0 w 3312"/>
                <a:gd name="T37" fmla="*/ 0 h 3962"/>
                <a:gd name="T38" fmla="*/ 0 w 3312"/>
                <a:gd name="T39" fmla="*/ 0 h 3962"/>
                <a:gd name="T40" fmla="*/ 0 w 3312"/>
                <a:gd name="T41" fmla="*/ 0 h 3962"/>
                <a:gd name="T42" fmla="*/ 0 w 3312"/>
                <a:gd name="T43" fmla="*/ 0 h 3962"/>
                <a:gd name="T44" fmla="*/ 0 w 3312"/>
                <a:gd name="T45" fmla="*/ 0 h 3962"/>
                <a:gd name="T46" fmla="*/ 0 w 3312"/>
                <a:gd name="T47" fmla="*/ 0 h 396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312"/>
                <a:gd name="T73" fmla="*/ 0 h 3962"/>
                <a:gd name="T74" fmla="*/ 3312 w 3312"/>
                <a:gd name="T75" fmla="*/ 3962 h 396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312" h="3962">
                  <a:moveTo>
                    <a:pt x="1376" y="696"/>
                  </a:moveTo>
                  <a:cubicBezTo>
                    <a:pt x="1401" y="795"/>
                    <a:pt x="1489" y="920"/>
                    <a:pt x="1639" y="920"/>
                  </a:cubicBezTo>
                  <a:cubicBezTo>
                    <a:pt x="1801" y="920"/>
                    <a:pt x="1876" y="795"/>
                    <a:pt x="1926" y="708"/>
                  </a:cubicBezTo>
                  <a:lnTo>
                    <a:pt x="2940" y="66"/>
                  </a:lnTo>
                  <a:cubicBezTo>
                    <a:pt x="3042" y="0"/>
                    <a:pt x="3142" y="16"/>
                    <a:pt x="3204" y="78"/>
                  </a:cubicBezTo>
                  <a:cubicBezTo>
                    <a:pt x="3267" y="140"/>
                    <a:pt x="3312" y="264"/>
                    <a:pt x="3072" y="444"/>
                  </a:cubicBezTo>
                  <a:lnTo>
                    <a:pt x="2139" y="1081"/>
                  </a:lnTo>
                  <a:lnTo>
                    <a:pt x="2476" y="2372"/>
                  </a:lnTo>
                  <a:lnTo>
                    <a:pt x="2251" y="2435"/>
                  </a:lnTo>
                  <a:lnTo>
                    <a:pt x="2614" y="3589"/>
                  </a:lnTo>
                  <a:cubicBezTo>
                    <a:pt x="2651" y="3751"/>
                    <a:pt x="2639" y="3863"/>
                    <a:pt x="2539" y="3925"/>
                  </a:cubicBezTo>
                  <a:cubicBezTo>
                    <a:pt x="2401" y="3962"/>
                    <a:pt x="2289" y="3863"/>
                    <a:pt x="2226" y="3689"/>
                  </a:cubicBezTo>
                  <a:cubicBezTo>
                    <a:pt x="2101" y="3453"/>
                    <a:pt x="1876" y="2720"/>
                    <a:pt x="1789" y="2534"/>
                  </a:cubicBezTo>
                  <a:lnTo>
                    <a:pt x="1414" y="2534"/>
                  </a:lnTo>
                  <a:cubicBezTo>
                    <a:pt x="1339" y="2770"/>
                    <a:pt x="1151" y="3465"/>
                    <a:pt x="1051" y="3689"/>
                  </a:cubicBezTo>
                  <a:cubicBezTo>
                    <a:pt x="1001" y="3838"/>
                    <a:pt x="914" y="3950"/>
                    <a:pt x="789" y="3925"/>
                  </a:cubicBezTo>
                  <a:cubicBezTo>
                    <a:pt x="714" y="3875"/>
                    <a:pt x="614" y="3838"/>
                    <a:pt x="676" y="3577"/>
                  </a:cubicBezTo>
                  <a:lnTo>
                    <a:pt x="1001" y="2459"/>
                  </a:lnTo>
                  <a:lnTo>
                    <a:pt x="751" y="2397"/>
                  </a:lnTo>
                  <a:lnTo>
                    <a:pt x="1126" y="1081"/>
                  </a:lnTo>
                  <a:lnTo>
                    <a:pt x="139" y="497"/>
                  </a:lnTo>
                  <a:cubicBezTo>
                    <a:pt x="54" y="402"/>
                    <a:pt x="0" y="342"/>
                    <a:pt x="60" y="180"/>
                  </a:cubicBezTo>
                  <a:cubicBezTo>
                    <a:pt x="186" y="102"/>
                    <a:pt x="214" y="112"/>
                    <a:pt x="389" y="162"/>
                  </a:cubicBezTo>
                  <a:lnTo>
                    <a:pt x="1376" y="696"/>
                  </a:lnTo>
                  <a:close/>
                </a:path>
              </a:pathLst>
            </a:custGeom>
            <a:solidFill>
              <a:srgbClr val="CC9900"/>
            </a:solidFill>
            <a:ln w="9525">
              <a:round/>
              <a:headEnd/>
              <a:tailEnd/>
            </a:ln>
            <a:scene3d>
              <a:camera prst="legacyPerspectiveFront">
                <a:rot lat="20099981" lon="1500000" rev="0"/>
              </a:camera>
              <a:lightRig rig="legacyNormal2" dir="t"/>
            </a:scene3d>
            <a:sp3d extrusionH="11100" prstMaterial="legacyMatte">
              <a:bevelT w="13500" h="13500" prst="angle"/>
              <a:bevelB w="13500" h="13500" prst="angle"/>
              <a:extrusionClr>
                <a:srgbClr val="FFB219"/>
              </a:extrusionClr>
              <a:contourClr>
                <a:srgbClr val="CC9900"/>
              </a:contourClr>
            </a:sp3d>
          </p:spPr>
          <p:txBody>
            <a:bodyPr>
              <a:flatTx/>
            </a:bodyPr>
            <a:lstStyle/>
            <a:p>
              <a:endParaRPr lang="zh-CN" altLang="en-US"/>
            </a:p>
          </p:txBody>
        </p:sp>
      </p:grpSp>
      <p:grpSp>
        <p:nvGrpSpPr>
          <p:cNvPr id="37" name="Group 39"/>
          <p:cNvGrpSpPr>
            <a:grpSpLocks/>
          </p:cNvGrpSpPr>
          <p:nvPr/>
        </p:nvGrpSpPr>
        <p:grpSpPr bwMode="auto">
          <a:xfrm>
            <a:off x="3364681" y="1536700"/>
            <a:ext cx="1463675" cy="379413"/>
            <a:chOff x="724" y="2704"/>
            <a:chExt cx="1390" cy="350"/>
          </a:xfrm>
        </p:grpSpPr>
        <p:sp>
          <p:nvSpPr>
            <p:cNvPr id="38" name="AutoShape 40"/>
            <p:cNvSpPr>
              <a:spLocks noChangeArrowheads="1"/>
            </p:cNvSpPr>
            <p:nvPr/>
          </p:nvSpPr>
          <p:spPr bwMode="gray">
            <a:xfrm flipH="1">
              <a:off x="1592" y="2704"/>
              <a:ext cx="522" cy="341"/>
            </a:xfrm>
            <a:prstGeom prst="curvedRightArrow">
              <a:avLst>
                <a:gd name="adj1" fmla="val 19583"/>
                <a:gd name="adj2" fmla="val 44676"/>
                <a:gd name="adj3" fmla="val 43217"/>
              </a:avLst>
            </a:prstGeom>
            <a:gradFill rotWithShape="1">
              <a:gsLst>
                <a:gs pos="0">
                  <a:srgbClr val="FFBE93"/>
                </a:gs>
                <a:gs pos="100000">
                  <a:srgbClr val="FF6600"/>
                </a:gs>
              </a:gsLst>
              <a:lin ang="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9" name="AutoShape 41"/>
            <p:cNvSpPr>
              <a:spLocks noChangeArrowheads="1"/>
            </p:cNvSpPr>
            <p:nvPr/>
          </p:nvSpPr>
          <p:spPr bwMode="gray">
            <a:xfrm>
              <a:off x="724" y="2713"/>
              <a:ext cx="522" cy="341"/>
            </a:xfrm>
            <a:prstGeom prst="curvedRightArrow">
              <a:avLst>
                <a:gd name="adj1" fmla="val 16542"/>
                <a:gd name="adj2" fmla="val 38977"/>
                <a:gd name="adj3" fmla="val 43465"/>
              </a:avLst>
            </a:prstGeom>
            <a:gradFill rotWithShape="1">
              <a:gsLst>
                <a:gs pos="0">
                  <a:srgbClr val="FFBE93"/>
                </a:gs>
                <a:gs pos="100000">
                  <a:srgbClr val="FF6600"/>
                </a:gs>
              </a:gsLst>
              <a:lin ang="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grpSp>
        <p:nvGrpSpPr>
          <p:cNvPr id="40" name="Group 42"/>
          <p:cNvGrpSpPr>
            <a:grpSpLocks/>
          </p:cNvGrpSpPr>
          <p:nvPr/>
        </p:nvGrpSpPr>
        <p:grpSpPr bwMode="auto">
          <a:xfrm>
            <a:off x="6271393" y="1081088"/>
            <a:ext cx="979488" cy="204787"/>
            <a:chOff x="724" y="2704"/>
            <a:chExt cx="1390" cy="350"/>
          </a:xfrm>
        </p:grpSpPr>
        <p:sp>
          <p:nvSpPr>
            <p:cNvPr id="41" name="AutoShape 43"/>
            <p:cNvSpPr>
              <a:spLocks noChangeArrowheads="1"/>
            </p:cNvSpPr>
            <p:nvPr/>
          </p:nvSpPr>
          <p:spPr bwMode="gray">
            <a:xfrm flipH="1">
              <a:off x="1592" y="2704"/>
              <a:ext cx="522" cy="341"/>
            </a:xfrm>
            <a:prstGeom prst="curvedRightArrow">
              <a:avLst>
                <a:gd name="adj1" fmla="val 19583"/>
                <a:gd name="adj2" fmla="val 44676"/>
                <a:gd name="adj3" fmla="val 43217"/>
              </a:avLst>
            </a:prstGeom>
            <a:gradFill rotWithShape="1">
              <a:gsLst>
                <a:gs pos="0">
                  <a:srgbClr val="FFBE93"/>
                </a:gs>
                <a:gs pos="100000">
                  <a:srgbClr val="FF6600"/>
                </a:gs>
              </a:gsLst>
              <a:lin ang="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2" name="AutoShape 44"/>
            <p:cNvSpPr>
              <a:spLocks noChangeArrowheads="1"/>
            </p:cNvSpPr>
            <p:nvPr/>
          </p:nvSpPr>
          <p:spPr bwMode="gray">
            <a:xfrm>
              <a:off x="724" y="2713"/>
              <a:ext cx="522" cy="341"/>
            </a:xfrm>
            <a:prstGeom prst="curvedRightArrow">
              <a:avLst>
                <a:gd name="adj1" fmla="val 16542"/>
                <a:gd name="adj2" fmla="val 38977"/>
                <a:gd name="adj3" fmla="val 43465"/>
              </a:avLst>
            </a:prstGeom>
            <a:gradFill rotWithShape="1">
              <a:gsLst>
                <a:gs pos="0">
                  <a:srgbClr val="FFBE93"/>
                </a:gs>
                <a:gs pos="100000">
                  <a:srgbClr val="FF6600"/>
                </a:gs>
              </a:gsLst>
              <a:lin ang="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sp>
        <p:nvSpPr>
          <p:cNvPr id="43" name="TextBox 26"/>
          <p:cNvSpPr txBox="1">
            <a:spLocks noChangeArrowheads="1"/>
          </p:cNvSpPr>
          <p:nvPr/>
        </p:nvSpPr>
        <p:spPr bwMode="auto">
          <a:xfrm>
            <a:off x="686568" y="1144588"/>
            <a:ext cx="2417763" cy="338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Aft>
                <a:spcPct val="20000"/>
              </a:spcAft>
            </a:pPr>
            <a:r>
              <a:rPr lang="zh-CN" altLang="en-US" sz="1600" b="1">
                <a:solidFill>
                  <a:srgbClr val="FF0000"/>
                </a:solidFill>
                <a:latin typeface="微软雅黑" panose="020B0503020204020204" pitchFamily="34" charset="-122"/>
                <a:ea typeface="微软雅黑" panose="020B0503020204020204" pitchFamily="34" charset="-122"/>
                <a:cs typeface="Arial" panose="020B0604020202020204" pitchFamily="34" charset="0"/>
              </a:rPr>
              <a:t>物业服务应用</a:t>
            </a:r>
            <a:endParaRPr lang="en-US" altLang="ja-JP" sz="1600" b="1">
              <a:solidFill>
                <a:srgbClr val="FF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44" name="TextBox 30"/>
          <p:cNvSpPr txBox="1">
            <a:spLocks noChangeArrowheads="1"/>
          </p:cNvSpPr>
          <p:nvPr/>
        </p:nvSpPr>
        <p:spPr bwMode="auto">
          <a:xfrm>
            <a:off x="3615506" y="4210050"/>
            <a:ext cx="2320925" cy="338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Aft>
                <a:spcPct val="20000"/>
              </a:spcAft>
            </a:pPr>
            <a:r>
              <a:rPr lang="zh-CN" altLang="en-US" sz="1600" b="1">
                <a:solidFill>
                  <a:srgbClr val="FF0000"/>
                </a:solidFill>
                <a:latin typeface="微软雅黑" panose="020B0503020204020204" pitchFamily="34" charset="-122"/>
                <a:ea typeface="微软雅黑" panose="020B0503020204020204" pitchFamily="34" charset="-122"/>
                <a:cs typeface="Arial" panose="020B0604020202020204" pitchFamily="34" charset="0"/>
              </a:rPr>
              <a:t>管委会服务应用</a:t>
            </a:r>
            <a:endParaRPr lang="en-US" altLang="ja-JP" sz="1600" b="1">
              <a:solidFill>
                <a:srgbClr val="FF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45" name="TextBox 31"/>
          <p:cNvSpPr txBox="1">
            <a:spLocks noChangeArrowheads="1"/>
          </p:cNvSpPr>
          <p:nvPr/>
        </p:nvSpPr>
        <p:spPr bwMode="auto">
          <a:xfrm>
            <a:off x="6382518" y="2001838"/>
            <a:ext cx="2293938" cy="339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Aft>
                <a:spcPts val="288"/>
              </a:spcAft>
            </a:pPr>
            <a:r>
              <a:rPr lang="zh-CN" altLang="en-US" sz="1600" b="1">
                <a:solidFill>
                  <a:srgbClr val="FF0000"/>
                </a:solidFill>
                <a:latin typeface="微软雅黑" panose="020B0503020204020204" pitchFamily="34" charset="-122"/>
                <a:ea typeface="微软雅黑" panose="020B0503020204020204" pitchFamily="34" charset="-122"/>
                <a:cs typeface="Arial" panose="020B0604020202020204" pitchFamily="34" charset="0"/>
              </a:rPr>
              <a:t>企业服务应用</a:t>
            </a:r>
            <a:endParaRPr lang="en-US" altLang="ja-JP" sz="1600" b="1">
              <a:solidFill>
                <a:srgbClr val="FF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46" name="TextBox 80"/>
          <p:cNvSpPr txBox="1"/>
          <p:nvPr/>
        </p:nvSpPr>
        <p:spPr>
          <a:xfrm>
            <a:off x="5330006" y="4906963"/>
            <a:ext cx="857250" cy="1454150"/>
          </a:xfrm>
          <a:prstGeom prst="rect">
            <a:avLst/>
          </a:prstGeom>
          <a:noFill/>
          <a:ln>
            <a:solidFill>
              <a:schemeClr val="bg1">
                <a:lumMod val="65000"/>
              </a:schemeClr>
            </a:solidFill>
          </a:ln>
        </p:spPr>
        <p:txBody>
          <a:bodyPr>
            <a:spAutoFit/>
          </a:bodyPr>
          <a:lstStyle/>
          <a:p>
            <a:pPr fontAlgn="auto">
              <a:spcBef>
                <a:spcPts val="0"/>
              </a:spcBef>
              <a:spcAft>
                <a:spcPts val="0"/>
              </a:spcAft>
              <a:defRPr/>
            </a:pPr>
            <a:endParaRPr lang="en-US" altLang="zh-CN" sz="923" b="1" dirty="0">
              <a:solidFill>
                <a:srgbClr val="FF0000"/>
              </a:solidFill>
              <a:latin typeface="微软雅黑" pitchFamily="34" charset="-122"/>
              <a:ea typeface="微软雅黑" pitchFamily="34" charset="-122"/>
            </a:endParaRPr>
          </a:p>
          <a:p>
            <a:pPr fontAlgn="auto">
              <a:spcBef>
                <a:spcPts val="0"/>
              </a:spcBef>
              <a:spcAft>
                <a:spcPts val="0"/>
              </a:spcAft>
              <a:defRPr/>
            </a:pPr>
            <a:r>
              <a:rPr lang="zh-CN" altLang="en-US" sz="1400" b="1" dirty="0">
                <a:solidFill>
                  <a:srgbClr val="000000"/>
                </a:solidFill>
                <a:latin typeface="微软雅黑" pitchFamily="34" charset="-122"/>
                <a:ea typeface="微软雅黑" pitchFamily="34" charset="-122"/>
              </a:rPr>
              <a:t>对外招商过程中的信息化管理</a:t>
            </a:r>
          </a:p>
          <a:p>
            <a:pPr fontAlgn="auto">
              <a:spcBef>
                <a:spcPts val="0"/>
              </a:spcBef>
              <a:spcAft>
                <a:spcPts val="0"/>
              </a:spcAft>
              <a:defRPr/>
            </a:pPr>
            <a:endParaRPr lang="zh-CN" altLang="en-US" sz="923" b="1" dirty="0">
              <a:solidFill>
                <a:srgbClr val="000000"/>
              </a:solidFill>
              <a:latin typeface="微软雅黑" pitchFamily="34" charset="-122"/>
              <a:ea typeface="微软雅黑" pitchFamily="34" charset="-122"/>
            </a:endParaRPr>
          </a:p>
        </p:txBody>
      </p:sp>
      <p:sp>
        <p:nvSpPr>
          <p:cNvPr id="47" name="TextBox 81"/>
          <p:cNvSpPr txBox="1"/>
          <p:nvPr/>
        </p:nvSpPr>
        <p:spPr>
          <a:xfrm>
            <a:off x="3615506" y="4837113"/>
            <a:ext cx="1720850" cy="1527175"/>
          </a:xfrm>
          <a:prstGeom prst="rect">
            <a:avLst/>
          </a:prstGeom>
          <a:noFill/>
          <a:ln>
            <a:solidFill>
              <a:schemeClr val="bg1">
                <a:lumMod val="65000"/>
              </a:schemeClr>
            </a:solidFill>
          </a:ln>
        </p:spPr>
        <p:txBody>
          <a:bodyPr>
            <a:spAutoFit/>
          </a:bodyPr>
          <a:lstStyle/>
          <a:p>
            <a:pPr fontAlgn="auto">
              <a:spcBef>
                <a:spcPts val="0"/>
              </a:spcBef>
              <a:spcAft>
                <a:spcPts val="0"/>
              </a:spcAft>
              <a:defRPr/>
            </a:pPr>
            <a:endParaRPr lang="en-US" altLang="zh-CN" sz="923" b="1" dirty="0">
              <a:solidFill>
                <a:srgbClr val="FF0000"/>
              </a:solidFill>
              <a:latin typeface="微软雅黑" pitchFamily="34" charset="-122"/>
              <a:ea typeface="微软雅黑" pitchFamily="34" charset="-122"/>
            </a:endParaRPr>
          </a:p>
          <a:p>
            <a:pPr fontAlgn="auto">
              <a:spcBef>
                <a:spcPts val="0"/>
              </a:spcBef>
              <a:spcAft>
                <a:spcPts val="0"/>
              </a:spcAft>
              <a:buFont typeface="Arial" pitchFamily="34" charset="0"/>
              <a:buChar char="•"/>
              <a:defRPr/>
            </a:pPr>
            <a:r>
              <a:rPr lang="zh-CN" altLang="en-US" sz="1400" b="1" dirty="0">
                <a:solidFill>
                  <a:srgbClr val="000000"/>
                </a:solidFill>
                <a:latin typeface="微软雅黑" pitchFamily="34" charset="-122"/>
                <a:ea typeface="微软雅黑" pitchFamily="34" charset="-122"/>
              </a:rPr>
              <a:t>物流、资金流、信息流、人力资源、业绩、生产经营进度管理</a:t>
            </a:r>
            <a:endParaRPr lang="en-US" altLang="zh-CN" sz="1400" b="1" dirty="0">
              <a:solidFill>
                <a:srgbClr val="000000"/>
              </a:solidFill>
              <a:latin typeface="微软雅黑" pitchFamily="34" charset="-122"/>
              <a:ea typeface="微软雅黑" pitchFamily="34" charset="-122"/>
            </a:endParaRPr>
          </a:p>
          <a:p>
            <a:pPr fontAlgn="auto">
              <a:spcBef>
                <a:spcPts val="0"/>
              </a:spcBef>
              <a:spcAft>
                <a:spcPts val="0"/>
              </a:spcAft>
              <a:buFont typeface="Arial" pitchFamily="34" charset="0"/>
              <a:buChar char="•"/>
              <a:defRPr/>
            </a:pPr>
            <a:r>
              <a:rPr lang="zh-CN" altLang="en-US" sz="1400" b="1" dirty="0">
                <a:solidFill>
                  <a:srgbClr val="000000"/>
                </a:solidFill>
                <a:latin typeface="微软雅黑" pitchFamily="34" charset="-122"/>
                <a:ea typeface="微软雅黑" pitchFamily="34" charset="-122"/>
              </a:rPr>
              <a:t>传统办公和移动化办公</a:t>
            </a:r>
          </a:p>
        </p:txBody>
      </p:sp>
      <p:sp>
        <p:nvSpPr>
          <p:cNvPr id="48" name="TextBox 82"/>
          <p:cNvSpPr txBox="1"/>
          <p:nvPr/>
        </p:nvSpPr>
        <p:spPr>
          <a:xfrm>
            <a:off x="4244156" y="4629150"/>
            <a:ext cx="1014412" cy="3079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lgn="ctr" fontAlgn="auto">
              <a:spcBef>
                <a:spcPts val="0"/>
              </a:spcBef>
              <a:spcAft>
                <a:spcPts val="0"/>
              </a:spcAft>
              <a:defRPr/>
            </a:pPr>
            <a:r>
              <a:rPr lang="zh-CN" altLang="en-US" sz="1400" b="1" dirty="0">
                <a:solidFill>
                  <a:schemeClr val="bg1"/>
                </a:solidFill>
                <a:latin typeface="微软雅黑" pitchFamily="34" charset="-122"/>
              </a:rPr>
              <a:t>内部办公</a:t>
            </a:r>
          </a:p>
        </p:txBody>
      </p:sp>
      <p:sp>
        <p:nvSpPr>
          <p:cNvPr id="49" name="TextBox 83"/>
          <p:cNvSpPr txBox="1"/>
          <p:nvPr/>
        </p:nvSpPr>
        <p:spPr>
          <a:xfrm>
            <a:off x="5271268" y="4638675"/>
            <a:ext cx="928688" cy="3079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lgn="ctr" fontAlgn="auto">
              <a:spcBef>
                <a:spcPts val="0"/>
              </a:spcBef>
              <a:spcAft>
                <a:spcPts val="0"/>
              </a:spcAft>
              <a:defRPr/>
            </a:pPr>
            <a:r>
              <a:rPr lang="zh-CN" altLang="en-US" sz="1400" b="1" dirty="0">
                <a:solidFill>
                  <a:schemeClr val="bg1"/>
                </a:solidFill>
                <a:latin typeface="微软雅黑" pitchFamily="34" charset="-122"/>
              </a:rPr>
              <a:t>外部招商</a:t>
            </a:r>
          </a:p>
        </p:txBody>
      </p:sp>
      <p:sp>
        <p:nvSpPr>
          <p:cNvPr id="50" name="TextBox 85"/>
          <p:cNvSpPr txBox="1"/>
          <p:nvPr/>
        </p:nvSpPr>
        <p:spPr>
          <a:xfrm>
            <a:off x="6187256" y="4838700"/>
            <a:ext cx="1285875" cy="1525588"/>
          </a:xfrm>
          <a:prstGeom prst="rect">
            <a:avLst/>
          </a:prstGeom>
          <a:noFill/>
          <a:ln>
            <a:solidFill>
              <a:schemeClr val="bg1">
                <a:lumMod val="65000"/>
              </a:schemeClr>
            </a:solidFill>
          </a:ln>
        </p:spPr>
        <p:txBody>
          <a:bodyPr>
            <a:spAutoFit/>
          </a:bodyPr>
          <a:lstStyle/>
          <a:p>
            <a:pPr fontAlgn="auto">
              <a:spcBef>
                <a:spcPts val="0"/>
              </a:spcBef>
              <a:spcAft>
                <a:spcPts val="0"/>
              </a:spcAft>
              <a:defRPr/>
            </a:pPr>
            <a:endParaRPr lang="en-US" altLang="zh-CN" sz="923" b="1" dirty="0">
              <a:solidFill>
                <a:srgbClr val="FF0000"/>
              </a:solidFill>
              <a:latin typeface="微软雅黑" pitchFamily="34" charset="-122"/>
              <a:ea typeface="微软雅黑" pitchFamily="34" charset="-122"/>
            </a:endParaRPr>
          </a:p>
          <a:p>
            <a:pPr fontAlgn="auto">
              <a:spcBef>
                <a:spcPts val="0"/>
              </a:spcBef>
              <a:spcAft>
                <a:spcPts val="0"/>
              </a:spcAft>
              <a:defRPr/>
            </a:pPr>
            <a:r>
              <a:rPr lang="zh-CN" altLang="en-US" sz="1400" b="1" dirty="0">
                <a:solidFill>
                  <a:srgbClr val="000000"/>
                </a:solidFill>
                <a:latin typeface="微软雅黑" pitchFamily="34" charset="-122"/>
                <a:ea typeface="微软雅黑" pitchFamily="34" charset="-122"/>
              </a:rPr>
              <a:t>光纤和</a:t>
            </a:r>
            <a:r>
              <a:rPr lang="en-US" altLang="zh-CN" sz="1400" b="1" dirty="0">
                <a:solidFill>
                  <a:srgbClr val="000000"/>
                </a:solidFill>
                <a:latin typeface="微软雅黑" pitchFamily="34" charset="-122"/>
                <a:ea typeface="微软雅黑" pitchFamily="34" charset="-122"/>
              </a:rPr>
              <a:t>WIFI</a:t>
            </a:r>
            <a:r>
              <a:rPr lang="zh-CN" altLang="en-US" sz="1400" b="1" dirty="0">
                <a:solidFill>
                  <a:srgbClr val="000000"/>
                </a:solidFill>
                <a:latin typeface="微软雅黑" pitchFamily="34" charset="-122"/>
                <a:ea typeface="微软雅黑" pitchFamily="34" charset="-122"/>
              </a:rPr>
              <a:t>接入、数据中心、弱电项目、地理位置信息系统、机房建设</a:t>
            </a:r>
            <a:endParaRPr lang="zh-CN" altLang="en-US" sz="923" b="1" dirty="0">
              <a:solidFill>
                <a:srgbClr val="000000"/>
              </a:solidFill>
              <a:latin typeface="微软雅黑" pitchFamily="34" charset="-122"/>
              <a:ea typeface="微软雅黑" pitchFamily="34" charset="-122"/>
            </a:endParaRPr>
          </a:p>
        </p:txBody>
      </p:sp>
      <p:sp>
        <p:nvSpPr>
          <p:cNvPr id="51" name="TextBox 84"/>
          <p:cNvSpPr txBox="1"/>
          <p:nvPr/>
        </p:nvSpPr>
        <p:spPr>
          <a:xfrm>
            <a:off x="6230118" y="4638675"/>
            <a:ext cx="928688" cy="3079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lgn="ctr" fontAlgn="auto">
              <a:spcBef>
                <a:spcPts val="0"/>
              </a:spcBef>
              <a:spcAft>
                <a:spcPts val="0"/>
              </a:spcAft>
              <a:defRPr/>
            </a:pPr>
            <a:r>
              <a:rPr lang="zh-CN" altLang="en-US" sz="1400" b="1" dirty="0">
                <a:solidFill>
                  <a:schemeClr val="bg1"/>
                </a:solidFill>
                <a:latin typeface="微软雅黑" pitchFamily="34" charset="-122"/>
              </a:rPr>
              <a:t>基础设施</a:t>
            </a:r>
          </a:p>
        </p:txBody>
      </p:sp>
      <p:sp>
        <p:nvSpPr>
          <p:cNvPr id="52" name="TextBox 86"/>
          <p:cNvSpPr txBox="1"/>
          <p:nvPr/>
        </p:nvSpPr>
        <p:spPr>
          <a:xfrm>
            <a:off x="758006" y="1825625"/>
            <a:ext cx="2071687" cy="1385888"/>
          </a:xfrm>
          <a:prstGeom prst="rect">
            <a:avLst/>
          </a:prstGeom>
          <a:noFill/>
          <a:ln>
            <a:solidFill>
              <a:schemeClr val="bg1">
                <a:lumMod val="65000"/>
              </a:schemeClr>
            </a:solidFill>
          </a:ln>
        </p:spPr>
        <p:txBody>
          <a:bodyPr>
            <a:spAutoFit/>
          </a:bodyPr>
          <a:lstStyle/>
          <a:p>
            <a:pPr fontAlgn="auto">
              <a:spcBef>
                <a:spcPts val="0"/>
              </a:spcBef>
              <a:spcAft>
                <a:spcPts val="0"/>
              </a:spcAft>
              <a:buFont typeface="Arial" pitchFamily="34" charset="0"/>
              <a:buChar char="•"/>
              <a:defRPr/>
            </a:pPr>
            <a:r>
              <a:rPr lang="zh-CN" altLang="en-US" sz="1400" b="1" dirty="0">
                <a:solidFill>
                  <a:srgbClr val="000000"/>
                </a:solidFill>
                <a:latin typeface="微软雅黑" pitchFamily="34" charset="-122"/>
                <a:ea typeface="微软雅黑" pitchFamily="34" charset="-122"/>
              </a:rPr>
              <a:t>园区生活的信息化支撑，包括物业管理的门禁管理、一卡通、访客管理、车辆管理等</a:t>
            </a:r>
            <a:endParaRPr lang="en-US" altLang="zh-CN" sz="1400" b="1" dirty="0">
              <a:solidFill>
                <a:srgbClr val="000000"/>
              </a:solidFill>
              <a:latin typeface="微软雅黑" pitchFamily="34" charset="-122"/>
              <a:ea typeface="微软雅黑" pitchFamily="34" charset="-122"/>
            </a:endParaRPr>
          </a:p>
          <a:p>
            <a:pPr fontAlgn="auto">
              <a:spcBef>
                <a:spcPts val="0"/>
              </a:spcBef>
              <a:spcAft>
                <a:spcPts val="0"/>
              </a:spcAft>
              <a:buFont typeface="Arial" pitchFamily="34" charset="0"/>
              <a:buChar char="•"/>
              <a:defRPr/>
            </a:pPr>
            <a:r>
              <a:rPr lang="zh-CN" altLang="en-US" sz="1400" b="1" dirty="0">
                <a:solidFill>
                  <a:srgbClr val="000000"/>
                </a:solidFill>
                <a:latin typeface="微软雅黑" pitchFamily="34" charset="-122"/>
                <a:ea typeface="微软雅黑" pitchFamily="34" charset="-122"/>
              </a:rPr>
              <a:t>园区信息发布公开</a:t>
            </a:r>
            <a:endParaRPr lang="en-US" altLang="zh-CN" sz="1400" b="1" dirty="0">
              <a:solidFill>
                <a:srgbClr val="000000"/>
              </a:solidFill>
              <a:latin typeface="微软雅黑" pitchFamily="34" charset="-122"/>
              <a:ea typeface="微软雅黑" pitchFamily="34" charset="-122"/>
            </a:endParaRPr>
          </a:p>
          <a:p>
            <a:pPr fontAlgn="auto">
              <a:spcBef>
                <a:spcPts val="0"/>
              </a:spcBef>
              <a:spcAft>
                <a:spcPts val="0"/>
              </a:spcAft>
              <a:buFont typeface="Arial" pitchFamily="34" charset="0"/>
              <a:buChar char="•"/>
              <a:defRPr/>
            </a:pPr>
            <a:r>
              <a:rPr lang="zh-CN" altLang="en-US" sz="1400" b="1" dirty="0">
                <a:solidFill>
                  <a:srgbClr val="000000"/>
                </a:solidFill>
                <a:latin typeface="微软雅黑" pitchFamily="34" charset="-122"/>
                <a:ea typeface="微软雅黑" pitchFamily="34" charset="-122"/>
              </a:rPr>
              <a:t>园区服务管理</a:t>
            </a:r>
          </a:p>
        </p:txBody>
      </p:sp>
      <p:sp>
        <p:nvSpPr>
          <p:cNvPr id="53" name="TextBox 87"/>
          <p:cNvSpPr txBox="1"/>
          <p:nvPr/>
        </p:nvSpPr>
        <p:spPr>
          <a:xfrm>
            <a:off x="983431" y="1550988"/>
            <a:ext cx="1417637" cy="307975"/>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lgn="ctr" fontAlgn="auto">
              <a:spcBef>
                <a:spcPts val="0"/>
              </a:spcBef>
              <a:spcAft>
                <a:spcPts val="0"/>
              </a:spcAft>
              <a:defRPr/>
            </a:pPr>
            <a:r>
              <a:rPr lang="zh-CN" altLang="en-US" sz="1400" b="1" dirty="0">
                <a:solidFill>
                  <a:srgbClr val="000000"/>
                </a:solidFill>
                <a:latin typeface="微软雅黑" pitchFamily="34" charset="-122"/>
              </a:rPr>
              <a:t>园区生活服务</a:t>
            </a:r>
          </a:p>
        </p:txBody>
      </p:sp>
      <p:sp>
        <p:nvSpPr>
          <p:cNvPr id="54" name="TextBox 88"/>
          <p:cNvSpPr txBox="1"/>
          <p:nvPr/>
        </p:nvSpPr>
        <p:spPr>
          <a:xfrm>
            <a:off x="6473006" y="2566988"/>
            <a:ext cx="2071687" cy="1600200"/>
          </a:xfrm>
          <a:prstGeom prst="rect">
            <a:avLst/>
          </a:prstGeom>
          <a:noFill/>
          <a:ln>
            <a:solidFill>
              <a:schemeClr val="bg1">
                <a:lumMod val="65000"/>
              </a:schemeClr>
            </a:solidFill>
          </a:ln>
        </p:spPr>
        <p:txBody>
          <a:bodyPr>
            <a:spAutoFit/>
          </a:bodyPr>
          <a:lstStyle/>
          <a:p>
            <a:pPr fontAlgn="auto">
              <a:spcBef>
                <a:spcPts val="0"/>
              </a:spcBef>
              <a:spcAft>
                <a:spcPts val="0"/>
              </a:spcAft>
              <a:defRPr/>
            </a:pPr>
            <a:endParaRPr lang="en-US" altLang="zh-CN" sz="1400" b="1" dirty="0">
              <a:solidFill>
                <a:srgbClr val="FF0000"/>
              </a:solidFill>
              <a:latin typeface="微软雅黑" pitchFamily="34" charset="-122"/>
              <a:ea typeface="微软雅黑" pitchFamily="34" charset="-122"/>
            </a:endParaRPr>
          </a:p>
          <a:p>
            <a:pPr fontAlgn="auto">
              <a:spcBef>
                <a:spcPts val="0"/>
              </a:spcBef>
              <a:spcAft>
                <a:spcPts val="0"/>
              </a:spcAft>
              <a:buFont typeface="Arial" pitchFamily="34" charset="0"/>
              <a:buChar char="•"/>
              <a:defRPr/>
            </a:pPr>
            <a:r>
              <a:rPr lang="zh-CN" altLang="en-US" sz="1400" b="1" dirty="0">
                <a:solidFill>
                  <a:srgbClr val="000000"/>
                </a:solidFill>
                <a:latin typeface="微软雅黑" pitchFamily="34" charset="-122"/>
                <a:ea typeface="微软雅黑" pitchFamily="34" charset="-122"/>
              </a:rPr>
              <a:t>企业在建设、商业生产、销售及服务上的信息化需求。</a:t>
            </a:r>
            <a:endParaRPr lang="en-US" altLang="zh-CN" sz="1400" b="1" dirty="0">
              <a:solidFill>
                <a:srgbClr val="000000"/>
              </a:solidFill>
              <a:latin typeface="微软雅黑" pitchFamily="34" charset="-122"/>
              <a:ea typeface="微软雅黑" pitchFamily="34" charset="-122"/>
            </a:endParaRPr>
          </a:p>
          <a:p>
            <a:pPr fontAlgn="auto">
              <a:spcBef>
                <a:spcPts val="0"/>
              </a:spcBef>
              <a:spcAft>
                <a:spcPts val="0"/>
              </a:spcAft>
              <a:buFont typeface="Arial" pitchFamily="34" charset="0"/>
              <a:buChar char="•"/>
              <a:defRPr/>
            </a:pPr>
            <a:r>
              <a:rPr lang="zh-CN" altLang="en-US" sz="1400" b="1" dirty="0">
                <a:solidFill>
                  <a:srgbClr val="000000"/>
                </a:solidFill>
                <a:latin typeface="微软雅黑" pitchFamily="34" charset="-122"/>
                <a:ea typeface="微软雅黑" pitchFamily="34" charset="-122"/>
              </a:rPr>
              <a:t>包括管理、营销、办公、通信方面的信息化应用服务。</a:t>
            </a:r>
          </a:p>
        </p:txBody>
      </p:sp>
      <p:sp>
        <p:nvSpPr>
          <p:cNvPr id="55" name="TextBox 89"/>
          <p:cNvSpPr txBox="1"/>
          <p:nvPr/>
        </p:nvSpPr>
        <p:spPr>
          <a:xfrm>
            <a:off x="6698431" y="2435225"/>
            <a:ext cx="1560512" cy="307975"/>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lgn="ctr" fontAlgn="auto">
              <a:spcBef>
                <a:spcPts val="0"/>
              </a:spcBef>
              <a:spcAft>
                <a:spcPts val="0"/>
              </a:spcAft>
              <a:defRPr/>
            </a:pPr>
            <a:r>
              <a:rPr lang="zh-CN" altLang="en-US" sz="1400" b="1" dirty="0">
                <a:solidFill>
                  <a:srgbClr val="000000"/>
                </a:solidFill>
                <a:latin typeface="微软雅黑" pitchFamily="34" charset="-122"/>
              </a:rPr>
              <a:t>企业信息化服务</a:t>
            </a:r>
          </a:p>
        </p:txBody>
      </p:sp>
    </p:spTree>
    <p:extLst>
      <p:ext uri="{BB962C8B-B14F-4D97-AF65-F5344CB8AC3E}">
        <p14:creationId xmlns:p14="http://schemas.microsoft.com/office/powerpoint/2010/main" xmlns="" val="41950475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p:txBody>
          <a:bodyPr/>
          <a:lstStyle/>
          <a:p>
            <a:pPr marL="0" indent="0">
              <a:buNone/>
            </a:pPr>
            <a:r>
              <a:rPr lang="zh-CN" altLang="en-US" dirty="0" smtClean="0"/>
              <a:t>智慧园区的主要服务应用</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27</a:t>
            </a:fld>
            <a:endParaRPr lang="zh-CN" altLang="en-US" dirty="0"/>
          </a:p>
        </p:txBody>
      </p:sp>
      <p:grpSp>
        <p:nvGrpSpPr>
          <p:cNvPr id="4" name="组合 62"/>
          <p:cNvGrpSpPr/>
          <p:nvPr/>
        </p:nvGrpSpPr>
        <p:grpSpPr>
          <a:xfrm>
            <a:off x="1590977" y="1844824"/>
            <a:ext cx="5897487" cy="4248472"/>
            <a:chOff x="626478" y="835873"/>
            <a:chExt cx="4977974" cy="3774633"/>
          </a:xfrm>
        </p:grpSpPr>
        <p:sp>
          <p:nvSpPr>
            <p:cNvPr id="5" name="Oval 96"/>
            <p:cNvSpPr>
              <a:spLocks noChangeArrowheads="1"/>
            </p:cNvSpPr>
            <p:nvPr/>
          </p:nvSpPr>
          <p:spPr bwMode="auto">
            <a:xfrm>
              <a:off x="2097923" y="3767617"/>
              <a:ext cx="432000" cy="432000"/>
            </a:xfrm>
            <a:prstGeom prst="ellipse">
              <a:avLst/>
            </a:prstGeom>
            <a:solidFill>
              <a:srgbClr val="33CCFF">
                <a:alpha val="80000"/>
              </a:srgbClr>
            </a:solidFill>
            <a:ln w="9525" algn="ctr">
              <a:noFill/>
              <a:round/>
              <a:headEnd/>
              <a:tailEnd/>
            </a:ln>
            <a:effectLst/>
          </p:spPr>
          <p:txBody>
            <a:bodyPr wrap="none" lIns="91423" tIns="45711" rIns="91423" bIns="45711" anchor="ctr"/>
            <a:lstStyle/>
            <a:p>
              <a:pPr eaLnBrk="0" hangingPunct="0">
                <a:lnSpc>
                  <a:spcPct val="85000"/>
                </a:lnSpc>
                <a:defRPr/>
              </a:pPr>
              <a:endParaRPr lang="zh-CN" altLang="en-US" sz="1000" b="1">
                <a:solidFill>
                  <a:srgbClr val="2D2015"/>
                </a:solidFill>
                <a:effectLst>
                  <a:outerShdw blurRad="38100" dist="38100" dir="2700000" algn="tl">
                    <a:srgbClr val="000000"/>
                  </a:outerShdw>
                </a:effectLst>
                <a:latin typeface="华文细黑" pitchFamily="2" charset="-122"/>
                <a:ea typeface="华文细黑" pitchFamily="2" charset="-122"/>
              </a:endParaRPr>
            </a:p>
          </p:txBody>
        </p:sp>
        <p:sp>
          <p:nvSpPr>
            <p:cNvPr id="6" name="Oval 96"/>
            <p:cNvSpPr>
              <a:spLocks noChangeArrowheads="1"/>
            </p:cNvSpPr>
            <p:nvPr/>
          </p:nvSpPr>
          <p:spPr bwMode="auto">
            <a:xfrm>
              <a:off x="3244581" y="4009462"/>
              <a:ext cx="432000" cy="432000"/>
            </a:xfrm>
            <a:prstGeom prst="ellipse">
              <a:avLst/>
            </a:prstGeom>
            <a:solidFill>
              <a:srgbClr val="99CC00">
                <a:alpha val="80000"/>
              </a:srgbClr>
            </a:solidFill>
            <a:ln w="9525" algn="ctr">
              <a:noFill/>
              <a:round/>
              <a:headEnd/>
              <a:tailEnd/>
            </a:ln>
            <a:effectLst/>
          </p:spPr>
          <p:txBody>
            <a:bodyPr wrap="none" lIns="91423" tIns="45711" rIns="91423" bIns="45711" anchor="ctr"/>
            <a:lstStyle/>
            <a:p>
              <a:pPr eaLnBrk="0" hangingPunct="0">
                <a:lnSpc>
                  <a:spcPct val="85000"/>
                </a:lnSpc>
                <a:defRPr/>
              </a:pPr>
              <a:endParaRPr lang="zh-CN" altLang="en-US" sz="1000" b="1">
                <a:solidFill>
                  <a:srgbClr val="2D2015"/>
                </a:solidFill>
                <a:effectLst>
                  <a:outerShdw blurRad="38100" dist="38100" dir="2700000" algn="tl">
                    <a:srgbClr val="000000"/>
                  </a:outerShdw>
                </a:effectLst>
                <a:latin typeface="华文细黑" pitchFamily="2" charset="-122"/>
                <a:ea typeface="华文细黑" pitchFamily="2" charset="-122"/>
              </a:endParaRPr>
            </a:p>
          </p:txBody>
        </p:sp>
        <p:sp>
          <p:nvSpPr>
            <p:cNvPr id="7" name="Oval 78"/>
            <p:cNvSpPr>
              <a:spLocks noChangeArrowheads="1"/>
            </p:cNvSpPr>
            <p:nvPr/>
          </p:nvSpPr>
          <p:spPr bwMode="auto">
            <a:xfrm>
              <a:off x="4539032" y="2640059"/>
              <a:ext cx="432000" cy="432000"/>
            </a:xfrm>
            <a:prstGeom prst="ellipse">
              <a:avLst/>
            </a:prstGeom>
            <a:solidFill>
              <a:srgbClr val="99CC00">
                <a:alpha val="80000"/>
              </a:srgbClr>
            </a:solidFill>
            <a:ln w="9525" algn="ctr">
              <a:noFill/>
              <a:round/>
              <a:headEnd/>
              <a:tailEnd/>
            </a:ln>
            <a:effectLst/>
          </p:spPr>
          <p:txBody>
            <a:bodyPr wrap="none" lIns="91423" tIns="45711" rIns="91423" bIns="45711" anchor="ctr"/>
            <a:lstStyle/>
            <a:p>
              <a:pPr eaLnBrk="0" hangingPunct="0">
                <a:lnSpc>
                  <a:spcPct val="85000"/>
                </a:lnSpc>
                <a:defRPr/>
              </a:pPr>
              <a:endParaRPr lang="zh-CN" altLang="en-US" sz="1000" b="1">
                <a:solidFill>
                  <a:srgbClr val="2D2015"/>
                </a:solidFill>
                <a:effectLst>
                  <a:outerShdw blurRad="38100" dist="38100" dir="2700000" algn="tl">
                    <a:srgbClr val="000000"/>
                  </a:outerShdw>
                </a:effectLst>
                <a:latin typeface="华文细黑" pitchFamily="2" charset="-122"/>
                <a:ea typeface="华文细黑" pitchFamily="2" charset="-122"/>
              </a:endParaRPr>
            </a:p>
          </p:txBody>
        </p:sp>
        <p:sp>
          <p:nvSpPr>
            <p:cNvPr id="8" name="Oval 79"/>
            <p:cNvSpPr>
              <a:spLocks noChangeArrowheads="1"/>
            </p:cNvSpPr>
            <p:nvPr/>
          </p:nvSpPr>
          <p:spPr bwMode="auto">
            <a:xfrm>
              <a:off x="3734345" y="3856070"/>
              <a:ext cx="432000" cy="432000"/>
            </a:xfrm>
            <a:prstGeom prst="ellipse">
              <a:avLst/>
            </a:prstGeom>
            <a:solidFill>
              <a:srgbClr val="99CC00">
                <a:alpha val="80000"/>
              </a:srgbClr>
            </a:solidFill>
            <a:ln w="9525" algn="ctr">
              <a:noFill/>
              <a:round/>
              <a:headEnd/>
              <a:tailEnd/>
            </a:ln>
            <a:effectLst/>
          </p:spPr>
          <p:txBody>
            <a:bodyPr wrap="none" lIns="91423" tIns="45711" rIns="91423" bIns="45711" anchor="ctr"/>
            <a:lstStyle/>
            <a:p>
              <a:pPr eaLnBrk="0" hangingPunct="0">
                <a:lnSpc>
                  <a:spcPct val="85000"/>
                </a:lnSpc>
                <a:defRPr/>
              </a:pPr>
              <a:endParaRPr lang="zh-CN" altLang="en-US" sz="1000" b="1">
                <a:solidFill>
                  <a:srgbClr val="2D2015"/>
                </a:solidFill>
                <a:effectLst>
                  <a:outerShdw blurRad="38100" dist="38100" dir="2700000" algn="tl">
                    <a:srgbClr val="000000"/>
                  </a:outerShdw>
                </a:effectLst>
                <a:latin typeface="华文细黑" pitchFamily="2" charset="-122"/>
                <a:ea typeface="华文细黑" pitchFamily="2" charset="-122"/>
              </a:endParaRPr>
            </a:p>
          </p:txBody>
        </p:sp>
        <p:pic>
          <p:nvPicPr>
            <p:cNvPr id="9" name="Picture 80" descr="png-0236"/>
            <p:cNvPicPr>
              <a:picLocks noChangeAspect="1" noChangeArrowheads="1"/>
            </p:cNvPicPr>
            <p:nvPr/>
          </p:nvPicPr>
          <p:blipFill>
            <a:blip r:embed="rId2" cstate="email"/>
            <a:srcRect/>
            <a:stretch>
              <a:fillRect/>
            </a:stretch>
          </p:blipFill>
          <p:spPr bwMode="auto">
            <a:xfrm>
              <a:off x="2108113" y="3787664"/>
              <a:ext cx="419926" cy="409951"/>
            </a:xfrm>
            <a:prstGeom prst="rect">
              <a:avLst/>
            </a:prstGeom>
            <a:noFill/>
            <a:ln w="9525">
              <a:noFill/>
              <a:miter lim="800000"/>
              <a:headEnd/>
              <a:tailEnd/>
            </a:ln>
          </p:spPr>
        </p:pic>
        <p:sp>
          <p:nvSpPr>
            <p:cNvPr id="10" name="Oval 81"/>
            <p:cNvSpPr>
              <a:spLocks noChangeArrowheads="1"/>
            </p:cNvSpPr>
            <p:nvPr/>
          </p:nvSpPr>
          <p:spPr bwMode="auto">
            <a:xfrm>
              <a:off x="4503013" y="2134664"/>
              <a:ext cx="432000" cy="432000"/>
            </a:xfrm>
            <a:prstGeom prst="ellipse">
              <a:avLst/>
            </a:prstGeom>
            <a:solidFill>
              <a:srgbClr val="99CC00">
                <a:alpha val="80000"/>
              </a:srgbClr>
            </a:solidFill>
            <a:ln w="9525" algn="ctr">
              <a:noFill/>
              <a:round/>
              <a:headEnd/>
              <a:tailEnd/>
            </a:ln>
            <a:effectLst/>
          </p:spPr>
          <p:txBody>
            <a:bodyPr wrap="none" lIns="91423" tIns="45711" rIns="91423" bIns="45711" anchor="ctr"/>
            <a:lstStyle/>
            <a:p>
              <a:pPr eaLnBrk="0" hangingPunct="0">
                <a:lnSpc>
                  <a:spcPct val="85000"/>
                </a:lnSpc>
                <a:defRPr/>
              </a:pPr>
              <a:endParaRPr lang="zh-CN" altLang="en-US" sz="1000" b="1">
                <a:solidFill>
                  <a:srgbClr val="2D2015"/>
                </a:solidFill>
                <a:effectLst>
                  <a:outerShdw blurRad="38100" dist="38100" dir="2700000" algn="tl">
                    <a:srgbClr val="000000"/>
                  </a:outerShdw>
                </a:effectLst>
                <a:latin typeface="华文细黑" pitchFamily="2" charset="-122"/>
                <a:ea typeface="华文细黑" pitchFamily="2" charset="-122"/>
              </a:endParaRPr>
            </a:p>
          </p:txBody>
        </p:sp>
        <p:sp>
          <p:nvSpPr>
            <p:cNvPr id="11" name="Oval 83"/>
            <p:cNvSpPr>
              <a:spLocks noChangeArrowheads="1"/>
            </p:cNvSpPr>
            <p:nvPr/>
          </p:nvSpPr>
          <p:spPr bwMode="auto">
            <a:xfrm>
              <a:off x="4118027" y="3540322"/>
              <a:ext cx="432000" cy="432000"/>
            </a:xfrm>
            <a:prstGeom prst="ellipse">
              <a:avLst/>
            </a:prstGeom>
            <a:solidFill>
              <a:srgbClr val="99CC00">
                <a:alpha val="80000"/>
              </a:srgbClr>
            </a:solidFill>
            <a:ln w="9525" algn="ctr">
              <a:noFill/>
              <a:round/>
              <a:headEnd/>
              <a:tailEnd/>
            </a:ln>
            <a:effectLst/>
          </p:spPr>
          <p:txBody>
            <a:bodyPr wrap="none" lIns="91423" tIns="45711" rIns="91423" bIns="45711" anchor="ctr"/>
            <a:lstStyle/>
            <a:p>
              <a:pPr eaLnBrk="0" hangingPunct="0">
                <a:lnSpc>
                  <a:spcPct val="85000"/>
                </a:lnSpc>
                <a:defRPr/>
              </a:pPr>
              <a:endParaRPr lang="zh-CN" altLang="en-US" sz="1000" b="1">
                <a:solidFill>
                  <a:srgbClr val="2D2015"/>
                </a:solidFill>
                <a:effectLst>
                  <a:outerShdw blurRad="38100" dist="38100" dir="2700000" algn="tl">
                    <a:srgbClr val="000000"/>
                  </a:outerShdw>
                </a:effectLst>
                <a:latin typeface="华文细黑" pitchFamily="2" charset="-122"/>
                <a:ea typeface="华文细黑" pitchFamily="2" charset="-122"/>
              </a:endParaRPr>
            </a:p>
          </p:txBody>
        </p:sp>
        <p:sp>
          <p:nvSpPr>
            <p:cNvPr id="12" name="Oval 84"/>
            <p:cNvSpPr>
              <a:spLocks noChangeArrowheads="1"/>
            </p:cNvSpPr>
            <p:nvPr/>
          </p:nvSpPr>
          <p:spPr bwMode="auto">
            <a:xfrm>
              <a:off x="4407472" y="3130998"/>
              <a:ext cx="432000" cy="432000"/>
            </a:xfrm>
            <a:prstGeom prst="ellipse">
              <a:avLst/>
            </a:prstGeom>
            <a:solidFill>
              <a:srgbClr val="99CC00">
                <a:alpha val="80000"/>
              </a:srgbClr>
            </a:solidFill>
            <a:ln w="9525" algn="ctr">
              <a:noFill/>
              <a:round/>
              <a:headEnd/>
              <a:tailEnd/>
            </a:ln>
            <a:effectLst/>
          </p:spPr>
          <p:txBody>
            <a:bodyPr wrap="none" lIns="91423" tIns="45711" rIns="91423" bIns="45711" anchor="ctr"/>
            <a:lstStyle/>
            <a:p>
              <a:pPr eaLnBrk="0" hangingPunct="0">
                <a:lnSpc>
                  <a:spcPct val="85000"/>
                </a:lnSpc>
                <a:defRPr/>
              </a:pPr>
              <a:endParaRPr lang="zh-CN" altLang="en-US" sz="1000" b="1">
                <a:solidFill>
                  <a:srgbClr val="2D2015"/>
                </a:solidFill>
                <a:effectLst>
                  <a:outerShdw blurRad="38100" dist="38100" dir="2700000" algn="tl">
                    <a:srgbClr val="000000"/>
                  </a:outerShdw>
                </a:effectLst>
                <a:latin typeface="华文细黑" pitchFamily="2" charset="-122"/>
                <a:ea typeface="华文细黑" pitchFamily="2" charset="-122"/>
              </a:endParaRPr>
            </a:p>
          </p:txBody>
        </p:sp>
        <p:sp>
          <p:nvSpPr>
            <p:cNvPr id="13" name="Oval 85"/>
            <p:cNvSpPr>
              <a:spLocks noChangeArrowheads="1"/>
            </p:cNvSpPr>
            <p:nvPr/>
          </p:nvSpPr>
          <p:spPr bwMode="auto">
            <a:xfrm>
              <a:off x="4314769" y="1604238"/>
              <a:ext cx="432000" cy="432000"/>
            </a:xfrm>
            <a:prstGeom prst="ellipse">
              <a:avLst/>
            </a:prstGeom>
            <a:solidFill>
              <a:srgbClr val="FF6600">
                <a:alpha val="79999"/>
              </a:srgbClr>
            </a:solidFill>
            <a:ln w="9525" algn="ctr">
              <a:noFill/>
              <a:round/>
              <a:headEnd/>
              <a:tailEnd/>
            </a:ln>
          </p:spPr>
          <p:txBody>
            <a:bodyPr wrap="none" lIns="91429" tIns="45714" rIns="91429" bIns="45714" anchor="ctr"/>
            <a:lstStyle/>
            <a:p>
              <a:endParaRPr lang="zh-CN" altLang="en-US" sz="1000">
                <a:solidFill>
                  <a:srgbClr val="2D2015"/>
                </a:solidFill>
                <a:latin typeface="华文细黑" pitchFamily="2" charset="-122"/>
                <a:ea typeface="华文细黑" pitchFamily="2" charset="-122"/>
              </a:endParaRPr>
            </a:p>
          </p:txBody>
        </p:sp>
        <p:sp>
          <p:nvSpPr>
            <p:cNvPr id="14" name="Oval 87"/>
            <p:cNvSpPr>
              <a:spLocks noChangeArrowheads="1"/>
            </p:cNvSpPr>
            <p:nvPr/>
          </p:nvSpPr>
          <p:spPr bwMode="auto">
            <a:xfrm>
              <a:off x="3914133" y="1197880"/>
              <a:ext cx="432000" cy="432000"/>
            </a:xfrm>
            <a:prstGeom prst="ellipse">
              <a:avLst/>
            </a:prstGeom>
            <a:solidFill>
              <a:srgbClr val="FF6600">
                <a:alpha val="79999"/>
              </a:srgbClr>
            </a:solidFill>
            <a:ln w="9525" algn="ctr">
              <a:noFill/>
              <a:round/>
              <a:headEnd/>
              <a:tailEnd/>
            </a:ln>
          </p:spPr>
          <p:txBody>
            <a:bodyPr wrap="none" lIns="91429" tIns="45714" rIns="91429" bIns="45714" anchor="ctr"/>
            <a:lstStyle/>
            <a:p>
              <a:endParaRPr lang="zh-CN" altLang="en-US" sz="1000">
                <a:solidFill>
                  <a:srgbClr val="2D2015"/>
                </a:solidFill>
                <a:latin typeface="华文细黑" pitchFamily="2" charset="-122"/>
                <a:ea typeface="华文细黑" pitchFamily="2" charset="-122"/>
              </a:endParaRPr>
            </a:p>
          </p:txBody>
        </p:sp>
        <p:sp>
          <p:nvSpPr>
            <p:cNvPr id="15" name="Oval 88"/>
            <p:cNvSpPr>
              <a:spLocks noChangeArrowheads="1"/>
            </p:cNvSpPr>
            <p:nvPr/>
          </p:nvSpPr>
          <p:spPr bwMode="auto">
            <a:xfrm>
              <a:off x="3326881" y="921814"/>
              <a:ext cx="432000" cy="432000"/>
            </a:xfrm>
            <a:prstGeom prst="ellipse">
              <a:avLst/>
            </a:prstGeom>
            <a:solidFill>
              <a:srgbClr val="FF6600">
                <a:alpha val="79999"/>
              </a:srgbClr>
            </a:solidFill>
            <a:ln w="9525" algn="ctr">
              <a:noFill/>
              <a:round/>
              <a:headEnd/>
              <a:tailEnd/>
            </a:ln>
          </p:spPr>
          <p:txBody>
            <a:bodyPr wrap="none" lIns="91429" tIns="45714" rIns="91429" bIns="45714" anchor="ctr"/>
            <a:lstStyle/>
            <a:p>
              <a:endParaRPr lang="zh-CN" altLang="en-US" sz="1000">
                <a:solidFill>
                  <a:srgbClr val="2D2015"/>
                </a:solidFill>
                <a:latin typeface="华文细黑" pitchFamily="2" charset="-122"/>
                <a:ea typeface="华文细黑" pitchFamily="2" charset="-122"/>
              </a:endParaRPr>
            </a:p>
          </p:txBody>
        </p:sp>
        <p:sp>
          <p:nvSpPr>
            <p:cNvPr id="16" name="Oval 89"/>
            <p:cNvSpPr>
              <a:spLocks noChangeArrowheads="1"/>
            </p:cNvSpPr>
            <p:nvPr/>
          </p:nvSpPr>
          <p:spPr bwMode="auto">
            <a:xfrm>
              <a:off x="1439765" y="2709179"/>
              <a:ext cx="432000" cy="432000"/>
            </a:xfrm>
            <a:prstGeom prst="ellipse">
              <a:avLst/>
            </a:prstGeom>
            <a:solidFill>
              <a:srgbClr val="33CCFF">
                <a:alpha val="80000"/>
              </a:srgbClr>
            </a:solidFill>
            <a:ln w="9525" algn="ctr">
              <a:noFill/>
              <a:round/>
              <a:headEnd/>
              <a:tailEnd/>
            </a:ln>
            <a:effectLst/>
          </p:spPr>
          <p:txBody>
            <a:bodyPr wrap="none" lIns="91423" tIns="45711" rIns="91423" bIns="45711" anchor="ctr"/>
            <a:lstStyle/>
            <a:p>
              <a:pPr eaLnBrk="0" hangingPunct="0">
                <a:lnSpc>
                  <a:spcPct val="85000"/>
                </a:lnSpc>
                <a:defRPr/>
              </a:pPr>
              <a:endParaRPr lang="zh-CN" altLang="en-US" sz="1000" b="1">
                <a:solidFill>
                  <a:srgbClr val="2D2015"/>
                </a:solidFill>
                <a:effectLst>
                  <a:outerShdw blurRad="38100" dist="38100" dir="2700000" algn="tl">
                    <a:srgbClr val="000000"/>
                  </a:outerShdw>
                </a:effectLst>
                <a:latin typeface="华文细黑" pitchFamily="2" charset="-122"/>
                <a:ea typeface="华文细黑" pitchFamily="2" charset="-122"/>
              </a:endParaRPr>
            </a:p>
          </p:txBody>
        </p:sp>
        <p:sp>
          <p:nvSpPr>
            <p:cNvPr id="17" name="Oval 90"/>
            <p:cNvSpPr>
              <a:spLocks noChangeArrowheads="1"/>
            </p:cNvSpPr>
            <p:nvPr/>
          </p:nvSpPr>
          <p:spPr bwMode="auto">
            <a:xfrm>
              <a:off x="1568540" y="1674721"/>
              <a:ext cx="432000" cy="432000"/>
            </a:xfrm>
            <a:prstGeom prst="ellipse">
              <a:avLst/>
            </a:prstGeom>
            <a:solidFill>
              <a:srgbClr val="FF6600">
                <a:alpha val="79999"/>
              </a:srgbClr>
            </a:solidFill>
            <a:ln w="9525" algn="ctr">
              <a:noFill/>
              <a:round/>
              <a:headEnd/>
              <a:tailEnd/>
            </a:ln>
          </p:spPr>
          <p:txBody>
            <a:bodyPr wrap="none" lIns="91429" tIns="45714" rIns="91429" bIns="45714" anchor="ctr"/>
            <a:lstStyle/>
            <a:p>
              <a:endParaRPr lang="zh-CN" altLang="en-US" sz="1000">
                <a:solidFill>
                  <a:srgbClr val="2D2015"/>
                </a:solidFill>
                <a:latin typeface="华文细黑" pitchFamily="2" charset="-122"/>
                <a:ea typeface="华文细黑" pitchFamily="2" charset="-122"/>
              </a:endParaRPr>
            </a:p>
          </p:txBody>
        </p:sp>
        <p:sp>
          <p:nvSpPr>
            <p:cNvPr id="18" name="Oval 91"/>
            <p:cNvSpPr>
              <a:spLocks noChangeArrowheads="1"/>
            </p:cNvSpPr>
            <p:nvPr/>
          </p:nvSpPr>
          <p:spPr bwMode="auto">
            <a:xfrm>
              <a:off x="1989096" y="1194032"/>
              <a:ext cx="432000" cy="432000"/>
            </a:xfrm>
            <a:prstGeom prst="ellipse">
              <a:avLst/>
            </a:prstGeom>
            <a:solidFill>
              <a:srgbClr val="FF6600">
                <a:alpha val="79999"/>
              </a:srgbClr>
            </a:solidFill>
            <a:ln w="9525" algn="ctr">
              <a:noFill/>
              <a:round/>
              <a:headEnd/>
              <a:tailEnd/>
            </a:ln>
          </p:spPr>
          <p:txBody>
            <a:bodyPr wrap="none" lIns="91429" tIns="45714" rIns="91429" bIns="45714" anchor="ctr"/>
            <a:lstStyle/>
            <a:p>
              <a:endParaRPr lang="zh-CN" altLang="en-US" sz="1000">
                <a:solidFill>
                  <a:srgbClr val="2D2015"/>
                </a:solidFill>
                <a:latin typeface="华文细黑" pitchFamily="2" charset="-122"/>
                <a:ea typeface="华文细黑" pitchFamily="2" charset="-122"/>
              </a:endParaRPr>
            </a:p>
          </p:txBody>
        </p:sp>
        <p:sp>
          <p:nvSpPr>
            <p:cNvPr id="19" name="Oval 92"/>
            <p:cNvSpPr>
              <a:spLocks noChangeArrowheads="1"/>
            </p:cNvSpPr>
            <p:nvPr/>
          </p:nvSpPr>
          <p:spPr bwMode="auto">
            <a:xfrm>
              <a:off x="2530442" y="930476"/>
              <a:ext cx="432000" cy="432000"/>
            </a:xfrm>
            <a:prstGeom prst="ellipse">
              <a:avLst/>
            </a:prstGeom>
            <a:solidFill>
              <a:srgbClr val="FF6600">
                <a:alpha val="79999"/>
              </a:srgbClr>
            </a:solidFill>
            <a:ln w="9525" algn="ctr">
              <a:noFill/>
              <a:round/>
              <a:headEnd/>
              <a:tailEnd/>
            </a:ln>
          </p:spPr>
          <p:txBody>
            <a:bodyPr wrap="none" lIns="91429" tIns="45714" rIns="91429" bIns="45714" anchor="ctr"/>
            <a:lstStyle/>
            <a:p>
              <a:endParaRPr lang="zh-CN" altLang="en-US" sz="1000">
                <a:solidFill>
                  <a:srgbClr val="2D2015"/>
                </a:solidFill>
                <a:latin typeface="华文细黑" pitchFamily="2" charset="-122"/>
                <a:ea typeface="华文细黑" pitchFamily="2" charset="-122"/>
              </a:endParaRPr>
            </a:p>
          </p:txBody>
        </p:sp>
        <p:sp>
          <p:nvSpPr>
            <p:cNvPr id="20" name="Oval 93"/>
            <p:cNvSpPr>
              <a:spLocks noChangeArrowheads="1"/>
            </p:cNvSpPr>
            <p:nvPr/>
          </p:nvSpPr>
          <p:spPr bwMode="auto">
            <a:xfrm>
              <a:off x="1838987" y="1337968"/>
              <a:ext cx="2700000" cy="2700000"/>
            </a:xfrm>
            <a:prstGeom prst="ellipse">
              <a:avLst/>
            </a:prstGeom>
            <a:gradFill rotWithShape="1">
              <a:gsLst>
                <a:gs pos="0">
                  <a:srgbClr val="FFFF99"/>
                </a:gs>
                <a:gs pos="100000">
                  <a:srgbClr val="767647"/>
                </a:gs>
              </a:gsLst>
              <a:lin ang="5400000" scaled="1"/>
            </a:gradFill>
            <a:ln w="9525">
              <a:noFill/>
              <a:round/>
              <a:headEnd/>
              <a:tailEnd/>
            </a:ln>
            <a:effectLst>
              <a:prstShdw prst="shdw17" dist="17961" dir="2700000">
                <a:srgbClr val="99995C"/>
              </a:prstShdw>
            </a:effectLst>
          </p:spPr>
          <p:txBody>
            <a:bodyPr wrap="none" lIns="91435" tIns="45717" rIns="91435" bIns="45717" anchor="ctr"/>
            <a:lstStyle/>
            <a:p>
              <a:endParaRPr lang="zh-TW" altLang="en-US" sz="1000">
                <a:solidFill>
                  <a:srgbClr val="2D2015"/>
                </a:solidFill>
                <a:latin typeface="华文细黑" pitchFamily="2" charset="-122"/>
                <a:ea typeface="华文细黑" pitchFamily="2" charset="-122"/>
              </a:endParaRPr>
            </a:p>
          </p:txBody>
        </p:sp>
        <p:sp>
          <p:nvSpPr>
            <p:cNvPr id="21" name="Oval 94"/>
            <p:cNvSpPr>
              <a:spLocks noChangeArrowheads="1"/>
            </p:cNvSpPr>
            <p:nvPr/>
          </p:nvSpPr>
          <p:spPr bwMode="auto">
            <a:xfrm rot="-68238281">
              <a:off x="3240625" y="2221022"/>
              <a:ext cx="1080000" cy="1440000"/>
            </a:xfrm>
            <a:prstGeom prst="ellipse">
              <a:avLst/>
            </a:prstGeom>
            <a:solidFill>
              <a:srgbClr val="99CC00">
                <a:alpha val="80000"/>
              </a:srgbClr>
            </a:solidFill>
            <a:ln w="9525" algn="ctr">
              <a:noFill/>
              <a:round/>
              <a:headEnd/>
              <a:tailEnd/>
            </a:ln>
            <a:effectLst/>
          </p:spPr>
          <p:txBody>
            <a:bodyPr wrap="none" lIns="91429" tIns="45714" rIns="91429" bIns="45714" anchor="ctr"/>
            <a:lstStyle/>
            <a:p>
              <a:pPr eaLnBrk="0" hangingPunct="0">
                <a:lnSpc>
                  <a:spcPct val="85000"/>
                </a:lnSpc>
                <a:defRPr/>
              </a:pPr>
              <a:r>
                <a:rPr lang="zh-CN" altLang="en-US" sz="1000" b="1" dirty="0">
                  <a:solidFill>
                    <a:srgbClr val="2D2015"/>
                  </a:solidFill>
                  <a:effectLst>
                    <a:outerShdw blurRad="38100" dist="38100" dir="2700000" algn="tl">
                      <a:srgbClr val="000000"/>
                    </a:outerShdw>
                  </a:effectLst>
                  <a:latin typeface="华文细黑" pitchFamily="2" charset="-122"/>
                  <a:ea typeface="华文细黑" pitchFamily="2" charset="-122"/>
                </a:rPr>
                <a:t/>
              </a:r>
              <a:br>
                <a:rPr lang="zh-CN" altLang="en-US" sz="1000" b="1" dirty="0">
                  <a:solidFill>
                    <a:srgbClr val="2D2015"/>
                  </a:solidFill>
                  <a:effectLst>
                    <a:outerShdw blurRad="38100" dist="38100" dir="2700000" algn="tl">
                      <a:srgbClr val="000000"/>
                    </a:outerShdw>
                  </a:effectLst>
                  <a:latin typeface="华文细黑" pitchFamily="2" charset="-122"/>
                  <a:ea typeface="华文细黑" pitchFamily="2" charset="-122"/>
                </a:rPr>
              </a:br>
              <a:endParaRPr lang="zh-CN" altLang="en-US" sz="1000" b="1" dirty="0">
                <a:solidFill>
                  <a:srgbClr val="2D2015"/>
                </a:solidFill>
                <a:effectLst>
                  <a:outerShdw blurRad="38100" dist="38100" dir="2700000" algn="tl">
                    <a:srgbClr val="000000"/>
                  </a:outerShdw>
                </a:effectLst>
                <a:latin typeface="华文细黑" pitchFamily="2" charset="-122"/>
                <a:ea typeface="华文细黑" pitchFamily="2" charset="-122"/>
              </a:endParaRPr>
            </a:p>
          </p:txBody>
        </p:sp>
        <p:sp>
          <p:nvSpPr>
            <p:cNvPr id="22" name="Oval 95"/>
            <p:cNvSpPr>
              <a:spLocks noChangeArrowheads="1"/>
            </p:cNvSpPr>
            <p:nvPr/>
          </p:nvSpPr>
          <p:spPr bwMode="auto">
            <a:xfrm rot="3466523">
              <a:off x="2095563" y="2262805"/>
              <a:ext cx="1080000" cy="1440000"/>
            </a:xfrm>
            <a:prstGeom prst="ellipse">
              <a:avLst/>
            </a:prstGeom>
            <a:solidFill>
              <a:srgbClr val="33CCFF">
                <a:alpha val="80000"/>
              </a:srgbClr>
            </a:solidFill>
            <a:ln w="9525" algn="ctr">
              <a:noFill/>
              <a:round/>
              <a:headEnd/>
              <a:tailEnd/>
            </a:ln>
            <a:effectLst/>
          </p:spPr>
          <p:txBody>
            <a:bodyPr wrap="none" lIns="91429" tIns="45714" rIns="91429" bIns="45714" anchor="ctr"/>
            <a:lstStyle/>
            <a:p>
              <a:pPr eaLnBrk="0" hangingPunct="0">
                <a:lnSpc>
                  <a:spcPct val="85000"/>
                </a:lnSpc>
                <a:defRPr/>
              </a:pPr>
              <a:r>
                <a:rPr lang="zh-CN" altLang="en-US" sz="1000" b="1" dirty="0">
                  <a:solidFill>
                    <a:srgbClr val="2D2015"/>
                  </a:solidFill>
                  <a:effectLst>
                    <a:outerShdw blurRad="38100" dist="38100" dir="2700000" algn="tl">
                      <a:srgbClr val="000000"/>
                    </a:outerShdw>
                  </a:effectLst>
                  <a:latin typeface="华文细黑" pitchFamily="2" charset="-122"/>
                  <a:ea typeface="华文细黑" pitchFamily="2" charset="-122"/>
                </a:rPr>
                <a:t/>
              </a:r>
              <a:br>
                <a:rPr lang="zh-CN" altLang="en-US" sz="1000" b="1" dirty="0">
                  <a:solidFill>
                    <a:srgbClr val="2D2015"/>
                  </a:solidFill>
                  <a:effectLst>
                    <a:outerShdw blurRad="38100" dist="38100" dir="2700000" algn="tl">
                      <a:srgbClr val="000000"/>
                    </a:outerShdw>
                  </a:effectLst>
                  <a:latin typeface="华文细黑" pitchFamily="2" charset="-122"/>
                  <a:ea typeface="华文细黑" pitchFamily="2" charset="-122"/>
                </a:rPr>
              </a:br>
              <a:endParaRPr lang="zh-CN" altLang="en-US" sz="1000" b="1" dirty="0">
                <a:solidFill>
                  <a:srgbClr val="2D2015"/>
                </a:solidFill>
                <a:effectLst>
                  <a:outerShdw blurRad="38100" dist="38100" dir="2700000" algn="tl">
                    <a:srgbClr val="000000"/>
                  </a:outerShdw>
                </a:effectLst>
                <a:latin typeface="华文细黑" pitchFamily="2" charset="-122"/>
                <a:ea typeface="华文细黑" pitchFamily="2" charset="-122"/>
              </a:endParaRPr>
            </a:p>
          </p:txBody>
        </p:sp>
        <p:sp>
          <p:nvSpPr>
            <p:cNvPr id="23" name="Rectangle 99"/>
            <p:cNvSpPr>
              <a:spLocks noChangeArrowheads="1"/>
            </p:cNvSpPr>
            <p:nvPr/>
          </p:nvSpPr>
          <p:spPr bwMode="auto">
            <a:xfrm>
              <a:off x="4751622" y="3310747"/>
              <a:ext cx="739613" cy="264290"/>
            </a:xfrm>
            <a:prstGeom prst="rect">
              <a:avLst/>
            </a:prstGeom>
            <a:noFill/>
            <a:ln w="9525">
              <a:noFill/>
              <a:miter lim="800000"/>
              <a:headEnd/>
              <a:tailEnd/>
            </a:ln>
          </p:spPr>
          <p:txBody>
            <a:bodyPr wrap="none" lIns="91423" tIns="45711" rIns="91423" bIns="45711">
              <a:spAutoFit/>
            </a:bodyPr>
            <a:lstStyle/>
            <a:p>
              <a:r>
                <a:rPr kumimoji="1" lang="zh-CN" altLang="en-US" sz="1000" b="1" dirty="0" smtClean="0">
                  <a:solidFill>
                    <a:srgbClr val="2D2015"/>
                  </a:solidFill>
                  <a:latin typeface="华文细黑" pitchFamily="2" charset="-122"/>
                  <a:ea typeface="华文细黑" pitchFamily="2" charset="-122"/>
                </a:rPr>
                <a:t>车辆监控</a:t>
              </a:r>
              <a:endParaRPr kumimoji="1" lang="zh-CN" altLang="en-US" sz="1000" b="1" dirty="0">
                <a:solidFill>
                  <a:srgbClr val="2D2015"/>
                </a:solidFill>
                <a:latin typeface="华文细黑" pitchFamily="2" charset="-122"/>
                <a:ea typeface="华文细黑" pitchFamily="2" charset="-122"/>
              </a:endParaRPr>
            </a:p>
          </p:txBody>
        </p:sp>
        <p:pic>
          <p:nvPicPr>
            <p:cNvPr id="24" name="Picture 102" descr="png-0259"/>
            <p:cNvPicPr>
              <a:picLocks noChangeAspect="1" noChangeArrowheads="1"/>
            </p:cNvPicPr>
            <p:nvPr/>
          </p:nvPicPr>
          <p:blipFill>
            <a:blip r:embed="rId3" cstate="email"/>
            <a:srcRect/>
            <a:stretch>
              <a:fillRect/>
            </a:stretch>
          </p:blipFill>
          <p:spPr bwMode="auto">
            <a:xfrm>
              <a:off x="3224845" y="4007816"/>
              <a:ext cx="489550" cy="478077"/>
            </a:xfrm>
            <a:prstGeom prst="rect">
              <a:avLst/>
            </a:prstGeom>
            <a:noFill/>
            <a:ln w="9525">
              <a:noFill/>
              <a:miter lim="800000"/>
              <a:headEnd/>
              <a:tailEnd/>
            </a:ln>
          </p:spPr>
        </p:pic>
        <p:sp>
          <p:nvSpPr>
            <p:cNvPr id="25" name="Rectangle 103"/>
            <p:cNvSpPr>
              <a:spLocks noChangeArrowheads="1"/>
            </p:cNvSpPr>
            <p:nvPr/>
          </p:nvSpPr>
          <p:spPr bwMode="auto">
            <a:xfrm>
              <a:off x="2038413" y="889374"/>
              <a:ext cx="739613" cy="264290"/>
            </a:xfrm>
            <a:prstGeom prst="rect">
              <a:avLst/>
            </a:prstGeom>
            <a:noFill/>
            <a:ln w="9525">
              <a:noFill/>
              <a:miter lim="800000"/>
              <a:headEnd/>
              <a:tailEnd/>
            </a:ln>
          </p:spPr>
          <p:txBody>
            <a:bodyPr wrap="none" lIns="91423" tIns="45711" rIns="91423" bIns="45711">
              <a:spAutoFit/>
            </a:bodyPr>
            <a:lstStyle/>
            <a:p>
              <a:r>
                <a:rPr kumimoji="1" lang="zh-CN" altLang="en-US" sz="1000" b="1" dirty="0" smtClean="0">
                  <a:solidFill>
                    <a:srgbClr val="2D2015"/>
                  </a:solidFill>
                  <a:latin typeface="华文细黑" pitchFamily="2" charset="-122"/>
                  <a:ea typeface="华文细黑" pitchFamily="2" charset="-122"/>
                </a:rPr>
                <a:t>电子巡更</a:t>
              </a:r>
              <a:endParaRPr kumimoji="1" lang="zh-CN" altLang="en-US" sz="1000" b="1" dirty="0">
                <a:solidFill>
                  <a:srgbClr val="2D2015"/>
                </a:solidFill>
                <a:latin typeface="华文细黑" pitchFamily="2" charset="-122"/>
                <a:ea typeface="华文细黑" pitchFamily="2" charset="-122"/>
              </a:endParaRPr>
            </a:p>
          </p:txBody>
        </p:sp>
        <p:sp>
          <p:nvSpPr>
            <p:cNvPr id="26" name="Rectangle 104"/>
            <p:cNvSpPr>
              <a:spLocks noChangeArrowheads="1"/>
            </p:cNvSpPr>
            <p:nvPr/>
          </p:nvSpPr>
          <p:spPr bwMode="auto">
            <a:xfrm>
              <a:off x="4845770" y="2200694"/>
              <a:ext cx="739613" cy="264290"/>
            </a:xfrm>
            <a:prstGeom prst="rect">
              <a:avLst/>
            </a:prstGeom>
            <a:noFill/>
            <a:ln w="9525">
              <a:noFill/>
              <a:miter lim="800000"/>
              <a:headEnd/>
              <a:tailEnd/>
            </a:ln>
          </p:spPr>
          <p:txBody>
            <a:bodyPr wrap="none" lIns="91423" tIns="45711" rIns="91423" bIns="45711">
              <a:spAutoFit/>
            </a:bodyPr>
            <a:lstStyle/>
            <a:p>
              <a:r>
                <a:rPr kumimoji="1" lang="zh-CN" altLang="en-US" sz="1000" b="1" dirty="0" smtClean="0">
                  <a:solidFill>
                    <a:srgbClr val="2D2015"/>
                  </a:solidFill>
                  <a:latin typeface="华文细黑" pitchFamily="2" charset="-122"/>
                  <a:ea typeface="华文细黑" pitchFamily="2" charset="-122"/>
                </a:rPr>
                <a:t>统一通信</a:t>
              </a:r>
              <a:endParaRPr kumimoji="1" lang="zh-CN" altLang="en-US" sz="1000" b="1" dirty="0">
                <a:solidFill>
                  <a:srgbClr val="2D2015"/>
                </a:solidFill>
                <a:latin typeface="华文细黑" pitchFamily="2" charset="-122"/>
                <a:ea typeface="华文细黑" pitchFamily="2" charset="-122"/>
              </a:endParaRPr>
            </a:p>
          </p:txBody>
        </p:sp>
        <p:sp>
          <p:nvSpPr>
            <p:cNvPr id="27" name="Rectangle 105"/>
            <p:cNvSpPr>
              <a:spLocks noChangeArrowheads="1"/>
            </p:cNvSpPr>
            <p:nvPr/>
          </p:nvSpPr>
          <p:spPr bwMode="auto">
            <a:xfrm>
              <a:off x="1500741" y="4015360"/>
              <a:ext cx="739613" cy="264290"/>
            </a:xfrm>
            <a:prstGeom prst="rect">
              <a:avLst/>
            </a:prstGeom>
            <a:noFill/>
            <a:ln w="9525">
              <a:noFill/>
              <a:miter lim="800000"/>
              <a:headEnd/>
              <a:tailEnd/>
            </a:ln>
          </p:spPr>
          <p:txBody>
            <a:bodyPr wrap="none" lIns="91423" tIns="45711" rIns="91423" bIns="45711">
              <a:spAutoFit/>
            </a:bodyPr>
            <a:lstStyle/>
            <a:p>
              <a:r>
                <a:rPr kumimoji="1" lang="zh-CN" altLang="en-US" sz="1000" b="1" dirty="0" smtClean="0">
                  <a:solidFill>
                    <a:srgbClr val="2D2015"/>
                  </a:solidFill>
                  <a:latin typeface="华文细黑" pitchFamily="2" charset="-122"/>
                  <a:ea typeface="华文细黑" pitchFamily="2" charset="-122"/>
                </a:rPr>
                <a:t>交通管理</a:t>
              </a:r>
              <a:endParaRPr kumimoji="1" lang="zh-CN" altLang="en-US" sz="1000" b="1" dirty="0">
                <a:solidFill>
                  <a:srgbClr val="2D2015"/>
                </a:solidFill>
                <a:latin typeface="华文细黑" pitchFamily="2" charset="-122"/>
                <a:ea typeface="华文细黑" pitchFamily="2" charset="-122"/>
              </a:endParaRPr>
            </a:p>
          </p:txBody>
        </p:sp>
        <p:sp>
          <p:nvSpPr>
            <p:cNvPr id="28" name="Oval 106"/>
            <p:cNvSpPr>
              <a:spLocks noChangeArrowheads="1"/>
            </p:cNvSpPr>
            <p:nvPr/>
          </p:nvSpPr>
          <p:spPr bwMode="auto">
            <a:xfrm>
              <a:off x="1680373" y="3289218"/>
              <a:ext cx="432000" cy="432000"/>
            </a:xfrm>
            <a:prstGeom prst="ellipse">
              <a:avLst/>
            </a:prstGeom>
            <a:solidFill>
              <a:srgbClr val="33CCFF">
                <a:alpha val="80000"/>
              </a:srgbClr>
            </a:solidFill>
            <a:ln w="9525" algn="ctr">
              <a:noFill/>
              <a:round/>
              <a:headEnd/>
              <a:tailEnd/>
            </a:ln>
            <a:effectLst/>
          </p:spPr>
          <p:txBody>
            <a:bodyPr wrap="none" lIns="91423" tIns="45711" rIns="91423" bIns="45711" anchor="ctr"/>
            <a:lstStyle/>
            <a:p>
              <a:pPr eaLnBrk="0" hangingPunct="0">
                <a:lnSpc>
                  <a:spcPct val="85000"/>
                </a:lnSpc>
                <a:defRPr/>
              </a:pPr>
              <a:endParaRPr lang="zh-CN" altLang="en-US" sz="1000" b="1">
                <a:solidFill>
                  <a:srgbClr val="2D2015"/>
                </a:solidFill>
                <a:effectLst>
                  <a:outerShdw blurRad="38100" dist="38100" dir="2700000" algn="tl">
                    <a:srgbClr val="000000"/>
                  </a:outerShdw>
                </a:effectLst>
                <a:latin typeface="华文细黑" pitchFamily="2" charset="-122"/>
                <a:ea typeface="华文细黑" pitchFamily="2" charset="-122"/>
              </a:endParaRPr>
            </a:p>
          </p:txBody>
        </p:sp>
        <p:sp>
          <p:nvSpPr>
            <p:cNvPr id="29" name="Rectangle 107"/>
            <p:cNvSpPr>
              <a:spLocks noChangeArrowheads="1"/>
            </p:cNvSpPr>
            <p:nvPr/>
          </p:nvSpPr>
          <p:spPr bwMode="auto">
            <a:xfrm>
              <a:off x="4058124" y="4021947"/>
              <a:ext cx="1206500" cy="264290"/>
            </a:xfrm>
            <a:prstGeom prst="rect">
              <a:avLst/>
            </a:prstGeom>
            <a:noFill/>
            <a:ln w="9525">
              <a:noFill/>
              <a:miter lim="800000"/>
              <a:headEnd/>
              <a:tailEnd/>
            </a:ln>
          </p:spPr>
          <p:txBody>
            <a:bodyPr lIns="91423" tIns="45711" rIns="91423" bIns="45711">
              <a:spAutoFit/>
            </a:bodyPr>
            <a:lstStyle/>
            <a:p>
              <a:r>
                <a:rPr kumimoji="1" lang="zh-CN" altLang="en-US" sz="1000" b="1" dirty="0" smtClean="0">
                  <a:solidFill>
                    <a:srgbClr val="2D2015"/>
                  </a:solidFill>
                  <a:latin typeface="华文细黑" pitchFamily="2" charset="-122"/>
                  <a:ea typeface="华文细黑" pitchFamily="2" charset="-122"/>
                </a:rPr>
                <a:t>客服外包</a:t>
              </a:r>
              <a:endParaRPr kumimoji="1" lang="zh-CN" altLang="en-US" sz="1000" b="1" dirty="0">
                <a:solidFill>
                  <a:srgbClr val="2D2015"/>
                </a:solidFill>
                <a:latin typeface="华文细黑" pitchFamily="2" charset="-122"/>
                <a:ea typeface="华文细黑" pitchFamily="2" charset="-122"/>
              </a:endParaRPr>
            </a:p>
          </p:txBody>
        </p:sp>
        <p:sp>
          <p:nvSpPr>
            <p:cNvPr id="30" name="Rectangle 108"/>
            <p:cNvSpPr>
              <a:spLocks noChangeArrowheads="1"/>
            </p:cNvSpPr>
            <p:nvPr/>
          </p:nvSpPr>
          <p:spPr bwMode="auto">
            <a:xfrm>
              <a:off x="1061345" y="3524528"/>
              <a:ext cx="773604" cy="264290"/>
            </a:xfrm>
            <a:prstGeom prst="rect">
              <a:avLst/>
            </a:prstGeom>
            <a:noFill/>
            <a:ln w="9525" algn="ctr">
              <a:noFill/>
              <a:miter lim="800000"/>
              <a:headEnd/>
              <a:tailEnd/>
            </a:ln>
          </p:spPr>
          <p:txBody>
            <a:bodyPr wrap="none" lIns="91423" tIns="45711" rIns="91423" bIns="45711">
              <a:spAutoFit/>
            </a:bodyPr>
            <a:lstStyle/>
            <a:p>
              <a:pPr algn="r"/>
              <a:r>
                <a:rPr kumimoji="1" lang="zh-CN" altLang="en-US" sz="1000" b="1" dirty="0" smtClean="0">
                  <a:solidFill>
                    <a:srgbClr val="2D2015"/>
                  </a:solidFill>
                  <a:latin typeface="华文细黑" pitchFamily="2" charset="-122"/>
                  <a:ea typeface="华文细黑" pitchFamily="2" charset="-122"/>
                </a:rPr>
                <a:t>设施管理 </a:t>
              </a:r>
              <a:endParaRPr kumimoji="1" lang="zh-CN" altLang="en-US" sz="1000" b="1" dirty="0">
                <a:solidFill>
                  <a:srgbClr val="2D2015"/>
                </a:solidFill>
                <a:latin typeface="华文细黑" pitchFamily="2" charset="-122"/>
                <a:ea typeface="华文细黑" pitchFamily="2" charset="-122"/>
              </a:endParaRPr>
            </a:p>
          </p:txBody>
        </p:sp>
        <p:sp>
          <p:nvSpPr>
            <p:cNvPr id="31" name="Rectangle 109"/>
            <p:cNvSpPr>
              <a:spLocks noChangeArrowheads="1"/>
            </p:cNvSpPr>
            <p:nvPr/>
          </p:nvSpPr>
          <p:spPr bwMode="auto">
            <a:xfrm>
              <a:off x="1005140" y="1667572"/>
              <a:ext cx="739613" cy="264290"/>
            </a:xfrm>
            <a:prstGeom prst="rect">
              <a:avLst/>
            </a:prstGeom>
            <a:noFill/>
            <a:ln w="9525">
              <a:noFill/>
              <a:miter lim="800000"/>
              <a:headEnd/>
              <a:tailEnd/>
            </a:ln>
          </p:spPr>
          <p:txBody>
            <a:bodyPr wrap="none" lIns="91423" tIns="45711" rIns="91423" bIns="45711">
              <a:spAutoFit/>
            </a:bodyPr>
            <a:lstStyle/>
            <a:p>
              <a:r>
                <a:rPr kumimoji="1" lang="zh-CN" altLang="en-US" sz="1000" b="1" dirty="0" smtClean="0">
                  <a:solidFill>
                    <a:srgbClr val="2D2015"/>
                  </a:solidFill>
                  <a:latin typeface="华文细黑" pitchFamily="2" charset="-122"/>
                  <a:ea typeface="华文细黑" pitchFamily="2" charset="-122"/>
                </a:rPr>
                <a:t>视频监控</a:t>
              </a:r>
              <a:endParaRPr kumimoji="1" lang="zh-CN" altLang="en-US" sz="1000" b="1" dirty="0">
                <a:solidFill>
                  <a:srgbClr val="2D2015"/>
                </a:solidFill>
                <a:latin typeface="华文细黑" pitchFamily="2" charset="-122"/>
                <a:ea typeface="华文细黑" pitchFamily="2" charset="-122"/>
              </a:endParaRPr>
            </a:p>
          </p:txBody>
        </p:sp>
        <p:sp>
          <p:nvSpPr>
            <p:cNvPr id="32" name="Rectangle 111"/>
            <p:cNvSpPr>
              <a:spLocks noChangeArrowheads="1"/>
            </p:cNvSpPr>
            <p:nvPr/>
          </p:nvSpPr>
          <p:spPr bwMode="auto">
            <a:xfrm>
              <a:off x="741683" y="2285129"/>
              <a:ext cx="739613" cy="264290"/>
            </a:xfrm>
            <a:prstGeom prst="rect">
              <a:avLst/>
            </a:prstGeom>
            <a:noFill/>
            <a:ln w="9525">
              <a:noFill/>
              <a:miter lim="800000"/>
              <a:headEnd/>
              <a:tailEnd/>
            </a:ln>
          </p:spPr>
          <p:txBody>
            <a:bodyPr wrap="none" lIns="91423" tIns="45711" rIns="91423" bIns="45711">
              <a:spAutoFit/>
            </a:bodyPr>
            <a:lstStyle/>
            <a:p>
              <a:r>
                <a:rPr kumimoji="1" lang="zh-CN" altLang="en-US" sz="1000" b="1" dirty="0" smtClean="0">
                  <a:solidFill>
                    <a:srgbClr val="2D2015"/>
                  </a:solidFill>
                  <a:latin typeface="华文细黑" pitchFamily="2" charset="-122"/>
                  <a:ea typeface="华文细黑" pitchFamily="2" charset="-122"/>
                </a:rPr>
                <a:t>控制中心</a:t>
              </a:r>
              <a:endParaRPr kumimoji="1" lang="zh-CN" altLang="en-US" sz="1000" b="1" dirty="0">
                <a:solidFill>
                  <a:srgbClr val="2D2015"/>
                </a:solidFill>
                <a:latin typeface="华文细黑" pitchFamily="2" charset="-122"/>
                <a:ea typeface="华文细黑" pitchFamily="2" charset="-122"/>
              </a:endParaRPr>
            </a:p>
          </p:txBody>
        </p:sp>
        <p:sp>
          <p:nvSpPr>
            <p:cNvPr id="33" name="Rectangle 112"/>
            <p:cNvSpPr>
              <a:spLocks noChangeArrowheads="1"/>
            </p:cNvSpPr>
            <p:nvPr/>
          </p:nvSpPr>
          <p:spPr bwMode="auto">
            <a:xfrm>
              <a:off x="1491386" y="1155757"/>
              <a:ext cx="739613" cy="264290"/>
            </a:xfrm>
            <a:prstGeom prst="rect">
              <a:avLst/>
            </a:prstGeom>
            <a:noFill/>
            <a:ln w="9525">
              <a:noFill/>
              <a:miter lim="800000"/>
              <a:headEnd/>
              <a:tailEnd/>
            </a:ln>
          </p:spPr>
          <p:txBody>
            <a:bodyPr wrap="none" lIns="91423" tIns="45711" rIns="91423" bIns="45711">
              <a:spAutoFit/>
            </a:bodyPr>
            <a:lstStyle/>
            <a:p>
              <a:r>
                <a:rPr kumimoji="1" lang="zh-CN" altLang="en-US" sz="1000" b="1" dirty="0" smtClean="0">
                  <a:solidFill>
                    <a:srgbClr val="2D2015"/>
                  </a:solidFill>
                  <a:latin typeface="华文细黑" pitchFamily="2" charset="-122"/>
                  <a:ea typeface="华文细黑" pitchFamily="2" charset="-122"/>
                </a:rPr>
                <a:t>门禁控制</a:t>
              </a:r>
              <a:endParaRPr kumimoji="1" lang="zh-CN" altLang="en-US" sz="1000" b="1" dirty="0">
                <a:solidFill>
                  <a:srgbClr val="2D2015"/>
                </a:solidFill>
                <a:latin typeface="华文细黑" pitchFamily="2" charset="-122"/>
                <a:ea typeface="华文细黑" pitchFamily="2" charset="-122"/>
              </a:endParaRPr>
            </a:p>
          </p:txBody>
        </p:sp>
        <p:sp>
          <p:nvSpPr>
            <p:cNvPr id="34" name="Rectangle 113"/>
            <p:cNvSpPr>
              <a:spLocks noChangeArrowheads="1"/>
            </p:cNvSpPr>
            <p:nvPr/>
          </p:nvSpPr>
          <p:spPr bwMode="auto">
            <a:xfrm>
              <a:off x="4238777" y="1108943"/>
              <a:ext cx="739613" cy="264290"/>
            </a:xfrm>
            <a:prstGeom prst="rect">
              <a:avLst/>
            </a:prstGeom>
            <a:noFill/>
            <a:ln w="9525">
              <a:noFill/>
              <a:miter lim="800000"/>
              <a:headEnd/>
              <a:tailEnd/>
            </a:ln>
          </p:spPr>
          <p:txBody>
            <a:bodyPr wrap="none" lIns="91423" tIns="45711" rIns="91423" bIns="45711">
              <a:spAutoFit/>
            </a:bodyPr>
            <a:lstStyle/>
            <a:p>
              <a:r>
                <a:rPr kumimoji="1" lang="zh-CN" altLang="en-US" sz="1000" b="1" dirty="0" smtClean="0">
                  <a:solidFill>
                    <a:srgbClr val="2D2015"/>
                  </a:solidFill>
                  <a:latin typeface="华文细黑" pitchFamily="2" charset="-122"/>
                  <a:ea typeface="华文细黑" pitchFamily="2" charset="-122"/>
                </a:rPr>
                <a:t>停车管理</a:t>
              </a:r>
              <a:endParaRPr kumimoji="1" lang="zh-CN" altLang="en-US" sz="1000" b="1" dirty="0">
                <a:solidFill>
                  <a:srgbClr val="2D2015"/>
                </a:solidFill>
                <a:latin typeface="华文细黑" pitchFamily="2" charset="-122"/>
                <a:ea typeface="华文细黑" pitchFamily="2" charset="-122"/>
              </a:endParaRPr>
            </a:p>
          </p:txBody>
        </p:sp>
        <p:sp>
          <p:nvSpPr>
            <p:cNvPr id="35" name="Oval 114"/>
            <p:cNvSpPr>
              <a:spLocks noChangeArrowheads="1"/>
            </p:cNvSpPr>
            <p:nvPr/>
          </p:nvSpPr>
          <p:spPr bwMode="auto">
            <a:xfrm>
              <a:off x="2610638" y="1312927"/>
              <a:ext cx="1080000" cy="1440000"/>
            </a:xfrm>
            <a:prstGeom prst="ellipse">
              <a:avLst/>
            </a:prstGeom>
            <a:solidFill>
              <a:srgbClr val="FF6600">
                <a:alpha val="79999"/>
              </a:srgbClr>
            </a:solidFill>
            <a:ln w="9525" algn="ctr">
              <a:noFill/>
              <a:round/>
              <a:headEnd/>
              <a:tailEnd/>
            </a:ln>
          </p:spPr>
          <p:txBody>
            <a:bodyPr wrap="none" lIns="91429" tIns="45714" rIns="91429" bIns="45714" anchor="ctr"/>
            <a:lstStyle/>
            <a:p>
              <a:r>
                <a:rPr lang="zh-CN" altLang="en-US" sz="1000">
                  <a:solidFill>
                    <a:srgbClr val="2D2015"/>
                  </a:solidFill>
                  <a:latin typeface="华文细黑" pitchFamily="2" charset="-122"/>
                  <a:ea typeface="华文细黑" pitchFamily="2" charset="-122"/>
                </a:rPr>
                <a:t/>
              </a:r>
              <a:br>
                <a:rPr lang="zh-CN" altLang="en-US" sz="1000">
                  <a:solidFill>
                    <a:srgbClr val="2D2015"/>
                  </a:solidFill>
                  <a:latin typeface="华文细黑" pitchFamily="2" charset="-122"/>
                  <a:ea typeface="华文细黑" pitchFamily="2" charset="-122"/>
                </a:rPr>
              </a:br>
              <a:endParaRPr lang="zh-CN" altLang="en-US" sz="1000">
                <a:solidFill>
                  <a:srgbClr val="2D2015"/>
                </a:solidFill>
                <a:latin typeface="华文细黑" pitchFamily="2" charset="-122"/>
                <a:ea typeface="华文细黑" pitchFamily="2" charset="-122"/>
              </a:endParaRPr>
            </a:p>
          </p:txBody>
        </p:sp>
        <p:pic>
          <p:nvPicPr>
            <p:cNvPr id="36" name="Picture 116"/>
            <p:cNvPicPr>
              <a:picLocks noChangeAspect="1" noChangeArrowheads="1"/>
            </p:cNvPicPr>
            <p:nvPr/>
          </p:nvPicPr>
          <p:blipFill>
            <a:blip r:embed="rId4" cstate="email"/>
            <a:srcRect/>
            <a:stretch>
              <a:fillRect/>
            </a:stretch>
          </p:blipFill>
          <p:spPr bwMode="auto">
            <a:xfrm>
              <a:off x="3824153" y="3895208"/>
              <a:ext cx="247972" cy="343263"/>
            </a:xfrm>
            <a:prstGeom prst="rect">
              <a:avLst/>
            </a:prstGeom>
            <a:noFill/>
            <a:ln w="9525">
              <a:noFill/>
              <a:miter lim="800000"/>
              <a:headEnd/>
              <a:tailEnd/>
            </a:ln>
          </p:spPr>
        </p:pic>
        <p:sp>
          <p:nvSpPr>
            <p:cNvPr id="37" name="Oval 118"/>
            <p:cNvSpPr>
              <a:spLocks noChangeArrowheads="1"/>
            </p:cNvSpPr>
            <p:nvPr/>
          </p:nvSpPr>
          <p:spPr bwMode="auto">
            <a:xfrm>
              <a:off x="2593169" y="3986356"/>
              <a:ext cx="432000" cy="432000"/>
            </a:xfrm>
            <a:prstGeom prst="ellipse">
              <a:avLst/>
            </a:prstGeom>
            <a:solidFill>
              <a:srgbClr val="33CCFF">
                <a:alpha val="80000"/>
              </a:srgbClr>
            </a:solidFill>
            <a:ln w="9525" algn="ctr">
              <a:noFill/>
              <a:round/>
              <a:headEnd/>
              <a:tailEnd/>
            </a:ln>
            <a:effectLst/>
          </p:spPr>
          <p:txBody>
            <a:bodyPr wrap="none" lIns="91423" tIns="45711" rIns="91423" bIns="45711" anchor="ctr"/>
            <a:lstStyle/>
            <a:p>
              <a:pPr eaLnBrk="0" hangingPunct="0">
                <a:lnSpc>
                  <a:spcPct val="85000"/>
                </a:lnSpc>
                <a:defRPr/>
              </a:pPr>
              <a:endParaRPr lang="zh-CN" altLang="en-US" sz="1000" b="1">
                <a:solidFill>
                  <a:srgbClr val="2D2015"/>
                </a:solidFill>
                <a:effectLst>
                  <a:outerShdw blurRad="38100" dist="38100" dir="2700000" algn="tl">
                    <a:srgbClr val="000000"/>
                  </a:outerShdw>
                </a:effectLst>
                <a:latin typeface="华文细黑" pitchFamily="2" charset="-122"/>
                <a:ea typeface="华文细黑" pitchFamily="2" charset="-122"/>
              </a:endParaRPr>
            </a:p>
          </p:txBody>
        </p:sp>
        <p:sp>
          <p:nvSpPr>
            <p:cNvPr id="38" name="Rectangle 119"/>
            <p:cNvSpPr>
              <a:spLocks noChangeArrowheads="1"/>
            </p:cNvSpPr>
            <p:nvPr/>
          </p:nvSpPr>
          <p:spPr bwMode="auto">
            <a:xfrm>
              <a:off x="2225702" y="4324698"/>
              <a:ext cx="603647" cy="264290"/>
            </a:xfrm>
            <a:prstGeom prst="rect">
              <a:avLst/>
            </a:prstGeom>
            <a:noFill/>
            <a:ln w="9525" algn="ctr">
              <a:noFill/>
              <a:miter lim="800000"/>
              <a:headEnd/>
              <a:tailEnd/>
            </a:ln>
          </p:spPr>
          <p:txBody>
            <a:bodyPr wrap="none" lIns="91423" tIns="45711" rIns="91423" bIns="45711">
              <a:spAutoFit/>
            </a:bodyPr>
            <a:lstStyle/>
            <a:p>
              <a:r>
                <a:rPr kumimoji="1" lang="zh-CN" altLang="en-US" sz="1000" b="1" dirty="0" smtClean="0">
                  <a:solidFill>
                    <a:srgbClr val="2D2015"/>
                  </a:solidFill>
                  <a:latin typeface="华文细黑" pitchFamily="2" charset="-122"/>
                  <a:ea typeface="华文细黑" pitchFamily="2" charset="-122"/>
                </a:rPr>
                <a:t>一卡通</a:t>
              </a:r>
              <a:endParaRPr kumimoji="1" lang="zh-CN" altLang="en-US" sz="1000" b="1" dirty="0">
                <a:solidFill>
                  <a:srgbClr val="2D2015"/>
                </a:solidFill>
                <a:latin typeface="华文细黑" pitchFamily="2" charset="-122"/>
                <a:ea typeface="华文细黑" pitchFamily="2" charset="-122"/>
              </a:endParaRPr>
            </a:p>
          </p:txBody>
        </p:sp>
        <p:sp>
          <p:nvSpPr>
            <p:cNvPr id="39" name="Rectangle 121"/>
            <p:cNvSpPr>
              <a:spLocks noChangeArrowheads="1"/>
            </p:cNvSpPr>
            <p:nvPr/>
          </p:nvSpPr>
          <p:spPr bwMode="auto">
            <a:xfrm>
              <a:off x="626478" y="2795796"/>
              <a:ext cx="1079574" cy="264290"/>
            </a:xfrm>
            <a:prstGeom prst="rect">
              <a:avLst/>
            </a:prstGeom>
            <a:noFill/>
            <a:ln w="9525">
              <a:noFill/>
              <a:miter lim="800000"/>
              <a:headEnd/>
              <a:tailEnd/>
            </a:ln>
          </p:spPr>
          <p:txBody>
            <a:bodyPr wrap="square" lIns="91423" tIns="45711" rIns="91423" bIns="45711">
              <a:spAutoFit/>
            </a:bodyPr>
            <a:lstStyle/>
            <a:p>
              <a:pPr algn="ctr"/>
              <a:r>
                <a:rPr kumimoji="1" lang="zh-CN" altLang="en-US" sz="1000" b="1" dirty="0" smtClean="0">
                  <a:solidFill>
                    <a:srgbClr val="2D2015"/>
                  </a:solidFill>
                  <a:latin typeface="华文细黑" pitchFamily="2" charset="-122"/>
                  <a:ea typeface="华文细黑" pitchFamily="2" charset="-122"/>
                </a:rPr>
                <a:t>访客管理</a:t>
              </a:r>
              <a:endParaRPr kumimoji="1" lang="zh-CN" altLang="en-US" sz="1000" b="1" dirty="0">
                <a:solidFill>
                  <a:srgbClr val="2D2015"/>
                </a:solidFill>
                <a:latin typeface="华文细黑" pitchFamily="2" charset="-122"/>
                <a:ea typeface="华文细黑" pitchFamily="2" charset="-122"/>
              </a:endParaRPr>
            </a:p>
          </p:txBody>
        </p:sp>
        <p:sp>
          <p:nvSpPr>
            <p:cNvPr id="40" name="Rectangle 122"/>
            <p:cNvSpPr>
              <a:spLocks noChangeArrowheads="1"/>
            </p:cNvSpPr>
            <p:nvPr/>
          </p:nvSpPr>
          <p:spPr bwMode="auto">
            <a:xfrm>
              <a:off x="4427163" y="3731905"/>
              <a:ext cx="588827" cy="218744"/>
            </a:xfrm>
            <a:prstGeom prst="rect">
              <a:avLst/>
            </a:prstGeom>
            <a:noFill/>
            <a:ln w="9525">
              <a:noFill/>
              <a:miter lim="800000"/>
              <a:headEnd/>
              <a:tailEnd/>
            </a:ln>
          </p:spPr>
          <p:txBody>
            <a:bodyPr wrap="none" lIns="91423" tIns="45711" rIns="91423" bIns="45711">
              <a:spAutoFit/>
            </a:bodyPr>
            <a:lstStyle/>
            <a:p>
              <a:r>
                <a:rPr kumimoji="1" lang="zh-CN" altLang="en-US" sz="1000" b="1" dirty="0" smtClean="0">
                  <a:solidFill>
                    <a:srgbClr val="2D2015"/>
                  </a:solidFill>
                  <a:latin typeface="华文细黑" pitchFamily="2" charset="-122"/>
                  <a:ea typeface="华文细黑" pitchFamily="2" charset="-122"/>
                </a:rPr>
                <a:t>信息</a:t>
              </a:r>
              <a:r>
                <a:rPr kumimoji="1" lang="zh-CN" altLang="en-US" sz="1000" b="1" dirty="0">
                  <a:solidFill>
                    <a:srgbClr val="2D2015"/>
                  </a:solidFill>
                  <a:latin typeface="华文细黑" pitchFamily="2" charset="-122"/>
                  <a:ea typeface="华文细黑" pitchFamily="2" charset="-122"/>
                </a:rPr>
                <a:t>发布</a:t>
              </a:r>
            </a:p>
          </p:txBody>
        </p:sp>
        <p:pic>
          <p:nvPicPr>
            <p:cNvPr id="41" name="Picture 127"/>
            <p:cNvPicPr>
              <a:picLocks noChangeAspect="1" noChangeArrowheads="1"/>
            </p:cNvPicPr>
            <p:nvPr/>
          </p:nvPicPr>
          <p:blipFill>
            <a:blip r:embed="rId5" cstate="email"/>
            <a:srcRect/>
            <a:stretch>
              <a:fillRect/>
            </a:stretch>
          </p:blipFill>
          <p:spPr bwMode="auto">
            <a:xfrm>
              <a:off x="1570913" y="2732424"/>
              <a:ext cx="165725" cy="387282"/>
            </a:xfrm>
            <a:prstGeom prst="rect">
              <a:avLst/>
            </a:prstGeom>
            <a:noFill/>
            <a:ln w="9525">
              <a:noFill/>
              <a:miter lim="800000"/>
              <a:headEnd/>
              <a:tailEnd/>
            </a:ln>
          </p:spPr>
        </p:pic>
        <p:sp>
          <p:nvSpPr>
            <p:cNvPr id="42" name="Oval 128"/>
            <p:cNvSpPr>
              <a:spLocks noChangeArrowheads="1"/>
            </p:cNvSpPr>
            <p:nvPr/>
          </p:nvSpPr>
          <p:spPr bwMode="auto">
            <a:xfrm>
              <a:off x="1396547" y="2189698"/>
              <a:ext cx="432000" cy="432000"/>
            </a:xfrm>
            <a:prstGeom prst="ellipse">
              <a:avLst/>
            </a:prstGeom>
            <a:solidFill>
              <a:srgbClr val="33CCFF">
                <a:alpha val="80000"/>
              </a:srgbClr>
            </a:solidFill>
            <a:ln w="9525" algn="ctr">
              <a:noFill/>
              <a:round/>
              <a:headEnd/>
              <a:tailEnd/>
            </a:ln>
            <a:effectLst/>
          </p:spPr>
          <p:txBody>
            <a:bodyPr wrap="none" lIns="91429" tIns="45714" rIns="91429" bIns="45714" anchor="ctr"/>
            <a:lstStyle/>
            <a:p>
              <a:pPr eaLnBrk="0" hangingPunct="0">
                <a:lnSpc>
                  <a:spcPct val="85000"/>
                </a:lnSpc>
                <a:defRPr/>
              </a:pPr>
              <a:endParaRPr lang="zh-CN" altLang="en-US" sz="1000" b="1">
                <a:solidFill>
                  <a:srgbClr val="2D2015"/>
                </a:solidFill>
                <a:effectLst>
                  <a:outerShdw blurRad="38100" dist="38100" dir="2700000" algn="tl">
                    <a:srgbClr val="000000"/>
                  </a:outerShdw>
                </a:effectLst>
                <a:latin typeface="华文细黑" pitchFamily="2" charset="-122"/>
                <a:ea typeface="华文细黑" pitchFamily="2" charset="-122"/>
              </a:endParaRPr>
            </a:p>
          </p:txBody>
        </p:sp>
        <p:pic>
          <p:nvPicPr>
            <p:cNvPr id="43" name="Picture 130" descr="msn2"/>
            <p:cNvPicPr>
              <a:picLocks noChangeAspect="1" noChangeArrowheads="1"/>
            </p:cNvPicPr>
            <p:nvPr/>
          </p:nvPicPr>
          <p:blipFill>
            <a:blip r:embed="rId6" cstate="email"/>
            <a:srcRect/>
            <a:stretch>
              <a:fillRect/>
            </a:stretch>
          </p:blipFill>
          <p:spPr bwMode="auto">
            <a:xfrm>
              <a:off x="1720226" y="3346867"/>
              <a:ext cx="323719" cy="324914"/>
            </a:xfrm>
            <a:prstGeom prst="rect">
              <a:avLst/>
            </a:prstGeom>
            <a:noFill/>
            <a:ln w="9525">
              <a:noFill/>
              <a:miter lim="800000"/>
              <a:headEnd/>
              <a:tailEnd/>
            </a:ln>
          </p:spPr>
        </p:pic>
        <p:pic>
          <p:nvPicPr>
            <p:cNvPr id="44" name="Picture 131" descr="pic_b"/>
            <p:cNvPicPr>
              <a:picLocks noChangeAspect="1" noChangeArrowheads="1"/>
            </p:cNvPicPr>
            <p:nvPr/>
          </p:nvPicPr>
          <p:blipFill>
            <a:blip r:embed="rId7" cstate="email"/>
            <a:srcRect/>
            <a:stretch>
              <a:fillRect/>
            </a:stretch>
          </p:blipFill>
          <p:spPr bwMode="auto">
            <a:xfrm>
              <a:off x="1437656" y="2269592"/>
              <a:ext cx="337349" cy="295012"/>
            </a:xfrm>
            <a:prstGeom prst="rect">
              <a:avLst/>
            </a:prstGeom>
            <a:noFill/>
            <a:ln w="9525">
              <a:noFill/>
              <a:miter lim="800000"/>
              <a:headEnd/>
              <a:tailEnd/>
            </a:ln>
          </p:spPr>
        </p:pic>
        <p:sp>
          <p:nvSpPr>
            <p:cNvPr id="45" name="Rectangle 133"/>
            <p:cNvSpPr>
              <a:spLocks noChangeArrowheads="1"/>
            </p:cNvSpPr>
            <p:nvPr/>
          </p:nvSpPr>
          <p:spPr bwMode="auto">
            <a:xfrm>
              <a:off x="4864839" y="2746215"/>
              <a:ext cx="739613" cy="264290"/>
            </a:xfrm>
            <a:prstGeom prst="rect">
              <a:avLst/>
            </a:prstGeom>
            <a:noFill/>
            <a:ln w="9525">
              <a:noFill/>
              <a:miter lim="800000"/>
              <a:headEnd/>
              <a:tailEnd/>
            </a:ln>
          </p:spPr>
          <p:txBody>
            <a:bodyPr wrap="none" lIns="91423" tIns="45711" rIns="91423" bIns="45711">
              <a:spAutoFit/>
            </a:bodyPr>
            <a:lstStyle/>
            <a:p>
              <a:r>
                <a:rPr kumimoji="1" lang="zh-CN" altLang="en-US" sz="1000" b="1" dirty="0" smtClean="0">
                  <a:solidFill>
                    <a:srgbClr val="2D2015"/>
                  </a:solidFill>
                  <a:latin typeface="华文细黑" pitchFamily="2" charset="-122"/>
                  <a:ea typeface="华文细黑" pitchFamily="2" charset="-122"/>
                </a:rPr>
                <a:t>融合会议</a:t>
              </a:r>
              <a:endParaRPr kumimoji="1" lang="zh-CN" altLang="en-US" sz="1000" b="1" dirty="0">
                <a:solidFill>
                  <a:srgbClr val="2D2015"/>
                </a:solidFill>
                <a:latin typeface="华文细黑" pitchFamily="2" charset="-122"/>
                <a:ea typeface="华文细黑" pitchFamily="2" charset="-122"/>
              </a:endParaRPr>
            </a:p>
          </p:txBody>
        </p:sp>
        <p:pic>
          <p:nvPicPr>
            <p:cNvPr id="46" name="Picture 134"/>
            <p:cNvPicPr>
              <a:picLocks noChangeAspect="1" noChangeArrowheads="1"/>
            </p:cNvPicPr>
            <p:nvPr/>
          </p:nvPicPr>
          <p:blipFill>
            <a:blip r:embed="rId8" cstate="email"/>
            <a:srcRect/>
            <a:stretch>
              <a:fillRect/>
            </a:stretch>
          </p:blipFill>
          <p:spPr bwMode="auto">
            <a:xfrm>
              <a:off x="4478052" y="3234371"/>
              <a:ext cx="298298" cy="212667"/>
            </a:xfrm>
            <a:prstGeom prst="rect">
              <a:avLst/>
            </a:prstGeom>
            <a:noFill/>
            <a:ln w="9525">
              <a:noFill/>
              <a:miter lim="800000"/>
              <a:headEnd/>
              <a:tailEnd/>
            </a:ln>
          </p:spPr>
        </p:pic>
        <p:pic>
          <p:nvPicPr>
            <p:cNvPr id="47" name="Picture 136" descr="png-1635"/>
            <p:cNvPicPr>
              <a:picLocks noChangeAspect="1" noChangeArrowheads="1"/>
            </p:cNvPicPr>
            <p:nvPr/>
          </p:nvPicPr>
          <p:blipFill>
            <a:blip r:embed="rId9" cstate="email"/>
            <a:srcRect/>
            <a:stretch>
              <a:fillRect/>
            </a:stretch>
          </p:blipFill>
          <p:spPr bwMode="auto">
            <a:xfrm>
              <a:off x="3919436" y="1224487"/>
              <a:ext cx="433748" cy="421434"/>
            </a:xfrm>
            <a:prstGeom prst="rect">
              <a:avLst/>
            </a:prstGeom>
            <a:noFill/>
            <a:ln w="9525">
              <a:noFill/>
              <a:miter lim="800000"/>
              <a:headEnd/>
              <a:tailEnd/>
            </a:ln>
          </p:spPr>
        </p:pic>
        <p:sp>
          <p:nvSpPr>
            <p:cNvPr id="48" name="Text Box 137"/>
            <p:cNvSpPr txBox="1">
              <a:spLocks noChangeArrowheads="1"/>
            </p:cNvSpPr>
            <p:nvPr/>
          </p:nvSpPr>
          <p:spPr bwMode="auto">
            <a:xfrm>
              <a:off x="2911523" y="1497921"/>
              <a:ext cx="424199" cy="1138453"/>
            </a:xfrm>
            <a:prstGeom prst="rect">
              <a:avLst/>
            </a:prstGeom>
            <a:noFill/>
            <a:ln w="9525">
              <a:noFill/>
              <a:miter lim="800000"/>
              <a:headEnd/>
              <a:tailEnd/>
            </a:ln>
          </p:spPr>
          <p:txBody>
            <a:bodyPr vert="eaVert" wrap="none" lIns="91435" tIns="45717" rIns="91435" bIns="45717">
              <a:spAutoFit/>
            </a:bodyPr>
            <a:lstStyle/>
            <a:p>
              <a:pPr fontAlgn="auto">
                <a:spcBef>
                  <a:spcPts val="0"/>
                </a:spcBef>
                <a:spcAft>
                  <a:spcPts val="0"/>
                </a:spcAft>
                <a:defRPr/>
              </a:pPr>
              <a:r>
                <a:rPr lang="zh-CN" altLang="en-US" sz="1400" b="1" kern="0" dirty="0" smtClean="0">
                  <a:solidFill>
                    <a:srgbClr val="2D2015"/>
                  </a:solidFill>
                  <a:latin typeface="华文细黑" pitchFamily="2" charset="-122"/>
                  <a:ea typeface="华文细黑" pitchFamily="2" charset="-122"/>
                </a:rPr>
                <a:t>数字安防</a:t>
              </a:r>
              <a:endParaRPr lang="zh-CN" altLang="en-US" sz="1400" b="1" kern="0" dirty="0">
                <a:solidFill>
                  <a:srgbClr val="2D2015"/>
                </a:solidFill>
                <a:latin typeface="华文细黑" pitchFamily="2" charset="-122"/>
                <a:ea typeface="华文细黑" pitchFamily="2" charset="-122"/>
              </a:endParaRPr>
            </a:p>
          </p:txBody>
        </p:sp>
        <p:sp>
          <p:nvSpPr>
            <p:cNvPr id="49" name="Text Box 138"/>
            <p:cNvSpPr txBox="1">
              <a:spLocks noChangeArrowheads="1"/>
            </p:cNvSpPr>
            <p:nvPr/>
          </p:nvSpPr>
          <p:spPr bwMode="auto">
            <a:xfrm rot="18300000">
              <a:off x="3667847" y="2487082"/>
              <a:ext cx="429492" cy="1124423"/>
            </a:xfrm>
            <a:prstGeom prst="rect">
              <a:avLst/>
            </a:prstGeom>
            <a:noFill/>
            <a:ln w="9525">
              <a:noFill/>
              <a:miter lim="800000"/>
              <a:headEnd/>
              <a:tailEnd/>
            </a:ln>
          </p:spPr>
          <p:txBody>
            <a:bodyPr vert="eaVert" wrap="none" lIns="91435" tIns="45717" rIns="91435" bIns="45717">
              <a:spAutoFit/>
            </a:bodyPr>
            <a:lstStyle/>
            <a:p>
              <a:pPr fontAlgn="auto">
                <a:spcBef>
                  <a:spcPts val="0"/>
                </a:spcBef>
                <a:spcAft>
                  <a:spcPts val="0"/>
                </a:spcAft>
                <a:defRPr/>
              </a:pPr>
              <a:r>
                <a:rPr lang="zh-CN" altLang="en-US" sz="1400" b="1" kern="0" dirty="0" smtClean="0">
                  <a:solidFill>
                    <a:srgbClr val="2D2015"/>
                  </a:solidFill>
                  <a:latin typeface="华文细黑" pitchFamily="2" charset="-122"/>
                  <a:ea typeface="华文细黑" pitchFamily="2" charset="-122"/>
                </a:rPr>
                <a:t>智能办公</a:t>
              </a:r>
              <a:endParaRPr lang="zh-CN" altLang="en-US" sz="1400" b="1" kern="0" dirty="0">
                <a:solidFill>
                  <a:srgbClr val="2D2015"/>
                </a:solidFill>
                <a:latin typeface="华文细黑" pitchFamily="2" charset="-122"/>
                <a:ea typeface="华文细黑" pitchFamily="2" charset="-122"/>
              </a:endParaRPr>
            </a:p>
          </p:txBody>
        </p:sp>
        <p:sp>
          <p:nvSpPr>
            <p:cNvPr id="50" name="Text Box 139"/>
            <p:cNvSpPr txBox="1">
              <a:spLocks noChangeArrowheads="1"/>
            </p:cNvSpPr>
            <p:nvPr/>
          </p:nvSpPr>
          <p:spPr bwMode="auto">
            <a:xfrm rot="3300000">
              <a:off x="2296238" y="2497090"/>
              <a:ext cx="429492" cy="1124423"/>
            </a:xfrm>
            <a:prstGeom prst="rect">
              <a:avLst/>
            </a:prstGeom>
            <a:noFill/>
            <a:ln w="9525">
              <a:noFill/>
              <a:miter lim="800000"/>
              <a:headEnd/>
              <a:tailEnd/>
            </a:ln>
          </p:spPr>
          <p:txBody>
            <a:bodyPr vert="eaVert" wrap="none" lIns="91435" tIns="45717" rIns="91435" bIns="45717">
              <a:spAutoFit/>
            </a:bodyPr>
            <a:lstStyle/>
            <a:p>
              <a:pPr fontAlgn="auto">
                <a:spcBef>
                  <a:spcPts val="0"/>
                </a:spcBef>
                <a:spcAft>
                  <a:spcPts val="0"/>
                </a:spcAft>
                <a:defRPr/>
              </a:pPr>
              <a:r>
                <a:rPr lang="zh-CN" altLang="en-US" sz="1400" b="1" kern="0" dirty="0" smtClean="0">
                  <a:solidFill>
                    <a:srgbClr val="2D2015"/>
                  </a:solidFill>
                  <a:latin typeface="华文细黑" pitchFamily="2" charset="-122"/>
                  <a:ea typeface="华文细黑" pitchFamily="2" charset="-122"/>
                </a:rPr>
                <a:t>智能物管</a:t>
              </a:r>
              <a:endParaRPr lang="en-US" altLang="zh-CN" sz="1400" b="1" kern="0" dirty="0">
                <a:solidFill>
                  <a:srgbClr val="2D2015"/>
                </a:solidFill>
                <a:latin typeface="华文细黑" pitchFamily="2" charset="-122"/>
                <a:ea typeface="华文细黑" pitchFamily="2" charset="-122"/>
              </a:endParaRPr>
            </a:p>
          </p:txBody>
        </p:sp>
        <p:sp>
          <p:nvSpPr>
            <p:cNvPr id="51" name="Rectangle 113"/>
            <p:cNvSpPr>
              <a:spLocks noChangeArrowheads="1"/>
            </p:cNvSpPr>
            <p:nvPr/>
          </p:nvSpPr>
          <p:spPr bwMode="auto">
            <a:xfrm>
              <a:off x="3639454" y="835873"/>
              <a:ext cx="739613" cy="264290"/>
            </a:xfrm>
            <a:prstGeom prst="rect">
              <a:avLst/>
            </a:prstGeom>
            <a:noFill/>
            <a:ln w="9525">
              <a:noFill/>
              <a:miter lim="800000"/>
              <a:headEnd/>
              <a:tailEnd/>
            </a:ln>
          </p:spPr>
          <p:txBody>
            <a:bodyPr wrap="none" lIns="91423" tIns="45711" rIns="91423" bIns="45711">
              <a:spAutoFit/>
            </a:bodyPr>
            <a:lstStyle/>
            <a:p>
              <a:r>
                <a:rPr kumimoji="1" lang="zh-CN" altLang="en-US" sz="1000" b="1" dirty="0" smtClean="0">
                  <a:solidFill>
                    <a:srgbClr val="2D2015"/>
                  </a:solidFill>
                  <a:latin typeface="华文细黑" pitchFamily="2" charset="-122"/>
                  <a:ea typeface="华文细黑" pitchFamily="2" charset="-122"/>
                </a:rPr>
                <a:t>广播对讲</a:t>
              </a:r>
              <a:endParaRPr kumimoji="1" lang="zh-CN" altLang="en-US" sz="1000" b="1" dirty="0">
                <a:solidFill>
                  <a:srgbClr val="2D2015"/>
                </a:solidFill>
                <a:latin typeface="华文细黑" pitchFamily="2" charset="-122"/>
                <a:ea typeface="华文细黑" pitchFamily="2" charset="-122"/>
              </a:endParaRPr>
            </a:p>
          </p:txBody>
        </p:sp>
        <p:sp>
          <p:nvSpPr>
            <p:cNvPr id="52" name="Rectangle 113"/>
            <p:cNvSpPr>
              <a:spLocks noChangeArrowheads="1"/>
            </p:cNvSpPr>
            <p:nvPr/>
          </p:nvSpPr>
          <p:spPr bwMode="auto">
            <a:xfrm>
              <a:off x="4656092" y="1555953"/>
              <a:ext cx="739613" cy="264290"/>
            </a:xfrm>
            <a:prstGeom prst="rect">
              <a:avLst/>
            </a:prstGeom>
            <a:noFill/>
            <a:ln w="9525">
              <a:noFill/>
              <a:miter lim="800000"/>
              <a:headEnd/>
              <a:tailEnd/>
            </a:ln>
          </p:spPr>
          <p:txBody>
            <a:bodyPr wrap="none" lIns="91423" tIns="45711" rIns="91423" bIns="45711">
              <a:spAutoFit/>
            </a:bodyPr>
            <a:lstStyle/>
            <a:p>
              <a:r>
                <a:rPr kumimoji="1" lang="zh-CN" altLang="en-US" sz="1000" b="1" dirty="0" smtClean="0">
                  <a:solidFill>
                    <a:srgbClr val="2D2015"/>
                  </a:solidFill>
                  <a:latin typeface="华文细黑" pitchFamily="2" charset="-122"/>
                  <a:ea typeface="华文细黑" pitchFamily="2" charset="-122"/>
                </a:rPr>
                <a:t>联动告警</a:t>
              </a:r>
              <a:endParaRPr kumimoji="1" lang="zh-CN" altLang="en-US" sz="1000" b="1" dirty="0">
                <a:solidFill>
                  <a:srgbClr val="2D2015"/>
                </a:solidFill>
                <a:latin typeface="华文细黑" pitchFamily="2" charset="-122"/>
                <a:ea typeface="华文细黑" pitchFamily="2" charset="-122"/>
              </a:endParaRPr>
            </a:p>
          </p:txBody>
        </p:sp>
        <p:sp>
          <p:nvSpPr>
            <p:cNvPr id="53" name="Rectangle 133"/>
            <p:cNvSpPr>
              <a:spLocks noChangeArrowheads="1"/>
            </p:cNvSpPr>
            <p:nvPr/>
          </p:nvSpPr>
          <p:spPr bwMode="auto">
            <a:xfrm>
              <a:off x="3445947" y="4346216"/>
              <a:ext cx="1283471" cy="264290"/>
            </a:xfrm>
            <a:prstGeom prst="rect">
              <a:avLst/>
            </a:prstGeom>
            <a:noFill/>
            <a:ln w="9525">
              <a:noFill/>
              <a:miter lim="800000"/>
              <a:headEnd/>
              <a:tailEnd/>
            </a:ln>
          </p:spPr>
          <p:txBody>
            <a:bodyPr wrap="none" lIns="91423" tIns="45711" rIns="91423" bIns="45711">
              <a:spAutoFit/>
            </a:bodyPr>
            <a:lstStyle/>
            <a:p>
              <a:r>
                <a:rPr kumimoji="1" lang="zh-CN" altLang="en-US" sz="1000" b="1" dirty="0" smtClean="0">
                  <a:solidFill>
                    <a:srgbClr val="2D2015"/>
                  </a:solidFill>
                  <a:latin typeface="华文细黑" pitchFamily="2" charset="-122"/>
                  <a:ea typeface="华文细黑" pitchFamily="2" charset="-122"/>
                </a:rPr>
                <a:t>中小企业应用集成</a:t>
              </a:r>
              <a:endParaRPr kumimoji="1" lang="zh-CN" altLang="en-US" sz="1000" b="1" dirty="0">
                <a:solidFill>
                  <a:srgbClr val="2D2015"/>
                </a:solidFill>
                <a:latin typeface="华文细黑" pitchFamily="2" charset="-122"/>
                <a:ea typeface="华文细黑" pitchFamily="2" charset="-122"/>
              </a:endParaRPr>
            </a:p>
          </p:txBody>
        </p:sp>
        <p:pic>
          <p:nvPicPr>
            <p:cNvPr id="54" name="图片 34"/>
            <p:cNvPicPr>
              <a:picLocks noChangeAspect="1" noChangeArrowheads="1"/>
            </p:cNvPicPr>
            <p:nvPr/>
          </p:nvPicPr>
          <p:blipFill>
            <a:blip r:embed="rId10" cstate="email">
              <a:clrChange>
                <a:clrFrom>
                  <a:srgbClr val="FFFFFF"/>
                </a:clrFrom>
                <a:clrTo>
                  <a:srgbClr val="FFFFFF">
                    <a:alpha val="0"/>
                  </a:srgbClr>
                </a:clrTo>
              </a:clrChange>
            </a:blip>
            <a:srcRect/>
            <a:stretch>
              <a:fillRect/>
            </a:stretch>
          </p:blipFill>
          <p:spPr bwMode="auto">
            <a:xfrm>
              <a:off x="1592453" y="1829200"/>
              <a:ext cx="390274" cy="171704"/>
            </a:xfrm>
            <a:prstGeom prst="rect">
              <a:avLst/>
            </a:prstGeom>
            <a:noFill/>
            <a:ln w="9525">
              <a:noFill/>
              <a:miter lim="800000"/>
              <a:headEnd/>
              <a:tailEnd/>
            </a:ln>
          </p:spPr>
        </p:pic>
        <p:pic>
          <p:nvPicPr>
            <p:cNvPr id="55" name="Picture 1"/>
            <p:cNvPicPr>
              <a:picLocks noChangeAspect="1" noChangeArrowheads="1"/>
            </p:cNvPicPr>
            <p:nvPr/>
          </p:nvPicPr>
          <p:blipFill>
            <a:blip r:embed="rId11" cstate="email"/>
            <a:srcRect/>
            <a:stretch>
              <a:fillRect/>
            </a:stretch>
          </p:blipFill>
          <p:spPr bwMode="auto">
            <a:xfrm>
              <a:off x="2613051" y="1010569"/>
              <a:ext cx="292530" cy="269587"/>
            </a:xfrm>
            <a:prstGeom prst="rect">
              <a:avLst/>
            </a:prstGeom>
            <a:noFill/>
            <a:ln w="9525">
              <a:noFill/>
              <a:miter lim="800000"/>
              <a:headEnd/>
              <a:tailEnd/>
            </a:ln>
          </p:spPr>
        </p:pic>
        <p:pic>
          <p:nvPicPr>
            <p:cNvPr id="56" name="Picture 960"/>
            <p:cNvPicPr>
              <a:picLocks noChangeAspect="1" noChangeArrowheads="1"/>
            </p:cNvPicPr>
            <p:nvPr/>
          </p:nvPicPr>
          <p:blipFill>
            <a:blip r:embed="rId12" cstate="email"/>
            <a:srcRect/>
            <a:stretch>
              <a:fillRect/>
            </a:stretch>
          </p:blipFill>
          <p:spPr bwMode="auto">
            <a:xfrm>
              <a:off x="3427522" y="984892"/>
              <a:ext cx="216023" cy="315239"/>
            </a:xfrm>
            <a:prstGeom prst="rect">
              <a:avLst/>
            </a:prstGeom>
            <a:noFill/>
            <a:ln w="9525">
              <a:noFill/>
              <a:miter lim="800000"/>
              <a:headEnd/>
              <a:tailEnd/>
            </a:ln>
          </p:spPr>
        </p:pic>
        <p:pic>
          <p:nvPicPr>
            <p:cNvPr id="57" name="Picture 19" descr="开门"/>
            <p:cNvPicPr>
              <a:picLocks noChangeAspect="1" noChangeArrowheads="1"/>
            </p:cNvPicPr>
            <p:nvPr/>
          </p:nvPicPr>
          <p:blipFill>
            <a:blip r:embed="rId13" cstate="email">
              <a:clrChange>
                <a:clrFrom>
                  <a:srgbClr val="FFFFFF"/>
                </a:clrFrom>
                <a:clrTo>
                  <a:srgbClr val="FFFFFF">
                    <a:alpha val="0"/>
                  </a:srgbClr>
                </a:clrTo>
              </a:clrChange>
            </a:blip>
            <a:srcRect/>
            <a:stretch>
              <a:fillRect/>
            </a:stretch>
          </p:blipFill>
          <p:spPr bwMode="auto">
            <a:xfrm>
              <a:off x="1996388" y="1270489"/>
              <a:ext cx="400710" cy="278599"/>
            </a:xfrm>
            <a:prstGeom prst="rect">
              <a:avLst/>
            </a:prstGeom>
            <a:noFill/>
            <a:ln w="9525">
              <a:noFill/>
              <a:miter lim="800000"/>
              <a:headEnd/>
              <a:tailEnd/>
            </a:ln>
          </p:spPr>
        </p:pic>
        <p:pic>
          <p:nvPicPr>
            <p:cNvPr id="58" name="图片 12"/>
            <p:cNvPicPr>
              <a:picLocks noChangeAspect="1"/>
            </p:cNvPicPr>
            <p:nvPr/>
          </p:nvPicPr>
          <p:blipFill>
            <a:blip r:embed="rId14" cstate="email"/>
            <a:srcRect/>
            <a:stretch>
              <a:fillRect/>
            </a:stretch>
          </p:blipFill>
          <p:spPr bwMode="auto">
            <a:xfrm>
              <a:off x="4376973" y="1610584"/>
              <a:ext cx="259549" cy="363368"/>
            </a:xfrm>
            <a:prstGeom prst="rect">
              <a:avLst/>
            </a:prstGeom>
            <a:noFill/>
            <a:ln w="9525">
              <a:noFill/>
              <a:miter lim="800000"/>
              <a:headEnd/>
              <a:tailEnd/>
            </a:ln>
          </p:spPr>
        </p:pic>
        <p:pic>
          <p:nvPicPr>
            <p:cNvPr id="59" name="Picture 140"/>
            <p:cNvPicPr>
              <a:picLocks noChangeAspect="1" noChangeArrowheads="1"/>
            </p:cNvPicPr>
            <p:nvPr/>
          </p:nvPicPr>
          <p:blipFill>
            <a:blip r:embed="rId15" cstate="email"/>
            <a:srcRect/>
            <a:stretch>
              <a:fillRect/>
            </a:stretch>
          </p:blipFill>
          <p:spPr bwMode="auto">
            <a:xfrm>
              <a:off x="4619540" y="2180052"/>
              <a:ext cx="221367" cy="330727"/>
            </a:xfrm>
            <a:prstGeom prst="rect">
              <a:avLst/>
            </a:prstGeom>
            <a:noFill/>
            <a:ln w="9525" algn="ctr">
              <a:noFill/>
              <a:miter lim="800000"/>
              <a:headEnd/>
              <a:tailEnd/>
            </a:ln>
          </p:spPr>
        </p:pic>
        <p:pic>
          <p:nvPicPr>
            <p:cNvPr id="60" name="Object 3"/>
            <p:cNvPicPr>
              <a:picLocks noChangeAspect="1" noChangeArrowheads="1"/>
            </p:cNvPicPr>
            <p:nvPr/>
          </p:nvPicPr>
          <p:blipFill>
            <a:blip r:embed="rId16" cstate="email"/>
            <a:srcRect/>
            <a:stretch>
              <a:fillRect/>
            </a:stretch>
          </p:blipFill>
          <p:spPr bwMode="auto">
            <a:xfrm>
              <a:off x="4588128" y="2713947"/>
              <a:ext cx="317314" cy="277121"/>
            </a:xfrm>
            <a:prstGeom prst="rect">
              <a:avLst/>
            </a:prstGeom>
            <a:noFill/>
            <a:ln w="9525" algn="ctr">
              <a:noFill/>
              <a:miter lim="800000"/>
              <a:headEnd/>
              <a:tailEnd/>
            </a:ln>
          </p:spPr>
        </p:pic>
        <p:pic>
          <p:nvPicPr>
            <p:cNvPr id="61" name="Picture 2"/>
            <p:cNvPicPr>
              <a:picLocks noChangeAspect="1" noChangeArrowheads="1"/>
            </p:cNvPicPr>
            <p:nvPr/>
          </p:nvPicPr>
          <p:blipFill>
            <a:blip r:embed="rId17" cstate="email">
              <a:clrChange>
                <a:clrFrom>
                  <a:srgbClr val="FFFFFF"/>
                </a:clrFrom>
                <a:clrTo>
                  <a:srgbClr val="FFFFFF">
                    <a:alpha val="0"/>
                  </a:srgbClr>
                </a:clrTo>
              </a:clrChange>
            </a:blip>
            <a:srcRect/>
            <a:stretch>
              <a:fillRect/>
            </a:stretch>
          </p:blipFill>
          <p:spPr bwMode="auto">
            <a:xfrm>
              <a:off x="2639589" y="4044291"/>
              <a:ext cx="351450" cy="316837"/>
            </a:xfrm>
            <a:prstGeom prst="rect">
              <a:avLst/>
            </a:prstGeom>
            <a:noFill/>
            <a:ln w="9525">
              <a:noFill/>
              <a:miter lim="800000"/>
              <a:headEnd/>
              <a:tailEnd/>
            </a:ln>
          </p:spPr>
        </p:pic>
        <p:pic>
          <p:nvPicPr>
            <p:cNvPr id="62" name="Picture 87" descr="1"/>
            <p:cNvPicPr>
              <a:picLocks noChangeAspect="1" noChangeArrowheads="1"/>
            </p:cNvPicPr>
            <p:nvPr/>
          </p:nvPicPr>
          <p:blipFill>
            <a:blip r:embed="rId18" cstate="email"/>
            <a:srcRect/>
            <a:stretch>
              <a:fillRect/>
            </a:stretch>
          </p:blipFill>
          <p:spPr bwMode="auto">
            <a:xfrm>
              <a:off x="4192432" y="3603316"/>
              <a:ext cx="282740" cy="316243"/>
            </a:xfrm>
            <a:prstGeom prst="rect">
              <a:avLst/>
            </a:prstGeom>
            <a:noFill/>
            <a:ln w="9525">
              <a:noFill/>
              <a:miter lim="800000"/>
              <a:headEnd/>
              <a:tailEnd/>
            </a:ln>
          </p:spPr>
        </p:pic>
      </p:grpSp>
      <p:sp>
        <p:nvSpPr>
          <p:cNvPr id="63" name="TextBox 61"/>
          <p:cNvSpPr txBox="1"/>
          <p:nvPr/>
        </p:nvSpPr>
        <p:spPr>
          <a:xfrm>
            <a:off x="536782" y="1048335"/>
            <a:ext cx="8025204" cy="30777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zh-CN" altLang="en-US" sz="1400" dirty="0" smtClean="0">
                <a:solidFill>
                  <a:srgbClr val="2D2015"/>
                </a:solidFill>
                <a:latin typeface="华文细黑" pitchFamily="2" charset="-122"/>
                <a:ea typeface="华文细黑" pitchFamily="2" charset="-122"/>
              </a:rPr>
              <a:t>智慧园区主要的十七个服务可分为三类：</a:t>
            </a:r>
            <a:r>
              <a:rPr lang="zh-CN" altLang="en-US" sz="1400" b="1" dirty="0" smtClean="0">
                <a:solidFill>
                  <a:srgbClr val="2D2015"/>
                </a:solidFill>
                <a:latin typeface="华文细黑" pitchFamily="2" charset="-122"/>
                <a:ea typeface="华文细黑" pitchFamily="2" charset="-122"/>
              </a:rPr>
              <a:t>数字安防</a:t>
            </a:r>
            <a:r>
              <a:rPr lang="zh-CN" altLang="en-US" sz="1400" dirty="0" smtClean="0">
                <a:solidFill>
                  <a:srgbClr val="2D2015"/>
                </a:solidFill>
                <a:latin typeface="华文细黑" pitchFamily="2" charset="-122"/>
                <a:ea typeface="华文细黑" pitchFamily="2" charset="-122"/>
              </a:rPr>
              <a:t>保平安；</a:t>
            </a:r>
            <a:r>
              <a:rPr lang="zh-CN" altLang="en-US" sz="1400" b="1" dirty="0" smtClean="0">
                <a:solidFill>
                  <a:srgbClr val="2D2015"/>
                </a:solidFill>
                <a:latin typeface="华文细黑" pitchFamily="2" charset="-122"/>
                <a:ea typeface="华文细黑" pitchFamily="2" charset="-122"/>
              </a:rPr>
              <a:t>智能办公</a:t>
            </a:r>
            <a:r>
              <a:rPr lang="zh-CN" altLang="en-US" sz="1400" dirty="0" smtClean="0">
                <a:solidFill>
                  <a:srgbClr val="2D2015"/>
                </a:solidFill>
                <a:latin typeface="华文细黑" pitchFamily="2" charset="-122"/>
                <a:ea typeface="华文细黑" pitchFamily="2" charset="-122"/>
              </a:rPr>
              <a:t>增效益；</a:t>
            </a:r>
            <a:r>
              <a:rPr lang="zh-CN" altLang="en-US" sz="1400" b="1" dirty="0" smtClean="0">
                <a:solidFill>
                  <a:srgbClr val="2D2015"/>
                </a:solidFill>
                <a:latin typeface="华文细黑" pitchFamily="2" charset="-122"/>
                <a:ea typeface="华文细黑" pitchFamily="2" charset="-122"/>
              </a:rPr>
              <a:t>智能物管</a:t>
            </a:r>
            <a:r>
              <a:rPr lang="zh-CN" altLang="en-US" sz="1400" dirty="0" smtClean="0">
                <a:solidFill>
                  <a:srgbClr val="2D2015"/>
                </a:solidFill>
                <a:latin typeface="华文细黑" pitchFamily="2" charset="-122"/>
                <a:ea typeface="华文细黑" pitchFamily="2" charset="-122"/>
              </a:rPr>
              <a:t>提效率。</a:t>
            </a:r>
          </a:p>
        </p:txBody>
      </p:sp>
    </p:spTree>
    <p:extLst>
      <p:ext uri="{BB962C8B-B14F-4D97-AF65-F5344CB8AC3E}">
        <p14:creationId xmlns:p14="http://schemas.microsoft.com/office/powerpoint/2010/main" xmlns="" val="42782447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a:xfrm>
            <a:off x="2051720" y="260350"/>
            <a:ext cx="5482901" cy="477114"/>
          </a:xfrm>
        </p:spPr>
        <p:txBody>
          <a:bodyPr/>
          <a:lstStyle/>
          <a:p>
            <a:pPr marL="0" indent="0">
              <a:buNone/>
            </a:pPr>
            <a:r>
              <a:rPr lang="zh-CN" altLang="en-US" dirty="0" smtClean="0"/>
              <a:t>园区管委会</a:t>
            </a:r>
            <a:r>
              <a:rPr lang="en-US" altLang="zh-CN" dirty="0" smtClean="0"/>
              <a:t>——</a:t>
            </a:r>
            <a:r>
              <a:rPr lang="zh-CN" altLang="en-US" dirty="0" smtClean="0"/>
              <a:t>信息发布</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28</a:t>
            </a:fld>
            <a:endParaRPr lang="zh-CN" altLang="en-US" dirty="0"/>
          </a:p>
        </p:txBody>
      </p:sp>
      <p:pic>
        <p:nvPicPr>
          <p:cNvPr id="5" name="图片 11" descr="说明: 楼剖面图1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31800" y="685800"/>
            <a:ext cx="6224588" cy="5886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6" name="图示 5"/>
          <p:cNvGraphicFramePr/>
          <p:nvPr/>
        </p:nvGraphicFramePr>
        <p:xfrm>
          <a:off x="6572264" y="1401765"/>
          <a:ext cx="2214546" cy="38846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5"/>
          <p:cNvSpPr txBox="1"/>
          <p:nvPr/>
        </p:nvSpPr>
        <p:spPr>
          <a:xfrm>
            <a:off x="4763" y="6015038"/>
            <a:ext cx="5072062" cy="307975"/>
          </a:xfrm>
          <a:prstGeom prst="rect">
            <a:avLst/>
          </a:prstGeom>
          <a:solidFill>
            <a:schemeClr val="bg1">
              <a:lumMod val="50000"/>
            </a:schemeClr>
          </a:solidFill>
        </p:spPr>
        <p:txBody>
          <a:bodyPr>
            <a:spAutoFit/>
          </a:bodyPr>
          <a:lstStyle/>
          <a:p>
            <a:pPr algn="ctr">
              <a:defRPr/>
            </a:pPr>
            <a:r>
              <a:rPr lang="zh-CN" altLang="en-US" sz="1400" b="1" dirty="0">
                <a:solidFill>
                  <a:schemeClr val="bg1"/>
                </a:solidFill>
                <a:latin typeface="+mn-ea"/>
                <a:ea typeface="+mn-ea"/>
              </a:rPr>
              <a:t>统一信息发布平台，通过大屏和手机、</a:t>
            </a:r>
            <a:r>
              <a:rPr lang="en-US" altLang="zh-CN" sz="1400" b="1" dirty="0">
                <a:solidFill>
                  <a:schemeClr val="bg1"/>
                </a:solidFill>
                <a:latin typeface="+mn-ea"/>
                <a:ea typeface="+mn-ea"/>
              </a:rPr>
              <a:t>PAD</a:t>
            </a:r>
            <a:r>
              <a:rPr lang="zh-CN" altLang="en-US" sz="1400" b="1" dirty="0">
                <a:solidFill>
                  <a:schemeClr val="bg1"/>
                </a:solidFill>
                <a:latin typeface="+mn-ea"/>
                <a:ea typeface="+mn-ea"/>
              </a:rPr>
              <a:t>等多终端进行展示</a:t>
            </a:r>
          </a:p>
        </p:txBody>
      </p:sp>
    </p:spTree>
    <p:extLst>
      <p:ext uri="{BB962C8B-B14F-4D97-AF65-F5344CB8AC3E}">
        <p14:creationId xmlns:p14="http://schemas.microsoft.com/office/powerpoint/2010/main" xmlns="" val="29688018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p:txBody>
          <a:bodyPr/>
          <a:lstStyle/>
          <a:p>
            <a:pPr marL="0" indent="0">
              <a:buNone/>
            </a:pPr>
            <a:r>
              <a:rPr lang="zh-CN" altLang="en-US" dirty="0" smtClean="0"/>
              <a:t>园区管委会</a:t>
            </a:r>
            <a:r>
              <a:rPr lang="en-US" altLang="zh-CN" dirty="0" smtClean="0"/>
              <a:t>——</a:t>
            </a:r>
            <a:r>
              <a:rPr lang="zh-CN" altLang="en-US" dirty="0" smtClean="0"/>
              <a:t>招商应用</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29</a:t>
            </a:fld>
            <a:endParaRPr lang="zh-CN" altLang="en-US" dirty="0"/>
          </a:p>
        </p:txBody>
      </p:sp>
      <p:sp>
        <p:nvSpPr>
          <p:cNvPr id="5" name="TextBox 4"/>
          <p:cNvSpPr txBox="1"/>
          <p:nvPr/>
        </p:nvSpPr>
        <p:spPr>
          <a:xfrm>
            <a:off x="364554" y="5874743"/>
            <a:ext cx="4930775" cy="307975"/>
          </a:xfrm>
          <a:prstGeom prst="rect">
            <a:avLst/>
          </a:prstGeom>
          <a:solidFill>
            <a:schemeClr val="bg1">
              <a:lumMod val="50000"/>
            </a:schemeClr>
          </a:solidFill>
        </p:spPr>
        <p:txBody>
          <a:bodyPr>
            <a:spAutoFit/>
          </a:bodyPr>
          <a:lstStyle/>
          <a:p>
            <a:pPr algn="ctr">
              <a:defRPr/>
            </a:pPr>
            <a:r>
              <a:rPr lang="zh-CN" altLang="en-US" sz="1400" b="1" dirty="0">
                <a:solidFill>
                  <a:schemeClr val="bg1"/>
                </a:solidFill>
                <a:latin typeface="+mn-ea"/>
                <a:ea typeface="+mn-ea"/>
              </a:rPr>
              <a:t>支撑园区招商引资业务全面开展，提高招商引资效率</a:t>
            </a:r>
          </a:p>
        </p:txBody>
      </p:sp>
      <p:sp>
        <p:nvSpPr>
          <p:cNvPr id="6" name="矩形 5"/>
          <p:cNvSpPr/>
          <p:nvPr/>
        </p:nvSpPr>
        <p:spPr bwMode="auto">
          <a:xfrm>
            <a:off x="6609779" y="1645643"/>
            <a:ext cx="2071687" cy="3786187"/>
          </a:xfrm>
          <a:prstGeom prst="rect">
            <a:avLst/>
          </a:prstGeom>
          <a:noFill/>
          <a:ln w="15875">
            <a:solidFill>
              <a:srgbClr val="00B0F0"/>
            </a:solidFill>
            <a:prstDash val="dash"/>
            <a:round/>
            <a:headEnd/>
            <a:tailEnd type="triangle" w="med" len="med"/>
          </a:ln>
          <a:effectLst/>
        </p:spPr>
        <p:txBody>
          <a:bodyPr anchor="ctr">
            <a:spAutoFit/>
          </a:bodyPr>
          <a:lstStyle/>
          <a:p>
            <a:pPr>
              <a:lnSpc>
                <a:spcPct val="150000"/>
              </a:lnSpc>
              <a:buFont typeface="Arial" pitchFamily="34" charset="0"/>
              <a:buChar char="•"/>
              <a:defRPr/>
            </a:pPr>
            <a:r>
              <a:rPr lang="zh-CN" altLang="en-US" sz="1600" dirty="0">
                <a:latin typeface="+mn-ea"/>
                <a:ea typeface="+mn-ea"/>
              </a:rPr>
              <a:t>实现客商信息的全面管理</a:t>
            </a:r>
          </a:p>
          <a:p>
            <a:pPr>
              <a:lnSpc>
                <a:spcPct val="150000"/>
              </a:lnSpc>
              <a:buFont typeface="Arial" pitchFamily="34" charset="0"/>
              <a:buChar char="•"/>
              <a:defRPr/>
            </a:pPr>
            <a:r>
              <a:rPr lang="zh-CN" altLang="en-US" sz="1600" dirty="0">
                <a:latin typeface="+mn-ea"/>
                <a:ea typeface="+mn-ea"/>
              </a:rPr>
              <a:t>招商业务的规范化</a:t>
            </a:r>
          </a:p>
          <a:p>
            <a:pPr>
              <a:lnSpc>
                <a:spcPct val="150000"/>
              </a:lnSpc>
              <a:buFont typeface="Arial" pitchFamily="34" charset="0"/>
              <a:buChar char="•"/>
              <a:defRPr/>
            </a:pPr>
            <a:r>
              <a:rPr lang="zh-CN" altLang="en-US" sz="1600" dirty="0">
                <a:latin typeface="+mn-ea"/>
                <a:ea typeface="+mn-ea"/>
              </a:rPr>
              <a:t>招商资源的共享以及招商数据的科学化分析评估</a:t>
            </a:r>
          </a:p>
          <a:p>
            <a:pPr>
              <a:lnSpc>
                <a:spcPct val="150000"/>
              </a:lnSpc>
              <a:buFont typeface="Arial" pitchFamily="34" charset="0"/>
              <a:buChar char="•"/>
              <a:defRPr/>
            </a:pPr>
            <a:r>
              <a:rPr lang="zh-CN" altLang="en-US" sz="1600" dirty="0">
                <a:latin typeface="+mn-ea"/>
                <a:ea typeface="+mn-ea"/>
              </a:rPr>
              <a:t>与省（直辖市级）中小企业公共服务平台对接，实现产业协作拓展</a:t>
            </a:r>
          </a:p>
        </p:txBody>
      </p:sp>
      <p:sp>
        <p:nvSpPr>
          <p:cNvPr id="7" name="矩形 6"/>
          <p:cNvSpPr/>
          <p:nvPr/>
        </p:nvSpPr>
        <p:spPr bwMode="auto">
          <a:xfrm>
            <a:off x="751904" y="4144368"/>
            <a:ext cx="2500312" cy="1708150"/>
          </a:xfrm>
          <a:prstGeom prst="rect">
            <a:avLst/>
          </a:prstGeom>
          <a:noFill/>
          <a:ln w="28575">
            <a:solidFill>
              <a:srgbClr val="FF0000"/>
            </a:solidFill>
            <a:prstDash val="solid"/>
            <a:round/>
            <a:headEnd/>
            <a:tailEnd type="triangle" w="med" len="med"/>
          </a:ln>
          <a:effectLst/>
        </p:spPr>
        <p:txBody>
          <a:bodyPr anchor="ctr">
            <a:spAutoFit/>
          </a:bodyPr>
          <a:lstStyle/>
          <a:p>
            <a:pPr>
              <a:lnSpc>
                <a:spcPct val="150000"/>
              </a:lnSpc>
              <a:buFont typeface="Arial" pitchFamily="34" charset="0"/>
              <a:buChar char="•"/>
              <a:defRPr/>
            </a:pPr>
            <a:r>
              <a:rPr lang="zh-CN" altLang="en-US" sz="1400" b="1" dirty="0">
                <a:solidFill>
                  <a:srgbClr val="002060"/>
                </a:solidFill>
                <a:latin typeface="+mn-ea"/>
                <a:ea typeface="+mn-ea"/>
              </a:rPr>
              <a:t>实时管理客商全面信息，对外园区招商进行宣传展示</a:t>
            </a:r>
            <a:endParaRPr lang="en-US" altLang="zh-CN" sz="1400" b="1" dirty="0">
              <a:solidFill>
                <a:srgbClr val="002060"/>
              </a:solidFill>
              <a:latin typeface="+mn-ea"/>
              <a:ea typeface="+mn-ea"/>
            </a:endParaRPr>
          </a:p>
          <a:p>
            <a:pPr>
              <a:lnSpc>
                <a:spcPct val="150000"/>
              </a:lnSpc>
              <a:buFont typeface="Arial" pitchFamily="34" charset="0"/>
              <a:buChar char="•"/>
              <a:defRPr/>
            </a:pPr>
            <a:r>
              <a:rPr lang="zh-CN" altLang="en-US" sz="1400" b="1" dirty="0">
                <a:solidFill>
                  <a:srgbClr val="002060"/>
                </a:solidFill>
                <a:latin typeface="+mn-ea"/>
                <a:ea typeface="+mn-ea"/>
              </a:rPr>
              <a:t>将入园、投资、发展等各个环节的情况以企业为主线进行整合，为领导提供决策支持</a:t>
            </a:r>
          </a:p>
        </p:txBody>
      </p:sp>
      <p:cxnSp>
        <p:nvCxnSpPr>
          <p:cNvPr id="8" name="直接连接符 10"/>
          <p:cNvCxnSpPr>
            <a:cxnSpLocks noChangeShapeType="1"/>
          </p:cNvCxnSpPr>
          <p:nvPr/>
        </p:nvCxnSpPr>
        <p:spPr bwMode="auto">
          <a:xfrm>
            <a:off x="364554" y="5858868"/>
            <a:ext cx="4929187" cy="1587"/>
          </a:xfrm>
          <a:prstGeom prst="line">
            <a:avLst/>
          </a:prstGeom>
          <a:noFill/>
          <a:ln w="28575" algn="ctr">
            <a:solidFill>
              <a:srgbClr val="FF0000"/>
            </a:solidFill>
            <a:round/>
            <a:headEnd/>
            <a:tailEnd/>
          </a:ln>
          <a:extLst>
            <a:ext uri="{909E8E84-426E-40DD-AFC4-6F175D3DCCD1}">
              <a14:hiddenFill xmlns:a14="http://schemas.microsoft.com/office/drawing/2010/main" xmlns="">
                <a:noFill/>
              </a14:hiddenFill>
            </a:ext>
          </a:extLst>
        </p:spPr>
      </p:cxnSp>
      <p:grpSp>
        <p:nvGrpSpPr>
          <p:cNvPr id="9" name="组合 11"/>
          <p:cNvGrpSpPr>
            <a:grpSpLocks/>
          </p:cNvGrpSpPr>
          <p:nvPr/>
        </p:nvGrpSpPr>
        <p:grpSpPr bwMode="auto">
          <a:xfrm>
            <a:off x="1528191" y="2110780"/>
            <a:ext cx="1570038" cy="376238"/>
            <a:chOff x="1047647" y="2078019"/>
            <a:chExt cx="1570059" cy="375067"/>
          </a:xfrm>
        </p:grpSpPr>
        <p:sp>
          <p:nvSpPr>
            <p:cNvPr id="10" name="圆角矩形 9"/>
            <p:cNvSpPr/>
            <p:nvPr/>
          </p:nvSpPr>
          <p:spPr bwMode="auto">
            <a:xfrm>
              <a:off x="1047647" y="2078019"/>
              <a:ext cx="1570059" cy="351328"/>
            </a:xfrm>
            <a:prstGeom prst="roundRect">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zh-CN" altLang="en-US" sz="2400" dirty="0">
                <a:solidFill>
                  <a:srgbClr val="C00000"/>
                </a:solidFill>
                <a:latin typeface="+mn-ea"/>
              </a:endParaRPr>
            </a:p>
          </p:txBody>
        </p:sp>
        <p:sp>
          <p:nvSpPr>
            <p:cNvPr id="11" name="矩形 10"/>
            <p:cNvSpPr/>
            <p:nvPr/>
          </p:nvSpPr>
          <p:spPr>
            <a:xfrm>
              <a:off x="1120673" y="2114418"/>
              <a:ext cx="1416069" cy="338668"/>
            </a:xfrm>
            <a:prstGeom prst="rect">
              <a:avLst/>
            </a:prstGeom>
          </p:spPr>
          <p:txBody>
            <a:bodyPr wrap="none">
              <a:spAutoFit/>
            </a:bodyPr>
            <a:lstStyle/>
            <a:p>
              <a:pPr algn="ctr">
                <a:defRPr/>
              </a:pPr>
              <a:r>
                <a:rPr lang="zh-CN" altLang="en-US" sz="1600" dirty="0">
                  <a:latin typeface="+mn-ea"/>
                  <a:ea typeface="+mn-ea"/>
                </a:rPr>
                <a:t>企业招商情况</a:t>
              </a:r>
            </a:p>
          </p:txBody>
        </p:sp>
      </p:grpSp>
      <p:grpSp>
        <p:nvGrpSpPr>
          <p:cNvPr id="12" name="组合 14"/>
          <p:cNvGrpSpPr>
            <a:grpSpLocks/>
          </p:cNvGrpSpPr>
          <p:nvPr/>
        </p:nvGrpSpPr>
        <p:grpSpPr bwMode="auto">
          <a:xfrm>
            <a:off x="1528191" y="2467968"/>
            <a:ext cx="1570038" cy="376237"/>
            <a:chOff x="1047647" y="2078019"/>
            <a:chExt cx="1570059" cy="375067"/>
          </a:xfrm>
        </p:grpSpPr>
        <p:sp>
          <p:nvSpPr>
            <p:cNvPr id="13" name="圆角矩形 12"/>
            <p:cNvSpPr/>
            <p:nvPr/>
          </p:nvSpPr>
          <p:spPr bwMode="auto">
            <a:xfrm>
              <a:off x="1047647" y="2078019"/>
              <a:ext cx="1570059" cy="351329"/>
            </a:xfrm>
            <a:prstGeom prst="roundRect">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zh-CN" altLang="en-US" sz="2400" dirty="0">
                <a:solidFill>
                  <a:srgbClr val="C00000"/>
                </a:solidFill>
                <a:latin typeface="+mn-ea"/>
              </a:endParaRPr>
            </a:p>
          </p:txBody>
        </p:sp>
        <p:sp>
          <p:nvSpPr>
            <p:cNvPr id="14" name="矩形 13"/>
            <p:cNvSpPr/>
            <p:nvPr/>
          </p:nvSpPr>
          <p:spPr>
            <a:xfrm>
              <a:off x="1120673" y="2114417"/>
              <a:ext cx="1416069" cy="338669"/>
            </a:xfrm>
            <a:prstGeom prst="rect">
              <a:avLst/>
            </a:prstGeom>
          </p:spPr>
          <p:txBody>
            <a:bodyPr wrap="none">
              <a:spAutoFit/>
            </a:bodyPr>
            <a:lstStyle/>
            <a:p>
              <a:pPr algn="ctr">
                <a:defRPr/>
              </a:pPr>
              <a:r>
                <a:rPr lang="zh-CN" altLang="en-US" sz="1600" dirty="0">
                  <a:latin typeface="+mn-ea"/>
                  <a:ea typeface="+mn-ea"/>
                </a:rPr>
                <a:t>企业注册情况</a:t>
              </a:r>
            </a:p>
          </p:txBody>
        </p:sp>
      </p:grpSp>
      <p:grpSp>
        <p:nvGrpSpPr>
          <p:cNvPr id="15" name="组合 17"/>
          <p:cNvGrpSpPr>
            <a:grpSpLocks/>
          </p:cNvGrpSpPr>
          <p:nvPr/>
        </p:nvGrpSpPr>
        <p:grpSpPr bwMode="auto">
          <a:xfrm>
            <a:off x="1529779" y="2825155"/>
            <a:ext cx="1570037" cy="376238"/>
            <a:chOff x="1047647" y="2078019"/>
            <a:chExt cx="1570059" cy="375067"/>
          </a:xfrm>
        </p:grpSpPr>
        <p:sp>
          <p:nvSpPr>
            <p:cNvPr id="16" name="圆角矩形 15"/>
            <p:cNvSpPr/>
            <p:nvPr/>
          </p:nvSpPr>
          <p:spPr bwMode="auto">
            <a:xfrm>
              <a:off x="1047647" y="2078019"/>
              <a:ext cx="1570059" cy="351328"/>
            </a:xfrm>
            <a:prstGeom prst="roundRect">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zh-CN" altLang="en-US" sz="2400" dirty="0">
                <a:solidFill>
                  <a:srgbClr val="C00000"/>
                </a:solidFill>
                <a:latin typeface="+mn-ea"/>
              </a:endParaRPr>
            </a:p>
          </p:txBody>
        </p:sp>
        <p:sp>
          <p:nvSpPr>
            <p:cNvPr id="17" name="矩形 16"/>
            <p:cNvSpPr/>
            <p:nvPr/>
          </p:nvSpPr>
          <p:spPr>
            <a:xfrm>
              <a:off x="1120673" y="2114418"/>
              <a:ext cx="1416070" cy="338668"/>
            </a:xfrm>
            <a:prstGeom prst="rect">
              <a:avLst/>
            </a:prstGeom>
          </p:spPr>
          <p:txBody>
            <a:bodyPr wrap="none">
              <a:spAutoFit/>
            </a:bodyPr>
            <a:lstStyle/>
            <a:p>
              <a:pPr algn="ctr">
                <a:defRPr/>
              </a:pPr>
              <a:r>
                <a:rPr lang="zh-CN" altLang="en-US" sz="1600" dirty="0">
                  <a:latin typeface="+mn-ea"/>
                  <a:ea typeface="+mn-ea"/>
                </a:rPr>
                <a:t>企业投资情况</a:t>
              </a:r>
            </a:p>
          </p:txBody>
        </p:sp>
      </p:grpSp>
      <p:grpSp>
        <p:nvGrpSpPr>
          <p:cNvPr id="18" name="组合 20"/>
          <p:cNvGrpSpPr>
            <a:grpSpLocks/>
          </p:cNvGrpSpPr>
          <p:nvPr/>
        </p:nvGrpSpPr>
        <p:grpSpPr bwMode="auto">
          <a:xfrm>
            <a:off x="1456754" y="3182343"/>
            <a:ext cx="1724025" cy="357187"/>
            <a:chOff x="976209" y="2078019"/>
            <a:chExt cx="1723549" cy="357190"/>
          </a:xfrm>
        </p:grpSpPr>
        <p:sp>
          <p:nvSpPr>
            <p:cNvPr id="19" name="圆角矩形 18"/>
            <p:cNvSpPr/>
            <p:nvPr/>
          </p:nvSpPr>
          <p:spPr bwMode="auto">
            <a:xfrm>
              <a:off x="1047626" y="2078019"/>
              <a:ext cx="1569605" cy="350840"/>
            </a:xfrm>
            <a:prstGeom prst="roundRect">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zh-CN" altLang="en-US" sz="2400" dirty="0">
                <a:solidFill>
                  <a:srgbClr val="C00000"/>
                </a:solidFill>
                <a:latin typeface="+mn-ea"/>
              </a:endParaRPr>
            </a:p>
          </p:txBody>
        </p:sp>
        <p:sp>
          <p:nvSpPr>
            <p:cNvPr id="20" name="矩形 19"/>
            <p:cNvSpPr/>
            <p:nvPr/>
          </p:nvSpPr>
          <p:spPr>
            <a:xfrm>
              <a:off x="976209" y="2111356"/>
              <a:ext cx="1723549" cy="323853"/>
            </a:xfrm>
            <a:prstGeom prst="rect">
              <a:avLst/>
            </a:prstGeom>
          </p:spPr>
          <p:txBody>
            <a:bodyPr wrap="none">
              <a:spAutoFit/>
            </a:bodyPr>
            <a:lstStyle/>
            <a:p>
              <a:pPr algn="ctr">
                <a:defRPr/>
              </a:pPr>
              <a:r>
                <a:rPr lang="zh-CN" altLang="en-US" sz="1500" dirty="0">
                  <a:latin typeface="+mn-ea"/>
                  <a:ea typeface="+mn-ea"/>
                </a:rPr>
                <a:t>企业发展运营情况</a:t>
              </a:r>
            </a:p>
          </p:txBody>
        </p:sp>
      </p:grpSp>
      <p:pic>
        <p:nvPicPr>
          <p:cNvPr id="21" name="Picture 14" descr="笔记本电脑"/>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5252466" y="4504730"/>
            <a:ext cx="1058863" cy="889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2" name="Picture 15" descr="IPHONE"/>
          <p:cNvPicPr>
            <a:picLocks noChangeAspect="1" noChangeArrowheads="1"/>
          </p:cNvPicPr>
          <p:nvPr/>
        </p:nvPicPr>
        <p:blipFill>
          <a:blip r:embed="rId3">
            <a:extLst>
              <a:ext uri="{28A0092B-C50C-407E-A947-70E740481C1C}">
                <a14:useLocalDpi xmlns:a14="http://schemas.microsoft.com/office/drawing/2010/main" xmlns="" val="0"/>
              </a:ext>
            </a:extLst>
          </a:blip>
          <a:srcRect l="22194" t="18796" r="23996" b="1315"/>
          <a:stretch>
            <a:fillRect/>
          </a:stretch>
        </p:blipFill>
        <p:spPr bwMode="auto">
          <a:xfrm>
            <a:off x="3609404" y="4361855"/>
            <a:ext cx="471487" cy="1050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23" name="Group 19"/>
          <p:cNvGrpSpPr>
            <a:grpSpLocks/>
          </p:cNvGrpSpPr>
          <p:nvPr/>
        </p:nvGrpSpPr>
        <p:grpSpPr bwMode="auto">
          <a:xfrm>
            <a:off x="4252341" y="4361855"/>
            <a:ext cx="966788" cy="1069975"/>
            <a:chOff x="0" y="0"/>
            <a:chExt cx="5670" cy="4736"/>
          </a:xfrm>
        </p:grpSpPr>
        <p:sp>
          <p:nvSpPr>
            <p:cNvPr id="24" name="Rectangle 20"/>
            <p:cNvSpPr>
              <a:spLocks noChangeArrowheads="1"/>
            </p:cNvSpPr>
            <p:nvPr/>
          </p:nvSpPr>
          <p:spPr bwMode="auto">
            <a:xfrm>
              <a:off x="680" y="2382"/>
              <a:ext cx="4087" cy="119"/>
            </a:xfrm>
            <a:prstGeom prst="rect">
              <a:avLst/>
            </a:prstGeom>
            <a:solidFill>
              <a:schemeClr val="bg1"/>
            </a:solidFill>
            <a:ln w="9525">
              <a:solidFill>
                <a:schemeClr val="bg1"/>
              </a:solidFill>
              <a:miter lim="800000"/>
              <a:headEnd/>
              <a:tailEnd/>
            </a:ln>
          </p:spPr>
          <p:txBody>
            <a:bodyPr anchor="ctr"/>
            <a:lstStyle/>
            <a:p>
              <a:pPr>
                <a:defRPr/>
              </a:pPr>
              <a:endParaRPr lang="zh-CN" altLang="en-US">
                <a:latin typeface="+mn-ea"/>
                <a:ea typeface="+mn-ea"/>
              </a:endParaRPr>
            </a:p>
          </p:txBody>
        </p:sp>
        <p:pic>
          <p:nvPicPr>
            <p:cNvPr id="25" name="Picture 21" descr="家庭智能终端"/>
            <p:cNvPicPr>
              <a:picLocks noChangeAspect="1" noChangeArrowheads="1"/>
            </p:cNvPicPr>
            <p:nvPr/>
          </p:nvPicPr>
          <p:blipFill>
            <a:blip r:embed="rId4">
              <a:clrChange>
                <a:clrFrom>
                  <a:srgbClr val="FCFCFC"/>
                </a:clrFrom>
                <a:clrTo>
                  <a:srgbClr val="FCFCFC">
                    <a:alpha val="0"/>
                  </a:srgbClr>
                </a:clrTo>
              </a:clrChange>
              <a:extLst>
                <a:ext uri="{28A0092B-C50C-407E-A947-70E740481C1C}">
                  <a14:useLocalDpi xmlns:a14="http://schemas.microsoft.com/office/drawing/2010/main" xmlns="" val="0"/>
                </a:ext>
              </a:extLst>
            </a:blip>
            <a:srcRect/>
            <a:stretch>
              <a:fillRect/>
            </a:stretch>
          </p:blipFill>
          <p:spPr bwMode="auto">
            <a:xfrm>
              <a:off x="0" y="0"/>
              <a:ext cx="5670" cy="4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6" name="Oval 6"/>
          <p:cNvSpPr>
            <a:spLocks noChangeArrowheads="1"/>
          </p:cNvSpPr>
          <p:nvPr/>
        </p:nvSpPr>
        <p:spPr bwMode="auto">
          <a:xfrm>
            <a:off x="394716" y="1539280"/>
            <a:ext cx="1512888" cy="892175"/>
          </a:xfrm>
          <a:prstGeom prst="ellipse">
            <a:avLst/>
          </a:prstGeom>
          <a:solidFill>
            <a:srgbClr val="00B0F0"/>
          </a:solidFill>
          <a:ln w="12700">
            <a:noFill/>
            <a:round/>
            <a:headEnd type="none" w="sm" len="sm"/>
            <a:tailEnd type="none" w="sm" len="sm"/>
          </a:ln>
        </p:spPr>
        <p:txBody>
          <a:bodyPr wrap="none" lIns="91323" tIns="45668" rIns="91323" bIns="45668" anchor="ctr"/>
          <a:lstStyle/>
          <a:p>
            <a:pPr algn="ctr" eaLnBrk="0" hangingPunct="0">
              <a:lnSpc>
                <a:spcPct val="90000"/>
              </a:lnSpc>
              <a:spcBef>
                <a:spcPct val="50000"/>
              </a:spcBef>
              <a:buFont typeface="Wingdings" pitchFamily="2" charset="2"/>
              <a:buChar char="n"/>
              <a:defRPr/>
            </a:pPr>
            <a:endParaRPr lang="zh-CN" altLang="en-US" sz="2000">
              <a:latin typeface="+mn-ea"/>
              <a:ea typeface="+mn-ea"/>
            </a:endParaRPr>
          </a:p>
        </p:txBody>
      </p:sp>
      <p:sp>
        <p:nvSpPr>
          <p:cNvPr id="27" name="矩形 26"/>
          <p:cNvSpPr/>
          <p:nvPr/>
        </p:nvSpPr>
        <p:spPr>
          <a:xfrm>
            <a:off x="572516" y="1753593"/>
            <a:ext cx="1108075" cy="369887"/>
          </a:xfrm>
          <a:prstGeom prst="rect">
            <a:avLst/>
          </a:prstGeom>
        </p:spPr>
        <p:txBody>
          <a:bodyPr wrap="none">
            <a:spAutoFit/>
          </a:bodyPr>
          <a:lstStyle/>
          <a:p>
            <a:pPr>
              <a:defRPr/>
            </a:pPr>
            <a:r>
              <a:rPr lang="zh-CN" altLang="en-US" b="1" dirty="0">
                <a:solidFill>
                  <a:srgbClr val="002060"/>
                </a:solidFill>
                <a:latin typeface="+mn-ea"/>
                <a:ea typeface="+mn-ea"/>
              </a:rPr>
              <a:t>信息管理</a:t>
            </a:r>
            <a:endParaRPr lang="zh-CN" altLang="en-US" dirty="0">
              <a:latin typeface="+mn-ea"/>
              <a:ea typeface="+mn-ea"/>
            </a:endParaRPr>
          </a:p>
        </p:txBody>
      </p:sp>
      <p:grpSp>
        <p:nvGrpSpPr>
          <p:cNvPr id="28" name="组合 39"/>
          <p:cNvGrpSpPr>
            <a:grpSpLocks/>
          </p:cNvGrpSpPr>
          <p:nvPr/>
        </p:nvGrpSpPr>
        <p:grpSpPr bwMode="auto">
          <a:xfrm>
            <a:off x="4395216" y="2110780"/>
            <a:ext cx="1784350" cy="376238"/>
            <a:chOff x="1047647" y="2078019"/>
            <a:chExt cx="1570059" cy="375067"/>
          </a:xfrm>
        </p:grpSpPr>
        <p:sp>
          <p:nvSpPr>
            <p:cNvPr id="29" name="圆角矩形 28"/>
            <p:cNvSpPr/>
            <p:nvPr/>
          </p:nvSpPr>
          <p:spPr bwMode="auto">
            <a:xfrm>
              <a:off x="1047647" y="2078019"/>
              <a:ext cx="1570059" cy="351328"/>
            </a:xfrm>
            <a:prstGeom prst="roundRect">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zh-CN" altLang="en-US" sz="2400" dirty="0">
                <a:solidFill>
                  <a:srgbClr val="C00000"/>
                </a:solidFill>
                <a:latin typeface="+mn-ea"/>
              </a:endParaRPr>
            </a:p>
          </p:txBody>
        </p:sp>
        <p:sp>
          <p:nvSpPr>
            <p:cNvPr id="30" name="矩形 29"/>
            <p:cNvSpPr/>
            <p:nvPr/>
          </p:nvSpPr>
          <p:spPr>
            <a:xfrm>
              <a:off x="1205491" y="2114418"/>
              <a:ext cx="1245990" cy="338668"/>
            </a:xfrm>
            <a:prstGeom prst="rect">
              <a:avLst/>
            </a:prstGeom>
          </p:spPr>
          <p:txBody>
            <a:bodyPr wrap="none">
              <a:spAutoFit/>
            </a:bodyPr>
            <a:lstStyle/>
            <a:p>
              <a:pPr algn="ctr">
                <a:defRPr/>
              </a:pPr>
              <a:r>
                <a:rPr lang="zh-CN" altLang="en-US" sz="1600" dirty="0">
                  <a:latin typeface="+mn-ea"/>
                  <a:ea typeface="+mn-ea"/>
                </a:rPr>
                <a:t>园区招商信息</a:t>
              </a:r>
            </a:p>
          </p:txBody>
        </p:sp>
      </p:grpSp>
      <p:sp>
        <p:nvSpPr>
          <p:cNvPr id="31" name="Oval 6"/>
          <p:cNvSpPr>
            <a:spLocks noChangeArrowheads="1"/>
          </p:cNvSpPr>
          <p:nvPr/>
        </p:nvSpPr>
        <p:spPr bwMode="auto">
          <a:xfrm>
            <a:off x="3323654" y="1539280"/>
            <a:ext cx="1512887" cy="892175"/>
          </a:xfrm>
          <a:prstGeom prst="ellipse">
            <a:avLst/>
          </a:prstGeom>
          <a:solidFill>
            <a:srgbClr val="00B0F0"/>
          </a:solidFill>
          <a:ln w="12700">
            <a:noFill/>
            <a:round/>
            <a:headEnd type="none" w="sm" len="sm"/>
            <a:tailEnd type="none" w="sm" len="sm"/>
          </a:ln>
        </p:spPr>
        <p:txBody>
          <a:bodyPr wrap="none" lIns="91323" tIns="45668" rIns="91323" bIns="45668" anchor="ctr"/>
          <a:lstStyle/>
          <a:p>
            <a:pPr algn="ctr" eaLnBrk="0" hangingPunct="0">
              <a:lnSpc>
                <a:spcPct val="90000"/>
              </a:lnSpc>
              <a:spcBef>
                <a:spcPct val="50000"/>
              </a:spcBef>
              <a:buFont typeface="Wingdings" pitchFamily="2" charset="2"/>
              <a:buChar char="n"/>
              <a:defRPr/>
            </a:pPr>
            <a:endParaRPr lang="zh-CN" altLang="en-US" sz="2000">
              <a:latin typeface="+mn-ea"/>
              <a:ea typeface="+mn-ea"/>
            </a:endParaRPr>
          </a:p>
        </p:txBody>
      </p:sp>
      <p:sp>
        <p:nvSpPr>
          <p:cNvPr id="32" name="矩形 31"/>
          <p:cNvSpPr/>
          <p:nvPr/>
        </p:nvSpPr>
        <p:spPr>
          <a:xfrm>
            <a:off x="3537966" y="1753593"/>
            <a:ext cx="1108075" cy="369887"/>
          </a:xfrm>
          <a:prstGeom prst="rect">
            <a:avLst/>
          </a:prstGeom>
        </p:spPr>
        <p:txBody>
          <a:bodyPr wrap="none">
            <a:spAutoFit/>
          </a:bodyPr>
          <a:lstStyle/>
          <a:p>
            <a:pPr>
              <a:defRPr/>
            </a:pPr>
            <a:r>
              <a:rPr lang="zh-CN" altLang="en-US" b="1" dirty="0">
                <a:solidFill>
                  <a:srgbClr val="002060"/>
                </a:solidFill>
                <a:latin typeface="+mn-ea"/>
                <a:ea typeface="+mn-ea"/>
              </a:rPr>
              <a:t>信息展示</a:t>
            </a:r>
            <a:endParaRPr lang="zh-CN" altLang="en-US" dirty="0">
              <a:latin typeface="+mn-ea"/>
              <a:ea typeface="+mn-ea"/>
            </a:endParaRPr>
          </a:p>
        </p:txBody>
      </p:sp>
      <p:grpSp>
        <p:nvGrpSpPr>
          <p:cNvPr id="33" name="组合 44"/>
          <p:cNvGrpSpPr>
            <a:grpSpLocks/>
          </p:cNvGrpSpPr>
          <p:nvPr/>
        </p:nvGrpSpPr>
        <p:grpSpPr bwMode="auto">
          <a:xfrm>
            <a:off x="4358704" y="2467968"/>
            <a:ext cx="1916112" cy="419100"/>
            <a:chOff x="1001147" y="2078019"/>
            <a:chExt cx="1723156" cy="350849"/>
          </a:xfrm>
        </p:grpSpPr>
        <p:sp>
          <p:nvSpPr>
            <p:cNvPr id="34" name="圆角矩形 33"/>
            <p:cNvSpPr/>
            <p:nvPr/>
          </p:nvSpPr>
          <p:spPr bwMode="auto">
            <a:xfrm>
              <a:off x="1048259" y="2078019"/>
              <a:ext cx="1568972" cy="350849"/>
            </a:xfrm>
            <a:prstGeom prst="roundRect">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zh-CN" altLang="en-US" sz="2400" dirty="0">
                <a:solidFill>
                  <a:srgbClr val="C00000"/>
                </a:solidFill>
                <a:latin typeface="+mn-ea"/>
              </a:endParaRPr>
            </a:p>
          </p:txBody>
        </p:sp>
        <p:sp>
          <p:nvSpPr>
            <p:cNvPr id="35" name="矩形 34"/>
            <p:cNvSpPr/>
            <p:nvPr/>
          </p:nvSpPr>
          <p:spPr>
            <a:xfrm>
              <a:off x="1001147" y="2113901"/>
              <a:ext cx="1723156" cy="272440"/>
            </a:xfrm>
            <a:prstGeom prst="rect">
              <a:avLst/>
            </a:prstGeom>
          </p:spPr>
          <p:txBody>
            <a:bodyPr wrap="none">
              <a:spAutoFit/>
            </a:bodyPr>
            <a:lstStyle/>
            <a:p>
              <a:pPr algn="ctr">
                <a:defRPr/>
              </a:pPr>
              <a:r>
                <a:rPr lang="zh-CN" altLang="en-US" sz="1500" dirty="0">
                  <a:latin typeface="+mn-ea"/>
                  <a:ea typeface="+mn-ea"/>
                </a:rPr>
                <a:t>园区产业生态链展示</a:t>
              </a:r>
            </a:p>
          </p:txBody>
        </p:sp>
      </p:grpSp>
      <p:sp>
        <p:nvSpPr>
          <p:cNvPr id="36" name="Oval 6"/>
          <p:cNvSpPr>
            <a:spLocks noChangeArrowheads="1"/>
          </p:cNvSpPr>
          <p:nvPr/>
        </p:nvSpPr>
        <p:spPr bwMode="auto">
          <a:xfrm>
            <a:off x="4882579" y="3182343"/>
            <a:ext cx="1512887" cy="892175"/>
          </a:xfrm>
          <a:prstGeom prst="ellipse">
            <a:avLst/>
          </a:prstGeom>
          <a:solidFill>
            <a:srgbClr val="00B0F0"/>
          </a:solidFill>
          <a:ln w="12700">
            <a:noFill/>
            <a:round/>
            <a:headEnd type="none" w="sm" len="sm"/>
            <a:tailEnd type="none" w="sm" len="sm"/>
          </a:ln>
        </p:spPr>
        <p:txBody>
          <a:bodyPr wrap="none" lIns="91323" tIns="45668" rIns="91323" bIns="45668" anchor="ctr"/>
          <a:lstStyle/>
          <a:p>
            <a:pPr algn="ctr" eaLnBrk="0" hangingPunct="0">
              <a:lnSpc>
                <a:spcPct val="90000"/>
              </a:lnSpc>
              <a:spcBef>
                <a:spcPct val="50000"/>
              </a:spcBef>
              <a:buFont typeface="Wingdings" pitchFamily="2" charset="2"/>
              <a:buChar char="n"/>
              <a:defRPr/>
            </a:pPr>
            <a:endParaRPr lang="zh-CN" altLang="en-US" sz="2000">
              <a:latin typeface="+mn-ea"/>
              <a:ea typeface="+mn-ea"/>
            </a:endParaRPr>
          </a:p>
        </p:txBody>
      </p:sp>
      <p:sp>
        <p:nvSpPr>
          <p:cNvPr id="37" name="矩形 36"/>
          <p:cNvSpPr/>
          <p:nvPr/>
        </p:nvSpPr>
        <p:spPr>
          <a:xfrm>
            <a:off x="4954016" y="3396655"/>
            <a:ext cx="1338263" cy="369888"/>
          </a:xfrm>
          <a:prstGeom prst="rect">
            <a:avLst/>
          </a:prstGeom>
        </p:spPr>
        <p:txBody>
          <a:bodyPr wrap="none">
            <a:spAutoFit/>
          </a:bodyPr>
          <a:lstStyle/>
          <a:p>
            <a:pPr>
              <a:defRPr/>
            </a:pPr>
            <a:r>
              <a:rPr lang="zh-CN" altLang="en-US" b="1" dirty="0">
                <a:solidFill>
                  <a:srgbClr val="002060"/>
                </a:solidFill>
                <a:latin typeface="+mn-ea"/>
                <a:ea typeface="+mn-ea"/>
              </a:rPr>
              <a:t>产学研对接</a:t>
            </a:r>
          </a:p>
        </p:txBody>
      </p:sp>
      <p:sp>
        <p:nvSpPr>
          <p:cNvPr id="38" name="Oval 6"/>
          <p:cNvSpPr>
            <a:spLocks noChangeArrowheads="1"/>
          </p:cNvSpPr>
          <p:nvPr/>
        </p:nvSpPr>
        <p:spPr bwMode="auto">
          <a:xfrm>
            <a:off x="3323654" y="3110905"/>
            <a:ext cx="1512887" cy="892175"/>
          </a:xfrm>
          <a:prstGeom prst="ellipse">
            <a:avLst/>
          </a:prstGeom>
          <a:solidFill>
            <a:srgbClr val="00B0F0"/>
          </a:solidFill>
          <a:ln w="12700">
            <a:noFill/>
            <a:round/>
            <a:headEnd type="none" w="sm" len="sm"/>
            <a:tailEnd type="none" w="sm" len="sm"/>
          </a:ln>
        </p:spPr>
        <p:txBody>
          <a:bodyPr wrap="none" lIns="91323" tIns="45668" rIns="91323" bIns="45668" anchor="ctr"/>
          <a:lstStyle/>
          <a:p>
            <a:pPr algn="ctr" eaLnBrk="0" hangingPunct="0">
              <a:lnSpc>
                <a:spcPct val="90000"/>
              </a:lnSpc>
              <a:spcBef>
                <a:spcPct val="50000"/>
              </a:spcBef>
              <a:buFont typeface="Wingdings" pitchFamily="2" charset="2"/>
              <a:buChar char="n"/>
              <a:defRPr/>
            </a:pPr>
            <a:endParaRPr lang="zh-CN" altLang="en-US" sz="2000">
              <a:latin typeface="+mn-ea"/>
              <a:ea typeface="+mn-ea"/>
            </a:endParaRPr>
          </a:p>
        </p:txBody>
      </p:sp>
      <p:sp>
        <p:nvSpPr>
          <p:cNvPr id="39" name="矩形 38"/>
          <p:cNvSpPr/>
          <p:nvPr/>
        </p:nvSpPr>
        <p:spPr>
          <a:xfrm>
            <a:off x="3501454" y="3325218"/>
            <a:ext cx="1108075" cy="369887"/>
          </a:xfrm>
          <a:prstGeom prst="rect">
            <a:avLst/>
          </a:prstGeom>
        </p:spPr>
        <p:txBody>
          <a:bodyPr wrap="none">
            <a:spAutoFit/>
          </a:bodyPr>
          <a:lstStyle/>
          <a:p>
            <a:pPr>
              <a:defRPr/>
            </a:pPr>
            <a:r>
              <a:rPr lang="zh-CN" altLang="en-US" b="1" dirty="0">
                <a:solidFill>
                  <a:srgbClr val="002060"/>
                </a:solidFill>
                <a:latin typeface="+mn-ea"/>
                <a:ea typeface="+mn-ea"/>
              </a:rPr>
              <a:t>产业协作</a:t>
            </a:r>
          </a:p>
        </p:txBody>
      </p:sp>
    </p:spTree>
    <p:extLst>
      <p:ext uri="{BB962C8B-B14F-4D97-AF65-F5344CB8AC3E}">
        <p14:creationId xmlns:p14="http://schemas.microsoft.com/office/powerpoint/2010/main" xmlns="" val="3693928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p:txBody>
          <a:bodyPr/>
          <a:lstStyle/>
          <a:p>
            <a:pPr marL="0" indent="0">
              <a:buNone/>
            </a:pPr>
            <a:r>
              <a:rPr lang="zh-CN" altLang="en-US" dirty="0" smtClean="0"/>
              <a:t>什么是园区？</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3</a:t>
            </a:fld>
            <a:endParaRPr lang="zh-CN" altLang="en-US" dirty="0"/>
          </a:p>
        </p:txBody>
      </p:sp>
      <p:sp>
        <p:nvSpPr>
          <p:cNvPr id="4" name="标题占位符 1"/>
          <p:cNvSpPr txBox="1">
            <a:spLocks/>
          </p:cNvSpPr>
          <p:nvPr/>
        </p:nvSpPr>
        <p:spPr>
          <a:xfrm>
            <a:off x="118761" y="-7527"/>
            <a:ext cx="7558512" cy="790417"/>
          </a:xfrm>
          <a:prstGeom prst="rect">
            <a:avLst/>
          </a:prstGeom>
        </p:spPr>
        <p:txBody>
          <a:bodyPr vert="horz" lIns="91440" tIns="45720" rIns="91440" bIns="45720" rtlCol="0" anchor="ctr">
            <a:normAutofit/>
          </a:bodyPr>
          <a:lstStyle>
            <a:lvl1pPr algn="l" defTabSz="457200" rtl="0" eaLnBrk="1" latinLnBrk="0" hangingPunct="1">
              <a:spcBef>
                <a:spcPct val="0"/>
              </a:spcBef>
              <a:buNone/>
              <a:defRPr kumimoji="1" lang="zh-CN" altLang="en-US" sz="3600" kern="1200" dirty="0">
                <a:solidFill>
                  <a:srgbClr val="FF6600"/>
                </a:solidFill>
                <a:latin typeface="Hiragino Sans GB W3"/>
                <a:ea typeface="Hiragino Sans GB W3"/>
                <a:cs typeface="Hiragino Sans GB W3"/>
              </a:defRPr>
            </a:lvl1pPr>
          </a:lstStyle>
          <a:p>
            <a:endParaRPr lang="zh-CN" altLang="en-US" dirty="0"/>
          </a:p>
        </p:txBody>
      </p:sp>
      <p:grpSp>
        <p:nvGrpSpPr>
          <p:cNvPr id="5" name="Group 33"/>
          <p:cNvGrpSpPr>
            <a:grpSpLocks/>
          </p:cNvGrpSpPr>
          <p:nvPr/>
        </p:nvGrpSpPr>
        <p:grpSpPr bwMode="auto">
          <a:xfrm>
            <a:off x="709613" y="4021311"/>
            <a:ext cx="7824787" cy="552450"/>
            <a:chOff x="399" y="2820"/>
            <a:chExt cx="4929" cy="348"/>
          </a:xfrm>
        </p:grpSpPr>
        <p:sp>
          <p:nvSpPr>
            <p:cNvPr id="6" name="AutoShape 34"/>
            <p:cNvSpPr>
              <a:spLocks noChangeArrowheads="1"/>
            </p:cNvSpPr>
            <p:nvPr/>
          </p:nvSpPr>
          <p:spPr bwMode="gray">
            <a:xfrm>
              <a:off x="399" y="2905"/>
              <a:ext cx="218" cy="175"/>
            </a:xfrm>
            <a:prstGeom prst="roundRect">
              <a:avLst>
                <a:gd name="adj" fmla="val 29069"/>
              </a:avLst>
            </a:prstGeom>
            <a:solidFill>
              <a:srgbClr val="EAEAEA"/>
            </a:solidFill>
            <a:ln w="9525">
              <a:noFill/>
              <a:round/>
              <a:headEnd/>
              <a:tailEnd/>
            </a:ln>
            <a:effectLst>
              <a:outerShdw dist="35921" dir="2700000" algn="ctr" rotWithShape="0">
                <a:schemeClr val="bg2"/>
              </a:outerShdw>
            </a:effectLst>
          </p:spPr>
          <p:txBody>
            <a:bodyPr wrap="none" anchor="ctr"/>
            <a:lstStyle/>
            <a:p>
              <a:endParaRPr lang="zh-CN" altLang="en-US"/>
            </a:p>
          </p:txBody>
        </p:sp>
        <p:sp>
          <p:nvSpPr>
            <p:cNvPr id="7" name="AutoShape 35"/>
            <p:cNvSpPr>
              <a:spLocks noChangeArrowheads="1"/>
            </p:cNvSpPr>
            <p:nvPr/>
          </p:nvSpPr>
          <p:spPr bwMode="gray">
            <a:xfrm>
              <a:off x="480" y="2820"/>
              <a:ext cx="4848" cy="348"/>
            </a:xfrm>
            <a:prstGeom prst="rightArrow">
              <a:avLst>
                <a:gd name="adj1" fmla="val 50000"/>
                <a:gd name="adj2" fmla="val 63206"/>
              </a:avLst>
            </a:prstGeom>
            <a:solidFill>
              <a:srgbClr val="EAEAEA"/>
            </a:solidFill>
            <a:ln w="9525">
              <a:noFill/>
              <a:miter lim="800000"/>
              <a:headEnd/>
              <a:tailEnd/>
            </a:ln>
            <a:effectLst>
              <a:outerShdw dist="35921" dir="2700000" algn="ctr" rotWithShape="0">
                <a:schemeClr val="bg2"/>
              </a:outerShdw>
            </a:effectLst>
          </p:spPr>
          <p:txBody>
            <a:bodyPr wrap="none" anchor="ctr"/>
            <a:lstStyle/>
            <a:p>
              <a:endParaRPr lang="zh-CN" altLang="en-US"/>
            </a:p>
          </p:txBody>
        </p:sp>
      </p:grpSp>
      <p:grpSp>
        <p:nvGrpSpPr>
          <p:cNvPr id="8" name="组合 7"/>
          <p:cNvGrpSpPr/>
          <p:nvPr/>
        </p:nvGrpSpPr>
        <p:grpSpPr>
          <a:xfrm>
            <a:off x="958056" y="1988957"/>
            <a:ext cx="2384425" cy="2060929"/>
            <a:chOff x="958056" y="1988957"/>
            <a:chExt cx="2384425" cy="2060929"/>
          </a:xfrm>
        </p:grpSpPr>
        <p:sp>
          <p:nvSpPr>
            <p:cNvPr id="9" name="AutoShape 43"/>
            <p:cNvSpPr>
              <a:spLocks noChangeArrowheads="1"/>
            </p:cNvSpPr>
            <p:nvPr/>
          </p:nvSpPr>
          <p:spPr bwMode="gray">
            <a:xfrm>
              <a:off x="990600" y="3592686"/>
              <a:ext cx="2347913" cy="457200"/>
            </a:xfrm>
            <a:prstGeom prst="bevel">
              <a:avLst>
                <a:gd name="adj" fmla="val 5903"/>
              </a:avLst>
            </a:prstGeom>
            <a:gradFill rotWithShape="1">
              <a:gsLst>
                <a:gs pos="0">
                  <a:schemeClr val="accent1"/>
                </a:gs>
                <a:gs pos="100000">
                  <a:schemeClr val="accent1">
                    <a:gamma/>
                    <a:tint val="57255"/>
                    <a:invGamma/>
                  </a:schemeClr>
                </a:gs>
              </a:gsLst>
              <a:lin ang="18900000" scaled="1"/>
            </a:gradFill>
            <a:ln w="9525">
              <a:noFill/>
              <a:miter lim="800000"/>
              <a:headEnd/>
              <a:tailEnd/>
            </a:ln>
            <a:effectLst/>
          </p:spPr>
          <p:txBody>
            <a:bodyPr wrap="none" anchor="ctr"/>
            <a:lstStyle/>
            <a:p>
              <a:endParaRPr lang="zh-CN" altLang="en-US"/>
            </a:p>
          </p:txBody>
        </p:sp>
        <p:sp>
          <p:nvSpPr>
            <p:cNvPr id="10" name="Line 39"/>
            <p:cNvSpPr>
              <a:spLocks noChangeShapeType="1"/>
            </p:cNvSpPr>
            <p:nvPr/>
          </p:nvSpPr>
          <p:spPr bwMode="white">
            <a:xfrm flipV="1">
              <a:off x="990600" y="1988957"/>
              <a:ext cx="0" cy="1905000"/>
            </a:xfrm>
            <a:prstGeom prst="line">
              <a:avLst/>
            </a:prstGeom>
            <a:noFill/>
            <a:ln w="9525" cap="rnd">
              <a:solidFill>
                <a:schemeClr val="tx1"/>
              </a:solidFill>
              <a:prstDash val="sysDot"/>
              <a:round/>
              <a:headEnd/>
              <a:tailEnd/>
            </a:ln>
            <a:effectLst/>
          </p:spPr>
          <p:txBody>
            <a:bodyPr/>
            <a:lstStyle/>
            <a:p>
              <a:endParaRPr lang="zh-CN" altLang="en-US"/>
            </a:p>
          </p:txBody>
        </p:sp>
        <p:sp>
          <p:nvSpPr>
            <p:cNvPr id="11" name="Rectangle 46"/>
            <p:cNvSpPr>
              <a:spLocks noChangeArrowheads="1"/>
            </p:cNvSpPr>
            <p:nvPr/>
          </p:nvSpPr>
          <p:spPr bwMode="black">
            <a:xfrm>
              <a:off x="958056" y="2452052"/>
              <a:ext cx="2384425" cy="523220"/>
            </a:xfrm>
            <a:prstGeom prst="rect">
              <a:avLst/>
            </a:prstGeom>
            <a:noFill/>
            <a:ln w="9525">
              <a:noFill/>
              <a:miter lim="800000"/>
              <a:headEnd/>
              <a:tailEnd/>
            </a:ln>
            <a:effectLst/>
          </p:spPr>
          <p:txBody>
            <a:bodyPr wrap="square">
              <a:spAutoFit/>
            </a:bodyPr>
            <a:lstStyle/>
            <a:p>
              <a:pPr algn="ctr"/>
              <a:r>
                <a:rPr lang="zh-CN" altLang="en-US" sz="1400" i="0" dirty="0" smtClean="0">
                  <a:latin typeface="微软雅黑" panose="020B0503020204020204" pitchFamily="34" charset="-122"/>
                  <a:ea typeface="微软雅黑" panose="020B0503020204020204" pitchFamily="34" charset="-122"/>
                  <a:cs typeface="Arial" charset="0"/>
                </a:rPr>
                <a:t>交通</a:t>
              </a:r>
              <a:r>
                <a:rPr lang="en-US" altLang="zh-CN" sz="1400" i="0" dirty="0" smtClean="0">
                  <a:latin typeface="微软雅黑" panose="020B0503020204020204" pitchFamily="34" charset="-122"/>
                  <a:ea typeface="微软雅黑" panose="020B0503020204020204" pitchFamily="34" charset="-122"/>
                  <a:cs typeface="Arial" charset="0"/>
                </a:rPr>
                <a:t>+</a:t>
              </a:r>
              <a:r>
                <a:rPr lang="zh-CN" altLang="en-US" sz="1400" i="0" dirty="0" smtClean="0">
                  <a:latin typeface="微软雅黑" panose="020B0503020204020204" pitchFamily="34" charset="-122"/>
                  <a:ea typeface="微软雅黑" panose="020B0503020204020204" pitchFamily="34" charset="-122"/>
                  <a:cs typeface="Arial" charset="0"/>
                </a:rPr>
                <a:t>办公场地</a:t>
              </a:r>
              <a:r>
                <a:rPr lang="en-US" altLang="zh-CN" sz="1400" i="0" dirty="0" smtClean="0">
                  <a:latin typeface="微软雅黑" panose="020B0503020204020204" pitchFamily="34" charset="-122"/>
                  <a:ea typeface="微软雅黑" panose="020B0503020204020204" pitchFamily="34" charset="-122"/>
                  <a:cs typeface="Arial" charset="0"/>
                </a:rPr>
                <a:t>+</a:t>
              </a:r>
              <a:r>
                <a:rPr lang="zh-CN" altLang="en-US" sz="1400" i="0" dirty="0" smtClean="0">
                  <a:latin typeface="微软雅黑" panose="020B0503020204020204" pitchFamily="34" charset="-122"/>
                  <a:ea typeface="微软雅黑" panose="020B0503020204020204" pitchFamily="34" charset="-122"/>
                  <a:cs typeface="Arial" charset="0"/>
                </a:rPr>
                <a:t>水电</a:t>
              </a:r>
              <a:r>
                <a:rPr lang="en-US" altLang="zh-CN" sz="1400" i="0" dirty="0" smtClean="0">
                  <a:latin typeface="微软雅黑" panose="020B0503020204020204" pitchFamily="34" charset="-122"/>
                  <a:ea typeface="微软雅黑" panose="020B0503020204020204" pitchFamily="34" charset="-122"/>
                  <a:cs typeface="Arial" charset="0"/>
                </a:rPr>
                <a:t>+</a:t>
              </a:r>
              <a:r>
                <a:rPr lang="zh-CN" altLang="en-US" sz="1400" i="0" dirty="0" smtClean="0">
                  <a:latin typeface="微软雅黑" panose="020B0503020204020204" pitchFamily="34" charset="-122"/>
                  <a:ea typeface="微软雅黑" panose="020B0503020204020204" pitchFamily="34" charset="-122"/>
                  <a:cs typeface="Arial" charset="0"/>
                </a:rPr>
                <a:t>工商税务</a:t>
              </a:r>
              <a:r>
                <a:rPr lang="en-US" altLang="zh-CN" sz="1400" i="0" dirty="0" smtClean="0">
                  <a:latin typeface="微软雅黑" panose="020B0503020204020204" pitchFamily="34" charset="-122"/>
                  <a:ea typeface="微软雅黑" panose="020B0503020204020204" pitchFamily="34" charset="-122"/>
                  <a:cs typeface="Arial" charset="0"/>
                </a:rPr>
                <a:t>+</a:t>
              </a:r>
              <a:r>
                <a:rPr lang="zh-CN" altLang="en-US" sz="1400" i="0" dirty="0" smtClean="0">
                  <a:latin typeface="微软雅黑" panose="020B0503020204020204" pitchFamily="34" charset="-122"/>
                  <a:ea typeface="微软雅黑" panose="020B0503020204020204" pitchFamily="34" charset="-122"/>
                  <a:cs typeface="Arial" charset="0"/>
                </a:rPr>
                <a:t>财务服务</a:t>
              </a:r>
              <a:r>
                <a:rPr lang="en-US" altLang="zh-CN" sz="1400" i="0" dirty="0" smtClean="0">
                  <a:latin typeface="微软雅黑" panose="020B0503020204020204" pitchFamily="34" charset="-122"/>
                  <a:ea typeface="微软雅黑" panose="020B0503020204020204" pitchFamily="34" charset="-122"/>
                  <a:cs typeface="Arial" charset="0"/>
                </a:rPr>
                <a:t>+</a:t>
              </a:r>
              <a:r>
                <a:rPr lang="zh-CN" altLang="en-US" sz="1400" i="0" dirty="0" smtClean="0">
                  <a:latin typeface="微软雅黑" panose="020B0503020204020204" pitchFamily="34" charset="-122"/>
                  <a:ea typeface="微软雅黑" panose="020B0503020204020204" pitchFamily="34" charset="-122"/>
                  <a:cs typeface="Arial" charset="0"/>
                </a:rPr>
                <a:t>税收优惠</a:t>
              </a:r>
              <a:endParaRPr lang="en-US" altLang="zh-CN" sz="1400" i="0" dirty="0">
                <a:latin typeface="微软雅黑" panose="020B0503020204020204" pitchFamily="34" charset="-122"/>
                <a:ea typeface="微软雅黑" panose="020B0503020204020204" pitchFamily="34" charset="-122"/>
                <a:cs typeface="Arial" charset="0"/>
              </a:endParaRPr>
            </a:p>
          </p:txBody>
        </p:sp>
        <p:sp>
          <p:nvSpPr>
            <p:cNvPr id="12" name="Text Box 49"/>
            <p:cNvSpPr txBox="1">
              <a:spLocks noChangeArrowheads="1"/>
            </p:cNvSpPr>
            <p:nvPr/>
          </p:nvSpPr>
          <p:spPr bwMode="black">
            <a:xfrm>
              <a:off x="1058687" y="3592686"/>
              <a:ext cx="2195512" cy="400110"/>
            </a:xfrm>
            <a:prstGeom prst="rect">
              <a:avLst/>
            </a:prstGeom>
            <a:noFill/>
            <a:ln w="9525">
              <a:noFill/>
              <a:miter lim="800000"/>
              <a:headEnd/>
              <a:tailEnd/>
            </a:ln>
            <a:effectLst/>
          </p:spPr>
          <p:txBody>
            <a:bodyPr wrap="square">
              <a:spAutoFit/>
            </a:bodyPr>
            <a:lstStyle/>
            <a:p>
              <a:pPr algn="ctr">
                <a:spcBef>
                  <a:spcPct val="50000"/>
                </a:spcBef>
              </a:pPr>
              <a:r>
                <a:rPr lang="zh-CN" altLang="en-US" sz="2000" b="1" dirty="0" smtClean="0">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Arial" charset="0"/>
                </a:rPr>
                <a:t>园区</a:t>
              </a:r>
              <a:r>
                <a:rPr lang="en-US" altLang="zh-CN" sz="2000" b="1" dirty="0" smtClean="0">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Arial" charset="0"/>
                </a:rPr>
                <a:t>1.0 </a:t>
              </a:r>
              <a:r>
                <a:rPr lang="zh-CN" altLang="en-US" sz="2000" b="1" dirty="0" smtClean="0">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Arial" charset="0"/>
                </a:rPr>
                <a:t>物理空间</a:t>
              </a:r>
              <a:endParaRPr lang="en-US" altLang="zh-CN" sz="2000" b="1" i="0" dirty="0">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Arial" charset="0"/>
              </a:endParaRPr>
            </a:p>
          </p:txBody>
        </p:sp>
      </p:grpSp>
      <p:sp>
        <p:nvSpPr>
          <p:cNvPr id="13" name="AutoShape 25"/>
          <p:cNvSpPr>
            <a:spLocks noChangeArrowheads="1"/>
          </p:cNvSpPr>
          <p:nvPr/>
        </p:nvSpPr>
        <p:spPr bwMode="black">
          <a:xfrm>
            <a:off x="924716" y="4772018"/>
            <a:ext cx="7018339" cy="1576613"/>
          </a:xfrm>
          <a:prstGeom prst="roundRect">
            <a:avLst>
              <a:gd name="adj" fmla="val 9481"/>
            </a:avLst>
          </a:prstGeom>
          <a:noFill/>
          <a:ln w="19050">
            <a:solidFill>
              <a:schemeClr val="tx1"/>
            </a:solidFill>
            <a:round/>
            <a:headEnd/>
            <a:tailEnd/>
          </a:ln>
          <a:effectLst/>
        </p:spPr>
        <p:txBody>
          <a:bodyPr wrap="none" anchor="ctr"/>
          <a:lstStyle/>
          <a:p>
            <a:endParaRPr lang="zh-CN" altLang="en-US"/>
          </a:p>
        </p:txBody>
      </p:sp>
      <p:grpSp>
        <p:nvGrpSpPr>
          <p:cNvPr id="14" name="Group 26"/>
          <p:cNvGrpSpPr>
            <a:grpSpLocks/>
          </p:cNvGrpSpPr>
          <p:nvPr/>
        </p:nvGrpSpPr>
        <p:grpSpPr bwMode="auto">
          <a:xfrm>
            <a:off x="3038475" y="4564236"/>
            <a:ext cx="2886075" cy="444500"/>
            <a:chOff x="624" y="672"/>
            <a:chExt cx="1773" cy="240"/>
          </a:xfrm>
        </p:grpSpPr>
        <p:sp>
          <p:nvSpPr>
            <p:cNvPr id="15" name="AutoShape 27"/>
            <p:cNvSpPr>
              <a:spLocks noChangeArrowheads="1"/>
            </p:cNvSpPr>
            <p:nvPr/>
          </p:nvSpPr>
          <p:spPr bwMode="gray">
            <a:xfrm>
              <a:off x="624" y="672"/>
              <a:ext cx="1773" cy="240"/>
            </a:xfrm>
            <a:prstGeom prst="roundRect">
              <a:avLst>
                <a:gd name="adj" fmla="val 27917"/>
              </a:avLst>
            </a:prstGeom>
            <a:solidFill>
              <a:srgbClr val="7BB11B"/>
            </a:solidFill>
            <a:ln w="9525">
              <a:noFill/>
              <a:round/>
              <a:headEnd/>
              <a:tailEnd/>
            </a:ln>
            <a:effectLst>
              <a:outerShdw dist="25400" dir="5400000" algn="ctr" rotWithShape="0">
                <a:srgbClr val="1C1C1C">
                  <a:alpha val="50000"/>
                </a:srgbClr>
              </a:outerShdw>
            </a:effectLst>
          </p:spPr>
          <p:txBody>
            <a:bodyPr wrap="none" anchor="ctr"/>
            <a:lstStyle/>
            <a:p>
              <a:endParaRPr lang="zh-CN" altLang="en-US"/>
            </a:p>
          </p:txBody>
        </p:sp>
        <p:sp>
          <p:nvSpPr>
            <p:cNvPr id="16" name="AutoShape 28"/>
            <p:cNvSpPr>
              <a:spLocks noChangeArrowheads="1"/>
            </p:cNvSpPr>
            <p:nvPr/>
          </p:nvSpPr>
          <p:spPr bwMode="gray">
            <a:xfrm>
              <a:off x="636" y="674"/>
              <a:ext cx="1748" cy="108"/>
            </a:xfrm>
            <a:prstGeom prst="roundRect">
              <a:avLst>
                <a:gd name="adj" fmla="val 50000"/>
              </a:avLst>
            </a:prstGeom>
            <a:gradFill rotWithShape="1">
              <a:gsLst>
                <a:gs pos="0">
                  <a:srgbClr val="7BB11B">
                    <a:gamma/>
                    <a:tint val="0"/>
                    <a:invGamma/>
                    <a:alpha val="30000"/>
                  </a:srgbClr>
                </a:gs>
                <a:gs pos="100000">
                  <a:srgbClr val="7BB11B">
                    <a:alpha val="30000"/>
                  </a:srgbClr>
                </a:gs>
              </a:gsLst>
              <a:lin ang="5400000" scaled="1"/>
            </a:gradFill>
            <a:ln w="9525">
              <a:noFill/>
              <a:round/>
              <a:headEnd/>
              <a:tailEnd/>
            </a:ln>
            <a:effectLst/>
          </p:spPr>
          <p:txBody>
            <a:bodyPr wrap="none" anchor="ctr"/>
            <a:lstStyle/>
            <a:p>
              <a:endParaRPr lang="zh-CN" altLang="en-US"/>
            </a:p>
          </p:txBody>
        </p:sp>
      </p:grpSp>
      <p:sp>
        <p:nvSpPr>
          <p:cNvPr id="17" name="Rectangle 50"/>
          <p:cNvSpPr>
            <a:spLocks noChangeArrowheads="1"/>
          </p:cNvSpPr>
          <p:nvPr/>
        </p:nvSpPr>
        <p:spPr bwMode="white">
          <a:xfrm>
            <a:off x="2683107" y="4620085"/>
            <a:ext cx="2358339" cy="338554"/>
          </a:xfrm>
          <a:prstGeom prst="rect">
            <a:avLst/>
          </a:prstGeom>
          <a:noFill/>
          <a:ln w="9525">
            <a:noFill/>
            <a:miter lim="800000"/>
            <a:headEnd/>
            <a:tailEnd/>
          </a:ln>
          <a:effectLst/>
        </p:spPr>
        <p:txBody>
          <a:bodyPr wrap="none">
            <a:spAutoFit/>
          </a:bodyPr>
          <a:lstStyle/>
          <a:p>
            <a:pPr algn="ctr"/>
            <a:r>
              <a:rPr lang="zh-CN" altLang="en-US" sz="1600" b="1" dirty="0" smtClean="0">
                <a:solidFill>
                  <a:srgbClr val="FFFFFF"/>
                </a:solidFill>
                <a:ea typeface="宋体" charset="-122"/>
                <a:cs typeface="Arial" charset="0"/>
              </a:rPr>
              <a:t>                              园区</a:t>
            </a:r>
            <a:r>
              <a:rPr lang="zh-CN" altLang="en-US" sz="1600" b="1" dirty="0">
                <a:solidFill>
                  <a:srgbClr val="FFFFFF"/>
                </a:solidFill>
                <a:ea typeface="宋体" charset="-122"/>
                <a:cs typeface="Arial" charset="0"/>
              </a:rPr>
              <a:t>定义</a:t>
            </a:r>
            <a:endParaRPr lang="en-US" altLang="zh-CN" sz="1600" b="1" i="0" dirty="0">
              <a:solidFill>
                <a:srgbClr val="FFFFFF"/>
              </a:solidFill>
              <a:ea typeface="宋体" charset="-122"/>
              <a:cs typeface="Arial" charset="0"/>
            </a:endParaRPr>
          </a:p>
        </p:txBody>
      </p:sp>
      <p:grpSp>
        <p:nvGrpSpPr>
          <p:cNvPr id="18" name="组合 17"/>
          <p:cNvGrpSpPr/>
          <p:nvPr/>
        </p:nvGrpSpPr>
        <p:grpSpPr>
          <a:xfrm>
            <a:off x="3346450" y="1808336"/>
            <a:ext cx="2376487" cy="2241550"/>
            <a:chOff x="3346450" y="1808336"/>
            <a:chExt cx="2376487" cy="2241550"/>
          </a:xfrm>
        </p:grpSpPr>
        <p:grpSp>
          <p:nvGrpSpPr>
            <p:cNvPr id="19" name="组合 18"/>
            <p:cNvGrpSpPr/>
            <p:nvPr/>
          </p:nvGrpSpPr>
          <p:grpSpPr>
            <a:xfrm>
              <a:off x="3346450" y="1808336"/>
              <a:ext cx="2376487" cy="2241550"/>
              <a:chOff x="3346450" y="1808336"/>
              <a:chExt cx="2376487" cy="2241550"/>
            </a:xfrm>
          </p:grpSpPr>
          <p:sp>
            <p:nvSpPr>
              <p:cNvPr id="21" name="Line 40"/>
              <p:cNvSpPr>
                <a:spLocks noChangeShapeType="1"/>
              </p:cNvSpPr>
              <p:nvPr/>
            </p:nvSpPr>
            <p:spPr bwMode="white">
              <a:xfrm flipV="1">
                <a:off x="3346450" y="1808336"/>
                <a:ext cx="0" cy="2241550"/>
              </a:xfrm>
              <a:prstGeom prst="line">
                <a:avLst/>
              </a:prstGeom>
              <a:noFill/>
              <a:ln w="9525" cap="rnd">
                <a:solidFill>
                  <a:schemeClr val="tx1"/>
                </a:solidFill>
                <a:prstDash val="sysDot"/>
                <a:round/>
                <a:headEnd/>
                <a:tailEnd/>
              </a:ln>
              <a:effectLst/>
            </p:spPr>
            <p:txBody>
              <a:bodyPr/>
              <a:lstStyle/>
              <a:p>
                <a:endParaRPr lang="zh-CN" altLang="en-US"/>
              </a:p>
            </p:txBody>
          </p:sp>
          <p:sp>
            <p:nvSpPr>
              <p:cNvPr id="22" name="AutoShape 44"/>
              <p:cNvSpPr>
                <a:spLocks noChangeArrowheads="1"/>
              </p:cNvSpPr>
              <p:nvPr/>
            </p:nvSpPr>
            <p:spPr bwMode="gray">
              <a:xfrm>
                <a:off x="3348038" y="3059286"/>
                <a:ext cx="2347912" cy="990600"/>
              </a:xfrm>
              <a:prstGeom prst="bevel">
                <a:avLst>
                  <a:gd name="adj" fmla="val 3046"/>
                </a:avLst>
              </a:prstGeom>
              <a:gradFill rotWithShape="1">
                <a:gsLst>
                  <a:gs pos="0">
                    <a:schemeClr val="accent2"/>
                  </a:gs>
                  <a:gs pos="100000">
                    <a:schemeClr val="accent2">
                      <a:gamma/>
                      <a:tint val="54118"/>
                      <a:invGamma/>
                    </a:schemeClr>
                  </a:gs>
                </a:gsLst>
                <a:lin ang="18900000" scaled="1"/>
              </a:gradFill>
              <a:ln w="9525">
                <a:noFill/>
                <a:miter lim="800000"/>
                <a:headEnd/>
                <a:tailEnd/>
              </a:ln>
              <a:effectLst/>
            </p:spPr>
            <p:txBody>
              <a:bodyPr wrap="none" anchor="ctr"/>
              <a:lstStyle/>
              <a:p>
                <a:endParaRPr lang="zh-CN" altLang="en-US"/>
              </a:p>
            </p:txBody>
          </p:sp>
          <p:sp>
            <p:nvSpPr>
              <p:cNvPr id="23" name="Rectangle 47"/>
              <p:cNvSpPr>
                <a:spLocks noChangeArrowheads="1"/>
              </p:cNvSpPr>
              <p:nvPr/>
            </p:nvSpPr>
            <p:spPr bwMode="black">
              <a:xfrm>
                <a:off x="3375024" y="1916286"/>
                <a:ext cx="2347913" cy="523220"/>
              </a:xfrm>
              <a:prstGeom prst="rect">
                <a:avLst/>
              </a:prstGeom>
              <a:noFill/>
              <a:ln w="9525">
                <a:noFill/>
                <a:miter lim="800000"/>
                <a:headEnd/>
                <a:tailEnd/>
              </a:ln>
              <a:effectLst/>
            </p:spPr>
            <p:txBody>
              <a:bodyPr wrap="square">
                <a:spAutoFit/>
              </a:bodyPr>
              <a:lstStyle/>
              <a:p>
                <a:pPr algn="ctr"/>
                <a:r>
                  <a:rPr lang="zh-CN" altLang="en-US" sz="1400" dirty="0" smtClean="0">
                    <a:latin typeface="微软雅黑" panose="020B0503020204020204" pitchFamily="34" charset="-122"/>
                    <a:ea typeface="微软雅黑" panose="020B0503020204020204" pitchFamily="34" charset="-122"/>
                    <a:cs typeface="Arial" charset="0"/>
                  </a:rPr>
                  <a:t>园区</a:t>
                </a:r>
                <a:r>
                  <a:rPr lang="en-US" altLang="zh-CN" sz="1400" dirty="0" smtClean="0">
                    <a:latin typeface="微软雅黑" panose="020B0503020204020204" pitchFamily="34" charset="-122"/>
                    <a:ea typeface="微软雅黑" panose="020B0503020204020204" pitchFamily="34" charset="-122"/>
                    <a:cs typeface="Arial" charset="0"/>
                  </a:rPr>
                  <a:t>1.0+</a:t>
                </a:r>
                <a:r>
                  <a:rPr lang="zh-CN" altLang="en-US" sz="1400" dirty="0" smtClean="0">
                    <a:latin typeface="微软雅黑" panose="020B0503020204020204" pitchFamily="34" charset="-122"/>
                    <a:ea typeface="微软雅黑" panose="020B0503020204020204" pitchFamily="34" charset="-122"/>
                    <a:cs typeface="Arial" charset="0"/>
                  </a:rPr>
                  <a:t>产业链聚集</a:t>
                </a:r>
                <a:r>
                  <a:rPr lang="en-US" altLang="zh-CN" sz="1400" dirty="0" smtClean="0">
                    <a:latin typeface="微软雅黑" panose="020B0503020204020204" pitchFamily="34" charset="-122"/>
                    <a:ea typeface="微软雅黑" panose="020B0503020204020204" pitchFamily="34" charset="-122"/>
                    <a:cs typeface="Arial" charset="0"/>
                  </a:rPr>
                  <a:t>+</a:t>
                </a:r>
                <a:r>
                  <a:rPr lang="zh-CN" altLang="en-US" sz="1400" dirty="0" smtClean="0">
                    <a:latin typeface="微软雅黑" panose="020B0503020204020204" pitchFamily="34" charset="-122"/>
                    <a:ea typeface="微软雅黑" panose="020B0503020204020204" pitchFamily="34" charset="-122"/>
                    <a:cs typeface="Arial" charset="0"/>
                  </a:rPr>
                  <a:t>商务配套</a:t>
                </a:r>
                <a:r>
                  <a:rPr lang="en-US" altLang="zh-CN" sz="1400" dirty="0" smtClean="0">
                    <a:latin typeface="微软雅黑" panose="020B0503020204020204" pitchFamily="34" charset="-122"/>
                    <a:ea typeface="微软雅黑" panose="020B0503020204020204" pitchFamily="34" charset="-122"/>
                    <a:cs typeface="Arial" charset="0"/>
                  </a:rPr>
                  <a:t>+</a:t>
                </a:r>
                <a:r>
                  <a:rPr lang="zh-CN" altLang="en-US" sz="1400" dirty="0" smtClean="0">
                    <a:latin typeface="微软雅黑" panose="020B0503020204020204" pitchFamily="34" charset="-122"/>
                    <a:ea typeface="微软雅黑" panose="020B0503020204020204" pitchFamily="34" charset="-122"/>
                    <a:cs typeface="Arial" charset="0"/>
                  </a:rPr>
                  <a:t>生活配套</a:t>
                </a:r>
                <a:r>
                  <a:rPr lang="en-US" altLang="zh-CN" sz="1400" dirty="0" smtClean="0">
                    <a:latin typeface="微软雅黑" panose="020B0503020204020204" pitchFamily="34" charset="-122"/>
                    <a:ea typeface="微软雅黑" panose="020B0503020204020204" pitchFamily="34" charset="-122"/>
                    <a:cs typeface="Arial" charset="0"/>
                  </a:rPr>
                  <a:t>+</a:t>
                </a:r>
                <a:r>
                  <a:rPr lang="zh-CN" altLang="en-US" sz="1400" dirty="0" smtClean="0">
                    <a:latin typeface="微软雅黑" panose="020B0503020204020204" pitchFamily="34" charset="-122"/>
                    <a:ea typeface="微软雅黑" panose="020B0503020204020204" pitchFamily="34" charset="-122"/>
                    <a:cs typeface="Arial" charset="0"/>
                  </a:rPr>
                  <a:t>企业孵化</a:t>
                </a:r>
                <a:endParaRPr lang="en-US" altLang="zh-CN" sz="1400" i="0" dirty="0">
                  <a:latin typeface="微软雅黑" panose="020B0503020204020204" pitchFamily="34" charset="-122"/>
                  <a:ea typeface="微软雅黑" panose="020B0503020204020204" pitchFamily="34" charset="-122"/>
                  <a:cs typeface="Arial" charset="0"/>
                </a:endParaRPr>
              </a:p>
            </p:txBody>
          </p:sp>
        </p:grpSp>
        <p:sp>
          <p:nvSpPr>
            <p:cNvPr id="20" name="Text Box 54"/>
            <p:cNvSpPr txBox="1">
              <a:spLocks noChangeArrowheads="1"/>
            </p:cNvSpPr>
            <p:nvPr/>
          </p:nvSpPr>
          <p:spPr bwMode="black">
            <a:xfrm>
              <a:off x="3423443" y="3421146"/>
              <a:ext cx="2187577" cy="400110"/>
            </a:xfrm>
            <a:prstGeom prst="rect">
              <a:avLst/>
            </a:prstGeom>
            <a:noFill/>
            <a:ln w="9525">
              <a:noFill/>
              <a:miter lim="800000"/>
              <a:headEnd/>
              <a:tailEnd/>
            </a:ln>
            <a:effectLst/>
          </p:spPr>
          <p:txBody>
            <a:bodyPr wrap="square">
              <a:spAutoFit/>
            </a:bodyPr>
            <a:lstStyle/>
            <a:p>
              <a:pPr algn="ctr">
                <a:spcBef>
                  <a:spcPct val="50000"/>
                </a:spcBef>
              </a:pPr>
              <a:r>
                <a:rPr lang="zh-CN" altLang="en-US" sz="2000" b="1" dirty="0" smtClean="0">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Arial" charset="0"/>
                </a:rPr>
                <a:t>园区</a:t>
              </a:r>
              <a:r>
                <a:rPr lang="en-US" altLang="zh-CN" sz="2000" b="1" dirty="0" smtClean="0">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Arial" charset="0"/>
                </a:rPr>
                <a:t>2.0 </a:t>
              </a:r>
              <a:r>
                <a:rPr lang="zh-CN" altLang="en-US" sz="2000" b="1" dirty="0" smtClean="0">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Arial" charset="0"/>
                </a:rPr>
                <a:t>商务园区</a:t>
              </a:r>
              <a:endParaRPr lang="en-US" altLang="zh-CN" sz="2000" b="1" i="0" dirty="0">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Arial" charset="0"/>
              </a:endParaRPr>
            </a:p>
          </p:txBody>
        </p:sp>
      </p:grpSp>
      <p:grpSp>
        <p:nvGrpSpPr>
          <p:cNvPr id="24" name="组合 23"/>
          <p:cNvGrpSpPr/>
          <p:nvPr/>
        </p:nvGrpSpPr>
        <p:grpSpPr>
          <a:xfrm>
            <a:off x="5686425" y="970136"/>
            <a:ext cx="2363788" cy="3079750"/>
            <a:chOff x="5686425" y="970136"/>
            <a:chExt cx="2363788" cy="3079750"/>
          </a:xfrm>
        </p:grpSpPr>
        <p:grpSp>
          <p:nvGrpSpPr>
            <p:cNvPr id="25" name="组合 24"/>
            <p:cNvGrpSpPr/>
            <p:nvPr/>
          </p:nvGrpSpPr>
          <p:grpSpPr>
            <a:xfrm>
              <a:off x="5686425" y="970136"/>
              <a:ext cx="2363788" cy="3079750"/>
              <a:chOff x="5686425" y="970136"/>
              <a:chExt cx="2363788" cy="3079750"/>
            </a:xfrm>
          </p:grpSpPr>
          <p:sp>
            <p:nvSpPr>
              <p:cNvPr id="27" name="Line 41"/>
              <p:cNvSpPr>
                <a:spLocks noChangeShapeType="1"/>
              </p:cNvSpPr>
              <p:nvPr/>
            </p:nvSpPr>
            <p:spPr bwMode="white">
              <a:xfrm flipV="1">
                <a:off x="5686425" y="1351136"/>
                <a:ext cx="0" cy="2698750"/>
              </a:xfrm>
              <a:prstGeom prst="line">
                <a:avLst/>
              </a:prstGeom>
              <a:noFill/>
              <a:ln w="9525" cap="rnd">
                <a:solidFill>
                  <a:schemeClr val="tx1"/>
                </a:solidFill>
                <a:prstDash val="sysDot"/>
                <a:round/>
                <a:headEnd/>
                <a:tailEnd/>
              </a:ln>
              <a:effectLst/>
            </p:spPr>
            <p:txBody>
              <a:bodyPr/>
              <a:lstStyle/>
              <a:p>
                <a:endParaRPr lang="zh-CN" altLang="en-US"/>
              </a:p>
            </p:txBody>
          </p:sp>
          <p:sp>
            <p:nvSpPr>
              <p:cNvPr id="28" name="Line 42"/>
              <p:cNvSpPr>
                <a:spLocks noChangeShapeType="1"/>
              </p:cNvSpPr>
              <p:nvPr/>
            </p:nvSpPr>
            <p:spPr bwMode="white">
              <a:xfrm flipV="1">
                <a:off x="8050213" y="970136"/>
                <a:ext cx="0" cy="3079750"/>
              </a:xfrm>
              <a:prstGeom prst="line">
                <a:avLst/>
              </a:prstGeom>
              <a:noFill/>
              <a:ln w="9525" cap="rnd">
                <a:solidFill>
                  <a:schemeClr val="tx1"/>
                </a:solidFill>
                <a:prstDash val="sysDot"/>
                <a:round/>
                <a:headEnd/>
                <a:tailEnd/>
              </a:ln>
              <a:effectLst/>
            </p:spPr>
            <p:txBody>
              <a:bodyPr/>
              <a:lstStyle/>
              <a:p>
                <a:endParaRPr lang="zh-CN" altLang="en-US"/>
              </a:p>
            </p:txBody>
          </p:sp>
          <p:sp>
            <p:nvSpPr>
              <p:cNvPr id="29" name="AutoShape 45"/>
              <p:cNvSpPr>
                <a:spLocks noChangeArrowheads="1"/>
              </p:cNvSpPr>
              <p:nvPr/>
            </p:nvSpPr>
            <p:spPr bwMode="gray">
              <a:xfrm>
                <a:off x="5695950" y="2449686"/>
                <a:ext cx="2347913" cy="1600200"/>
              </a:xfrm>
              <a:prstGeom prst="bevel">
                <a:avLst>
                  <a:gd name="adj" fmla="val 2481"/>
                </a:avLst>
              </a:prstGeom>
              <a:gradFill rotWithShape="1">
                <a:gsLst>
                  <a:gs pos="0">
                    <a:schemeClr val="folHlink"/>
                  </a:gs>
                  <a:gs pos="100000">
                    <a:schemeClr val="folHlink">
                      <a:gamma/>
                      <a:tint val="63529"/>
                      <a:invGamma/>
                    </a:schemeClr>
                  </a:gs>
                </a:gsLst>
                <a:lin ang="18900000" scaled="1"/>
              </a:gradFill>
              <a:ln w="9525">
                <a:noFill/>
                <a:miter lim="800000"/>
                <a:headEnd/>
                <a:tailEnd/>
              </a:ln>
              <a:effectLst/>
            </p:spPr>
            <p:txBody>
              <a:bodyPr wrap="none" anchor="ctr"/>
              <a:lstStyle/>
              <a:p>
                <a:endParaRPr lang="zh-CN" altLang="en-US"/>
              </a:p>
            </p:txBody>
          </p:sp>
          <p:sp>
            <p:nvSpPr>
              <p:cNvPr id="30" name="Rectangle 48"/>
              <p:cNvSpPr>
                <a:spLocks noChangeArrowheads="1"/>
              </p:cNvSpPr>
              <p:nvPr/>
            </p:nvSpPr>
            <p:spPr bwMode="black">
              <a:xfrm>
                <a:off x="5722938" y="1306686"/>
                <a:ext cx="2286000" cy="738664"/>
              </a:xfrm>
              <a:prstGeom prst="rect">
                <a:avLst/>
              </a:prstGeom>
              <a:noFill/>
              <a:ln w="9525">
                <a:noFill/>
                <a:miter lim="800000"/>
                <a:headEnd/>
                <a:tailEnd/>
              </a:ln>
              <a:effectLst/>
            </p:spPr>
            <p:txBody>
              <a:bodyPr>
                <a:spAutoFit/>
              </a:bodyPr>
              <a:lstStyle/>
              <a:p>
                <a:pPr algn="ctr"/>
                <a:r>
                  <a:rPr lang="zh-CN" altLang="en-US" sz="1400" i="0" dirty="0" smtClean="0">
                    <a:latin typeface="微软雅黑" panose="020B0503020204020204" pitchFamily="34" charset="-122"/>
                    <a:ea typeface="微软雅黑" panose="020B0503020204020204" pitchFamily="34" charset="-122"/>
                    <a:cs typeface="Arial" charset="0"/>
                  </a:rPr>
                  <a:t>园区</a:t>
                </a:r>
                <a:r>
                  <a:rPr lang="en-US" altLang="zh-CN" sz="1400" i="0" dirty="0" smtClean="0">
                    <a:latin typeface="微软雅黑" panose="020B0503020204020204" pitchFamily="34" charset="-122"/>
                    <a:ea typeface="微软雅黑" panose="020B0503020204020204" pitchFamily="34" charset="-122"/>
                    <a:cs typeface="Arial" charset="0"/>
                  </a:rPr>
                  <a:t>2.0+</a:t>
                </a:r>
                <a:r>
                  <a:rPr lang="zh-CN" altLang="en-US" sz="1400" i="0" dirty="0" smtClean="0">
                    <a:latin typeface="微软雅黑" panose="020B0503020204020204" pitchFamily="34" charset="-122"/>
                    <a:ea typeface="微软雅黑" panose="020B0503020204020204" pitchFamily="34" charset="-122"/>
                    <a:cs typeface="Arial" charset="0"/>
                  </a:rPr>
                  <a:t>产业链整合</a:t>
                </a:r>
                <a:r>
                  <a:rPr lang="en-US" altLang="zh-CN" sz="1400" i="0" dirty="0" smtClean="0">
                    <a:latin typeface="微软雅黑" panose="020B0503020204020204" pitchFamily="34" charset="-122"/>
                    <a:ea typeface="微软雅黑" panose="020B0503020204020204" pitchFamily="34" charset="-122"/>
                    <a:cs typeface="Arial" charset="0"/>
                  </a:rPr>
                  <a:t>+</a:t>
                </a:r>
                <a:r>
                  <a:rPr lang="zh-CN" altLang="en-US" sz="1400" i="0" dirty="0" smtClean="0">
                    <a:latin typeface="微软雅黑" panose="020B0503020204020204" pitchFamily="34" charset="-122"/>
                    <a:ea typeface="微软雅黑" panose="020B0503020204020204" pitchFamily="34" charset="-122"/>
                    <a:cs typeface="Arial" charset="0"/>
                  </a:rPr>
                  <a:t>产学合作</a:t>
                </a:r>
                <a:r>
                  <a:rPr lang="en-US" altLang="zh-CN" sz="1400" i="0" dirty="0" smtClean="0">
                    <a:latin typeface="微软雅黑" panose="020B0503020204020204" pitchFamily="34" charset="-122"/>
                    <a:ea typeface="微软雅黑" panose="020B0503020204020204" pitchFamily="34" charset="-122"/>
                    <a:cs typeface="Arial" charset="0"/>
                  </a:rPr>
                  <a:t>+</a:t>
                </a:r>
                <a:r>
                  <a:rPr lang="zh-CN" altLang="en-US" sz="1400" i="0" dirty="0" smtClean="0">
                    <a:latin typeface="微软雅黑" panose="020B0503020204020204" pitchFamily="34" charset="-122"/>
                    <a:ea typeface="微软雅黑" panose="020B0503020204020204" pitchFamily="34" charset="-122"/>
                    <a:cs typeface="Arial" charset="0"/>
                  </a:rPr>
                  <a:t>网络社区</a:t>
                </a:r>
                <a:r>
                  <a:rPr lang="en-US" altLang="zh-CN" sz="1400" i="0" dirty="0" smtClean="0">
                    <a:latin typeface="微软雅黑" panose="020B0503020204020204" pitchFamily="34" charset="-122"/>
                    <a:ea typeface="微软雅黑" panose="020B0503020204020204" pitchFamily="34" charset="-122"/>
                    <a:cs typeface="Arial" charset="0"/>
                  </a:rPr>
                  <a:t>+</a:t>
                </a:r>
                <a:r>
                  <a:rPr lang="zh-CN" altLang="en-US" sz="1400" i="0" dirty="0" smtClean="0">
                    <a:latin typeface="微软雅黑" panose="020B0503020204020204" pitchFamily="34" charset="-122"/>
                    <a:ea typeface="微软雅黑" panose="020B0503020204020204" pitchFamily="34" charset="-122"/>
                    <a:cs typeface="Arial" charset="0"/>
                  </a:rPr>
                  <a:t>创新机制与生态氛围</a:t>
                </a:r>
                <a:endParaRPr lang="en-US" altLang="zh-CN" sz="1400" i="0" dirty="0">
                  <a:latin typeface="微软雅黑" panose="020B0503020204020204" pitchFamily="34" charset="-122"/>
                  <a:ea typeface="微软雅黑" panose="020B0503020204020204" pitchFamily="34" charset="-122"/>
                  <a:cs typeface="Arial" charset="0"/>
                </a:endParaRPr>
              </a:p>
            </p:txBody>
          </p:sp>
        </p:grpSp>
        <p:sp>
          <p:nvSpPr>
            <p:cNvPr id="26" name="Text Box 55"/>
            <p:cNvSpPr txBox="1">
              <a:spLocks noChangeArrowheads="1"/>
            </p:cNvSpPr>
            <p:nvPr/>
          </p:nvSpPr>
          <p:spPr bwMode="black">
            <a:xfrm>
              <a:off x="5771355" y="3164531"/>
              <a:ext cx="2171700" cy="400110"/>
            </a:xfrm>
            <a:prstGeom prst="rect">
              <a:avLst/>
            </a:prstGeom>
            <a:noFill/>
            <a:ln w="9525">
              <a:noFill/>
              <a:miter lim="800000"/>
              <a:headEnd/>
              <a:tailEnd/>
            </a:ln>
            <a:effectLst/>
          </p:spPr>
          <p:txBody>
            <a:bodyPr wrap="square">
              <a:spAutoFit/>
            </a:bodyPr>
            <a:lstStyle/>
            <a:p>
              <a:pPr algn="ctr">
                <a:spcBef>
                  <a:spcPct val="50000"/>
                </a:spcBef>
              </a:pPr>
              <a:r>
                <a:rPr lang="zh-CN" altLang="en-US" sz="2000" b="1" dirty="0" smtClean="0">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Arial" charset="0"/>
                </a:rPr>
                <a:t>园区</a:t>
              </a:r>
              <a:r>
                <a:rPr lang="en-US" altLang="zh-CN" sz="2000" b="1" dirty="0" smtClean="0">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Arial" charset="0"/>
                </a:rPr>
                <a:t>3.0 </a:t>
              </a:r>
              <a:r>
                <a:rPr lang="zh-CN" altLang="en-US" sz="2000" b="1" dirty="0" smtClean="0">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Arial" charset="0"/>
                </a:rPr>
                <a:t>智慧园区</a:t>
              </a:r>
              <a:endParaRPr lang="en-US" altLang="zh-CN" sz="2000" b="1" i="0" dirty="0">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Arial" charset="0"/>
              </a:endParaRPr>
            </a:p>
          </p:txBody>
        </p:sp>
      </p:grpSp>
      <p:sp>
        <p:nvSpPr>
          <p:cNvPr id="31" name="文本框 30"/>
          <p:cNvSpPr txBox="1"/>
          <p:nvPr/>
        </p:nvSpPr>
        <p:spPr>
          <a:xfrm>
            <a:off x="1187624" y="5082247"/>
            <a:ext cx="6696743" cy="1200329"/>
          </a:xfrm>
          <a:prstGeom prst="rect">
            <a:avLst/>
          </a:prstGeom>
          <a:noFill/>
        </p:spPr>
        <p:txBody>
          <a:bodyPr wrap="square" rtlCol="0">
            <a:spAutoFit/>
          </a:bodyPr>
          <a:lstStyle/>
          <a:p>
            <a:r>
              <a:rPr lang="zh-CN" altLang="en-US" dirty="0"/>
              <a:t>园区指一般由政府（民营企业与政府合作）规划建设的，供水、供电、供气、通讯、道路、仓储及其它配套设施齐全、布局合理且能够满足从事某种特定行业生产和科学实验需要的标准性建筑物或建筑物群</a:t>
            </a:r>
            <a:r>
              <a:rPr lang="zh-CN" altLang="en-US" dirty="0" smtClean="0"/>
              <a:t>体。</a:t>
            </a:r>
            <a:endParaRPr lang="zh-CN" altLang="en-US" dirty="0">
              <a:latin typeface="隶书" panose="02010509060101010101" pitchFamily="49" charset="-122"/>
              <a:ea typeface="隶书" panose="02010509060101010101" pitchFamily="49" charset="-122"/>
            </a:endParaRPr>
          </a:p>
        </p:txBody>
      </p:sp>
    </p:spTree>
    <p:extLst>
      <p:ext uri="{BB962C8B-B14F-4D97-AF65-F5344CB8AC3E}">
        <p14:creationId xmlns:p14="http://schemas.microsoft.com/office/powerpoint/2010/main" xmlns="" val="86284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250"/>
                                        <p:tgtEl>
                                          <p:spTgt spid="8"/>
                                        </p:tgtEl>
                                      </p:cBhvr>
                                    </p:animEffect>
                                    <p:anim calcmode="lin" valueType="num">
                                      <p:cBhvr>
                                        <p:cTn id="8" dur="1250" fill="hold"/>
                                        <p:tgtEl>
                                          <p:spTgt spid="8"/>
                                        </p:tgtEl>
                                        <p:attrNameLst>
                                          <p:attrName>ppt_x</p:attrName>
                                        </p:attrNameLst>
                                      </p:cBhvr>
                                      <p:tavLst>
                                        <p:tav tm="0">
                                          <p:val>
                                            <p:strVal val="#ppt_x"/>
                                          </p:val>
                                        </p:tav>
                                        <p:tav tm="100000">
                                          <p:val>
                                            <p:strVal val="#ppt_x"/>
                                          </p:val>
                                        </p:tav>
                                      </p:tavLst>
                                    </p:anim>
                                    <p:anim calcmode="lin" valueType="num">
                                      <p:cBhvr>
                                        <p:cTn id="9" dur="125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250"/>
                            </p:stCondLst>
                            <p:childTnLst>
                              <p:par>
                                <p:cTn id="11" presetID="42" presetClass="entr" presetSubtype="0" fill="hold"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1000"/>
                                        <p:tgtEl>
                                          <p:spTgt spid="18"/>
                                        </p:tgtEl>
                                      </p:cBhvr>
                                    </p:animEffect>
                                    <p:anim calcmode="lin" valueType="num">
                                      <p:cBhvr>
                                        <p:cTn id="14" dur="1000" fill="hold"/>
                                        <p:tgtEl>
                                          <p:spTgt spid="18"/>
                                        </p:tgtEl>
                                        <p:attrNameLst>
                                          <p:attrName>ppt_x</p:attrName>
                                        </p:attrNameLst>
                                      </p:cBhvr>
                                      <p:tavLst>
                                        <p:tav tm="0">
                                          <p:val>
                                            <p:strVal val="#ppt_x"/>
                                          </p:val>
                                        </p:tav>
                                        <p:tav tm="100000">
                                          <p:val>
                                            <p:strVal val="#ppt_x"/>
                                          </p:val>
                                        </p:tav>
                                      </p:tavLst>
                                    </p:anim>
                                    <p:anim calcmode="lin" valueType="num">
                                      <p:cBhvr>
                                        <p:cTn id="15" dur="1000" fill="hold"/>
                                        <p:tgtEl>
                                          <p:spTgt spid="18"/>
                                        </p:tgtEl>
                                        <p:attrNameLst>
                                          <p:attrName>ppt_y</p:attrName>
                                        </p:attrNameLst>
                                      </p:cBhvr>
                                      <p:tavLst>
                                        <p:tav tm="0">
                                          <p:val>
                                            <p:strVal val="#ppt_y+.1"/>
                                          </p:val>
                                        </p:tav>
                                        <p:tav tm="100000">
                                          <p:val>
                                            <p:strVal val="#ppt_y"/>
                                          </p:val>
                                        </p:tav>
                                      </p:tavLst>
                                    </p:anim>
                                  </p:childTnLst>
                                </p:cTn>
                              </p:par>
                            </p:childTnLst>
                          </p:cTn>
                        </p:par>
                        <p:par>
                          <p:cTn id="16" fill="hold">
                            <p:stCondLst>
                              <p:cond delay="2250"/>
                            </p:stCondLst>
                            <p:childTnLst>
                              <p:par>
                                <p:cTn id="17" presetID="42" presetClass="entr" presetSubtype="0" fill="hold"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1000"/>
                                        <p:tgtEl>
                                          <p:spTgt spid="24"/>
                                        </p:tgtEl>
                                      </p:cBhvr>
                                    </p:animEffect>
                                    <p:anim calcmode="lin" valueType="num">
                                      <p:cBhvr>
                                        <p:cTn id="20" dur="1000" fill="hold"/>
                                        <p:tgtEl>
                                          <p:spTgt spid="24"/>
                                        </p:tgtEl>
                                        <p:attrNameLst>
                                          <p:attrName>ppt_x</p:attrName>
                                        </p:attrNameLst>
                                      </p:cBhvr>
                                      <p:tavLst>
                                        <p:tav tm="0">
                                          <p:val>
                                            <p:strVal val="#ppt_x"/>
                                          </p:val>
                                        </p:tav>
                                        <p:tav tm="100000">
                                          <p:val>
                                            <p:strVal val="#ppt_x"/>
                                          </p:val>
                                        </p:tav>
                                      </p:tavLst>
                                    </p:anim>
                                    <p:anim calcmode="lin" valueType="num">
                                      <p:cBhvr>
                                        <p:cTn id="21" dur="1000" fill="hold"/>
                                        <p:tgtEl>
                                          <p:spTgt spid="24"/>
                                        </p:tgtEl>
                                        <p:attrNameLst>
                                          <p:attrName>ppt_y</p:attrName>
                                        </p:attrNameLst>
                                      </p:cBhvr>
                                      <p:tavLst>
                                        <p:tav tm="0">
                                          <p:val>
                                            <p:strVal val="#ppt_y+.1"/>
                                          </p:val>
                                        </p:tav>
                                        <p:tav tm="100000">
                                          <p:val>
                                            <p:strVal val="#ppt_y"/>
                                          </p:val>
                                        </p:tav>
                                      </p:tavLst>
                                    </p:anim>
                                  </p:childTnLst>
                                </p:cTn>
                              </p:par>
                            </p:childTnLst>
                          </p:cTn>
                        </p:par>
                        <p:par>
                          <p:cTn id="22" fill="hold">
                            <p:stCondLst>
                              <p:cond delay="3250"/>
                            </p:stCondLst>
                            <p:childTnLst>
                              <p:par>
                                <p:cTn id="23" presetID="22" presetClass="entr" presetSubtype="8"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p:txBody>
          <a:bodyPr/>
          <a:lstStyle/>
          <a:p>
            <a:pPr marL="0" indent="0">
              <a:buNone/>
            </a:pPr>
            <a:r>
              <a:rPr lang="zh-CN" altLang="en-US" dirty="0" smtClean="0"/>
              <a:t>园区管委会</a:t>
            </a:r>
            <a:r>
              <a:rPr lang="en-US" altLang="zh-CN" dirty="0" smtClean="0"/>
              <a:t>——</a:t>
            </a:r>
            <a:r>
              <a:rPr lang="zh-CN" altLang="en-US" dirty="0" smtClean="0"/>
              <a:t>政务联动</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30</a:t>
            </a:fld>
            <a:endParaRPr lang="zh-CN" altLang="en-US" dirty="0"/>
          </a:p>
        </p:txBody>
      </p:sp>
      <p:sp>
        <p:nvSpPr>
          <p:cNvPr id="4" name="TextBox 2"/>
          <p:cNvSpPr txBox="1"/>
          <p:nvPr/>
        </p:nvSpPr>
        <p:spPr>
          <a:xfrm>
            <a:off x="442598" y="5738295"/>
            <a:ext cx="8325049" cy="522287"/>
          </a:xfrm>
          <a:prstGeom prst="rect">
            <a:avLst/>
          </a:prstGeom>
          <a:solidFill>
            <a:schemeClr val="bg1">
              <a:lumMod val="50000"/>
            </a:schemeClr>
          </a:solidFill>
        </p:spPr>
        <p:txBody>
          <a:bodyPr wrap="square">
            <a:spAutoFit/>
          </a:bodyPr>
          <a:lstStyle/>
          <a:p>
            <a:pPr algn="ctr">
              <a:defRPr/>
            </a:pPr>
            <a:r>
              <a:rPr lang="zh-CN" altLang="en-US" sz="1400" b="1" dirty="0">
                <a:solidFill>
                  <a:schemeClr val="bg1"/>
                </a:solidFill>
                <a:latin typeface="微软雅黑" pitchFamily="34" charset="-122"/>
                <a:ea typeface="微软雅黑" pitchFamily="34" charset="-122"/>
              </a:rPr>
              <a:t>保证园区管委会所有业务系统时刻保持联通、兼容</a:t>
            </a:r>
            <a:endParaRPr lang="en-US" altLang="zh-CN" sz="1400" b="1" dirty="0">
              <a:solidFill>
                <a:schemeClr val="bg1"/>
              </a:solidFill>
              <a:latin typeface="微软雅黑" pitchFamily="34" charset="-122"/>
              <a:ea typeface="微软雅黑" pitchFamily="34" charset="-122"/>
            </a:endParaRPr>
          </a:p>
          <a:p>
            <a:pPr algn="ctr">
              <a:defRPr/>
            </a:pPr>
            <a:r>
              <a:rPr lang="zh-CN" altLang="en-US" sz="1400" b="1" dirty="0">
                <a:solidFill>
                  <a:schemeClr val="bg1"/>
                </a:solidFill>
                <a:latin typeface="微软雅黑" pitchFamily="34" charset="-122"/>
                <a:ea typeface="微软雅黑" pitchFamily="34" charset="-122"/>
              </a:rPr>
              <a:t>并不断进行业务流、信息流的交换</a:t>
            </a:r>
          </a:p>
        </p:txBody>
      </p:sp>
      <p:sp>
        <p:nvSpPr>
          <p:cNvPr id="5" name="矩形 4"/>
          <p:cNvSpPr>
            <a:spLocks noChangeArrowheads="1"/>
          </p:cNvSpPr>
          <p:nvPr/>
        </p:nvSpPr>
        <p:spPr bwMode="auto">
          <a:xfrm>
            <a:off x="6779641" y="1791122"/>
            <a:ext cx="2214563" cy="3416300"/>
          </a:xfrm>
          <a:prstGeom prst="rect">
            <a:avLst/>
          </a:prstGeom>
          <a:noFill/>
          <a:ln w="15875">
            <a:solidFill>
              <a:srgbClr val="00B0F0"/>
            </a:solidFill>
            <a:prstDash val="dash"/>
            <a:round/>
            <a:headEnd/>
            <a:tailEnd type="triangle" w="med" len="med"/>
          </a:ln>
          <a:extLst>
            <a:ext uri="{909E8E84-426E-40DD-AFC4-6F175D3DCCD1}">
              <a14:hiddenFill xmlns:a14="http://schemas.microsoft.com/office/drawing/2010/main" xmlns="">
                <a:solidFill>
                  <a:srgbClr val="FFFFFF"/>
                </a:solidFill>
              </a14:hiddenFill>
            </a:ext>
          </a:extLst>
        </p:spPr>
        <p:txBody>
          <a:bodyPr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buFont typeface="Arial" panose="020B0604020202020204" pitchFamily="34" charset="0"/>
              <a:buChar char="•"/>
            </a:pPr>
            <a:r>
              <a:rPr lang="zh-CN" altLang="en-US" sz="1600">
                <a:latin typeface="微软雅黑" panose="020B0503020204020204" pitchFamily="34" charset="-122"/>
                <a:ea typeface="微软雅黑" panose="020B0503020204020204" pitchFamily="34" charset="-122"/>
              </a:rPr>
              <a:t>传统的信息发布、公文流转应用</a:t>
            </a:r>
          </a:p>
          <a:p>
            <a:pPr eaLnBrk="1" hangingPunct="1">
              <a:lnSpc>
                <a:spcPct val="150000"/>
              </a:lnSpc>
              <a:buFont typeface="Arial" panose="020B0604020202020204" pitchFamily="34" charset="0"/>
              <a:buChar char="•"/>
            </a:pPr>
            <a:r>
              <a:rPr lang="zh-CN" altLang="en-US" sz="1600">
                <a:latin typeface="微软雅黑" panose="020B0503020204020204" pitchFamily="34" charset="-122"/>
                <a:ea typeface="微软雅黑" panose="020B0503020204020204" pitchFamily="34" charset="-122"/>
              </a:rPr>
              <a:t>政府形象宣传</a:t>
            </a:r>
          </a:p>
          <a:p>
            <a:pPr eaLnBrk="1" hangingPunct="1">
              <a:lnSpc>
                <a:spcPct val="150000"/>
              </a:lnSpc>
              <a:buFont typeface="Arial" panose="020B0604020202020204" pitchFamily="34" charset="0"/>
              <a:buChar char="•"/>
            </a:pPr>
            <a:r>
              <a:rPr lang="zh-CN" altLang="en-US" sz="1600">
                <a:latin typeface="微软雅黑" panose="020B0503020204020204" pitchFamily="34" charset="-122"/>
                <a:ea typeface="微软雅黑" panose="020B0503020204020204" pitchFamily="34" charset="-122"/>
              </a:rPr>
              <a:t>法律法规宣贯</a:t>
            </a:r>
          </a:p>
          <a:p>
            <a:pPr eaLnBrk="1" hangingPunct="1">
              <a:lnSpc>
                <a:spcPct val="150000"/>
              </a:lnSpc>
              <a:buFont typeface="Arial" panose="020B0604020202020204" pitchFamily="34" charset="0"/>
              <a:buChar char="•"/>
            </a:pPr>
            <a:r>
              <a:rPr lang="zh-CN" altLang="en-US" sz="1600">
                <a:latin typeface="微软雅黑" panose="020B0503020204020204" pitchFamily="34" charset="-122"/>
                <a:ea typeface="微软雅黑" panose="020B0503020204020204" pitchFamily="34" charset="-122"/>
              </a:rPr>
              <a:t>招商引资、企业服务管理事务处理</a:t>
            </a:r>
          </a:p>
          <a:p>
            <a:pPr eaLnBrk="1" hangingPunct="1">
              <a:lnSpc>
                <a:spcPct val="150000"/>
              </a:lnSpc>
              <a:buFont typeface="Arial" panose="020B0604020202020204" pitchFamily="34" charset="0"/>
              <a:buChar char="•"/>
            </a:pPr>
            <a:r>
              <a:rPr lang="zh-CN" altLang="en-US" sz="1600">
                <a:latin typeface="微软雅黑" panose="020B0503020204020204" pitchFamily="34" charset="-122"/>
                <a:ea typeface="微软雅黑" panose="020B0503020204020204" pitchFamily="34" charset="-122"/>
              </a:rPr>
              <a:t>协同政务处理</a:t>
            </a:r>
          </a:p>
          <a:p>
            <a:pPr eaLnBrk="1" hangingPunct="1">
              <a:lnSpc>
                <a:spcPct val="150000"/>
              </a:lnSpc>
              <a:buFont typeface="Arial" panose="020B0604020202020204" pitchFamily="34" charset="0"/>
              <a:buChar char="•"/>
            </a:pPr>
            <a:r>
              <a:rPr lang="zh-CN" altLang="en-US" sz="1600">
                <a:latin typeface="微软雅黑" panose="020B0503020204020204" pitchFamily="34" charset="-122"/>
                <a:ea typeface="微软雅黑" panose="020B0503020204020204" pitchFamily="34" charset="-122"/>
              </a:rPr>
              <a:t>与上级政府部门协作</a:t>
            </a:r>
          </a:p>
          <a:p>
            <a:pPr eaLnBrk="1" hangingPunct="1">
              <a:lnSpc>
                <a:spcPct val="150000"/>
              </a:lnSpc>
              <a:buFont typeface="Arial" panose="020B0604020202020204" pitchFamily="34" charset="0"/>
              <a:buChar char="•"/>
            </a:pPr>
            <a:r>
              <a:rPr lang="zh-CN" altLang="en-US" sz="1600">
                <a:latin typeface="微软雅黑" panose="020B0503020204020204" pitchFamily="34" charset="-122"/>
                <a:ea typeface="微软雅黑" panose="020B0503020204020204" pitchFamily="34" charset="-122"/>
              </a:rPr>
              <a:t>开发区主题社区等</a:t>
            </a:r>
          </a:p>
        </p:txBody>
      </p:sp>
      <p:sp>
        <p:nvSpPr>
          <p:cNvPr id="6" name="Oval 15" descr="p3"/>
          <p:cNvSpPr>
            <a:spLocks noChangeArrowheads="1"/>
          </p:cNvSpPr>
          <p:nvPr/>
        </p:nvSpPr>
        <p:spPr bwMode="gray">
          <a:xfrm>
            <a:off x="926529" y="1348210"/>
            <a:ext cx="2362200" cy="2286000"/>
          </a:xfrm>
          <a:prstGeom prst="ellipse">
            <a:avLst/>
          </a:prstGeom>
          <a:blipFill dpi="0" rotWithShape="1">
            <a:blip r:embed="rId2"/>
            <a:srcRect/>
            <a:stretch>
              <a:fillRect/>
            </a:stretch>
          </a:blip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7" name="Oval 31"/>
          <p:cNvSpPr>
            <a:spLocks noChangeArrowheads="1"/>
          </p:cNvSpPr>
          <p:nvPr/>
        </p:nvSpPr>
        <p:spPr bwMode="gray">
          <a:xfrm>
            <a:off x="850329" y="1272010"/>
            <a:ext cx="2519362" cy="2438400"/>
          </a:xfrm>
          <a:prstGeom prst="ellipse">
            <a:avLst/>
          </a:prstGeom>
          <a:noFill/>
          <a:ln w="28575" cap="rnd">
            <a:solidFill>
              <a:schemeClr val="bg2"/>
            </a:solidFill>
            <a:prstDash val="sysDot"/>
            <a:round/>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8" name="AutoShape 10"/>
          <p:cNvSpPr>
            <a:spLocks noChangeArrowheads="1"/>
          </p:cNvSpPr>
          <p:nvPr/>
        </p:nvSpPr>
        <p:spPr bwMode="gray">
          <a:xfrm>
            <a:off x="2936304" y="1770485"/>
            <a:ext cx="1828800" cy="533400"/>
          </a:xfrm>
          <a:prstGeom prst="roundRect">
            <a:avLst>
              <a:gd name="adj" fmla="val 50000"/>
            </a:avLst>
          </a:prstGeom>
          <a:gradFill rotWithShape="1">
            <a:gsLst>
              <a:gs pos="0">
                <a:srgbClr val="4EA7EA"/>
              </a:gs>
              <a:gs pos="50000">
                <a:srgbClr val="B4DAF6"/>
              </a:gs>
              <a:gs pos="100000">
                <a:srgbClr val="4EA7EA"/>
              </a:gs>
            </a:gsLst>
            <a:lin ang="5400000" scaled="1"/>
          </a:gradFill>
          <a:ln w="28575" algn="ctr">
            <a:solidFill>
              <a:schemeClr val="bg1"/>
            </a:solidFill>
            <a:round/>
            <a:headEnd/>
            <a:tailEnd/>
          </a:ln>
          <a:effectLst>
            <a:outerShdw dist="107763" dir="2700000" algn="ctr" rotWithShape="0">
              <a:schemeClr val="bg2">
                <a:alpha val="50000"/>
              </a:schemeClr>
            </a:outer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9" name="Rectangle 16"/>
          <p:cNvSpPr>
            <a:spLocks noChangeArrowheads="1"/>
          </p:cNvSpPr>
          <p:nvPr/>
        </p:nvSpPr>
        <p:spPr bwMode="gray">
          <a:xfrm>
            <a:off x="3039491" y="1846685"/>
            <a:ext cx="1630363" cy="369887"/>
          </a:xfrm>
          <a:prstGeom prst="rect">
            <a:avLst/>
          </a:prstGeom>
          <a:noFill/>
          <a:ln w="9525">
            <a:noFill/>
            <a:miter lim="800000"/>
            <a:headEnd/>
            <a:tailEnd/>
          </a:ln>
        </p:spPr>
        <p:txBody>
          <a:bodyPr>
            <a:spAutoFit/>
          </a:bodyPr>
          <a:lstStyle/>
          <a:p>
            <a:pPr algn="ctr" eaLnBrk="0" hangingPunct="0">
              <a:defRPr/>
            </a:pPr>
            <a:r>
              <a:rPr lang="zh-CN" altLang="en-US" b="1" dirty="0">
                <a:solidFill>
                  <a:srgbClr val="1C1C1C"/>
                </a:solidFill>
                <a:latin typeface="+mn-ea"/>
                <a:ea typeface="+mn-ea"/>
              </a:rPr>
              <a:t>政务联动门户</a:t>
            </a:r>
            <a:endParaRPr lang="en-US" altLang="zh-CN" b="1" dirty="0">
              <a:solidFill>
                <a:srgbClr val="1C1C1C"/>
              </a:solidFill>
              <a:latin typeface="+mn-ea"/>
              <a:ea typeface="+mn-ea"/>
            </a:endParaRPr>
          </a:p>
        </p:txBody>
      </p:sp>
      <p:sp>
        <p:nvSpPr>
          <p:cNvPr id="10" name="AutoShape 17"/>
          <p:cNvSpPr>
            <a:spLocks noChangeArrowheads="1"/>
          </p:cNvSpPr>
          <p:nvPr/>
        </p:nvSpPr>
        <p:spPr bwMode="gray">
          <a:xfrm>
            <a:off x="3679254" y="2310235"/>
            <a:ext cx="1828800" cy="533400"/>
          </a:xfrm>
          <a:prstGeom prst="roundRect">
            <a:avLst>
              <a:gd name="adj" fmla="val 50000"/>
            </a:avLst>
          </a:prstGeom>
          <a:gradFill rotWithShape="1">
            <a:gsLst>
              <a:gs pos="0">
                <a:srgbClr val="4EA7EA"/>
              </a:gs>
              <a:gs pos="50000">
                <a:srgbClr val="4EA7EA">
                  <a:gamma/>
                  <a:tint val="42353"/>
                  <a:invGamma/>
                </a:srgbClr>
              </a:gs>
              <a:gs pos="100000">
                <a:srgbClr val="4EA7EA"/>
              </a:gs>
            </a:gsLst>
            <a:lin ang="5400000" scaled="1"/>
          </a:gradFill>
          <a:ln w="28575" algn="ctr">
            <a:solidFill>
              <a:schemeClr val="bg1"/>
            </a:solidFill>
            <a:round/>
            <a:headEnd/>
            <a:tailEnd/>
          </a:ln>
          <a:effectLst>
            <a:outerShdw dist="107763" dir="2700000" algn="ctr" rotWithShape="0">
              <a:schemeClr val="bg2">
                <a:alpha val="50000"/>
              </a:schemeClr>
            </a:outerShdw>
          </a:effectLst>
        </p:spPr>
        <p:txBody>
          <a:bodyPr wrap="none" anchor="ctr"/>
          <a:lstStyle/>
          <a:p>
            <a:pPr>
              <a:defRPr/>
            </a:pPr>
            <a:endParaRPr lang="zh-CN" altLang="en-US">
              <a:latin typeface="+mn-ea"/>
              <a:ea typeface="+mn-ea"/>
            </a:endParaRPr>
          </a:p>
        </p:txBody>
      </p:sp>
      <p:sp>
        <p:nvSpPr>
          <p:cNvPr id="11" name="AutoShape 18"/>
          <p:cNvSpPr>
            <a:spLocks noChangeArrowheads="1"/>
          </p:cNvSpPr>
          <p:nvPr/>
        </p:nvSpPr>
        <p:spPr bwMode="gray">
          <a:xfrm>
            <a:off x="2936304" y="2880147"/>
            <a:ext cx="1828800" cy="533400"/>
          </a:xfrm>
          <a:prstGeom prst="roundRect">
            <a:avLst>
              <a:gd name="adj" fmla="val 50000"/>
            </a:avLst>
          </a:prstGeom>
          <a:gradFill rotWithShape="1">
            <a:gsLst>
              <a:gs pos="0">
                <a:srgbClr val="4EA7EA"/>
              </a:gs>
              <a:gs pos="50000">
                <a:srgbClr val="4EA7EA">
                  <a:gamma/>
                  <a:tint val="42353"/>
                  <a:invGamma/>
                </a:srgbClr>
              </a:gs>
              <a:gs pos="100000">
                <a:srgbClr val="4EA7EA"/>
              </a:gs>
            </a:gsLst>
            <a:lin ang="5400000" scaled="1"/>
          </a:gradFill>
          <a:ln w="28575" algn="ctr">
            <a:solidFill>
              <a:schemeClr val="bg1"/>
            </a:solidFill>
            <a:round/>
            <a:headEnd/>
            <a:tailEnd/>
          </a:ln>
          <a:effectLst>
            <a:outerShdw dist="107763" dir="2700000" algn="ctr" rotWithShape="0">
              <a:schemeClr val="bg2">
                <a:alpha val="50000"/>
              </a:schemeClr>
            </a:outerShdw>
          </a:effectLst>
        </p:spPr>
        <p:txBody>
          <a:bodyPr wrap="none" anchor="ctr"/>
          <a:lstStyle/>
          <a:p>
            <a:pPr>
              <a:defRPr/>
            </a:pPr>
            <a:endParaRPr lang="zh-CN" altLang="en-US">
              <a:latin typeface="+mn-ea"/>
              <a:ea typeface="+mn-ea"/>
            </a:endParaRPr>
          </a:p>
        </p:txBody>
      </p:sp>
      <p:sp>
        <p:nvSpPr>
          <p:cNvPr id="12" name="AutoShape 19"/>
          <p:cNvSpPr>
            <a:spLocks noChangeArrowheads="1"/>
          </p:cNvSpPr>
          <p:nvPr/>
        </p:nvSpPr>
        <p:spPr bwMode="gray">
          <a:xfrm>
            <a:off x="3679254" y="3480222"/>
            <a:ext cx="1828800" cy="533400"/>
          </a:xfrm>
          <a:prstGeom prst="roundRect">
            <a:avLst>
              <a:gd name="adj" fmla="val 50000"/>
            </a:avLst>
          </a:prstGeom>
          <a:gradFill rotWithShape="1">
            <a:gsLst>
              <a:gs pos="0">
                <a:srgbClr val="4EA7EA"/>
              </a:gs>
              <a:gs pos="50000">
                <a:srgbClr val="4EA7EA">
                  <a:gamma/>
                  <a:tint val="42353"/>
                  <a:invGamma/>
                </a:srgbClr>
              </a:gs>
              <a:gs pos="100000">
                <a:srgbClr val="4EA7EA"/>
              </a:gs>
            </a:gsLst>
            <a:lin ang="5400000" scaled="1"/>
          </a:gradFill>
          <a:ln w="28575" algn="ctr">
            <a:solidFill>
              <a:schemeClr val="bg1"/>
            </a:solidFill>
            <a:round/>
            <a:headEnd/>
            <a:tailEnd/>
          </a:ln>
          <a:effectLst>
            <a:outerShdw dist="107763" dir="2700000" algn="ctr" rotWithShape="0">
              <a:schemeClr val="bg2">
                <a:alpha val="50000"/>
              </a:schemeClr>
            </a:outerShdw>
          </a:effectLst>
        </p:spPr>
        <p:txBody>
          <a:bodyPr wrap="none" anchor="ctr"/>
          <a:lstStyle/>
          <a:p>
            <a:pPr>
              <a:defRPr/>
            </a:pPr>
            <a:endParaRPr lang="zh-CN" altLang="en-US">
              <a:latin typeface="+mn-ea"/>
              <a:ea typeface="+mn-ea"/>
            </a:endParaRPr>
          </a:p>
        </p:txBody>
      </p:sp>
      <p:sp>
        <p:nvSpPr>
          <p:cNvPr id="13" name="Rectangle 20"/>
          <p:cNvSpPr>
            <a:spLocks noChangeArrowheads="1"/>
          </p:cNvSpPr>
          <p:nvPr/>
        </p:nvSpPr>
        <p:spPr bwMode="gray">
          <a:xfrm>
            <a:off x="3907854" y="2275310"/>
            <a:ext cx="1447800" cy="646112"/>
          </a:xfrm>
          <a:prstGeom prst="rect">
            <a:avLst/>
          </a:prstGeom>
          <a:noFill/>
          <a:ln w="9525">
            <a:noFill/>
            <a:miter lim="800000"/>
            <a:headEnd/>
            <a:tailEnd/>
          </a:ln>
        </p:spPr>
        <p:txBody>
          <a:bodyPr>
            <a:spAutoFit/>
          </a:bodyPr>
          <a:lstStyle/>
          <a:p>
            <a:pPr algn="ctr" eaLnBrk="0" hangingPunct="0">
              <a:defRPr/>
            </a:pPr>
            <a:r>
              <a:rPr lang="zh-CN" altLang="en-US" b="1" dirty="0">
                <a:solidFill>
                  <a:srgbClr val="1C1C1C"/>
                </a:solidFill>
                <a:latin typeface="+mn-ea"/>
                <a:ea typeface="+mn-ea"/>
              </a:rPr>
              <a:t>政务联动</a:t>
            </a:r>
            <a:endParaRPr lang="en-US" altLang="zh-CN" b="1" dirty="0">
              <a:solidFill>
                <a:srgbClr val="1C1C1C"/>
              </a:solidFill>
              <a:latin typeface="+mn-ea"/>
              <a:ea typeface="+mn-ea"/>
            </a:endParaRPr>
          </a:p>
          <a:p>
            <a:pPr algn="ctr" eaLnBrk="0" hangingPunct="0">
              <a:defRPr/>
            </a:pPr>
            <a:r>
              <a:rPr lang="zh-CN" altLang="en-US" b="1" dirty="0">
                <a:solidFill>
                  <a:srgbClr val="1C1C1C"/>
                </a:solidFill>
                <a:latin typeface="+mn-ea"/>
                <a:ea typeface="+mn-ea"/>
              </a:rPr>
              <a:t>办公平台</a:t>
            </a:r>
            <a:endParaRPr lang="en-US" altLang="zh-CN" b="1" dirty="0">
              <a:solidFill>
                <a:srgbClr val="1C1C1C"/>
              </a:solidFill>
              <a:latin typeface="+mn-ea"/>
              <a:ea typeface="+mn-ea"/>
            </a:endParaRPr>
          </a:p>
        </p:txBody>
      </p:sp>
      <p:sp>
        <p:nvSpPr>
          <p:cNvPr id="14" name="Rectangle 21"/>
          <p:cNvSpPr>
            <a:spLocks noChangeArrowheads="1"/>
          </p:cNvSpPr>
          <p:nvPr/>
        </p:nvSpPr>
        <p:spPr bwMode="gray">
          <a:xfrm>
            <a:off x="3088704" y="2843635"/>
            <a:ext cx="1447800" cy="646112"/>
          </a:xfrm>
          <a:prstGeom prst="rect">
            <a:avLst/>
          </a:prstGeom>
          <a:noFill/>
          <a:ln w="9525">
            <a:noFill/>
            <a:miter lim="800000"/>
            <a:headEnd/>
            <a:tailEnd/>
          </a:ln>
        </p:spPr>
        <p:txBody>
          <a:bodyPr>
            <a:spAutoFit/>
          </a:bodyPr>
          <a:lstStyle/>
          <a:p>
            <a:pPr algn="ctr" eaLnBrk="0" hangingPunct="0">
              <a:defRPr/>
            </a:pPr>
            <a:r>
              <a:rPr lang="zh-CN" altLang="en-US" b="1" dirty="0">
                <a:solidFill>
                  <a:srgbClr val="1C1C1C"/>
                </a:solidFill>
                <a:latin typeface="+mn-ea"/>
                <a:ea typeface="+mn-ea"/>
              </a:rPr>
              <a:t>团队协作</a:t>
            </a:r>
            <a:endParaRPr lang="en-US" altLang="zh-CN" b="1" dirty="0">
              <a:solidFill>
                <a:srgbClr val="1C1C1C"/>
              </a:solidFill>
              <a:latin typeface="+mn-ea"/>
              <a:ea typeface="+mn-ea"/>
            </a:endParaRPr>
          </a:p>
          <a:p>
            <a:pPr algn="ctr" eaLnBrk="0" hangingPunct="0">
              <a:defRPr/>
            </a:pPr>
            <a:r>
              <a:rPr lang="zh-CN" altLang="en-US" b="1" dirty="0">
                <a:solidFill>
                  <a:srgbClr val="1C1C1C"/>
                </a:solidFill>
                <a:latin typeface="+mn-ea"/>
                <a:ea typeface="+mn-ea"/>
              </a:rPr>
              <a:t>管理</a:t>
            </a:r>
            <a:endParaRPr lang="en-US" altLang="zh-CN" b="1" dirty="0">
              <a:solidFill>
                <a:srgbClr val="1C1C1C"/>
              </a:solidFill>
              <a:latin typeface="+mn-ea"/>
              <a:ea typeface="+mn-ea"/>
            </a:endParaRPr>
          </a:p>
        </p:txBody>
      </p:sp>
      <p:sp>
        <p:nvSpPr>
          <p:cNvPr id="15" name="Rectangle 22"/>
          <p:cNvSpPr>
            <a:spLocks noChangeArrowheads="1"/>
          </p:cNvSpPr>
          <p:nvPr/>
        </p:nvSpPr>
        <p:spPr bwMode="gray">
          <a:xfrm>
            <a:off x="3831654" y="3415135"/>
            <a:ext cx="1447800" cy="646112"/>
          </a:xfrm>
          <a:prstGeom prst="rect">
            <a:avLst/>
          </a:prstGeom>
          <a:noFill/>
          <a:ln w="9525">
            <a:noFill/>
            <a:miter lim="800000"/>
            <a:headEnd/>
            <a:tailEnd/>
          </a:ln>
        </p:spPr>
        <p:txBody>
          <a:bodyPr>
            <a:spAutoFit/>
          </a:bodyPr>
          <a:lstStyle/>
          <a:p>
            <a:pPr algn="ctr" eaLnBrk="0" hangingPunct="0">
              <a:defRPr/>
            </a:pPr>
            <a:r>
              <a:rPr lang="zh-CN" altLang="en-US" b="1" dirty="0">
                <a:solidFill>
                  <a:srgbClr val="1C1C1C"/>
                </a:solidFill>
                <a:latin typeface="+mn-ea"/>
                <a:ea typeface="+mn-ea"/>
              </a:rPr>
              <a:t>政务应急联动服务</a:t>
            </a:r>
            <a:endParaRPr lang="en-US" altLang="zh-CN" b="1" dirty="0">
              <a:solidFill>
                <a:srgbClr val="1C1C1C"/>
              </a:solidFill>
              <a:latin typeface="+mn-ea"/>
              <a:ea typeface="+mn-ea"/>
            </a:endParaRPr>
          </a:p>
        </p:txBody>
      </p:sp>
      <p:sp>
        <p:nvSpPr>
          <p:cNvPr id="16" name="AutoShape 23"/>
          <p:cNvSpPr>
            <a:spLocks noChangeArrowheads="1"/>
          </p:cNvSpPr>
          <p:nvPr/>
        </p:nvSpPr>
        <p:spPr bwMode="gray">
          <a:xfrm>
            <a:off x="4793679" y="2918247"/>
            <a:ext cx="1828800" cy="533400"/>
          </a:xfrm>
          <a:prstGeom prst="roundRect">
            <a:avLst>
              <a:gd name="adj" fmla="val 50000"/>
            </a:avLst>
          </a:prstGeom>
          <a:gradFill rotWithShape="1">
            <a:gsLst>
              <a:gs pos="0">
                <a:schemeClr val="hlink"/>
              </a:gs>
              <a:gs pos="50000">
                <a:schemeClr val="hlink">
                  <a:gamma/>
                  <a:tint val="42353"/>
                  <a:invGamma/>
                </a:schemeClr>
              </a:gs>
              <a:gs pos="100000">
                <a:schemeClr val="hlink"/>
              </a:gs>
            </a:gsLst>
            <a:lin ang="5400000" scaled="1"/>
          </a:gradFill>
          <a:ln w="28575" algn="ctr">
            <a:solidFill>
              <a:schemeClr val="bg1"/>
            </a:solidFill>
            <a:round/>
            <a:headEnd/>
            <a:tailEnd/>
          </a:ln>
          <a:effectLst>
            <a:outerShdw dist="107763" dir="2700000" algn="ctr" rotWithShape="0">
              <a:schemeClr val="bg2">
                <a:alpha val="50000"/>
              </a:schemeClr>
            </a:outerShdw>
          </a:effectLst>
        </p:spPr>
        <p:txBody>
          <a:bodyPr wrap="none" anchor="ctr"/>
          <a:lstStyle/>
          <a:p>
            <a:pPr>
              <a:defRPr/>
            </a:pPr>
            <a:endParaRPr lang="zh-CN" altLang="en-US" b="1">
              <a:solidFill>
                <a:schemeClr val="bg1"/>
              </a:solidFill>
              <a:latin typeface="+mn-ea"/>
              <a:ea typeface="+mn-ea"/>
            </a:endParaRPr>
          </a:p>
        </p:txBody>
      </p:sp>
      <p:sp>
        <p:nvSpPr>
          <p:cNvPr id="17" name="Rectangle 24"/>
          <p:cNvSpPr>
            <a:spLocks noChangeArrowheads="1"/>
          </p:cNvSpPr>
          <p:nvPr/>
        </p:nvSpPr>
        <p:spPr bwMode="auto">
          <a:xfrm>
            <a:off x="4946079" y="2867447"/>
            <a:ext cx="1447800" cy="646113"/>
          </a:xfrm>
          <a:prstGeom prst="rect">
            <a:avLst/>
          </a:prstGeom>
          <a:noFill/>
          <a:ln w="9525">
            <a:noFill/>
            <a:miter lim="800000"/>
            <a:headEnd/>
            <a:tailEnd/>
          </a:ln>
        </p:spPr>
        <p:txBody>
          <a:bodyPr>
            <a:spAutoFit/>
          </a:bodyPr>
          <a:lstStyle/>
          <a:p>
            <a:pPr algn="ctr" eaLnBrk="0" hangingPunct="0">
              <a:defRPr/>
            </a:pPr>
            <a:r>
              <a:rPr lang="zh-CN" altLang="en-US" b="1" dirty="0">
                <a:solidFill>
                  <a:schemeClr val="bg1"/>
                </a:solidFill>
                <a:latin typeface="+mn-ea"/>
                <a:ea typeface="+mn-ea"/>
              </a:rPr>
              <a:t>园区政务</a:t>
            </a:r>
            <a:endParaRPr lang="en-US" altLang="zh-CN" b="1" dirty="0">
              <a:solidFill>
                <a:schemeClr val="bg1"/>
              </a:solidFill>
              <a:latin typeface="+mn-ea"/>
              <a:ea typeface="+mn-ea"/>
            </a:endParaRPr>
          </a:p>
          <a:p>
            <a:pPr algn="ctr" eaLnBrk="0" hangingPunct="0">
              <a:defRPr/>
            </a:pPr>
            <a:r>
              <a:rPr lang="zh-CN" altLang="en-US" b="1" dirty="0">
                <a:solidFill>
                  <a:schemeClr val="bg1"/>
                </a:solidFill>
                <a:latin typeface="+mn-ea"/>
                <a:ea typeface="+mn-ea"/>
              </a:rPr>
              <a:t>服务平台</a:t>
            </a:r>
            <a:endParaRPr lang="en-US" altLang="zh-CN" b="1" dirty="0">
              <a:solidFill>
                <a:schemeClr val="bg1"/>
              </a:solidFill>
              <a:latin typeface="+mn-ea"/>
              <a:ea typeface="+mn-ea"/>
            </a:endParaRPr>
          </a:p>
        </p:txBody>
      </p:sp>
      <p:sp>
        <p:nvSpPr>
          <p:cNvPr id="18" name="AutoShape 25"/>
          <p:cNvSpPr>
            <a:spLocks noChangeArrowheads="1"/>
          </p:cNvSpPr>
          <p:nvPr/>
        </p:nvSpPr>
        <p:spPr bwMode="gray">
          <a:xfrm>
            <a:off x="4722241" y="1754610"/>
            <a:ext cx="1828800" cy="533400"/>
          </a:xfrm>
          <a:prstGeom prst="roundRect">
            <a:avLst>
              <a:gd name="adj" fmla="val 50000"/>
            </a:avLst>
          </a:prstGeom>
          <a:gradFill rotWithShape="1">
            <a:gsLst>
              <a:gs pos="0">
                <a:schemeClr val="hlink"/>
              </a:gs>
              <a:gs pos="50000">
                <a:schemeClr val="hlink">
                  <a:gamma/>
                  <a:tint val="42353"/>
                  <a:invGamma/>
                </a:schemeClr>
              </a:gs>
              <a:gs pos="100000">
                <a:schemeClr val="hlink"/>
              </a:gs>
            </a:gsLst>
            <a:lin ang="5400000" scaled="1"/>
          </a:gradFill>
          <a:ln w="28575" algn="ctr">
            <a:solidFill>
              <a:schemeClr val="bg1"/>
            </a:solidFill>
            <a:round/>
            <a:headEnd/>
            <a:tailEnd/>
          </a:ln>
          <a:effectLst>
            <a:outerShdw dist="107763" dir="2700000" algn="ctr" rotWithShape="0">
              <a:schemeClr val="bg2">
                <a:alpha val="50000"/>
              </a:schemeClr>
            </a:outerShdw>
          </a:effectLst>
        </p:spPr>
        <p:txBody>
          <a:bodyPr wrap="none" anchor="ctr"/>
          <a:lstStyle/>
          <a:p>
            <a:pPr>
              <a:defRPr/>
            </a:pPr>
            <a:endParaRPr lang="zh-CN" altLang="en-US" b="1">
              <a:solidFill>
                <a:schemeClr val="bg1"/>
              </a:solidFill>
              <a:latin typeface="Arial" charset="0"/>
            </a:endParaRPr>
          </a:p>
        </p:txBody>
      </p:sp>
      <p:sp>
        <p:nvSpPr>
          <p:cNvPr id="19" name="Rectangle 26"/>
          <p:cNvSpPr>
            <a:spLocks noChangeArrowheads="1"/>
          </p:cNvSpPr>
          <p:nvPr/>
        </p:nvSpPr>
        <p:spPr bwMode="auto">
          <a:xfrm>
            <a:off x="4874641" y="1700635"/>
            <a:ext cx="1447800" cy="646112"/>
          </a:xfrm>
          <a:prstGeom prst="rect">
            <a:avLst/>
          </a:prstGeom>
          <a:noFill/>
          <a:ln w="9525">
            <a:noFill/>
            <a:miter lim="800000"/>
            <a:headEnd/>
            <a:tailEnd/>
          </a:ln>
        </p:spPr>
        <p:txBody>
          <a:bodyPr>
            <a:spAutoFit/>
          </a:bodyPr>
          <a:lstStyle/>
          <a:p>
            <a:pPr algn="ctr" eaLnBrk="0" hangingPunct="0">
              <a:defRPr/>
            </a:pPr>
            <a:r>
              <a:rPr lang="zh-CN" altLang="en-US" b="1" dirty="0">
                <a:solidFill>
                  <a:schemeClr val="bg1"/>
                </a:solidFill>
                <a:latin typeface="+mn-ea"/>
                <a:ea typeface="+mn-ea"/>
              </a:rPr>
              <a:t>政务知识</a:t>
            </a:r>
            <a:endParaRPr lang="en-US" altLang="zh-CN" b="1" dirty="0">
              <a:solidFill>
                <a:schemeClr val="bg1"/>
              </a:solidFill>
              <a:latin typeface="+mn-ea"/>
              <a:ea typeface="+mn-ea"/>
            </a:endParaRPr>
          </a:p>
          <a:p>
            <a:pPr algn="ctr" eaLnBrk="0" hangingPunct="0">
              <a:defRPr/>
            </a:pPr>
            <a:r>
              <a:rPr lang="zh-CN" altLang="en-US" b="1" dirty="0">
                <a:solidFill>
                  <a:schemeClr val="bg1"/>
                </a:solidFill>
                <a:latin typeface="+mn-ea"/>
                <a:ea typeface="+mn-ea"/>
              </a:rPr>
              <a:t>互助</a:t>
            </a:r>
            <a:endParaRPr lang="en-US" altLang="zh-CN" b="1" dirty="0">
              <a:solidFill>
                <a:schemeClr val="bg1"/>
              </a:solidFill>
              <a:latin typeface="+mn-ea"/>
              <a:ea typeface="+mn-ea"/>
            </a:endParaRPr>
          </a:p>
        </p:txBody>
      </p:sp>
      <p:sp>
        <p:nvSpPr>
          <p:cNvPr id="20" name="AutoShape 27"/>
          <p:cNvSpPr>
            <a:spLocks noChangeArrowheads="1"/>
          </p:cNvSpPr>
          <p:nvPr/>
        </p:nvSpPr>
        <p:spPr bwMode="gray">
          <a:xfrm>
            <a:off x="4807966" y="3989810"/>
            <a:ext cx="1828800" cy="533400"/>
          </a:xfrm>
          <a:prstGeom prst="roundRect">
            <a:avLst>
              <a:gd name="adj" fmla="val 50000"/>
            </a:avLst>
          </a:prstGeom>
          <a:gradFill rotWithShape="1">
            <a:gsLst>
              <a:gs pos="0">
                <a:schemeClr val="hlink"/>
              </a:gs>
              <a:gs pos="50000">
                <a:schemeClr val="hlink">
                  <a:gamma/>
                  <a:tint val="42353"/>
                  <a:invGamma/>
                </a:schemeClr>
              </a:gs>
              <a:gs pos="100000">
                <a:schemeClr val="hlink"/>
              </a:gs>
            </a:gsLst>
            <a:lin ang="5400000" scaled="1"/>
          </a:gradFill>
          <a:ln w="28575" algn="ctr">
            <a:solidFill>
              <a:schemeClr val="bg1"/>
            </a:solidFill>
            <a:round/>
            <a:headEnd/>
            <a:tailEnd/>
          </a:ln>
          <a:effectLst>
            <a:outerShdw dist="107763" dir="2700000" algn="ctr" rotWithShape="0">
              <a:schemeClr val="bg2">
                <a:alpha val="50000"/>
              </a:schemeClr>
            </a:outerShdw>
          </a:effectLst>
        </p:spPr>
        <p:txBody>
          <a:bodyPr wrap="none" anchor="ctr"/>
          <a:lstStyle/>
          <a:p>
            <a:pPr>
              <a:defRPr/>
            </a:pPr>
            <a:endParaRPr lang="zh-CN" altLang="en-US" b="1">
              <a:solidFill>
                <a:schemeClr val="bg1"/>
              </a:solidFill>
              <a:latin typeface="Arial" charset="0"/>
            </a:endParaRPr>
          </a:p>
        </p:txBody>
      </p:sp>
      <p:sp>
        <p:nvSpPr>
          <p:cNvPr id="21" name="Rectangle 28"/>
          <p:cNvSpPr>
            <a:spLocks noChangeArrowheads="1"/>
          </p:cNvSpPr>
          <p:nvPr/>
        </p:nvSpPr>
        <p:spPr bwMode="auto">
          <a:xfrm>
            <a:off x="5006404" y="3939010"/>
            <a:ext cx="1447800" cy="646112"/>
          </a:xfrm>
          <a:prstGeom prst="rect">
            <a:avLst/>
          </a:prstGeom>
          <a:noFill/>
          <a:ln w="9525">
            <a:noFill/>
            <a:miter lim="800000"/>
            <a:headEnd/>
            <a:tailEnd/>
          </a:ln>
        </p:spPr>
        <p:txBody>
          <a:bodyPr>
            <a:spAutoFit/>
          </a:bodyPr>
          <a:lstStyle/>
          <a:p>
            <a:pPr algn="ctr" eaLnBrk="0" hangingPunct="0">
              <a:defRPr/>
            </a:pPr>
            <a:r>
              <a:rPr lang="zh-CN" altLang="en-US" b="1" dirty="0">
                <a:solidFill>
                  <a:schemeClr val="bg1"/>
                </a:solidFill>
                <a:latin typeface="+mn-ea"/>
                <a:ea typeface="+mn-ea"/>
              </a:rPr>
              <a:t>政务联动</a:t>
            </a:r>
            <a:endParaRPr lang="en-US" altLang="zh-CN" b="1" dirty="0">
              <a:solidFill>
                <a:schemeClr val="bg1"/>
              </a:solidFill>
              <a:latin typeface="+mn-ea"/>
              <a:ea typeface="+mn-ea"/>
            </a:endParaRPr>
          </a:p>
          <a:p>
            <a:pPr algn="ctr" eaLnBrk="0" hangingPunct="0">
              <a:defRPr/>
            </a:pPr>
            <a:r>
              <a:rPr lang="zh-CN" altLang="en-US" b="1" dirty="0">
                <a:solidFill>
                  <a:schemeClr val="bg1"/>
                </a:solidFill>
                <a:latin typeface="+mn-ea"/>
                <a:ea typeface="+mn-ea"/>
              </a:rPr>
              <a:t>内容库</a:t>
            </a:r>
            <a:endParaRPr lang="en-US" altLang="zh-CN" b="1" dirty="0">
              <a:solidFill>
                <a:schemeClr val="bg1"/>
              </a:solidFill>
              <a:latin typeface="+mn-ea"/>
              <a:ea typeface="+mn-ea"/>
            </a:endParaRPr>
          </a:p>
        </p:txBody>
      </p:sp>
      <p:sp>
        <p:nvSpPr>
          <p:cNvPr id="22" name="AutoShape 29"/>
          <p:cNvSpPr>
            <a:spLocks noChangeArrowheads="1"/>
          </p:cNvSpPr>
          <p:nvPr/>
        </p:nvSpPr>
        <p:spPr bwMode="gray">
          <a:xfrm>
            <a:off x="2979166" y="4013622"/>
            <a:ext cx="1828800" cy="533400"/>
          </a:xfrm>
          <a:prstGeom prst="roundRect">
            <a:avLst>
              <a:gd name="adj" fmla="val 50000"/>
            </a:avLst>
          </a:prstGeom>
          <a:gradFill rotWithShape="1">
            <a:gsLst>
              <a:gs pos="0">
                <a:schemeClr val="hlink"/>
              </a:gs>
              <a:gs pos="50000">
                <a:schemeClr val="hlink">
                  <a:gamma/>
                  <a:tint val="42353"/>
                  <a:invGamma/>
                </a:schemeClr>
              </a:gs>
              <a:gs pos="100000">
                <a:schemeClr val="hlink"/>
              </a:gs>
            </a:gsLst>
            <a:lin ang="5400000" scaled="1"/>
          </a:gradFill>
          <a:ln w="28575" algn="ctr">
            <a:solidFill>
              <a:schemeClr val="bg1"/>
            </a:solidFill>
            <a:round/>
            <a:headEnd/>
            <a:tailEnd/>
          </a:ln>
          <a:effectLst>
            <a:outerShdw dist="107763" dir="2700000" algn="ctr" rotWithShape="0">
              <a:schemeClr val="bg2">
                <a:alpha val="50000"/>
              </a:schemeClr>
            </a:outerShdw>
          </a:effectLst>
        </p:spPr>
        <p:txBody>
          <a:bodyPr wrap="none" anchor="ctr"/>
          <a:lstStyle/>
          <a:p>
            <a:pPr>
              <a:defRPr/>
            </a:pPr>
            <a:endParaRPr lang="zh-CN" altLang="en-US" b="1">
              <a:solidFill>
                <a:schemeClr val="bg1"/>
              </a:solidFill>
              <a:latin typeface="Arial" charset="0"/>
            </a:endParaRPr>
          </a:p>
        </p:txBody>
      </p:sp>
      <p:sp>
        <p:nvSpPr>
          <p:cNvPr id="23" name="Rectangle 30"/>
          <p:cNvSpPr>
            <a:spLocks noChangeArrowheads="1"/>
          </p:cNvSpPr>
          <p:nvPr/>
        </p:nvSpPr>
        <p:spPr bwMode="auto">
          <a:xfrm>
            <a:off x="3131566" y="3989810"/>
            <a:ext cx="1447800" cy="646112"/>
          </a:xfrm>
          <a:prstGeom prst="rect">
            <a:avLst/>
          </a:prstGeom>
          <a:noFill/>
          <a:ln w="9525">
            <a:noFill/>
            <a:miter lim="800000"/>
            <a:headEnd/>
            <a:tailEnd/>
          </a:ln>
        </p:spPr>
        <p:txBody>
          <a:bodyPr>
            <a:spAutoFit/>
          </a:bodyPr>
          <a:lstStyle/>
          <a:p>
            <a:pPr algn="ctr" eaLnBrk="0" hangingPunct="0">
              <a:defRPr/>
            </a:pPr>
            <a:r>
              <a:rPr lang="zh-CN" altLang="en-US" b="1" dirty="0">
                <a:solidFill>
                  <a:schemeClr val="bg1"/>
                </a:solidFill>
                <a:latin typeface="+mn-ea"/>
                <a:ea typeface="+mn-ea"/>
              </a:rPr>
              <a:t>即时通讯、</a:t>
            </a:r>
            <a:r>
              <a:rPr lang="en-US" altLang="zh-CN" b="1" dirty="0">
                <a:solidFill>
                  <a:schemeClr val="bg1"/>
                </a:solidFill>
                <a:latin typeface="+mn-ea"/>
                <a:ea typeface="+mn-ea"/>
              </a:rPr>
              <a:t>Web</a:t>
            </a:r>
            <a:r>
              <a:rPr lang="zh-CN" altLang="en-US" b="1" dirty="0">
                <a:solidFill>
                  <a:schemeClr val="bg1"/>
                </a:solidFill>
                <a:latin typeface="+mn-ea"/>
                <a:ea typeface="+mn-ea"/>
              </a:rPr>
              <a:t>会议</a:t>
            </a:r>
            <a:endParaRPr lang="en-US" altLang="zh-CN" b="1" dirty="0">
              <a:solidFill>
                <a:schemeClr val="bg1"/>
              </a:solidFill>
              <a:latin typeface="+mn-ea"/>
              <a:ea typeface="+mn-ea"/>
            </a:endParaRPr>
          </a:p>
        </p:txBody>
      </p:sp>
      <p:sp>
        <p:nvSpPr>
          <p:cNvPr id="24" name="矩形 34"/>
          <p:cNvSpPr>
            <a:spLocks noChangeArrowheads="1"/>
          </p:cNvSpPr>
          <p:nvPr/>
        </p:nvSpPr>
        <p:spPr bwMode="auto">
          <a:xfrm>
            <a:off x="636016" y="3850110"/>
            <a:ext cx="2143125" cy="1708150"/>
          </a:xfrm>
          <a:prstGeom prst="rect">
            <a:avLst/>
          </a:prstGeom>
          <a:noFill/>
          <a:ln w="28575">
            <a:solidFill>
              <a:srgbClr val="FF0000"/>
            </a:solidFill>
            <a:round/>
            <a:headEnd/>
            <a:tailEnd type="triangle" w="med" len="med"/>
          </a:ln>
          <a:extLst>
            <a:ext uri="{909E8E84-426E-40DD-AFC4-6F175D3DCCD1}">
              <a14:hiddenFill xmlns:a14="http://schemas.microsoft.com/office/drawing/2010/main" xmlns="">
                <a:solidFill>
                  <a:srgbClr val="FFFFFF"/>
                </a:solidFill>
              </a14:hiddenFill>
            </a:ext>
          </a:extLst>
        </p:spPr>
        <p:txBody>
          <a:bodyPr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buFont typeface="Arial" panose="020B0604020202020204" pitchFamily="34" charset="0"/>
              <a:buChar char="•"/>
            </a:pPr>
            <a:r>
              <a:rPr lang="zh-CN" altLang="en-US" sz="1400" b="1">
                <a:solidFill>
                  <a:srgbClr val="002060"/>
                </a:solidFill>
                <a:latin typeface="微软雅黑" panose="020B0503020204020204" pitchFamily="34" charset="-122"/>
                <a:ea typeface="微软雅黑" panose="020B0503020204020204" pitchFamily="34" charset="-122"/>
              </a:rPr>
              <a:t>政务处理应急联动</a:t>
            </a:r>
            <a:endParaRPr lang="en-US" altLang="zh-CN" sz="1400" b="1">
              <a:solidFill>
                <a:srgbClr val="002060"/>
              </a:solidFill>
              <a:latin typeface="微软雅黑" panose="020B0503020204020204" pitchFamily="34" charset="-122"/>
              <a:ea typeface="微软雅黑" panose="020B0503020204020204" pitchFamily="34" charset="-122"/>
            </a:endParaRPr>
          </a:p>
          <a:p>
            <a:pPr eaLnBrk="1" hangingPunct="1">
              <a:lnSpc>
                <a:spcPct val="150000"/>
              </a:lnSpc>
              <a:buFont typeface="Arial" panose="020B0604020202020204" pitchFamily="34" charset="0"/>
              <a:buChar char="•"/>
            </a:pPr>
            <a:r>
              <a:rPr lang="zh-CN" altLang="en-US" sz="1400" b="1">
                <a:solidFill>
                  <a:srgbClr val="002060"/>
                </a:solidFill>
                <a:latin typeface="微软雅黑" panose="020B0503020204020204" pitchFamily="34" charset="-122"/>
                <a:ea typeface="微软雅黑" panose="020B0503020204020204" pitchFamily="34" charset="-122"/>
              </a:rPr>
              <a:t>突出政府与企业、个人间的多渠道互动沟通</a:t>
            </a:r>
            <a:endParaRPr lang="en-US" altLang="zh-CN" sz="1400" b="1">
              <a:solidFill>
                <a:srgbClr val="002060"/>
              </a:solidFill>
              <a:latin typeface="微软雅黑" panose="020B0503020204020204" pitchFamily="34" charset="-122"/>
              <a:ea typeface="微软雅黑" panose="020B0503020204020204" pitchFamily="34" charset="-122"/>
            </a:endParaRPr>
          </a:p>
          <a:p>
            <a:pPr eaLnBrk="1" hangingPunct="1">
              <a:lnSpc>
                <a:spcPct val="150000"/>
              </a:lnSpc>
              <a:buFont typeface="Arial" panose="020B0604020202020204" pitchFamily="34" charset="0"/>
              <a:buChar char="•"/>
            </a:pPr>
            <a:r>
              <a:rPr lang="zh-CN" altLang="en-US" sz="1400" b="1">
                <a:solidFill>
                  <a:srgbClr val="002060"/>
                </a:solidFill>
                <a:latin typeface="微软雅黑" panose="020B0503020204020204" pitchFamily="34" charset="-122"/>
                <a:ea typeface="微软雅黑" panose="020B0503020204020204" pitchFamily="34" charset="-122"/>
              </a:rPr>
              <a:t>处理过程透明、可视化、可追溯</a:t>
            </a:r>
          </a:p>
        </p:txBody>
      </p:sp>
    </p:spTree>
    <p:extLst>
      <p:ext uri="{BB962C8B-B14F-4D97-AF65-F5344CB8AC3E}">
        <p14:creationId xmlns:p14="http://schemas.microsoft.com/office/powerpoint/2010/main" xmlns="" val="354930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p:txBody>
          <a:bodyPr/>
          <a:lstStyle/>
          <a:p>
            <a:pPr marL="0" indent="0">
              <a:buNone/>
            </a:pPr>
            <a:r>
              <a:rPr lang="zh-CN" altLang="en-US" dirty="0" smtClean="0"/>
              <a:t>园区管委会</a:t>
            </a:r>
            <a:r>
              <a:rPr lang="en-US" altLang="zh-CN" dirty="0" smtClean="0"/>
              <a:t>——</a:t>
            </a:r>
            <a:r>
              <a:rPr lang="zh-CN" altLang="en-US" dirty="0" smtClean="0"/>
              <a:t>高效沟通</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31</a:t>
            </a:fld>
            <a:endParaRPr lang="zh-CN" altLang="en-US" dirty="0"/>
          </a:p>
        </p:txBody>
      </p:sp>
      <p:sp>
        <p:nvSpPr>
          <p:cNvPr id="4" name="矩形 3"/>
          <p:cNvSpPr/>
          <p:nvPr/>
        </p:nvSpPr>
        <p:spPr>
          <a:xfrm>
            <a:off x="4579938" y="1163638"/>
            <a:ext cx="4348162" cy="4178300"/>
          </a:xfrm>
          <a:prstGeom prst="rect">
            <a:avLst/>
          </a:prstGeom>
          <a:solidFill>
            <a:schemeClr val="bg1">
              <a:lumMod val="85000"/>
              <a:alpha val="32000"/>
            </a:schemeClr>
          </a:solidFill>
          <a:ln w="25400" cap="flat" cmpd="sng" algn="ctr">
            <a:solidFill>
              <a:schemeClr val="bg1">
                <a:lumMod val="85000"/>
              </a:schemeClr>
            </a:solidFill>
            <a:prstDash val="solid"/>
          </a:ln>
          <a:effectLst/>
        </p:spPr>
        <p:txBody>
          <a:bodyPr anchor="ctr"/>
          <a:lstStyle/>
          <a:p>
            <a:pPr algn="ctr" fontAlgn="auto">
              <a:spcBef>
                <a:spcPts val="0"/>
              </a:spcBef>
              <a:spcAft>
                <a:spcPts val="0"/>
              </a:spcAft>
              <a:defRPr/>
            </a:pPr>
            <a:endParaRPr lang="zh-CN" altLang="en-US" kern="0">
              <a:solidFill>
                <a:sysClr val="windowText" lastClr="000000"/>
              </a:solidFill>
              <a:latin typeface="Calibri"/>
              <a:ea typeface="宋体"/>
            </a:endParaRPr>
          </a:p>
        </p:txBody>
      </p:sp>
      <p:sp>
        <p:nvSpPr>
          <p:cNvPr id="5" name="矩形 4"/>
          <p:cNvSpPr/>
          <p:nvPr/>
        </p:nvSpPr>
        <p:spPr>
          <a:xfrm>
            <a:off x="214313" y="1166813"/>
            <a:ext cx="4048125" cy="4191000"/>
          </a:xfrm>
          <a:prstGeom prst="rect">
            <a:avLst/>
          </a:prstGeom>
          <a:solidFill>
            <a:schemeClr val="bg1">
              <a:lumMod val="85000"/>
              <a:alpha val="33000"/>
            </a:schemeClr>
          </a:solidFill>
          <a:ln w="25400" cap="flat" cmpd="sng" algn="ctr">
            <a:solidFill>
              <a:schemeClr val="bg1">
                <a:lumMod val="85000"/>
              </a:schemeClr>
            </a:solidFill>
            <a:prstDash val="solid"/>
          </a:ln>
          <a:effectLst/>
        </p:spPr>
        <p:txBody>
          <a:bodyPr anchor="ctr"/>
          <a:lstStyle/>
          <a:p>
            <a:pPr algn="ctr" fontAlgn="auto">
              <a:spcBef>
                <a:spcPts val="0"/>
              </a:spcBef>
              <a:spcAft>
                <a:spcPts val="0"/>
              </a:spcAft>
              <a:defRPr/>
            </a:pPr>
            <a:endParaRPr lang="zh-CN" altLang="en-US" kern="0">
              <a:solidFill>
                <a:sysClr val="windowText" lastClr="000000"/>
              </a:solidFill>
              <a:latin typeface="Calibri"/>
              <a:ea typeface="宋体"/>
            </a:endParaRPr>
          </a:p>
        </p:txBody>
      </p:sp>
      <p:sp>
        <p:nvSpPr>
          <p:cNvPr id="6" name="TextBox 44"/>
          <p:cNvSpPr txBox="1">
            <a:spLocks noChangeArrowheads="1"/>
          </p:cNvSpPr>
          <p:nvPr/>
        </p:nvSpPr>
        <p:spPr bwMode="auto">
          <a:xfrm>
            <a:off x="4926013" y="3652838"/>
            <a:ext cx="363537" cy="246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000"/>
              <a:t>PC</a:t>
            </a:r>
            <a:endParaRPr lang="zh-CN" altLang="en-US" sz="1000"/>
          </a:p>
        </p:txBody>
      </p:sp>
      <p:grpSp>
        <p:nvGrpSpPr>
          <p:cNvPr id="7" name="组合 81"/>
          <p:cNvGrpSpPr>
            <a:grpSpLocks/>
          </p:cNvGrpSpPr>
          <p:nvPr/>
        </p:nvGrpSpPr>
        <p:grpSpPr bwMode="auto">
          <a:xfrm>
            <a:off x="4710113" y="3870325"/>
            <a:ext cx="858837" cy="1006475"/>
            <a:chOff x="717071" y="4287193"/>
            <a:chExt cx="778066" cy="769380"/>
          </a:xfrm>
        </p:grpSpPr>
        <p:pic>
          <p:nvPicPr>
            <p:cNvPr id="8" name="Picture 13" descr="http://t1.baidu.com/it/u=2645125072,2343609201&amp;fm=0&amp;gp=0.jpg">
              <a:hlinkClick r:id="rId2"/>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25758" y="4287193"/>
              <a:ext cx="769379" cy="7693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14"/>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717071" y="4393556"/>
              <a:ext cx="587566" cy="380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10" name="组合 102"/>
          <p:cNvGrpSpPr>
            <a:grpSpLocks/>
          </p:cNvGrpSpPr>
          <p:nvPr/>
        </p:nvGrpSpPr>
        <p:grpSpPr bwMode="auto">
          <a:xfrm>
            <a:off x="6780213" y="1355725"/>
            <a:ext cx="1063625" cy="1027113"/>
            <a:chOff x="1016758" y="1614473"/>
            <a:chExt cx="4248000" cy="3429024"/>
          </a:xfrm>
        </p:grpSpPr>
        <p:pic>
          <p:nvPicPr>
            <p:cNvPr id="11" name="Picture 2" descr="D:\企业组\UC iPad\视觉\0630最新视觉效果图\03我的会议_02与会人列表01.png"/>
            <p:cNvPicPr>
              <a:picLocks noChangeArrowheads="1"/>
            </p:cNvPicPr>
            <p:nvPr/>
          </p:nvPicPr>
          <p:blipFill>
            <a:blip r:embed="rId5" cstate="print"/>
            <a:srcRect l="1866" t="2904" r="3591" b="4171"/>
            <a:stretch>
              <a:fillRect/>
            </a:stretch>
          </p:blipFill>
          <p:spPr bwMode="auto">
            <a:xfrm>
              <a:off x="1016758" y="1614473"/>
              <a:ext cx="4248000" cy="3429024"/>
            </a:xfrm>
            <a:prstGeom prst="roundRect">
              <a:avLst>
                <a:gd name="adj" fmla="val 6353"/>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Picture 2" descr="E:\luying\final output\005 Visual Design\pngs\pngs\bonfire_flows_0824_Page_006.png"/>
            <p:cNvPicPr>
              <a:picLocks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432745" y="1955417"/>
              <a:ext cx="3419476" cy="2591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3" name="TextBox 51"/>
          <p:cNvSpPr txBox="1">
            <a:spLocks noChangeArrowheads="1"/>
          </p:cNvSpPr>
          <p:nvPr/>
        </p:nvSpPr>
        <p:spPr bwMode="auto">
          <a:xfrm>
            <a:off x="7045325" y="1095375"/>
            <a:ext cx="485775" cy="2460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000"/>
              <a:t>iPAD</a:t>
            </a:r>
            <a:endParaRPr lang="zh-CN" altLang="en-US" sz="1000"/>
          </a:p>
        </p:txBody>
      </p:sp>
      <p:pic>
        <p:nvPicPr>
          <p:cNvPr id="14" name="Picture 8"/>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5976938" y="1508125"/>
            <a:ext cx="501650" cy="1095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 name="TextBox 56"/>
          <p:cNvSpPr txBox="1">
            <a:spLocks noChangeArrowheads="1"/>
          </p:cNvSpPr>
          <p:nvPr/>
        </p:nvSpPr>
        <p:spPr bwMode="auto">
          <a:xfrm>
            <a:off x="5764213" y="1219200"/>
            <a:ext cx="1006475"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000"/>
              <a:t>Android Phone</a:t>
            </a:r>
            <a:endParaRPr lang="zh-CN" altLang="en-US" sz="1000"/>
          </a:p>
        </p:txBody>
      </p:sp>
      <p:sp>
        <p:nvSpPr>
          <p:cNvPr id="16" name="TextBox 57"/>
          <p:cNvSpPr txBox="1">
            <a:spLocks noChangeArrowheads="1"/>
          </p:cNvSpPr>
          <p:nvPr/>
        </p:nvSpPr>
        <p:spPr bwMode="auto">
          <a:xfrm>
            <a:off x="4811713" y="2030413"/>
            <a:ext cx="581025" cy="246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000"/>
              <a:t>iPhone</a:t>
            </a:r>
            <a:endParaRPr lang="zh-CN" altLang="en-US" sz="1000"/>
          </a:p>
        </p:txBody>
      </p:sp>
      <p:sp>
        <p:nvSpPr>
          <p:cNvPr id="17" name="TextBox 58"/>
          <p:cNvSpPr txBox="1">
            <a:spLocks noChangeArrowheads="1"/>
          </p:cNvSpPr>
          <p:nvPr/>
        </p:nvSpPr>
        <p:spPr bwMode="auto">
          <a:xfrm>
            <a:off x="7961313" y="3521075"/>
            <a:ext cx="534987"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000"/>
              <a:t>IP</a:t>
            </a:r>
            <a:r>
              <a:rPr lang="zh-CN" altLang="en-US" sz="1000"/>
              <a:t>话机</a:t>
            </a:r>
          </a:p>
        </p:txBody>
      </p:sp>
      <p:grpSp>
        <p:nvGrpSpPr>
          <p:cNvPr id="18" name="组合 56"/>
          <p:cNvGrpSpPr>
            <a:grpSpLocks/>
          </p:cNvGrpSpPr>
          <p:nvPr/>
        </p:nvGrpSpPr>
        <p:grpSpPr bwMode="auto">
          <a:xfrm>
            <a:off x="7713663" y="2411413"/>
            <a:ext cx="928687" cy="1119187"/>
            <a:chOff x="7749993" y="4775201"/>
            <a:chExt cx="851217" cy="863599"/>
          </a:xfrm>
        </p:grpSpPr>
        <p:pic>
          <p:nvPicPr>
            <p:cNvPr id="19" name="Picture 3" descr="G:\00wroking-2009\Pics\00-重点胶片\IP Phone\IP Phone工业设计手板照片－selected\Innovation_Demo25-Left-S.jpg"/>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7749993" y="4872650"/>
              <a:ext cx="851217" cy="766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 name="Picture 11"/>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7988300" y="4775201"/>
              <a:ext cx="431800" cy="2699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21" name="组合 65"/>
          <p:cNvGrpSpPr>
            <a:grpSpLocks/>
          </p:cNvGrpSpPr>
          <p:nvPr/>
        </p:nvGrpSpPr>
        <p:grpSpPr bwMode="auto">
          <a:xfrm>
            <a:off x="4849813" y="2278063"/>
            <a:ext cx="533400" cy="1228725"/>
            <a:chOff x="2336394" y="4837424"/>
            <a:chExt cx="349112" cy="616763"/>
          </a:xfrm>
        </p:grpSpPr>
        <p:pic>
          <p:nvPicPr>
            <p:cNvPr id="22" name="Picture 9"/>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2336394" y="4837424"/>
              <a:ext cx="349112" cy="6167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3" name="Picture 16" descr="C:\Users\z00112306\AppData\Local\Microsoft\Windows\Temporary Internet Files\Content.Outlook\Z3OFQDVD\main_0002_IM-list1_09.png"/>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2346232" y="4941205"/>
              <a:ext cx="317201" cy="4034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24" name="组合 89"/>
          <p:cNvGrpSpPr>
            <a:grpSpLocks/>
          </p:cNvGrpSpPr>
          <p:nvPr/>
        </p:nvGrpSpPr>
        <p:grpSpPr bwMode="auto">
          <a:xfrm>
            <a:off x="5424488" y="2492375"/>
            <a:ext cx="2484437" cy="2279650"/>
            <a:chOff x="4880226" y="2074996"/>
            <a:chExt cx="2484569" cy="1709995"/>
          </a:xfrm>
        </p:grpSpPr>
        <p:sp>
          <p:nvSpPr>
            <p:cNvPr id="25" name="Freeform 2"/>
            <p:cNvSpPr>
              <a:spLocks noEditPoints="1"/>
            </p:cNvSpPr>
            <p:nvPr/>
          </p:nvSpPr>
          <p:spPr bwMode="gray">
            <a:xfrm rot="-1358056">
              <a:off x="5143866" y="2363268"/>
              <a:ext cx="1563544" cy="1030799"/>
            </a:xfrm>
            <a:custGeom>
              <a:avLst/>
              <a:gdLst>
                <a:gd name="T0" fmla="*/ 2147483647 w 4040"/>
                <a:gd name="T1" fmla="*/ 2147483647 h 1888"/>
                <a:gd name="T2" fmla="*/ 2147483647 w 4040"/>
                <a:gd name="T3" fmla="*/ 2147483647 h 1888"/>
                <a:gd name="T4" fmla="*/ 2147483647 w 4040"/>
                <a:gd name="T5" fmla="*/ 2147483647 h 1888"/>
                <a:gd name="T6" fmla="*/ 2147483647 w 4040"/>
                <a:gd name="T7" fmla="*/ 2147483647 h 1888"/>
                <a:gd name="T8" fmla="*/ 2147483647 w 4040"/>
                <a:gd name="T9" fmla="*/ 2147483647 h 1888"/>
                <a:gd name="T10" fmla="*/ 2147483647 w 4040"/>
                <a:gd name="T11" fmla="*/ 2147483647 h 1888"/>
                <a:gd name="T12" fmla="*/ 0 w 4040"/>
                <a:gd name="T13" fmla="*/ 2147483647 h 1888"/>
                <a:gd name="T14" fmla="*/ 2147483647 w 4040"/>
                <a:gd name="T15" fmla="*/ 2147483647 h 1888"/>
                <a:gd name="T16" fmla="*/ 2147483647 w 4040"/>
                <a:gd name="T17" fmla="*/ 2147483647 h 1888"/>
                <a:gd name="T18" fmla="*/ 2147483647 w 4040"/>
                <a:gd name="T19" fmla="*/ 2147483647 h 1888"/>
                <a:gd name="T20" fmla="*/ 2147483647 w 4040"/>
                <a:gd name="T21" fmla="*/ 2147483647 h 1888"/>
                <a:gd name="T22" fmla="*/ 2147483647 w 4040"/>
                <a:gd name="T23" fmla="*/ 2147483647 h 1888"/>
                <a:gd name="T24" fmla="*/ 2147483647 w 4040"/>
                <a:gd name="T25" fmla="*/ 2147483647 h 1888"/>
                <a:gd name="T26" fmla="*/ 2147483647 w 4040"/>
                <a:gd name="T27" fmla="*/ 2147483647 h 1888"/>
                <a:gd name="T28" fmla="*/ 2147483647 w 4040"/>
                <a:gd name="T29" fmla="*/ 2147483647 h 1888"/>
                <a:gd name="T30" fmla="*/ 2147483647 w 4040"/>
                <a:gd name="T31" fmla="*/ 2147483647 h 1888"/>
                <a:gd name="T32" fmla="*/ 2147483647 w 4040"/>
                <a:gd name="T33" fmla="*/ 2147483647 h 1888"/>
                <a:gd name="T34" fmla="*/ 2147483647 w 4040"/>
                <a:gd name="T35" fmla="*/ 2147483647 h 1888"/>
                <a:gd name="T36" fmla="*/ 2147483647 w 4040"/>
                <a:gd name="T37" fmla="*/ 2147483647 h 1888"/>
                <a:gd name="T38" fmla="*/ 2147483647 w 4040"/>
                <a:gd name="T39" fmla="*/ 2147483647 h 1888"/>
                <a:gd name="T40" fmla="*/ 2147483647 w 4040"/>
                <a:gd name="T41" fmla="*/ 2147483647 h 1888"/>
                <a:gd name="T42" fmla="*/ 2147483647 w 4040"/>
                <a:gd name="T43" fmla="*/ 2147483647 h 1888"/>
                <a:gd name="T44" fmla="*/ 2147483647 w 4040"/>
                <a:gd name="T45" fmla="*/ 2147483647 h 1888"/>
                <a:gd name="T46" fmla="*/ 2147483647 w 4040"/>
                <a:gd name="T47" fmla="*/ 2147483647 h 1888"/>
                <a:gd name="T48" fmla="*/ 2147483647 w 4040"/>
                <a:gd name="T49" fmla="*/ 2147483647 h 1888"/>
                <a:gd name="T50" fmla="*/ 2147483647 w 4040"/>
                <a:gd name="T51" fmla="*/ 2147483647 h 1888"/>
                <a:gd name="T52" fmla="*/ 2147483647 w 4040"/>
                <a:gd name="T53" fmla="*/ 0 h 1888"/>
                <a:gd name="T54" fmla="*/ 2147483647 w 4040"/>
                <a:gd name="T55" fmla="*/ 2147483647 h 1888"/>
                <a:gd name="T56" fmla="*/ 2147483647 w 4040"/>
                <a:gd name="T57" fmla="*/ 2147483647 h 1888"/>
                <a:gd name="T58" fmla="*/ 2147483647 w 4040"/>
                <a:gd name="T59" fmla="*/ 2147483647 h 1888"/>
                <a:gd name="T60" fmla="*/ 2147483647 w 4040"/>
                <a:gd name="T61" fmla="*/ 2147483647 h 1888"/>
                <a:gd name="T62" fmla="*/ 2147483647 w 4040"/>
                <a:gd name="T63" fmla="*/ 2147483647 h 1888"/>
                <a:gd name="T64" fmla="*/ 2147483647 w 4040"/>
                <a:gd name="T65" fmla="*/ 2147483647 h 1888"/>
                <a:gd name="T66" fmla="*/ 2147483647 w 4040"/>
                <a:gd name="T67" fmla="*/ 2147483647 h 1888"/>
                <a:gd name="T68" fmla="*/ 2147483647 w 4040"/>
                <a:gd name="T69" fmla="*/ 2147483647 h 1888"/>
                <a:gd name="T70" fmla="*/ 2147483647 w 4040"/>
                <a:gd name="T71" fmla="*/ 2147483647 h 1888"/>
                <a:gd name="T72" fmla="*/ 2147483647 w 4040"/>
                <a:gd name="T73" fmla="*/ 2147483647 h 1888"/>
                <a:gd name="T74" fmla="*/ 2147483647 w 4040"/>
                <a:gd name="T75" fmla="*/ 2147483647 h 1888"/>
                <a:gd name="T76" fmla="*/ 2147483647 w 4040"/>
                <a:gd name="T77" fmla="*/ 2147483647 h 1888"/>
                <a:gd name="T78" fmla="*/ 2147483647 w 4040"/>
                <a:gd name="T79" fmla="*/ 2147483647 h 1888"/>
                <a:gd name="T80" fmla="*/ 2147483647 w 4040"/>
                <a:gd name="T81" fmla="*/ 2147483647 h 1888"/>
                <a:gd name="T82" fmla="*/ 2147483647 w 4040"/>
                <a:gd name="T83" fmla="*/ 2147483647 h 1888"/>
                <a:gd name="T84" fmla="*/ 2147483647 w 4040"/>
                <a:gd name="T85" fmla="*/ 2147483647 h 1888"/>
                <a:gd name="T86" fmla="*/ 2147483647 w 4040"/>
                <a:gd name="T87" fmla="*/ 2147483647 h 1888"/>
                <a:gd name="T88" fmla="*/ 2147483647 w 4040"/>
                <a:gd name="T89" fmla="*/ 2147483647 h 1888"/>
                <a:gd name="T90" fmla="*/ 2147483647 w 4040"/>
                <a:gd name="T91" fmla="*/ 2147483647 h 1888"/>
                <a:gd name="T92" fmla="*/ 2147483647 w 4040"/>
                <a:gd name="T93" fmla="*/ 2147483647 h 1888"/>
                <a:gd name="T94" fmla="*/ 2147483647 w 4040"/>
                <a:gd name="T95" fmla="*/ 2147483647 h 1888"/>
                <a:gd name="T96" fmla="*/ 2147483647 w 4040"/>
                <a:gd name="T97" fmla="*/ 2147483647 h 1888"/>
                <a:gd name="T98" fmla="*/ 2147483647 w 4040"/>
                <a:gd name="T99" fmla="*/ 2147483647 h 1888"/>
                <a:gd name="T100" fmla="*/ 2147483647 w 4040"/>
                <a:gd name="T101" fmla="*/ 2147483647 h 1888"/>
                <a:gd name="T102" fmla="*/ 2147483647 w 4040"/>
                <a:gd name="T103" fmla="*/ 2147483647 h 188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040"/>
                <a:gd name="T157" fmla="*/ 0 h 1888"/>
                <a:gd name="T158" fmla="*/ 4040 w 4040"/>
                <a:gd name="T159" fmla="*/ 1888 h 188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040" h="1888">
                  <a:moveTo>
                    <a:pt x="2020" y="0"/>
                  </a:moveTo>
                  <a:lnTo>
                    <a:pt x="1854" y="4"/>
                  </a:lnTo>
                  <a:lnTo>
                    <a:pt x="1692" y="12"/>
                  </a:lnTo>
                  <a:lnTo>
                    <a:pt x="1534" y="28"/>
                  </a:lnTo>
                  <a:lnTo>
                    <a:pt x="1382" y="48"/>
                  </a:lnTo>
                  <a:lnTo>
                    <a:pt x="1234" y="74"/>
                  </a:lnTo>
                  <a:lnTo>
                    <a:pt x="1092" y="106"/>
                  </a:lnTo>
                  <a:lnTo>
                    <a:pt x="956" y="142"/>
                  </a:lnTo>
                  <a:lnTo>
                    <a:pt x="828" y="182"/>
                  </a:lnTo>
                  <a:lnTo>
                    <a:pt x="706" y="228"/>
                  </a:lnTo>
                  <a:lnTo>
                    <a:pt x="592" y="276"/>
                  </a:lnTo>
                  <a:lnTo>
                    <a:pt x="486" y="330"/>
                  </a:lnTo>
                  <a:lnTo>
                    <a:pt x="390" y="386"/>
                  </a:lnTo>
                  <a:lnTo>
                    <a:pt x="302" y="446"/>
                  </a:lnTo>
                  <a:lnTo>
                    <a:pt x="226" y="510"/>
                  </a:lnTo>
                  <a:lnTo>
                    <a:pt x="158" y="576"/>
                  </a:lnTo>
                  <a:lnTo>
                    <a:pt x="102" y="646"/>
                  </a:lnTo>
                  <a:lnTo>
                    <a:pt x="58" y="718"/>
                  </a:lnTo>
                  <a:lnTo>
                    <a:pt x="26" y="790"/>
                  </a:lnTo>
                  <a:lnTo>
                    <a:pt x="6" y="866"/>
                  </a:lnTo>
                  <a:lnTo>
                    <a:pt x="0" y="944"/>
                  </a:lnTo>
                  <a:lnTo>
                    <a:pt x="6" y="1022"/>
                  </a:lnTo>
                  <a:lnTo>
                    <a:pt x="26" y="1098"/>
                  </a:lnTo>
                  <a:lnTo>
                    <a:pt x="58" y="1170"/>
                  </a:lnTo>
                  <a:lnTo>
                    <a:pt x="102" y="1242"/>
                  </a:lnTo>
                  <a:lnTo>
                    <a:pt x="158" y="1312"/>
                  </a:lnTo>
                  <a:lnTo>
                    <a:pt x="226" y="1378"/>
                  </a:lnTo>
                  <a:lnTo>
                    <a:pt x="302" y="1442"/>
                  </a:lnTo>
                  <a:lnTo>
                    <a:pt x="390" y="1502"/>
                  </a:lnTo>
                  <a:lnTo>
                    <a:pt x="486" y="1558"/>
                  </a:lnTo>
                  <a:lnTo>
                    <a:pt x="592" y="1612"/>
                  </a:lnTo>
                  <a:lnTo>
                    <a:pt x="706" y="1660"/>
                  </a:lnTo>
                  <a:lnTo>
                    <a:pt x="828" y="1706"/>
                  </a:lnTo>
                  <a:lnTo>
                    <a:pt x="956" y="1746"/>
                  </a:lnTo>
                  <a:lnTo>
                    <a:pt x="1092" y="1782"/>
                  </a:lnTo>
                  <a:lnTo>
                    <a:pt x="1234" y="1814"/>
                  </a:lnTo>
                  <a:lnTo>
                    <a:pt x="1382" y="1840"/>
                  </a:lnTo>
                  <a:lnTo>
                    <a:pt x="1534" y="1860"/>
                  </a:lnTo>
                  <a:lnTo>
                    <a:pt x="1692" y="1876"/>
                  </a:lnTo>
                  <a:lnTo>
                    <a:pt x="1854" y="1884"/>
                  </a:lnTo>
                  <a:lnTo>
                    <a:pt x="2020" y="1888"/>
                  </a:lnTo>
                  <a:lnTo>
                    <a:pt x="2186" y="1884"/>
                  </a:lnTo>
                  <a:lnTo>
                    <a:pt x="2348" y="1876"/>
                  </a:lnTo>
                  <a:lnTo>
                    <a:pt x="2506" y="1860"/>
                  </a:lnTo>
                  <a:lnTo>
                    <a:pt x="2658" y="1840"/>
                  </a:lnTo>
                  <a:lnTo>
                    <a:pt x="2806" y="1814"/>
                  </a:lnTo>
                  <a:lnTo>
                    <a:pt x="2948" y="1782"/>
                  </a:lnTo>
                  <a:lnTo>
                    <a:pt x="3084" y="1746"/>
                  </a:lnTo>
                  <a:lnTo>
                    <a:pt x="3212" y="1706"/>
                  </a:lnTo>
                  <a:lnTo>
                    <a:pt x="3334" y="1660"/>
                  </a:lnTo>
                  <a:lnTo>
                    <a:pt x="3448" y="1612"/>
                  </a:lnTo>
                  <a:lnTo>
                    <a:pt x="3554" y="1558"/>
                  </a:lnTo>
                  <a:lnTo>
                    <a:pt x="3650" y="1502"/>
                  </a:lnTo>
                  <a:lnTo>
                    <a:pt x="3738" y="1442"/>
                  </a:lnTo>
                  <a:lnTo>
                    <a:pt x="3814" y="1378"/>
                  </a:lnTo>
                  <a:lnTo>
                    <a:pt x="3882" y="1312"/>
                  </a:lnTo>
                  <a:lnTo>
                    <a:pt x="3938" y="1242"/>
                  </a:lnTo>
                  <a:lnTo>
                    <a:pt x="3982" y="1170"/>
                  </a:lnTo>
                  <a:lnTo>
                    <a:pt x="4014" y="1098"/>
                  </a:lnTo>
                  <a:lnTo>
                    <a:pt x="4034" y="1022"/>
                  </a:lnTo>
                  <a:lnTo>
                    <a:pt x="4040" y="944"/>
                  </a:lnTo>
                  <a:lnTo>
                    <a:pt x="4034" y="866"/>
                  </a:lnTo>
                  <a:lnTo>
                    <a:pt x="4014" y="790"/>
                  </a:lnTo>
                  <a:lnTo>
                    <a:pt x="3982" y="718"/>
                  </a:lnTo>
                  <a:lnTo>
                    <a:pt x="3938" y="646"/>
                  </a:lnTo>
                  <a:lnTo>
                    <a:pt x="3882" y="576"/>
                  </a:lnTo>
                  <a:lnTo>
                    <a:pt x="3814" y="510"/>
                  </a:lnTo>
                  <a:lnTo>
                    <a:pt x="3738" y="446"/>
                  </a:lnTo>
                  <a:lnTo>
                    <a:pt x="3650" y="386"/>
                  </a:lnTo>
                  <a:lnTo>
                    <a:pt x="3554" y="330"/>
                  </a:lnTo>
                  <a:lnTo>
                    <a:pt x="3448" y="276"/>
                  </a:lnTo>
                  <a:lnTo>
                    <a:pt x="3334" y="228"/>
                  </a:lnTo>
                  <a:lnTo>
                    <a:pt x="3212" y="182"/>
                  </a:lnTo>
                  <a:lnTo>
                    <a:pt x="3084" y="142"/>
                  </a:lnTo>
                  <a:lnTo>
                    <a:pt x="2948" y="106"/>
                  </a:lnTo>
                  <a:lnTo>
                    <a:pt x="2806" y="74"/>
                  </a:lnTo>
                  <a:lnTo>
                    <a:pt x="2658" y="48"/>
                  </a:lnTo>
                  <a:lnTo>
                    <a:pt x="2506" y="28"/>
                  </a:lnTo>
                  <a:lnTo>
                    <a:pt x="2348" y="12"/>
                  </a:lnTo>
                  <a:lnTo>
                    <a:pt x="2186" y="4"/>
                  </a:lnTo>
                  <a:lnTo>
                    <a:pt x="2020" y="0"/>
                  </a:lnTo>
                  <a:close/>
                  <a:moveTo>
                    <a:pt x="1922" y="1748"/>
                  </a:moveTo>
                  <a:lnTo>
                    <a:pt x="1762" y="1746"/>
                  </a:lnTo>
                  <a:lnTo>
                    <a:pt x="1606" y="1736"/>
                  </a:lnTo>
                  <a:lnTo>
                    <a:pt x="1454" y="1722"/>
                  </a:lnTo>
                  <a:lnTo>
                    <a:pt x="1306" y="1702"/>
                  </a:lnTo>
                  <a:lnTo>
                    <a:pt x="1164" y="1678"/>
                  </a:lnTo>
                  <a:lnTo>
                    <a:pt x="1028" y="1648"/>
                  </a:lnTo>
                  <a:lnTo>
                    <a:pt x="898" y="1614"/>
                  </a:lnTo>
                  <a:lnTo>
                    <a:pt x="776" y="1576"/>
                  </a:lnTo>
                  <a:lnTo>
                    <a:pt x="662" y="1532"/>
                  </a:lnTo>
                  <a:lnTo>
                    <a:pt x="554" y="1486"/>
                  </a:lnTo>
                  <a:lnTo>
                    <a:pt x="458" y="1436"/>
                  </a:lnTo>
                  <a:lnTo>
                    <a:pt x="370" y="1382"/>
                  </a:lnTo>
                  <a:lnTo>
                    <a:pt x="292" y="1326"/>
                  </a:lnTo>
                  <a:lnTo>
                    <a:pt x="224" y="1266"/>
                  </a:lnTo>
                  <a:lnTo>
                    <a:pt x="166" y="1204"/>
                  </a:lnTo>
                  <a:lnTo>
                    <a:pt x="122" y="1140"/>
                  </a:lnTo>
                  <a:lnTo>
                    <a:pt x="88" y="1074"/>
                  </a:lnTo>
                  <a:lnTo>
                    <a:pt x="68" y="1004"/>
                  </a:lnTo>
                  <a:lnTo>
                    <a:pt x="62" y="934"/>
                  </a:lnTo>
                  <a:lnTo>
                    <a:pt x="68" y="864"/>
                  </a:lnTo>
                  <a:lnTo>
                    <a:pt x="88" y="796"/>
                  </a:lnTo>
                  <a:lnTo>
                    <a:pt x="122" y="730"/>
                  </a:lnTo>
                  <a:lnTo>
                    <a:pt x="166" y="664"/>
                  </a:lnTo>
                  <a:lnTo>
                    <a:pt x="224" y="602"/>
                  </a:lnTo>
                  <a:lnTo>
                    <a:pt x="292" y="544"/>
                  </a:lnTo>
                  <a:lnTo>
                    <a:pt x="370" y="486"/>
                  </a:lnTo>
                  <a:lnTo>
                    <a:pt x="458" y="434"/>
                  </a:lnTo>
                  <a:lnTo>
                    <a:pt x="554" y="382"/>
                  </a:lnTo>
                  <a:lnTo>
                    <a:pt x="662" y="336"/>
                  </a:lnTo>
                  <a:lnTo>
                    <a:pt x="776" y="294"/>
                  </a:lnTo>
                  <a:lnTo>
                    <a:pt x="898" y="256"/>
                  </a:lnTo>
                  <a:lnTo>
                    <a:pt x="1028" y="222"/>
                  </a:lnTo>
                  <a:lnTo>
                    <a:pt x="1164" y="192"/>
                  </a:lnTo>
                  <a:lnTo>
                    <a:pt x="1306" y="166"/>
                  </a:lnTo>
                  <a:lnTo>
                    <a:pt x="1454" y="148"/>
                  </a:lnTo>
                  <a:lnTo>
                    <a:pt x="1606" y="132"/>
                  </a:lnTo>
                  <a:lnTo>
                    <a:pt x="1762" y="124"/>
                  </a:lnTo>
                  <a:lnTo>
                    <a:pt x="1922" y="120"/>
                  </a:lnTo>
                  <a:lnTo>
                    <a:pt x="2084" y="124"/>
                  </a:lnTo>
                  <a:lnTo>
                    <a:pt x="2240" y="132"/>
                  </a:lnTo>
                  <a:lnTo>
                    <a:pt x="2392" y="148"/>
                  </a:lnTo>
                  <a:lnTo>
                    <a:pt x="2540" y="166"/>
                  </a:lnTo>
                  <a:lnTo>
                    <a:pt x="2682" y="192"/>
                  </a:lnTo>
                  <a:lnTo>
                    <a:pt x="2818" y="222"/>
                  </a:lnTo>
                  <a:lnTo>
                    <a:pt x="2948" y="256"/>
                  </a:lnTo>
                  <a:lnTo>
                    <a:pt x="3070" y="294"/>
                  </a:lnTo>
                  <a:lnTo>
                    <a:pt x="3184" y="336"/>
                  </a:lnTo>
                  <a:lnTo>
                    <a:pt x="3292" y="382"/>
                  </a:lnTo>
                  <a:lnTo>
                    <a:pt x="3388" y="434"/>
                  </a:lnTo>
                  <a:lnTo>
                    <a:pt x="3476" y="486"/>
                  </a:lnTo>
                  <a:lnTo>
                    <a:pt x="3554" y="544"/>
                  </a:lnTo>
                  <a:lnTo>
                    <a:pt x="3622" y="602"/>
                  </a:lnTo>
                  <a:lnTo>
                    <a:pt x="3680" y="664"/>
                  </a:lnTo>
                  <a:lnTo>
                    <a:pt x="3724" y="730"/>
                  </a:lnTo>
                  <a:lnTo>
                    <a:pt x="3758" y="796"/>
                  </a:lnTo>
                  <a:lnTo>
                    <a:pt x="3778" y="864"/>
                  </a:lnTo>
                  <a:lnTo>
                    <a:pt x="3784" y="934"/>
                  </a:lnTo>
                  <a:lnTo>
                    <a:pt x="3778" y="1004"/>
                  </a:lnTo>
                  <a:lnTo>
                    <a:pt x="3758" y="1074"/>
                  </a:lnTo>
                  <a:lnTo>
                    <a:pt x="3724" y="1140"/>
                  </a:lnTo>
                  <a:lnTo>
                    <a:pt x="3680" y="1204"/>
                  </a:lnTo>
                  <a:lnTo>
                    <a:pt x="3622" y="1266"/>
                  </a:lnTo>
                  <a:lnTo>
                    <a:pt x="3554" y="1326"/>
                  </a:lnTo>
                  <a:lnTo>
                    <a:pt x="3476" y="1382"/>
                  </a:lnTo>
                  <a:lnTo>
                    <a:pt x="3388" y="1436"/>
                  </a:lnTo>
                  <a:lnTo>
                    <a:pt x="3292" y="1486"/>
                  </a:lnTo>
                  <a:lnTo>
                    <a:pt x="3184" y="1532"/>
                  </a:lnTo>
                  <a:lnTo>
                    <a:pt x="3070" y="1576"/>
                  </a:lnTo>
                  <a:lnTo>
                    <a:pt x="2948" y="1614"/>
                  </a:lnTo>
                  <a:lnTo>
                    <a:pt x="2818" y="1648"/>
                  </a:lnTo>
                  <a:lnTo>
                    <a:pt x="2682" y="1678"/>
                  </a:lnTo>
                  <a:lnTo>
                    <a:pt x="2540" y="1702"/>
                  </a:lnTo>
                  <a:lnTo>
                    <a:pt x="2392" y="1722"/>
                  </a:lnTo>
                  <a:lnTo>
                    <a:pt x="2240" y="1736"/>
                  </a:lnTo>
                  <a:lnTo>
                    <a:pt x="2084" y="1746"/>
                  </a:lnTo>
                  <a:lnTo>
                    <a:pt x="1922" y="1748"/>
                  </a:lnTo>
                  <a:close/>
                </a:path>
              </a:pathLst>
            </a:custGeom>
            <a:gradFill rotWithShape="1">
              <a:gsLst>
                <a:gs pos="0">
                  <a:srgbClr val="FFB583"/>
                </a:gs>
                <a:gs pos="100000">
                  <a:srgbClr val="FF6600"/>
                </a:gs>
              </a:gsLst>
              <a:lin ang="0" scaled="1"/>
            </a:gradFill>
            <a:ln>
              <a:noFill/>
            </a:ln>
            <a:extLst>
              <a:ext uri="{91240B29-F687-4F45-9708-019B960494DF}">
                <a14:hiddenLine xmlns:a14="http://schemas.microsoft.com/office/drawing/2010/main" xmlns="" w="0">
                  <a:solidFill>
                    <a:srgbClr val="000000"/>
                  </a:solidFill>
                  <a:round/>
                  <a:headEnd/>
                  <a:tailEnd/>
                </a14:hiddenLine>
              </a:ext>
            </a:extLst>
          </p:spPr>
          <p:txBody>
            <a:bodyPr lIns="91320" tIns="45658" rIns="91320" bIns="45658"/>
            <a:lstStyle/>
            <a:p>
              <a:endParaRPr lang="zh-CN" altLang="en-US"/>
            </a:p>
          </p:txBody>
        </p:sp>
        <p:pic>
          <p:nvPicPr>
            <p:cNvPr id="26" name="Picture 13"/>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6320970" y="2254956"/>
              <a:ext cx="211692" cy="2180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7" name="Text Box 19"/>
            <p:cNvSpPr txBox="1">
              <a:spLocks noChangeArrowheads="1"/>
            </p:cNvSpPr>
            <p:nvPr/>
          </p:nvSpPr>
          <p:spPr bwMode="auto">
            <a:xfrm>
              <a:off x="6510359" y="2254956"/>
              <a:ext cx="599357" cy="1845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lIns="91320" tIns="45658" rIns="91320" bIns="456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000">
                  <a:solidFill>
                    <a:srgbClr val="000000"/>
                  </a:solidFill>
                  <a:ea typeface="华文细黑" panose="02010600040101010101" pitchFamily="2" charset="-122"/>
                  <a:cs typeface="Beijing"/>
                </a:rPr>
                <a:t>通讯录</a:t>
              </a:r>
              <a:endParaRPr lang="en-US" altLang="zh-CN" sz="1000">
                <a:solidFill>
                  <a:srgbClr val="000000"/>
                </a:solidFill>
                <a:ea typeface="华文细黑" panose="02010600040101010101" pitchFamily="2" charset="-122"/>
                <a:cs typeface="Beijing"/>
              </a:endParaRPr>
            </a:p>
          </p:txBody>
        </p:sp>
        <p:pic>
          <p:nvPicPr>
            <p:cNvPr id="28" name="Picture 10"/>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5720792" y="2246988"/>
              <a:ext cx="282256" cy="2546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prstDash val="sysDot"/>
                  <a:miter lim="800000"/>
                  <a:headEnd/>
                  <a:tailEnd/>
                </a14:hiddenLine>
              </a:ext>
            </a:extLst>
          </p:spPr>
        </p:pic>
        <p:sp>
          <p:nvSpPr>
            <p:cNvPr id="29" name="Rectangle 7"/>
            <p:cNvSpPr>
              <a:spLocks noChangeArrowheads="1"/>
            </p:cNvSpPr>
            <p:nvPr/>
          </p:nvSpPr>
          <p:spPr bwMode="auto">
            <a:xfrm>
              <a:off x="5876045" y="2074996"/>
              <a:ext cx="504207" cy="299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lIns="91320" tIns="45658" rIns="91320" bIns="456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000">
                  <a:solidFill>
                    <a:srgbClr val="000000"/>
                  </a:solidFill>
                  <a:ea typeface="Beijing"/>
                  <a:cs typeface="Beijing"/>
                </a:rPr>
                <a:t>协同办公</a:t>
              </a:r>
              <a:endParaRPr lang="en-US" altLang="zh-CN" sz="1000">
                <a:solidFill>
                  <a:srgbClr val="000000"/>
                </a:solidFill>
                <a:ea typeface="Beijing"/>
                <a:cs typeface="Beijing"/>
              </a:endParaRPr>
            </a:p>
          </p:txBody>
        </p:sp>
        <p:grpSp>
          <p:nvGrpSpPr>
            <p:cNvPr id="30" name="组合 32"/>
            <p:cNvGrpSpPr>
              <a:grpSpLocks/>
            </p:cNvGrpSpPr>
            <p:nvPr/>
          </p:nvGrpSpPr>
          <p:grpSpPr bwMode="auto">
            <a:xfrm>
              <a:off x="6027651" y="3340016"/>
              <a:ext cx="701920" cy="255857"/>
              <a:chOff x="10368563" y="3078261"/>
              <a:chExt cx="1568726" cy="496721"/>
            </a:xfrm>
          </p:grpSpPr>
          <p:sp>
            <p:nvSpPr>
              <p:cNvPr id="45" name="Text Box 19"/>
              <p:cNvSpPr txBox="1">
                <a:spLocks noChangeArrowheads="1"/>
              </p:cNvSpPr>
              <p:nvPr/>
            </p:nvSpPr>
            <p:spPr bwMode="auto">
              <a:xfrm>
                <a:off x="10541860" y="3216654"/>
                <a:ext cx="1395429" cy="3583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lIns="91320" tIns="45658" rIns="91320" bIns="456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000">
                    <a:solidFill>
                      <a:srgbClr val="000000"/>
                    </a:solidFill>
                    <a:ea typeface="华文细黑" panose="02010600040101010101" pitchFamily="2" charset="-122"/>
                    <a:cs typeface="Beijing"/>
                  </a:rPr>
                  <a:t>IM</a:t>
                </a:r>
                <a:r>
                  <a:rPr lang="zh-CN" altLang="en-US" sz="1000">
                    <a:solidFill>
                      <a:srgbClr val="000000"/>
                    </a:solidFill>
                    <a:ea typeface="华文细黑" panose="02010600040101010101" pitchFamily="2" charset="-122"/>
                    <a:cs typeface="Beijing"/>
                  </a:rPr>
                  <a:t>消息</a:t>
                </a:r>
                <a:endParaRPr lang="en-US" altLang="zh-CN" sz="1000">
                  <a:solidFill>
                    <a:srgbClr val="000000"/>
                  </a:solidFill>
                  <a:ea typeface="华文细黑" panose="02010600040101010101" pitchFamily="2" charset="-122"/>
                  <a:cs typeface="Beijing"/>
                </a:endParaRPr>
              </a:p>
            </p:txBody>
          </p:sp>
          <p:pic>
            <p:nvPicPr>
              <p:cNvPr id="46" name="图片 73" descr="15.jpg"/>
              <p:cNvPicPr>
                <a:picLocks noChangeAspect="1"/>
              </p:cNvPicPr>
              <p:nvPr/>
            </p:nvPicPr>
            <p:blipFill>
              <a:blip r:embed="rId14">
                <a:extLst>
                  <a:ext uri="{28A0092B-C50C-407E-A947-70E740481C1C}">
                    <a14:useLocalDpi xmlns:a14="http://schemas.microsoft.com/office/drawing/2010/main" xmlns="" val="0"/>
                  </a:ext>
                </a:extLst>
              </a:blip>
              <a:srcRect/>
              <a:stretch>
                <a:fillRect/>
              </a:stretch>
            </p:blipFill>
            <p:spPr bwMode="auto">
              <a:xfrm>
                <a:off x="10368563" y="3078261"/>
                <a:ext cx="898624" cy="2029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31" name="组合 33"/>
            <p:cNvGrpSpPr>
              <a:grpSpLocks/>
            </p:cNvGrpSpPr>
            <p:nvPr/>
          </p:nvGrpSpPr>
          <p:grpSpPr bwMode="auto">
            <a:xfrm>
              <a:off x="6431632" y="3003123"/>
              <a:ext cx="447431" cy="358565"/>
              <a:chOff x="9573111" y="3429719"/>
              <a:chExt cx="999964" cy="696117"/>
            </a:xfrm>
          </p:grpSpPr>
          <p:pic>
            <p:nvPicPr>
              <p:cNvPr id="43" name="Picture 6" descr="http://www.iconpng.com/png/ultimate-icon/compass.png"/>
              <p:cNvPicPr>
                <a:picLocks noChangeAspect="1" noChangeArrowheads="1"/>
              </p:cNvPicPr>
              <p:nvPr/>
            </p:nvPicPr>
            <p:blipFill>
              <a:blip r:embed="rId15">
                <a:extLst>
                  <a:ext uri="{28A0092B-C50C-407E-A947-70E740481C1C}">
                    <a14:useLocalDpi xmlns:a14="http://schemas.microsoft.com/office/drawing/2010/main" xmlns="" val="0"/>
                  </a:ext>
                </a:extLst>
              </a:blip>
              <a:srcRect/>
              <a:stretch>
                <a:fillRect/>
              </a:stretch>
            </p:blipFill>
            <p:spPr bwMode="auto">
              <a:xfrm>
                <a:off x="9609627" y="3429719"/>
                <a:ext cx="377173" cy="3771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4" name="Text Box 19"/>
              <p:cNvSpPr txBox="1">
                <a:spLocks noChangeArrowheads="1"/>
              </p:cNvSpPr>
              <p:nvPr/>
            </p:nvSpPr>
            <p:spPr bwMode="auto">
              <a:xfrm>
                <a:off x="9573111" y="3543441"/>
                <a:ext cx="999964" cy="5823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lIns="91320" tIns="45658" rIns="91320" bIns="456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r>
                  <a:rPr lang="zh-CN" altLang="en-US" sz="1000">
                    <a:solidFill>
                      <a:srgbClr val="000000"/>
                    </a:solidFill>
                    <a:ea typeface="华文细黑" panose="02010600040101010101" pitchFamily="2" charset="-122"/>
                    <a:cs typeface="Beijing"/>
                  </a:rPr>
                  <a:t>位置服务</a:t>
                </a:r>
                <a:endParaRPr lang="en-US" altLang="zh-CN" sz="1000">
                  <a:solidFill>
                    <a:srgbClr val="000000"/>
                  </a:solidFill>
                  <a:ea typeface="华文细黑" panose="02010600040101010101" pitchFamily="2" charset="-122"/>
                  <a:cs typeface="Beijing"/>
                </a:endParaRPr>
              </a:p>
            </p:txBody>
          </p:sp>
        </p:grpSp>
        <p:pic>
          <p:nvPicPr>
            <p:cNvPr id="32" name="Picture 268" descr="Motion Media mm156 Video Conferencing Phone">
              <a:hlinkClick r:id="rId16"/>
            </p:cNvPr>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5221964" y="2723818"/>
              <a:ext cx="201731" cy="1905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3" name="Text Box 19"/>
            <p:cNvSpPr txBox="1">
              <a:spLocks noChangeArrowheads="1"/>
            </p:cNvSpPr>
            <p:nvPr/>
          </p:nvSpPr>
          <p:spPr bwMode="auto">
            <a:xfrm>
              <a:off x="5127001" y="2266855"/>
              <a:ext cx="503238" cy="299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lIns="91320" tIns="45658" rIns="91320" bIns="456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000">
                  <a:solidFill>
                    <a:srgbClr val="000000"/>
                  </a:solidFill>
                  <a:ea typeface="华文细黑" panose="02010600040101010101" pitchFamily="2" charset="-122"/>
                  <a:cs typeface="Beijing"/>
                </a:rPr>
                <a:t>语音通信</a:t>
              </a:r>
              <a:endParaRPr lang="en-US" altLang="zh-CN" sz="1000">
                <a:solidFill>
                  <a:srgbClr val="000000"/>
                </a:solidFill>
                <a:ea typeface="华文细黑" panose="02010600040101010101" pitchFamily="2" charset="-122"/>
                <a:cs typeface="Beijing"/>
              </a:endParaRPr>
            </a:p>
          </p:txBody>
        </p:sp>
        <p:grpSp>
          <p:nvGrpSpPr>
            <p:cNvPr id="34" name="组合 31"/>
            <p:cNvGrpSpPr>
              <a:grpSpLocks/>
            </p:cNvGrpSpPr>
            <p:nvPr/>
          </p:nvGrpSpPr>
          <p:grpSpPr bwMode="auto">
            <a:xfrm>
              <a:off x="6597304" y="2623680"/>
              <a:ext cx="767491" cy="341166"/>
              <a:chOff x="10493630" y="2202211"/>
              <a:chExt cx="1715271" cy="662339"/>
            </a:xfrm>
          </p:grpSpPr>
          <p:sp>
            <p:nvSpPr>
              <p:cNvPr id="41" name="Text Box 19"/>
              <p:cNvSpPr txBox="1">
                <a:spLocks noChangeArrowheads="1"/>
              </p:cNvSpPr>
              <p:nvPr/>
            </p:nvSpPr>
            <p:spPr bwMode="auto">
              <a:xfrm>
                <a:off x="10990421" y="2506222"/>
                <a:ext cx="1218480" cy="3583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lIns="91320" tIns="45658" rIns="91320" bIns="456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000">
                    <a:solidFill>
                      <a:srgbClr val="000000"/>
                    </a:solidFill>
                    <a:ea typeface="华文细黑" panose="02010600040101010101" pitchFamily="2" charset="-122"/>
                    <a:cs typeface="Beijing"/>
                  </a:rPr>
                  <a:t>状态</a:t>
                </a:r>
                <a:endParaRPr lang="en-US" altLang="zh-CN" sz="1000">
                  <a:solidFill>
                    <a:srgbClr val="000000"/>
                  </a:solidFill>
                  <a:ea typeface="华文细黑" panose="02010600040101010101" pitchFamily="2" charset="-122"/>
                  <a:cs typeface="Beijing"/>
                </a:endParaRPr>
              </a:p>
            </p:txBody>
          </p:sp>
          <p:pic>
            <p:nvPicPr>
              <p:cNvPr id="42" name="Picture 12"/>
              <p:cNvPicPr>
                <a:picLocks noChangeAspect="1" noChangeArrowheads="1"/>
              </p:cNvPicPr>
              <p:nvPr/>
            </p:nvPicPr>
            <p:blipFill>
              <a:blip r:embed="rId18">
                <a:extLst>
                  <a:ext uri="{28A0092B-C50C-407E-A947-70E740481C1C}">
                    <a14:useLocalDpi xmlns:a14="http://schemas.microsoft.com/office/drawing/2010/main" xmlns="" val="0"/>
                  </a:ext>
                </a:extLst>
              </a:blip>
              <a:srcRect/>
              <a:stretch>
                <a:fillRect/>
              </a:stretch>
            </p:blipFill>
            <p:spPr bwMode="auto">
              <a:xfrm>
                <a:off x="10493630" y="2202211"/>
                <a:ext cx="525679" cy="4932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35" name="Text Box 19"/>
            <p:cNvSpPr txBox="1">
              <a:spLocks noChangeArrowheads="1"/>
            </p:cNvSpPr>
            <p:nvPr/>
          </p:nvSpPr>
          <p:spPr bwMode="auto">
            <a:xfrm>
              <a:off x="4880226" y="2704597"/>
              <a:ext cx="462336" cy="1845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lIns="91320" tIns="45658" rIns="91320" bIns="456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r>
                <a:rPr lang="zh-CN" altLang="en-US" sz="1000">
                  <a:solidFill>
                    <a:srgbClr val="000000"/>
                  </a:solidFill>
                  <a:ea typeface="华文细黑" panose="02010600040101010101" pitchFamily="2" charset="-122"/>
                  <a:cs typeface="Beijing"/>
                </a:rPr>
                <a:t>视频</a:t>
              </a:r>
              <a:endParaRPr lang="en-US" altLang="zh-CN" sz="1000">
                <a:solidFill>
                  <a:srgbClr val="000000"/>
                </a:solidFill>
                <a:ea typeface="华文细黑" panose="02010600040101010101" pitchFamily="2" charset="-122"/>
                <a:cs typeface="Beijing"/>
              </a:endParaRPr>
            </a:p>
          </p:txBody>
        </p:sp>
        <p:sp>
          <p:nvSpPr>
            <p:cNvPr id="36" name="Text Box 19"/>
            <p:cNvSpPr txBox="1">
              <a:spLocks noChangeArrowheads="1"/>
            </p:cNvSpPr>
            <p:nvPr/>
          </p:nvSpPr>
          <p:spPr bwMode="auto">
            <a:xfrm>
              <a:off x="5587961" y="3485003"/>
              <a:ext cx="484066" cy="299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lIns="91320" tIns="45658" rIns="91320" bIns="456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r>
                <a:rPr lang="zh-CN" altLang="en-US" sz="1000">
                  <a:solidFill>
                    <a:srgbClr val="000000"/>
                  </a:solidFill>
                  <a:ea typeface="华文细黑" panose="02010600040101010101" pitchFamily="2" charset="-122"/>
                  <a:cs typeface="Beijing"/>
                </a:rPr>
                <a:t>数据共享</a:t>
              </a:r>
              <a:endParaRPr lang="en-US" altLang="zh-CN" sz="1000">
                <a:solidFill>
                  <a:srgbClr val="000000"/>
                </a:solidFill>
                <a:ea typeface="华文细黑" panose="02010600040101010101" pitchFamily="2" charset="-122"/>
                <a:cs typeface="Beijing"/>
              </a:endParaRPr>
            </a:p>
          </p:txBody>
        </p:sp>
        <p:pic>
          <p:nvPicPr>
            <p:cNvPr id="37" name="Picture 303" descr="图片756"/>
            <p:cNvPicPr>
              <a:picLocks noChangeAspect="1" noChangeArrowheads="1"/>
            </p:cNvPicPr>
            <p:nvPr/>
          </p:nvPicPr>
          <p:blipFill>
            <a:blip r:embed="rId19">
              <a:extLst>
                <a:ext uri="{28A0092B-C50C-407E-A947-70E740481C1C}">
                  <a14:useLocalDpi xmlns:a14="http://schemas.microsoft.com/office/drawing/2010/main" xmlns="" val="0"/>
                </a:ext>
              </a:extLst>
            </a:blip>
            <a:srcRect/>
            <a:stretch>
              <a:fillRect/>
            </a:stretch>
          </p:blipFill>
          <p:spPr bwMode="auto">
            <a:xfrm>
              <a:off x="5482198" y="2470804"/>
              <a:ext cx="156352" cy="2020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8" name="Picture 302" descr="图片755"/>
            <p:cNvPicPr>
              <a:picLocks noChangeAspect="1" noChangeArrowheads="1"/>
            </p:cNvPicPr>
            <p:nvPr/>
          </p:nvPicPr>
          <p:blipFill>
            <a:blip r:embed="rId20">
              <a:extLst>
                <a:ext uri="{28A0092B-C50C-407E-A947-70E740481C1C}">
                  <a14:useLocalDpi xmlns:a14="http://schemas.microsoft.com/office/drawing/2010/main" xmlns="" val="0"/>
                </a:ext>
              </a:extLst>
            </a:blip>
            <a:srcRect/>
            <a:stretch>
              <a:fillRect/>
            </a:stretch>
          </p:blipFill>
          <p:spPr bwMode="auto">
            <a:xfrm>
              <a:off x="5123118" y="3116959"/>
              <a:ext cx="238069" cy="1899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9" name="Text Box 19"/>
            <p:cNvSpPr txBox="1">
              <a:spLocks noChangeArrowheads="1"/>
            </p:cNvSpPr>
            <p:nvPr/>
          </p:nvSpPr>
          <p:spPr bwMode="auto">
            <a:xfrm>
              <a:off x="4912481" y="3282944"/>
              <a:ext cx="481452" cy="1845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lIns="91320" tIns="45658" rIns="91320" bIns="456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r>
                <a:rPr lang="zh-CN" altLang="en-US" sz="1000">
                  <a:solidFill>
                    <a:srgbClr val="000000"/>
                  </a:solidFill>
                  <a:ea typeface="华文细黑" panose="02010600040101010101" pitchFamily="2" charset="-122"/>
                  <a:cs typeface="Beijing"/>
                </a:rPr>
                <a:t>会议</a:t>
              </a:r>
              <a:endParaRPr lang="en-US" altLang="zh-CN" sz="1000">
                <a:solidFill>
                  <a:srgbClr val="000000"/>
                </a:solidFill>
                <a:ea typeface="华文细黑" panose="02010600040101010101" pitchFamily="2" charset="-122"/>
                <a:cs typeface="Beijing"/>
              </a:endParaRPr>
            </a:p>
          </p:txBody>
        </p:sp>
        <p:pic>
          <p:nvPicPr>
            <p:cNvPr id="40" name="Picture 28" descr="183"/>
            <p:cNvPicPr>
              <a:picLocks noChangeAspect="1" noChangeArrowheads="1"/>
            </p:cNvPicPr>
            <p:nvPr/>
          </p:nvPicPr>
          <p:blipFill>
            <a:blip r:embed="rId21">
              <a:extLst>
                <a:ext uri="{28A0092B-C50C-407E-A947-70E740481C1C}">
                  <a14:useLocalDpi xmlns:a14="http://schemas.microsoft.com/office/drawing/2010/main" xmlns="" val="0"/>
                </a:ext>
              </a:extLst>
            </a:blip>
            <a:srcRect/>
            <a:stretch>
              <a:fillRect/>
            </a:stretch>
          </p:blipFill>
          <p:spPr bwMode="auto">
            <a:xfrm>
              <a:off x="5489227" y="3331717"/>
              <a:ext cx="231565" cy="2806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47" name="矩形 91"/>
          <p:cNvSpPr>
            <a:spLocks noChangeArrowheads="1"/>
          </p:cNvSpPr>
          <p:nvPr/>
        </p:nvSpPr>
        <p:spPr bwMode="auto">
          <a:xfrm>
            <a:off x="357188" y="4357688"/>
            <a:ext cx="3789362" cy="338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600">
              <a:latin typeface="微软雅黑" panose="020B0503020204020204" pitchFamily="34" charset="-122"/>
              <a:ea typeface="微软雅黑" panose="020B0503020204020204" pitchFamily="34" charset="-122"/>
            </a:endParaRPr>
          </a:p>
        </p:txBody>
      </p:sp>
      <p:sp>
        <p:nvSpPr>
          <p:cNvPr id="48" name="TextBox 93"/>
          <p:cNvSpPr txBox="1">
            <a:spLocks noChangeArrowheads="1"/>
          </p:cNvSpPr>
          <p:nvPr/>
        </p:nvSpPr>
        <p:spPr bwMode="auto">
          <a:xfrm>
            <a:off x="360363" y="1285875"/>
            <a:ext cx="2068512"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400" b="1">
                <a:latin typeface="微软雅黑" panose="020B0503020204020204" pitchFamily="34" charset="-122"/>
                <a:ea typeface="微软雅黑" panose="020B0503020204020204" pitchFamily="34" charset="-122"/>
              </a:rPr>
              <a:t>移动视频会议应用</a:t>
            </a:r>
          </a:p>
        </p:txBody>
      </p:sp>
      <p:sp>
        <p:nvSpPr>
          <p:cNvPr id="49" name="TextBox 95"/>
          <p:cNvSpPr txBox="1">
            <a:spLocks noChangeArrowheads="1"/>
          </p:cNvSpPr>
          <p:nvPr/>
        </p:nvSpPr>
        <p:spPr bwMode="auto">
          <a:xfrm>
            <a:off x="4600575" y="1335088"/>
            <a:ext cx="1257300"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400" b="1">
                <a:latin typeface="微软雅黑" panose="020B0503020204020204" pitchFamily="34" charset="-122"/>
                <a:ea typeface="微软雅黑" panose="020B0503020204020204" pitchFamily="34" charset="-122"/>
              </a:rPr>
              <a:t>多终端接入</a:t>
            </a:r>
          </a:p>
        </p:txBody>
      </p:sp>
      <p:pic>
        <p:nvPicPr>
          <p:cNvPr id="50" name="Picture 2" descr="E:\产品照片\RP200-46_pedestal stand.jpg"/>
          <p:cNvPicPr>
            <a:picLocks noChangeAspect="1" noChangeArrowheads="1"/>
          </p:cNvPicPr>
          <p:nvPr/>
        </p:nvPicPr>
        <p:blipFill>
          <a:blip r:embed="rId22">
            <a:extLst>
              <a:ext uri="{28A0092B-C50C-407E-A947-70E740481C1C}">
                <a14:useLocalDpi xmlns:a14="http://schemas.microsoft.com/office/drawing/2010/main" xmlns="" val="0"/>
              </a:ext>
            </a:extLst>
          </a:blip>
          <a:srcRect/>
          <a:stretch>
            <a:fillRect/>
          </a:stretch>
        </p:blipFill>
        <p:spPr bwMode="auto">
          <a:xfrm>
            <a:off x="6630988" y="4641850"/>
            <a:ext cx="1016000" cy="896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 name="Picture 4"/>
          <p:cNvPicPr>
            <a:picLocks noChangeAspect="1" noChangeArrowheads="1"/>
          </p:cNvPicPr>
          <p:nvPr/>
        </p:nvPicPr>
        <p:blipFill>
          <a:blip r:embed="rId23">
            <a:extLst>
              <a:ext uri="{28A0092B-C50C-407E-A947-70E740481C1C}">
                <a14:useLocalDpi xmlns:a14="http://schemas.microsoft.com/office/drawing/2010/main" xmlns="" val="0"/>
              </a:ext>
            </a:extLst>
          </a:blip>
          <a:srcRect/>
          <a:stretch>
            <a:fillRect/>
          </a:stretch>
        </p:blipFill>
        <p:spPr bwMode="auto">
          <a:xfrm>
            <a:off x="7693025" y="3960813"/>
            <a:ext cx="1289050" cy="774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2" name="Picture 7"/>
          <p:cNvPicPr>
            <a:picLocks noChangeAspect="1" noChangeArrowheads="1"/>
          </p:cNvPicPr>
          <p:nvPr/>
        </p:nvPicPr>
        <p:blipFill>
          <a:blip r:embed="rId24">
            <a:extLst>
              <a:ext uri="{28A0092B-C50C-407E-A947-70E740481C1C}">
                <a14:useLocalDpi xmlns:a14="http://schemas.microsoft.com/office/drawing/2010/main" xmlns="" val="0"/>
              </a:ext>
            </a:extLst>
          </a:blip>
          <a:srcRect/>
          <a:stretch>
            <a:fillRect/>
          </a:stretch>
        </p:blipFill>
        <p:spPr bwMode="auto">
          <a:xfrm>
            <a:off x="5522913" y="4852988"/>
            <a:ext cx="822325" cy="788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3" name="TextBox 216"/>
          <p:cNvSpPr txBox="1">
            <a:spLocks noChangeArrowheads="1"/>
          </p:cNvSpPr>
          <p:nvPr/>
        </p:nvSpPr>
        <p:spPr bwMode="auto">
          <a:xfrm>
            <a:off x="3092450" y="3533775"/>
            <a:ext cx="1193800" cy="395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000">
                <a:solidFill>
                  <a:srgbClr val="595959"/>
                </a:solidFill>
                <a:latin typeface="微软雅黑" panose="020B0503020204020204" pitchFamily="34" charset="-122"/>
                <a:ea typeface="微软雅黑" panose="020B0503020204020204" pitchFamily="34" charset="-122"/>
              </a:rPr>
              <a:t>办公位置接入</a:t>
            </a:r>
            <a:endParaRPr lang="en-US" altLang="zh-CN" sz="1000">
              <a:solidFill>
                <a:srgbClr val="595959"/>
              </a:solidFill>
              <a:latin typeface="微软雅黑" panose="020B0503020204020204" pitchFamily="34" charset="-122"/>
              <a:ea typeface="微软雅黑" panose="020B0503020204020204" pitchFamily="34" charset="-122"/>
            </a:endParaRPr>
          </a:p>
        </p:txBody>
      </p:sp>
      <p:sp>
        <p:nvSpPr>
          <p:cNvPr id="54" name="TextBox 214"/>
          <p:cNvSpPr txBox="1">
            <a:spLocks noChangeArrowheads="1"/>
          </p:cNvSpPr>
          <p:nvPr/>
        </p:nvSpPr>
        <p:spPr bwMode="auto">
          <a:xfrm>
            <a:off x="2643188" y="2595563"/>
            <a:ext cx="1431925" cy="395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000">
                <a:solidFill>
                  <a:srgbClr val="595959"/>
                </a:solidFill>
                <a:latin typeface="微软雅黑" panose="020B0503020204020204" pitchFamily="34" charset="-122"/>
                <a:ea typeface="微软雅黑" panose="020B0503020204020204" pitchFamily="34" charset="-122"/>
              </a:rPr>
              <a:t>  普通会议室</a:t>
            </a:r>
            <a:endParaRPr lang="en-US" altLang="zh-CN" sz="1000">
              <a:solidFill>
                <a:srgbClr val="595959"/>
              </a:solidFill>
              <a:latin typeface="微软雅黑" panose="020B0503020204020204" pitchFamily="34" charset="-122"/>
              <a:ea typeface="微软雅黑" panose="020B0503020204020204" pitchFamily="34" charset="-122"/>
            </a:endParaRPr>
          </a:p>
        </p:txBody>
      </p:sp>
      <p:sp>
        <p:nvSpPr>
          <p:cNvPr id="55" name="TextBox 214"/>
          <p:cNvSpPr txBox="1">
            <a:spLocks noChangeArrowheads="1"/>
          </p:cNvSpPr>
          <p:nvPr/>
        </p:nvSpPr>
        <p:spPr bwMode="auto">
          <a:xfrm>
            <a:off x="2887663" y="4565650"/>
            <a:ext cx="1187450" cy="393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000">
                <a:solidFill>
                  <a:srgbClr val="595959"/>
                </a:solidFill>
                <a:latin typeface="微软雅黑" panose="020B0503020204020204" pitchFamily="34" charset="-122"/>
                <a:ea typeface="微软雅黑" panose="020B0503020204020204" pitchFamily="34" charset="-122"/>
              </a:rPr>
              <a:t>远程互动教室</a:t>
            </a:r>
            <a:endParaRPr lang="en-US" altLang="zh-CN" sz="1000">
              <a:solidFill>
                <a:srgbClr val="595959"/>
              </a:solidFill>
              <a:latin typeface="微软雅黑" panose="020B0503020204020204" pitchFamily="34" charset="-122"/>
              <a:ea typeface="微软雅黑" panose="020B0503020204020204" pitchFamily="34" charset="-122"/>
            </a:endParaRPr>
          </a:p>
        </p:txBody>
      </p:sp>
      <p:sp>
        <p:nvSpPr>
          <p:cNvPr id="56" name="TextBox 216"/>
          <p:cNvSpPr txBox="1">
            <a:spLocks noChangeArrowheads="1"/>
          </p:cNvSpPr>
          <p:nvPr/>
        </p:nvSpPr>
        <p:spPr bwMode="auto">
          <a:xfrm>
            <a:off x="363538" y="3533775"/>
            <a:ext cx="1092200" cy="395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000">
                <a:solidFill>
                  <a:srgbClr val="595959"/>
                </a:solidFill>
                <a:latin typeface="微软雅黑" panose="020B0503020204020204" pitchFamily="34" charset="-122"/>
                <a:ea typeface="微软雅黑" panose="020B0503020204020204" pitchFamily="34" charset="-122"/>
              </a:rPr>
              <a:t> 移动终端</a:t>
            </a:r>
            <a:endParaRPr lang="en-US" altLang="zh-CN" sz="1000">
              <a:solidFill>
                <a:srgbClr val="595959"/>
              </a:solidFill>
              <a:latin typeface="微软雅黑" panose="020B0503020204020204" pitchFamily="34" charset="-122"/>
              <a:ea typeface="微软雅黑" panose="020B0503020204020204" pitchFamily="34" charset="-122"/>
            </a:endParaRPr>
          </a:p>
        </p:txBody>
      </p:sp>
      <p:sp>
        <p:nvSpPr>
          <p:cNvPr id="57" name="TextBox 216"/>
          <p:cNvSpPr txBox="1">
            <a:spLocks noChangeArrowheads="1"/>
          </p:cNvSpPr>
          <p:nvPr/>
        </p:nvSpPr>
        <p:spPr bwMode="auto">
          <a:xfrm>
            <a:off x="500063" y="2605088"/>
            <a:ext cx="1495425" cy="395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000">
                <a:solidFill>
                  <a:srgbClr val="595959"/>
                </a:solidFill>
                <a:latin typeface="微软雅黑" panose="020B0503020204020204" pitchFamily="34" charset="-122"/>
                <a:ea typeface="微软雅黑" panose="020B0503020204020204" pitchFamily="34" charset="-122"/>
              </a:rPr>
              <a:t>高端</a:t>
            </a:r>
            <a:r>
              <a:rPr lang="en-US" altLang="zh-CN" sz="1000">
                <a:solidFill>
                  <a:srgbClr val="595959"/>
                </a:solidFill>
                <a:latin typeface="微软雅黑" panose="020B0503020204020204" pitchFamily="34" charset="-122"/>
                <a:ea typeface="微软雅黑" panose="020B0503020204020204" pitchFamily="34" charset="-122"/>
              </a:rPr>
              <a:t>VIP</a:t>
            </a:r>
            <a:r>
              <a:rPr lang="zh-CN" altLang="en-US" sz="1000">
                <a:solidFill>
                  <a:srgbClr val="595959"/>
                </a:solidFill>
                <a:latin typeface="微软雅黑" panose="020B0503020204020204" pitchFamily="34" charset="-122"/>
                <a:ea typeface="微软雅黑" panose="020B0503020204020204" pitchFamily="34" charset="-122"/>
              </a:rPr>
              <a:t>会议室</a:t>
            </a:r>
            <a:endParaRPr lang="en-US" altLang="zh-CN" sz="1000">
              <a:solidFill>
                <a:srgbClr val="595959"/>
              </a:solidFill>
              <a:latin typeface="微软雅黑" panose="020B0503020204020204" pitchFamily="34" charset="-122"/>
              <a:ea typeface="微软雅黑" panose="020B0503020204020204" pitchFamily="34" charset="-122"/>
            </a:endParaRPr>
          </a:p>
        </p:txBody>
      </p:sp>
      <p:sp>
        <p:nvSpPr>
          <p:cNvPr id="58" name="Line 3"/>
          <p:cNvSpPr>
            <a:spLocks noChangeShapeType="1"/>
          </p:cNvSpPr>
          <p:nvPr/>
        </p:nvSpPr>
        <p:spPr bwMode="auto">
          <a:xfrm>
            <a:off x="1571625" y="2643188"/>
            <a:ext cx="500063" cy="357187"/>
          </a:xfrm>
          <a:prstGeom prst="line">
            <a:avLst/>
          </a:prstGeom>
          <a:noFill/>
          <a:ln w="12700">
            <a:solidFill>
              <a:srgbClr val="080808"/>
            </a:solidFill>
            <a:prstDash val="dash"/>
            <a:round/>
            <a:headEnd/>
            <a:tailEnd/>
          </a:ln>
        </p:spPr>
        <p:txBody>
          <a:bodyPr lIns="91425" tIns="45712" rIns="91425" bIns="45712">
            <a:spAutoFit/>
          </a:bodyPr>
          <a:lstStyle/>
          <a:p>
            <a:pPr fontAlgn="auto">
              <a:spcBef>
                <a:spcPts val="0"/>
              </a:spcBef>
              <a:spcAft>
                <a:spcPts val="0"/>
              </a:spcAft>
              <a:defRPr/>
            </a:pPr>
            <a:endParaRPr lang="zh-CN" altLang="en-US" sz="1000" kern="0">
              <a:solidFill>
                <a:srgbClr val="595959"/>
              </a:solidFill>
              <a:latin typeface="微软雅黑" pitchFamily="34" charset="-122"/>
              <a:ea typeface="微软雅黑" pitchFamily="34" charset="-122"/>
            </a:endParaRPr>
          </a:p>
        </p:txBody>
      </p:sp>
      <p:sp>
        <p:nvSpPr>
          <p:cNvPr id="59" name="Line 3"/>
          <p:cNvSpPr>
            <a:spLocks noChangeShapeType="1"/>
          </p:cNvSpPr>
          <p:nvPr/>
        </p:nvSpPr>
        <p:spPr bwMode="auto">
          <a:xfrm>
            <a:off x="2603500" y="3486150"/>
            <a:ext cx="542925" cy="388938"/>
          </a:xfrm>
          <a:prstGeom prst="line">
            <a:avLst/>
          </a:prstGeom>
          <a:noFill/>
          <a:ln w="12700">
            <a:solidFill>
              <a:srgbClr val="080808"/>
            </a:solidFill>
            <a:prstDash val="dash"/>
            <a:round/>
            <a:headEnd/>
            <a:tailEnd/>
          </a:ln>
        </p:spPr>
        <p:txBody>
          <a:bodyPr lIns="91425" tIns="45712" rIns="91425" bIns="45712">
            <a:spAutoFit/>
          </a:bodyPr>
          <a:lstStyle/>
          <a:p>
            <a:pPr fontAlgn="auto">
              <a:spcBef>
                <a:spcPts val="0"/>
              </a:spcBef>
              <a:spcAft>
                <a:spcPts val="0"/>
              </a:spcAft>
              <a:defRPr/>
            </a:pPr>
            <a:endParaRPr lang="zh-CN" altLang="en-US" sz="1000" kern="0">
              <a:solidFill>
                <a:srgbClr val="595959"/>
              </a:solidFill>
              <a:latin typeface="微软雅黑" pitchFamily="34" charset="-122"/>
              <a:ea typeface="微软雅黑" pitchFamily="34" charset="-122"/>
            </a:endParaRPr>
          </a:p>
        </p:txBody>
      </p:sp>
      <p:sp>
        <p:nvSpPr>
          <p:cNvPr id="60" name="Line 3"/>
          <p:cNvSpPr>
            <a:spLocks noChangeShapeType="1"/>
          </p:cNvSpPr>
          <p:nvPr/>
        </p:nvSpPr>
        <p:spPr bwMode="auto">
          <a:xfrm flipV="1">
            <a:off x="1566863" y="3524250"/>
            <a:ext cx="444500" cy="331788"/>
          </a:xfrm>
          <a:prstGeom prst="line">
            <a:avLst/>
          </a:prstGeom>
          <a:noFill/>
          <a:ln w="12700">
            <a:solidFill>
              <a:srgbClr val="080808"/>
            </a:solidFill>
            <a:prstDash val="dash"/>
            <a:round/>
            <a:headEnd/>
            <a:tailEnd/>
          </a:ln>
        </p:spPr>
        <p:txBody>
          <a:bodyPr lIns="91425" tIns="45712" rIns="91425" bIns="45712">
            <a:spAutoFit/>
          </a:bodyPr>
          <a:lstStyle/>
          <a:p>
            <a:pPr fontAlgn="auto">
              <a:spcBef>
                <a:spcPts val="0"/>
              </a:spcBef>
              <a:spcAft>
                <a:spcPts val="0"/>
              </a:spcAft>
              <a:defRPr/>
            </a:pPr>
            <a:endParaRPr lang="zh-CN" altLang="en-US" sz="1000" kern="0">
              <a:solidFill>
                <a:srgbClr val="595959"/>
              </a:solidFill>
              <a:latin typeface="微软雅黑" pitchFamily="34" charset="-122"/>
              <a:ea typeface="微软雅黑" pitchFamily="34" charset="-122"/>
            </a:endParaRPr>
          </a:p>
        </p:txBody>
      </p:sp>
      <p:sp>
        <p:nvSpPr>
          <p:cNvPr id="61" name="Line 3"/>
          <p:cNvSpPr>
            <a:spLocks noChangeShapeType="1"/>
          </p:cNvSpPr>
          <p:nvPr/>
        </p:nvSpPr>
        <p:spPr bwMode="auto">
          <a:xfrm flipH="1">
            <a:off x="2554288" y="2571750"/>
            <a:ext cx="517525" cy="447675"/>
          </a:xfrm>
          <a:prstGeom prst="line">
            <a:avLst/>
          </a:prstGeom>
          <a:noFill/>
          <a:ln w="12700">
            <a:solidFill>
              <a:srgbClr val="080808"/>
            </a:solidFill>
            <a:prstDash val="dash"/>
            <a:round/>
            <a:headEnd/>
            <a:tailEnd/>
          </a:ln>
        </p:spPr>
        <p:txBody>
          <a:bodyPr lIns="91425" tIns="45712" rIns="91425" bIns="45712">
            <a:spAutoFit/>
          </a:bodyPr>
          <a:lstStyle/>
          <a:p>
            <a:pPr fontAlgn="auto">
              <a:spcBef>
                <a:spcPts val="0"/>
              </a:spcBef>
              <a:spcAft>
                <a:spcPts val="0"/>
              </a:spcAft>
              <a:defRPr/>
            </a:pPr>
            <a:endParaRPr lang="zh-CN" altLang="en-US" sz="1000" kern="0">
              <a:solidFill>
                <a:srgbClr val="595959"/>
              </a:solidFill>
              <a:latin typeface="微软雅黑" pitchFamily="34" charset="-122"/>
              <a:ea typeface="微软雅黑" pitchFamily="34" charset="-122"/>
            </a:endParaRPr>
          </a:p>
        </p:txBody>
      </p:sp>
      <p:sp>
        <p:nvSpPr>
          <p:cNvPr id="62" name="Line 3"/>
          <p:cNvSpPr>
            <a:spLocks noChangeShapeType="1"/>
          </p:cNvSpPr>
          <p:nvPr/>
        </p:nvSpPr>
        <p:spPr bwMode="auto">
          <a:xfrm>
            <a:off x="1320800" y="3290888"/>
            <a:ext cx="641350" cy="0"/>
          </a:xfrm>
          <a:prstGeom prst="line">
            <a:avLst/>
          </a:prstGeom>
          <a:noFill/>
          <a:ln w="12700">
            <a:solidFill>
              <a:srgbClr val="080808"/>
            </a:solidFill>
            <a:prstDash val="dash"/>
            <a:round/>
            <a:headEnd/>
            <a:tailEnd/>
          </a:ln>
        </p:spPr>
        <p:txBody>
          <a:bodyPr lIns="91425" tIns="45712" rIns="91425" bIns="45712">
            <a:spAutoFit/>
          </a:bodyPr>
          <a:lstStyle/>
          <a:p>
            <a:pPr fontAlgn="auto">
              <a:spcBef>
                <a:spcPts val="0"/>
              </a:spcBef>
              <a:spcAft>
                <a:spcPts val="0"/>
              </a:spcAft>
              <a:defRPr/>
            </a:pPr>
            <a:endParaRPr lang="zh-CN" altLang="en-US" sz="1000" kern="0">
              <a:solidFill>
                <a:srgbClr val="595959"/>
              </a:solidFill>
              <a:latin typeface="微软雅黑" pitchFamily="34" charset="-122"/>
              <a:ea typeface="微软雅黑" pitchFamily="34" charset="-122"/>
            </a:endParaRPr>
          </a:p>
        </p:txBody>
      </p:sp>
      <p:pic>
        <p:nvPicPr>
          <p:cNvPr id="63" name="Picture 5" descr="地球"/>
          <p:cNvPicPr>
            <a:picLocks noChangeAspect="1" noChangeArrowheads="1"/>
          </p:cNvPicPr>
          <p:nvPr/>
        </p:nvPicPr>
        <p:blipFill>
          <a:blip r:embed="rId25" cstate="print">
            <a:extLst>
              <a:ext uri="{28A0092B-C50C-407E-A947-70E740481C1C}">
                <a14:useLocalDpi xmlns:a14="http://schemas.microsoft.com/office/drawing/2010/main" xmlns="" val="0"/>
              </a:ext>
            </a:extLst>
          </a:blip>
          <a:srcRect/>
          <a:stretch>
            <a:fillRect/>
          </a:stretch>
        </p:blipFill>
        <p:spPr bwMode="auto">
          <a:xfrm>
            <a:off x="1922463" y="2970213"/>
            <a:ext cx="808037" cy="631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4" name="Picture 5"/>
          <p:cNvPicPr>
            <a:picLocks noChangeAspect="1" noChangeArrowheads="1"/>
          </p:cNvPicPr>
          <p:nvPr/>
        </p:nvPicPr>
        <p:blipFill>
          <a:blip r:embed="rId26">
            <a:extLst>
              <a:ext uri="{28A0092B-C50C-407E-A947-70E740481C1C}">
                <a14:useLocalDpi xmlns:a14="http://schemas.microsoft.com/office/drawing/2010/main" xmlns="" val="0"/>
              </a:ext>
            </a:extLst>
          </a:blip>
          <a:srcRect/>
          <a:stretch>
            <a:fillRect/>
          </a:stretch>
        </p:blipFill>
        <p:spPr bwMode="auto">
          <a:xfrm>
            <a:off x="571500" y="1857375"/>
            <a:ext cx="1431925" cy="714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65" name="组合 32"/>
          <p:cNvGrpSpPr>
            <a:grpSpLocks/>
          </p:cNvGrpSpPr>
          <p:nvPr/>
        </p:nvGrpSpPr>
        <p:grpSpPr bwMode="auto">
          <a:xfrm>
            <a:off x="642938" y="3857625"/>
            <a:ext cx="1481137" cy="698500"/>
            <a:chOff x="1309601" y="228770"/>
            <a:chExt cx="5715000" cy="3810004"/>
          </a:xfrm>
        </p:grpSpPr>
        <p:pic>
          <p:nvPicPr>
            <p:cNvPr id="66" name="图片 33" descr="2009110415115885.jpg"/>
            <p:cNvPicPr>
              <a:picLocks noChangeAspect="1"/>
            </p:cNvPicPr>
            <p:nvPr/>
          </p:nvPicPr>
          <p:blipFill>
            <a:blip r:embed="rId27">
              <a:extLst>
                <a:ext uri="{28A0092B-C50C-407E-A947-70E740481C1C}">
                  <a14:useLocalDpi xmlns:a14="http://schemas.microsoft.com/office/drawing/2010/main" xmlns="" val="0"/>
                </a:ext>
              </a:extLst>
            </a:blip>
            <a:srcRect/>
            <a:stretch>
              <a:fillRect/>
            </a:stretch>
          </p:blipFill>
          <p:spPr bwMode="auto">
            <a:xfrm>
              <a:off x="1309601" y="228770"/>
              <a:ext cx="5715000" cy="38100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7" name="Picture 44"/>
            <p:cNvPicPr>
              <a:picLocks noChangeAspect="1" noChangeArrowheads="1"/>
            </p:cNvPicPr>
            <p:nvPr/>
          </p:nvPicPr>
          <p:blipFill>
            <a:blip r:embed="rId28">
              <a:lum bright="-16000"/>
              <a:extLst>
                <a:ext uri="{28A0092B-C50C-407E-A947-70E740481C1C}">
                  <a14:useLocalDpi xmlns:a14="http://schemas.microsoft.com/office/drawing/2010/main" xmlns="" val="0"/>
                </a:ext>
              </a:extLst>
            </a:blip>
            <a:srcRect/>
            <a:stretch>
              <a:fillRect/>
            </a:stretch>
          </p:blipFill>
          <p:spPr bwMode="auto">
            <a:xfrm>
              <a:off x="3290800" y="550221"/>
              <a:ext cx="3352799" cy="25146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68" name="组合 47"/>
          <p:cNvGrpSpPr>
            <a:grpSpLocks/>
          </p:cNvGrpSpPr>
          <p:nvPr/>
        </p:nvGrpSpPr>
        <p:grpSpPr bwMode="auto">
          <a:xfrm>
            <a:off x="522288" y="3019425"/>
            <a:ext cx="889000" cy="544513"/>
            <a:chOff x="2654221" y="685799"/>
            <a:chExt cx="2971800" cy="2396613"/>
          </a:xfrm>
        </p:grpSpPr>
        <p:pic>
          <p:nvPicPr>
            <p:cNvPr id="69" name="图片 45" descr="x4c-1159795.jpg"/>
            <p:cNvPicPr>
              <a:picLocks noChangeAspect="1"/>
            </p:cNvPicPr>
            <p:nvPr/>
          </p:nvPicPr>
          <p:blipFill>
            <a:blip r:embed="rId29">
              <a:extLst>
                <a:ext uri="{28A0092B-C50C-407E-A947-70E740481C1C}">
                  <a14:useLocalDpi xmlns:a14="http://schemas.microsoft.com/office/drawing/2010/main" xmlns="" val="0"/>
                </a:ext>
              </a:extLst>
            </a:blip>
            <a:srcRect/>
            <a:stretch>
              <a:fillRect/>
            </a:stretch>
          </p:blipFill>
          <p:spPr bwMode="auto">
            <a:xfrm>
              <a:off x="2654221" y="685799"/>
              <a:ext cx="2971800" cy="2396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0" name="Picture 44"/>
            <p:cNvPicPr>
              <a:picLocks noChangeAspect="1" noChangeArrowheads="1"/>
            </p:cNvPicPr>
            <p:nvPr/>
          </p:nvPicPr>
          <p:blipFill>
            <a:blip r:embed="rId30">
              <a:lum bright="-4000"/>
              <a:extLst>
                <a:ext uri="{28A0092B-C50C-407E-A947-70E740481C1C}">
                  <a14:useLocalDpi xmlns:a14="http://schemas.microsoft.com/office/drawing/2010/main" xmlns="" val="0"/>
                </a:ext>
              </a:extLst>
            </a:blip>
            <a:srcRect/>
            <a:stretch>
              <a:fillRect/>
            </a:stretch>
          </p:blipFill>
          <p:spPr bwMode="auto">
            <a:xfrm>
              <a:off x="2959020" y="1066803"/>
              <a:ext cx="2362202" cy="1676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71" name="Line 3"/>
          <p:cNvSpPr>
            <a:spLocks noChangeShapeType="1"/>
          </p:cNvSpPr>
          <p:nvPr/>
        </p:nvSpPr>
        <p:spPr bwMode="auto">
          <a:xfrm>
            <a:off x="2752725" y="3290888"/>
            <a:ext cx="493713" cy="0"/>
          </a:xfrm>
          <a:prstGeom prst="line">
            <a:avLst/>
          </a:prstGeom>
          <a:noFill/>
          <a:ln w="12700">
            <a:solidFill>
              <a:srgbClr val="080808"/>
            </a:solidFill>
            <a:prstDash val="dash"/>
            <a:round/>
            <a:headEnd/>
            <a:tailEnd/>
          </a:ln>
        </p:spPr>
        <p:txBody>
          <a:bodyPr lIns="91425" tIns="45712" rIns="91425" bIns="45712">
            <a:spAutoFit/>
          </a:bodyPr>
          <a:lstStyle/>
          <a:p>
            <a:pPr fontAlgn="auto">
              <a:spcBef>
                <a:spcPts val="0"/>
              </a:spcBef>
              <a:spcAft>
                <a:spcPts val="0"/>
              </a:spcAft>
              <a:defRPr/>
            </a:pPr>
            <a:endParaRPr lang="zh-CN" altLang="en-US" sz="1000" kern="0">
              <a:solidFill>
                <a:srgbClr val="595959"/>
              </a:solidFill>
              <a:latin typeface="微软雅黑" pitchFamily="34" charset="-122"/>
              <a:ea typeface="微软雅黑" pitchFamily="34" charset="-122"/>
            </a:endParaRPr>
          </a:p>
        </p:txBody>
      </p:sp>
      <p:pic>
        <p:nvPicPr>
          <p:cNvPr id="72" name="图片 68" descr="2009110415115885.jpg"/>
          <p:cNvPicPr>
            <a:picLocks noChangeAspect="1"/>
          </p:cNvPicPr>
          <p:nvPr/>
        </p:nvPicPr>
        <p:blipFill>
          <a:blip r:embed="rId31">
            <a:extLst>
              <a:ext uri="{28A0092B-C50C-407E-A947-70E740481C1C}">
                <a14:useLocalDpi xmlns:a14="http://schemas.microsoft.com/office/drawing/2010/main" xmlns="" val="0"/>
              </a:ext>
            </a:extLst>
          </a:blip>
          <a:srcRect/>
          <a:stretch>
            <a:fillRect/>
          </a:stretch>
        </p:blipFill>
        <p:spPr bwMode="auto">
          <a:xfrm>
            <a:off x="1023938" y="3109913"/>
            <a:ext cx="250825" cy="155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73" name="组合 34"/>
          <p:cNvGrpSpPr>
            <a:grpSpLocks/>
          </p:cNvGrpSpPr>
          <p:nvPr/>
        </p:nvGrpSpPr>
        <p:grpSpPr bwMode="auto">
          <a:xfrm>
            <a:off x="2651125" y="3857625"/>
            <a:ext cx="1481138" cy="698500"/>
            <a:chOff x="2200568" y="1188906"/>
            <a:chExt cx="6858000" cy="4191005"/>
          </a:xfrm>
        </p:grpSpPr>
        <p:grpSp>
          <p:nvGrpSpPr>
            <p:cNvPr id="74" name="组合 27"/>
            <p:cNvGrpSpPr>
              <a:grpSpLocks/>
            </p:cNvGrpSpPr>
            <p:nvPr/>
          </p:nvGrpSpPr>
          <p:grpSpPr bwMode="auto">
            <a:xfrm>
              <a:off x="2200568" y="1188906"/>
              <a:ext cx="6858000" cy="4191005"/>
              <a:chOff x="2069040" y="216937"/>
              <a:chExt cx="6297196" cy="3957993"/>
            </a:xfrm>
          </p:grpSpPr>
          <p:pic>
            <p:nvPicPr>
              <p:cNvPr id="76" name="Picture 16"/>
              <p:cNvPicPr>
                <a:picLocks noChangeAspect="1" noChangeArrowheads="1"/>
              </p:cNvPicPr>
              <p:nvPr/>
            </p:nvPicPr>
            <p:blipFill>
              <a:blip r:embed="rId32">
                <a:extLst>
                  <a:ext uri="{28A0092B-C50C-407E-A947-70E740481C1C}">
                    <a14:useLocalDpi xmlns:a14="http://schemas.microsoft.com/office/drawing/2010/main" xmlns="" val="0"/>
                  </a:ext>
                </a:extLst>
              </a:blip>
              <a:srcRect/>
              <a:stretch>
                <a:fillRect/>
              </a:stretch>
            </p:blipFill>
            <p:spPr bwMode="auto">
              <a:xfrm>
                <a:off x="2069040" y="216937"/>
                <a:ext cx="6297196" cy="39579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pic>
          <p:pic>
            <p:nvPicPr>
              <p:cNvPr id="77" name="Picture 9"/>
              <p:cNvPicPr>
                <a:picLocks noChangeAspect="1" noChangeArrowheads="1"/>
              </p:cNvPicPr>
              <p:nvPr/>
            </p:nvPicPr>
            <p:blipFill>
              <a:blip r:embed="rId33">
                <a:extLst>
                  <a:ext uri="{28A0092B-C50C-407E-A947-70E740481C1C}">
                    <a14:useLocalDpi xmlns:a14="http://schemas.microsoft.com/office/drawing/2010/main" xmlns="" val="0"/>
                  </a:ext>
                </a:extLst>
              </a:blip>
              <a:srcRect/>
              <a:stretch>
                <a:fillRect/>
              </a:stretch>
            </p:blipFill>
            <p:spPr bwMode="auto">
              <a:xfrm>
                <a:off x="4128748" y="1903122"/>
                <a:ext cx="1749220" cy="12185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pic>
        </p:grpSp>
        <p:pic>
          <p:nvPicPr>
            <p:cNvPr id="75" name="图片 42" descr="2009110415115885.jpg"/>
            <p:cNvPicPr>
              <a:picLocks noChangeAspect="1"/>
            </p:cNvPicPr>
            <p:nvPr/>
          </p:nvPicPr>
          <p:blipFill>
            <a:blip r:embed="rId34">
              <a:extLst>
                <a:ext uri="{28A0092B-C50C-407E-A947-70E740481C1C}">
                  <a14:useLocalDpi xmlns:a14="http://schemas.microsoft.com/office/drawing/2010/main" xmlns="" val="0"/>
                </a:ext>
              </a:extLst>
            </a:blip>
            <a:srcRect/>
            <a:stretch>
              <a:fillRect/>
            </a:stretch>
          </p:blipFill>
          <p:spPr bwMode="auto">
            <a:xfrm>
              <a:off x="3191167" y="3366054"/>
              <a:ext cx="1080052" cy="5333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pic>
      </p:grpSp>
      <p:pic>
        <p:nvPicPr>
          <p:cNvPr id="78" name="Picture 288" descr="C:\Documents and Settings\y00177887\桌面\4。2\4。2\桌面终端.jpg"/>
          <p:cNvPicPr>
            <a:picLocks noChangeAspect="1" noChangeArrowheads="1"/>
          </p:cNvPicPr>
          <p:nvPr/>
        </p:nvPicPr>
        <p:blipFill>
          <a:blip r:embed="rId35">
            <a:extLst>
              <a:ext uri="{28A0092B-C50C-407E-A947-70E740481C1C}">
                <a14:useLocalDpi xmlns:a14="http://schemas.microsoft.com/office/drawing/2010/main" xmlns="" val="0"/>
              </a:ext>
            </a:extLst>
          </a:blip>
          <a:srcRect/>
          <a:stretch>
            <a:fillRect/>
          </a:stretch>
        </p:blipFill>
        <p:spPr bwMode="auto">
          <a:xfrm>
            <a:off x="3194050" y="3033713"/>
            <a:ext cx="938213" cy="500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9" name="Object 3"/>
          <p:cNvPicPr>
            <a:picLocks noChangeAspect="1" noChangeArrowheads="1"/>
          </p:cNvPicPr>
          <p:nvPr/>
        </p:nvPicPr>
        <p:blipFill>
          <a:blip r:embed="rId36">
            <a:extLst>
              <a:ext uri="{28A0092B-C50C-407E-A947-70E740481C1C}">
                <a14:useLocalDpi xmlns:a14="http://schemas.microsoft.com/office/drawing/2010/main" xmlns="" val="0"/>
              </a:ext>
            </a:extLst>
          </a:blip>
          <a:srcRect/>
          <a:stretch>
            <a:fillRect/>
          </a:stretch>
        </p:blipFill>
        <p:spPr bwMode="auto">
          <a:xfrm>
            <a:off x="2679700" y="1928813"/>
            <a:ext cx="1438275" cy="639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pic>
      <p:sp>
        <p:nvSpPr>
          <p:cNvPr id="80" name="TextBox 214"/>
          <p:cNvSpPr txBox="1">
            <a:spLocks noChangeArrowheads="1"/>
          </p:cNvSpPr>
          <p:nvPr/>
        </p:nvSpPr>
        <p:spPr bwMode="auto">
          <a:xfrm>
            <a:off x="785813" y="4572000"/>
            <a:ext cx="1193800" cy="395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000">
                <a:solidFill>
                  <a:srgbClr val="595959"/>
                </a:solidFill>
                <a:latin typeface="微软雅黑" panose="020B0503020204020204" pitchFamily="34" charset="-122"/>
                <a:ea typeface="微软雅黑" panose="020B0503020204020204" pitchFamily="34" charset="-122"/>
              </a:rPr>
              <a:t>主讲教室</a:t>
            </a:r>
            <a:endParaRPr lang="en-US" altLang="zh-CN" sz="1000">
              <a:solidFill>
                <a:srgbClr val="595959"/>
              </a:solidFill>
              <a:latin typeface="微软雅黑" panose="020B0503020204020204" pitchFamily="34" charset="-122"/>
              <a:ea typeface="微软雅黑" panose="020B0503020204020204" pitchFamily="34" charset="-122"/>
            </a:endParaRPr>
          </a:p>
        </p:txBody>
      </p:sp>
      <p:sp>
        <p:nvSpPr>
          <p:cNvPr id="81" name="TextBox 214"/>
          <p:cNvSpPr txBox="1">
            <a:spLocks noChangeArrowheads="1"/>
          </p:cNvSpPr>
          <p:nvPr/>
        </p:nvSpPr>
        <p:spPr bwMode="auto">
          <a:xfrm>
            <a:off x="1900238" y="2974975"/>
            <a:ext cx="823912"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900" b="1">
                <a:solidFill>
                  <a:srgbClr val="595959"/>
                </a:solidFill>
                <a:latin typeface="微软雅黑" panose="020B0503020204020204" pitchFamily="34" charset="-122"/>
                <a:ea typeface="微软雅黑" panose="020B0503020204020204" pitchFamily="34" charset="-122"/>
              </a:rPr>
              <a:t>互动</a:t>
            </a:r>
            <a:endParaRPr lang="en-US" altLang="zh-CN" sz="900" b="1">
              <a:solidFill>
                <a:srgbClr val="595959"/>
              </a:solidFill>
              <a:latin typeface="微软雅黑" panose="020B0503020204020204" pitchFamily="34" charset="-122"/>
              <a:ea typeface="微软雅黑" panose="020B0503020204020204" pitchFamily="34" charset="-122"/>
            </a:endParaRPr>
          </a:p>
          <a:p>
            <a:pPr algn="ctr" eaLnBrk="1" hangingPunct="1"/>
            <a:r>
              <a:rPr lang="zh-CN" altLang="en-US" sz="900" b="1">
                <a:solidFill>
                  <a:srgbClr val="595959"/>
                </a:solidFill>
                <a:latin typeface="微软雅黑" panose="020B0503020204020204" pitchFamily="34" charset="-122"/>
                <a:ea typeface="微软雅黑" panose="020B0503020204020204" pitchFamily="34" charset="-122"/>
              </a:rPr>
              <a:t>交流平台</a:t>
            </a:r>
            <a:endParaRPr lang="en-US" altLang="zh-CN" sz="900" b="1">
              <a:solidFill>
                <a:srgbClr val="595959"/>
              </a:solidFill>
              <a:latin typeface="微软雅黑" panose="020B0503020204020204" pitchFamily="34" charset="-122"/>
              <a:ea typeface="微软雅黑" panose="020B0503020204020204" pitchFamily="34" charset="-122"/>
            </a:endParaRPr>
          </a:p>
        </p:txBody>
      </p:sp>
      <p:sp>
        <p:nvSpPr>
          <p:cNvPr id="82" name="TextBox 81"/>
          <p:cNvSpPr txBox="1"/>
          <p:nvPr/>
        </p:nvSpPr>
        <p:spPr>
          <a:xfrm>
            <a:off x="278606" y="5947997"/>
            <a:ext cx="8643938" cy="307975"/>
          </a:xfrm>
          <a:prstGeom prst="rect">
            <a:avLst/>
          </a:prstGeom>
          <a:solidFill>
            <a:schemeClr val="bg1">
              <a:lumMod val="50000"/>
            </a:schemeClr>
          </a:solidFill>
        </p:spPr>
        <p:txBody>
          <a:bodyPr>
            <a:spAutoFit/>
          </a:bodyPr>
          <a:lstStyle/>
          <a:p>
            <a:pPr algn="ctr">
              <a:defRPr/>
            </a:pPr>
            <a:r>
              <a:rPr lang="zh-CN" altLang="en-US" sz="1400" dirty="0">
                <a:solidFill>
                  <a:schemeClr val="bg1"/>
                </a:solidFill>
                <a:latin typeface="微软雅黑" pitchFamily="34" charset="-122"/>
                <a:ea typeface="微软雅黑" pitchFamily="34" charset="-122"/>
              </a:rPr>
              <a:t>任何时间、任何地点（办公室、家中、移动）都能安全快捷地接入园区网络，实现便携沟通</a:t>
            </a:r>
          </a:p>
        </p:txBody>
      </p:sp>
    </p:spTree>
    <p:extLst>
      <p:ext uri="{BB962C8B-B14F-4D97-AF65-F5344CB8AC3E}">
        <p14:creationId xmlns:p14="http://schemas.microsoft.com/office/powerpoint/2010/main" xmlns="" val="12467408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p:txBody>
          <a:bodyPr/>
          <a:lstStyle/>
          <a:p>
            <a:pPr marL="0" indent="0">
              <a:buNone/>
            </a:pPr>
            <a:r>
              <a:rPr lang="zh-CN" altLang="en-US" dirty="0" smtClean="0"/>
              <a:t>园区管委会</a:t>
            </a:r>
            <a:r>
              <a:rPr lang="en-US" altLang="zh-CN" dirty="0" smtClean="0"/>
              <a:t>——</a:t>
            </a:r>
            <a:r>
              <a:rPr lang="zh-CN" altLang="en-US" dirty="0" smtClean="0"/>
              <a:t>虚拟实训</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32</a:t>
            </a:fld>
            <a:endParaRPr lang="zh-CN" altLang="en-US"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000875" y="2452266"/>
            <a:ext cx="1928813" cy="1714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000625" y="3952453"/>
            <a:ext cx="1857375" cy="1714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857750" y="1109241"/>
            <a:ext cx="1924050" cy="1714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Box 19"/>
          <p:cNvSpPr txBox="1"/>
          <p:nvPr/>
        </p:nvSpPr>
        <p:spPr>
          <a:xfrm>
            <a:off x="264968" y="6065415"/>
            <a:ext cx="8643938" cy="307975"/>
          </a:xfrm>
          <a:prstGeom prst="rect">
            <a:avLst/>
          </a:prstGeom>
          <a:solidFill>
            <a:schemeClr val="bg1">
              <a:lumMod val="50000"/>
            </a:schemeClr>
          </a:solidFill>
        </p:spPr>
        <p:txBody>
          <a:bodyPr>
            <a:spAutoFit/>
          </a:bodyPr>
          <a:lstStyle/>
          <a:p>
            <a:pPr>
              <a:defRPr/>
            </a:pPr>
            <a:r>
              <a:rPr lang="zh-CN" altLang="en-US" sz="1400" dirty="0">
                <a:solidFill>
                  <a:srgbClr val="FFFFFF"/>
                </a:solidFill>
                <a:latin typeface="微软雅黑" pitchFamily="34" charset="-122"/>
                <a:ea typeface="微软雅黑" pitchFamily="34" charset="-122"/>
              </a:rPr>
              <a:t>                     通过虚拟创新手段</a:t>
            </a:r>
            <a:r>
              <a:rPr lang="en-US" altLang="zh-CN" sz="1400" dirty="0">
                <a:solidFill>
                  <a:srgbClr val="FFFFFF"/>
                </a:solidFill>
                <a:latin typeface="微软雅黑" pitchFamily="34" charset="-122"/>
                <a:ea typeface="微软雅黑" pitchFamily="34" charset="-122"/>
              </a:rPr>
              <a:t>      </a:t>
            </a:r>
            <a:r>
              <a:rPr lang="zh-CN" altLang="en-US" sz="1400" dirty="0">
                <a:solidFill>
                  <a:srgbClr val="FFFFFF"/>
                </a:solidFill>
                <a:latin typeface="微软雅黑" pitchFamily="34" charset="-122"/>
                <a:ea typeface="微软雅黑" pitchFamily="34" charset="-122"/>
              </a:rPr>
              <a:t>增强学习体验</a:t>
            </a:r>
            <a:r>
              <a:rPr lang="en-US" altLang="zh-CN" sz="1400" dirty="0">
                <a:solidFill>
                  <a:srgbClr val="FFFFFF"/>
                </a:solidFill>
                <a:latin typeface="微软雅黑" pitchFamily="34" charset="-122"/>
                <a:ea typeface="微软雅黑" pitchFamily="34" charset="-122"/>
              </a:rPr>
              <a:t>      </a:t>
            </a:r>
            <a:r>
              <a:rPr lang="zh-CN" altLang="en-US" sz="1400" dirty="0">
                <a:solidFill>
                  <a:srgbClr val="FFFFFF"/>
                </a:solidFill>
                <a:latin typeface="微软雅黑" pitchFamily="34" charset="-122"/>
                <a:ea typeface="微软雅黑" pitchFamily="34" charset="-122"/>
              </a:rPr>
              <a:t>提升实践效果      促进实训目的</a:t>
            </a:r>
          </a:p>
        </p:txBody>
      </p:sp>
      <p:pic>
        <p:nvPicPr>
          <p:cNvPr id="8" name="图片 20" descr="09.jpg"/>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642938" y="1614066"/>
            <a:ext cx="3517900"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Box 26"/>
          <p:cNvSpPr txBox="1">
            <a:spLocks noChangeArrowheads="1"/>
          </p:cNvSpPr>
          <p:nvPr/>
        </p:nvSpPr>
        <p:spPr bwMode="auto">
          <a:xfrm>
            <a:off x="5214938" y="2823741"/>
            <a:ext cx="1428750" cy="338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600">
                <a:solidFill>
                  <a:srgbClr val="111111"/>
                </a:solidFill>
                <a:latin typeface="微软雅黑" panose="020B0503020204020204" pitchFamily="34" charset="-122"/>
                <a:ea typeface="微软雅黑" panose="020B0503020204020204" pitchFamily="34" charset="-122"/>
              </a:rPr>
              <a:t>仿真环境</a:t>
            </a:r>
          </a:p>
        </p:txBody>
      </p:sp>
      <p:sp>
        <p:nvSpPr>
          <p:cNvPr id="10" name="TextBox 27"/>
          <p:cNvSpPr txBox="1">
            <a:spLocks noChangeArrowheads="1"/>
          </p:cNvSpPr>
          <p:nvPr/>
        </p:nvSpPr>
        <p:spPr bwMode="auto">
          <a:xfrm>
            <a:off x="7429500" y="4166766"/>
            <a:ext cx="1428750" cy="338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600">
                <a:solidFill>
                  <a:srgbClr val="111111"/>
                </a:solidFill>
                <a:latin typeface="微软雅黑" panose="020B0503020204020204" pitchFamily="34" charset="-122"/>
                <a:ea typeface="微软雅黑" panose="020B0503020204020204" pitchFamily="34" charset="-122"/>
              </a:rPr>
              <a:t>器械使用</a:t>
            </a:r>
          </a:p>
        </p:txBody>
      </p:sp>
      <p:sp>
        <p:nvSpPr>
          <p:cNvPr id="11" name="TextBox 28"/>
          <p:cNvSpPr txBox="1">
            <a:spLocks noChangeArrowheads="1"/>
          </p:cNvSpPr>
          <p:nvPr/>
        </p:nvSpPr>
        <p:spPr bwMode="auto">
          <a:xfrm>
            <a:off x="5357813" y="5666953"/>
            <a:ext cx="1428750" cy="338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600">
                <a:solidFill>
                  <a:srgbClr val="111111"/>
                </a:solidFill>
                <a:latin typeface="微软雅黑" panose="020B0503020204020204" pitchFamily="34" charset="-122"/>
                <a:ea typeface="微软雅黑" panose="020B0503020204020204" pitchFamily="34" charset="-122"/>
              </a:rPr>
              <a:t>逻辑强化</a:t>
            </a:r>
          </a:p>
        </p:txBody>
      </p:sp>
      <p:graphicFrame>
        <p:nvGraphicFramePr>
          <p:cNvPr id="12" name="图示 11"/>
          <p:cNvGraphicFramePr/>
          <p:nvPr>
            <p:extLst>
              <p:ext uri="{D42A27DB-BD31-4B8C-83A1-F6EECF244321}">
                <p14:modId xmlns:p14="http://schemas.microsoft.com/office/powerpoint/2010/main" xmlns="" val="1779845065"/>
              </p:ext>
            </p:extLst>
          </p:nvPr>
        </p:nvGraphicFramePr>
        <p:xfrm>
          <a:off x="285720" y="3881017"/>
          <a:ext cx="4357718" cy="200026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xmlns="" val="11927657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p:txBody>
          <a:bodyPr/>
          <a:lstStyle/>
          <a:p>
            <a:pPr marL="0" indent="0">
              <a:buNone/>
            </a:pPr>
            <a:r>
              <a:rPr lang="zh-CN" altLang="en-US" dirty="0" smtClean="0"/>
              <a:t>园区物业</a:t>
            </a:r>
            <a:r>
              <a:rPr lang="en-US" altLang="zh-CN" dirty="0" smtClean="0"/>
              <a:t>——</a:t>
            </a:r>
            <a:r>
              <a:rPr lang="zh-CN" altLang="en-US" dirty="0" smtClean="0"/>
              <a:t>办公管理</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33</a:t>
            </a:fld>
            <a:endParaRPr lang="zh-CN" altLang="en-US" dirty="0"/>
          </a:p>
        </p:txBody>
      </p:sp>
      <p:sp>
        <p:nvSpPr>
          <p:cNvPr id="4" name="椭圆 10"/>
          <p:cNvSpPr>
            <a:spLocks noChangeArrowheads="1"/>
          </p:cNvSpPr>
          <p:nvPr/>
        </p:nvSpPr>
        <p:spPr bwMode="auto">
          <a:xfrm>
            <a:off x="422707" y="5079007"/>
            <a:ext cx="8208912" cy="1085608"/>
          </a:xfrm>
          <a:prstGeom prst="ellipse">
            <a:avLst/>
          </a:prstGeom>
          <a:gradFill rotWithShape="1">
            <a:gsLst>
              <a:gs pos="0">
                <a:sysClr val="windowText" lastClr="000000">
                  <a:lumMod val="93000"/>
                  <a:lumOff val="7000"/>
                </a:sysClr>
              </a:gs>
              <a:gs pos="100000">
                <a:srgbClr val="FFFFFF">
                  <a:alpha val="0"/>
                </a:srgbClr>
              </a:gs>
            </a:gsLst>
            <a:path path="shape">
              <a:fillToRect l="50000" t="50000" r="50000" b="50000"/>
            </a:path>
          </a:gradFill>
          <a:ln>
            <a:noFill/>
          </a:ln>
          <a:effectLst>
            <a:glow rad="127000">
              <a:srgbClr val="F79524">
                <a:alpha val="0"/>
              </a:srgbClr>
            </a:glow>
            <a:outerShdw dist="107763" dir="2700000" algn="ctr" rotWithShape="0">
              <a:srgbClr val="535455"/>
            </a:outerShdw>
            <a:softEdge rad="368300"/>
          </a:effectLst>
          <a:extLst/>
        </p:spPr>
        <p:txBody>
          <a:bodyPr wrap="none" lIns="92075" tIns="46038" rIns="92075" bIns="46038" anchor="ctr"/>
          <a:lstStyle/>
          <a:p>
            <a:pPr algn="ctr" fontAlgn="auto">
              <a:spcBef>
                <a:spcPts val="0"/>
              </a:spcBef>
              <a:spcAft>
                <a:spcPts val="0"/>
              </a:spcAft>
              <a:defRPr/>
            </a:pPr>
            <a:endParaRPr lang="zh-CN" altLang="zh-CN" kern="0">
              <a:solidFill>
                <a:sysClr val="windowText" lastClr="000000"/>
              </a:solidFill>
              <a:ea typeface="华文细黑"/>
            </a:endParaRPr>
          </a:p>
        </p:txBody>
      </p:sp>
      <p:grpSp>
        <p:nvGrpSpPr>
          <p:cNvPr id="5" name="组合 27"/>
          <p:cNvGrpSpPr/>
          <p:nvPr/>
        </p:nvGrpSpPr>
        <p:grpSpPr>
          <a:xfrm>
            <a:off x="3230888" y="2365677"/>
            <a:ext cx="2882187" cy="2872142"/>
            <a:chOff x="3131708" y="1925084"/>
            <a:chExt cx="2882187" cy="2872142"/>
          </a:xfrm>
          <a:effectLst>
            <a:reflection blurRad="6350" stA="52000" endA="300" endPos="35000" dir="5400000" sy="-100000" algn="bl" rotWithShape="0"/>
          </a:effectLst>
        </p:grpSpPr>
        <p:sp>
          <p:nvSpPr>
            <p:cNvPr id="6" name="新月形 5"/>
            <p:cNvSpPr/>
            <p:nvPr/>
          </p:nvSpPr>
          <p:spPr>
            <a:xfrm rot="20751297">
              <a:off x="3131708" y="2126690"/>
              <a:ext cx="1331655" cy="2663311"/>
            </a:xfrm>
            <a:prstGeom prst="moon">
              <a:avLst>
                <a:gd name="adj" fmla="val 15190"/>
              </a:avLst>
            </a:prstGeom>
            <a:gradFill flip="none" rotWithShape="1">
              <a:gsLst>
                <a:gs pos="17000">
                  <a:srgbClr val="00B0F0">
                    <a:shade val="30000"/>
                    <a:satMod val="115000"/>
                  </a:srgbClr>
                </a:gs>
                <a:gs pos="56000">
                  <a:srgbClr val="00B0F0">
                    <a:shade val="67500"/>
                    <a:satMod val="115000"/>
                  </a:srgbClr>
                </a:gs>
                <a:gs pos="100000">
                  <a:srgbClr val="00B0F0">
                    <a:shade val="100000"/>
                    <a:satMod val="115000"/>
                  </a:srgbClr>
                </a:gs>
              </a:gsLst>
              <a:lin ang="16200000" scaled="1"/>
              <a:tileRect/>
            </a:gradFill>
            <a:ln w="3175" cap="flat" cmpd="sng" algn="ctr">
              <a:solidFill>
                <a:sysClr val="window" lastClr="FFFFFF"/>
              </a:solidFill>
              <a:prstDash val="solid"/>
            </a:ln>
            <a:effectLst/>
          </p:spPr>
          <p:txBody>
            <a:bodyPr anchor="ctr"/>
            <a:lstStyle/>
            <a:p>
              <a:pPr algn="ctr" fontAlgn="auto">
                <a:spcBef>
                  <a:spcPts val="0"/>
                </a:spcBef>
                <a:spcAft>
                  <a:spcPts val="0"/>
                </a:spcAft>
                <a:defRPr/>
              </a:pPr>
              <a:endParaRPr lang="zh-CN" altLang="en-US" kern="0">
                <a:solidFill>
                  <a:prstClr val="white"/>
                </a:solidFill>
                <a:latin typeface="Calibri"/>
                <a:ea typeface="宋体"/>
              </a:endParaRPr>
            </a:p>
          </p:txBody>
        </p:sp>
        <p:sp>
          <p:nvSpPr>
            <p:cNvPr id="7" name="新月形 6"/>
            <p:cNvSpPr/>
            <p:nvPr/>
          </p:nvSpPr>
          <p:spPr>
            <a:xfrm rot="4551297">
              <a:off x="3813700" y="1259257"/>
              <a:ext cx="1331655" cy="2663310"/>
            </a:xfrm>
            <a:prstGeom prst="moon">
              <a:avLst>
                <a:gd name="adj" fmla="val 15190"/>
              </a:avLst>
            </a:prstGeom>
            <a:gradFill flip="none" rotWithShape="1">
              <a:gsLst>
                <a:gs pos="0">
                  <a:srgbClr val="BE1247"/>
                </a:gs>
                <a:gs pos="27000">
                  <a:srgbClr val="D2144F"/>
                </a:gs>
                <a:gs pos="66000">
                  <a:srgbClr val="F87477"/>
                </a:gs>
                <a:gs pos="100000">
                  <a:srgbClr val="FA9496"/>
                </a:gs>
              </a:gsLst>
              <a:lin ang="16200000" scaled="1"/>
              <a:tileRect/>
            </a:gradFill>
            <a:ln w="3175" cap="flat" cmpd="sng" algn="ctr">
              <a:solidFill>
                <a:sysClr val="window" lastClr="FFFFFF"/>
              </a:solidFill>
              <a:prstDash val="solid"/>
            </a:ln>
            <a:effectLst/>
          </p:spPr>
          <p:txBody>
            <a:bodyPr anchor="ctr"/>
            <a:lstStyle/>
            <a:p>
              <a:pPr algn="ctr" fontAlgn="auto">
                <a:spcBef>
                  <a:spcPts val="0"/>
                </a:spcBef>
                <a:spcAft>
                  <a:spcPts val="0"/>
                </a:spcAft>
                <a:defRPr/>
              </a:pPr>
              <a:endParaRPr lang="zh-CN" altLang="en-US" kern="0">
                <a:solidFill>
                  <a:prstClr val="white"/>
                </a:solidFill>
                <a:latin typeface="Calibri"/>
                <a:ea typeface="宋体"/>
              </a:endParaRPr>
            </a:p>
          </p:txBody>
        </p:sp>
        <p:sp>
          <p:nvSpPr>
            <p:cNvPr id="8" name="新月形 7"/>
            <p:cNvSpPr/>
            <p:nvPr/>
          </p:nvSpPr>
          <p:spPr>
            <a:xfrm rot="9951297">
              <a:off x="4682240" y="1941956"/>
              <a:ext cx="1331655" cy="2663311"/>
            </a:xfrm>
            <a:prstGeom prst="moon">
              <a:avLst>
                <a:gd name="adj" fmla="val 15190"/>
              </a:avLst>
            </a:prstGeom>
            <a:gradFill flip="none" rotWithShape="1">
              <a:gsLst>
                <a:gs pos="27000">
                  <a:srgbClr val="FF7711"/>
                </a:gs>
                <a:gs pos="59000">
                  <a:srgbClr val="FFAA01"/>
                </a:gs>
                <a:gs pos="100000">
                  <a:srgbClr val="FECE02"/>
                </a:gs>
                <a:gs pos="0">
                  <a:srgbClr val="C73E01"/>
                </a:gs>
                <a:gs pos="80000">
                  <a:srgbClr val="FFC000"/>
                </a:gs>
              </a:gsLst>
              <a:lin ang="16200000" scaled="1"/>
              <a:tileRect/>
            </a:gradFill>
            <a:ln w="3175" cap="flat" cmpd="sng" algn="ctr">
              <a:solidFill>
                <a:sysClr val="window" lastClr="FFFFFF"/>
              </a:solidFill>
              <a:prstDash val="solid"/>
            </a:ln>
            <a:effectLst/>
          </p:spPr>
          <p:txBody>
            <a:bodyPr anchor="ctr"/>
            <a:lstStyle/>
            <a:p>
              <a:pPr algn="ctr" fontAlgn="auto">
                <a:spcBef>
                  <a:spcPts val="0"/>
                </a:spcBef>
                <a:spcAft>
                  <a:spcPts val="0"/>
                </a:spcAft>
                <a:defRPr/>
              </a:pPr>
              <a:endParaRPr lang="zh-CN" altLang="en-US" kern="0">
                <a:solidFill>
                  <a:prstClr val="white"/>
                </a:solidFill>
                <a:latin typeface="Calibri"/>
                <a:ea typeface="宋体"/>
              </a:endParaRPr>
            </a:p>
          </p:txBody>
        </p:sp>
        <p:sp>
          <p:nvSpPr>
            <p:cNvPr id="9" name="新月形 8"/>
            <p:cNvSpPr/>
            <p:nvPr/>
          </p:nvSpPr>
          <p:spPr>
            <a:xfrm rot="15351297">
              <a:off x="4011669" y="2799744"/>
              <a:ext cx="1331655" cy="2663310"/>
            </a:xfrm>
            <a:prstGeom prst="moon">
              <a:avLst>
                <a:gd name="adj" fmla="val 15190"/>
              </a:avLst>
            </a:prstGeom>
            <a:gradFill flip="none" rotWithShape="1">
              <a:gsLst>
                <a:gs pos="18000">
                  <a:srgbClr val="119707"/>
                </a:gs>
                <a:gs pos="67000">
                  <a:srgbClr val="8AD53F"/>
                </a:gs>
                <a:gs pos="100000">
                  <a:srgbClr val="BCEB6F"/>
                </a:gs>
              </a:gsLst>
              <a:lin ang="16200000" scaled="1"/>
              <a:tileRect/>
            </a:gradFill>
            <a:ln w="3175" cap="flat" cmpd="sng" algn="ctr">
              <a:solidFill>
                <a:sysClr val="window" lastClr="FFFFFF"/>
              </a:solidFill>
              <a:prstDash val="solid"/>
            </a:ln>
            <a:effectLst/>
          </p:spPr>
          <p:txBody>
            <a:bodyPr anchor="ctr"/>
            <a:lstStyle/>
            <a:p>
              <a:pPr algn="ctr" fontAlgn="auto">
                <a:spcBef>
                  <a:spcPts val="0"/>
                </a:spcBef>
                <a:spcAft>
                  <a:spcPts val="0"/>
                </a:spcAft>
                <a:defRPr/>
              </a:pPr>
              <a:endParaRPr lang="zh-CN" altLang="en-US" kern="0">
                <a:solidFill>
                  <a:prstClr val="white"/>
                </a:solidFill>
                <a:latin typeface="Calibri"/>
                <a:ea typeface="宋体"/>
              </a:endParaRPr>
            </a:p>
          </p:txBody>
        </p:sp>
      </p:grpSp>
      <p:sp>
        <p:nvSpPr>
          <p:cNvPr id="10" name="TextBox 11"/>
          <p:cNvSpPr txBox="1">
            <a:spLocks noChangeArrowheads="1"/>
          </p:cNvSpPr>
          <p:nvPr/>
        </p:nvSpPr>
        <p:spPr bwMode="auto">
          <a:xfrm flipH="1">
            <a:off x="3943349" y="3174007"/>
            <a:ext cx="1455738" cy="1200150"/>
          </a:xfrm>
          <a:prstGeom prst="rect">
            <a:avLst/>
          </a:prstGeom>
          <a:noFill/>
          <a:ln>
            <a:noFill/>
          </a:ln>
          <a:effectLs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fontAlgn="auto" hangingPunct="1">
              <a:lnSpc>
                <a:spcPct val="150000"/>
              </a:lnSpc>
              <a:spcBef>
                <a:spcPts val="0"/>
              </a:spcBef>
              <a:spcAft>
                <a:spcPts val="0"/>
              </a:spcAft>
              <a:defRPr/>
            </a:pPr>
            <a:r>
              <a:rPr lang="zh-CN" altLang="en-US" sz="2400" b="1" kern="0" dirty="0" smtClean="0">
                <a:solidFill>
                  <a:srgbClr val="FF0000"/>
                </a:solidFill>
                <a:latin typeface="微软雅黑" pitchFamily="34" charset="-122"/>
                <a:ea typeface="微软雅黑" pitchFamily="34" charset="-122"/>
              </a:rPr>
              <a:t>物业部门</a:t>
            </a:r>
            <a:endParaRPr lang="en-US" altLang="zh-CN" sz="2400" b="1" kern="0" dirty="0" smtClean="0">
              <a:solidFill>
                <a:srgbClr val="FF0000"/>
              </a:solidFill>
              <a:latin typeface="微软雅黑" pitchFamily="34" charset="-122"/>
              <a:ea typeface="微软雅黑" pitchFamily="34" charset="-122"/>
            </a:endParaRPr>
          </a:p>
          <a:p>
            <a:pPr algn="ctr" eaLnBrk="1" fontAlgn="auto" hangingPunct="1">
              <a:lnSpc>
                <a:spcPct val="150000"/>
              </a:lnSpc>
              <a:spcBef>
                <a:spcPts val="0"/>
              </a:spcBef>
              <a:spcAft>
                <a:spcPts val="0"/>
              </a:spcAft>
              <a:defRPr/>
            </a:pPr>
            <a:r>
              <a:rPr lang="zh-CN" altLang="en-US" sz="2400" b="1" kern="0" dirty="0" smtClean="0">
                <a:solidFill>
                  <a:srgbClr val="FF0000"/>
                </a:solidFill>
                <a:latin typeface="微软雅黑" pitchFamily="34" charset="-122"/>
                <a:ea typeface="微软雅黑" pitchFamily="34" charset="-122"/>
              </a:rPr>
              <a:t>办公管理</a:t>
            </a:r>
            <a:endParaRPr lang="en-US" altLang="zh-CN" sz="2400" b="1" kern="0" dirty="0" smtClean="0">
              <a:solidFill>
                <a:srgbClr val="FF0000"/>
              </a:solidFill>
              <a:latin typeface="微软雅黑" pitchFamily="34" charset="-122"/>
              <a:ea typeface="微软雅黑" pitchFamily="34" charset="-122"/>
            </a:endParaRPr>
          </a:p>
        </p:txBody>
      </p:sp>
      <p:sp>
        <p:nvSpPr>
          <p:cNvPr id="11" name="TextBox 32"/>
          <p:cNvSpPr txBox="1">
            <a:spLocks noChangeArrowheads="1"/>
          </p:cNvSpPr>
          <p:nvPr/>
        </p:nvSpPr>
        <p:spPr bwMode="auto">
          <a:xfrm flipH="1">
            <a:off x="6372224" y="3645495"/>
            <a:ext cx="2403475" cy="1117600"/>
          </a:xfrm>
          <a:prstGeom prst="rect">
            <a:avLst/>
          </a:prstGeom>
          <a:noFill/>
          <a:ln>
            <a:noFill/>
          </a:ln>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285750" indent="-285750" eaLnBrk="1" fontAlgn="auto" hangingPunct="1">
              <a:lnSpc>
                <a:spcPts val="2000"/>
              </a:lnSpc>
              <a:spcBef>
                <a:spcPts val="0"/>
              </a:spcBef>
              <a:spcAft>
                <a:spcPts val="0"/>
              </a:spcAft>
              <a:buFont typeface="Wingdings" panose="05000000000000000000" pitchFamily="2" charset="2"/>
              <a:buChar char="l"/>
              <a:defRPr/>
            </a:pPr>
            <a:r>
              <a:rPr lang="zh-CN" altLang="en-US" sz="1400" kern="0" dirty="0" smtClean="0">
                <a:solidFill>
                  <a:sysClr val="windowText" lastClr="000000">
                    <a:lumMod val="85000"/>
                    <a:lumOff val="15000"/>
                  </a:sysClr>
                </a:solidFill>
                <a:latin typeface="微软雅黑" pitchFamily="34" charset="-122"/>
                <a:ea typeface="微软雅黑" pitchFamily="34" charset="-122"/>
              </a:rPr>
              <a:t>实现对物业的资金收入与支出进行明确的流程管理，确保资金走向的透明化</a:t>
            </a:r>
            <a:endParaRPr lang="en-US" altLang="zh-CN" sz="1400" kern="0" dirty="0" smtClean="0">
              <a:solidFill>
                <a:sysClr val="windowText" lastClr="000000">
                  <a:lumMod val="85000"/>
                  <a:lumOff val="15000"/>
                </a:sysClr>
              </a:solidFill>
              <a:latin typeface="微软雅黑" pitchFamily="34" charset="-122"/>
              <a:ea typeface="微软雅黑" pitchFamily="34" charset="-122"/>
            </a:endParaRPr>
          </a:p>
        </p:txBody>
      </p:sp>
      <p:sp>
        <p:nvSpPr>
          <p:cNvPr id="12" name="TextBox 11"/>
          <p:cNvSpPr txBox="1">
            <a:spLocks noChangeArrowheads="1"/>
          </p:cNvSpPr>
          <p:nvPr/>
        </p:nvSpPr>
        <p:spPr bwMode="auto">
          <a:xfrm flipH="1">
            <a:off x="6408737" y="3301007"/>
            <a:ext cx="2771775" cy="400050"/>
          </a:xfrm>
          <a:prstGeom prst="rect">
            <a:avLst/>
          </a:prstGeom>
          <a:noFill/>
          <a:ln>
            <a:noFill/>
          </a:ln>
          <a:effectLs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fontAlgn="auto" hangingPunct="1">
              <a:spcBef>
                <a:spcPts val="0"/>
              </a:spcBef>
              <a:spcAft>
                <a:spcPts val="0"/>
              </a:spcAft>
              <a:defRPr/>
            </a:pPr>
            <a:r>
              <a:rPr lang="zh-CN" altLang="en-US" sz="2000" b="1" kern="0" dirty="0" smtClean="0">
                <a:solidFill>
                  <a:prstClr val="black"/>
                </a:solidFill>
                <a:latin typeface="微软雅黑" pitchFamily="34" charset="-122"/>
                <a:ea typeface="微软雅黑" pitchFamily="34" charset="-122"/>
              </a:rPr>
              <a:t>物业资金管理</a:t>
            </a:r>
            <a:endParaRPr lang="en-US" altLang="zh-CN" sz="2000" b="1" kern="0" dirty="0" smtClean="0">
              <a:solidFill>
                <a:prstClr val="black"/>
              </a:solidFill>
              <a:latin typeface="微软雅黑" pitchFamily="34" charset="-122"/>
              <a:ea typeface="微软雅黑" pitchFamily="34" charset="-122"/>
            </a:endParaRPr>
          </a:p>
        </p:txBody>
      </p:sp>
      <p:sp>
        <p:nvSpPr>
          <p:cNvPr id="13" name="TextBox 11"/>
          <p:cNvSpPr txBox="1">
            <a:spLocks noChangeArrowheads="1"/>
          </p:cNvSpPr>
          <p:nvPr/>
        </p:nvSpPr>
        <p:spPr bwMode="auto">
          <a:xfrm flipH="1">
            <a:off x="6238874" y="1411882"/>
            <a:ext cx="2897188" cy="400050"/>
          </a:xfrm>
          <a:prstGeom prst="rect">
            <a:avLst/>
          </a:prstGeom>
          <a:noFill/>
          <a:ln>
            <a:noFill/>
          </a:ln>
          <a:effectLs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fontAlgn="auto" hangingPunct="1">
              <a:spcBef>
                <a:spcPts val="0"/>
              </a:spcBef>
              <a:spcAft>
                <a:spcPts val="0"/>
              </a:spcAft>
              <a:defRPr/>
            </a:pPr>
            <a:r>
              <a:rPr lang="zh-CN" altLang="en-US" sz="2000" b="1" kern="0" dirty="0" smtClean="0">
                <a:solidFill>
                  <a:prstClr val="black"/>
                </a:solidFill>
                <a:latin typeface="微软雅黑" pitchFamily="34" charset="-122"/>
                <a:ea typeface="微软雅黑" pitchFamily="34" charset="-122"/>
              </a:rPr>
              <a:t>日常流程管理</a:t>
            </a:r>
            <a:endParaRPr lang="en-US" altLang="zh-CN" sz="2000" b="1" kern="0" dirty="0" smtClean="0">
              <a:solidFill>
                <a:prstClr val="black"/>
              </a:solidFill>
              <a:latin typeface="微软雅黑" pitchFamily="34" charset="-122"/>
              <a:ea typeface="微软雅黑" pitchFamily="34" charset="-122"/>
            </a:endParaRPr>
          </a:p>
        </p:txBody>
      </p:sp>
      <p:sp>
        <p:nvSpPr>
          <p:cNvPr id="14" name="TextBox 11"/>
          <p:cNvSpPr txBox="1">
            <a:spLocks noChangeArrowheads="1"/>
          </p:cNvSpPr>
          <p:nvPr/>
        </p:nvSpPr>
        <p:spPr bwMode="auto">
          <a:xfrm flipH="1">
            <a:off x="676672" y="3655020"/>
            <a:ext cx="2743200" cy="400050"/>
          </a:xfrm>
          <a:prstGeom prst="rect">
            <a:avLst/>
          </a:prstGeom>
          <a:noFill/>
          <a:ln>
            <a:noFill/>
          </a:ln>
          <a:effectLs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fontAlgn="auto" hangingPunct="1">
              <a:spcBef>
                <a:spcPts val="0"/>
              </a:spcBef>
              <a:spcAft>
                <a:spcPts val="0"/>
              </a:spcAft>
              <a:defRPr/>
            </a:pPr>
            <a:r>
              <a:rPr lang="zh-CN" altLang="en-US" sz="2000" b="1" kern="0" dirty="0" smtClean="0">
                <a:solidFill>
                  <a:prstClr val="black"/>
                </a:solidFill>
                <a:latin typeface="微软雅黑" pitchFamily="34" charset="-122"/>
                <a:ea typeface="微软雅黑" pitchFamily="34" charset="-122"/>
              </a:rPr>
              <a:t>营销服务管理</a:t>
            </a:r>
            <a:endParaRPr lang="en-US" altLang="zh-CN" sz="2000" b="1" kern="0" dirty="0" smtClean="0">
              <a:solidFill>
                <a:prstClr val="black"/>
              </a:solidFill>
              <a:latin typeface="微软雅黑" pitchFamily="34" charset="-122"/>
              <a:ea typeface="微软雅黑" pitchFamily="34" charset="-122"/>
            </a:endParaRPr>
          </a:p>
        </p:txBody>
      </p:sp>
      <p:sp>
        <p:nvSpPr>
          <p:cNvPr id="15" name="TextBox 11"/>
          <p:cNvSpPr txBox="1">
            <a:spLocks noChangeArrowheads="1"/>
          </p:cNvSpPr>
          <p:nvPr/>
        </p:nvSpPr>
        <p:spPr bwMode="auto">
          <a:xfrm flipH="1">
            <a:off x="664344" y="1444278"/>
            <a:ext cx="2663825" cy="400050"/>
          </a:xfrm>
          <a:prstGeom prst="rect">
            <a:avLst/>
          </a:prstGeom>
          <a:noFill/>
          <a:ln>
            <a:noFill/>
          </a:ln>
          <a:effectLs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fontAlgn="auto" hangingPunct="1">
              <a:spcBef>
                <a:spcPts val="0"/>
              </a:spcBef>
              <a:spcAft>
                <a:spcPts val="0"/>
              </a:spcAft>
              <a:defRPr/>
            </a:pPr>
            <a:r>
              <a:rPr lang="zh-CN" altLang="en-US" sz="2000" b="1" kern="0" dirty="0" smtClean="0">
                <a:solidFill>
                  <a:prstClr val="black"/>
                </a:solidFill>
                <a:latin typeface="微软雅黑" pitchFamily="34" charset="-122"/>
                <a:ea typeface="微软雅黑" pitchFamily="34" charset="-122"/>
              </a:rPr>
              <a:t>设备资产管理</a:t>
            </a:r>
            <a:endParaRPr lang="en-US" altLang="zh-CN" sz="2000" b="1" kern="0" dirty="0" smtClean="0">
              <a:solidFill>
                <a:prstClr val="black"/>
              </a:solidFill>
              <a:latin typeface="微软雅黑" pitchFamily="34" charset="-122"/>
              <a:ea typeface="微软雅黑" pitchFamily="34" charset="-122"/>
            </a:endParaRPr>
          </a:p>
        </p:txBody>
      </p:sp>
      <p:sp>
        <p:nvSpPr>
          <p:cNvPr id="20" name="TextBox 41"/>
          <p:cNvSpPr txBox="1">
            <a:spLocks noChangeArrowheads="1"/>
          </p:cNvSpPr>
          <p:nvPr/>
        </p:nvSpPr>
        <p:spPr bwMode="auto">
          <a:xfrm flipH="1">
            <a:off x="519882" y="1825278"/>
            <a:ext cx="3548062" cy="738187"/>
          </a:xfrm>
          <a:prstGeom prst="rect">
            <a:avLst/>
          </a:prstGeom>
          <a:noFill/>
          <a:ln>
            <a:noFill/>
          </a:ln>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285750" indent="-285750">
              <a:buFont typeface="Wingdings" panose="05000000000000000000" pitchFamily="2" charset="2"/>
              <a:buChar char="l"/>
              <a:defRPr/>
            </a:pPr>
            <a:r>
              <a:rPr lang="zh-CN" altLang="en-US" sz="1400" dirty="0" smtClean="0">
                <a:latin typeface="+mn-ea"/>
                <a:ea typeface="+mn-ea"/>
              </a:rPr>
              <a:t>实现对园区的区块划分、</a:t>
            </a:r>
            <a:r>
              <a:rPr lang="zh-CN" altLang="en-US" sz="1400" dirty="0">
                <a:latin typeface="+mn-ea"/>
                <a:ea typeface="+mn-ea"/>
              </a:rPr>
              <a:t>楼宇、楼层、房间、</a:t>
            </a:r>
            <a:r>
              <a:rPr lang="zh-CN" altLang="en-US" sz="1400" dirty="0" smtClean="0">
                <a:latin typeface="+mn-ea"/>
                <a:ea typeface="+mn-ea"/>
              </a:rPr>
              <a:t>商户进行统一规划与管理</a:t>
            </a:r>
            <a:endParaRPr lang="en-US" altLang="zh-CN" sz="1400" dirty="0" smtClean="0">
              <a:latin typeface="+mn-ea"/>
              <a:ea typeface="+mn-ea"/>
            </a:endParaRPr>
          </a:p>
          <a:p>
            <a:pPr marL="285750" indent="-285750">
              <a:buFont typeface="Wingdings" panose="05000000000000000000" pitchFamily="2" charset="2"/>
              <a:buChar char="l"/>
              <a:defRPr/>
            </a:pPr>
            <a:r>
              <a:rPr lang="zh-CN" altLang="en-US" sz="1400" dirty="0" smtClean="0">
                <a:latin typeface="+mn-ea"/>
                <a:ea typeface="+mn-ea"/>
              </a:rPr>
              <a:t>实现对园区的信息化设备进行日常维护</a:t>
            </a:r>
            <a:endParaRPr lang="zh-CN" altLang="en-US" sz="1400" dirty="0">
              <a:latin typeface="+mn-ea"/>
              <a:ea typeface="+mn-ea"/>
            </a:endParaRPr>
          </a:p>
        </p:txBody>
      </p:sp>
      <p:sp>
        <p:nvSpPr>
          <p:cNvPr id="21" name="TextBox 42"/>
          <p:cNvSpPr txBox="1">
            <a:spLocks noChangeArrowheads="1"/>
          </p:cNvSpPr>
          <p:nvPr/>
        </p:nvSpPr>
        <p:spPr bwMode="auto">
          <a:xfrm flipH="1">
            <a:off x="6183312" y="1811932"/>
            <a:ext cx="2879725" cy="954088"/>
          </a:xfrm>
          <a:prstGeom prst="rect">
            <a:avLst/>
          </a:prstGeom>
          <a:noFill/>
          <a:ln>
            <a:noFill/>
          </a:ln>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285750" indent="-285750" eaLnBrk="1" fontAlgn="auto" hangingPunct="1">
              <a:spcBef>
                <a:spcPts val="0"/>
              </a:spcBef>
              <a:spcAft>
                <a:spcPts val="0"/>
              </a:spcAft>
              <a:buFont typeface="Wingdings" panose="05000000000000000000" pitchFamily="2" charset="2"/>
              <a:buChar char="l"/>
              <a:defRPr/>
            </a:pPr>
            <a:r>
              <a:rPr lang="zh-CN" altLang="en-US" sz="1400" kern="0" dirty="0" smtClean="0">
                <a:solidFill>
                  <a:sysClr val="windowText" lastClr="000000">
                    <a:lumMod val="85000"/>
                    <a:lumOff val="15000"/>
                  </a:sysClr>
                </a:solidFill>
                <a:latin typeface="微软雅黑" pitchFamily="34" charset="-122"/>
                <a:ea typeface="微软雅黑" pitchFamily="34" charset="-122"/>
              </a:rPr>
              <a:t>实现对计划内和特殊事件的有续规划与应急管理</a:t>
            </a:r>
            <a:endParaRPr lang="en-US" altLang="zh-CN" sz="1400" kern="0" dirty="0" smtClean="0">
              <a:solidFill>
                <a:sysClr val="windowText" lastClr="000000">
                  <a:lumMod val="85000"/>
                  <a:lumOff val="15000"/>
                </a:sysClr>
              </a:solidFill>
              <a:latin typeface="微软雅黑" pitchFamily="34" charset="-122"/>
              <a:ea typeface="微软雅黑" pitchFamily="34" charset="-122"/>
            </a:endParaRPr>
          </a:p>
          <a:p>
            <a:pPr marL="285750" indent="-285750" eaLnBrk="1" fontAlgn="auto" hangingPunct="1">
              <a:spcBef>
                <a:spcPts val="0"/>
              </a:spcBef>
              <a:spcAft>
                <a:spcPts val="0"/>
              </a:spcAft>
              <a:buFont typeface="Wingdings" panose="05000000000000000000" pitchFamily="2" charset="2"/>
              <a:buChar char="l"/>
              <a:defRPr/>
            </a:pPr>
            <a:r>
              <a:rPr lang="zh-CN" altLang="en-US" sz="1400" kern="0" dirty="0" smtClean="0">
                <a:solidFill>
                  <a:sysClr val="windowText" lastClr="000000">
                    <a:lumMod val="85000"/>
                    <a:lumOff val="15000"/>
                  </a:sysClr>
                </a:solidFill>
                <a:latin typeface="微软雅黑" pitchFamily="34" charset="-122"/>
                <a:ea typeface="微软雅黑" pitchFamily="34" charset="-122"/>
              </a:rPr>
              <a:t>实现对日常事务流程的规范管理</a:t>
            </a:r>
            <a:endParaRPr lang="en-US" altLang="zh-CN" sz="1400" kern="0" dirty="0" smtClean="0">
              <a:solidFill>
                <a:sysClr val="windowText" lastClr="000000">
                  <a:lumMod val="85000"/>
                  <a:lumOff val="15000"/>
                </a:sysClr>
              </a:solidFill>
              <a:latin typeface="微软雅黑" pitchFamily="34" charset="-122"/>
              <a:ea typeface="微软雅黑" pitchFamily="34" charset="-122"/>
            </a:endParaRPr>
          </a:p>
        </p:txBody>
      </p:sp>
      <p:sp>
        <p:nvSpPr>
          <p:cNvPr id="22" name="TextBox 43"/>
          <p:cNvSpPr txBox="1">
            <a:spLocks noChangeArrowheads="1"/>
          </p:cNvSpPr>
          <p:nvPr/>
        </p:nvSpPr>
        <p:spPr bwMode="auto">
          <a:xfrm flipH="1">
            <a:off x="516335" y="4018557"/>
            <a:ext cx="2879725" cy="739775"/>
          </a:xfrm>
          <a:prstGeom prst="rect">
            <a:avLst/>
          </a:prstGeom>
          <a:noFill/>
          <a:ln>
            <a:noFill/>
          </a:ln>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285750" indent="-285750" eaLnBrk="1" fontAlgn="auto" hangingPunct="1">
              <a:spcBef>
                <a:spcPts val="0"/>
              </a:spcBef>
              <a:spcAft>
                <a:spcPts val="0"/>
              </a:spcAft>
              <a:buFont typeface="Wingdings" panose="05000000000000000000" pitchFamily="2" charset="2"/>
              <a:buChar char="l"/>
              <a:defRPr/>
            </a:pPr>
            <a:r>
              <a:rPr lang="zh-CN" altLang="en-US" sz="1400" kern="0" dirty="0" smtClean="0">
                <a:solidFill>
                  <a:sysClr val="windowText" lastClr="000000">
                    <a:lumMod val="85000"/>
                    <a:lumOff val="15000"/>
                  </a:sysClr>
                </a:solidFill>
                <a:latin typeface="微软雅黑" pitchFamily="34" charset="-122"/>
                <a:ea typeface="微软雅黑" pitchFamily="34" charset="-122"/>
              </a:rPr>
              <a:t>进行梳理内部楼宇、商铺的租赁与销售</a:t>
            </a:r>
            <a:endParaRPr lang="en-US" altLang="zh-CN" sz="1400" kern="0" dirty="0" smtClean="0">
              <a:solidFill>
                <a:sysClr val="windowText" lastClr="000000">
                  <a:lumMod val="85000"/>
                  <a:lumOff val="15000"/>
                </a:sysClr>
              </a:solidFill>
              <a:latin typeface="微软雅黑" pitchFamily="34" charset="-122"/>
              <a:ea typeface="微软雅黑" pitchFamily="34" charset="-122"/>
            </a:endParaRPr>
          </a:p>
          <a:p>
            <a:pPr marL="285750" indent="-285750" eaLnBrk="1" fontAlgn="auto" hangingPunct="1">
              <a:spcBef>
                <a:spcPts val="0"/>
              </a:spcBef>
              <a:spcAft>
                <a:spcPts val="0"/>
              </a:spcAft>
              <a:buFont typeface="Wingdings" panose="05000000000000000000" pitchFamily="2" charset="2"/>
              <a:buChar char="l"/>
              <a:defRPr/>
            </a:pPr>
            <a:r>
              <a:rPr lang="zh-CN" altLang="en-US" sz="1400" kern="0" dirty="0" smtClean="0">
                <a:solidFill>
                  <a:sysClr val="windowText" lastClr="000000">
                    <a:lumMod val="85000"/>
                    <a:lumOff val="15000"/>
                  </a:sysClr>
                </a:solidFill>
                <a:latin typeface="微软雅黑" pitchFamily="34" charset="-122"/>
                <a:ea typeface="微软雅黑" pitchFamily="34" charset="-122"/>
              </a:rPr>
              <a:t>对物业合作方的管理</a:t>
            </a:r>
            <a:endParaRPr lang="en-US" altLang="zh-CN" sz="1400" kern="0" dirty="0" smtClean="0">
              <a:solidFill>
                <a:sysClr val="windowText" lastClr="000000">
                  <a:lumMod val="85000"/>
                  <a:lumOff val="15000"/>
                </a:sysClr>
              </a:solidFill>
              <a:latin typeface="微软雅黑" pitchFamily="34" charset="-122"/>
              <a:ea typeface="微软雅黑" pitchFamily="34" charset="-122"/>
            </a:endParaRPr>
          </a:p>
        </p:txBody>
      </p:sp>
      <p:sp>
        <p:nvSpPr>
          <p:cNvPr id="23" name="椭圆 22"/>
          <p:cNvSpPr/>
          <p:nvPr/>
        </p:nvSpPr>
        <p:spPr>
          <a:xfrm>
            <a:off x="519882" y="980728"/>
            <a:ext cx="431800" cy="431800"/>
          </a:xfrm>
          <a:prstGeom prst="ellipse">
            <a:avLst/>
          </a:prstGeom>
          <a:noFill/>
          <a:ln w="50800" cap="flat" cmpd="sng" algn="ctr">
            <a:solidFill>
              <a:srgbClr val="FF0000"/>
            </a:solidFill>
            <a:prstDash val="solid"/>
          </a:ln>
          <a:effectLst/>
        </p:spPr>
        <p:txBody>
          <a:bodyPr anchor="ctr"/>
          <a:lstStyle/>
          <a:p>
            <a:pPr algn="ctr" fontAlgn="auto">
              <a:spcBef>
                <a:spcPts val="0"/>
              </a:spcBef>
              <a:spcAft>
                <a:spcPts val="0"/>
              </a:spcAft>
              <a:defRPr/>
            </a:pPr>
            <a:r>
              <a:rPr lang="en-US" altLang="zh-CN" b="1" kern="0" dirty="0">
                <a:solidFill>
                  <a:srgbClr val="FF0000"/>
                </a:solidFill>
                <a:latin typeface="微软雅黑" pitchFamily="34" charset="-122"/>
                <a:ea typeface="华文细黑"/>
              </a:rPr>
              <a:t>1</a:t>
            </a:r>
            <a:endParaRPr lang="zh-CN" altLang="en-US" b="1" kern="0" dirty="0">
              <a:solidFill>
                <a:srgbClr val="FF0000"/>
              </a:solidFill>
              <a:latin typeface="微软雅黑" pitchFamily="34" charset="-122"/>
              <a:ea typeface="华文细黑"/>
            </a:endParaRPr>
          </a:p>
        </p:txBody>
      </p:sp>
      <p:sp>
        <p:nvSpPr>
          <p:cNvPr id="24" name="椭圆 23"/>
          <p:cNvSpPr/>
          <p:nvPr/>
        </p:nvSpPr>
        <p:spPr>
          <a:xfrm>
            <a:off x="516335" y="3229570"/>
            <a:ext cx="431800" cy="431800"/>
          </a:xfrm>
          <a:prstGeom prst="ellipse">
            <a:avLst/>
          </a:prstGeom>
          <a:noFill/>
          <a:ln w="50800" cap="flat" cmpd="sng" algn="ctr">
            <a:solidFill>
              <a:srgbClr val="FF0000"/>
            </a:solidFill>
            <a:prstDash val="solid"/>
          </a:ln>
          <a:effectLst/>
        </p:spPr>
        <p:txBody>
          <a:bodyPr anchor="ctr"/>
          <a:lstStyle/>
          <a:p>
            <a:pPr algn="ctr" fontAlgn="auto">
              <a:spcBef>
                <a:spcPts val="0"/>
              </a:spcBef>
              <a:spcAft>
                <a:spcPts val="0"/>
              </a:spcAft>
              <a:defRPr/>
            </a:pPr>
            <a:r>
              <a:rPr lang="en-US" altLang="zh-CN" b="1" kern="0" dirty="0">
                <a:solidFill>
                  <a:srgbClr val="FF0000"/>
                </a:solidFill>
                <a:latin typeface="微软雅黑" pitchFamily="34" charset="-122"/>
                <a:ea typeface="华文细黑"/>
              </a:rPr>
              <a:t>2</a:t>
            </a:r>
            <a:endParaRPr lang="zh-CN" altLang="en-US" b="1" kern="0" dirty="0">
              <a:solidFill>
                <a:srgbClr val="FF0000"/>
              </a:solidFill>
              <a:latin typeface="微软雅黑" pitchFamily="34" charset="-122"/>
              <a:ea typeface="华文细黑"/>
            </a:endParaRPr>
          </a:p>
        </p:txBody>
      </p:sp>
      <p:sp>
        <p:nvSpPr>
          <p:cNvPr id="25" name="椭圆 24"/>
          <p:cNvSpPr/>
          <p:nvPr/>
        </p:nvSpPr>
        <p:spPr>
          <a:xfrm>
            <a:off x="6011862" y="995957"/>
            <a:ext cx="431800" cy="433388"/>
          </a:xfrm>
          <a:prstGeom prst="ellipse">
            <a:avLst/>
          </a:prstGeom>
          <a:noFill/>
          <a:ln w="50800" cap="flat" cmpd="sng" algn="ctr">
            <a:solidFill>
              <a:srgbClr val="FF0000"/>
            </a:solidFill>
            <a:prstDash val="solid"/>
          </a:ln>
          <a:effectLst/>
        </p:spPr>
        <p:txBody>
          <a:bodyPr anchor="ctr"/>
          <a:lstStyle/>
          <a:p>
            <a:pPr algn="ctr" fontAlgn="auto">
              <a:spcBef>
                <a:spcPts val="0"/>
              </a:spcBef>
              <a:spcAft>
                <a:spcPts val="0"/>
              </a:spcAft>
              <a:defRPr/>
            </a:pPr>
            <a:r>
              <a:rPr lang="en-US" altLang="zh-CN" b="1" kern="0" dirty="0">
                <a:solidFill>
                  <a:srgbClr val="FF0000"/>
                </a:solidFill>
                <a:latin typeface="微软雅黑" pitchFamily="34" charset="-122"/>
                <a:ea typeface="华文细黑"/>
              </a:rPr>
              <a:t>3</a:t>
            </a:r>
            <a:endParaRPr lang="zh-CN" altLang="en-US" b="1" kern="0" dirty="0">
              <a:solidFill>
                <a:srgbClr val="FF0000"/>
              </a:solidFill>
              <a:latin typeface="微软雅黑" pitchFamily="34" charset="-122"/>
              <a:ea typeface="华文细黑"/>
            </a:endParaRPr>
          </a:p>
        </p:txBody>
      </p:sp>
      <p:sp>
        <p:nvSpPr>
          <p:cNvPr id="26" name="椭圆 25"/>
          <p:cNvSpPr/>
          <p:nvPr/>
        </p:nvSpPr>
        <p:spPr>
          <a:xfrm>
            <a:off x="6056312" y="2940645"/>
            <a:ext cx="431800" cy="431800"/>
          </a:xfrm>
          <a:prstGeom prst="ellipse">
            <a:avLst/>
          </a:prstGeom>
          <a:noFill/>
          <a:ln w="50800" cap="flat" cmpd="sng" algn="ctr">
            <a:solidFill>
              <a:srgbClr val="FF0000"/>
            </a:solidFill>
            <a:prstDash val="solid"/>
          </a:ln>
          <a:effectLst/>
        </p:spPr>
        <p:txBody>
          <a:bodyPr anchor="ctr"/>
          <a:lstStyle/>
          <a:p>
            <a:pPr algn="ctr" fontAlgn="auto">
              <a:spcBef>
                <a:spcPts val="0"/>
              </a:spcBef>
              <a:spcAft>
                <a:spcPts val="0"/>
              </a:spcAft>
              <a:defRPr/>
            </a:pPr>
            <a:r>
              <a:rPr lang="en-US" altLang="zh-CN" b="1" kern="0" dirty="0">
                <a:solidFill>
                  <a:srgbClr val="FF0000"/>
                </a:solidFill>
                <a:latin typeface="微软雅黑" pitchFamily="34" charset="-122"/>
                <a:ea typeface="华文细黑"/>
              </a:rPr>
              <a:t>4</a:t>
            </a:r>
            <a:endParaRPr lang="zh-CN" altLang="en-US" b="1" kern="0" dirty="0">
              <a:solidFill>
                <a:srgbClr val="FF0000"/>
              </a:solidFill>
              <a:latin typeface="微软雅黑" pitchFamily="34" charset="-122"/>
              <a:ea typeface="华文细黑"/>
            </a:endParaRPr>
          </a:p>
        </p:txBody>
      </p:sp>
      <p:sp>
        <p:nvSpPr>
          <p:cNvPr id="27" name="TextBox 48"/>
          <p:cNvSpPr txBox="1"/>
          <p:nvPr/>
        </p:nvSpPr>
        <p:spPr>
          <a:xfrm>
            <a:off x="2010793" y="5991442"/>
            <a:ext cx="4930775" cy="415498"/>
          </a:xfrm>
          <a:prstGeom prst="rect">
            <a:avLst/>
          </a:prstGeom>
          <a:solidFill>
            <a:schemeClr val="bg1">
              <a:lumMod val="50000"/>
            </a:schemeClr>
          </a:solidFill>
        </p:spPr>
        <p:txBody>
          <a:bodyPr anchor="ctr">
            <a:spAutoFit/>
          </a:bodyPr>
          <a:lstStyle/>
          <a:p>
            <a:pPr algn="ctr">
              <a:lnSpc>
                <a:spcPct val="150000"/>
              </a:lnSpc>
              <a:defRPr/>
            </a:pPr>
            <a:r>
              <a:rPr lang="zh-CN" altLang="en-US" sz="1400" b="1" dirty="0">
                <a:solidFill>
                  <a:schemeClr val="bg1"/>
                </a:solidFill>
                <a:latin typeface="+mn-ea"/>
                <a:ea typeface="+mn-ea"/>
              </a:rPr>
              <a:t>实现物业办公管理的信息化、流程化、规范</a:t>
            </a:r>
            <a:r>
              <a:rPr lang="zh-CN" altLang="en-US" sz="1400" b="1" dirty="0" smtClean="0">
                <a:solidFill>
                  <a:schemeClr val="bg1"/>
                </a:solidFill>
                <a:latin typeface="+mn-ea"/>
                <a:ea typeface="+mn-ea"/>
              </a:rPr>
              <a:t>化</a:t>
            </a:r>
            <a:endParaRPr lang="zh-CN" altLang="en-US" sz="1400" dirty="0">
              <a:solidFill>
                <a:schemeClr val="tx2">
                  <a:lumMod val="60000"/>
                  <a:lumOff val="40000"/>
                </a:schemeClr>
              </a:solidFill>
              <a:latin typeface="+mn-ea"/>
            </a:endParaRPr>
          </a:p>
        </p:txBody>
      </p:sp>
    </p:spTree>
    <p:extLst>
      <p:ext uri="{BB962C8B-B14F-4D97-AF65-F5344CB8AC3E}">
        <p14:creationId xmlns:p14="http://schemas.microsoft.com/office/powerpoint/2010/main" xmlns="" val="10738415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p:txBody>
          <a:bodyPr/>
          <a:lstStyle/>
          <a:p>
            <a:pPr marL="0" indent="0">
              <a:buNone/>
            </a:pPr>
            <a:r>
              <a:rPr lang="zh-CN" altLang="en-US" dirty="0" smtClean="0"/>
              <a:t>园区物业</a:t>
            </a:r>
            <a:r>
              <a:rPr lang="en-US" altLang="zh-CN" dirty="0" smtClean="0"/>
              <a:t>——</a:t>
            </a:r>
            <a:r>
              <a:rPr lang="zh-CN" altLang="en-US" dirty="0" smtClean="0"/>
              <a:t>服务管理</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34</a:t>
            </a:fld>
            <a:endParaRPr lang="zh-CN" altLang="en-US" dirty="0"/>
          </a:p>
        </p:txBody>
      </p:sp>
      <p:sp>
        <p:nvSpPr>
          <p:cNvPr id="4" name="TextBox 119"/>
          <p:cNvSpPr txBox="1">
            <a:spLocks noChangeArrowheads="1"/>
          </p:cNvSpPr>
          <p:nvPr/>
        </p:nvSpPr>
        <p:spPr bwMode="auto">
          <a:xfrm>
            <a:off x="4716214" y="1052736"/>
            <a:ext cx="4032250" cy="5191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285750" indent="-28575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ts val="2500"/>
              </a:lnSpc>
              <a:buFont typeface="Wingdings" panose="05000000000000000000" pitchFamily="2" charset="2"/>
              <a:buChar char="p"/>
            </a:pPr>
            <a:r>
              <a:rPr lang="zh-CN" altLang="en-US" sz="1600" b="1">
                <a:latin typeface="微软雅黑" panose="020B0503020204020204" pitchFamily="34" charset="-122"/>
                <a:ea typeface="微软雅黑" panose="020B0503020204020204" pitchFamily="34" charset="-122"/>
              </a:rPr>
              <a:t>多维度服务响应渠道</a:t>
            </a:r>
            <a:endParaRPr lang="en-US" altLang="zh-CN" sz="1600" b="1">
              <a:latin typeface="微软雅黑" panose="020B0503020204020204" pitchFamily="34" charset="-122"/>
              <a:ea typeface="微软雅黑" panose="020B0503020204020204" pitchFamily="34" charset="-122"/>
            </a:endParaRPr>
          </a:p>
          <a:p>
            <a:pPr eaLnBrk="1" hangingPunct="1">
              <a:lnSpc>
                <a:spcPts val="2500"/>
              </a:lnSpc>
              <a:buFont typeface="微软雅黑" panose="020B0503020204020204" pitchFamily="34" charset="-122"/>
              <a:buChar char="−"/>
            </a:pPr>
            <a:r>
              <a:rPr lang="zh-CN" altLang="en-US" sz="1600">
                <a:latin typeface="微软雅黑" panose="020B0503020204020204" pitchFamily="34" charset="-122"/>
                <a:ea typeface="微软雅黑" panose="020B0503020204020204" pitchFamily="34" charset="-122"/>
              </a:rPr>
              <a:t>通过呼叫中心</a:t>
            </a:r>
            <a:endParaRPr lang="en-US" altLang="zh-CN" sz="1600">
              <a:latin typeface="微软雅黑" panose="020B0503020204020204" pitchFamily="34" charset="-122"/>
              <a:ea typeface="微软雅黑" panose="020B0503020204020204" pitchFamily="34" charset="-122"/>
            </a:endParaRPr>
          </a:p>
          <a:p>
            <a:pPr eaLnBrk="1" hangingPunct="1">
              <a:lnSpc>
                <a:spcPts val="2500"/>
              </a:lnSpc>
              <a:buFont typeface="微软雅黑" panose="020B0503020204020204" pitchFamily="34" charset="-122"/>
              <a:buChar char="−"/>
            </a:pPr>
            <a:r>
              <a:rPr lang="zh-CN" altLang="en-US" sz="1600">
                <a:latin typeface="微软雅黑" panose="020B0503020204020204" pitchFamily="34" charset="-122"/>
                <a:ea typeface="微软雅黑" panose="020B0503020204020204" pitchFamily="34" charset="-122"/>
              </a:rPr>
              <a:t>手机</a:t>
            </a:r>
            <a:r>
              <a:rPr lang="en-US" altLang="zh-CN" sz="1600">
                <a:latin typeface="微软雅黑" panose="020B0503020204020204" pitchFamily="34" charset="-122"/>
                <a:ea typeface="微软雅黑" panose="020B0503020204020204" pitchFamily="34" charset="-122"/>
              </a:rPr>
              <a:t>App</a:t>
            </a:r>
            <a:r>
              <a:rPr lang="zh-CN" altLang="en-US" sz="1600">
                <a:latin typeface="微软雅黑" panose="020B0503020204020204" pitchFamily="34" charset="-122"/>
                <a:ea typeface="微软雅黑" panose="020B0503020204020204" pitchFamily="34" charset="-122"/>
              </a:rPr>
              <a:t>应用</a:t>
            </a:r>
            <a:endParaRPr lang="en-US" altLang="zh-CN" sz="1600">
              <a:latin typeface="微软雅黑" panose="020B0503020204020204" pitchFamily="34" charset="-122"/>
              <a:ea typeface="微软雅黑" panose="020B0503020204020204" pitchFamily="34" charset="-122"/>
            </a:endParaRPr>
          </a:p>
          <a:p>
            <a:pPr eaLnBrk="1" hangingPunct="1">
              <a:lnSpc>
                <a:spcPts val="2500"/>
              </a:lnSpc>
              <a:buFont typeface="微软雅黑" panose="020B0503020204020204" pitchFamily="34" charset="-122"/>
              <a:buChar char="−"/>
            </a:pPr>
            <a:r>
              <a:rPr lang="en-US" altLang="zh-CN" sz="1600">
                <a:latin typeface="微软雅黑" panose="020B0503020204020204" pitchFamily="34" charset="-122"/>
                <a:ea typeface="微软雅黑" panose="020B0503020204020204" pitchFamily="34" charset="-122"/>
              </a:rPr>
              <a:t>PC</a:t>
            </a:r>
            <a:r>
              <a:rPr lang="zh-CN" altLang="en-US" sz="1600">
                <a:latin typeface="微软雅黑" panose="020B0503020204020204" pitchFamily="34" charset="-122"/>
                <a:ea typeface="微软雅黑" panose="020B0503020204020204" pitchFamily="34" charset="-122"/>
              </a:rPr>
              <a:t>端业务系统</a:t>
            </a:r>
            <a:endParaRPr lang="en-US" altLang="zh-CN" sz="1600">
              <a:latin typeface="微软雅黑" panose="020B0503020204020204" pitchFamily="34" charset="-122"/>
              <a:ea typeface="微软雅黑" panose="020B0503020204020204" pitchFamily="34" charset="-122"/>
            </a:endParaRPr>
          </a:p>
          <a:p>
            <a:pPr eaLnBrk="1" hangingPunct="1">
              <a:lnSpc>
                <a:spcPts val="2500"/>
              </a:lnSpc>
              <a:buFont typeface="微软雅黑" panose="020B0503020204020204" pitchFamily="34" charset="-122"/>
              <a:buChar char="−"/>
            </a:pPr>
            <a:r>
              <a:rPr lang="zh-CN" altLang="en-US" sz="1600">
                <a:latin typeface="微软雅黑" panose="020B0503020204020204" pitchFamily="34" charset="-122"/>
                <a:ea typeface="微软雅黑" panose="020B0503020204020204" pitchFamily="34" charset="-122"/>
              </a:rPr>
              <a:t>在线客服</a:t>
            </a:r>
            <a:endParaRPr lang="en-US" altLang="zh-CN" sz="1600">
              <a:latin typeface="微软雅黑" panose="020B0503020204020204" pitchFamily="34" charset="-122"/>
              <a:ea typeface="微软雅黑" panose="020B0503020204020204" pitchFamily="34" charset="-122"/>
            </a:endParaRPr>
          </a:p>
          <a:p>
            <a:pPr eaLnBrk="1" hangingPunct="1">
              <a:lnSpc>
                <a:spcPts val="2500"/>
              </a:lnSpc>
              <a:buFont typeface="微软雅黑" panose="020B0503020204020204" pitchFamily="34" charset="-122"/>
              <a:buChar char="−"/>
            </a:pPr>
            <a:r>
              <a:rPr lang="zh-CN" altLang="en-US" sz="1600">
                <a:latin typeface="微软雅黑" panose="020B0503020204020204" pitchFamily="34" charset="-122"/>
                <a:ea typeface="微软雅黑" panose="020B0503020204020204" pitchFamily="34" charset="-122"/>
              </a:rPr>
              <a:t>微信</a:t>
            </a:r>
            <a:r>
              <a:rPr lang="en-US" altLang="zh-CN" sz="1600">
                <a:latin typeface="微软雅黑" panose="020B0503020204020204" pitchFamily="34" charset="-122"/>
                <a:ea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rPr>
              <a:t>易信等</a:t>
            </a:r>
            <a:endParaRPr lang="en-US" altLang="zh-CN" sz="1600">
              <a:latin typeface="微软雅黑" panose="020B0503020204020204" pitchFamily="34" charset="-122"/>
              <a:ea typeface="微软雅黑" panose="020B0503020204020204" pitchFamily="34" charset="-122"/>
            </a:endParaRPr>
          </a:p>
          <a:p>
            <a:pPr eaLnBrk="1" hangingPunct="1">
              <a:lnSpc>
                <a:spcPts val="2500"/>
              </a:lnSpc>
              <a:buFont typeface="Wingdings" panose="05000000000000000000" pitchFamily="2" charset="2"/>
              <a:buChar char="p"/>
            </a:pPr>
            <a:r>
              <a:rPr lang="zh-CN" altLang="en-US" sz="1600" b="1">
                <a:latin typeface="微软雅黑" panose="020B0503020204020204" pitchFamily="34" charset="-122"/>
                <a:ea typeface="微软雅黑" panose="020B0503020204020204" pitchFamily="34" charset="-122"/>
              </a:rPr>
              <a:t>清晰高效的服务流转</a:t>
            </a:r>
            <a:endParaRPr lang="en-US" altLang="zh-CN" sz="1600" b="1">
              <a:latin typeface="微软雅黑" panose="020B0503020204020204" pitchFamily="34" charset="-122"/>
              <a:ea typeface="微软雅黑" panose="020B0503020204020204" pitchFamily="34" charset="-122"/>
            </a:endParaRPr>
          </a:p>
          <a:p>
            <a:pPr eaLnBrk="1" hangingPunct="1">
              <a:lnSpc>
                <a:spcPts val="2500"/>
              </a:lnSpc>
              <a:buFont typeface="微软雅黑" panose="020B0503020204020204" pitchFamily="34" charset="-122"/>
              <a:buChar char="−"/>
            </a:pPr>
            <a:r>
              <a:rPr lang="zh-CN" altLang="en-US" sz="1600">
                <a:latin typeface="微软雅黑" panose="020B0503020204020204" pitchFamily="34" charset="-122"/>
                <a:ea typeface="微软雅黑" panose="020B0503020204020204" pitchFamily="34" charset="-122"/>
              </a:rPr>
              <a:t>需求初步判断，协调相应部门进行解决</a:t>
            </a:r>
            <a:endParaRPr lang="en-US" altLang="zh-CN" sz="1600">
              <a:latin typeface="微软雅黑" panose="020B0503020204020204" pitchFamily="34" charset="-122"/>
              <a:ea typeface="微软雅黑" panose="020B0503020204020204" pitchFamily="34" charset="-122"/>
            </a:endParaRPr>
          </a:p>
          <a:p>
            <a:pPr eaLnBrk="1" hangingPunct="1">
              <a:lnSpc>
                <a:spcPts val="2500"/>
              </a:lnSpc>
              <a:buFont typeface="微软雅黑" panose="020B0503020204020204" pitchFamily="34" charset="-122"/>
              <a:buChar char="−"/>
            </a:pPr>
            <a:r>
              <a:rPr lang="zh-CN" altLang="en-US" sz="1600">
                <a:latin typeface="微软雅黑" panose="020B0503020204020204" pitchFamily="34" charset="-122"/>
                <a:ea typeface="微软雅黑" panose="020B0503020204020204" pitchFamily="34" charset="-122"/>
              </a:rPr>
              <a:t>处理过程中可发起其他部门协作处理</a:t>
            </a:r>
            <a:endParaRPr lang="en-US" altLang="zh-CN" sz="1600">
              <a:latin typeface="微软雅黑" panose="020B0503020204020204" pitchFamily="34" charset="-122"/>
              <a:ea typeface="微软雅黑" panose="020B0503020204020204" pitchFamily="34" charset="-122"/>
            </a:endParaRPr>
          </a:p>
          <a:p>
            <a:pPr eaLnBrk="1" hangingPunct="1">
              <a:lnSpc>
                <a:spcPts val="2500"/>
              </a:lnSpc>
              <a:buFont typeface="微软雅黑" panose="020B0503020204020204" pitchFamily="34" charset="-122"/>
              <a:buChar char="−"/>
            </a:pPr>
            <a:r>
              <a:rPr lang="zh-CN" altLang="en-US" sz="1600">
                <a:latin typeface="微软雅黑" panose="020B0503020204020204" pitchFamily="34" charset="-122"/>
                <a:ea typeface="微软雅黑" panose="020B0503020204020204" pitchFamily="34" charset="-122"/>
              </a:rPr>
              <a:t>流程可实时变更</a:t>
            </a:r>
            <a:endParaRPr lang="en-US" altLang="zh-CN" sz="1600">
              <a:latin typeface="微软雅黑" panose="020B0503020204020204" pitchFamily="34" charset="-122"/>
              <a:ea typeface="微软雅黑" panose="020B0503020204020204" pitchFamily="34" charset="-122"/>
            </a:endParaRPr>
          </a:p>
          <a:p>
            <a:pPr eaLnBrk="1" hangingPunct="1">
              <a:lnSpc>
                <a:spcPts val="2500"/>
              </a:lnSpc>
              <a:buFont typeface="Wingdings" panose="05000000000000000000" pitchFamily="2" charset="2"/>
              <a:buChar char="p"/>
            </a:pPr>
            <a:r>
              <a:rPr lang="zh-CN" altLang="en-US" sz="1600" b="1">
                <a:latin typeface="微软雅黑" panose="020B0503020204020204" pitchFamily="34" charset="-122"/>
                <a:ea typeface="微软雅黑" panose="020B0503020204020204" pitchFamily="34" charset="-122"/>
              </a:rPr>
              <a:t>自动化的服务归档</a:t>
            </a:r>
            <a:endParaRPr lang="en-US" altLang="zh-CN" sz="1600" b="1">
              <a:latin typeface="微软雅黑" panose="020B0503020204020204" pitchFamily="34" charset="-122"/>
              <a:ea typeface="微软雅黑" panose="020B0503020204020204" pitchFamily="34" charset="-122"/>
            </a:endParaRPr>
          </a:p>
          <a:p>
            <a:pPr eaLnBrk="1" hangingPunct="1">
              <a:lnSpc>
                <a:spcPts val="2500"/>
              </a:lnSpc>
              <a:buFont typeface="微软雅黑" panose="020B0503020204020204" pitchFamily="34" charset="-122"/>
              <a:buChar char="−"/>
            </a:pPr>
            <a:r>
              <a:rPr lang="zh-CN" altLang="en-US" sz="1600">
                <a:latin typeface="微软雅黑" panose="020B0503020204020204" pitchFamily="34" charset="-122"/>
                <a:ea typeface="微软雅黑" panose="020B0503020204020204" pitchFamily="34" charset="-122"/>
              </a:rPr>
              <a:t>服务节点自动提醒</a:t>
            </a:r>
            <a:endParaRPr lang="en-US" altLang="zh-CN" sz="1600">
              <a:latin typeface="微软雅黑" panose="020B0503020204020204" pitchFamily="34" charset="-122"/>
              <a:ea typeface="微软雅黑" panose="020B0503020204020204" pitchFamily="34" charset="-122"/>
            </a:endParaRPr>
          </a:p>
          <a:p>
            <a:pPr eaLnBrk="1" hangingPunct="1">
              <a:lnSpc>
                <a:spcPts val="2500"/>
              </a:lnSpc>
              <a:buFont typeface="微软雅黑" panose="020B0503020204020204" pitchFamily="34" charset="-122"/>
              <a:buChar char="−"/>
            </a:pPr>
            <a:r>
              <a:rPr lang="zh-CN" altLang="en-US" sz="1600">
                <a:latin typeface="微软雅黑" panose="020B0503020204020204" pitchFamily="34" charset="-122"/>
                <a:ea typeface="微软雅黑" panose="020B0503020204020204" pitchFamily="34" charset="-122"/>
              </a:rPr>
              <a:t>进行无纸化归档</a:t>
            </a:r>
            <a:endParaRPr lang="en-US" altLang="zh-CN" sz="1600">
              <a:latin typeface="微软雅黑" panose="020B0503020204020204" pitchFamily="34" charset="-122"/>
              <a:ea typeface="微软雅黑" panose="020B0503020204020204" pitchFamily="34" charset="-122"/>
            </a:endParaRPr>
          </a:p>
          <a:p>
            <a:pPr eaLnBrk="1" hangingPunct="1">
              <a:lnSpc>
                <a:spcPts val="2500"/>
              </a:lnSpc>
              <a:buFont typeface="Wingdings" panose="05000000000000000000" pitchFamily="2" charset="2"/>
              <a:buChar char="p"/>
            </a:pPr>
            <a:r>
              <a:rPr lang="zh-CN" altLang="en-US" sz="1600" b="1">
                <a:latin typeface="微软雅黑" panose="020B0503020204020204" pitchFamily="34" charset="-122"/>
                <a:ea typeface="微软雅黑" panose="020B0503020204020204" pitchFamily="34" charset="-122"/>
              </a:rPr>
              <a:t>强大的数据分析</a:t>
            </a:r>
            <a:endParaRPr lang="en-US" altLang="zh-CN" sz="1600" b="1">
              <a:latin typeface="微软雅黑" panose="020B0503020204020204" pitchFamily="34" charset="-122"/>
              <a:ea typeface="微软雅黑" panose="020B0503020204020204" pitchFamily="34" charset="-122"/>
            </a:endParaRPr>
          </a:p>
          <a:p>
            <a:pPr eaLnBrk="1" hangingPunct="1">
              <a:lnSpc>
                <a:spcPts val="2500"/>
              </a:lnSpc>
              <a:buFont typeface="微软雅黑" panose="020B0503020204020204" pitchFamily="34" charset="-122"/>
              <a:buChar char="−"/>
            </a:pPr>
            <a:r>
              <a:rPr lang="zh-CN" altLang="en-US" sz="1600">
                <a:latin typeface="微软雅黑" panose="020B0503020204020204" pitchFamily="34" charset="-122"/>
                <a:ea typeface="微软雅黑" panose="020B0503020204020204" pitchFamily="34" charset="-122"/>
              </a:rPr>
              <a:t>数据可视化展示</a:t>
            </a:r>
            <a:endParaRPr lang="en-US" altLang="zh-CN" sz="1600">
              <a:latin typeface="微软雅黑" panose="020B0503020204020204" pitchFamily="34" charset="-122"/>
              <a:ea typeface="微软雅黑" panose="020B0503020204020204" pitchFamily="34" charset="-122"/>
            </a:endParaRPr>
          </a:p>
          <a:p>
            <a:pPr eaLnBrk="1" hangingPunct="1">
              <a:lnSpc>
                <a:spcPts val="2500"/>
              </a:lnSpc>
              <a:buFont typeface="微软雅黑" panose="020B0503020204020204" pitchFamily="34" charset="-122"/>
              <a:buChar char="−"/>
            </a:pPr>
            <a:r>
              <a:rPr lang="zh-CN" altLang="en-US" sz="1600">
                <a:latin typeface="微软雅黑" panose="020B0503020204020204" pitchFamily="34" charset="-122"/>
                <a:ea typeface="微软雅黑" panose="020B0503020204020204" pitchFamily="34" charset="-122"/>
              </a:rPr>
              <a:t>提供有效决策依据</a:t>
            </a:r>
            <a:endParaRPr lang="en-US" altLang="zh-CN" sz="1600">
              <a:latin typeface="微软雅黑" panose="020B0503020204020204" pitchFamily="34" charset="-122"/>
              <a:ea typeface="微软雅黑" panose="020B0503020204020204" pitchFamily="34" charset="-122"/>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82352" y="1182911"/>
            <a:ext cx="3959225" cy="4105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TextBox 6"/>
          <p:cNvSpPr txBox="1"/>
          <p:nvPr/>
        </p:nvSpPr>
        <p:spPr>
          <a:xfrm>
            <a:off x="265112" y="5805264"/>
            <a:ext cx="4306888" cy="365036"/>
          </a:xfrm>
          <a:prstGeom prst="rect">
            <a:avLst/>
          </a:prstGeom>
          <a:solidFill>
            <a:schemeClr val="bg1">
              <a:lumMod val="50000"/>
            </a:schemeClr>
          </a:solidFill>
        </p:spPr>
        <p:txBody>
          <a:bodyPr>
            <a:spAutoFit/>
          </a:bodyPr>
          <a:lstStyle/>
          <a:p>
            <a:pPr algn="ctr">
              <a:lnSpc>
                <a:spcPct val="150000"/>
              </a:lnSpc>
              <a:defRPr/>
            </a:pPr>
            <a:r>
              <a:rPr lang="zh-CN" altLang="en-US" sz="1400" b="1" dirty="0">
                <a:solidFill>
                  <a:schemeClr val="bg1"/>
                </a:solidFill>
                <a:latin typeface="+mn-ea"/>
                <a:ea typeface="+mn-ea"/>
              </a:rPr>
              <a:t>建设“五位一体”的服务流程体系，提升服务质</a:t>
            </a:r>
            <a:r>
              <a:rPr lang="zh-CN" altLang="en-US" sz="1400" b="1" dirty="0" smtClean="0">
                <a:solidFill>
                  <a:schemeClr val="bg1"/>
                </a:solidFill>
                <a:latin typeface="+mn-ea"/>
                <a:ea typeface="+mn-ea"/>
              </a:rPr>
              <a:t>量</a:t>
            </a:r>
            <a:endParaRPr lang="zh-CN" altLang="en-US" sz="1400" dirty="0">
              <a:solidFill>
                <a:schemeClr val="tx2">
                  <a:lumMod val="60000"/>
                  <a:lumOff val="40000"/>
                </a:schemeClr>
              </a:solidFill>
              <a:latin typeface="+mn-ea"/>
            </a:endParaRPr>
          </a:p>
        </p:txBody>
      </p:sp>
    </p:spTree>
    <p:extLst>
      <p:ext uri="{BB962C8B-B14F-4D97-AF65-F5344CB8AC3E}">
        <p14:creationId xmlns:p14="http://schemas.microsoft.com/office/powerpoint/2010/main" xmlns="" val="41913098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p:txBody>
          <a:bodyPr/>
          <a:lstStyle/>
          <a:p>
            <a:pPr marL="0" indent="0">
              <a:buNone/>
            </a:pPr>
            <a:r>
              <a:rPr lang="zh-CN" altLang="en-US" dirty="0" smtClean="0"/>
              <a:t>园区物业</a:t>
            </a:r>
            <a:r>
              <a:rPr lang="en-US" altLang="zh-CN" dirty="0" smtClean="0"/>
              <a:t>——</a:t>
            </a:r>
            <a:r>
              <a:rPr lang="zh-CN" altLang="en-US" dirty="0" smtClean="0"/>
              <a:t>监控管理</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35</a:t>
            </a:fld>
            <a:endParaRPr lang="zh-CN" altLang="en-US" dirty="0"/>
          </a:p>
        </p:txBody>
      </p:sp>
      <p:grpSp>
        <p:nvGrpSpPr>
          <p:cNvPr id="4" name="组合 28"/>
          <p:cNvGrpSpPr>
            <a:grpSpLocks/>
          </p:cNvGrpSpPr>
          <p:nvPr/>
        </p:nvGrpSpPr>
        <p:grpSpPr bwMode="auto">
          <a:xfrm>
            <a:off x="2643188" y="2810023"/>
            <a:ext cx="3929062" cy="3074988"/>
            <a:chOff x="478247" y="1628888"/>
            <a:chExt cx="2668990" cy="1742819"/>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78247" y="1628888"/>
              <a:ext cx="2668990" cy="15228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TextBox 4"/>
            <p:cNvSpPr txBox="1"/>
            <p:nvPr/>
          </p:nvSpPr>
          <p:spPr>
            <a:xfrm>
              <a:off x="1142529" y="3214250"/>
              <a:ext cx="1572278" cy="157457"/>
            </a:xfrm>
            <a:prstGeom prst="rect">
              <a:avLst/>
            </a:prstGeom>
            <a:noFill/>
          </p:spPr>
          <p:txBody>
            <a:bodyPr>
              <a:spAutoFit/>
            </a:bodyPr>
            <a:lstStyle/>
            <a:p>
              <a:pPr>
                <a:defRPr/>
              </a:pPr>
              <a:r>
                <a:rPr lang="zh-CN" altLang="en-US" sz="1200" b="1" dirty="0">
                  <a:latin typeface="+mn-ea"/>
                  <a:ea typeface="+mn-ea"/>
                </a:rPr>
                <a:t>      综合管理展现平台</a:t>
              </a:r>
            </a:p>
          </p:txBody>
        </p:sp>
      </p:grpSp>
      <p:grpSp>
        <p:nvGrpSpPr>
          <p:cNvPr id="7" name="组合 29"/>
          <p:cNvGrpSpPr>
            <a:grpSpLocks/>
          </p:cNvGrpSpPr>
          <p:nvPr/>
        </p:nvGrpSpPr>
        <p:grpSpPr bwMode="auto">
          <a:xfrm>
            <a:off x="214313" y="1300311"/>
            <a:ext cx="2143125" cy="1795462"/>
            <a:chOff x="3314702" y="1644651"/>
            <a:chExt cx="2643206" cy="1856508"/>
          </a:xfrm>
        </p:grpSpPr>
        <p:pic>
          <p:nvPicPr>
            <p:cNvPr id="8" name="Picture 4"/>
            <p:cNvPicPr>
              <a:picLocks noChangeAspect="1" noChangeArrowheads="1"/>
            </p:cNvPicPr>
            <p:nvPr/>
          </p:nvPicPr>
          <p:blipFill>
            <a:blip r:embed="rId3">
              <a:extLst>
                <a:ext uri="{28A0092B-C50C-407E-A947-70E740481C1C}">
                  <a14:useLocalDpi xmlns:a14="http://schemas.microsoft.com/office/drawing/2010/main" xmlns="" val="0"/>
                </a:ext>
              </a:extLst>
            </a:blip>
            <a:srcRect l="17677" t="10007" b="6766"/>
            <a:stretch>
              <a:fillRect/>
            </a:stretch>
          </p:blipFill>
          <p:spPr bwMode="auto">
            <a:xfrm>
              <a:off x="3314702" y="1644651"/>
              <a:ext cx="2643206" cy="14977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Box 7"/>
            <p:cNvSpPr txBox="1"/>
            <p:nvPr/>
          </p:nvSpPr>
          <p:spPr>
            <a:xfrm>
              <a:off x="3931449" y="3213901"/>
              <a:ext cx="1409710" cy="287258"/>
            </a:xfrm>
            <a:prstGeom prst="rect">
              <a:avLst/>
            </a:prstGeom>
            <a:noFill/>
          </p:spPr>
          <p:txBody>
            <a:bodyPr>
              <a:spAutoFit/>
            </a:bodyPr>
            <a:lstStyle/>
            <a:p>
              <a:pPr>
                <a:defRPr/>
              </a:pPr>
              <a:r>
                <a:rPr lang="zh-CN" altLang="en-US" sz="1200" b="1" dirty="0">
                  <a:latin typeface="+mn-ea"/>
                  <a:ea typeface="+mn-ea"/>
                </a:rPr>
                <a:t>园区车辆管理</a:t>
              </a:r>
            </a:p>
          </p:txBody>
        </p:sp>
      </p:grpSp>
      <p:grpSp>
        <p:nvGrpSpPr>
          <p:cNvPr id="10" name="组合 37"/>
          <p:cNvGrpSpPr>
            <a:grpSpLocks/>
          </p:cNvGrpSpPr>
          <p:nvPr/>
        </p:nvGrpSpPr>
        <p:grpSpPr bwMode="auto">
          <a:xfrm>
            <a:off x="3429000" y="954236"/>
            <a:ext cx="2214563" cy="1784350"/>
            <a:chOff x="3357554" y="3643314"/>
            <a:chExt cx="2500330" cy="1775839"/>
          </a:xfrm>
        </p:grpSpPr>
        <p:sp>
          <p:nvSpPr>
            <p:cNvPr id="11" name="TextBox 9"/>
            <p:cNvSpPr txBox="1"/>
            <p:nvPr/>
          </p:nvSpPr>
          <p:spPr>
            <a:xfrm>
              <a:off x="3922145" y="5144246"/>
              <a:ext cx="1320962" cy="274907"/>
            </a:xfrm>
            <a:prstGeom prst="rect">
              <a:avLst/>
            </a:prstGeom>
            <a:noFill/>
          </p:spPr>
          <p:txBody>
            <a:bodyPr>
              <a:spAutoFit/>
            </a:bodyPr>
            <a:lstStyle/>
            <a:p>
              <a:pPr>
                <a:defRPr/>
              </a:pPr>
              <a:r>
                <a:rPr lang="zh-CN" altLang="en-US" sz="1200" b="1" dirty="0">
                  <a:latin typeface="+mn-ea"/>
                  <a:ea typeface="+mn-ea"/>
                </a:rPr>
                <a:t>设施能耗管理</a:t>
              </a:r>
            </a:p>
          </p:txBody>
        </p:sp>
        <p:pic>
          <p:nvPicPr>
            <p:cNvPr id="12" name="Picture 2"/>
            <p:cNvPicPr>
              <a:picLocks noChangeAspect="1" noChangeArrowheads="1"/>
            </p:cNvPicPr>
            <p:nvPr/>
          </p:nvPicPr>
          <p:blipFill>
            <a:blip r:embed="rId4">
              <a:extLst>
                <a:ext uri="{28A0092B-C50C-407E-A947-70E740481C1C}">
                  <a14:useLocalDpi xmlns:a14="http://schemas.microsoft.com/office/drawing/2010/main" xmlns="" val="0"/>
                </a:ext>
              </a:extLst>
            </a:blip>
            <a:srcRect l="22331" t="62161" b="3041"/>
            <a:stretch>
              <a:fillRect/>
            </a:stretch>
          </p:blipFill>
          <p:spPr bwMode="auto">
            <a:xfrm>
              <a:off x="3357554" y="3643314"/>
              <a:ext cx="2500330" cy="14719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13" name="组合 39"/>
          <p:cNvGrpSpPr>
            <a:grpSpLocks/>
          </p:cNvGrpSpPr>
          <p:nvPr/>
        </p:nvGrpSpPr>
        <p:grpSpPr bwMode="auto">
          <a:xfrm>
            <a:off x="6786563" y="3760936"/>
            <a:ext cx="2214562" cy="1978025"/>
            <a:chOff x="6143636" y="3643314"/>
            <a:chExt cx="2643206" cy="1827636"/>
          </a:xfrm>
        </p:grpSpPr>
        <p:sp>
          <p:nvSpPr>
            <p:cNvPr id="14" name="TextBox 12"/>
            <p:cNvSpPr txBox="1"/>
            <p:nvPr/>
          </p:nvSpPr>
          <p:spPr>
            <a:xfrm>
              <a:off x="6996283" y="5214259"/>
              <a:ext cx="1193706" cy="256691"/>
            </a:xfrm>
            <a:prstGeom prst="rect">
              <a:avLst/>
            </a:prstGeom>
            <a:noFill/>
          </p:spPr>
          <p:txBody>
            <a:bodyPr>
              <a:spAutoFit/>
            </a:bodyPr>
            <a:lstStyle/>
            <a:p>
              <a:pPr>
                <a:defRPr/>
              </a:pPr>
              <a:r>
                <a:rPr lang="en-US" altLang="zh-CN" sz="1200" b="1">
                  <a:latin typeface="+mn-ea"/>
                  <a:ea typeface="+mn-ea"/>
                </a:rPr>
                <a:t>IT</a:t>
              </a:r>
              <a:r>
                <a:rPr lang="zh-CN" altLang="en-US" sz="1200" b="1" dirty="0">
                  <a:latin typeface="+mn-ea"/>
                  <a:ea typeface="+mn-ea"/>
                </a:rPr>
                <a:t>设备管理</a:t>
              </a:r>
            </a:p>
          </p:txBody>
        </p:sp>
        <p:pic>
          <p:nvPicPr>
            <p:cNvPr id="15" name="Picture 2"/>
            <p:cNvPicPr>
              <a:picLocks noChangeAspect="1" noChangeArrowheads="1"/>
            </p:cNvPicPr>
            <p:nvPr/>
          </p:nvPicPr>
          <p:blipFill>
            <a:blip r:embed="rId5">
              <a:extLst>
                <a:ext uri="{28A0092B-C50C-407E-A947-70E740481C1C}">
                  <a14:useLocalDpi xmlns:a14="http://schemas.microsoft.com/office/drawing/2010/main" xmlns="" val="0"/>
                </a:ext>
              </a:extLst>
            </a:blip>
            <a:srcRect l="63309" t="47841" r="2887" b="35141"/>
            <a:stretch>
              <a:fillRect/>
            </a:stretch>
          </p:blipFill>
          <p:spPr bwMode="auto">
            <a:xfrm>
              <a:off x="6143636" y="3643314"/>
              <a:ext cx="2643206" cy="1536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16" name="组合 14"/>
          <p:cNvGrpSpPr>
            <a:grpSpLocks/>
          </p:cNvGrpSpPr>
          <p:nvPr/>
        </p:nvGrpSpPr>
        <p:grpSpPr bwMode="auto">
          <a:xfrm>
            <a:off x="214313" y="3872061"/>
            <a:ext cx="2143125" cy="1724025"/>
            <a:chOff x="428596" y="3643314"/>
            <a:chExt cx="2643206" cy="1787325"/>
          </a:xfrm>
        </p:grpSpPr>
        <p:pic>
          <p:nvPicPr>
            <p:cNvPr id="17" name="Picture 2"/>
            <p:cNvPicPr>
              <a:picLocks noChangeAspect="1" noChangeArrowheads="1"/>
            </p:cNvPicPr>
            <p:nvPr/>
          </p:nvPicPr>
          <p:blipFill>
            <a:blip r:embed="rId6">
              <a:extLst>
                <a:ext uri="{28A0092B-C50C-407E-A947-70E740481C1C}">
                  <a14:useLocalDpi xmlns:a14="http://schemas.microsoft.com/office/drawing/2010/main" xmlns="" val="0"/>
                </a:ext>
              </a:extLst>
            </a:blip>
            <a:srcRect l="25970" t="9959" b="6374"/>
            <a:stretch>
              <a:fillRect/>
            </a:stretch>
          </p:blipFill>
          <p:spPr bwMode="auto">
            <a:xfrm>
              <a:off x="428596" y="3643314"/>
              <a:ext cx="2643206" cy="15001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 name="TextBox 16"/>
            <p:cNvSpPr txBox="1"/>
            <p:nvPr/>
          </p:nvSpPr>
          <p:spPr>
            <a:xfrm>
              <a:off x="957237" y="5144272"/>
              <a:ext cx="1497816" cy="286367"/>
            </a:xfrm>
            <a:prstGeom prst="rect">
              <a:avLst/>
            </a:prstGeom>
            <a:noFill/>
          </p:spPr>
          <p:txBody>
            <a:bodyPr>
              <a:spAutoFit/>
            </a:bodyPr>
            <a:lstStyle/>
            <a:p>
              <a:pPr>
                <a:defRPr/>
              </a:pPr>
              <a:r>
                <a:rPr lang="zh-CN" altLang="en-US" sz="1200" b="1" dirty="0">
                  <a:latin typeface="+mn-ea"/>
                  <a:ea typeface="+mn-ea"/>
                </a:rPr>
                <a:t>设备综合管理</a:t>
              </a:r>
            </a:p>
          </p:txBody>
        </p:sp>
      </p:grpSp>
      <p:pic>
        <p:nvPicPr>
          <p:cNvPr id="19" name="Content Placeholder 3" descr="Asset Loc Overflow.bmp"/>
          <p:cNvPicPr>
            <a:picLocks noChangeAspect="1"/>
          </p:cNvPicPr>
          <p:nvPr/>
        </p:nvPicPr>
        <p:blipFill>
          <a:blip r:embed="rId7"/>
          <a:srcRect/>
          <a:stretch>
            <a:fillRect/>
          </a:stretch>
        </p:blipFill>
        <p:spPr>
          <a:xfrm>
            <a:off x="6650038" y="1095523"/>
            <a:ext cx="2065337" cy="1500188"/>
          </a:xfrm>
          <a:prstGeom prst="rect">
            <a:avLst/>
          </a:prstGeom>
          <a:effectLst>
            <a:outerShdw blurRad="292100" dist="139700" dir="2700000" algn="tl" rotWithShape="0">
              <a:srgbClr val="333333">
                <a:alpha val="65000"/>
              </a:srgbClr>
            </a:outerShdw>
          </a:effectLst>
        </p:spPr>
      </p:pic>
      <p:sp>
        <p:nvSpPr>
          <p:cNvPr id="20" name="TextBox 19"/>
          <p:cNvSpPr txBox="1"/>
          <p:nvPr/>
        </p:nvSpPr>
        <p:spPr>
          <a:xfrm>
            <a:off x="7143750" y="2748111"/>
            <a:ext cx="1357313" cy="276225"/>
          </a:xfrm>
          <a:prstGeom prst="rect">
            <a:avLst/>
          </a:prstGeom>
          <a:noFill/>
        </p:spPr>
        <p:txBody>
          <a:bodyPr>
            <a:spAutoFit/>
          </a:bodyPr>
          <a:lstStyle/>
          <a:p>
            <a:pPr>
              <a:defRPr/>
            </a:pPr>
            <a:r>
              <a:rPr lang="zh-CN" altLang="en-US" sz="1200" b="1" dirty="0">
                <a:latin typeface="+mn-ea"/>
                <a:ea typeface="+mn-ea"/>
              </a:rPr>
              <a:t>   园区资产管理</a:t>
            </a:r>
          </a:p>
        </p:txBody>
      </p:sp>
      <p:sp>
        <p:nvSpPr>
          <p:cNvPr id="21" name="TextBox 20"/>
          <p:cNvSpPr txBox="1"/>
          <p:nvPr/>
        </p:nvSpPr>
        <p:spPr>
          <a:xfrm>
            <a:off x="1513681" y="6148512"/>
            <a:ext cx="6188075" cy="307975"/>
          </a:xfrm>
          <a:prstGeom prst="rect">
            <a:avLst/>
          </a:prstGeom>
          <a:solidFill>
            <a:schemeClr val="bg1">
              <a:lumMod val="50000"/>
            </a:schemeClr>
          </a:solidFill>
        </p:spPr>
        <p:txBody>
          <a:bodyPr>
            <a:spAutoFit/>
          </a:bodyPr>
          <a:lstStyle/>
          <a:p>
            <a:pPr algn="ctr">
              <a:defRPr/>
            </a:pPr>
            <a:r>
              <a:rPr lang="zh-CN" altLang="en-US" sz="1400" b="1" dirty="0">
                <a:solidFill>
                  <a:schemeClr val="bg1"/>
                </a:solidFill>
                <a:latin typeface="微软雅黑" pitchFamily="34" charset="-122"/>
                <a:ea typeface="微软雅黑" pitchFamily="34" charset="-122"/>
              </a:rPr>
              <a:t>统一规划     集中管理     提高效率     全面管控</a:t>
            </a:r>
          </a:p>
        </p:txBody>
      </p:sp>
    </p:spTree>
    <p:extLst>
      <p:ext uri="{BB962C8B-B14F-4D97-AF65-F5344CB8AC3E}">
        <p14:creationId xmlns:p14="http://schemas.microsoft.com/office/powerpoint/2010/main" xmlns="" val="37341686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p:txBody>
          <a:bodyPr/>
          <a:lstStyle/>
          <a:p>
            <a:pPr marL="0" indent="0">
              <a:buNone/>
            </a:pPr>
            <a:r>
              <a:rPr lang="zh-CN" altLang="en-US" dirty="0" smtClean="0"/>
              <a:t>园区物业</a:t>
            </a:r>
            <a:r>
              <a:rPr lang="en-US" altLang="zh-CN" dirty="0" smtClean="0"/>
              <a:t>——</a:t>
            </a:r>
            <a:r>
              <a:rPr lang="zh-CN" altLang="en-US" dirty="0" smtClean="0"/>
              <a:t>一卡通系统</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36</a:t>
            </a:fld>
            <a:endParaRPr lang="zh-CN" altLang="en-US" dirty="0"/>
          </a:p>
        </p:txBody>
      </p:sp>
      <p:pic>
        <p:nvPicPr>
          <p:cNvPr id="6" name="Picture 2" descr="RFID"/>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a:xfrm>
            <a:off x="33243" y="1641031"/>
            <a:ext cx="8715221" cy="5244353"/>
          </a:xfrm>
          <a:prstGeom prst="rect">
            <a:avLst/>
          </a:prstGeom>
          <a:noFill/>
        </p:spPr>
      </p:pic>
      <p:sp>
        <p:nvSpPr>
          <p:cNvPr id="4" name="矩形 3"/>
          <p:cNvSpPr/>
          <p:nvPr/>
        </p:nvSpPr>
        <p:spPr>
          <a:xfrm>
            <a:off x="971600" y="877875"/>
            <a:ext cx="7344816" cy="64807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115616" y="1054477"/>
            <a:ext cx="7632848" cy="646331"/>
          </a:xfrm>
          <a:prstGeom prst="rect">
            <a:avLst/>
          </a:prstGeom>
          <a:noFill/>
        </p:spPr>
        <p:txBody>
          <a:bodyPr wrap="square" rtlCol="0">
            <a:spAutoFit/>
          </a:bodyPr>
          <a:lstStyle/>
          <a:p>
            <a:r>
              <a:rPr lang="zh-CN" altLang="en-US" dirty="0" smtClean="0"/>
              <a:t>出入控制系统；</a:t>
            </a:r>
            <a:r>
              <a:rPr lang="zh-CN" altLang="en-US" dirty="0"/>
              <a:t>门禁系统；考勤系统</a:t>
            </a:r>
            <a:r>
              <a:rPr lang="zh-CN" altLang="en-US" dirty="0" smtClean="0"/>
              <a:t>；消费管理系统；</a:t>
            </a:r>
            <a:r>
              <a:rPr lang="zh-CN" altLang="en-US" dirty="0"/>
              <a:t>停车</a:t>
            </a:r>
            <a:r>
              <a:rPr lang="zh-CN" altLang="en-US" dirty="0" smtClean="0"/>
              <a:t>管理系统</a:t>
            </a:r>
            <a:endParaRPr lang="zh-CN" altLang="en-US" dirty="0"/>
          </a:p>
          <a:p>
            <a:endParaRPr lang="zh-CN" altLang="en-US" dirty="0"/>
          </a:p>
        </p:txBody>
      </p:sp>
    </p:spTree>
    <p:extLst>
      <p:ext uri="{BB962C8B-B14F-4D97-AF65-F5344CB8AC3E}">
        <p14:creationId xmlns:p14="http://schemas.microsoft.com/office/powerpoint/2010/main" xmlns="" val="373738180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p:txBody>
          <a:bodyPr/>
          <a:lstStyle/>
          <a:p>
            <a:pPr marL="0" indent="0">
              <a:buNone/>
            </a:pPr>
            <a:r>
              <a:rPr lang="zh-CN" altLang="en-US" dirty="0" smtClean="0"/>
              <a:t>园区物业</a:t>
            </a:r>
            <a:r>
              <a:rPr lang="en-US" altLang="zh-CN" dirty="0" smtClean="0"/>
              <a:t>——</a:t>
            </a:r>
            <a:r>
              <a:rPr lang="zh-CN" altLang="en-US" dirty="0" smtClean="0"/>
              <a:t>停车管理</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37</a:t>
            </a:fld>
            <a:endParaRPr lang="zh-CN" altLang="en-US" dirty="0"/>
          </a:p>
        </p:txBody>
      </p:sp>
      <p:grpSp>
        <p:nvGrpSpPr>
          <p:cNvPr id="4" name="组合 3"/>
          <p:cNvGrpSpPr/>
          <p:nvPr/>
        </p:nvGrpSpPr>
        <p:grpSpPr>
          <a:xfrm>
            <a:off x="258483" y="2614517"/>
            <a:ext cx="8716328" cy="3206696"/>
            <a:chOff x="427672" y="1363072"/>
            <a:chExt cx="8716328" cy="3206696"/>
          </a:xfrm>
        </p:grpSpPr>
        <p:pic>
          <p:nvPicPr>
            <p:cNvPr id="5" name="Picture 2"/>
            <p:cNvPicPr>
              <a:picLocks noChangeAspect="1" noChangeArrowheads="1"/>
            </p:cNvPicPr>
            <p:nvPr/>
          </p:nvPicPr>
          <p:blipFill>
            <a:blip r:embed="rId2" cstate="email"/>
            <a:srcRect/>
            <a:stretch>
              <a:fillRect/>
            </a:stretch>
          </p:blipFill>
          <p:spPr bwMode="auto">
            <a:xfrm>
              <a:off x="2323675" y="2066149"/>
              <a:ext cx="1326940" cy="1053569"/>
            </a:xfrm>
            <a:prstGeom prst="rect">
              <a:avLst/>
            </a:prstGeom>
            <a:noFill/>
            <a:ln w="9525">
              <a:noFill/>
              <a:miter lim="800000"/>
              <a:headEnd/>
              <a:tailEnd/>
            </a:ln>
          </p:spPr>
        </p:pic>
        <p:pic>
          <p:nvPicPr>
            <p:cNvPr id="6" name="Picture 9"/>
            <p:cNvPicPr>
              <a:picLocks noChangeAspect="1" noChangeArrowheads="1"/>
            </p:cNvPicPr>
            <p:nvPr/>
          </p:nvPicPr>
          <p:blipFill>
            <a:blip r:embed="rId3" cstate="email"/>
            <a:srcRect/>
            <a:stretch>
              <a:fillRect/>
            </a:stretch>
          </p:blipFill>
          <p:spPr bwMode="auto">
            <a:xfrm>
              <a:off x="5378835" y="2048766"/>
              <a:ext cx="1423421" cy="1103224"/>
            </a:xfrm>
            <a:prstGeom prst="rect">
              <a:avLst/>
            </a:prstGeom>
            <a:noFill/>
            <a:ln w="9525">
              <a:noFill/>
              <a:miter lim="800000"/>
              <a:headEnd/>
              <a:tailEnd/>
            </a:ln>
          </p:spPr>
        </p:pic>
        <p:pic>
          <p:nvPicPr>
            <p:cNvPr id="7" name="Picture 1"/>
            <p:cNvPicPr>
              <a:picLocks noChangeAspect="1" noChangeArrowheads="1"/>
            </p:cNvPicPr>
            <p:nvPr/>
          </p:nvPicPr>
          <p:blipFill>
            <a:blip r:embed="rId4" cstate="email"/>
            <a:srcRect/>
            <a:stretch>
              <a:fillRect/>
            </a:stretch>
          </p:blipFill>
          <p:spPr bwMode="auto">
            <a:xfrm>
              <a:off x="427672" y="1912683"/>
              <a:ext cx="1594765" cy="1198198"/>
            </a:xfrm>
            <a:prstGeom prst="rect">
              <a:avLst/>
            </a:prstGeom>
            <a:noFill/>
            <a:ln w="9525">
              <a:noFill/>
              <a:miter lim="800000"/>
              <a:headEnd/>
              <a:tailEnd/>
            </a:ln>
          </p:spPr>
        </p:pic>
        <p:sp>
          <p:nvSpPr>
            <p:cNvPr id="8" name="TextBox 18"/>
            <p:cNvSpPr txBox="1"/>
            <p:nvPr/>
          </p:nvSpPr>
          <p:spPr>
            <a:xfrm>
              <a:off x="429208" y="3078099"/>
              <a:ext cx="1576268" cy="1477328"/>
            </a:xfrm>
            <a:prstGeom prst="rect">
              <a:avLst/>
            </a:prstGeom>
            <a:noFill/>
          </p:spPr>
          <p:txBody>
            <a:bodyPr wrap="square" rtlCol="0">
              <a:spAutoFit/>
            </a:bodyPr>
            <a:lstStyle/>
            <a:p>
              <a:pPr>
                <a:lnSpc>
                  <a:spcPct val="150000"/>
                </a:lnSpc>
                <a:buFont typeface="Arial" pitchFamily="34" charset="0"/>
                <a:buChar char="•"/>
              </a:pPr>
              <a:r>
                <a:rPr lang="zh-CN" altLang="en-US" sz="1200" b="1" dirty="0" smtClean="0">
                  <a:solidFill>
                    <a:srgbClr val="C00000"/>
                  </a:solidFill>
                  <a:latin typeface="华文细黑" pitchFamily="2" charset="-122"/>
                  <a:ea typeface="华文细黑" pitchFamily="2" charset="-122"/>
                </a:rPr>
                <a:t>园区停车场总屏：</a:t>
              </a:r>
              <a:r>
                <a:rPr lang="zh-CN" altLang="en-US" sz="1200" dirty="0" smtClean="0">
                  <a:solidFill>
                    <a:srgbClr val="000000"/>
                  </a:solidFill>
                  <a:latin typeface="华文细黑" pitchFamily="2" charset="-122"/>
                  <a:ea typeface="华文细黑" pitchFamily="2" charset="-122"/>
                </a:rPr>
                <a:t>访客或园区住户在园区入口处可以清楚的看到</a:t>
              </a:r>
              <a:r>
                <a:rPr lang="zh-CN" altLang="en-US" sz="1200" b="1" dirty="0" smtClean="0">
                  <a:solidFill>
                    <a:srgbClr val="000000"/>
                  </a:solidFill>
                  <a:latin typeface="华文细黑" pitchFamily="2" charset="-122"/>
                  <a:ea typeface="华文细黑" pitchFamily="2" charset="-122"/>
                </a:rPr>
                <a:t>园区内各个车库</a:t>
              </a:r>
              <a:r>
                <a:rPr lang="zh-CN" altLang="en-US" sz="1200" dirty="0" smtClean="0">
                  <a:solidFill>
                    <a:srgbClr val="000000"/>
                  </a:solidFill>
                  <a:latin typeface="华文细黑" pitchFamily="2" charset="-122"/>
                  <a:ea typeface="华文细黑" pitchFamily="2" charset="-122"/>
                </a:rPr>
                <a:t>的车位情况。</a:t>
              </a:r>
            </a:p>
          </p:txBody>
        </p:sp>
        <p:sp>
          <p:nvSpPr>
            <p:cNvPr id="9" name="TextBox 19"/>
            <p:cNvSpPr txBox="1"/>
            <p:nvPr/>
          </p:nvSpPr>
          <p:spPr>
            <a:xfrm>
              <a:off x="2227082" y="3069133"/>
              <a:ext cx="1512168" cy="1166666"/>
            </a:xfrm>
            <a:prstGeom prst="rect">
              <a:avLst/>
            </a:prstGeom>
            <a:noFill/>
          </p:spPr>
          <p:txBody>
            <a:bodyPr wrap="square" rtlCol="0">
              <a:spAutoFit/>
            </a:bodyPr>
            <a:lstStyle/>
            <a:p>
              <a:pPr>
                <a:lnSpc>
                  <a:spcPct val="150000"/>
                </a:lnSpc>
                <a:buFont typeface="Arial" pitchFamily="34" charset="0"/>
                <a:buChar char="•"/>
              </a:pPr>
              <a:r>
                <a:rPr lang="zh-CN" altLang="en-US" sz="1200" b="1" dirty="0" smtClean="0">
                  <a:solidFill>
                    <a:srgbClr val="C00000"/>
                  </a:solidFill>
                  <a:latin typeface="华文细黑" pitchFamily="2" charset="-122"/>
                  <a:ea typeface="华文细黑" pitchFamily="2" charset="-122"/>
                </a:rPr>
                <a:t>停车场入口信息屏：</a:t>
              </a:r>
              <a:r>
                <a:rPr lang="zh-CN" altLang="en-US" sz="1200" dirty="0" smtClean="0">
                  <a:solidFill>
                    <a:srgbClr val="000000"/>
                  </a:solidFill>
                  <a:latin typeface="华文细黑" pitchFamily="2" charset="-122"/>
                  <a:ea typeface="华文细黑" pitchFamily="2" charset="-122"/>
                </a:rPr>
                <a:t>车主到达车库门口可以看到</a:t>
              </a:r>
              <a:r>
                <a:rPr lang="zh-CN" altLang="en-US" sz="1200" b="1" dirty="0" smtClean="0">
                  <a:solidFill>
                    <a:srgbClr val="000000"/>
                  </a:solidFill>
                  <a:latin typeface="华文细黑" pitchFamily="2" charset="-122"/>
                  <a:ea typeface="华文细黑" pitchFamily="2" charset="-122"/>
                </a:rPr>
                <a:t>该车库</a:t>
              </a:r>
              <a:r>
                <a:rPr lang="zh-CN" altLang="en-US" sz="1200" dirty="0" smtClean="0">
                  <a:solidFill>
                    <a:srgbClr val="000000"/>
                  </a:solidFill>
                  <a:latin typeface="华文细黑" pitchFamily="2" charset="-122"/>
                  <a:ea typeface="华文细黑" pitchFamily="2" charset="-122"/>
                </a:rPr>
                <a:t>的车位情况。</a:t>
              </a:r>
            </a:p>
          </p:txBody>
        </p:sp>
        <p:pic>
          <p:nvPicPr>
            <p:cNvPr id="10" name="Picture 2"/>
            <p:cNvPicPr>
              <a:picLocks noChangeAspect="1" noChangeArrowheads="1"/>
            </p:cNvPicPr>
            <p:nvPr/>
          </p:nvPicPr>
          <p:blipFill>
            <a:blip r:embed="rId5" cstate="email"/>
            <a:srcRect/>
            <a:stretch>
              <a:fillRect/>
            </a:stretch>
          </p:blipFill>
          <p:spPr bwMode="auto">
            <a:xfrm>
              <a:off x="3957022" y="2029105"/>
              <a:ext cx="1290759" cy="1112127"/>
            </a:xfrm>
            <a:prstGeom prst="rect">
              <a:avLst/>
            </a:prstGeom>
            <a:noFill/>
            <a:ln w="9525">
              <a:noFill/>
              <a:miter lim="800000"/>
              <a:headEnd/>
              <a:tailEnd/>
            </a:ln>
          </p:spPr>
        </p:pic>
        <p:sp>
          <p:nvSpPr>
            <p:cNvPr id="11" name="TextBox 21"/>
            <p:cNvSpPr txBox="1"/>
            <p:nvPr/>
          </p:nvSpPr>
          <p:spPr>
            <a:xfrm>
              <a:off x="3788229" y="3092440"/>
              <a:ext cx="1598733" cy="1477328"/>
            </a:xfrm>
            <a:prstGeom prst="rect">
              <a:avLst/>
            </a:prstGeom>
            <a:noFill/>
          </p:spPr>
          <p:txBody>
            <a:bodyPr wrap="square" rtlCol="0">
              <a:spAutoFit/>
            </a:bodyPr>
            <a:lstStyle/>
            <a:p>
              <a:pPr>
                <a:lnSpc>
                  <a:spcPct val="150000"/>
                </a:lnSpc>
                <a:buFont typeface="Arial" pitchFamily="34" charset="0"/>
                <a:buChar char="•"/>
              </a:pPr>
              <a:r>
                <a:rPr lang="zh-CN" altLang="en-US" sz="1200" b="1" dirty="0" smtClean="0">
                  <a:solidFill>
                    <a:srgbClr val="C00000"/>
                  </a:solidFill>
                  <a:latin typeface="华文细黑" pitchFamily="2" charset="-122"/>
                  <a:ea typeface="华文细黑" pitchFamily="2" charset="-122"/>
                </a:rPr>
                <a:t>停车场卡口：</a:t>
              </a:r>
              <a:r>
                <a:rPr lang="zh-CN" altLang="en-US" sz="1200" dirty="0" smtClean="0">
                  <a:solidFill>
                    <a:srgbClr val="000000"/>
                  </a:solidFill>
                  <a:latin typeface="华文细黑" pitchFamily="2" charset="-122"/>
                  <a:ea typeface="华文细黑" pitchFamily="2" charset="-122"/>
                </a:rPr>
                <a:t>通过</a:t>
              </a:r>
              <a:r>
                <a:rPr lang="zh-CN" altLang="en-US" sz="1200" b="1" dirty="0" smtClean="0">
                  <a:solidFill>
                    <a:srgbClr val="000000"/>
                  </a:solidFill>
                  <a:latin typeface="华文细黑" pitchFamily="2" charset="-122"/>
                  <a:ea typeface="华文细黑" pitchFamily="2" charset="-122"/>
                </a:rPr>
                <a:t>车牌识别</a:t>
              </a:r>
              <a:r>
                <a:rPr lang="zh-CN" altLang="en-US" sz="1200" dirty="0" smtClean="0">
                  <a:solidFill>
                    <a:srgbClr val="000000"/>
                  </a:solidFill>
                  <a:latin typeface="华文细黑" pitchFamily="2" charset="-122"/>
                  <a:ea typeface="华文细黑" pitchFamily="2" charset="-122"/>
                </a:rPr>
                <a:t>或</a:t>
              </a:r>
              <a:r>
                <a:rPr lang="en-US" altLang="zh-CN" sz="1200" b="1" dirty="0" smtClean="0">
                  <a:solidFill>
                    <a:srgbClr val="000000"/>
                  </a:solidFill>
                  <a:latin typeface="华文细黑" pitchFamily="2" charset="-122"/>
                  <a:ea typeface="华文细黑" pitchFamily="2" charset="-122"/>
                </a:rPr>
                <a:t>RFID</a:t>
              </a:r>
              <a:r>
                <a:rPr lang="zh-CN" altLang="en-US" sz="1200" b="1" dirty="0" smtClean="0">
                  <a:solidFill>
                    <a:srgbClr val="000000"/>
                  </a:solidFill>
                  <a:latin typeface="华文细黑" pitchFamily="2" charset="-122"/>
                  <a:ea typeface="华文细黑" pitchFamily="2" charset="-122"/>
                </a:rPr>
                <a:t>技术</a:t>
              </a:r>
              <a:r>
                <a:rPr lang="zh-CN" altLang="en-US" sz="1200" dirty="0" smtClean="0">
                  <a:solidFill>
                    <a:srgbClr val="000000"/>
                  </a:solidFill>
                  <a:latin typeface="华文细黑" pitchFamily="2" charset="-122"/>
                  <a:ea typeface="华文细黑" pitchFamily="2" charset="-122"/>
                </a:rPr>
                <a:t>注册车辆可</a:t>
              </a:r>
              <a:r>
                <a:rPr lang="zh-CN" altLang="en-US" sz="1200" b="1" dirty="0" smtClean="0">
                  <a:solidFill>
                    <a:srgbClr val="000000"/>
                  </a:solidFill>
                  <a:latin typeface="华文细黑" pitchFamily="2" charset="-122"/>
                  <a:ea typeface="华文细黑" pitchFamily="2" charset="-122"/>
                </a:rPr>
                <a:t>不停车通过卡口；</a:t>
              </a:r>
              <a:r>
                <a:rPr lang="zh-CN" altLang="en-US" sz="1200" dirty="0" smtClean="0">
                  <a:solidFill>
                    <a:srgbClr val="000000"/>
                  </a:solidFill>
                  <a:latin typeface="华文细黑" pitchFamily="2" charset="-122"/>
                  <a:ea typeface="华文细黑" pitchFamily="2" charset="-122"/>
                </a:rPr>
                <a:t>未注册车辆则可以刷</a:t>
              </a:r>
              <a:r>
                <a:rPr lang="zh-CN" altLang="en-US" sz="1200" b="1" dirty="0" smtClean="0">
                  <a:solidFill>
                    <a:srgbClr val="000000"/>
                  </a:solidFill>
                  <a:latin typeface="华文细黑" pitchFamily="2" charset="-122"/>
                  <a:ea typeface="华文细黑" pitchFamily="2" charset="-122"/>
                </a:rPr>
                <a:t>通行卡</a:t>
              </a:r>
              <a:r>
                <a:rPr lang="zh-CN" altLang="en-US" sz="1200" dirty="0" smtClean="0">
                  <a:solidFill>
                    <a:srgbClr val="000000"/>
                  </a:solidFill>
                  <a:latin typeface="华文细黑" pitchFamily="2" charset="-122"/>
                  <a:ea typeface="华文细黑" pitchFamily="2" charset="-122"/>
                </a:rPr>
                <a:t>放行。</a:t>
              </a:r>
            </a:p>
          </p:txBody>
        </p:sp>
        <p:sp>
          <p:nvSpPr>
            <p:cNvPr id="12" name="TextBox 23"/>
            <p:cNvSpPr txBox="1"/>
            <p:nvPr/>
          </p:nvSpPr>
          <p:spPr>
            <a:xfrm>
              <a:off x="5307353" y="3104989"/>
              <a:ext cx="1512168" cy="1166666"/>
            </a:xfrm>
            <a:prstGeom prst="rect">
              <a:avLst/>
            </a:prstGeom>
            <a:noFill/>
          </p:spPr>
          <p:txBody>
            <a:bodyPr wrap="square" rtlCol="0">
              <a:spAutoFit/>
            </a:bodyPr>
            <a:lstStyle/>
            <a:p>
              <a:pPr>
                <a:lnSpc>
                  <a:spcPct val="150000"/>
                </a:lnSpc>
                <a:buFont typeface="Arial" pitchFamily="34" charset="0"/>
                <a:buChar char="•"/>
              </a:pPr>
              <a:r>
                <a:rPr lang="zh-CN" altLang="en-US" sz="1200" b="1" dirty="0" smtClean="0">
                  <a:solidFill>
                    <a:srgbClr val="C00000"/>
                  </a:solidFill>
                  <a:latin typeface="华文细黑" pitchFamily="2" charset="-122"/>
                  <a:ea typeface="华文细黑" pitchFamily="2" charset="-122"/>
                </a:rPr>
                <a:t>停车场内引导屏：</a:t>
              </a:r>
              <a:r>
                <a:rPr lang="zh-CN" altLang="en-US" sz="1200" dirty="0" smtClean="0">
                  <a:solidFill>
                    <a:srgbClr val="000000"/>
                  </a:solidFill>
                  <a:latin typeface="华文细黑" pitchFamily="2" charset="-122"/>
                  <a:ea typeface="华文细黑" pitchFamily="2" charset="-122"/>
                </a:rPr>
                <a:t>为车主</a:t>
              </a:r>
              <a:r>
                <a:rPr lang="zh-CN" altLang="en-US" sz="1200" b="1" dirty="0" smtClean="0">
                  <a:solidFill>
                    <a:srgbClr val="000000"/>
                  </a:solidFill>
                  <a:latin typeface="华文细黑" pitchFamily="2" charset="-122"/>
                  <a:ea typeface="华文细黑" pitchFamily="2" charset="-122"/>
                </a:rPr>
                <a:t>指示空置车位位置方向</a:t>
              </a:r>
              <a:r>
                <a:rPr lang="zh-CN" altLang="en-US" sz="1200" dirty="0" smtClean="0">
                  <a:solidFill>
                    <a:srgbClr val="000000"/>
                  </a:solidFill>
                  <a:latin typeface="华文细黑" pitchFamily="2" charset="-122"/>
                  <a:ea typeface="华文细黑" pitchFamily="2" charset="-122"/>
                </a:rPr>
                <a:t>，方便车主停车。</a:t>
              </a:r>
            </a:p>
          </p:txBody>
        </p:sp>
        <p:pic>
          <p:nvPicPr>
            <p:cNvPr id="13" name="Picture 3"/>
            <p:cNvPicPr>
              <a:picLocks noChangeAspect="1" noChangeArrowheads="1"/>
            </p:cNvPicPr>
            <p:nvPr/>
          </p:nvPicPr>
          <p:blipFill>
            <a:blip r:embed="rId6" cstate="email"/>
            <a:srcRect/>
            <a:stretch>
              <a:fillRect/>
            </a:stretch>
          </p:blipFill>
          <p:spPr bwMode="auto">
            <a:xfrm>
              <a:off x="7040538" y="2043280"/>
              <a:ext cx="742950" cy="1143000"/>
            </a:xfrm>
            <a:prstGeom prst="rect">
              <a:avLst/>
            </a:prstGeom>
            <a:noFill/>
            <a:ln w="9525">
              <a:noFill/>
              <a:miter lim="800000"/>
              <a:headEnd/>
              <a:tailEnd/>
            </a:ln>
          </p:spPr>
        </p:pic>
        <p:pic>
          <p:nvPicPr>
            <p:cNvPr id="14" name="Picture 4"/>
            <p:cNvPicPr>
              <a:picLocks noChangeAspect="1" noChangeArrowheads="1"/>
            </p:cNvPicPr>
            <p:nvPr/>
          </p:nvPicPr>
          <p:blipFill>
            <a:blip r:embed="rId7" cstate="email"/>
            <a:srcRect/>
            <a:stretch>
              <a:fillRect/>
            </a:stretch>
          </p:blipFill>
          <p:spPr bwMode="auto">
            <a:xfrm>
              <a:off x="7795255" y="2053872"/>
              <a:ext cx="1027025" cy="678570"/>
            </a:xfrm>
            <a:prstGeom prst="rect">
              <a:avLst/>
            </a:prstGeom>
            <a:noFill/>
            <a:ln w="9525">
              <a:noFill/>
              <a:miter lim="800000"/>
              <a:headEnd/>
              <a:tailEnd/>
            </a:ln>
          </p:spPr>
        </p:pic>
        <p:sp>
          <p:nvSpPr>
            <p:cNvPr id="15" name="右箭头 14"/>
            <p:cNvSpPr/>
            <p:nvPr/>
          </p:nvSpPr>
          <p:spPr bwMode="auto">
            <a:xfrm>
              <a:off x="7584138" y="2312894"/>
              <a:ext cx="301214" cy="96819"/>
            </a:xfrm>
            <a:prstGeom prst="rightArrow">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w="9525"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华文细黑" pitchFamily="2" charset="-122"/>
                <a:ea typeface="华文细黑" pitchFamily="2" charset="-122"/>
              </a:endParaRPr>
            </a:p>
          </p:txBody>
        </p:sp>
        <p:sp>
          <p:nvSpPr>
            <p:cNvPr id="16" name="TextBox 26"/>
            <p:cNvSpPr txBox="1"/>
            <p:nvPr/>
          </p:nvSpPr>
          <p:spPr>
            <a:xfrm>
              <a:off x="6852621" y="3074506"/>
              <a:ext cx="2291379" cy="1477328"/>
            </a:xfrm>
            <a:prstGeom prst="rect">
              <a:avLst/>
            </a:prstGeom>
            <a:noFill/>
          </p:spPr>
          <p:txBody>
            <a:bodyPr wrap="square" rtlCol="0">
              <a:spAutoFit/>
            </a:bodyPr>
            <a:lstStyle/>
            <a:p>
              <a:pPr>
                <a:lnSpc>
                  <a:spcPct val="150000"/>
                </a:lnSpc>
                <a:buFont typeface="Arial" pitchFamily="34" charset="0"/>
                <a:buChar char="•"/>
              </a:pPr>
              <a:r>
                <a:rPr lang="zh-CN" altLang="en-US" sz="1200" b="1" dirty="0" smtClean="0">
                  <a:solidFill>
                    <a:srgbClr val="C00000"/>
                  </a:solidFill>
                  <a:latin typeface="华文细黑" pitchFamily="2" charset="-122"/>
                  <a:ea typeface="华文细黑" pitchFamily="2" charset="-122"/>
                </a:rPr>
                <a:t>停车场自助终端：</a:t>
              </a:r>
              <a:r>
                <a:rPr lang="zh-CN" altLang="en-US" sz="1200" dirty="0" smtClean="0">
                  <a:solidFill>
                    <a:srgbClr val="000000"/>
                  </a:solidFill>
                  <a:latin typeface="华文细黑" pitchFamily="2" charset="-122"/>
                  <a:ea typeface="华文细黑" pitchFamily="2" charset="-122"/>
                </a:rPr>
                <a:t>车主</a:t>
              </a:r>
              <a:r>
                <a:rPr lang="zh-CN" altLang="en-US" sz="1200" b="1" dirty="0" smtClean="0">
                  <a:solidFill>
                    <a:srgbClr val="000000"/>
                  </a:solidFill>
                  <a:latin typeface="华文细黑" pitchFamily="2" charset="-122"/>
                  <a:ea typeface="华文细黑" pitchFamily="2" charset="-122"/>
                </a:rPr>
                <a:t>停车后</a:t>
              </a:r>
              <a:r>
                <a:rPr lang="zh-CN" altLang="en-US" sz="1200" dirty="0" smtClean="0">
                  <a:solidFill>
                    <a:srgbClr val="000000"/>
                  </a:solidFill>
                  <a:latin typeface="华文细黑" pitchFamily="2" charset="-122"/>
                  <a:ea typeface="华文细黑" pitchFamily="2" charset="-122"/>
                </a:rPr>
                <a:t>在附件的自助终端上</a:t>
              </a:r>
              <a:r>
                <a:rPr lang="zh-CN" altLang="en-US" sz="1200" b="1" dirty="0" smtClean="0">
                  <a:solidFill>
                    <a:srgbClr val="000000"/>
                  </a:solidFill>
                  <a:latin typeface="华文细黑" pitchFamily="2" charset="-122"/>
                  <a:ea typeface="华文细黑" pitchFamily="2" charset="-122"/>
                </a:rPr>
                <a:t>刷通行卡，记录停车位置</a:t>
              </a:r>
              <a:r>
                <a:rPr lang="zh-CN" altLang="en-US" sz="1200" dirty="0" smtClean="0">
                  <a:solidFill>
                    <a:srgbClr val="000000"/>
                  </a:solidFill>
                  <a:latin typeface="华文细黑" pitchFamily="2" charset="-122"/>
                  <a:ea typeface="华文细黑" pitchFamily="2" charset="-122"/>
                </a:rPr>
                <a:t>。</a:t>
              </a:r>
              <a:r>
                <a:rPr lang="zh-CN" altLang="en-US" sz="1200" b="1" dirty="0" smtClean="0">
                  <a:solidFill>
                    <a:srgbClr val="000000"/>
                  </a:solidFill>
                  <a:latin typeface="华文细黑" pitchFamily="2" charset="-122"/>
                  <a:ea typeface="华文细黑" pitchFamily="2" charset="-122"/>
                </a:rPr>
                <a:t>取车前</a:t>
              </a:r>
              <a:r>
                <a:rPr lang="zh-CN" altLang="en-US" sz="1200" dirty="0" smtClean="0">
                  <a:solidFill>
                    <a:srgbClr val="000000"/>
                  </a:solidFill>
                  <a:latin typeface="华文细黑" pitchFamily="2" charset="-122"/>
                  <a:ea typeface="华文细黑" pitchFamily="2" charset="-122"/>
                </a:rPr>
                <a:t>在任意自助终端上</a:t>
              </a:r>
              <a:r>
                <a:rPr lang="zh-CN" altLang="en-US" sz="1200" b="1" dirty="0" smtClean="0">
                  <a:solidFill>
                    <a:srgbClr val="000000"/>
                  </a:solidFill>
                  <a:latin typeface="华文细黑" pitchFamily="2" charset="-122"/>
                  <a:ea typeface="华文细黑" pitchFamily="2" charset="-122"/>
                </a:rPr>
                <a:t>刷通行卡</a:t>
              </a:r>
              <a:r>
                <a:rPr lang="zh-CN" altLang="en-US" sz="1200" dirty="0" smtClean="0">
                  <a:solidFill>
                    <a:srgbClr val="000000"/>
                  </a:solidFill>
                  <a:latin typeface="华文细黑" pitchFamily="2" charset="-122"/>
                  <a:ea typeface="华文细黑" pitchFamily="2" charset="-122"/>
                </a:rPr>
                <a:t>，</a:t>
              </a:r>
              <a:r>
                <a:rPr lang="zh-CN" altLang="en-US" sz="1200" b="1" dirty="0" smtClean="0">
                  <a:solidFill>
                    <a:srgbClr val="000000"/>
                  </a:solidFill>
                  <a:latin typeface="华文细黑" pitchFamily="2" charset="-122"/>
                  <a:ea typeface="华文细黑" pitchFamily="2" charset="-122"/>
                </a:rPr>
                <a:t>显示当前位置和停车点间的行走路线。</a:t>
              </a:r>
              <a:endParaRPr lang="zh-CN" altLang="en-US" sz="1200" dirty="0" smtClean="0">
                <a:solidFill>
                  <a:srgbClr val="000000"/>
                </a:solidFill>
                <a:latin typeface="华文细黑" pitchFamily="2" charset="-122"/>
                <a:ea typeface="华文细黑" pitchFamily="2" charset="-122"/>
              </a:endParaRPr>
            </a:p>
          </p:txBody>
        </p:sp>
        <p:sp>
          <p:nvSpPr>
            <p:cNvPr id="17" name="AutoShape 41"/>
            <p:cNvSpPr>
              <a:spLocks noChangeArrowheads="1"/>
            </p:cNvSpPr>
            <p:nvPr/>
          </p:nvSpPr>
          <p:spPr bwMode="auto">
            <a:xfrm>
              <a:off x="628823" y="1378630"/>
              <a:ext cx="1040858" cy="412854"/>
            </a:xfrm>
            <a:prstGeom prst="roundRect">
              <a:avLst>
                <a:gd name="adj" fmla="val 9750"/>
              </a:avLst>
            </a:prstGeom>
            <a:gradFill rotWithShape="1">
              <a:gsLst>
                <a:gs pos="0">
                  <a:srgbClr val="C00000"/>
                </a:gs>
                <a:gs pos="100000">
                  <a:srgbClr val="FF6600"/>
                </a:gs>
              </a:gsLst>
              <a:lin ang="5400000" scaled="1"/>
            </a:gradFill>
            <a:ln w="25400">
              <a:solidFill>
                <a:schemeClr val="bg1"/>
              </a:solidFill>
              <a:miter lim="800000"/>
              <a:headEnd/>
              <a:tailEnd/>
            </a:ln>
            <a:effectLst>
              <a:reflection blurRad="6350" stA="50000" endA="300" endPos="55000" dir="5400000" sy="-100000" algn="bl" rotWithShape="0"/>
            </a:effectLst>
          </p:spPr>
          <p:txBody>
            <a:bodyPr wrap="none" anchor="ctr"/>
            <a:lstStyle/>
            <a:p>
              <a:pPr algn="ctr"/>
              <a:r>
                <a:rPr lang="en-US" altLang="zh-CN" sz="1400" b="1" dirty="0" smtClean="0">
                  <a:solidFill>
                    <a:schemeClr val="bg1"/>
                  </a:solidFill>
                  <a:latin typeface="华文细黑" pitchFamily="2" charset="-122"/>
                  <a:ea typeface="华文细黑" pitchFamily="2" charset="-122"/>
                </a:rPr>
                <a:t>1</a:t>
              </a:r>
              <a:r>
                <a:rPr lang="zh-CN" altLang="en-US" sz="1400" b="1" dirty="0" smtClean="0">
                  <a:solidFill>
                    <a:schemeClr val="bg1"/>
                  </a:solidFill>
                  <a:latin typeface="华文细黑" pitchFamily="2" charset="-122"/>
                  <a:ea typeface="华文细黑" pitchFamily="2" charset="-122"/>
                </a:rPr>
                <a:t>停车导航</a:t>
              </a:r>
              <a:endParaRPr lang="ko-KR" altLang="en-US" b="1" dirty="0">
                <a:solidFill>
                  <a:schemeClr val="bg1"/>
                </a:solidFill>
                <a:latin typeface="华文细黑" pitchFamily="2" charset="-122"/>
              </a:endParaRPr>
            </a:p>
          </p:txBody>
        </p:sp>
        <p:sp>
          <p:nvSpPr>
            <p:cNvPr id="18" name="AutoShape 41"/>
            <p:cNvSpPr>
              <a:spLocks noChangeArrowheads="1"/>
            </p:cNvSpPr>
            <p:nvPr/>
          </p:nvSpPr>
          <p:spPr bwMode="auto">
            <a:xfrm>
              <a:off x="2479465" y="1363072"/>
              <a:ext cx="1040858" cy="412854"/>
            </a:xfrm>
            <a:prstGeom prst="roundRect">
              <a:avLst>
                <a:gd name="adj" fmla="val 9750"/>
              </a:avLst>
            </a:prstGeom>
            <a:gradFill rotWithShape="1">
              <a:gsLst>
                <a:gs pos="0">
                  <a:srgbClr val="C00000"/>
                </a:gs>
                <a:gs pos="100000">
                  <a:srgbClr val="FF6600"/>
                </a:gs>
              </a:gsLst>
              <a:lin ang="5400000" scaled="1"/>
            </a:gradFill>
            <a:ln w="25400">
              <a:solidFill>
                <a:schemeClr val="bg1"/>
              </a:solidFill>
              <a:miter lim="800000"/>
              <a:headEnd/>
              <a:tailEnd/>
            </a:ln>
            <a:effectLst>
              <a:reflection blurRad="6350" stA="50000" endA="300" endPos="55000" dir="5400000" sy="-100000" algn="bl" rotWithShape="0"/>
            </a:effectLst>
          </p:spPr>
          <p:txBody>
            <a:bodyPr wrap="none" anchor="ctr"/>
            <a:lstStyle/>
            <a:p>
              <a:pPr algn="ctr"/>
              <a:r>
                <a:rPr lang="en-US" altLang="zh-CN" sz="1400" b="1" dirty="0" smtClean="0">
                  <a:solidFill>
                    <a:schemeClr val="bg1"/>
                  </a:solidFill>
                  <a:latin typeface="华文细黑" pitchFamily="2" charset="-122"/>
                  <a:ea typeface="华文细黑" pitchFamily="2" charset="-122"/>
                </a:rPr>
                <a:t>2</a:t>
              </a:r>
              <a:r>
                <a:rPr lang="zh-CN" altLang="en-US" sz="1400" b="1" dirty="0" smtClean="0">
                  <a:solidFill>
                    <a:schemeClr val="bg1"/>
                  </a:solidFill>
                  <a:latin typeface="华文细黑" pitchFamily="2" charset="-122"/>
                  <a:ea typeface="华文细黑" pitchFamily="2" charset="-122"/>
                </a:rPr>
                <a:t>车位预览</a:t>
              </a:r>
              <a:endParaRPr lang="ko-KR" altLang="en-US" b="1" dirty="0">
                <a:solidFill>
                  <a:schemeClr val="bg1"/>
                </a:solidFill>
                <a:latin typeface="华文细黑" pitchFamily="2" charset="-122"/>
              </a:endParaRPr>
            </a:p>
          </p:txBody>
        </p:sp>
        <p:sp>
          <p:nvSpPr>
            <p:cNvPr id="19" name="AutoShape 41"/>
            <p:cNvSpPr>
              <a:spLocks noChangeArrowheads="1"/>
            </p:cNvSpPr>
            <p:nvPr/>
          </p:nvSpPr>
          <p:spPr bwMode="auto">
            <a:xfrm>
              <a:off x="4106163" y="1375507"/>
              <a:ext cx="1040858" cy="412854"/>
            </a:xfrm>
            <a:prstGeom prst="roundRect">
              <a:avLst>
                <a:gd name="adj" fmla="val 9750"/>
              </a:avLst>
            </a:prstGeom>
            <a:gradFill rotWithShape="1">
              <a:gsLst>
                <a:gs pos="0">
                  <a:srgbClr val="C00000"/>
                </a:gs>
                <a:gs pos="100000">
                  <a:srgbClr val="FF6600"/>
                </a:gs>
              </a:gsLst>
              <a:lin ang="5400000" scaled="1"/>
            </a:gradFill>
            <a:ln w="25400">
              <a:solidFill>
                <a:schemeClr val="bg1"/>
              </a:solidFill>
              <a:miter lim="800000"/>
              <a:headEnd/>
              <a:tailEnd/>
            </a:ln>
            <a:effectLst>
              <a:reflection blurRad="6350" stA="50000" endA="300" endPos="55000" dir="5400000" sy="-100000" algn="bl" rotWithShape="0"/>
            </a:effectLst>
          </p:spPr>
          <p:txBody>
            <a:bodyPr wrap="none" anchor="ctr"/>
            <a:lstStyle/>
            <a:p>
              <a:pPr algn="ctr"/>
              <a:r>
                <a:rPr lang="en-US" altLang="zh-CN" sz="1400" b="1" dirty="0" smtClean="0">
                  <a:solidFill>
                    <a:schemeClr val="bg1"/>
                  </a:solidFill>
                  <a:latin typeface="华文细黑" pitchFamily="2" charset="-122"/>
                  <a:ea typeface="华文细黑" pitchFamily="2" charset="-122"/>
                </a:rPr>
                <a:t>3</a:t>
              </a:r>
              <a:r>
                <a:rPr lang="zh-CN" altLang="en-US" sz="1400" b="1" dirty="0" smtClean="0">
                  <a:solidFill>
                    <a:schemeClr val="bg1"/>
                  </a:solidFill>
                  <a:latin typeface="华文细黑" pitchFamily="2" charset="-122"/>
                  <a:ea typeface="华文细黑" pitchFamily="2" charset="-122"/>
                </a:rPr>
                <a:t>自动放行</a:t>
              </a:r>
              <a:endParaRPr lang="ko-KR" altLang="en-US" b="1" dirty="0">
                <a:solidFill>
                  <a:schemeClr val="bg1"/>
                </a:solidFill>
                <a:latin typeface="华文细黑" pitchFamily="2" charset="-122"/>
              </a:endParaRPr>
            </a:p>
          </p:txBody>
        </p:sp>
        <p:sp>
          <p:nvSpPr>
            <p:cNvPr id="20" name="AutoShape 41"/>
            <p:cNvSpPr>
              <a:spLocks noChangeArrowheads="1"/>
            </p:cNvSpPr>
            <p:nvPr/>
          </p:nvSpPr>
          <p:spPr bwMode="auto">
            <a:xfrm>
              <a:off x="5564903" y="1369280"/>
              <a:ext cx="1040858" cy="412854"/>
            </a:xfrm>
            <a:prstGeom prst="roundRect">
              <a:avLst>
                <a:gd name="adj" fmla="val 9750"/>
              </a:avLst>
            </a:prstGeom>
            <a:gradFill rotWithShape="1">
              <a:gsLst>
                <a:gs pos="0">
                  <a:srgbClr val="C00000"/>
                </a:gs>
                <a:gs pos="100000">
                  <a:srgbClr val="FF6600"/>
                </a:gs>
              </a:gsLst>
              <a:lin ang="5400000" scaled="1"/>
            </a:gradFill>
            <a:ln w="25400">
              <a:solidFill>
                <a:schemeClr val="bg1"/>
              </a:solidFill>
              <a:miter lim="800000"/>
              <a:headEnd/>
              <a:tailEnd/>
            </a:ln>
            <a:effectLst>
              <a:reflection blurRad="6350" stA="50000" endA="300" endPos="55000" dir="5400000" sy="-100000" algn="bl" rotWithShape="0"/>
            </a:effectLst>
          </p:spPr>
          <p:txBody>
            <a:bodyPr wrap="none" anchor="ctr"/>
            <a:lstStyle/>
            <a:p>
              <a:pPr algn="ctr"/>
              <a:r>
                <a:rPr lang="en-US" altLang="zh-CN" sz="1400" b="1" dirty="0" smtClean="0">
                  <a:solidFill>
                    <a:schemeClr val="bg1"/>
                  </a:solidFill>
                  <a:latin typeface="华文细黑" pitchFamily="2" charset="-122"/>
                  <a:ea typeface="华文细黑" pitchFamily="2" charset="-122"/>
                </a:rPr>
                <a:t>4</a:t>
              </a:r>
              <a:r>
                <a:rPr lang="zh-CN" altLang="en-US" sz="1400" b="1" dirty="0" smtClean="0">
                  <a:solidFill>
                    <a:schemeClr val="bg1"/>
                  </a:solidFill>
                  <a:latin typeface="华文细黑" pitchFamily="2" charset="-122"/>
                  <a:ea typeface="华文细黑" pitchFamily="2" charset="-122"/>
                </a:rPr>
                <a:t>车位导航</a:t>
              </a:r>
              <a:endParaRPr lang="ko-KR" altLang="en-US" b="1" dirty="0">
                <a:solidFill>
                  <a:schemeClr val="bg1"/>
                </a:solidFill>
                <a:latin typeface="华文细黑" pitchFamily="2" charset="-122"/>
              </a:endParaRPr>
            </a:p>
          </p:txBody>
        </p:sp>
        <p:sp>
          <p:nvSpPr>
            <p:cNvPr id="21" name="AutoShape 41"/>
            <p:cNvSpPr>
              <a:spLocks noChangeArrowheads="1"/>
            </p:cNvSpPr>
            <p:nvPr/>
          </p:nvSpPr>
          <p:spPr bwMode="auto">
            <a:xfrm>
              <a:off x="7406214" y="1372384"/>
              <a:ext cx="1040858" cy="412854"/>
            </a:xfrm>
            <a:prstGeom prst="roundRect">
              <a:avLst>
                <a:gd name="adj" fmla="val 9750"/>
              </a:avLst>
            </a:prstGeom>
            <a:gradFill rotWithShape="1">
              <a:gsLst>
                <a:gs pos="0">
                  <a:srgbClr val="C00000"/>
                </a:gs>
                <a:gs pos="100000">
                  <a:srgbClr val="FF6600"/>
                </a:gs>
              </a:gsLst>
              <a:lin ang="5400000" scaled="1"/>
            </a:gradFill>
            <a:ln w="25400">
              <a:solidFill>
                <a:schemeClr val="bg1"/>
              </a:solidFill>
              <a:miter lim="800000"/>
              <a:headEnd/>
              <a:tailEnd/>
            </a:ln>
            <a:effectLst>
              <a:reflection blurRad="6350" stA="50000" endA="300" endPos="55000" dir="5400000" sy="-100000" algn="bl" rotWithShape="0"/>
            </a:effectLst>
          </p:spPr>
          <p:txBody>
            <a:bodyPr wrap="none" anchor="ctr"/>
            <a:lstStyle/>
            <a:p>
              <a:pPr algn="ctr"/>
              <a:r>
                <a:rPr lang="en-US" altLang="zh-CN" sz="1400" b="1" dirty="0" smtClean="0">
                  <a:solidFill>
                    <a:schemeClr val="bg1"/>
                  </a:solidFill>
                  <a:latin typeface="华文细黑" pitchFamily="2" charset="-122"/>
                  <a:ea typeface="华文细黑" pitchFamily="2" charset="-122"/>
                </a:rPr>
                <a:t>5</a:t>
              </a:r>
              <a:r>
                <a:rPr lang="zh-CN" altLang="en-US" sz="1400" b="1" dirty="0" smtClean="0">
                  <a:solidFill>
                    <a:schemeClr val="bg1"/>
                  </a:solidFill>
                  <a:latin typeface="华文细黑" pitchFamily="2" charset="-122"/>
                  <a:ea typeface="华文细黑" pitchFamily="2" charset="-122"/>
                </a:rPr>
                <a:t>访客放行</a:t>
              </a:r>
              <a:endParaRPr lang="ko-KR" altLang="en-US" b="1" dirty="0">
                <a:solidFill>
                  <a:schemeClr val="bg1"/>
                </a:solidFill>
                <a:latin typeface="华文细黑" pitchFamily="2" charset="-122"/>
              </a:endParaRPr>
            </a:p>
          </p:txBody>
        </p:sp>
      </p:grpSp>
      <p:sp>
        <p:nvSpPr>
          <p:cNvPr id="22" name="文本框 21"/>
          <p:cNvSpPr txBox="1"/>
          <p:nvPr/>
        </p:nvSpPr>
        <p:spPr>
          <a:xfrm>
            <a:off x="493356" y="1399822"/>
            <a:ext cx="7818249" cy="923330"/>
          </a:xfrm>
          <a:prstGeom prst="rect">
            <a:avLst/>
          </a:prstGeom>
          <a:noFill/>
        </p:spPr>
        <p:txBody>
          <a:bodyPr wrap="square" rtlCol="0">
            <a:spAutoFit/>
          </a:bodyPr>
          <a:lstStyle/>
          <a:p>
            <a:r>
              <a:rPr lang="zh-CN" altLang="en-US" dirty="0">
                <a:solidFill>
                  <a:srgbClr val="2D2015"/>
                </a:solidFill>
                <a:latin typeface="华文细黑" pitchFamily="2" charset="-122"/>
                <a:ea typeface="华文细黑" pitchFamily="2" charset="-122"/>
              </a:rPr>
              <a:t>车位引导系统，为园区住户和访客提供直观、简便的引导服务，提升停车效率，节约能源。</a:t>
            </a:r>
          </a:p>
          <a:p>
            <a:endParaRPr lang="zh-CN" altLang="en-US" dirty="0"/>
          </a:p>
        </p:txBody>
      </p:sp>
    </p:spTree>
    <p:extLst>
      <p:ext uri="{BB962C8B-B14F-4D97-AF65-F5344CB8AC3E}">
        <p14:creationId xmlns:p14="http://schemas.microsoft.com/office/powerpoint/2010/main" xmlns="" val="35336645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p:txBody>
          <a:bodyPr/>
          <a:lstStyle/>
          <a:p>
            <a:pPr marL="0" indent="0">
              <a:buNone/>
            </a:pPr>
            <a:r>
              <a:rPr lang="zh-CN" altLang="en-US" dirty="0" smtClean="0"/>
              <a:t>园区企业</a:t>
            </a:r>
            <a:r>
              <a:rPr lang="en-US" altLang="zh-CN" dirty="0" smtClean="0"/>
              <a:t>——IT</a:t>
            </a:r>
            <a:r>
              <a:rPr lang="zh-CN" altLang="en-US" dirty="0" smtClean="0"/>
              <a:t>外包服务</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38</a:t>
            </a:fld>
            <a:endParaRPr lang="zh-CN" altLang="en-US" dirty="0"/>
          </a:p>
        </p:txBody>
      </p:sp>
      <p:grpSp>
        <p:nvGrpSpPr>
          <p:cNvPr id="4" name="组合 3"/>
          <p:cNvGrpSpPr>
            <a:grpSpLocks/>
          </p:cNvGrpSpPr>
          <p:nvPr/>
        </p:nvGrpSpPr>
        <p:grpSpPr bwMode="auto">
          <a:xfrm>
            <a:off x="395536" y="1018724"/>
            <a:ext cx="5903912" cy="5175250"/>
            <a:chOff x="684213" y="980728"/>
            <a:chExt cx="5903912" cy="5175250"/>
          </a:xfrm>
        </p:grpSpPr>
        <p:grpSp>
          <p:nvGrpSpPr>
            <p:cNvPr id="5" name="Group 8"/>
            <p:cNvGrpSpPr>
              <a:grpSpLocks/>
            </p:cNvGrpSpPr>
            <p:nvPr/>
          </p:nvGrpSpPr>
          <p:grpSpPr bwMode="auto">
            <a:xfrm>
              <a:off x="1716088" y="4631978"/>
              <a:ext cx="1911350" cy="1524000"/>
              <a:chOff x="1776" y="3024"/>
              <a:chExt cx="1204" cy="960"/>
            </a:xfrm>
          </p:grpSpPr>
          <p:graphicFrame>
            <p:nvGraphicFramePr>
              <p:cNvPr id="21" name="Object 62"/>
              <p:cNvGraphicFramePr>
                <a:graphicFrameLocks/>
              </p:cNvGraphicFramePr>
              <p:nvPr/>
            </p:nvGraphicFramePr>
            <p:xfrm>
              <a:off x="1968" y="3024"/>
              <a:ext cx="850" cy="756"/>
            </p:xfrm>
            <a:graphic>
              <a:graphicData uri="http://schemas.openxmlformats.org/presentationml/2006/ole">
                <p:oleObj spid="_x0000_s3167" r:id="rId3" imgW="1305107" imgH="1352381" progId="PBrush">
                  <p:embed/>
                </p:oleObj>
              </a:graphicData>
            </a:graphic>
          </p:graphicFrame>
          <p:sp>
            <p:nvSpPr>
              <p:cNvPr id="22" name="AutoShape 10"/>
              <p:cNvSpPr>
                <a:spLocks noChangeArrowheads="1"/>
              </p:cNvSpPr>
              <p:nvPr/>
            </p:nvSpPr>
            <p:spPr bwMode="auto">
              <a:xfrm>
                <a:off x="1776" y="3744"/>
                <a:ext cx="1204" cy="240"/>
              </a:xfrm>
              <a:prstGeom prst="roundRect">
                <a:avLst>
                  <a:gd name="adj" fmla="val 16667"/>
                </a:avLst>
              </a:prstGeom>
              <a:noFill/>
              <a:ln w="9525" algn="ctr">
                <a:noFill/>
                <a:round/>
                <a:headEnd/>
                <a:tailEnd/>
              </a:ln>
              <a:effectLst/>
            </p:spPr>
            <p:txBody>
              <a:bodyPr lIns="18000" rIns="18000" anchor="ctr"/>
              <a:lstStyle/>
              <a:p>
                <a:pPr algn="ctr">
                  <a:lnSpc>
                    <a:spcPct val="110000"/>
                  </a:lnSpc>
                  <a:buClr>
                    <a:schemeClr val="tx1"/>
                  </a:buClr>
                  <a:defRPr/>
                </a:pPr>
                <a:r>
                  <a:rPr lang="zh-CN" altLang="en-US">
                    <a:effectLst>
                      <a:outerShdw blurRad="38100" dist="38100" dir="2700000" algn="tl">
                        <a:srgbClr val="C0C0C0"/>
                      </a:outerShdw>
                    </a:effectLst>
                    <a:latin typeface="+mn-ea"/>
                    <a:ea typeface="+mn-ea"/>
                  </a:rPr>
                  <a:t>设备租赁、顶替及现场服务</a:t>
                </a:r>
              </a:p>
            </p:txBody>
          </p:sp>
        </p:grpSp>
        <p:sp>
          <p:nvSpPr>
            <p:cNvPr id="6" name="Oval 11"/>
            <p:cNvSpPr>
              <a:spLocks noChangeArrowheads="1"/>
            </p:cNvSpPr>
            <p:nvPr/>
          </p:nvSpPr>
          <p:spPr bwMode="auto">
            <a:xfrm>
              <a:off x="2109788" y="2055465"/>
              <a:ext cx="3059112" cy="2932113"/>
            </a:xfrm>
            <a:prstGeom prst="ellipse">
              <a:avLst/>
            </a:prstGeom>
            <a:gradFill rotWithShape="0">
              <a:gsLst>
                <a:gs pos="0">
                  <a:srgbClr val="99CCFF"/>
                </a:gs>
                <a:gs pos="50000">
                  <a:srgbClr val="FFFFFF"/>
                </a:gs>
                <a:gs pos="100000">
                  <a:srgbClr val="99CCFF"/>
                </a:gs>
              </a:gsLst>
              <a:lin ang="5400000" scaled="1"/>
            </a:gradFill>
            <a:ln w="9525">
              <a:noFill/>
              <a:round/>
              <a:headEnd/>
              <a:tailEnd/>
            </a:ln>
          </p:spPr>
          <p:txBody>
            <a:bodyPr wrap="none" anchor="ctr" anchorCtr="1"/>
            <a:lstStyle/>
            <a:p>
              <a:pPr marL="342900" indent="-342900" algn="ctr">
                <a:defRPr/>
              </a:pPr>
              <a:r>
                <a:rPr lang="en-US" altLang="zh-CN" sz="2400" dirty="0">
                  <a:solidFill>
                    <a:srgbClr val="FF3300"/>
                  </a:solidFill>
                  <a:latin typeface="+mn-ea"/>
                  <a:ea typeface="+mn-ea"/>
                </a:rPr>
                <a:t>IT</a:t>
              </a:r>
              <a:r>
                <a:rPr lang="zh-CN" altLang="en-US" sz="2400" dirty="0">
                  <a:solidFill>
                    <a:srgbClr val="FF3300"/>
                  </a:solidFill>
                  <a:latin typeface="+mn-ea"/>
                  <a:ea typeface="+mn-ea"/>
                </a:rPr>
                <a:t>外包业务服务功能</a:t>
              </a:r>
            </a:p>
          </p:txBody>
        </p:sp>
        <p:grpSp>
          <p:nvGrpSpPr>
            <p:cNvPr id="7" name="Group 12"/>
            <p:cNvGrpSpPr>
              <a:grpSpLocks/>
            </p:cNvGrpSpPr>
            <p:nvPr/>
          </p:nvGrpSpPr>
          <p:grpSpPr bwMode="auto">
            <a:xfrm>
              <a:off x="4770438" y="4708178"/>
              <a:ext cx="1790700" cy="1371600"/>
              <a:chOff x="0" y="0"/>
              <a:chExt cx="1128" cy="864"/>
            </a:xfrm>
          </p:grpSpPr>
          <p:sp>
            <p:nvSpPr>
              <p:cNvPr id="19" name="AutoShape 13"/>
              <p:cNvSpPr>
                <a:spLocks noChangeArrowheads="1"/>
              </p:cNvSpPr>
              <p:nvPr/>
            </p:nvSpPr>
            <p:spPr bwMode="auto">
              <a:xfrm>
                <a:off x="0" y="624"/>
                <a:ext cx="1128" cy="240"/>
              </a:xfrm>
              <a:prstGeom prst="roundRect">
                <a:avLst>
                  <a:gd name="adj" fmla="val 16667"/>
                </a:avLst>
              </a:prstGeom>
              <a:noFill/>
              <a:ln w="9525">
                <a:noFill/>
                <a:round/>
                <a:headEnd/>
                <a:tailEnd/>
              </a:ln>
            </p:spPr>
            <p:txBody>
              <a:bodyPr lIns="18000" rIns="18000" anchor="ctr"/>
              <a:lstStyle/>
              <a:p>
                <a:pPr algn="ctr">
                  <a:lnSpc>
                    <a:spcPct val="110000"/>
                  </a:lnSpc>
                  <a:buClr>
                    <a:schemeClr val="tx1"/>
                  </a:buClr>
                  <a:defRPr/>
                </a:pPr>
                <a:r>
                  <a:rPr lang="zh-CN" altLang="en-US">
                    <a:effectLst>
                      <a:outerShdw blurRad="38100" dist="38100" dir="2700000" algn="tl">
                        <a:srgbClr val="C0C0C0"/>
                      </a:outerShdw>
                    </a:effectLst>
                    <a:latin typeface="+mn-ea"/>
                    <a:ea typeface="+mn-ea"/>
                  </a:rPr>
                  <a:t>专业的咨询服务</a:t>
                </a:r>
              </a:p>
            </p:txBody>
          </p:sp>
          <p:graphicFrame>
            <p:nvGraphicFramePr>
              <p:cNvPr id="20" name="Object 63"/>
              <p:cNvGraphicFramePr>
                <a:graphicFrameLocks/>
              </p:cNvGraphicFramePr>
              <p:nvPr/>
            </p:nvGraphicFramePr>
            <p:xfrm>
              <a:off x="136" y="0"/>
              <a:ext cx="828" cy="612"/>
            </p:xfrm>
            <a:graphic>
              <a:graphicData uri="http://schemas.openxmlformats.org/presentationml/2006/ole">
                <p:oleObj spid="_x0000_s3168" r:id="rId4" imgW="1314286" imgH="971686" progId="PBrush">
                  <p:embed/>
                </p:oleObj>
              </a:graphicData>
            </a:graphic>
          </p:graphicFrame>
        </p:grpSp>
        <p:grpSp>
          <p:nvGrpSpPr>
            <p:cNvPr id="8" name="Group 15"/>
            <p:cNvGrpSpPr>
              <a:grpSpLocks/>
            </p:cNvGrpSpPr>
            <p:nvPr/>
          </p:nvGrpSpPr>
          <p:grpSpPr bwMode="auto">
            <a:xfrm>
              <a:off x="4694238" y="2803178"/>
              <a:ext cx="1893886" cy="1828799"/>
              <a:chOff x="0" y="0"/>
              <a:chExt cx="1032" cy="1104"/>
            </a:xfrm>
          </p:grpSpPr>
          <p:graphicFrame>
            <p:nvGraphicFramePr>
              <p:cNvPr id="17" name="Object 64"/>
              <p:cNvGraphicFramePr>
                <a:graphicFrameLocks/>
              </p:cNvGraphicFramePr>
              <p:nvPr/>
            </p:nvGraphicFramePr>
            <p:xfrm>
              <a:off x="304" y="0"/>
              <a:ext cx="713" cy="756"/>
            </p:xfrm>
            <a:graphic>
              <a:graphicData uri="http://schemas.openxmlformats.org/presentationml/2006/ole">
                <p:oleObj spid="_x0000_s3169" r:id="rId5" imgW="1276190" imgH="1352381" progId="PBrush">
                  <p:embed/>
                </p:oleObj>
              </a:graphicData>
            </a:graphic>
          </p:graphicFrame>
          <p:sp>
            <p:nvSpPr>
              <p:cNvPr id="18" name="AutoShape 17"/>
              <p:cNvSpPr>
                <a:spLocks noChangeArrowheads="1"/>
              </p:cNvSpPr>
              <p:nvPr/>
            </p:nvSpPr>
            <p:spPr bwMode="auto">
              <a:xfrm>
                <a:off x="0" y="728"/>
                <a:ext cx="1032" cy="376"/>
              </a:xfrm>
              <a:prstGeom prst="roundRect">
                <a:avLst>
                  <a:gd name="adj" fmla="val 16667"/>
                </a:avLst>
              </a:prstGeom>
              <a:noFill/>
              <a:ln w="9525">
                <a:noFill/>
                <a:round/>
                <a:headEnd/>
                <a:tailEnd/>
              </a:ln>
            </p:spPr>
            <p:txBody>
              <a:bodyPr lIns="18000" rIns="18000" anchor="ctr"/>
              <a:lstStyle/>
              <a:p>
                <a:pPr algn="ctr">
                  <a:lnSpc>
                    <a:spcPct val="110000"/>
                  </a:lnSpc>
                  <a:buClr>
                    <a:schemeClr val="tx1"/>
                  </a:buClr>
                  <a:defRPr/>
                </a:pPr>
                <a:r>
                  <a:rPr lang="en-US" altLang="zh-CN" dirty="0">
                    <a:effectLst>
                      <a:outerShdw blurRad="38100" dist="38100" dir="2700000" algn="tl">
                        <a:srgbClr val="C0C0C0"/>
                      </a:outerShdw>
                    </a:effectLst>
                    <a:latin typeface="+mn-ea"/>
                    <a:ea typeface="+mn-ea"/>
                  </a:rPr>
                  <a:t>  </a:t>
                </a:r>
                <a:r>
                  <a:rPr lang="zh-CN" altLang="en-US" dirty="0">
                    <a:effectLst>
                      <a:outerShdw blurRad="38100" dist="38100" dir="2700000" algn="tl">
                        <a:srgbClr val="C0C0C0"/>
                      </a:outerShdw>
                    </a:effectLst>
                    <a:latin typeface="+mn-ea"/>
                    <a:ea typeface="+mn-ea"/>
                  </a:rPr>
                  <a:t>网络运营</a:t>
                </a:r>
              </a:p>
              <a:p>
                <a:pPr algn="ctr">
                  <a:lnSpc>
                    <a:spcPct val="110000"/>
                  </a:lnSpc>
                  <a:buClr>
                    <a:schemeClr val="tx1"/>
                  </a:buClr>
                  <a:defRPr/>
                </a:pPr>
                <a:r>
                  <a:rPr lang="zh-CN" altLang="en-US" dirty="0">
                    <a:effectLst>
                      <a:outerShdw blurRad="38100" dist="38100" dir="2700000" algn="tl">
                        <a:srgbClr val="C0C0C0"/>
                      </a:outerShdw>
                    </a:effectLst>
                    <a:latin typeface="+mn-ea"/>
                    <a:ea typeface="+mn-ea"/>
                  </a:rPr>
                  <a:t>分析、优化建议</a:t>
                </a:r>
              </a:p>
            </p:txBody>
          </p:sp>
        </p:grpSp>
        <p:grpSp>
          <p:nvGrpSpPr>
            <p:cNvPr id="9" name="Group 18"/>
            <p:cNvGrpSpPr>
              <a:grpSpLocks/>
            </p:cNvGrpSpPr>
            <p:nvPr/>
          </p:nvGrpSpPr>
          <p:grpSpPr bwMode="auto">
            <a:xfrm>
              <a:off x="684214" y="3192115"/>
              <a:ext cx="1582738" cy="1731963"/>
              <a:chOff x="930" y="2069"/>
              <a:chExt cx="997" cy="1091"/>
            </a:xfrm>
          </p:grpSpPr>
          <p:graphicFrame>
            <p:nvGraphicFramePr>
              <p:cNvPr id="15" name="Object 65"/>
              <p:cNvGraphicFramePr>
                <a:graphicFrameLocks/>
              </p:cNvGraphicFramePr>
              <p:nvPr/>
            </p:nvGraphicFramePr>
            <p:xfrm>
              <a:off x="975" y="2069"/>
              <a:ext cx="898" cy="690"/>
            </p:xfrm>
            <a:graphic>
              <a:graphicData uri="http://schemas.openxmlformats.org/presentationml/2006/ole">
                <p:oleObj spid="_x0000_s3170" r:id="rId6" imgW="1324160" imgH="1352381" progId="PBrush">
                  <p:embed/>
                </p:oleObj>
              </a:graphicData>
            </a:graphic>
          </p:graphicFrame>
          <p:sp>
            <p:nvSpPr>
              <p:cNvPr id="16" name="AutoShape 20"/>
              <p:cNvSpPr>
                <a:spLocks noChangeArrowheads="1"/>
              </p:cNvSpPr>
              <p:nvPr/>
            </p:nvSpPr>
            <p:spPr bwMode="auto">
              <a:xfrm>
                <a:off x="930" y="2675"/>
                <a:ext cx="997" cy="485"/>
              </a:xfrm>
              <a:prstGeom prst="roundRect">
                <a:avLst>
                  <a:gd name="adj" fmla="val 16667"/>
                </a:avLst>
              </a:prstGeom>
              <a:noFill/>
              <a:ln w="9525">
                <a:noFill/>
                <a:round/>
                <a:headEnd/>
                <a:tailEnd/>
              </a:ln>
            </p:spPr>
            <p:txBody>
              <a:bodyPr lIns="18000" rIns="18000" anchor="ctr"/>
              <a:lstStyle/>
              <a:p>
                <a:pPr algn="ctr">
                  <a:lnSpc>
                    <a:spcPct val="110000"/>
                  </a:lnSpc>
                  <a:buClr>
                    <a:schemeClr val="tx1"/>
                  </a:buClr>
                  <a:defRPr/>
                </a:pPr>
                <a:r>
                  <a:rPr lang="zh-CN" altLang="en-US">
                    <a:effectLst>
                      <a:outerShdw blurRad="38100" dist="38100" dir="2700000" algn="tl">
                        <a:srgbClr val="C0C0C0"/>
                      </a:outerShdw>
                    </a:effectLst>
                    <a:latin typeface="+mn-ea"/>
                    <a:ea typeface="+mn-ea"/>
                  </a:rPr>
                  <a:t>网络故障处理和管理</a:t>
                </a:r>
              </a:p>
            </p:txBody>
          </p:sp>
        </p:grpSp>
        <p:sp>
          <p:nvSpPr>
            <p:cNvPr id="10" name="AutoShape 22"/>
            <p:cNvSpPr>
              <a:spLocks noChangeArrowheads="1"/>
            </p:cNvSpPr>
            <p:nvPr/>
          </p:nvSpPr>
          <p:spPr bwMode="auto">
            <a:xfrm>
              <a:off x="4211638" y="2131665"/>
              <a:ext cx="1765300" cy="381000"/>
            </a:xfrm>
            <a:prstGeom prst="roundRect">
              <a:avLst>
                <a:gd name="adj" fmla="val 16667"/>
              </a:avLst>
            </a:prstGeom>
            <a:noFill/>
            <a:ln w="9525">
              <a:noFill/>
              <a:round/>
              <a:headEnd/>
              <a:tailEnd/>
            </a:ln>
          </p:spPr>
          <p:txBody>
            <a:bodyPr lIns="18000" rIns="18000" anchor="ctr"/>
            <a:lstStyle/>
            <a:p>
              <a:pPr algn="ctr">
                <a:lnSpc>
                  <a:spcPct val="110000"/>
                </a:lnSpc>
                <a:buClr>
                  <a:schemeClr val="tx1"/>
                </a:buClr>
                <a:defRPr/>
              </a:pPr>
              <a:r>
                <a:rPr lang="zh-CN" altLang="en-US" dirty="0">
                  <a:effectLst>
                    <a:outerShdw blurRad="38100" dist="38100" dir="2700000" algn="tl">
                      <a:srgbClr val="C0C0C0"/>
                    </a:outerShdw>
                  </a:effectLst>
                  <a:latin typeface="+mn-ea"/>
                  <a:ea typeface="+mn-ea"/>
                </a:rPr>
                <a:t>网络实时监控与预警</a:t>
              </a:r>
            </a:p>
          </p:txBody>
        </p:sp>
        <p:pic>
          <p:nvPicPr>
            <p:cNvPr id="11" name="Picture 23" descr="j0195384"/>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4625975" y="1042640"/>
              <a:ext cx="931863" cy="950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2" name="Group 24"/>
            <p:cNvGrpSpPr>
              <a:grpSpLocks/>
            </p:cNvGrpSpPr>
            <p:nvPr/>
          </p:nvGrpSpPr>
          <p:grpSpPr bwMode="auto">
            <a:xfrm>
              <a:off x="755650" y="980729"/>
              <a:ext cx="1765300" cy="1708152"/>
              <a:chOff x="1202" y="663"/>
              <a:chExt cx="1112" cy="1076"/>
            </a:xfrm>
          </p:grpSpPr>
          <p:sp>
            <p:nvSpPr>
              <p:cNvPr id="13" name="AutoShape 25"/>
              <p:cNvSpPr>
                <a:spLocks noChangeArrowheads="1"/>
              </p:cNvSpPr>
              <p:nvPr/>
            </p:nvSpPr>
            <p:spPr bwMode="auto">
              <a:xfrm>
                <a:off x="1202" y="1480"/>
                <a:ext cx="1112" cy="259"/>
              </a:xfrm>
              <a:prstGeom prst="roundRect">
                <a:avLst>
                  <a:gd name="adj" fmla="val 16667"/>
                </a:avLst>
              </a:prstGeom>
              <a:noFill/>
              <a:ln w="9525">
                <a:noFill/>
                <a:round/>
                <a:headEnd/>
                <a:tailEnd/>
              </a:ln>
            </p:spPr>
            <p:txBody>
              <a:bodyPr lIns="18000" rIns="18000" anchor="ctr"/>
              <a:lstStyle/>
              <a:p>
                <a:pPr algn="ctr">
                  <a:lnSpc>
                    <a:spcPct val="110000"/>
                  </a:lnSpc>
                  <a:buClr>
                    <a:schemeClr val="tx1"/>
                  </a:buClr>
                  <a:defRPr/>
                </a:pPr>
                <a:r>
                  <a:rPr lang="zh-CN" altLang="en-US" dirty="0">
                    <a:effectLst>
                      <a:outerShdw blurRad="38100" dist="38100" dir="2700000" algn="tl">
                        <a:srgbClr val="C0C0C0"/>
                      </a:outerShdw>
                    </a:effectLst>
                    <a:latin typeface="+mn-ea"/>
                    <a:ea typeface="+mn-ea"/>
                  </a:rPr>
                  <a:t>专业的巡检服务</a:t>
                </a:r>
                <a:r>
                  <a:rPr lang="zh-CN" altLang="en-US" dirty="0">
                    <a:latin typeface="+mn-ea"/>
                    <a:ea typeface="+mn-ea"/>
                  </a:rPr>
                  <a:t> </a:t>
                </a:r>
              </a:p>
            </p:txBody>
          </p:sp>
          <p:pic>
            <p:nvPicPr>
              <p:cNvPr id="14" name="Picture 26"/>
              <p:cNvPicPr>
                <a:picLocks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1479" y="663"/>
                <a:ext cx="630" cy="8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graphicFrame>
        <p:nvGraphicFramePr>
          <p:cNvPr id="23" name="图示 22"/>
          <p:cNvGraphicFramePr/>
          <p:nvPr>
            <p:extLst>
              <p:ext uri="{D42A27DB-BD31-4B8C-83A1-F6EECF244321}">
                <p14:modId xmlns:p14="http://schemas.microsoft.com/office/powerpoint/2010/main" xmlns="" val="1051704936"/>
              </p:ext>
            </p:extLst>
          </p:nvPr>
        </p:nvGraphicFramePr>
        <p:xfrm>
          <a:off x="6682051" y="764704"/>
          <a:ext cx="2214578" cy="571504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xmlns="" val="42744018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p:txBody>
          <a:bodyPr/>
          <a:lstStyle/>
          <a:p>
            <a:pPr marL="0" indent="0">
              <a:buNone/>
            </a:pPr>
            <a:r>
              <a:rPr lang="zh-CN" altLang="en-US" dirty="0" smtClean="0"/>
              <a:t>目录</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39</a:t>
            </a:fld>
            <a:endParaRPr lang="zh-CN" altLang="en-US" dirty="0"/>
          </a:p>
        </p:txBody>
      </p:sp>
      <p:sp>
        <p:nvSpPr>
          <p:cNvPr id="5" name="Text Box 400"/>
          <p:cNvSpPr txBox="1">
            <a:spLocks noChangeArrowheads="1"/>
          </p:cNvSpPr>
          <p:nvPr/>
        </p:nvSpPr>
        <p:spPr bwMode="gray">
          <a:xfrm>
            <a:off x="2593004" y="3587205"/>
            <a:ext cx="531812" cy="366713"/>
          </a:xfrm>
          <a:prstGeom prst="rect">
            <a:avLst/>
          </a:prstGeom>
          <a:noFill/>
          <a:ln>
            <a:noFill/>
          </a:ln>
          <a:effectLst/>
          <a:extLst>
            <a:ext uri="{909E8E84-426E-40DD-AFC4-6F175D3DCCD1}">
              <a14:hiddenFill xmlns:a14="http://schemas.microsoft.com/office/drawing/2010/main" xmlns="">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defRPr/>
            </a:pPr>
            <a:r>
              <a:rPr lang="en-US" altLang="zh-CN" kern="0">
                <a:solidFill>
                  <a:srgbClr val="FFFFFF"/>
                </a:solidFill>
                <a:latin typeface="Verdana" pitchFamily="34" charset="0"/>
                <a:ea typeface="宋体" charset="-122"/>
              </a:rPr>
              <a:t>03</a:t>
            </a:r>
          </a:p>
        </p:txBody>
      </p:sp>
      <p:grpSp>
        <p:nvGrpSpPr>
          <p:cNvPr id="6" name="组合 5"/>
          <p:cNvGrpSpPr/>
          <p:nvPr/>
        </p:nvGrpSpPr>
        <p:grpSpPr>
          <a:xfrm>
            <a:off x="2561255" y="1556792"/>
            <a:ext cx="4619624" cy="841375"/>
            <a:chOff x="2561255" y="1556792"/>
            <a:chExt cx="4619624" cy="841375"/>
          </a:xfrm>
        </p:grpSpPr>
        <p:sp>
          <p:nvSpPr>
            <p:cNvPr id="7" name="AutoShape 391"/>
            <p:cNvSpPr>
              <a:spLocks noChangeArrowheads="1"/>
            </p:cNvSpPr>
            <p:nvPr/>
          </p:nvSpPr>
          <p:spPr bwMode="gray">
            <a:xfrm>
              <a:off x="2645392" y="1799679"/>
              <a:ext cx="4435475" cy="598488"/>
            </a:xfrm>
            <a:prstGeom prst="roundRect">
              <a:avLst>
                <a:gd name="adj" fmla="val 50000"/>
              </a:avLst>
            </a:prstGeom>
            <a:gradFill rotWithShape="1">
              <a:gsLst>
                <a:gs pos="0">
                  <a:srgbClr val="DDDDDD"/>
                </a:gs>
                <a:gs pos="50000">
                  <a:srgbClr val="DDDDDD">
                    <a:gamma/>
                    <a:tint val="33725"/>
                    <a:invGamma/>
                  </a:srgbClr>
                </a:gs>
                <a:gs pos="100000">
                  <a:srgbClr val="DDDDDD"/>
                </a:gs>
              </a:gsLst>
              <a:lin ang="5400000" scaled="1"/>
            </a:gradFill>
            <a:ln>
              <a:noFill/>
            </a:ln>
            <a:effectLst/>
            <a:extLst>
              <a:ext uri="{91240B29-F687-4F45-9708-019B960494DF}">
                <a14:hiddenLine xmlns:a14="http://schemas.microsoft.com/office/drawing/2010/main" xmlns="" w="19050">
                  <a:solidFill>
                    <a:srgbClr val="C0C0C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8" name="Text Box 326"/>
            <p:cNvSpPr txBox="1">
              <a:spLocks noChangeArrowheads="1"/>
            </p:cNvSpPr>
            <p:nvPr/>
          </p:nvSpPr>
          <p:spPr bwMode="gray">
            <a:xfrm>
              <a:off x="3254992" y="1907630"/>
              <a:ext cx="3433763" cy="396875"/>
            </a:xfrm>
            <a:prstGeom prst="rect">
              <a:avLst/>
            </a:prstGeom>
            <a:noFill/>
            <a:ln>
              <a:noFill/>
            </a:ln>
            <a:effectLst>
              <a:outerShdw dist="17961" dir="2700000" algn="ctr" rotWithShape="0">
                <a:srgbClr val="FFFFFF">
                  <a:alpha val="20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p>
              <a:pPr>
                <a:spcBef>
                  <a:spcPct val="50000"/>
                </a:spcBef>
                <a:defRPr/>
              </a:pPr>
              <a:r>
                <a:rPr lang="en-US" altLang="zh-CN" sz="2000" kern="0" dirty="0">
                  <a:solidFill>
                    <a:sysClr val="windowText" lastClr="000000"/>
                  </a:solidFill>
                  <a:ea typeface="宋体" charset="-122"/>
                </a:rPr>
                <a:t> </a:t>
              </a:r>
              <a:r>
                <a:rPr lang="zh-CN" altLang="en-US" sz="2000" b="1" kern="0" dirty="0" smtClean="0">
                  <a:ln w="0"/>
                  <a:effectLst>
                    <a:outerShdw blurRad="38100" dist="19050" dir="2700000" algn="tl" rotWithShape="0">
                      <a:schemeClr val="dk1">
                        <a:alpha val="40000"/>
                      </a:schemeClr>
                    </a:outerShdw>
                  </a:effectLst>
                  <a:ea typeface="宋体" charset="-122"/>
                </a:rPr>
                <a:t>园区概述</a:t>
              </a:r>
              <a:endParaRPr lang="en-US" altLang="zh-CN" sz="2000" b="1" kern="0" dirty="0">
                <a:ln w="0"/>
                <a:effectLst>
                  <a:outerShdw blurRad="38100" dist="19050" dir="2700000" algn="tl" rotWithShape="0">
                    <a:schemeClr val="dk1">
                      <a:alpha val="40000"/>
                    </a:schemeClr>
                  </a:outerShdw>
                </a:effectLst>
                <a:ea typeface="宋体" charset="-122"/>
              </a:endParaRPr>
            </a:p>
          </p:txBody>
        </p:sp>
        <p:sp>
          <p:nvSpPr>
            <p:cNvPr id="9" name="Oval 381"/>
            <p:cNvSpPr>
              <a:spLocks noChangeArrowheads="1"/>
            </p:cNvSpPr>
            <p:nvPr/>
          </p:nvSpPr>
          <p:spPr bwMode="gray">
            <a:xfrm>
              <a:off x="2561255" y="1556792"/>
              <a:ext cx="600075" cy="615950"/>
            </a:xfrm>
            <a:prstGeom prst="ellipse">
              <a:avLst/>
            </a:prstGeom>
            <a:solidFill>
              <a:srgbClr val="0091D2">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10" name="Text Box 380"/>
            <p:cNvSpPr txBox="1">
              <a:spLocks noChangeArrowheads="1"/>
            </p:cNvSpPr>
            <p:nvPr/>
          </p:nvSpPr>
          <p:spPr bwMode="gray">
            <a:xfrm>
              <a:off x="2593004" y="1664742"/>
              <a:ext cx="531812" cy="366712"/>
            </a:xfrm>
            <a:prstGeom prst="rect">
              <a:avLst/>
            </a:prstGeom>
            <a:noFill/>
            <a:ln>
              <a:noFill/>
            </a:ln>
            <a:effectLst/>
            <a:extLst>
              <a:ext uri="{909E8E84-426E-40DD-AFC4-6F175D3DCCD1}">
                <a14:hiddenFill xmlns:a14="http://schemas.microsoft.com/office/drawing/2010/main" xmlns="">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defRPr/>
              </a:pPr>
              <a:r>
                <a:rPr lang="en-US" altLang="zh-CN" kern="0">
                  <a:solidFill>
                    <a:srgbClr val="FFFFFF"/>
                  </a:solidFill>
                  <a:latin typeface="Verdana" pitchFamily="34" charset="0"/>
                  <a:ea typeface="宋体" charset="-122"/>
                </a:rPr>
                <a:t>01</a:t>
              </a:r>
            </a:p>
          </p:txBody>
        </p:sp>
        <p:sp>
          <p:nvSpPr>
            <p:cNvPr id="11" name="Oval 405"/>
            <p:cNvSpPr>
              <a:spLocks noChangeArrowheads="1"/>
            </p:cNvSpPr>
            <p:nvPr/>
          </p:nvSpPr>
          <p:spPr bwMode="gray">
            <a:xfrm>
              <a:off x="6831629" y="1906043"/>
              <a:ext cx="349250" cy="358775"/>
            </a:xfrm>
            <a:prstGeom prst="ellipse">
              <a:avLst/>
            </a:prstGeom>
            <a:solidFill>
              <a:srgbClr val="0091D2">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grpSp>
      <p:grpSp>
        <p:nvGrpSpPr>
          <p:cNvPr id="12" name="组合 11"/>
          <p:cNvGrpSpPr/>
          <p:nvPr/>
        </p:nvGrpSpPr>
        <p:grpSpPr>
          <a:xfrm>
            <a:off x="2561255" y="2526754"/>
            <a:ext cx="4619624" cy="841376"/>
            <a:chOff x="2561255" y="2526754"/>
            <a:chExt cx="4619624" cy="841376"/>
          </a:xfrm>
        </p:grpSpPr>
        <p:sp>
          <p:nvSpPr>
            <p:cNvPr id="13" name="AutoShape 393"/>
            <p:cNvSpPr>
              <a:spLocks noChangeArrowheads="1"/>
            </p:cNvSpPr>
            <p:nvPr/>
          </p:nvSpPr>
          <p:spPr bwMode="gray">
            <a:xfrm>
              <a:off x="2645392" y="2769643"/>
              <a:ext cx="4435475" cy="598487"/>
            </a:xfrm>
            <a:prstGeom prst="roundRect">
              <a:avLst>
                <a:gd name="adj" fmla="val 50000"/>
              </a:avLst>
            </a:prstGeom>
            <a:gradFill rotWithShape="1">
              <a:gsLst>
                <a:gs pos="0">
                  <a:srgbClr val="DDDDDD"/>
                </a:gs>
                <a:gs pos="50000">
                  <a:srgbClr val="DDDDDD">
                    <a:gamma/>
                    <a:tint val="33725"/>
                    <a:invGamma/>
                  </a:srgbClr>
                </a:gs>
                <a:gs pos="100000">
                  <a:srgbClr val="DDDDDD"/>
                </a:gs>
              </a:gsLst>
              <a:lin ang="5400000" scaled="1"/>
            </a:gradFill>
            <a:ln>
              <a:noFill/>
            </a:ln>
            <a:effectLst/>
            <a:extLst>
              <a:ext uri="{91240B29-F687-4F45-9708-019B960494DF}">
                <a14:hiddenLine xmlns:a14="http://schemas.microsoft.com/office/drawing/2010/main" xmlns="" w="19050">
                  <a:solidFill>
                    <a:srgbClr val="C0C0C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14" name="Text Box 394"/>
            <p:cNvSpPr txBox="1">
              <a:spLocks noChangeArrowheads="1"/>
            </p:cNvSpPr>
            <p:nvPr/>
          </p:nvSpPr>
          <p:spPr bwMode="gray">
            <a:xfrm>
              <a:off x="3254992" y="2877593"/>
              <a:ext cx="3433763" cy="396875"/>
            </a:xfrm>
            <a:prstGeom prst="rect">
              <a:avLst/>
            </a:prstGeom>
            <a:noFill/>
            <a:ln>
              <a:noFill/>
            </a:ln>
            <a:effectLst>
              <a:outerShdw dist="17961" dir="2700000" algn="ctr" rotWithShape="0">
                <a:srgbClr val="FFFFFF">
                  <a:alpha val="20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square">
              <a:spAutoFit/>
            </a:bodyPr>
            <a:lstStyle/>
            <a:p>
              <a:pPr>
                <a:spcBef>
                  <a:spcPct val="50000"/>
                </a:spcBef>
                <a:defRPr/>
              </a:pPr>
              <a:r>
                <a:rPr lang="en-US" altLang="zh-CN" sz="2000" kern="0" dirty="0">
                  <a:solidFill>
                    <a:sysClr val="windowText" lastClr="000000"/>
                  </a:solidFill>
                  <a:ea typeface="宋体" charset="-122"/>
                </a:rPr>
                <a:t> </a:t>
              </a:r>
              <a:r>
                <a:rPr lang="zh-CN" altLang="en-US" sz="2000" b="1" kern="0" dirty="0">
                  <a:ln w="0"/>
                  <a:effectLst>
                    <a:outerShdw blurRad="38100" dist="19050" dir="2700000" algn="tl" rotWithShape="0">
                      <a:schemeClr val="dk1">
                        <a:alpha val="40000"/>
                      </a:schemeClr>
                    </a:outerShdw>
                  </a:effectLst>
                  <a:ea typeface="宋体" charset="-122"/>
                </a:rPr>
                <a:t>解决方案</a:t>
              </a:r>
              <a:endParaRPr lang="en-US" altLang="zh-CN" sz="2000" b="1" kern="0" dirty="0">
                <a:ln w="0"/>
                <a:effectLst>
                  <a:outerShdw blurRad="38100" dist="19050" dir="2700000" algn="tl" rotWithShape="0">
                    <a:schemeClr val="dk1">
                      <a:alpha val="40000"/>
                    </a:schemeClr>
                  </a:outerShdw>
                </a:effectLst>
                <a:ea typeface="宋体" charset="-122"/>
              </a:endParaRPr>
            </a:p>
          </p:txBody>
        </p:sp>
        <p:sp>
          <p:nvSpPr>
            <p:cNvPr id="15" name="Oval 395"/>
            <p:cNvSpPr>
              <a:spLocks noChangeArrowheads="1"/>
            </p:cNvSpPr>
            <p:nvPr/>
          </p:nvSpPr>
          <p:spPr bwMode="gray">
            <a:xfrm>
              <a:off x="2561255" y="2526754"/>
              <a:ext cx="600075" cy="615950"/>
            </a:xfrm>
            <a:prstGeom prst="ellipse">
              <a:avLst/>
            </a:prstGeom>
            <a:solidFill>
              <a:srgbClr val="FCA11C">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16" name="Text Box 396"/>
            <p:cNvSpPr txBox="1">
              <a:spLocks noChangeArrowheads="1"/>
            </p:cNvSpPr>
            <p:nvPr/>
          </p:nvSpPr>
          <p:spPr bwMode="gray">
            <a:xfrm>
              <a:off x="2593004" y="2634705"/>
              <a:ext cx="531812" cy="366713"/>
            </a:xfrm>
            <a:prstGeom prst="rect">
              <a:avLst/>
            </a:prstGeom>
            <a:noFill/>
            <a:ln>
              <a:noFill/>
            </a:ln>
            <a:effectLst/>
            <a:extLst>
              <a:ext uri="{909E8E84-426E-40DD-AFC4-6F175D3DCCD1}">
                <a14:hiddenFill xmlns:a14="http://schemas.microsoft.com/office/drawing/2010/main" xmlns="">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defRPr/>
              </a:pPr>
              <a:r>
                <a:rPr lang="en-US" altLang="zh-CN" kern="0" dirty="0">
                  <a:solidFill>
                    <a:srgbClr val="FFFFFF"/>
                  </a:solidFill>
                  <a:latin typeface="Verdana" pitchFamily="34" charset="0"/>
                  <a:ea typeface="宋体" charset="-122"/>
                </a:rPr>
                <a:t>02</a:t>
              </a:r>
            </a:p>
          </p:txBody>
        </p:sp>
        <p:sp>
          <p:nvSpPr>
            <p:cNvPr id="17" name="Oval 406"/>
            <p:cNvSpPr>
              <a:spLocks noChangeArrowheads="1"/>
            </p:cNvSpPr>
            <p:nvPr/>
          </p:nvSpPr>
          <p:spPr bwMode="gray">
            <a:xfrm>
              <a:off x="6831629" y="2876005"/>
              <a:ext cx="349250" cy="358775"/>
            </a:xfrm>
            <a:prstGeom prst="ellipse">
              <a:avLst/>
            </a:prstGeom>
            <a:solidFill>
              <a:srgbClr val="FCA11C">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grpSp>
      <p:grpSp>
        <p:nvGrpSpPr>
          <p:cNvPr id="18" name="组合 17"/>
          <p:cNvGrpSpPr/>
          <p:nvPr/>
        </p:nvGrpSpPr>
        <p:grpSpPr>
          <a:xfrm>
            <a:off x="2561255" y="3479254"/>
            <a:ext cx="4619624" cy="841376"/>
            <a:chOff x="2561255" y="3479254"/>
            <a:chExt cx="4619624" cy="841376"/>
          </a:xfrm>
        </p:grpSpPr>
        <p:sp>
          <p:nvSpPr>
            <p:cNvPr id="19" name="AutoShape 397"/>
            <p:cNvSpPr>
              <a:spLocks noChangeArrowheads="1"/>
            </p:cNvSpPr>
            <p:nvPr/>
          </p:nvSpPr>
          <p:spPr bwMode="gray">
            <a:xfrm>
              <a:off x="2645392" y="3722143"/>
              <a:ext cx="4435475" cy="598487"/>
            </a:xfrm>
            <a:prstGeom prst="roundRect">
              <a:avLst>
                <a:gd name="adj" fmla="val 50000"/>
              </a:avLst>
            </a:prstGeom>
            <a:gradFill rotWithShape="1">
              <a:gsLst>
                <a:gs pos="0">
                  <a:srgbClr val="DDDDDD"/>
                </a:gs>
                <a:gs pos="50000">
                  <a:srgbClr val="DDDDDD">
                    <a:gamma/>
                    <a:tint val="33725"/>
                    <a:invGamma/>
                  </a:srgbClr>
                </a:gs>
                <a:gs pos="100000">
                  <a:srgbClr val="DDDDDD"/>
                </a:gs>
              </a:gsLst>
              <a:lin ang="5400000" scaled="1"/>
            </a:gradFill>
            <a:ln>
              <a:noFill/>
            </a:ln>
            <a:effectLst/>
            <a:extLst>
              <a:ext uri="{91240B29-F687-4F45-9708-019B960494DF}">
                <a14:hiddenLine xmlns:a14="http://schemas.microsoft.com/office/drawing/2010/main" xmlns="" w="19050">
                  <a:solidFill>
                    <a:srgbClr val="C0C0C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20" name="Text Box 398"/>
            <p:cNvSpPr txBox="1">
              <a:spLocks noChangeArrowheads="1"/>
            </p:cNvSpPr>
            <p:nvPr/>
          </p:nvSpPr>
          <p:spPr bwMode="gray">
            <a:xfrm>
              <a:off x="3254992" y="3830093"/>
              <a:ext cx="3433763" cy="396875"/>
            </a:xfrm>
            <a:prstGeom prst="rect">
              <a:avLst/>
            </a:prstGeom>
            <a:noFill/>
            <a:ln>
              <a:noFill/>
            </a:ln>
            <a:effectLst>
              <a:outerShdw dist="17961" dir="2700000" algn="ctr" rotWithShape="0">
                <a:srgbClr val="FFFFFF">
                  <a:alpha val="20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p>
              <a:pPr>
                <a:spcBef>
                  <a:spcPct val="50000"/>
                </a:spcBef>
                <a:defRPr/>
              </a:pPr>
              <a:r>
                <a:rPr lang="en-US" altLang="zh-CN" sz="2000" kern="0" dirty="0">
                  <a:solidFill>
                    <a:sysClr val="windowText" lastClr="000000"/>
                  </a:solidFill>
                  <a:ea typeface="宋体" charset="-122"/>
                </a:rPr>
                <a:t> </a:t>
              </a:r>
              <a:r>
                <a:rPr lang="zh-CN" altLang="en-US" sz="2000" b="1" kern="0" dirty="0">
                  <a:ln w="0"/>
                  <a:effectLst>
                    <a:outerShdw blurRad="38100" dist="19050" dir="2700000" algn="tl" rotWithShape="0">
                      <a:schemeClr val="dk1">
                        <a:alpha val="40000"/>
                      </a:schemeClr>
                    </a:outerShdw>
                  </a:effectLst>
                  <a:ea typeface="宋体" charset="-122"/>
                </a:rPr>
                <a:t>服务</a:t>
              </a:r>
              <a:r>
                <a:rPr lang="zh-CN" altLang="en-US" sz="2000" b="1" kern="0" dirty="0" smtClean="0">
                  <a:ln w="0"/>
                  <a:effectLst>
                    <a:outerShdw blurRad="38100" dist="19050" dir="2700000" algn="tl" rotWithShape="0">
                      <a:schemeClr val="dk1">
                        <a:alpha val="40000"/>
                      </a:schemeClr>
                    </a:outerShdw>
                  </a:effectLst>
                  <a:ea typeface="宋体" charset="-122"/>
                </a:rPr>
                <a:t>应用</a:t>
              </a:r>
              <a:endParaRPr lang="en-US" altLang="zh-CN" sz="2000" b="1" kern="0" dirty="0">
                <a:ln w="0"/>
                <a:effectLst>
                  <a:outerShdw blurRad="38100" dist="19050" dir="2700000" algn="tl" rotWithShape="0">
                    <a:schemeClr val="dk1">
                      <a:alpha val="40000"/>
                    </a:schemeClr>
                  </a:outerShdw>
                </a:effectLst>
                <a:ea typeface="宋体" charset="-122"/>
              </a:endParaRPr>
            </a:p>
          </p:txBody>
        </p:sp>
        <p:sp>
          <p:nvSpPr>
            <p:cNvPr id="21" name="Oval 399"/>
            <p:cNvSpPr>
              <a:spLocks noChangeArrowheads="1"/>
            </p:cNvSpPr>
            <p:nvPr/>
          </p:nvSpPr>
          <p:spPr bwMode="gray">
            <a:xfrm>
              <a:off x="2561255" y="3479254"/>
              <a:ext cx="600075" cy="615950"/>
            </a:xfrm>
            <a:prstGeom prst="ellipse">
              <a:avLst/>
            </a:prstGeom>
            <a:solidFill>
              <a:srgbClr val="9A2FBB">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22" name="Oval 407"/>
            <p:cNvSpPr>
              <a:spLocks noChangeArrowheads="1"/>
            </p:cNvSpPr>
            <p:nvPr/>
          </p:nvSpPr>
          <p:spPr bwMode="gray">
            <a:xfrm>
              <a:off x="6831629" y="3828505"/>
              <a:ext cx="349250" cy="358775"/>
            </a:xfrm>
            <a:prstGeom prst="ellipse">
              <a:avLst/>
            </a:prstGeom>
            <a:solidFill>
              <a:srgbClr val="9A2FBB">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grpSp>
      <p:grpSp>
        <p:nvGrpSpPr>
          <p:cNvPr id="23" name="组合 22"/>
          <p:cNvGrpSpPr/>
          <p:nvPr/>
        </p:nvGrpSpPr>
        <p:grpSpPr>
          <a:xfrm>
            <a:off x="2561255" y="4453979"/>
            <a:ext cx="4619624" cy="841376"/>
            <a:chOff x="2561255" y="4453979"/>
            <a:chExt cx="4619624" cy="841376"/>
          </a:xfrm>
        </p:grpSpPr>
        <p:sp>
          <p:nvSpPr>
            <p:cNvPr id="24" name="AutoShape 401"/>
            <p:cNvSpPr>
              <a:spLocks noChangeArrowheads="1"/>
            </p:cNvSpPr>
            <p:nvPr/>
          </p:nvSpPr>
          <p:spPr bwMode="gray">
            <a:xfrm>
              <a:off x="2645392" y="4696868"/>
              <a:ext cx="4435475" cy="598487"/>
            </a:xfrm>
            <a:prstGeom prst="roundRect">
              <a:avLst>
                <a:gd name="adj" fmla="val 50000"/>
              </a:avLst>
            </a:prstGeom>
            <a:gradFill rotWithShape="1">
              <a:gsLst>
                <a:gs pos="0">
                  <a:srgbClr val="DDDDDD"/>
                </a:gs>
                <a:gs pos="50000">
                  <a:srgbClr val="DDDDDD">
                    <a:gamma/>
                    <a:tint val="33725"/>
                    <a:invGamma/>
                  </a:srgbClr>
                </a:gs>
                <a:gs pos="100000">
                  <a:srgbClr val="DDDDDD"/>
                </a:gs>
              </a:gsLst>
              <a:lin ang="5400000" scaled="1"/>
            </a:gradFill>
            <a:ln>
              <a:noFill/>
            </a:ln>
            <a:effectLst/>
            <a:extLst>
              <a:ext uri="{91240B29-F687-4F45-9708-019B960494DF}">
                <a14:hiddenLine xmlns:a14="http://schemas.microsoft.com/office/drawing/2010/main" xmlns="" w="19050">
                  <a:solidFill>
                    <a:srgbClr val="C0C0C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25" name="Text Box 402"/>
            <p:cNvSpPr txBox="1">
              <a:spLocks noChangeArrowheads="1"/>
            </p:cNvSpPr>
            <p:nvPr/>
          </p:nvSpPr>
          <p:spPr bwMode="gray">
            <a:xfrm>
              <a:off x="3254992" y="4804818"/>
              <a:ext cx="3433763" cy="396875"/>
            </a:xfrm>
            <a:prstGeom prst="rect">
              <a:avLst/>
            </a:prstGeom>
            <a:noFill/>
            <a:ln>
              <a:noFill/>
            </a:ln>
            <a:effectLst>
              <a:outerShdw dist="17961" dir="2700000" algn="ctr" rotWithShape="0">
                <a:srgbClr val="FFFFFF">
                  <a:alpha val="20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p>
              <a:pPr>
                <a:spcBef>
                  <a:spcPct val="50000"/>
                </a:spcBef>
                <a:defRPr/>
              </a:pPr>
              <a:r>
                <a:rPr lang="en-US" altLang="zh-CN" sz="2000" kern="0" dirty="0">
                  <a:solidFill>
                    <a:sysClr val="windowText" lastClr="000000"/>
                  </a:solidFill>
                  <a:ea typeface="宋体" charset="-122"/>
                </a:rPr>
                <a:t> </a:t>
              </a:r>
              <a:r>
                <a:rPr lang="zh-CN" altLang="en-US" sz="2000" b="1" kern="0" dirty="0" smtClean="0">
                  <a:ln w="0"/>
                  <a:solidFill>
                    <a:srgbClr val="FF0000"/>
                  </a:solidFill>
                  <a:effectLst>
                    <a:outerShdw blurRad="38100" dist="19050" dir="2700000" algn="tl" rotWithShape="0">
                      <a:schemeClr val="dk1">
                        <a:alpha val="40000"/>
                      </a:schemeClr>
                    </a:outerShdw>
                  </a:effectLst>
                  <a:ea typeface="宋体" charset="-122"/>
                </a:rPr>
                <a:t>案例展示</a:t>
              </a:r>
              <a:endParaRPr lang="en-US" altLang="zh-CN" sz="2000" b="1" kern="0" dirty="0">
                <a:ln w="0"/>
                <a:solidFill>
                  <a:srgbClr val="FF0000"/>
                </a:solidFill>
                <a:effectLst>
                  <a:outerShdw blurRad="38100" dist="19050" dir="2700000" algn="tl" rotWithShape="0">
                    <a:schemeClr val="dk1">
                      <a:alpha val="40000"/>
                    </a:schemeClr>
                  </a:outerShdw>
                </a:effectLst>
                <a:ea typeface="宋体" charset="-122"/>
              </a:endParaRPr>
            </a:p>
          </p:txBody>
        </p:sp>
        <p:sp>
          <p:nvSpPr>
            <p:cNvPr id="26" name="Oval 403"/>
            <p:cNvSpPr>
              <a:spLocks noChangeArrowheads="1"/>
            </p:cNvSpPr>
            <p:nvPr/>
          </p:nvSpPr>
          <p:spPr bwMode="gray">
            <a:xfrm>
              <a:off x="2561255" y="4453979"/>
              <a:ext cx="600075" cy="615950"/>
            </a:xfrm>
            <a:prstGeom prst="ellipse">
              <a:avLst/>
            </a:prstGeom>
            <a:solidFill>
              <a:srgbClr val="89BC36">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27" name="Text Box 404"/>
            <p:cNvSpPr txBox="1">
              <a:spLocks noChangeArrowheads="1"/>
            </p:cNvSpPr>
            <p:nvPr/>
          </p:nvSpPr>
          <p:spPr bwMode="gray">
            <a:xfrm>
              <a:off x="2593004" y="4561930"/>
              <a:ext cx="531812" cy="366713"/>
            </a:xfrm>
            <a:prstGeom prst="rect">
              <a:avLst/>
            </a:prstGeom>
            <a:noFill/>
            <a:ln>
              <a:noFill/>
            </a:ln>
            <a:effectLst/>
            <a:extLst>
              <a:ext uri="{909E8E84-426E-40DD-AFC4-6F175D3DCCD1}">
                <a14:hiddenFill xmlns:a14="http://schemas.microsoft.com/office/drawing/2010/main" xmlns="">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defRPr/>
              </a:pPr>
              <a:r>
                <a:rPr lang="en-US" altLang="zh-CN" kern="0" dirty="0">
                  <a:solidFill>
                    <a:srgbClr val="FFFFFF"/>
                  </a:solidFill>
                  <a:latin typeface="Verdana" pitchFamily="34" charset="0"/>
                  <a:ea typeface="宋体" charset="-122"/>
                </a:rPr>
                <a:t>04</a:t>
              </a:r>
            </a:p>
          </p:txBody>
        </p:sp>
        <p:sp>
          <p:nvSpPr>
            <p:cNvPr id="28" name="Oval 408"/>
            <p:cNvSpPr>
              <a:spLocks noChangeArrowheads="1"/>
            </p:cNvSpPr>
            <p:nvPr/>
          </p:nvSpPr>
          <p:spPr bwMode="gray">
            <a:xfrm>
              <a:off x="6831629" y="4803230"/>
              <a:ext cx="349250" cy="358775"/>
            </a:xfrm>
            <a:prstGeom prst="ellipse">
              <a:avLst/>
            </a:prstGeom>
            <a:solidFill>
              <a:srgbClr val="89BC36">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grpSp>
      <p:sp>
        <p:nvSpPr>
          <p:cNvPr id="29" name="Text Box 396"/>
          <p:cNvSpPr txBox="1">
            <a:spLocks noChangeArrowheads="1"/>
          </p:cNvSpPr>
          <p:nvPr/>
        </p:nvSpPr>
        <p:spPr bwMode="gray">
          <a:xfrm>
            <a:off x="2623168" y="3611019"/>
            <a:ext cx="531812" cy="366713"/>
          </a:xfrm>
          <a:prstGeom prst="rect">
            <a:avLst/>
          </a:prstGeom>
          <a:noFill/>
          <a:ln>
            <a:noFill/>
          </a:ln>
          <a:effectLst/>
          <a:extLst>
            <a:ext uri="{909E8E84-426E-40DD-AFC4-6F175D3DCCD1}">
              <a14:hiddenFill xmlns:a14="http://schemas.microsoft.com/office/drawing/2010/main" xmlns="">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defRPr/>
            </a:pPr>
            <a:r>
              <a:rPr lang="en-US" altLang="zh-CN" kern="0" dirty="0" smtClean="0">
                <a:solidFill>
                  <a:srgbClr val="FFFFFF"/>
                </a:solidFill>
                <a:latin typeface="Verdana" pitchFamily="34" charset="0"/>
                <a:ea typeface="宋体" charset="-122"/>
              </a:rPr>
              <a:t>03</a:t>
            </a:r>
            <a:endParaRPr lang="en-US" altLang="zh-CN" kern="0" dirty="0">
              <a:solidFill>
                <a:srgbClr val="FFFFFF"/>
              </a:solidFill>
              <a:latin typeface="Verdana" pitchFamily="34" charset="0"/>
              <a:ea typeface="宋体" charset="-122"/>
            </a:endParaRPr>
          </a:p>
        </p:txBody>
      </p:sp>
    </p:spTree>
    <p:extLst>
      <p:ext uri="{BB962C8B-B14F-4D97-AF65-F5344CB8AC3E}">
        <p14:creationId xmlns:p14="http://schemas.microsoft.com/office/powerpoint/2010/main" xmlns="" val="9861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1+#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1+#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0-#ppt_w/2"/>
                                          </p:val>
                                        </p:tav>
                                        <p:tav tm="100000">
                                          <p:val>
                                            <p:strVal val="#ppt_x"/>
                                          </p:val>
                                        </p:tav>
                                      </p:tavLst>
                                    </p:anim>
                                    <p:anim calcmode="lin" valueType="num">
                                      <p:cBhvr additive="base">
                                        <p:cTn id="16" dur="500" fill="hold"/>
                                        <p:tgtEl>
                                          <p:spTgt spid="6"/>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0-#ppt_w/2"/>
                                          </p:val>
                                        </p:tav>
                                        <p:tav tm="100000">
                                          <p:val>
                                            <p:strVal val="#ppt_x"/>
                                          </p:val>
                                        </p:tav>
                                      </p:tavLst>
                                    </p:anim>
                                    <p:anim calcmode="lin" valueType="num">
                                      <p:cBhvr additive="base">
                                        <p:cTn id="20"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p:txBody>
          <a:bodyPr/>
          <a:lstStyle/>
          <a:p>
            <a:pPr marL="0" indent="0">
              <a:buNone/>
            </a:pPr>
            <a:r>
              <a:rPr lang="zh-CN" altLang="en-US" dirty="0" smtClean="0"/>
              <a:t>智慧园区的定位</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4</a:t>
            </a:fld>
            <a:endParaRPr lang="zh-CN" altLang="en-US" dirty="0"/>
          </a:p>
        </p:txBody>
      </p:sp>
      <p:grpSp>
        <p:nvGrpSpPr>
          <p:cNvPr id="6" name="Group 3"/>
          <p:cNvGrpSpPr>
            <a:grpSpLocks/>
          </p:cNvGrpSpPr>
          <p:nvPr/>
        </p:nvGrpSpPr>
        <p:grpSpPr bwMode="auto">
          <a:xfrm>
            <a:off x="1981200" y="3781425"/>
            <a:ext cx="5334000" cy="1371600"/>
            <a:chOff x="1248" y="2640"/>
            <a:chExt cx="3360" cy="864"/>
          </a:xfrm>
        </p:grpSpPr>
        <p:grpSp>
          <p:nvGrpSpPr>
            <p:cNvPr id="7" name="Group 4"/>
            <p:cNvGrpSpPr>
              <a:grpSpLocks/>
            </p:cNvGrpSpPr>
            <p:nvPr/>
          </p:nvGrpSpPr>
          <p:grpSpPr bwMode="auto">
            <a:xfrm>
              <a:off x="1248" y="2640"/>
              <a:ext cx="3360" cy="864"/>
              <a:chOff x="1248" y="2640"/>
              <a:chExt cx="3360" cy="864"/>
            </a:xfrm>
          </p:grpSpPr>
          <p:sp>
            <p:nvSpPr>
              <p:cNvPr id="11" name="Freeform 5"/>
              <p:cNvSpPr>
                <a:spLocks/>
              </p:cNvSpPr>
              <p:nvPr/>
            </p:nvSpPr>
            <p:spPr bwMode="gray">
              <a:xfrm>
                <a:off x="1248" y="2832"/>
                <a:ext cx="3360" cy="672"/>
              </a:xfrm>
              <a:custGeom>
                <a:avLst/>
                <a:gdLst>
                  <a:gd name="T0" fmla="*/ 0 w 2202"/>
                  <a:gd name="T1" fmla="*/ 5772 h 529"/>
                  <a:gd name="T2" fmla="*/ 49056 w 2202"/>
                  <a:gd name="T3" fmla="*/ 1 h 529"/>
                  <a:gd name="T4" fmla="*/ 98519 w 2202"/>
                  <a:gd name="T5" fmla="*/ 0 h 529"/>
                  <a:gd name="T6" fmla="*/ 150661 w 2202"/>
                  <a:gd name="T7" fmla="*/ 5791 h 529"/>
                  <a:gd name="T8" fmla="*/ 3258 w 2202"/>
                  <a:gd name="T9" fmla="*/ 5772 h 529"/>
                  <a:gd name="T10" fmla="*/ 0 60000 65536"/>
                  <a:gd name="T11" fmla="*/ 0 60000 65536"/>
                  <a:gd name="T12" fmla="*/ 0 60000 65536"/>
                  <a:gd name="T13" fmla="*/ 0 60000 65536"/>
                  <a:gd name="T14" fmla="*/ 0 60000 65536"/>
                  <a:gd name="T15" fmla="*/ 0 w 2202"/>
                  <a:gd name="T16" fmla="*/ 0 h 529"/>
                  <a:gd name="T17" fmla="*/ 2202 w 2202"/>
                  <a:gd name="T18" fmla="*/ 529 h 529"/>
                </a:gdLst>
                <a:ahLst/>
                <a:cxnLst>
                  <a:cxn ang="T10">
                    <a:pos x="T0" y="T1"/>
                  </a:cxn>
                  <a:cxn ang="T11">
                    <a:pos x="T2" y="T3"/>
                  </a:cxn>
                  <a:cxn ang="T12">
                    <a:pos x="T4" y="T5"/>
                  </a:cxn>
                  <a:cxn ang="T13">
                    <a:pos x="T6" y="T7"/>
                  </a:cxn>
                  <a:cxn ang="T14">
                    <a:pos x="T8" y="T9"/>
                  </a:cxn>
                </a:cxnLst>
                <a:rect l="T15" t="T16" r="T17" b="T18"/>
                <a:pathLst>
                  <a:path w="2202" h="529">
                    <a:moveTo>
                      <a:pt x="0" y="528"/>
                    </a:moveTo>
                    <a:lnTo>
                      <a:pt x="717" y="1"/>
                    </a:lnTo>
                    <a:lnTo>
                      <a:pt x="1440" y="0"/>
                    </a:lnTo>
                    <a:lnTo>
                      <a:pt x="2202" y="529"/>
                    </a:lnTo>
                    <a:lnTo>
                      <a:pt x="48" y="528"/>
                    </a:lnTo>
                  </a:path>
                </a:pathLst>
              </a:custGeom>
              <a:gradFill rotWithShape="1">
                <a:gsLst>
                  <a:gs pos="0">
                    <a:srgbClr val="FFFFFF"/>
                  </a:gs>
                  <a:gs pos="100000">
                    <a:srgbClr val="97CCF3"/>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p>
            </p:txBody>
          </p:sp>
          <p:grpSp>
            <p:nvGrpSpPr>
              <p:cNvPr id="12" name="Group 6"/>
              <p:cNvGrpSpPr>
                <a:grpSpLocks/>
              </p:cNvGrpSpPr>
              <p:nvPr/>
            </p:nvGrpSpPr>
            <p:grpSpPr bwMode="auto">
              <a:xfrm>
                <a:off x="2016" y="2640"/>
                <a:ext cx="1968" cy="864"/>
                <a:chOff x="2016" y="2640"/>
                <a:chExt cx="1968" cy="864"/>
              </a:xfrm>
            </p:grpSpPr>
            <p:sp>
              <p:nvSpPr>
                <p:cNvPr id="13" name="Line 7"/>
                <p:cNvSpPr>
                  <a:spLocks noChangeShapeType="1"/>
                </p:cNvSpPr>
                <p:nvPr/>
              </p:nvSpPr>
              <p:spPr bwMode="gray">
                <a:xfrm flipV="1">
                  <a:off x="2016" y="2784"/>
                  <a:ext cx="528" cy="720"/>
                </a:xfrm>
                <a:prstGeom prst="line">
                  <a:avLst/>
                </a:prstGeom>
                <a:noFill/>
                <a:ln w="9525">
                  <a:solidFill>
                    <a:schemeClr val="bg1"/>
                  </a:solidFill>
                  <a:round/>
                  <a:headEnd/>
                  <a:tailEnd/>
                </a:ln>
                <a:extLst>
                  <a:ext uri="{909E8E84-426E-40DD-AFC4-6F175D3DCCD1}">
                    <a14:hiddenFill xmlns:a14="http://schemas.microsoft.com/office/drawing/2010/main" xmlns="">
                      <a:noFill/>
                    </a14:hiddenFill>
                  </a:ext>
                </a:extLst>
              </p:spPr>
              <p:txBody>
                <a:bodyPr/>
                <a:lstStyle/>
                <a:p>
                  <a:endParaRPr lang="zh-CN" altLang="en-US"/>
                </a:p>
              </p:txBody>
            </p:sp>
            <p:sp>
              <p:nvSpPr>
                <p:cNvPr id="14" name="Line 8"/>
                <p:cNvSpPr>
                  <a:spLocks noChangeShapeType="1"/>
                </p:cNvSpPr>
                <p:nvPr/>
              </p:nvSpPr>
              <p:spPr bwMode="gray">
                <a:xfrm flipV="1">
                  <a:off x="2592" y="2640"/>
                  <a:ext cx="96" cy="864"/>
                </a:xfrm>
                <a:prstGeom prst="line">
                  <a:avLst/>
                </a:prstGeom>
                <a:noFill/>
                <a:ln w="9525">
                  <a:solidFill>
                    <a:schemeClr val="bg1"/>
                  </a:solidFill>
                  <a:round/>
                  <a:headEnd/>
                  <a:tailEnd/>
                </a:ln>
                <a:extLst>
                  <a:ext uri="{909E8E84-426E-40DD-AFC4-6F175D3DCCD1}">
                    <a14:hiddenFill xmlns:a14="http://schemas.microsoft.com/office/drawing/2010/main" xmlns="">
                      <a:noFill/>
                    </a14:hiddenFill>
                  </a:ext>
                </a:extLst>
              </p:spPr>
              <p:txBody>
                <a:bodyPr/>
                <a:lstStyle/>
                <a:p>
                  <a:endParaRPr lang="zh-CN" altLang="en-US"/>
                </a:p>
              </p:txBody>
            </p:sp>
            <p:sp>
              <p:nvSpPr>
                <p:cNvPr id="15" name="Line 9"/>
                <p:cNvSpPr>
                  <a:spLocks noChangeShapeType="1"/>
                </p:cNvSpPr>
                <p:nvPr/>
              </p:nvSpPr>
              <p:spPr bwMode="gray">
                <a:xfrm flipV="1">
                  <a:off x="3024" y="2688"/>
                  <a:ext cx="0" cy="816"/>
                </a:xfrm>
                <a:prstGeom prst="line">
                  <a:avLst/>
                </a:prstGeom>
                <a:noFill/>
                <a:ln w="9525">
                  <a:solidFill>
                    <a:schemeClr val="bg1"/>
                  </a:solidFill>
                  <a:round/>
                  <a:headEnd/>
                  <a:tailEnd/>
                </a:ln>
                <a:extLst>
                  <a:ext uri="{909E8E84-426E-40DD-AFC4-6F175D3DCCD1}">
                    <a14:hiddenFill xmlns:a14="http://schemas.microsoft.com/office/drawing/2010/main" xmlns="">
                      <a:noFill/>
                    </a14:hiddenFill>
                  </a:ext>
                </a:extLst>
              </p:spPr>
              <p:txBody>
                <a:bodyPr/>
                <a:lstStyle/>
                <a:p>
                  <a:endParaRPr lang="zh-CN" altLang="en-US"/>
                </a:p>
              </p:txBody>
            </p:sp>
            <p:sp>
              <p:nvSpPr>
                <p:cNvPr id="16" name="Line 10"/>
                <p:cNvSpPr>
                  <a:spLocks noChangeShapeType="1"/>
                </p:cNvSpPr>
                <p:nvPr/>
              </p:nvSpPr>
              <p:spPr bwMode="gray">
                <a:xfrm flipH="1" flipV="1">
                  <a:off x="3216" y="2736"/>
                  <a:ext cx="288" cy="768"/>
                </a:xfrm>
                <a:prstGeom prst="line">
                  <a:avLst/>
                </a:prstGeom>
                <a:noFill/>
                <a:ln w="9525">
                  <a:solidFill>
                    <a:schemeClr val="bg1"/>
                  </a:solidFill>
                  <a:round/>
                  <a:headEnd/>
                  <a:tailEnd/>
                </a:ln>
                <a:extLst>
                  <a:ext uri="{909E8E84-426E-40DD-AFC4-6F175D3DCCD1}">
                    <a14:hiddenFill xmlns:a14="http://schemas.microsoft.com/office/drawing/2010/main" xmlns="">
                      <a:noFill/>
                    </a14:hiddenFill>
                  </a:ext>
                </a:extLst>
              </p:spPr>
              <p:txBody>
                <a:bodyPr/>
                <a:lstStyle/>
                <a:p>
                  <a:endParaRPr lang="zh-CN" altLang="en-US"/>
                </a:p>
              </p:txBody>
            </p:sp>
            <p:sp>
              <p:nvSpPr>
                <p:cNvPr id="17" name="Line 11"/>
                <p:cNvSpPr>
                  <a:spLocks noChangeShapeType="1"/>
                </p:cNvSpPr>
                <p:nvPr/>
              </p:nvSpPr>
              <p:spPr bwMode="gray">
                <a:xfrm flipH="1" flipV="1">
                  <a:off x="3360" y="2784"/>
                  <a:ext cx="624" cy="720"/>
                </a:xfrm>
                <a:prstGeom prst="line">
                  <a:avLst/>
                </a:prstGeom>
                <a:noFill/>
                <a:ln w="9525">
                  <a:solidFill>
                    <a:schemeClr val="bg1"/>
                  </a:solidFill>
                  <a:round/>
                  <a:headEnd/>
                  <a:tailEnd/>
                </a:ln>
                <a:extLst>
                  <a:ext uri="{909E8E84-426E-40DD-AFC4-6F175D3DCCD1}">
                    <a14:hiddenFill xmlns:a14="http://schemas.microsoft.com/office/drawing/2010/main" xmlns="">
                      <a:noFill/>
                    </a14:hiddenFill>
                  </a:ext>
                </a:extLst>
              </p:spPr>
              <p:txBody>
                <a:bodyPr/>
                <a:lstStyle/>
                <a:p>
                  <a:endParaRPr lang="zh-CN" altLang="en-US"/>
                </a:p>
              </p:txBody>
            </p:sp>
          </p:grpSp>
        </p:grpSp>
        <p:sp>
          <p:nvSpPr>
            <p:cNvPr id="8" name="Line 12"/>
            <p:cNvSpPr>
              <a:spLocks noChangeShapeType="1"/>
            </p:cNvSpPr>
            <p:nvPr/>
          </p:nvSpPr>
          <p:spPr bwMode="gray">
            <a:xfrm>
              <a:off x="1632" y="3264"/>
              <a:ext cx="2592" cy="0"/>
            </a:xfrm>
            <a:prstGeom prst="line">
              <a:avLst/>
            </a:prstGeom>
            <a:noFill/>
            <a:ln w="9525">
              <a:solidFill>
                <a:schemeClr val="bg1"/>
              </a:solidFill>
              <a:round/>
              <a:headEnd/>
              <a:tailEnd/>
            </a:ln>
            <a:extLst>
              <a:ext uri="{909E8E84-426E-40DD-AFC4-6F175D3DCCD1}">
                <a14:hiddenFill xmlns:a14="http://schemas.microsoft.com/office/drawing/2010/main" xmlns="">
                  <a:noFill/>
                </a14:hiddenFill>
              </a:ext>
            </a:extLst>
          </p:spPr>
          <p:txBody>
            <a:bodyPr/>
            <a:lstStyle/>
            <a:p>
              <a:endParaRPr lang="zh-CN" altLang="en-US"/>
            </a:p>
          </p:txBody>
        </p:sp>
        <p:sp>
          <p:nvSpPr>
            <p:cNvPr id="9" name="Line 13"/>
            <p:cNvSpPr>
              <a:spLocks noChangeShapeType="1"/>
            </p:cNvSpPr>
            <p:nvPr/>
          </p:nvSpPr>
          <p:spPr bwMode="gray">
            <a:xfrm>
              <a:off x="1920" y="3072"/>
              <a:ext cx="2016" cy="0"/>
            </a:xfrm>
            <a:prstGeom prst="line">
              <a:avLst/>
            </a:prstGeom>
            <a:noFill/>
            <a:ln w="9525">
              <a:solidFill>
                <a:schemeClr val="bg1"/>
              </a:solidFill>
              <a:round/>
              <a:headEnd/>
              <a:tailEnd/>
            </a:ln>
            <a:extLst>
              <a:ext uri="{909E8E84-426E-40DD-AFC4-6F175D3DCCD1}">
                <a14:hiddenFill xmlns:a14="http://schemas.microsoft.com/office/drawing/2010/main" xmlns="">
                  <a:noFill/>
                </a14:hiddenFill>
              </a:ext>
            </a:extLst>
          </p:spPr>
          <p:txBody>
            <a:bodyPr/>
            <a:lstStyle/>
            <a:p>
              <a:endParaRPr lang="zh-CN" altLang="en-US"/>
            </a:p>
          </p:txBody>
        </p:sp>
        <p:sp>
          <p:nvSpPr>
            <p:cNvPr id="10" name="Line 14"/>
            <p:cNvSpPr>
              <a:spLocks noChangeShapeType="1"/>
            </p:cNvSpPr>
            <p:nvPr/>
          </p:nvSpPr>
          <p:spPr bwMode="gray">
            <a:xfrm>
              <a:off x="2112" y="2928"/>
              <a:ext cx="1632" cy="0"/>
            </a:xfrm>
            <a:prstGeom prst="line">
              <a:avLst/>
            </a:prstGeom>
            <a:noFill/>
            <a:ln w="9525">
              <a:solidFill>
                <a:schemeClr val="bg1"/>
              </a:solidFill>
              <a:round/>
              <a:headEnd/>
              <a:tailEnd/>
            </a:ln>
            <a:extLst>
              <a:ext uri="{909E8E84-426E-40DD-AFC4-6F175D3DCCD1}">
                <a14:hiddenFill xmlns:a14="http://schemas.microsoft.com/office/drawing/2010/main" xmlns="">
                  <a:noFill/>
                </a14:hiddenFill>
              </a:ext>
            </a:extLst>
          </p:spPr>
          <p:txBody>
            <a:bodyPr/>
            <a:lstStyle/>
            <a:p>
              <a:endParaRPr lang="zh-CN" altLang="en-US"/>
            </a:p>
          </p:txBody>
        </p:sp>
      </p:grpSp>
      <p:grpSp>
        <p:nvGrpSpPr>
          <p:cNvPr id="18" name="Group 15"/>
          <p:cNvGrpSpPr>
            <a:grpSpLocks/>
          </p:cNvGrpSpPr>
          <p:nvPr/>
        </p:nvGrpSpPr>
        <p:grpSpPr bwMode="auto">
          <a:xfrm>
            <a:off x="457200" y="2036763"/>
            <a:ext cx="2555875" cy="2430462"/>
            <a:chOff x="294" y="1536"/>
            <a:chExt cx="1722" cy="1387"/>
          </a:xfrm>
        </p:grpSpPr>
        <p:pic>
          <p:nvPicPr>
            <p:cNvPr id="19" name="Picture 16" descr="pan_0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gray">
            <a:xfrm flipH="1">
              <a:off x="298" y="1536"/>
              <a:ext cx="1711" cy="13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 name="Freeform 17"/>
            <p:cNvSpPr>
              <a:spLocks/>
            </p:cNvSpPr>
            <p:nvPr/>
          </p:nvSpPr>
          <p:spPr bwMode="gray">
            <a:xfrm>
              <a:off x="294" y="1538"/>
              <a:ext cx="1722" cy="1382"/>
            </a:xfrm>
            <a:custGeom>
              <a:avLst/>
              <a:gdLst>
                <a:gd name="T0" fmla="*/ 6 w 1722"/>
                <a:gd name="T1" fmla="*/ 79 h 1382"/>
                <a:gd name="T2" fmla="*/ 6 w 1722"/>
                <a:gd name="T3" fmla="*/ 1300 h 1382"/>
                <a:gd name="T4" fmla="*/ 46 w 1722"/>
                <a:gd name="T5" fmla="*/ 1367 h 1382"/>
                <a:gd name="T6" fmla="*/ 121 w 1722"/>
                <a:gd name="T7" fmla="*/ 1381 h 1382"/>
                <a:gd name="T8" fmla="*/ 1658 w 1722"/>
                <a:gd name="T9" fmla="*/ 1312 h 1382"/>
                <a:gd name="T10" fmla="*/ 1696 w 1722"/>
                <a:gd name="T11" fmla="*/ 1286 h 1382"/>
                <a:gd name="T12" fmla="*/ 1714 w 1722"/>
                <a:gd name="T13" fmla="*/ 1247 h 1382"/>
                <a:gd name="T14" fmla="*/ 1715 w 1722"/>
                <a:gd name="T15" fmla="*/ 157 h 1382"/>
                <a:gd name="T16" fmla="*/ 1689 w 1722"/>
                <a:gd name="T17" fmla="*/ 87 h 1382"/>
                <a:gd name="T18" fmla="*/ 1637 w 1722"/>
                <a:gd name="T19" fmla="*/ 67 h 1382"/>
                <a:gd name="T20" fmla="*/ 95 w 1722"/>
                <a:gd name="T21" fmla="*/ 0 h 1382"/>
                <a:gd name="T22" fmla="*/ 29 w 1722"/>
                <a:gd name="T23" fmla="*/ 31 h 1382"/>
                <a:gd name="T24" fmla="*/ 6 w 1722"/>
                <a:gd name="T25" fmla="*/ 79 h 13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22"/>
                <a:gd name="T40" fmla="*/ 0 h 1382"/>
                <a:gd name="T41" fmla="*/ 1722 w 1722"/>
                <a:gd name="T42" fmla="*/ 1382 h 138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22" h="1382">
                  <a:moveTo>
                    <a:pt x="6" y="79"/>
                  </a:moveTo>
                  <a:cubicBezTo>
                    <a:pt x="0" y="294"/>
                    <a:pt x="3" y="1087"/>
                    <a:pt x="6" y="1300"/>
                  </a:cubicBezTo>
                  <a:cubicBezTo>
                    <a:pt x="8" y="1336"/>
                    <a:pt x="36" y="1359"/>
                    <a:pt x="46" y="1367"/>
                  </a:cubicBezTo>
                  <a:cubicBezTo>
                    <a:pt x="60" y="1381"/>
                    <a:pt x="109" y="1382"/>
                    <a:pt x="121" y="1381"/>
                  </a:cubicBezTo>
                  <a:cubicBezTo>
                    <a:pt x="368" y="1362"/>
                    <a:pt x="1388" y="1336"/>
                    <a:pt x="1658" y="1312"/>
                  </a:cubicBezTo>
                  <a:cubicBezTo>
                    <a:pt x="1658" y="1315"/>
                    <a:pt x="1684" y="1300"/>
                    <a:pt x="1696" y="1286"/>
                  </a:cubicBezTo>
                  <a:cubicBezTo>
                    <a:pt x="1708" y="1272"/>
                    <a:pt x="1714" y="1250"/>
                    <a:pt x="1714" y="1247"/>
                  </a:cubicBezTo>
                  <a:cubicBezTo>
                    <a:pt x="1714" y="1065"/>
                    <a:pt x="1722" y="347"/>
                    <a:pt x="1715" y="157"/>
                  </a:cubicBezTo>
                  <a:cubicBezTo>
                    <a:pt x="1715" y="124"/>
                    <a:pt x="1711" y="104"/>
                    <a:pt x="1689" y="87"/>
                  </a:cubicBezTo>
                  <a:cubicBezTo>
                    <a:pt x="1667" y="70"/>
                    <a:pt x="1659" y="73"/>
                    <a:pt x="1637" y="67"/>
                  </a:cubicBezTo>
                  <a:cubicBezTo>
                    <a:pt x="1375" y="49"/>
                    <a:pt x="360" y="16"/>
                    <a:pt x="95" y="0"/>
                  </a:cubicBezTo>
                  <a:cubicBezTo>
                    <a:pt x="72" y="0"/>
                    <a:pt x="41" y="14"/>
                    <a:pt x="29" y="31"/>
                  </a:cubicBezTo>
                  <a:cubicBezTo>
                    <a:pt x="17" y="48"/>
                    <a:pt x="13" y="49"/>
                    <a:pt x="6" y="79"/>
                  </a:cubicBezTo>
                  <a:close/>
                </a:path>
              </a:pathLst>
            </a:custGeom>
            <a:solidFill>
              <a:schemeClr val="accent1">
                <a:alpha val="30196"/>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zh-CN" altLang="en-US"/>
            </a:p>
          </p:txBody>
        </p:sp>
      </p:grpSp>
      <p:grpSp>
        <p:nvGrpSpPr>
          <p:cNvPr id="21" name="Group 18"/>
          <p:cNvGrpSpPr>
            <a:grpSpLocks/>
          </p:cNvGrpSpPr>
          <p:nvPr/>
        </p:nvGrpSpPr>
        <p:grpSpPr bwMode="auto">
          <a:xfrm>
            <a:off x="1676400" y="5153025"/>
            <a:ext cx="6019800" cy="685800"/>
            <a:chOff x="1776" y="3504"/>
            <a:chExt cx="2400" cy="336"/>
          </a:xfrm>
        </p:grpSpPr>
        <p:sp>
          <p:nvSpPr>
            <p:cNvPr id="22" name="AutoShape 19"/>
            <p:cNvSpPr>
              <a:spLocks noChangeArrowheads="1"/>
            </p:cNvSpPr>
            <p:nvPr/>
          </p:nvSpPr>
          <p:spPr bwMode="gray">
            <a:xfrm>
              <a:off x="1776" y="3504"/>
              <a:ext cx="2400" cy="336"/>
            </a:xfrm>
            <a:prstGeom prst="roundRect">
              <a:avLst>
                <a:gd name="adj" fmla="val 50000"/>
              </a:avLst>
            </a:prstGeom>
            <a:gradFill rotWithShape="1">
              <a:gsLst>
                <a:gs pos="0">
                  <a:srgbClr val="97CCF3"/>
                </a:gs>
                <a:gs pos="50000">
                  <a:srgbClr val="97CCF3">
                    <a:gamma/>
                    <a:shade val="84706"/>
                    <a:invGamma/>
                  </a:srgbClr>
                </a:gs>
                <a:gs pos="100000">
                  <a:srgbClr val="97CCF3"/>
                </a:gs>
              </a:gsLst>
              <a:lin ang="2700000" scaled="1"/>
            </a:gradFill>
            <a:ln w="38100" algn="ctr">
              <a:solidFill>
                <a:schemeClr val="bg1"/>
              </a:solidFill>
              <a:round/>
              <a:headEnd/>
              <a:tailEnd/>
            </a:ln>
            <a:effectLst/>
          </p:spPr>
          <p:txBody>
            <a:bodyPr wrap="none" anchor="ctr"/>
            <a:lstStyle/>
            <a:p>
              <a:pPr algn="ctr" eaLnBrk="0" hangingPunct="0">
                <a:defRPr/>
              </a:pPr>
              <a:endParaRPr lang="zh-CN" altLang="en-US" sz="1400">
                <a:solidFill>
                  <a:schemeClr val="bg1"/>
                </a:solidFill>
                <a:effectLst>
                  <a:outerShdw blurRad="38100" dist="38100" dir="2700000" algn="tl">
                    <a:srgbClr val="000000"/>
                  </a:outerShdw>
                </a:effectLst>
                <a:latin typeface="Verdana" pitchFamily="34" charset="0"/>
              </a:endParaRPr>
            </a:p>
          </p:txBody>
        </p:sp>
        <p:sp>
          <p:nvSpPr>
            <p:cNvPr id="23" name="AutoShape 20"/>
            <p:cNvSpPr>
              <a:spLocks noChangeArrowheads="1"/>
            </p:cNvSpPr>
            <p:nvPr/>
          </p:nvSpPr>
          <p:spPr bwMode="gray">
            <a:xfrm>
              <a:off x="1890" y="3558"/>
              <a:ext cx="2160" cy="215"/>
            </a:xfrm>
            <a:prstGeom prst="roundRect">
              <a:avLst>
                <a:gd name="adj" fmla="val 50000"/>
              </a:avLst>
            </a:prstGeom>
            <a:gradFill rotWithShape="1">
              <a:gsLst>
                <a:gs pos="0">
                  <a:srgbClr val="97CCF3"/>
                </a:gs>
                <a:gs pos="50000">
                  <a:srgbClr val="97CCF3">
                    <a:gamma/>
                    <a:tint val="39216"/>
                    <a:invGamma/>
                  </a:srgbClr>
                </a:gs>
                <a:gs pos="100000">
                  <a:srgbClr val="97CCF3"/>
                </a:gs>
              </a:gsLst>
              <a:lin ang="2700000" scaled="1"/>
            </a:gradFill>
            <a:ln w="19050" algn="ctr">
              <a:solidFill>
                <a:schemeClr val="bg1"/>
              </a:solidFill>
              <a:round/>
              <a:headEnd/>
              <a:tailEnd/>
            </a:ln>
            <a:effectLst/>
          </p:spPr>
          <p:txBody>
            <a:bodyPr wrap="none" anchor="ctr"/>
            <a:lstStyle/>
            <a:p>
              <a:pPr algn="ctr" eaLnBrk="0" hangingPunct="0">
                <a:defRPr/>
              </a:pPr>
              <a:r>
                <a:rPr lang="zh-CN" altLang="en-US" sz="2400" dirty="0">
                  <a:effectLst>
                    <a:outerShdw blurRad="38100" dist="38100" dir="2700000" algn="tl">
                      <a:srgbClr val="000000"/>
                    </a:outerShdw>
                  </a:effectLst>
                  <a:latin typeface="黑体" pitchFamily="49" charset="-122"/>
                  <a:ea typeface="黑体" pitchFamily="49" charset="-122"/>
                </a:rPr>
                <a:t>智慧园区</a:t>
              </a:r>
              <a:endParaRPr lang="en-US" altLang="zh-CN" sz="2400" dirty="0">
                <a:effectLst>
                  <a:outerShdw blurRad="38100" dist="38100" dir="2700000" algn="tl">
                    <a:srgbClr val="000000"/>
                  </a:outerShdw>
                </a:effectLst>
                <a:latin typeface="黑体" pitchFamily="49" charset="-122"/>
                <a:ea typeface="黑体" pitchFamily="49" charset="-122"/>
              </a:endParaRPr>
            </a:p>
          </p:txBody>
        </p:sp>
      </p:grpSp>
      <p:sp>
        <p:nvSpPr>
          <p:cNvPr id="24" name="Text Box 21"/>
          <p:cNvSpPr txBox="1">
            <a:spLocks noChangeArrowheads="1"/>
          </p:cNvSpPr>
          <p:nvPr/>
        </p:nvSpPr>
        <p:spPr bwMode="gray">
          <a:xfrm>
            <a:off x="449263" y="2254250"/>
            <a:ext cx="2370137" cy="2032000"/>
          </a:xfrm>
          <a:prstGeom prst="rect">
            <a:avLst/>
          </a:prstGeom>
          <a:noFill/>
          <a:ln w="9525">
            <a:noFill/>
            <a:miter lim="800000"/>
            <a:headEnd/>
            <a:tailEnd/>
          </a:ln>
        </p:spPr>
        <p:txBody>
          <a:bodyPr>
            <a:spAutoFit/>
          </a:bodyPr>
          <a:lstStyle/>
          <a:p>
            <a:pPr marL="120650" indent="-120650">
              <a:spcBef>
                <a:spcPct val="50000"/>
              </a:spcBef>
              <a:buFontTx/>
              <a:buChar char="•"/>
              <a:defRPr/>
            </a:pPr>
            <a:r>
              <a:rPr lang="zh-CN" altLang="en-US" dirty="0">
                <a:solidFill>
                  <a:srgbClr val="FFFFFF"/>
                </a:solidFill>
                <a:latin typeface="+mn-ea"/>
                <a:ea typeface="+mn-ea"/>
              </a:rPr>
              <a:t>管委会</a:t>
            </a:r>
            <a:endParaRPr lang="en-US" altLang="zh-CN" dirty="0">
              <a:solidFill>
                <a:srgbClr val="FFFFFF"/>
              </a:solidFill>
              <a:latin typeface="+mn-ea"/>
              <a:ea typeface="+mn-ea"/>
            </a:endParaRPr>
          </a:p>
          <a:p>
            <a:pPr marL="577850" lvl="1" indent="-120650">
              <a:spcBef>
                <a:spcPct val="50000"/>
              </a:spcBef>
              <a:buFontTx/>
              <a:buChar char="•"/>
              <a:defRPr/>
            </a:pPr>
            <a:r>
              <a:rPr lang="zh-CN" altLang="en-US" dirty="0">
                <a:solidFill>
                  <a:srgbClr val="FFFFFF"/>
                </a:solidFill>
                <a:latin typeface="+mn-ea"/>
                <a:ea typeface="+mn-ea"/>
              </a:rPr>
              <a:t>综合管理</a:t>
            </a:r>
            <a:endParaRPr lang="en-US" altLang="zh-CN" dirty="0">
              <a:solidFill>
                <a:srgbClr val="FFFFFF"/>
              </a:solidFill>
              <a:latin typeface="+mn-ea"/>
              <a:ea typeface="+mn-ea"/>
            </a:endParaRPr>
          </a:p>
          <a:p>
            <a:pPr marL="577850" lvl="1" indent="-120650">
              <a:spcBef>
                <a:spcPct val="50000"/>
              </a:spcBef>
              <a:buFontTx/>
              <a:buChar char="•"/>
              <a:defRPr/>
            </a:pPr>
            <a:r>
              <a:rPr lang="zh-CN" altLang="en-US" dirty="0">
                <a:solidFill>
                  <a:srgbClr val="FFFFFF"/>
                </a:solidFill>
                <a:latin typeface="+mn-ea"/>
                <a:ea typeface="+mn-ea"/>
              </a:rPr>
              <a:t>招商引资</a:t>
            </a:r>
            <a:endParaRPr lang="en-US" altLang="zh-CN" dirty="0">
              <a:solidFill>
                <a:srgbClr val="FFFFFF"/>
              </a:solidFill>
              <a:latin typeface="+mn-ea"/>
              <a:ea typeface="+mn-ea"/>
            </a:endParaRPr>
          </a:p>
          <a:p>
            <a:pPr marL="577850" lvl="1" indent="-120650">
              <a:spcBef>
                <a:spcPct val="50000"/>
              </a:spcBef>
              <a:buFontTx/>
              <a:buChar char="•"/>
              <a:defRPr/>
            </a:pPr>
            <a:r>
              <a:rPr lang="zh-CN" altLang="en-US" dirty="0">
                <a:solidFill>
                  <a:srgbClr val="FFFFFF"/>
                </a:solidFill>
                <a:latin typeface="+mn-ea"/>
                <a:ea typeface="+mn-ea"/>
              </a:rPr>
              <a:t>企业信息化服务</a:t>
            </a:r>
            <a:endParaRPr lang="en-US" altLang="zh-CN" dirty="0">
              <a:solidFill>
                <a:srgbClr val="FFFFFF"/>
              </a:solidFill>
              <a:latin typeface="+mn-ea"/>
              <a:ea typeface="+mn-ea"/>
            </a:endParaRPr>
          </a:p>
          <a:p>
            <a:pPr marL="120650" indent="-120650">
              <a:spcBef>
                <a:spcPct val="50000"/>
              </a:spcBef>
              <a:buFontTx/>
              <a:buChar char="•"/>
              <a:defRPr/>
            </a:pPr>
            <a:r>
              <a:rPr lang="zh-CN" altLang="en-US" dirty="0">
                <a:solidFill>
                  <a:srgbClr val="FFFFFF"/>
                </a:solidFill>
                <a:latin typeface="+mn-ea"/>
                <a:ea typeface="+mn-ea"/>
              </a:rPr>
              <a:t>物业：物业管理</a:t>
            </a:r>
            <a:endParaRPr lang="en-US" altLang="zh-CN" dirty="0">
              <a:solidFill>
                <a:srgbClr val="FFFFFF"/>
              </a:solidFill>
              <a:latin typeface="+mn-ea"/>
              <a:ea typeface="+mn-ea"/>
            </a:endParaRPr>
          </a:p>
        </p:txBody>
      </p:sp>
      <p:sp>
        <p:nvSpPr>
          <p:cNvPr id="25" name="WordArt 22"/>
          <p:cNvSpPr>
            <a:spLocks noChangeArrowheads="1" noChangeShapeType="1" noTextEdit="1"/>
          </p:cNvSpPr>
          <p:nvPr/>
        </p:nvSpPr>
        <p:spPr bwMode="gray">
          <a:xfrm>
            <a:off x="1212850" y="1439863"/>
            <a:ext cx="7375525" cy="901700"/>
          </a:xfrm>
          <a:prstGeom prst="rect">
            <a:avLst/>
          </a:prstGeom>
          <a:extLst>
            <a:ext uri="{91240B29-F687-4F45-9708-019B960494DF}">
              <a14:hiddenLine xmlns:a14="http://schemas.microsoft.com/office/drawing/2010/main" xmlns="" w="9525">
                <a:solidFill>
                  <a:srgbClr val="000000"/>
                </a:solidFill>
                <a:round/>
                <a:headEnd/>
                <a:tailEnd/>
              </a14:hiddenLine>
            </a:ext>
          </a:extLst>
        </p:spPr>
        <p:txBody>
          <a:bodyPr spcFirstLastPara="1" wrap="none" fromWordArt="1">
            <a:prstTxWarp prst="textArchUp">
              <a:avLst>
                <a:gd name="adj" fmla="val 10907292"/>
              </a:avLst>
            </a:prstTxWarp>
          </a:bodyPr>
          <a:lstStyle/>
          <a:p>
            <a:pPr algn="ctr"/>
            <a:r>
              <a:rPr lang="zh-CN" altLang="en-US" sz="3200" kern="10">
                <a:solidFill>
                  <a:srgbClr val="C00000"/>
                </a:solidFill>
                <a:latin typeface="华文行楷" panose="02010800040101010101" pitchFamily="2" charset="-122"/>
                <a:ea typeface="华文行楷" panose="02010800040101010101" pitchFamily="2" charset="-122"/>
              </a:rPr>
              <a:t>互联、低碳、高效、安全、可持续</a:t>
            </a:r>
          </a:p>
        </p:txBody>
      </p:sp>
      <p:grpSp>
        <p:nvGrpSpPr>
          <p:cNvPr id="26" name="Group 23"/>
          <p:cNvGrpSpPr>
            <a:grpSpLocks/>
          </p:cNvGrpSpPr>
          <p:nvPr/>
        </p:nvGrpSpPr>
        <p:grpSpPr bwMode="auto">
          <a:xfrm flipH="1">
            <a:off x="6137275" y="2036763"/>
            <a:ext cx="2625725" cy="2354262"/>
            <a:chOff x="294" y="1536"/>
            <a:chExt cx="1722" cy="1387"/>
          </a:xfrm>
        </p:grpSpPr>
        <p:pic>
          <p:nvPicPr>
            <p:cNvPr id="27" name="Picture 24" descr="pan_0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gray">
            <a:xfrm flipH="1">
              <a:off x="298" y="1536"/>
              <a:ext cx="1711" cy="13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8" name="Freeform 25"/>
            <p:cNvSpPr>
              <a:spLocks/>
            </p:cNvSpPr>
            <p:nvPr/>
          </p:nvSpPr>
          <p:spPr bwMode="gray">
            <a:xfrm>
              <a:off x="294" y="1538"/>
              <a:ext cx="1722" cy="1382"/>
            </a:xfrm>
            <a:custGeom>
              <a:avLst/>
              <a:gdLst>
                <a:gd name="T0" fmla="*/ 6 w 1722"/>
                <a:gd name="T1" fmla="*/ 79 h 1382"/>
                <a:gd name="T2" fmla="*/ 6 w 1722"/>
                <a:gd name="T3" fmla="*/ 1300 h 1382"/>
                <a:gd name="T4" fmla="*/ 46 w 1722"/>
                <a:gd name="T5" fmla="*/ 1367 h 1382"/>
                <a:gd name="T6" fmla="*/ 121 w 1722"/>
                <a:gd name="T7" fmla="*/ 1381 h 1382"/>
                <a:gd name="T8" fmla="*/ 1658 w 1722"/>
                <a:gd name="T9" fmla="*/ 1312 h 1382"/>
                <a:gd name="T10" fmla="*/ 1696 w 1722"/>
                <a:gd name="T11" fmla="*/ 1286 h 1382"/>
                <a:gd name="T12" fmla="*/ 1714 w 1722"/>
                <a:gd name="T13" fmla="*/ 1247 h 1382"/>
                <a:gd name="T14" fmla="*/ 1715 w 1722"/>
                <a:gd name="T15" fmla="*/ 157 h 1382"/>
                <a:gd name="T16" fmla="*/ 1689 w 1722"/>
                <a:gd name="T17" fmla="*/ 87 h 1382"/>
                <a:gd name="T18" fmla="*/ 1637 w 1722"/>
                <a:gd name="T19" fmla="*/ 67 h 1382"/>
                <a:gd name="T20" fmla="*/ 95 w 1722"/>
                <a:gd name="T21" fmla="*/ 0 h 1382"/>
                <a:gd name="T22" fmla="*/ 29 w 1722"/>
                <a:gd name="T23" fmla="*/ 31 h 1382"/>
                <a:gd name="T24" fmla="*/ 6 w 1722"/>
                <a:gd name="T25" fmla="*/ 79 h 13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22"/>
                <a:gd name="T40" fmla="*/ 0 h 1382"/>
                <a:gd name="T41" fmla="*/ 1722 w 1722"/>
                <a:gd name="T42" fmla="*/ 1382 h 138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22" h="1382">
                  <a:moveTo>
                    <a:pt x="6" y="79"/>
                  </a:moveTo>
                  <a:cubicBezTo>
                    <a:pt x="0" y="294"/>
                    <a:pt x="3" y="1087"/>
                    <a:pt x="6" y="1300"/>
                  </a:cubicBezTo>
                  <a:cubicBezTo>
                    <a:pt x="8" y="1336"/>
                    <a:pt x="36" y="1359"/>
                    <a:pt x="46" y="1367"/>
                  </a:cubicBezTo>
                  <a:cubicBezTo>
                    <a:pt x="60" y="1381"/>
                    <a:pt x="109" y="1382"/>
                    <a:pt x="121" y="1381"/>
                  </a:cubicBezTo>
                  <a:cubicBezTo>
                    <a:pt x="368" y="1362"/>
                    <a:pt x="1388" y="1336"/>
                    <a:pt x="1658" y="1312"/>
                  </a:cubicBezTo>
                  <a:cubicBezTo>
                    <a:pt x="1658" y="1315"/>
                    <a:pt x="1684" y="1300"/>
                    <a:pt x="1696" y="1286"/>
                  </a:cubicBezTo>
                  <a:cubicBezTo>
                    <a:pt x="1708" y="1272"/>
                    <a:pt x="1714" y="1250"/>
                    <a:pt x="1714" y="1247"/>
                  </a:cubicBezTo>
                  <a:cubicBezTo>
                    <a:pt x="1714" y="1065"/>
                    <a:pt x="1722" y="347"/>
                    <a:pt x="1715" y="157"/>
                  </a:cubicBezTo>
                  <a:cubicBezTo>
                    <a:pt x="1715" y="124"/>
                    <a:pt x="1711" y="104"/>
                    <a:pt x="1689" y="87"/>
                  </a:cubicBezTo>
                  <a:cubicBezTo>
                    <a:pt x="1667" y="70"/>
                    <a:pt x="1659" y="73"/>
                    <a:pt x="1637" y="67"/>
                  </a:cubicBezTo>
                  <a:cubicBezTo>
                    <a:pt x="1375" y="49"/>
                    <a:pt x="360" y="16"/>
                    <a:pt x="95" y="0"/>
                  </a:cubicBezTo>
                  <a:cubicBezTo>
                    <a:pt x="72" y="0"/>
                    <a:pt x="41" y="14"/>
                    <a:pt x="29" y="31"/>
                  </a:cubicBezTo>
                  <a:cubicBezTo>
                    <a:pt x="17" y="48"/>
                    <a:pt x="13" y="49"/>
                    <a:pt x="6" y="79"/>
                  </a:cubicBezTo>
                  <a:close/>
                </a:path>
              </a:pathLst>
            </a:custGeom>
            <a:solidFill>
              <a:schemeClr val="accent1">
                <a:alpha val="30196"/>
              </a:schemeClr>
            </a:solidFill>
            <a:ln w="9525">
              <a:noFill/>
              <a:round/>
              <a:headEnd/>
              <a:tailEnd/>
            </a:ln>
          </p:spPr>
          <p:txBody>
            <a:bodyPr wrap="none" anchor="ctr"/>
            <a:lstStyle/>
            <a:p>
              <a:pPr>
                <a:defRPr/>
              </a:pPr>
              <a:endParaRPr lang="zh-CN" altLang="en-US">
                <a:latin typeface="+mn-ea"/>
                <a:ea typeface="+mn-ea"/>
              </a:endParaRPr>
            </a:p>
          </p:txBody>
        </p:sp>
      </p:grpSp>
      <p:sp>
        <p:nvSpPr>
          <p:cNvPr id="29" name="Text Box 26"/>
          <p:cNvSpPr txBox="1">
            <a:spLocks noChangeArrowheads="1"/>
          </p:cNvSpPr>
          <p:nvPr/>
        </p:nvSpPr>
        <p:spPr bwMode="gray">
          <a:xfrm>
            <a:off x="6142038" y="2316163"/>
            <a:ext cx="2593975" cy="1892300"/>
          </a:xfrm>
          <a:prstGeom prst="rect">
            <a:avLst/>
          </a:prstGeom>
          <a:noFill/>
          <a:ln w="9525">
            <a:noFill/>
            <a:miter lim="800000"/>
            <a:headEnd/>
            <a:tailEnd/>
          </a:ln>
        </p:spPr>
        <p:txBody>
          <a:bodyPr>
            <a:spAutoFit/>
          </a:bodyPr>
          <a:lstStyle/>
          <a:p>
            <a:pPr marL="120650" indent="-120650">
              <a:spcBef>
                <a:spcPct val="50000"/>
              </a:spcBef>
              <a:buFontTx/>
              <a:buChar char="•"/>
              <a:defRPr/>
            </a:pPr>
            <a:r>
              <a:rPr lang="zh-CN" altLang="en-US" dirty="0">
                <a:solidFill>
                  <a:srgbClr val="FFFFFF"/>
                </a:solidFill>
                <a:latin typeface="+mn-ea"/>
                <a:ea typeface="+mn-ea"/>
              </a:rPr>
              <a:t>园区企业</a:t>
            </a:r>
            <a:endParaRPr lang="en-US" altLang="zh-CN" dirty="0">
              <a:solidFill>
                <a:srgbClr val="FFFFFF"/>
              </a:solidFill>
              <a:latin typeface="+mn-ea"/>
              <a:ea typeface="+mn-ea"/>
            </a:endParaRPr>
          </a:p>
          <a:p>
            <a:pPr marL="577850" lvl="1" indent="-120650">
              <a:spcBef>
                <a:spcPct val="50000"/>
              </a:spcBef>
              <a:buFontTx/>
              <a:buChar char="•"/>
              <a:defRPr/>
            </a:pPr>
            <a:r>
              <a:rPr lang="zh-CN" altLang="en-US" dirty="0">
                <a:solidFill>
                  <a:srgbClr val="FFFFFF"/>
                </a:solidFill>
                <a:latin typeface="+mn-ea"/>
                <a:ea typeface="+mn-ea"/>
              </a:rPr>
              <a:t>享受优质园区环境</a:t>
            </a:r>
            <a:endParaRPr lang="en-US" altLang="zh-CN" dirty="0">
              <a:solidFill>
                <a:srgbClr val="FFFFFF"/>
              </a:solidFill>
              <a:latin typeface="+mn-ea"/>
              <a:ea typeface="+mn-ea"/>
            </a:endParaRPr>
          </a:p>
          <a:p>
            <a:pPr marL="577850" lvl="1" indent="-120650">
              <a:spcBef>
                <a:spcPct val="50000"/>
              </a:spcBef>
              <a:buFontTx/>
              <a:buChar char="•"/>
              <a:defRPr/>
            </a:pPr>
            <a:r>
              <a:rPr lang="zh-CN" altLang="en-US" dirty="0">
                <a:solidFill>
                  <a:srgbClr val="FFFFFF"/>
                </a:solidFill>
                <a:latin typeface="+mn-ea"/>
                <a:ea typeface="+mn-ea"/>
              </a:rPr>
              <a:t>低成本信息化环境</a:t>
            </a:r>
            <a:endParaRPr lang="en-US" altLang="zh-CN" dirty="0">
              <a:solidFill>
                <a:srgbClr val="FFFFFF"/>
              </a:solidFill>
              <a:latin typeface="+mn-ea"/>
              <a:ea typeface="+mn-ea"/>
            </a:endParaRPr>
          </a:p>
          <a:p>
            <a:pPr marL="577850" lvl="1" indent="-120650">
              <a:spcBef>
                <a:spcPct val="50000"/>
              </a:spcBef>
              <a:buFontTx/>
              <a:buChar char="•"/>
              <a:defRPr/>
            </a:pPr>
            <a:r>
              <a:rPr lang="zh-CN" altLang="en-US" dirty="0">
                <a:solidFill>
                  <a:srgbClr val="FFFFFF"/>
                </a:solidFill>
                <a:latin typeface="+mn-ea"/>
                <a:ea typeface="+mn-ea"/>
              </a:rPr>
              <a:t>产业协作，拓展市场，政府扶持</a:t>
            </a:r>
          </a:p>
        </p:txBody>
      </p:sp>
      <p:grpSp>
        <p:nvGrpSpPr>
          <p:cNvPr id="30" name="Group 27"/>
          <p:cNvGrpSpPr>
            <a:grpSpLocks/>
          </p:cNvGrpSpPr>
          <p:nvPr/>
        </p:nvGrpSpPr>
        <p:grpSpPr bwMode="auto">
          <a:xfrm>
            <a:off x="3124200" y="2341563"/>
            <a:ext cx="2895600" cy="1325562"/>
            <a:chOff x="1973" y="1027"/>
            <a:chExt cx="1926" cy="937"/>
          </a:xfrm>
        </p:grpSpPr>
        <p:sp>
          <p:nvSpPr>
            <p:cNvPr id="31" name="Oval 28"/>
            <p:cNvSpPr>
              <a:spLocks noChangeArrowheads="1"/>
            </p:cNvSpPr>
            <p:nvPr/>
          </p:nvSpPr>
          <p:spPr bwMode="gray">
            <a:xfrm>
              <a:off x="1994" y="1057"/>
              <a:ext cx="1905" cy="907"/>
            </a:xfrm>
            <a:prstGeom prst="ellipse">
              <a:avLst/>
            </a:prstGeom>
            <a:gradFill rotWithShape="1">
              <a:gsLst>
                <a:gs pos="0">
                  <a:srgbClr val="004182"/>
                </a:gs>
                <a:gs pos="100000">
                  <a:srgbClr val="0066CC"/>
                </a:gs>
              </a:gsLst>
              <a:lin ang="2700000" scaled="1"/>
            </a:gradFill>
            <a:ln>
              <a:noFill/>
            </a:ln>
            <a:effectLst>
              <a:outerShdw dist="35921" dir="2700000" algn="ctr" rotWithShape="0">
                <a:srgbClr val="000000"/>
              </a:outerShdw>
            </a:effectLst>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2" name="Oval 29"/>
            <p:cNvSpPr>
              <a:spLocks noChangeArrowheads="1"/>
            </p:cNvSpPr>
            <p:nvPr/>
          </p:nvSpPr>
          <p:spPr bwMode="gray">
            <a:xfrm>
              <a:off x="1973" y="1027"/>
              <a:ext cx="1905" cy="907"/>
            </a:xfrm>
            <a:prstGeom prst="ellipse">
              <a:avLst/>
            </a:prstGeom>
            <a:gradFill rotWithShape="1">
              <a:gsLst>
                <a:gs pos="0">
                  <a:srgbClr val="9BC7F3"/>
                </a:gs>
                <a:gs pos="100000">
                  <a:srgbClr val="1D80E3"/>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sp>
        <p:nvSpPr>
          <p:cNvPr id="33" name="Oval 30"/>
          <p:cNvSpPr>
            <a:spLocks noChangeArrowheads="1"/>
          </p:cNvSpPr>
          <p:nvPr/>
        </p:nvSpPr>
        <p:spPr bwMode="gray">
          <a:xfrm>
            <a:off x="3260725" y="2265363"/>
            <a:ext cx="2592388" cy="1149350"/>
          </a:xfrm>
          <a:prstGeom prst="ellipse">
            <a:avLst/>
          </a:prstGeom>
          <a:gradFill rotWithShape="1">
            <a:gsLst>
              <a:gs pos="0">
                <a:srgbClr val="765E00"/>
              </a:gs>
              <a:gs pos="100000">
                <a:srgbClr val="FFCC00"/>
              </a:gs>
            </a:gsLst>
            <a:lin ang="2700000" scaled="1"/>
          </a:gradFill>
          <a:ln>
            <a:noFill/>
          </a:ln>
          <a:extLst>
            <a:ext uri="{91240B29-F687-4F45-9708-019B960494DF}">
              <a14:hiddenLine xmlns:a14="http://schemas.microsoft.com/office/drawing/2010/main" xmlns=""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4" name="Oval 31"/>
          <p:cNvSpPr>
            <a:spLocks noChangeArrowheads="1"/>
          </p:cNvSpPr>
          <p:nvPr/>
        </p:nvSpPr>
        <p:spPr bwMode="gray">
          <a:xfrm>
            <a:off x="3294063" y="2271713"/>
            <a:ext cx="2528887" cy="1120775"/>
          </a:xfrm>
          <a:prstGeom prst="ellipse">
            <a:avLst/>
          </a:prstGeom>
          <a:gradFill rotWithShape="1">
            <a:gsLst>
              <a:gs pos="0">
                <a:srgbClr val="FFCC00">
                  <a:alpha val="0"/>
                </a:srgbClr>
              </a:gs>
              <a:gs pos="100000">
                <a:srgbClr val="FFEDA6"/>
              </a:gs>
            </a:gsLst>
            <a:lin ang="2700000" scaled="1"/>
          </a:gradFill>
          <a:ln>
            <a:noFill/>
          </a:ln>
          <a:extLst>
            <a:ext uri="{91240B29-F687-4F45-9708-019B960494DF}">
              <a14:hiddenLine xmlns:a14="http://schemas.microsoft.com/office/drawing/2010/main" xmlns=""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5" name="Oval 32"/>
          <p:cNvSpPr>
            <a:spLocks noChangeArrowheads="1"/>
          </p:cNvSpPr>
          <p:nvPr/>
        </p:nvSpPr>
        <p:spPr bwMode="gray">
          <a:xfrm>
            <a:off x="3321050" y="2282825"/>
            <a:ext cx="2406650" cy="1046163"/>
          </a:xfrm>
          <a:prstGeom prst="ellipse">
            <a:avLst/>
          </a:prstGeom>
          <a:gradFill rotWithShape="1">
            <a:gsLst>
              <a:gs pos="0">
                <a:srgbClr val="CAA200"/>
              </a:gs>
              <a:gs pos="100000">
                <a:srgbClr val="FFCC00">
                  <a:alpha val="48000"/>
                </a:srgbClr>
              </a:gs>
            </a:gsLst>
            <a:lin ang="2700000" scaled="1"/>
          </a:gradFill>
          <a:ln>
            <a:noFill/>
          </a:ln>
          <a:extLst>
            <a:ext uri="{91240B29-F687-4F45-9708-019B960494DF}">
              <a14:hiddenLine xmlns:a14="http://schemas.microsoft.com/office/drawing/2010/main" xmlns=""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36" name="Group 35"/>
          <p:cNvGrpSpPr>
            <a:grpSpLocks/>
          </p:cNvGrpSpPr>
          <p:nvPr/>
        </p:nvGrpSpPr>
        <p:grpSpPr bwMode="auto">
          <a:xfrm>
            <a:off x="4038600" y="3865563"/>
            <a:ext cx="457200" cy="1138237"/>
            <a:chOff x="2304" y="1344"/>
            <a:chExt cx="498" cy="1245"/>
          </a:xfrm>
        </p:grpSpPr>
        <p:sp>
          <p:nvSpPr>
            <p:cNvPr id="37" name="Freeform 36"/>
            <p:cNvSpPr>
              <a:spLocks/>
            </p:cNvSpPr>
            <p:nvPr/>
          </p:nvSpPr>
          <p:spPr bwMode="gray">
            <a:xfrm>
              <a:off x="2425" y="1344"/>
              <a:ext cx="233" cy="254"/>
            </a:xfrm>
            <a:custGeom>
              <a:avLst/>
              <a:gdLst>
                <a:gd name="T0" fmla="*/ 34 w 267"/>
                <a:gd name="T1" fmla="*/ 0 h 292"/>
                <a:gd name="T2" fmla="*/ 41 w 267"/>
                <a:gd name="T3" fmla="*/ 3 h 292"/>
                <a:gd name="T4" fmla="*/ 47 w 267"/>
                <a:gd name="T5" fmla="*/ 3 h 292"/>
                <a:gd name="T6" fmla="*/ 54 w 267"/>
                <a:gd name="T7" fmla="*/ 7 h 292"/>
                <a:gd name="T8" fmla="*/ 58 w 267"/>
                <a:gd name="T9" fmla="*/ 10 h 292"/>
                <a:gd name="T10" fmla="*/ 63 w 267"/>
                <a:gd name="T11" fmla="*/ 16 h 292"/>
                <a:gd name="T12" fmla="*/ 65 w 267"/>
                <a:gd name="T13" fmla="*/ 21 h 292"/>
                <a:gd name="T14" fmla="*/ 68 w 267"/>
                <a:gd name="T15" fmla="*/ 28 h 292"/>
                <a:gd name="T16" fmla="*/ 68 w 267"/>
                <a:gd name="T17" fmla="*/ 37 h 292"/>
                <a:gd name="T18" fmla="*/ 68 w 267"/>
                <a:gd name="T19" fmla="*/ 43 h 292"/>
                <a:gd name="T20" fmla="*/ 65 w 267"/>
                <a:gd name="T21" fmla="*/ 50 h 292"/>
                <a:gd name="T22" fmla="*/ 63 w 267"/>
                <a:gd name="T23" fmla="*/ 56 h 292"/>
                <a:gd name="T24" fmla="*/ 58 w 267"/>
                <a:gd name="T25" fmla="*/ 62 h 292"/>
                <a:gd name="T26" fmla="*/ 54 w 267"/>
                <a:gd name="T27" fmla="*/ 67 h 292"/>
                <a:gd name="T28" fmla="*/ 47 w 267"/>
                <a:gd name="T29" fmla="*/ 69 h 292"/>
                <a:gd name="T30" fmla="*/ 41 w 267"/>
                <a:gd name="T31" fmla="*/ 72 h 292"/>
                <a:gd name="T32" fmla="*/ 34 w 267"/>
                <a:gd name="T33" fmla="*/ 73 h 292"/>
                <a:gd name="T34" fmla="*/ 26 w 267"/>
                <a:gd name="T35" fmla="*/ 72 h 292"/>
                <a:gd name="T36" fmla="*/ 19 w 267"/>
                <a:gd name="T37" fmla="*/ 68 h 292"/>
                <a:gd name="T38" fmla="*/ 13 w 267"/>
                <a:gd name="T39" fmla="*/ 64 h 292"/>
                <a:gd name="T40" fmla="*/ 8 w 267"/>
                <a:gd name="T41" fmla="*/ 59 h 292"/>
                <a:gd name="T42" fmla="*/ 3 w 267"/>
                <a:gd name="T43" fmla="*/ 51 h 292"/>
                <a:gd name="T44" fmla="*/ 3 w 267"/>
                <a:gd name="T45" fmla="*/ 43 h 292"/>
                <a:gd name="T46" fmla="*/ 0 w 267"/>
                <a:gd name="T47" fmla="*/ 37 h 292"/>
                <a:gd name="T48" fmla="*/ 3 w 267"/>
                <a:gd name="T49" fmla="*/ 28 h 292"/>
                <a:gd name="T50" fmla="*/ 3 w 267"/>
                <a:gd name="T51" fmla="*/ 20 h 292"/>
                <a:gd name="T52" fmla="*/ 8 w 267"/>
                <a:gd name="T53" fmla="*/ 13 h 292"/>
                <a:gd name="T54" fmla="*/ 13 w 267"/>
                <a:gd name="T55" fmla="*/ 8 h 292"/>
                <a:gd name="T56" fmla="*/ 19 w 267"/>
                <a:gd name="T57" fmla="*/ 3 h 292"/>
                <a:gd name="T58" fmla="*/ 26 w 267"/>
                <a:gd name="T59" fmla="*/ 3 h 292"/>
                <a:gd name="T60" fmla="*/ 34 w 267"/>
                <a:gd name="T61" fmla="*/ 0 h 29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67"/>
                <a:gd name="T94" fmla="*/ 0 h 292"/>
                <a:gd name="T95" fmla="*/ 267 w 267"/>
                <a:gd name="T96" fmla="*/ 292 h 29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chemeClr val="accent2"/>
            </a:solidFill>
            <a:ln>
              <a:noFill/>
            </a:ln>
            <a:extLst>
              <a:ext uri="{91240B29-F687-4F45-9708-019B960494DF}">
                <a14:hiddenLine xmlns:a14="http://schemas.microsoft.com/office/drawing/2010/main" xmlns="" w="0">
                  <a:solidFill>
                    <a:srgbClr val="000000"/>
                  </a:solidFill>
                  <a:round/>
                  <a:headEnd/>
                  <a:tailEnd/>
                </a14:hiddenLine>
              </a:ext>
            </a:extLst>
          </p:spPr>
          <p:txBody>
            <a:bodyPr/>
            <a:lstStyle/>
            <a:p>
              <a:endParaRPr lang="zh-CN" altLang="en-US"/>
            </a:p>
          </p:txBody>
        </p:sp>
        <p:sp>
          <p:nvSpPr>
            <p:cNvPr id="38" name="Freeform 37"/>
            <p:cNvSpPr>
              <a:spLocks/>
            </p:cNvSpPr>
            <p:nvPr/>
          </p:nvSpPr>
          <p:spPr bwMode="gray">
            <a:xfrm>
              <a:off x="2304" y="1625"/>
              <a:ext cx="498" cy="964"/>
            </a:xfrm>
            <a:custGeom>
              <a:avLst/>
              <a:gdLst>
                <a:gd name="T0" fmla="*/ 18 w 573"/>
                <a:gd name="T1" fmla="*/ 3 h 1111"/>
                <a:gd name="T2" fmla="*/ 8 w 573"/>
                <a:gd name="T3" fmla="*/ 8 h 1111"/>
                <a:gd name="T4" fmla="*/ 3 w 573"/>
                <a:gd name="T5" fmla="*/ 18 h 1111"/>
                <a:gd name="T6" fmla="*/ 0 w 573"/>
                <a:gd name="T7" fmla="*/ 123 h 1111"/>
                <a:gd name="T8" fmla="*/ 1 w 573"/>
                <a:gd name="T9" fmla="*/ 125 h 1111"/>
                <a:gd name="T10" fmla="*/ 3 w 573"/>
                <a:gd name="T11" fmla="*/ 128 h 1111"/>
                <a:gd name="T12" fmla="*/ 7 w 573"/>
                <a:gd name="T13" fmla="*/ 133 h 1111"/>
                <a:gd name="T14" fmla="*/ 14 w 573"/>
                <a:gd name="T15" fmla="*/ 135 h 1111"/>
                <a:gd name="T16" fmla="*/ 21 w 573"/>
                <a:gd name="T17" fmla="*/ 134 h 1111"/>
                <a:gd name="T18" fmla="*/ 24 w 573"/>
                <a:gd name="T19" fmla="*/ 129 h 1111"/>
                <a:gd name="T20" fmla="*/ 26 w 573"/>
                <a:gd name="T21" fmla="*/ 125 h 1111"/>
                <a:gd name="T22" fmla="*/ 27 w 573"/>
                <a:gd name="T23" fmla="*/ 121 h 1111"/>
                <a:gd name="T24" fmla="*/ 27 w 573"/>
                <a:gd name="T25" fmla="*/ 41 h 1111"/>
                <a:gd name="T26" fmla="*/ 32 w 573"/>
                <a:gd name="T27" fmla="*/ 259 h 1111"/>
                <a:gd name="T28" fmla="*/ 33 w 573"/>
                <a:gd name="T29" fmla="*/ 259 h 1111"/>
                <a:gd name="T30" fmla="*/ 37 w 573"/>
                <a:gd name="T31" fmla="*/ 264 h 1111"/>
                <a:gd name="T32" fmla="*/ 43 w 573"/>
                <a:gd name="T33" fmla="*/ 267 h 1111"/>
                <a:gd name="T34" fmla="*/ 49 w 573"/>
                <a:gd name="T35" fmla="*/ 269 h 1111"/>
                <a:gd name="T36" fmla="*/ 55 w 573"/>
                <a:gd name="T37" fmla="*/ 269 h 1111"/>
                <a:gd name="T38" fmla="*/ 63 w 573"/>
                <a:gd name="T39" fmla="*/ 266 h 1111"/>
                <a:gd name="T40" fmla="*/ 67 w 573"/>
                <a:gd name="T41" fmla="*/ 261 h 1111"/>
                <a:gd name="T42" fmla="*/ 68 w 573"/>
                <a:gd name="T43" fmla="*/ 259 h 1111"/>
                <a:gd name="T44" fmla="*/ 68 w 573"/>
                <a:gd name="T45" fmla="*/ 121 h 1111"/>
                <a:gd name="T46" fmla="*/ 73 w 573"/>
                <a:gd name="T47" fmla="*/ 121 h 1111"/>
                <a:gd name="T48" fmla="*/ 73 w 573"/>
                <a:gd name="T49" fmla="*/ 129 h 1111"/>
                <a:gd name="T50" fmla="*/ 74 w 573"/>
                <a:gd name="T51" fmla="*/ 143 h 1111"/>
                <a:gd name="T52" fmla="*/ 74 w 573"/>
                <a:gd name="T53" fmla="*/ 161 h 1111"/>
                <a:gd name="T54" fmla="*/ 74 w 573"/>
                <a:gd name="T55" fmla="*/ 181 h 1111"/>
                <a:gd name="T56" fmla="*/ 74 w 573"/>
                <a:gd name="T57" fmla="*/ 202 h 1111"/>
                <a:gd name="T58" fmla="*/ 75 w 573"/>
                <a:gd name="T59" fmla="*/ 225 h 1111"/>
                <a:gd name="T60" fmla="*/ 75 w 573"/>
                <a:gd name="T61" fmla="*/ 243 h 1111"/>
                <a:gd name="T62" fmla="*/ 75 w 573"/>
                <a:gd name="T63" fmla="*/ 259 h 1111"/>
                <a:gd name="T64" fmla="*/ 76 w 573"/>
                <a:gd name="T65" fmla="*/ 259 h 1111"/>
                <a:gd name="T66" fmla="*/ 78 w 573"/>
                <a:gd name="T67" fmla="*/ 264 h 1111"/>
                <a:gd name="T68" fmla="*/ 83 w 573"/>
                <a:gd name="T69" fmla="*/ 266 h 1111"/>
                <a:gd name="T70" fmla="*/ 91 w 573"/>
                <a:gd name="T71" fmla="*/ 269 h 1111"/>
                <a:gd name="T72" fmla="*/ 101 w 573"/>
                <a:gd name="T73" fmla="*/ 266 h 1111"/>
                <a:gd name="T74" fmla="*/ 106 w 573"/>
                <a:gd name="T75" fmla="*/ 264 h 1111"/>
                <a:gd name="T76" fmla="*/ 107 w 573"/>
                <a:gd name="T77" fmla="*/ 259 h 1111"/>
                <a:gd name="T78" fmla="*/ 108 w 573"/>
                <a:gd name="T79" fmla="*/ 259 h 1111"/>
                <a:gd name="T80" fmla="*/ 115 w 573"/>
                <a:gd name="T81" fmla="*/ 41 h 1111"/>
                <a:gd name="T82" fmla="*/ 116 w 573"/>
                <a:gd name="T83" fmla="*/ 121 h 1111"/>
                <a:gd name="T84" fmla="*/ 116 w 573"/>
                <a:gd name="T85" fmla="*/ 125 h 1111"/>
                <a:gd name="T86" fmla="*/ 119 w 573"/>
                <a:gd name="T87" fmla="*/ 131 h 1111"/>
                <a:gd name="T88" fmla="*/ 124 w 573"/>
                <a:gd name="T89" fmla="*/ 134 h 1111"/>
                <a:gd name="T90" fmla="*/ 132 w 573"/>
                <a:gd name="T91" fmla="*/ 134 h 1111"/>
                <a:gd name="T92" fmla="*/ 137 w 573"/>
                <a:gd name="T93" fmla="*/ 131 h 1111"/>
                <a:gd name="T94" fmla="*/ 140 w 573"/>
                <a:gd name="T95" fmla="*/ 125 h 1111"/>
                <a:gd name="T96" fmla="*/ 142 w 573"/>
                <a:gd name="T97" fmla="*/ 122 h 1111"/>
                <a:gd name="T98" fmla="*/ 141 w 573"/>
                <a:gd name="T99" fmla="*/ 16 h 1111"/>
                <a:gd name="T100" fmla="*/ 135 w 573"/>
                <a:gd name="T101" fmla="*/ 7 h 1111"/>
                <a:gd name="T102" fmla="*/ 124 w 573"/>
                <a:gd name="T103" fmla="*/ 3 h 1111"/>
                <a:gd name="T104" fmla="*/ 23 w 573"/>
                <a:gd name="T105" fmla="*/ 0 h 111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73"/>
                <a:gd name="T160" fmla="*/ 0 h 1111"/>
                <a:gd name="T161" fmla="*/ 573 w 573"/>
                <a:gd name="T162" fmla="*/ 1111 h 111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close/>
                </a:path>
              </a:pathLst>
            </a:custGeom>
            <a:solidFill>
              <a:schemeClr val="accent2"/>
            </a:solidFill>
            <a:ln>
              <a:noFill/>
            </a:ln>
            <a:extLst>
              <a:ext uri="{91240B29-F687-4F45-9708-019B960494DF}">
                <a14:hiddenLine xmlns:a14="http://schemas.microsoft.com/office/drawing/2010/main" xmlns="" w="0">
                  <a:solidFill>
                    <a:srgbClr val="000000"/>
                  </a:solidFill>
                  <a:round/>
                  <a:headEnd/>
                  <a:tailEnd/>
                </a14:hiddenLine>
              </a:ext>
            </a:extLst>
          </p:spPr>
          <p:txBody>
            <a:bodyPr/>
            <a:lstStyle/>
            <a:p>
              <a:endParaRPr lang="zh-CN" altLang="en-US"/>
            </a:p>
          </p:txBody>
        </p:sp>
      </p:grpSp>
      <p:grpSp>
        <p:nvGrpSpPr>
          <p:cNvPr id="39" name="Group 38"/>
          <p:cNvGrpSpPr>
            <a:grpSpLocks/>
          </p:cNvGrpSpPr>
          <p:nvPr/>
        </p:nvGrpSpPr>
        <p:grpSpPr bwMode="auto">
          <a:xfrm>
            <a:off x="4572000" y="3865563"/>
            <a:ext cx="457200" cy="1138237"/>
            <a:chOff x="2880" y="1344"/>
            <a:chExt cx="498" cy="1245"/>
          </a:xfrm>
        </p:grpSpPr>
        <p:sp>
          <p:nvSpPr>
            <p:cNvPr id="40" name="Freeform 39"/>
            <p:cNvSpPr>
              <a:spLocks/>
            </p:cNvSpPr>
            <p:nvPr/>
          </p:nvSpPr>
          <p:spPr bwMode="gray">
            <a:xfrm>
              <a:off x="3001" y="1344"/>
              <a:ext cx="233" cy="254"/>
            </a:xfrm>
            <a:custGeom>
              <a:avLst/>
              <a:gdLst>
                <a:gd name="T0" fmla="*/ 34 w 267"/>
                <a:gd name="T1" fmla="*/ 0 h 292"/>
                <a:gd name="T2" fmla="*/ 41 w 267"/>
                <a:gd name="T3" fmla="*/ 3 h 292"/>
                <a:gd name="T4" fmla="*/ 47 w 267"/>
                <a:gd name="T5" fmla="*/ 3 h 292"/>
                <a:gd name="T6" fmla="*/ 54 w 267"/>
                <a:gd name="T7" fmla="*/ 7 h 292"/>
                <a:gd name="T8" fmla="*/ 58 w 267"/>
                <a:gd name="T9" fmla="*/ 10 h 292"/>
                <a:gd name="T10" fmla="*/ 63 w 267"/>
                <a:gd name="T11" fmla="*/ 16 h 292"/>
                <a:gd name="T12" fmla="*/ 65 w 267"/>
                <a:gd name="T13" fmla="*/ 21 h 292"/>
                <a:gd name="T14" fmla="*/ 68 w 267"/>
                <a:gd name="T15" fmla="*/ 28 h 292"/>
                <a:gd name="T16" fmla="*/ 68 w 267"/>
                <a:gd name="T17" fmla="*/ 37 h 292"/>
                <a:gd name="T18" fmla="*/ 68 w 267"/>
                <a:gd name="T19" fmla="*/ 43 h 292"/>
                <a:gd name="T20" fmla="*/ 65 w 267"/>
                <a:gd name="T21" fmla="*/ 50 h 292"/>
                <a:gd name="T22" fmla="*/ 63 w 267"/>
                <a:gd name="T23" fmla="*/ 56 h 292"/>
                <a:gd name="T24" fmla="*/ 58 w 267"/>
                <a:gd name="T25" fmla="*/ 62 h 292"/>
                <a:gd name="T26" fmla="*/ 54 w 267"/>
                <a:gd name="T27" fmla="*/ 67 h 292"/>
                <a:gd name="T28" fmla="*/ 47 w 267"/>
                <a:gd name="T29" fmla="*/ 69 h 292"/>
                <a:gd name="T30" fmla="*/ 41 w 267"/>
                <a:gd name="T31" fmla="*/ 72 h 292"/>
                <a:gd name="T32" fmla="*/ 34 w 267"/>
                <a:gd name="T33" fmla="*/ 73 h 292"/>
                <a:gd name="T34" fmla="*/ 26 w 267"/>
                <a:gd name="T35" fmla="*/ 72 h 292"/>
                <a:gd name="T36" fmla="*/ 19 w 267"/>
                <a:gd name="T37" fmla="*/ 68 h 292"/>
                <a:gd name="T38" fmla="*/ 13 w 267"/>
                <a:gd name="T39" fmla="*/ 64 h 292"/>
                <a:gd name="T40" fmla="*/ 8 w 267"/>
                <a:gd name="T41" fmla="*/ 59 h 292"/>
                <a:gd name="T42" fmla="*/ 3 w 267"/>
                <a:gd name="T43" fmla="*/ 51 h 292"/>
                <a:gd name="T44" fmla="*/ 3 w 267"/>
                <a:gd name="T45" fmla="*/ 43 h 292"/>
                <a:gd name="T46" fmla="*/ 0 w 267"/>
                <a:gd name="T47" fmla="*/ 37 h 292"/>
                <a:gd name="T48" fmla="*/ 3 w 267"/>
                <a:gd name="T49" fmla="*/ 28 h 292"/>
                <a:gd name="T50" fmla="*/ 3 w 267"/>
                <a:gd name="T51" fmla="*/ 20 h 292"/>
                <a:gd name="T52" fmla="*/ 8 w 267"/>
                <a:gd name="T53" fmla="*/ 13 h 292"/>
                <a:gd name="T54" fmla="*/ 13 w 267"/>
                <a:gd name="T55" fmla="*/ 8 h 292"/>
                <a:gd name="T56" fmla="*/ 19 w 267"/>
                <a:gd name="T57" fmla="*/ 3 h 292"/>
                <a:gd name="T58" fmla="*/ 26 w 267"/>
                <a:gd name="T59" fmla="*/ 3 h 292"/>
                <a:gd name="T60" fmla="*/ 34 w 267"/>
                <a:gd name="T61" fmla="*/ 0 h 29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67"/>
                <a:gd name="T94" fmla="*/ 0 h 292"/>
                <a:gd name="T95" fmla="*/ 267 w 267"/>
                <a:gd name="T96" fmla="*/ 292 h 29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chemeClr val="accent1"/>
            </a:solidFill>
            <a:ln>
              <a:noFill/>
            </a:ln>
            <a:extLst>
              <a:ext uri="{91240B29-F687-4F45-9708-019B960494DF}">
                <a14:hiddenLine xmlns:a14="http://schemas.microsoft.com/office/drawing/2010/main" xmlns="" w="0">
                  <a:solidFill>
                    <a:srgbClr val="000000"/>
                  </a:solidFill>
                  <a:round/>
                  <a:headEnd/>
                  <a:tailEnd/>
                </a14:hiddenLine>
              </a:ext>
            </a:extLst>
          </p:spPr>
          <p:txBody>
            <a:bodyPr/>
            <a:lstStyle/>
            <a:p>
              <a:endParaRPr lang="zh-CN" altLang="en-US"/>
            </a:p>
          </p:txBody>
        </p:sp>
        <p:sp>
          <p:nvSpPr>
            <p:cNvPr id="41" name="Freeform 40"/>
            <p:cNvSpPr>
              <a:spLocks/>
            </p:cNvSpPr>
            <p:nvPr/>
          </p:nvSpPr>
          <p:spPr bwMode="gray">
            <a:xfrm>
              <a:off x="2880" y="1625"/>
              <a:ext cx="498" cy="964"/>
            </a:xfrm>
            <a:custGeom>
              <a:avLst/>
              <a:gdLst>
                <a:gd name="T0" fmla="*/ 18 w 573"/>
                <a:gd name="T1" fmla="*/ 3 h 1111"/>
                <a:gd name="T2" fmla="*/ 8 w 573"/>
                <a:gd name="T3" fmla="*/ 8 h 1111"/>
                <a:gd name="T4" fmla="*/ 3 w 573"/>
                <a:gd name="T5" fmla="*/ 18 h 1111"/>
                <a:gd name="T6" fmla="*/ 0 w 573"/>
                <a:gd name="T7" fmla="*/ 123 h 1111"/>
                <a:gd name="T8" fmla="*/ 1 w 573"/>
                <a:gd name="T9" fmla="*/ 125 h 1111"/>
                <a:gd name="T10" fmla="*/ 3 w 573"/>
                <a:gd name="T11" fmla="*/ 128 h 1111"/>
                <a:gd name="T12" fmla="*/ 7 w 573"/>
                <a:gd name="T13" fmla="*/ 133 h 1111"/>
                <a:gd name="T14" fmla="*/ 14 w 573"/>
                <a:gd name="T15" fmla="*/ 135 h 1111"/>
                <a:gd name="T16" fmla="*/ 21 w 573"/>
                <a:gd name="T17" fmla="*/ 134 h 1111"/>
                <a:gd name="T18" fmla="*/ 24 w 573"/>
                <a:gd name="T19" fmla="*/ 129 h 1111"/>
                <a:gd name="T20" fmla="*/ 26 w 573"/>
                <a:gd name="T21" fmla="*/ 125 h 1111"/>
                <a:gd name="T22" fmla="*/ 27 w 573"/>
                <a:gd name="T23" fmla="*/ 121 h 1111"/>
                <a:gd name="T24" fmla="*/ 27 w 573"/>
                <a:gd name="T25" fmla="*/ 41 h 1111"/>
                <a:gd name="T26" fmla="*/ 32 w 573"/>
                <a:gd name="T27" fmla="*/ 259 h 1111"/>
                <a:gd name="T28" fmla="*/ 33 w 573"/>
                <a:gd name="T29" fmla="*/ 259 h 1111"/>
                <a:gd name="T30" fmla="*/ 37 w 573"/>
                <a:gd name="T31" fmla="*/ 264 h 1111"/>
                <a:gd name="T32" fmla="*/ 43 w 573"/>
                <a:gd name="T33" fmla="*/ 267 h 1111"/>
                <a:gd name="T34" fmla="*/ 49 w 573"/>
                <a:gd name="T35" fmla="*/ 269 h 1111"/>
                <a:gd name="T36" fmla="*/ 55 w 573"/>
                <a:gd name="T37" fmla="*/ 269 h 1111"/>
                <a:gd name="T38" fmla="*/ 63 w 573"/>
                <a:gd name="T39" fmla="*/ 266 h 1111"/>
                <a:gd name="T40" fmla="*/ 67 w 573"/>
                <a:gd name="T41" fmla="*/ 261 h 1111"/>
                <a:gd name="T42" fmla="*/ 68 w 573"/>
                <a:gd name="T43" fmla="*/ 259 h 1111"/>
                <a:gd name="T44" fmla="*/ 68 w 573"/>
                <a:gd name="T45" fmla="*/ 121 h 1111"/>
                <a:gd name="T46" fmla="*/ 73 w 573"/>
                <a:gd name="T47" fmla="*/ 121 h 1111"/>
                <a:gd name="T48" fmla="*/ 73 w 573"/>
                <a:gd name="T49" fmla="*/ 129 h 1111"/>
                <a:gd name="T50" fmla="*/ 74 w 573"/>
                <a:gd name="T51" fmla="*/ 143 h 1111"/>
                <a:gd name="T52" fmla="*/ 74 w 573"/>
                <a:gd name="T53" fmla="*/ 161 h 1111"/>
                <a:gd name="T54" fmla="*/ 74 w 573"/>
                <a:gd name="T55" fmla="*/ 181 h 1111"/>
                <a:gd name="T56" fmla="*/ 74 w 573"/>
                <a:gd name="T57" fmla="*/ 202 h 1111"/>
                <a:gd name="T58" fmla="*/ 75 w 573"/>
                <a:gd name="T59" fmla="*/ 225 h 1111"/>
                <a:gd name="T60" fmla="*/ 75 w 573"/>
                <a:gd name="T61" fmla="*/ 243 h 1111"/>
                <a:gd name="T62" fmla="*/ 75 w 573"/>
                <a:gd name="T63" fmla="*/ 259 h 1111"/>
                <a:gd name="T64" fmla="*/ 76 w 573"/>
                <a:gd name="T65" fmla="*/ 259 h 1111"/>
                <a:gd name="T66" fmla="*/ 78 w 573"/>
                <a:gd name="T67" fmla="*/ 264 h 1111"/>
                <a:gd name="T68" fmla="*/ 83 w 573"/>
                <a:gd name="T69" fmla="*/ 266 h 1111"/>
                <a:gd name="T70" fmla="*/ 91 w 573"/>
                <a:gd name="T71" fmla="*/ 269 h 1111"/>
                <a:gd name="T72" fmla="*/ 101 w 573"/>
                <a:gd name="T73" fmla="*/ 266 h 1111"/>
                <a:gd name="T74" fmla="*/ 106 w 573"/>
                <a:gd name="T75" fmla="*/ 264 h 1111"/>
                <a:gd name="T76" fmla="*/ 107 w 573"/>
                <a:gd name="T77" fmla="*/ 259 h 1111"/>
                <a:gd name="T78" fmla="*/ 108 w 573"/>
                <a:gd name="T79" fmla="*/ 259 h 1111"/>
                <a:gd name="T80" fmla="*/ 115 w 573"/>
                <a:gd name="T81" fmla="*/ 41 h 1111"/>
                <a:gd name="T82" fmla="*/ 116 w 573"/>
                <a:gd name="T83" fmla="*/ 121 h 1111"/>
                <a:gd name="T84" fmla="*/ 116 w 573"/>
                <a:gd name="T85" fmla="*/ 125 h 1111"/>
                <a:gd name="T86" fmla="*/ 119 w 573"/>
                <a:gd name="T87" fmla="*/ 131 h 1111"/>
                <a:gd name="T88" fmla="*/ 124 w 573"/>
                <a:gd name="T89" fmla="*/ 134 h 1111"/>
                <a:gd name="T90" fmla="*/ 132 w 573"/>
                <a:gd name="T91" fmla="*/ 134 h 1111"/>
                <a:gd name="T92" fmla="*/ 137 w 573"/>
                <a:gd name="T93" fmla="*/ 131 h 1111"/>
                <a:gd name="T94" fmla="*/ 140 w 573"/>
                <a:gd name="T95" fmla="*/ 125 h 1111"/>
                <a:gd name="T96" fmla="*/ 142 w 573"/>
                <a:gd name="T97" fmla="*/ 122 h 1111"/>
                <a:gd name="T98" fmla="*/ 141 w 573"/>
                <a:gd name="T99" fmla="*/ 16 h 1111"/>
                <a:gd name="T100" fmla="*/ 135 w 573"/>
                <a:gd name="T101" fmla="*/ 7 h 1111"/>
                <a:gd name="T102" fmla="*/ 124 w 573"/>
                <a:gd name="T103" fmla="*/ 3 h 1111"/>
                <a:gd name="T104" fmla="*/ 23 w 573"/>
                <a:gd name="T105" fmla="*/ 0 h 111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73"/>
                <a:gd name="T160" fmla="*/ 0 h 1111"/>
                <a:gd name="T161" fmla="*/ 573 w 573"/>
                <a:gd name="T162" fmla="*/ 1111 h 111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close/>
                </a:path>
              </a:pathLst>
            </a:custGeom>
            <a:solidFill>
              <a:schemeClr val="accent1"/>
            </a:solidFill>
            <a:ln>
              <a:noFill/>
            </a:ln>
            <a:extLst>
              <a:ext uri="{91240B29-F687-4F45-9708-019B960494DF}">
                <a14:hiddenLine xmlns:a14="http://schemas.microsoft.com/office/drawing/2010/main" xmlns="" w="0">
                  <a:solidFill>
                    <a:srgbClr val="000000"/>
                  </a:solidFill>
                  <a:round/>
                  <a:headEnd/>
                  <a:tailEnd/>
                </a14:hiddenLine>
              </a:ext>
            </a:extLst>
          </p:spPr>
          <p:txBody>
            <a:bodyPr/>
            <a:lstStyle/>
            <a:p>
              <a:endParaRPr lang="zh-CN" altLang="en-US"/>
            </a:p>
          </p:txBody>
        </p:sp>
      </p:grpSp>
      <p:sp>
        <p:nvSpPr>
          <p:cNvPr id="42" name="矩形 41"/>
          <p:cNvSpPr>
            <a:spLocks noChangeArrowheads="1"/>
          </p:cNvSpPr>
          <p:nvPr/>
        </p:nvSpPr>
        <p:spPr bwMode="auto">
          <a:xfrm>
            <a:off x="3695700" y="2571750"/>
            <a:ext cx="2044700"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b="1" dirty="0">
                <a:latin typeface="黑体" panose="02010609060101010101" pitchFamily="49" charset="-122"/>
                <a:ea typeface="黑体" panose="02010609060101010101" pitchFamily="49" charset="-122"/>
                <a:cs typeface="Segoe UI" panose="020B0502040204020203" pitchFamily="34" charset="0"/>
              </a:rPr>
              <a:t>服务互动</a:t>
            </a:r>
          </a:p>
        </p:txBody>
      </p:sp>
    </p:spTree>
    <p:extLst>
      <p:ext uri="{BB962C8B-B14F-4D97-AF65-F5344CB8AC3E}">
        <p14:creationId xmlns:p14="http://schemas.microsoft.com/office/powerpoint/2010/main" xmlns="" val="15798864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Título"/>
          <p:cNvSpPr txBox="1">
            <a:spLocks/>
          </p:cNvSpPr>
          <p:nvPr/>
        </p:nvSpPr>
        <p:spPr bwMode="auto">
          <a:xfrm>
            <a:off x="3416865" y="3284984"/>
            <a:ext cx="2571768" cy="719467"/>
          </a:xfrm>
          <a:prstGeom prst="rect">
            <a:avLst/>
          </a:prstGeom>
          <a:noFill/>
          <a:ln w="9525">
            <a:noFill/>
            <a:miter lim="800000"/>
            <a:headEnd/>
            <a:tailEnd/>
          </a:ln>
        </p:spPr>
        <p:txBody>
          <a:bodyPr anchor="ctr"/>
          <a:lstStyle/>
          <a:p>
            <a:pPr>
              <a:lnSpc>
                <a:spcPct val="70000"/>
              </a:lnSpc>
            </a:pPr>
            <a:r>
              <a:rPr lang="es-HN" sz="4400" b="1" dirty="0">
                <a:solidFill>
                  <a:srgbClr val="404040"/>
                </a:solidFill>
                <a:latin typeface="Rockwell" pitchFamily="18" charset="0"/>
              </a:rPr>
              <a:t>THANK </a:t>
            </a:r>
            <a:r>
              <a:rPr lang="es-HN" sz="4400" b="1" dirty="0">
                <a:solidFill>
                  <a:srgbClr val="FF6600"/>
                </a:solidFill>
                <a:latin typeface="Rockwell" pitchFamily="18" charset="0"/>
              </a:rPr>
              <a:t>YOU</a:t>
            </a:r>
          </a:p>
        </p:txBody>
      </p:sp>
    </p:spTree>
    <p:extLst>
      <p:ext uri="{BB962C8B-B14F-4D97-AF65-F5344CB8AC3E}">
        <p14:creationId xmlns:p14="http://schemas.microsoft.com/office/powerpoint/2010/main" xmlns="" val="2677700723"/>
      </p:ext>
    </p:extLst>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gtEl>
                                        <p:attrNameLst>
                                          <p:attrName>ppt_y</p:attrName>
                                        </p:attrNameLst>
                                      </p:cBhvr>
                                      <p:tavLst>
                                        <p:tav tm="0">
                                          <p:val>
                                            <p:strVal val="#ppt_y"/>
                                          </p:val>
                                        </p:tav>
                                        <p:tav tm="100000">
                                          <p:val>
                                            <p:strVal val="#ppt_y"/>
                                          </p:val>
                                        </p:tav>
                                      </p:tavLst>
                                    </p:anim>
                                    <p:anim calcmode="lin" valueType="num">
                                      <p:cBhvr>
                                        <p:cTn id="9"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p:txBody>
          <a:bodyPr/>
          <a:lstStyle/>
          <a:p>
            <a:pPr marL="0" indent="0">
              <a:buNone/>
            </a:pPr>
            <a:r>
              <a:rPr lang="zh-CN" altLang="en-US" dirty="0" smtClean="0"/>
              <a:t>为什么要建设智慧园区？</a:t>
            </a:r>
            <a:endParaRPr lang="zh-CN" altLang="en-US" dirty="0"/>
          </a:p>
        </p:txBody>
      </p:sp>
      <p:sp>
        <p:nvSpPr>
          <p:cNvPr id="3" name="灯片编号占位符 2"/>
          <p:cNvSpPr>
            <a:spLocks noGrp="1"/>
          </p:cNvSpPr>
          <p:nvPr>
            <p:ph type="sldNum" sz="quarter" idx="12"/>
          </p:nvPr>
        </p:nvSpPr>
        <p:spPr>
          <a:xfrm>
            <a:off x="8749808" y="6612003"/>
            <a:ext cx="394192" cy="201373"/>
          </a:xfrm>
        </p:spPr>
        <p:txBody>
          <a:bodyPr/>
          <a:lstStyle/>
          <a:p>
            <a:fld id="{CBD2DC0A-31CA-4DCB-899E-B2FAFD407397}" type="slidenum">
              <a:rPr lang="zh-CN" altLang="en-US" smtClean="0"/>
              <a:pPr/>
              <a:t>5</a:t>
            </a:fld>
            <a:endParaRPr lang="zh-CN" altLang="en-US" dirty="0"/>
          </a:p>
        </p:txBody>
      </p:sp>
      <p:sp>
        <p:nvSpPr>
          <p:cNvPr id="6" name="矩形 5"/>
          <p:cNvSpPr/>
          <p:nvPr/>
        </p:nvSpPr>
        <p:spPr>
          <a:xfrm>
            <a:off x="6429356" y="1687032"/>
            <a:ext cx="2500362" cy="1477328"/>
          </a:xfrm>
          <a:prstGeom prst="rect">
            <a:avLst/>
          </a:prstGeom>
        </p:spPr>
        <p:txBody>
          <a:bodyPr wrap="square">
            <a:spAutoFit/>
          </a:bodyPr>
          <a:lstStyle/>
          <a:p>
            <a:r>
              <a:rPr lang="zh-CN" altLang="en-US" sz="1500" b="1" dirty="0" smtClean="0">
                <a:latin typeface="微软雅黑" pitchFamily="34" charset="-122"/>
                <a:ea typeface="微软雅黑" pitchFamily="34" charset="-122"/>
              </a:rPr>
              <a:t>二，</a:t>
            </a:r>
            <a:r>
              <a:rPr lang="zh-CN" altLang="en-US" sz="1500" dirty="0" smtClean="0">
                <a:latin typeface="微软雅黑" pitchFamily="34" charset="-122"/>
                <a:ea typeface="微软雅黑" pitchFamily="34" charset="-122"/>
              </a:rPr>
              <a:t>更强调园区管委会政府、园区企业等各个方面的资源整合能力，把园区内各方的专长资源加以整合推广，为科技园区打造一个整体的强势品牌</a:t>
            </a:r>
          </a:p>
        </p:txBody>
      </p:sp>
      <p:sp>
        <p:nvSpPr>
          <p:cNvPr id="7" name="TextBox 27"/>
          <p:cNvSpPr txBox="1"/>
          <p:nvPr/>
        </p:nvSpPr>
        <p:spPr>
          <a:xfrm>
            <a:off x="7072330" y="1329984"/>
            <a:ext cx="1785950" cy="323165"/>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lang="zh-CN" altLang="en-US" sz="1500" dirty="0" smtClean="0"/>
              <a:t>智慧园区的意义</a:t>
            </a:r>
            <a:endParaRPr lang="zh-CN" altLang="en-US" sz="1500" dirty="0"/>
          </a:p>
        </p:txBody>
      </p:sp>
      <p:sp>
        <p:nvSpPr>
          <p:cNvPr id="8" name="左右箭头 7"/>
          <p:cNvSpPr/>
          <p:nvPr/>
        </p:nvSpPr>
        <p:spPr bwMode="auto">
          <a:xfrm>
            <a:off x="3571868" y="4153479"/>
            <a:ext cx="1857388" cy="1071570"/>
          </a:xfrm>
          <a:prstGeom prst="leftRightArrow">
            <a:avLst>
              <a:gd name="adj1" fmla="val 50000"/>
              <a:gd name="adj2" fmla="val 18711"/>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1008063" rtl="0" eaLnBrk="1" fontAlgn="base" latinLnBrk="0" hangingPunct="1">
              <a:lnSpc>
                <a:spcPct val="100000"/>
              </a:lnSpc>
              <a:spcBef>
                <a:spcPct val="0"/>
              </a:spcBef>
              <a:spcAft>
                <a:spcPct val="0"/>
              </a:spcAft>
              <a:buClrTx/>
              <a:buSzTx/>
              <a:buFontTx/>
              <a:buNone/>
              <a:tabLst/>
            </a:pPr>
            <a:endParaRPr kumimoji="0" lang="zh-CN" altLang="en-US" sz="2000" b="0" i="0" u="none" strike="noStrike" cap="none" normalizeH="0" baseline="0" smtClean="0">
              <a:ln>
                <a:noFill/>
              </a:ln>
              <a:solidFill>
                <a:schemeClr val="tx1"/>
              </a:solidFill>
              <a:effectLst/>
              <a:latin typeface="Arial" charset="0"/>
              <a:ea typeface="宋体" charset="-122"/>
            </a:endParaRPr>
          </a:p>
        </p:txBody>
      </p:sp>
      <p:sp>
        <p:nvSpPr>
          <p:cNvPr id="9" name="矩形 8"/>
          <p:cNvSpPr/>
          <p:nvPr/>
        </p:nvSpPr>
        <p:spPr>
          <a:xfrm>
            <a:off x="2700367" y="1170008"/>
            <a:ext cx="3839513" cy="32316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zh-CN" altLang="en-US" sz="1500" dirty="0" smtClean="0"/>
              <a:t>智慧园区建设的主要目标可以分为两个层面</a:t>
            </a:r>
            <a:endParaRPr lang="zh-CN" altLang="en-US" dirty="0"/>
          </a:p>
        </p:txBody>
      </p:sp>
      <p:sp>
        <p:nvSpPr>
          <p:cNvPr id="10" name="AutoShape 23"/>
          <p:cNvSpPr>
            <a:spLocks noChangeArrowheads="1"/>
          </p:cNvSpPr>
          <p:nvPr/>
        </p:nvSpPr>
        <p:spPr bwMode="auto">
          <a:xfrm>
            <a:off x="5572132" y="3296223"/>
            <a:ext cx="2286000" cy="2286016"/>
          </a:xfrm>
          <a:prstGeom prst="roundRect">
            <a:avLst>
              <a:gd name="adj" fmla="val 16667"/>
            </a:avLst>
          </a:prstGeom>
          <a:noFill/>
          <a:ln w="38100">
            <a:solidFill>
              <a:schemeClr val="tx1"/>
            </a:solidFill>
            <a:round/>
            <a:headEnd/>
            <a:tailEnd/>
          </a:ln>
        </p:spPr>
        <p:txBody>
          <a:bodyPr wrap="none" anchor="ctr"/>
          <a:lstStyle/>
          <a:p>
            <a:pPr algn="ctr" eaLnBrk="0" hangingPunct="0"/>
            <a:endParaRPr lang="zh-CN" altLang="zh-CN">
              <a:latin typeface="Verdana" pitchFamily="34" charset="0"/>
            </a:endParaRPr>
          </a:p>
        </p:txBody>
      </p:sp>
      <p:sp>
        <p:nvSpPr>
          <p:cNvPr id="11" name="AutoShape 24"/>
          <p:cNvSpPr>
            <a:spLocks noChangeArrowheads="1"/>
          </p:cNvSpPr>
          <p:nvPr/>
        </p:nvSpPr>
        <p:spPr bwMode="auto">
          <a:xfrm>
            <a:off x="1152532" y="3296223"/>
            <a:ext cx="2286000" cy="2286016"/>
          </a:xfrm>
          <a:prstGeom prst="roundRect">
            <a:avLst>
              <a:gd name="adj" fmla="val 16667"/>
            </a:avLst>
          </a:prstGeom>
          <a:noFill/>
          <a:ln w="38100">
            <a:solidFill>
              <a:schemeClr val="tx1"/>
            </a:solidFill>
            <a:round/>
            <a:headEnd/>
            <a:tailEnd/>
          </a:ln>
        </p:spPr>
        <p:txBody>
          <a:bodyPr wrap="none" anchor="ctr"/>
          <a:lstStyle/>
          <a:p>
            <a:pPr algn="ctr" eaLnBrk="0" hangingPunct="0"/>
            <a:endParaRPr lang="zh-CN" altLang="zh-CN" dirty="0">
              <a:latin typeface="微软雅黑" pitchFamily="34" charset="-122"/>
              <a:ea typeface="微软雅黑" pitchFamily="34" charset="-122"/>
            </a:endParaRPr>
          </a:p>
        </p:txBody>
      </p:sp>
      <p:sp>
        <p:nvSpPr>
          <p:cNvPr id="12" name="Text Box 25"/>
          <p:cNvSpPr txBox="1">
            <a:spLocks noChangeArrowheads="1"/>
          </p:cNvSpPr>
          <p:nvPr/>
        </p:nvSpPr>
        <p:spPr bwMode="auto">
          <a:xfrm>
            <a:off x="1247782" y="3496248"/>
            <a:ext cx="2038350" cy="2062103"/>
          </a:xfrm>
          <a:prstGeom prst="rect">
            <a:avLst/>
          </a:prstGeom>
          <a:noFill/>
          <a:ln w="9525">
            <a:noFill/>
            <a:miter lim="800000"/>
            <a:headEnd/>
            <a:tailEnd/>
          </a:ln>
        </p:spPr>
        <p:txBody>
          <a:bodyPr>
            <a:spAutoFit/>
          </a:bodyPr>
          <a:lstStyle/>
          <a:p>
            <a:pPr eaLnBrk="0" hangingPunct="0"/>
            <a:r>
              <a:rPr lang="en-US" altLang="zh-CN" sz="2000" b="1" dirty="0" smtClean="0">
                <a:solidFill>
                  <a:srgbClr val="000000"/>
                </a:solidFill>
                <a:latin typeface="微软雅黑" pitchFamily="34" charset="-122"/>
                <a:ea typeface="微软雅黑" pitchFamily="34" charset="-122"/>
              </a:rPr>
              <a:t>A.</a:t>
            </a:r>
            <a:r>
              <a:rPr lang="zh-CN" altLang="en-US" sz="2000" b="1" dirty="0" smtClean="0">
                <a:solidFill>
                  <a:srgbClr val="000000"/>
                </a:solidFill>
                <a:latin typeface="微软雅黑" pitchFamily="34" charset="-122"/>
                <a:ea typeface="微软雅黑" pitchFamily="34" charset="-122"/>
              </a:rPr>
              <a:t>管委会服务</a:t>
            </a:r>
            <a:endParaRPr lang="en-US" altLang="zh-CN" sz="2000" b="1" dirty="0" smtClean="0">
              <a:solidFill>
                <a:srgbClr val="000000"/>
              </a:solidFill>
              <a:latin typeface="微软雅黑" pitchFamily="34" charset="-122"/>
              <a:ea typeface="微软雅黑" pitchFamily="34" charset="-122"/>
            </a:endParaRPr>
          </a:p>
          <a:p>
            <a:pPr eaLnBrk="0" hangingPunct="0"/>
            <a:r>
              <a:rPr lang="zh-CN" altLang="en-US" sz="1500" dirty="0" smtClean="0">
                <a:solidFill>
                  <a:srgbClr val="000000"/>
                </a:solidFill>
                <a:latin typeface="微软雅黑" pitchFamily="34" charset="-122"/>
                <a:ea typeface="微软雅黑" pitchFamily="34" charset="-122"/>
              </a:rPr>
              <a:t>直接为科技园区管委会服务，提供各种管理与运行的服务，进一步提升园区内部的管理能力，增强园区在推动企业创新上的服务</a:t>
            </a:r>
            <a:r>
              <a:rPr lang="zh-CN" altLang="en-US" dirty="0" smtClean="0">
                <a:solidFill>
                  <a:srgbClr val="000000"/>
                </a:solidFill>
                <a:latin typeface="微软雅黑" pitchFamily="34" charset="-122"/>
                <a:ea typeface="微软雅黑" pitchFamily="34" charset="-122"/>
              </a:rPr>
              <a:t>能力</a:t>
            </a:r>
            <a:r>
              <a:rPr lang="en-US" altLang="zh-CN" dirty="0" smtClean="0">
                <a:solidFill>
                  <a:srgbClr val="000000"/>
                </a:solidFill>
                <a:latin typeface="微软雅黑" pitchFamily="34" charset="-122"/>
                <a:ea typeface="微软雅黑" pitchFamily="34" charset="-122"/>
              </a:rPr>
              <a:t>.</a:t>
            </a:r>
            <a:endParaRPr lang="en-US" altLang="zh-CN" sz="1400" dirty="0">
              <a:solidFill>
                <a:srgbClr val="000000"/>
              </a:solidFill>
              <a:latin typeface="微软雅黑" pitchFamily="34" charset="-122"/>
              <a:ea typeface="微软雅黑" pitchFamily="34" charset="-122"/>
            </a:endParaRPr>
          </a:p>
        </p:txBody>
      </p:sp>
      <p:sp>
        <p:nvSpPr>
          <p:cNvPr id="13" name="Freeform 26"/>
          <p:cNvSpPr>
            <a:spLocks/>
          </p:cNvSpPr>
          <p:nvPr/>
        </p:nvSpPr>
        <p:spPr bwMode="gray">
          <a:xfrm>
            <a:off x="3232157" y="3199386"/>
            <a:ext cx="903288"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w="0">
            <a:noFill/>
            <a:prstDash val="solid"/>
            <a:round/>
            <a:headEnd/>
            <a:tailEnd/>
          </a:ln>
        </p:spPr>
        <p:txBody>
          <a:bodyPr/>
          <a:lstStyle/>
          <a:p>
            <a:pPr>
              <a:defRPr/>
            </a:pPr>
            <a:endParaRPr lang="zh-CN" altLang="en-US"/>
          </a:p>
        </p:txBody>
      </p:sp>
      <p:sp>
        <p:nvSpPr>
          <p:cNvPr id="14" name="AutoShape 27"/>
          <p:cNvSpPr>
            <a:spLocks noChangeAspect="1" noChangeArrowheads="1" noTextEdit="1"/>
          </p:cNvSpPr>
          <p:nvPr/>
        </p:nvSpPr>
        <p:spPr bwMode="gray">
          <a:xfrm flipH="1">
            <a:off x="4878395" y="3196211"/>
            <a:ext cx="909637" cy="1244600"/>
          </a:xfrm>
          <a:prstGeom prst="rect">
            <a:avLst/>
          </a:prstGeom>
          <a:noFill/>
          <a:ln w="9525">
            <a:noFill/>
            <a:miter lim="800000"/>
            <a:headEnd/>
            <a:tailEnd/>
          </a:ln>
        </p:spPr>
        <p:txBody>
          <a:bodyPr/>
          <a:lstStyle/>
          <a:p>
            <a:endParaRPr lang="zh-CN" altLang="en-US"/>
          </a:p>
        </p:txBody>
      </p:sp>
      <p:sp>
        <p:nvSpPr>
          <p:cNvPr id="15" name="Freeform 28"/>
          <p:cNvSpPr>
            <a:spLocks/>
          </p:cNvSpPr>
          <p:nvPr/>
        </p:nvSpPr>
        <p:spPr bwMode="gray">
          <a:xfrm flipH="1">
            <a:off x="4884745" y="3199386"/>
            <a:ext cx="903287"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pPr>
              <a:defRPr/>
            </a:pPr>
            <a:endParaRPr lang="zh-CN" altLang="en-US"/>
          </a:p>
        </p:txBody>
      </p:sp>
      <p:grpSp>
        <p:nvGrpSpPr>
          <p:cNvPr id="16" name="Group 29"/>
          <p:cNvGrpSpPr>
            <a:grpSpLocks/>
          </p:cNvGrpSpPr>
          <p:nvPr/>
        </p:nvGrpSpPr>
        <p:grpSpPr bwMode="auto">
          <a:xfrm>
            <a:off x="3057532" y="1572198"/>
            <a:ext cx="2998788" cy="1601788"/>
            <a:chOff x="1997" y="1314"/>
            <a:chExt cx="1889" cy="1009"/>
          </a:xfrm>
        </p:grpSpPr>
        <p:grpSp>
          <p:nvGrpSpPr>
            <p:cNvPr id="17" name="Group 30"/>
            <p:cNvGrpSpPr>
              <a:grpSpLocks/>
            </p:cNvGrpSpPr>
            <p:nvPr/>
          </p:nvGrpSpPr>
          <p:grpSpPr bwMode="auto">
            <a:xfrm>
              <a:off x="1997" y="1404"/>
              <a:ext cx="1889" cy="919"/>
              <a:chOff x="1973" y="1027"/>
              <a:chExt cx="1926" cy="937"/>
            </a:xfrm>
          </p:grpSpPr>
          <p:sp>
            <p:nvSpPr>
              <p:cNvPr id="22" name="Oval 31"/>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w="9525">
                <a:noFill/>
                <a:round/>
                <a:headEnd/>
                <a:tailEnd/>
              </a:ln>
              <a:effectLst/>
            </p:spPr>
            <p:txBody>
              <a:bodyPr wrap="none" anchor="ctr"/>
              <a:lstStyle/>
              <a:p>
                <a:pPr>
                  <a:defRPr/>
                </a:pPr>
                <a:endParaRPr lang="zh-CN" altLang="en-US"/>
              </a:p>
            </p:txBody>
          </p:sp>
          <p:sp>
            <p:nvSpPr>
              <p:cNvPr id="23" name="Oval 32"/>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w="9525">
                <a:noFill/>
                <a:round/>
                <a:headEnd/>
                <a:tailEnd/>
              </a:ln>
              <a:effectLst/>
            </p:spPr>
            <p:txBody>
              <a:bodyPr wrap="none" anchor="ctr"/>
              <a:lstStyle/>
              <a:p>
                <a:pPr>
                  <a:defRPr/>
                </a:pPr>
                <a:endParaRPr lang="zh-CN" altLang="en-US"/>
              </a:p>
            </p:txBody>
          </p:sp>
        </p:grpSp>
        <p:sp>
          <p:nvSpPr>
            <p:cNvPr id="18" name="Oval 33"/>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w="9525" algn="ctr">
              <a:noFill/>
              <a:round/>
              <a:headEnd/>
              <a:tailEnd/>
            </a:ln>
            <a:effectLst/>
          </p:spPr>
          <p:txBody>
            <a:bodyPr vert="eaVert" wrap="none" anchor="ctr"/>
            <a:lstStyle/>
            <a:p>
              <a:pPr>
                <a:defRPr/>
              </a:pPr>
              <a:endParaRPr lang="zh-CN" altLang="en-US"/>
            </a:p>
          </p:txBody>
        </p:sp>
        <p:sp>
          <p:nvSpPr>
            <p:cNvPr id="19" name="Oval 34"/>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w="9525" algn="ctr">
              <a:noFill/>
              <a:round/>
              <a:headEnd/>
              <a:tailEnd/>
            </a:ln>
            <a:effectLst/>
          </p:spPr>
          <p:txBody>
            <a:bodyPr vert="eaVert" wrap="none" anchor="ctr"/>
            <a:lstStyle/>
            <a:p>
              <a:pPr>
                <a:defRPr/>
              </a:pPr>
              <a:endParaRPr lang="zh-CN" altLang="en-US"/>
            </a:p>
          </p:txBody>
        </p:sp>
        <p:sp>
          <p:nvSpPr>
            <p:cNvPr id="20" name="Oval 35"/>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w="9525" algn="ctr">
              <a:noFill/>
              <a:round/>
              <a:headEnd/>
              <a:tailEnd/>
            </a:ln>
            <a:effectLst/>
          </p:spPr>
          <p:txBody>
            <a:bodyPr vert="eaVert" wrap="none" anchor="ctr"/>
            <a:lstStyle/>
            <a:p>
              <a:pPr>
                <a:defRPr/>
              </a:pPr>
              <a:endParaRPr lang="zh-CN" altLang="en-US"/>
            </a:p>
          </p:txBody>
        </p:sp>
        <p:sp>
          <p:nvSpPr>
            <p:cNvPr id="21" name="Oval 36"/>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w="9525" algn="ctr">
              <a:noFill/>
              <a:round/>
              <a:headEnd/>
              <a:tailEnd/>
            </a:ln>
            <a:effectLst/>
          </p:spPr>
          <p:txBody>
            <a:bodyPr vert="eaVert" wrap="none" anchor="ctr"/>
            <a:lstStyle/>
            <a:p>
              <a:pPr>
                <a:defRPr/>
              </a:pPr>
              <a:endParaRPr lang="zh-CN" altLang="en-US"/>
            </a:p>
          </p:txBody>
        </p:sp>
      </p:grpSp>
      <p:sp>
        <p:nvSpPr>
          <p:cNvPr id="24" name="Text Box 37"/>
          <p:cNvSpPr txBox="1">
            <a:spLocks noChangeArrowheads="1"/>
          </p:cNvSpPr>
          <p:nvPr/>
        </p:nvSpPr>
        <p:spPr bwMode="auto">
          <a:xfrm>
            <a:off x="3895732" y="1938901"/>
            <a:ext cx="1422184" cy="461665"/>
          </a:xfrm>
          <a:prstGeom prst="rect">
            <a:avLst/>
          </a:prstGeom>
          <a:noFill/>
          <a:ln w="9525" algn="ctr">
            <a:noFill/>
            <a:miter lim="800000"/>
            <a:headEnd/>
            <a:tailEnd/>
          </a:ln>
        </p:spPr>
        <p:txBody>
          <a:bodyPr wrap="none">
            <a:spAutoFit/>
          </a:bodyPr>
          <a:lstStyle/>
          <a:p>
            <a:pPr algn="ctr" eaLnBrk="0" hangingPunct="0"/>
            <a:r>
              <a:rPr lang="zh-CN" altLang="en-US" sz="2400" b="1" dirty="0" smtClean="0">
                <a:solidFill>
                  <a:srgbClr val="000000"/>
                </a:solidFill>
              </a:rPr>
              <a:t>智慧园区</a:t>
            </a:r>
            <a:endParaRPr lang="en-US" altLang="zh-CN" sz="2400" b="1" dirty="0" smtClean="0">
              <a:solidFill>
                <a:srgbClr val="000000"/>
              </a:solidFill>
            </a:endParaRPr>
          </a:p>
        </p:txBody>
      </p:sp>
      <p:sp>
        <p:nvSpPr>
          <p:cNvPr id="25" name="Text Box 38"/>
          <p:cNvSpPr txBox="1">
            <a:spLocks noChangeArrowheads="1"/>
          </p:cNvSpPr>
          <p:nvPr/>
        </p:nvSpPr>
        <p:spPr bwMode="auto">
          <a:xfrm>
            <a:off x="5800732" y="3477198"/>
            <a:ext cx="1922463" cy="1908215"/>
          </a:xfrm>
          <a:prstGeom prst="rect">
            <a:avLst/>
          </a:prstGeom>
          <a:noFill/>
          <a:ln w="9525">
            <a:noFill/>
            <a:miter lim="800000"/>
            <a:headEnd/>
            <a:tailEnd/>
          </a:ln>
        </p:spPr>
        <p:txBody>
          <a:bodyPr>
            <a:spAutoFit/>
          </a:bodyPr>
          <a:lstStyle/>
          <a:p>
            <a:pPr eaLnBrk="0" hangingPunct="0"/>
            <a:r>
              <a:rPr lang="en-US" altLang="zh-CN" sz="2000" b="1" dirty="0" smtClean="0">
                <a:solidFill>
                  <a:srgbClr val="000000"/>
                </a:solidFill>
                <a:latin typeface="微软雅黑" pitchFamily="34" charset="-122"/>
                <a:ea typeface="微软雅黑" pitchFamily="34" charset="-122"/>
              </a:rPr>
              <a:t>B.</a:t>
            </a:r>
            <a:r>
              <a:rPr lang="zh-CN" altLang="en-US" sz="2000" b="1" dirty="0" smtClean="0">
                <a:solidFill>
                  <a:srgbClr val="000000"/>
                </a:solidFill>
                <a:latin typeface="微软雅黑" pitchFamily="34" charset="-122"/>
                <a:ea typeface="微软雅黑" pitchFamily="34" charset="-122"/>
              </a:rPr>
              <a:t>企业服务</a:t>
            </a:r>
            <a:endParaRPr lang="en-US" altLang="zh-CN" sz="2000" b="1" dirty="0" smtClean="0">
              <a:solidFill>
                <a:srgbClr val="000000"/>
              </a:solidFill>
              <a:latin typeface="微软雅黑" pitchFamily="34" charset="-122"/>
              <a:ea typeface="微软雅黑" pitchFamily="34" charset="-122"/>
            </a:endParaRPr>
          </a:p>
          <a:p>
            <a:pPr eaLnBrk="0" hangingPunct="0"/>
            <a:r>
              <a:rPr lang="zh-CN" altLang="en-US" sz="1400" dirty="0" smtClean="0">
                <a:solidFill>
                  <a:srgbClr val="000000"/>
                </a:solidFill>
                <a:latin typeface="微软雅黑" pitchFamily="34" charset="-122"/>
                <a:ea typeface="微软雅黑" pitchFamily="34" charset="-122"/>
              </a:rPr>
              <a:t>通过综合主题园区和虚拟园区的的优良创新环境，为企业做宣传推广，消除企业发展的后顾之忧，并提供更高层次的管理决策支撑。</a:t>
            </a:r>
            <a:endParaRPr lang="en-US" altLang="zh-CN" sz="1400" dirty="0">
              <a:solidFill>
                <a:srgbClr val="000000"/>
              </a:solidFill>
              <a:latin typeface="微软雅黑" pitchFamily="34" charset="-122"/>
              <a:ea typeface="微软雅黑" pitchFamily="34" charset="-122"/>
            </a:endParaRPr>
          </a:p>
        </p:txBody>
      </p:sp>
      <p:sp>
        <p:nvSpPr>
          <p:cNvPr id="26" name="矩形 25"/>
          <p:cNvSpPr/>
          <p:nvPr/>
        </p:nvSpPr>
        <p:spPr>
          <a:xfrm>
            <a:off x="642910" y="5796553"/>
            <a:ext cx="785818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zh-CN" altLang="en-US" sz="1600" dirty="0" smtClean="0">
                <a:latin typeface="微软雅黑" pitchFamily="34" charset="-122"/>
                <a:ea typeface="微软雅黑" pitchFamily="34" charset="-122"/>
              </a:rPr>
              <a:t>“智慧园区”的解决方案始终关注着园区管委会各职能部门与园区内的众多企业之间的关系，尤其关注通过技术手段加强各方之间信息的互通性和人员的协作能力。</a:t>
            </a:r>
          </a:p>
        </p:txBody>
      </p:sp>
      <p:sp>
        <p:nvSpPr>
          <p:cNvPr id="27" name="矩形 26"/>
          <p:cNvSpPr/>
          <p:nvPr/>
        </p:nvSpPr>
        <p:spPr>
          <a:xfrm>
            <a:off x="428596" y="1709197"/>
            <a:ext cx="2357454" cy="1015663"/>
          </a:xfrm>
          <a:prstGeom prst="rect">
            <a:avLst/>
          </a:prstGeom>
        </p:spPr>
        <p:txBody>
          <a:bodyPr wrap="square">
            <a:spAutoFit/>
          </a:bodyPr>
          <a:lstStyle/>
          <a:p>
            <a:r>
              <a:rPr lang="zh-CN" altLang="en-US" sz="1500" b="1" dirty="0" smtClean="0">
                <a:effectLst>
                  <a:outerShdw blurRad="38100" dist="38100" dir="2700000" algn="tl">
                    <a:srgbClr val="000000">
                      <a:alpha val="43137"/>
                    </a:srgbClr>
                  </a:outerShdw>
                </a:effectLst>
                <a:latin typeface="微软雅黑" pitchFamily="34" charset="-122"/>
                <a:ea typeface="微软雅黑" pitchFamily="34" charset="-122"/>
              </a:rPr>
              <a:t>一、</a:t>
            </a:r>
            <a:r>
              <a:rPr lang="zh-CN" altLang="en-US" sz="1500" dirty="0" smtClean="0">
                <a:latin typeface="微软雅黑" pitchFamily="34" charset="-122"/>
                <a:ea typeface="微软雅黑" pitchFamily="34" charset="-122"/>
              </a:rPr>
              <a:t>通过技术手段，加强园区内部的互动沟通和管理能力，在更加广阔的范围内提高园区的知名度</a:t>
            </a:r>
            <a:r>
              <a:rPr lang="en-US" altLang="zh-CN" sz="1500" dirty="0" smtClean="0">
                <a:latin typeface="微软雅黑" pitchFamily="34" charset="-122"/>
                <a:ea typeface="微软雅黑" pitchFamily="34" charset="-122"/>
              </a:rPr>
              <a:t>.</a:t>
            </a:r>
            <a:endParaRPr lang="zh-CN" altLang="en-US" sz="1500" dirty="0">
              <a:latin typeface="微软雅黑" pitchFamily="34" charset="-122"/>
              <a:ea typeface="微软雅黑" pitchFamily="34" charset="-122"/>
            </a:endParaRPr>
          </a:p>
        </p:txBody>
      </p:sp>
      <p:cxnSp>
        <p:nvCxnSpPr>
          <p:cNvPr id="28" name="直接连接符 27"/>
          <p:cNvCxnSpPr/>
          <p:nvPr/>
        </p:nvCxnSpPr>
        <p:spPr bwMode="auto">
          <a:xfrm flipV="1">
            <a:off x="6072198" y="1867463"/>
            <a:ext cx="357190" cy="142876"/>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9" name="直接连接符 28"/>
          <p:cNvCxnSpPr/>
          <p:nvPr/>
        </p:nvCxnSpPr>
        <p:spPr bwMode="auto">
          <a:xfrm>
            <a:off x="2786050" y="1867463"/>
            <a:ext cx="285752" cy="142876"/>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30" name="TextBox 28"/>
          <p:cNvSpPr txBox="1"/>
          <p:nvPr/>
        </p:nvSpPr>
        <p:spPr>
          <a:xfrm>
            <a:off x="714348" y="1277149"/>
            <a:ext cx="1785950" cy="323165"/>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lang="zh-CN" altLang="en-US" sz="1500" dirty="0" smtClean="0"/>
              <a:t>智慧园区的意义</a:t>
            </a:r>
            <a:endParaRPr lang="zh-CN" altLang="en-US" sz="1500" dirty="0"/>
          </a:p>
        </p:txBody>
      </p:sp>
      <p:sp>
        <p:nvSpPr>
          <p:cNvPr id="31" name="矩形 30"/>
          <p:cNvSpPr/>
          <p:nvPr/>
        </p:nvSpPr>
        <p:spPr>
          <a:xfrm>
            <a:off x="4000497" y="4510669"/>
            <a:ext cx="1107996" cy="369332"/>
          </a:xfrm>
          <a:prstGeom prst="rect">
            <a:avLst/>
          </a:prstGeom>
        </p:spPr>
        <p:style>
          <a:lnRef idx="3">
            <a:schemeClr val="lt1"/>
          </a:lnRef>
          <a:fillRef idx="1">
            <a:schemeClr val="accent3"/>
          </a:fillRef>
          <a:effectRef idx="1">
            <a:schemeClr val="accent3"/>
          </a:effectRef>
          <a:fontRef idx="minor">
            <a:schemeClr val="lt1"/>
          </a:fontRef>
        </p:style>
        <p:txBody>
          <a:bodyPr wrap="none">
            <a:spAutoFit/>
          </a:bodyPr>
          <a:lstStyle/>
          <a:p>
            <a:pPr algn="ctr" eaLnBrk="0" hangingPunct="0"/>
            <a:r>
              <a:rPr lang="zh-CN" altLang="en-US" sz="1800" dirty="0" smtClean="0">
                <a:solidFill>
                  <a:srgbClr val="000000"/>
                </a:solidFill>
                <a:latin typeface="微软雅黑" panose="020B0503020204020204" pitchFamily="34" charset="-122"/>
                <a:ea typeface="微软雅黑" panose="020B0503020204020204" pitchFamily="34" charset="-122"/>
              </a:rPr>
              <a:t>实现目标</a:t>
            </a:r>
            <a:endParaRPr lang="en-US" altLang="zh-CN" sz="1800" dirty="0">
              <a:solidFill>
                <a:srgbClr val="0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xmlns="" val="3240058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p:txBody>
          <a:bodyPr/>
          <a:lstStyle/>
          <a:p>
            <a:pPr marL="0" indent="0">
              <a:buNone/>
            </a:pPr>
            <a:r>
              <a:rPr lang="zh-CN" altLang="en-US" dirty="0" smtClean="0"/>
              <a:t>智慧园区的建设目标</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6</a:t>
            </a:fld>
            <a:endParaRPr lang="zh-CN" altLang="en-US" dirty="0"/>
          </a:p>
        </p:txBody>
      </p:sp>
      <p:sp>
        <p:nvSpPr>
          <p:cNvPr id="5" name="Line 5"/>
          <p:cNvSpPr>
            <a:spLocks noChangeShapeType="1"/>
          </p:cNvSpPr>
          <p:nvPr/>
        </p:nvSpPr>
        <p:spPr bwMode="gray">
          <a:xfrm>
            <a:off x="3141663" y="2302172"/>
            <a:ext cx="909637" cy="1182688"/>
          </a:xfrm>
          <a:prstGeom prst="line">
            <a:avLst/>
          </a:prstGeom>
          <a:noFill/>
          <a:ln w="76200">
            <a:solidFill>
              <a:srgbClr val="B2B2B2"/>
            </a:solidFill>
            <a:round/>
            <a:headEnd/>
            <a:tailEnd/>
          </a:ln>
        </p:spPr>
        <p:txBody>
          <a:bodyPr wrap="none" anchor="ctr"/>
          <a:lstStyle/>
          <a:p>
            <a:endParaRPr lang="zh-CN" altLang="en-US"/>
          </a:p>
        </p:txBody>
      </p:sp>
      <p:sp>
        <p:nvSpPr>
          <p:cNvPr id="6" name="Oval 6"/>
          <p:cNvSpPr>
            <a:spLocks noChangeArrowheads="1"/>
          </p:cNvSpPr>
          <p:nvPr/>
        </p:nvSpPr>
        <p:spPr bwMode="gray">
          <a:xfrm>
            <a:off x="2925763" y="3019722"/>
            <a:ext cx="3808412" cy="1524000"/>
          </a:xfrm>
          <a:prstGeom prst="ellipse">
            <a:avLst/>
          </a:prstGeom>
          <a:gradFill rotWithShape="1">
            <a:gsLst>
              <a:gs pos="0">
                <a:schemeClr val="bg2"/>
              </a:gs>
              <a:gs pos="100000">
                <a:schemeClr val="bg2">
                  <a:gamma/>
                  <a:tint val="0"/>
                  <a:invGamma/>
                </a:schemeClr>
              </a:gs>
            </a:gsLst>
            <a:lin ang="2700000" scaled="1"/>
          </a:gradFill>
          <a:ln w="9525" algn="ctr">
            <a:noFill/>
            <a:round/>
            <a:headEnd/>
            <a:tailEnd/>
          </a:ln>
          <a:effectLst/>
        </p:spPr>
        <p:txBody>
          <a:bodyPr wrap="none" anchor="ctr"/>
          <a:lstStyle/>
          <a:p>
            <a:pPr>
              <a:defRPr/>
            </a:pPr>
            <a:endParaRPr lang="zh-CN" altLang="en-US" sz="1400">
              <a:solidFill>
                <a:srgbClr val="FFFFFF"/>
              </a:solidFill>
              <a:latin typeface="+mn-lt"/>
              <a:ea typeface="MS PGothic" pitchFamily="34" charset="-128"/>
            </a:endParaRPr>
          </a:p>
        </p:txBody>
      </p:sp>
      <p:sp>
        <p:nvSpPr>
          <p:cNvPr id="7" name="Line 7"/>
          <p:cNvSpPr>
            <a:spLocks noChangeShapeType="1"/>
          </p:cNvSpPr>
          <p:nvPr/>
        </p:nvSpPr>
        <p:spPr bwMode="gray">
          <a:xfrm flipH="1">
            <a:off x="4414838" y="2186285"/>
            <a:ext cx="1141412" cy="1233487"/>
          </a:xfrm>
          <a:prstGeom prst="line">
            <a:avLst/>
          </a:prstGeom>
          <a:noFill/>
          <a:ln w="76200">
            <a:solidFill>
              <a:srgbClr val="B2B2B2"/>
            </a:solidFill>
            <a:round/>
            <a:headEnd/>
            <a:tailEnd/>
          </a:ln>
        </p:spPr>
        <p:txBody>
          <a:bodyPr wrap="none" anchor="ctr"/>
          <a:lstStyle/>
          <a:p>
            <a:endParaRPr lang="zh-CN" altLang="en-US"/>
          </a:p>
        </p:txBody>
      </p:sp>
      <p:sp>
        <p:nvSpPr>
          <p:cNvPr id="8" name="Line 8"/>
          <p:cNvSpPr>
            <a:spLocks noChangeShapeType="1"/>
          </p:cNvSpPr>
          <p:nvPr/>
        </p:nvSpPr>
        <p:spPr bwMode="gray">
          <a:xfrm flipH="1">
            <a:off x="4414838" y="3253085"/>
            <a:ext cx="3079750" cy="131762"/>
          </a:xfrm>
          <a:prstGeom prst="line">
            <a:avLst/>
          </a:prstGeom>
          <a:noFill/>
          <a:ln w="76200">
            <a:solidFill>
              <a:srgbClr val="B2B2B2"/>
            </a:solidFill>
            <a:round/>
            <a:headEnd/>
            <a:tailEnd/>
          </a:ln>
        </p:spPr>
        <p:txBody>
          <a:bodyPr wrap="none" anchor="ctr"/>
          <a:lstStyle/>
          <a:p>
            <a:endParaRPr lang="zh-CN" altLang="en-US"/>
          </a:p>
        </p:txBody>
      </p:sp>
      <p:sp>
        <p:nvSpPr>
          <p:cNvPr id="9" name="Line 9"/>
          <p:cNvSpPr>
            <a:spLocks noChangeShapeType="1"/>
          </p:cNvSpPr>
          <p:nvPr/>
        </p:nvSpPr>
        <p:spPr bwMode="gray">
          <a:xfrm flipH="1" flipV="1">
            <a:off x="4449763" y="3384847"/>
            <a:ext cx="1314450" cy="1433513"/>
          </a:xfrm>
          <a:prstGeom prst="line">
            <a:avLst/>
          </a:prstGeom>
          <a:noFill/>
          <a:ln w="76200">
            <a:solidFill>
              <a:schemeClr val="bg2"/>
            </a:solidFill>
            <a:round/>
            <a:headEnd/>
            <a:tailEnd/>
          </a:ln>
        </p:spPr>
        <p:txBody>
          <a:bodyPr wrap="none" anchor="ctr"/>
          <a:lstStyle/>
          <a:p>
            <a:endParaRPr lang="zh-CN" altLang="en-US"/>
          </a:p>
        </p:txBody>
      </p:sp>
      <p:sp>
        <p:nvSpPr>
          <p:cNvPr id="10" name="Line 10"/>
          <p:cNvSpPr>
            <a:spLocks noChangeShapeType="1"/>
          </p:cNvSpPr>
          <p:nvPr/>
        </p:nvSpPr>
        <p:spPr bwMode="gray">
          <a:xfrm flipV="1">
            <a:off x="2616200" y="3384847"/>
            <a:ext cx="1833563" cy="1633538"/>
          </a:xfrm>
          <a:prstGeom prst="line">
            <a:avLst/>
          </a:prstGeom>
          <a:noFill/>
          <a:ln w="76200">
            <a:solidFill>
              <a:schemeClr val="bg2"/>
            </a:solidFill>
            <a:round/>
            <a:headEnd/>
            <a:tailEnd/>
          </a:ln>
        </p:spPr>
        <p:txBody>
          <a:bodyPr wrap="none" anchor="ctr"/>
          <a:lstStyle/>
          <a:p>
            <a:endParaRPr lang="zh-CN" altLang="en-US"/>
          </a:p>
        </p:txBody>
      </p:sp>
      <p:sp>
        <p:nvSpPr>
          <p:cNvPr id="11" name="Line 11"/>
          <p:cNvSpPr>
            <a:spLocks noChangeShapeType="1"/>
          </p:cNvSpPr>
          <p:nvPr/>
        </p:nvSpPr>
        <p:spPr bwMode="gray">
          <a:xfrm flipV="1">
            <a:off x="1543050" y="3384847"/>
            <a:ext cx="2906713" cy="101600"/>
          </a:xfrm>
          <a:prstGeom prst="line">
            <a:avLst/>
          </a:prstGeom>
          <a:noFill/>
          <a:ln w="76200">
            <a:solidFill>
              <a:schemeClr val="bg2"/>
            </a:solidFill>
            <a:round/>
            <a:headEnd/>
            <a:tailEnd/>
          </a:ln>
        </p:spPr>
        <p:txBody>
          <a:bodyPr wrap="none" anchor="ctr"/>
          <a:lstStyle/>
          <a:p>
            <a:endParaRPr lang="zh-CN" altLang="en-US"/>
          </a:p>
        </p:txBody>
      </p:sp>
      <p:sp>
        <p:nvSpPr>
          <p:cNvPr id="12" name="Oval 12"/>
          <p:cNvSpPr>
            <a:spLocks noChangeArrowheads="1"/>
          </p:cNvSpPr>
          <p:nvPr/>
        </p:nvSpPr>
        <p:spPr bwMode="gray">
          <a:xfrm rot="21182673">
            <a:off x="2651125" y="2519660"/>
            <a:ext cx="3424238" cy="1646237"/>
          </a:xfrm>
          <a:prstGeom prst="ellipse">
            <a:avLst/>
          </a:prstGeom>
          <a:gradFill rotWithShape="1">
            <a:gsLst>
              <a:gs pos="0">
                <a:schemeClr val="accent2"/>
              </a:gs>
              <a:gs pos="100000">
                <a:srgbClr val="E9B5B1"/>
              </a:gs>
            </a:gsLst>
            <a:lin ang="2700000" scaled="1"/>
          </a:gradFill>
          <a:ln w="9525">
            <a:round/>
            <a:headEnd/>
            <a:tailEnd/>
          </a:ln>
          <a:scene3d>
            <a:camera prst="legacyPerspectiveBottom"/>
            <a:lightRig rig="legacyFlat1" dir="t"/>
          </a:scene3d>
          <a:sp3d extrusionH="887400" prstMaterial="legacyMatte">
            <a:bevelT w="13500" h="13500" prst="angle"/>
            <a:bevelB w="13500" h="13500" prst="angle"/>
            <a:extrusionClr>
              <a:schemeClr val="tx2"/>
            </a:extrusionClr>
          </a:sp3d>
        </p:spPr>
        <p:txBody>
          <a:bodyPr wrap="none" anchor="ctr">
            <a:flatTx/>
          </a:bodyPr>
          <a:lstStyle/>
          <a:p>
            <a:endParaRPr lang="zh-CN" altLang="en-US" sz="1400">
              <a:solidFill>
                <a:srgbClr val="FFFFFF"/>
              </a:solidFill>
              <a:latin typeface="FrutigerNext LT Regular" pitchFamily="34" charset="0"/>
              <a:ea typeface="MS PGothic" pitchFamily="34" charset="-128"/>
            </a:endParaRPr>
          </a:p>
        </p:txBody>
      </p:sp>
      <p:sp>
        <p:nvSpPr>
          <p:cNvPr id="13" name="Oval 13"/>
          <p:cNvSpPr>
            <a:spLocks noChangeArrowheads="1"/>
          </p:cNvSpPr>
          <p:nvPr/>
        </p:nvSpPr>
        <p:spPr bwMode="gray">
          <a:xfrm rot="21257365">
            <a:off x="1368425" y="2151360"/>
            <a:ext cx="6234113" cy="3033712"/>
          </a:xfrm>
          <a:prstGeom prst="ellipse">
            <a:avLst/>
          </a:prstGeom>
          <a:noFill/>
          <a:ln w="57150" algn="ctr">
            <a:solidFill>
              <a:schemeClr val="bg2"/>
            </a:solidFill>
            <a:round/>
            <a:headEnd/>
            <a:tailEnd/>
          </a:ln>
        </p:spPr>
        <p:txBody>
          <a:bodyPr wrap="none" anchor="ctr"/>
          <a:lstStyle/>
          <a:p>
            <a:endParaRPr lang="zh-CN" altLang="en-US" sz="1400">
              <a:solidFill>
                <a:srgbClr val="FFFFFF"/>
              </a:solidFill>
              <a:latin typeface="FrutigerNext LT Regular" pitchFamily="34" charset="0"/>
              <a:ea typeface="MS PGothic" pitchFamily="34" charset="-128"/>
            </a:endParaRPr>
          </a:p>
        </p:txBody>
      </p:sp>
      <p:sp>
        <p:nvSpPr>
          <p:cNvPr id="14" name="Oval 14"/>
          <p:cNvSpPr>
            <a:spLocks noChangeArrowheads="1"/>
          </p:cNvSpPr>
          <p:nvPr/>
        </p:nvSpPr>
        <p:spPr bwMode="gray">
          <a:xfrm rot="21257365">
            <a:off x="1333500" y="2145010"/>
            <a:ext cx="6249988" cy="3005137"/>
          </a:xfrm>
          <a:prstGeom prst="ellipse">
            <a:avLst/>
          </a:prstGeom>
          <a:noFill/>
          <a:ln w="38100" algn="ctr">
            <a:solidFill>
              <a:schemeClr val="bg2"/>
            </a:solidFill>
            <a:round/>
            <a:headEnd/>
            <a:tailEnd/>
          </a:ln>
        </p:spPr>
        <p:txBody>
          <a:bodyPr wrap="none" anchor="ctr"/>
          <a:lstStyle/>
          <a:p>
            <a:endParaRPr lang="zh-CN" altLang="en-US" sz="1400">
              <a:solidFill>
                <a:srgbClr val="FFFFFF"/>
              </a:solidFill>
              <a:latin typeface="FrutigerNext LT Regular" pitchFamily="34" charset="0"/>
              <a:ea typeface="MS PGothic" pitchFamily="34" charset="-128"/>
            </a:endParaRPr>
          </a:p>
        </p:txBody>
      </p:sp>
      <p:sp>
        <p:nvSpPr>
          <p:cNvPr id="15" name="Text Box 15"/>
          <p:cNvSpPr txBox="1">
            <a:spLocks noChangeArrowheads="1"/>
          </p:cNvSpPr>
          <p:nvPr/>
        </p:nvSpPr>
        <p:spPr bwMode="gray">
          <a:xfrm>
            <a:off x="3132138" y="2872085"/>
            <a:ext cx="2519362" cy="954087"/>
          </a:xfrm>
          <a:prstGeom prst="rect">
            <a:avLst/>
          </a:prstGeom>
          <a:noFill/>
          <a:ln w="9525" algn="ctr">
            <a:noFill/>
            <a:miter lim="800000"/>
            <a:headEnd/>
            <a:tailEnd/>
          </a:ln>
        </p:spPr>
        <p:txBody>
          <a:bodyPr>
            <a:spAutoFit/>
          </a:bodyPr>
          <a:lstStyle/>
          <a:p>
            <a:pPr eaLnBrk="0" hangingPunct="0"/>
            <a:r>
              <a:rPr lang="zh-CN" altLang="en-US" sz="2800" b="1" dirty="0">
                <a:solidFill>
                  <a:schemeClr val="tx1">
                    <a:lumMod val="65000"/>
                    <a:lumOff val="35000"/>
                  </a:schemeClr>
                </a:solidFill>
                <a:latin typeface="微软雅黑" pitchFamily="34" charset="-122"/>
                <a:ea typeface="微软雅黑" pitchFamily="34" charset="-122"/>
              </a:rPr>
              <a:t>服务的园区，</a:t>
            </a:r>
            <a:endParaRPr lang="en-US" altLang="zh-CN" sz="2800" b="1" dirty="0">
              <a:solidFill>
                <a:schemeClr val="tx1">
                  <a:lumMod val="65000"/>
                  <a:lumOff val="35000"/>
                </a:schemeClr>
              </a:solidFill>
              <a:latin typeface="微软雅黑" pitchFamily="34" charset="-122"/>
              <a:ea typeface="微软雅黑" pitchFamily="34" charset="-122"/>
            </a:endParaRPr>
          </a:p>
          <a:p>
            <a:pPr eaLnBrk="0" hangingPunct="0"/>
            <a:r>
              <a:rPr lang="zh-CN" altLang="en-US" sz="2800" b="1" dirty="0">
                <a:solidFill>
                  <a:schemeClr val="tx1">
                    <a:lumMod val="65000"/>
                    <a:lumOff val="35000"/>
                  </a:schemeClr>
                </a:solidFill>
                <a:latin typeface="微软雅黑" pitchFamily="34" charset="-122"/>
                <a:ea typeface="微软雅黑" pitchFamily="34" charset="-122"/>
              </a:rPr>
              <a:t>    智慧的园区</a:t>
            </a:r>
            <a:endParaRPr lang="en-US" altLang="zh-CN" sz="2800" b="1" dirty="0">
              <a:solidFill>
                <a:schemeClr val="tx1">
                  <a:lumMod val="65000"/>
                  <a:lumOff val="35000"/>
                </a:schemeClr>
              </a:solidFill>
              <a:latin typeface="微软雅黑" pitchFamily="34" charset="-122"/>
              <a:ea typeface="微软雅黑" pitchFamily="34" charset="-122"/>
            </a:endParaRPr>
          </a:p>
        </p:txBody>
      </p:sp>
      <p:grpSp>
        <p:nvGrpSpPr>
          <p:cNvPr id="16" name="Group 16"/>
          <p:cNvGrpSpPr>
            <a:grpSpLocks/>
          </p:cNvGrpSpPr>
          <p:nvPr/>
        </p:nvGrpSpPr>
        <p:grpSpPr bwMode="auto">
          <a:xfrm rot="-395355">
            <a:off x="955675" y="3219747"/>
            <a:ext cx="1328738" cy="620713"/>
            <a:chOff x="3098" y="249"/>
            <a:chExt cx="1959" cy="629"/>
          </a:xfrm>
        </p:grpSpPr>
        <p:sp>
          <p:nvSpPr>
            <p:cNvPr id="17" name="Oval 17"/>
            <p:cNvSpPr>
              <a:spLocks noChangeArrowheads="1"/>
            </p:cNvSpPr>
            <p:nvPr/>
          </p:nvSpPr>
          <p:spPr bwMode="gray">
            <a:xfrm>
              <a:off x="3099" y="297"/>
              <a:ext cx="1958" cy="581"/>
            </a:xfrm>
            <a:prstGeom prst="ellipse">
              <a:avLst/>
            </a:prstGeom>
            <a:gradFill rotWithShape="1">
              <a:gsLst>
                <a:gs pos="0">
                  <a:srgbClr val="6B6B6B"/>
                </a:gs>
                <a:gs pos="50000">
                  <a:srgbClr val="C0C0C0"/>
                </a:gs>
                <a:gs pos="100000">
                  <a:srgbClr val="6B6B6B"/>
                </a:gs>
              </a:gsLst>
              <a:lin ang="0" scaled="1"/>
            </a:gradFill>
            <a:ln w="9525" algn="ctr">
              <a:noFill/>
              <a:round/>
              <a:headEnd/>
              <a:tailEnd/>
            </a:ln>
          </p:spPr>
          <p:txBody>
            <a:bodyPr wrap="none" anchor="ctr"/>
            <a:lstStyle/>
            <a:p>
              <a:endParaRPr lang="zh-CN" altLang="en-US" sz="1400">
                <a:solidFill>
                  <a:srgbClr val="FFFFFF"/>
                </a:solidFill>
                <a:latin typeface="FrutigerNext LT Regular" pitchFamily="34" charset="0"/>
                <a:ea typeface="MS PGothic" pitchFamily="34" charset="-128"/>
              </a:endParaRPr>
            </a:p>
          </p:txBody>
        </p:sp>
        <p:sp>
          <p:nvSpPr>
            <p:cNvPr id="18" name="Oval 18"/>
            <p:cNvSpPr>
              <a:spLocks noChangeArrowheads="1"/>
            </p:cNvSpPr>
            <p:nvPr/>
          </p:nvSpPr>
          <p:spPr bwMode="gray">
            <a:xfrm>
              <a:off x="3098" y="249"/>
              <a:ext cx="1959" cy="581"/>
            </a:xfrm>
            <a:prstGeom prst="ellipse">
              <a:avLst/>
            </a:prstGeom>
            <a:gradFill rotWithShape="1">
              <a:gsLst>
                <a:gs pos="0">
                  <a:srgbClr val="C0C0C0"/>
                </a:gs>
                <a:gs pos="100000">
                  <a:srgbClr val="EAEAEA"/>
                </a:gs>
              </a:gsLst>
              <a:lin ang="5400000" scaled="1"/>
            </a:gradFill>
            <a:ln w="9525" algn="ctr">
              <a:noFill/>
              <a:round/>
              <a:headEnd/>
              <a:tailEnd/>
            </a:ln>
          </p:spPr>
          <p:txBody>
            <a:bodyPr wrap="none" anchor="ctr"/>
            <a:lstStyle/>
            <a:p>
              <a:endParaRPr lang="zh-CN" altLang="en-US" sz="1400">
                <a:solidFill>
                  <a:srgbClr val="FFFFFF"/>
                </a:solidFill>
                <a:latin typeface="FrutigerNext LT Regular" pitchFamily="34" charset="0"/>
                <a:ea typeface="MS PGothic" pitchFamily="34" charset="-128"/>
              </a:endParaRPr>
            </a:p>
          </p:txBody>
        </p:sp>
      </p:grpSp>
      <p:grpSp>
        <p:nvGrpSpPr>
          <p:cNvPr id="19" name="Group 19"/>
          <p:cNvGrpSpPr>
            <a:grpSpLocks/>
          </p:cNvGrpSpPr>
          <p:nvPr/>
        </p:nvGrpSpPr>
        <p:grpSpPr bwMode="auto">
          <a:xfrm rot="-325186">
            <a:off x="2546350" y="2154535"/>
            <a:ext cx="1171575" cy="433387"/>
            <a:chOff x="3098" y="249"/>
            <a:chExt cx="1959" cy="629"/>
          </a:xfrm>
        </p:grpSpPr>
        <p:sp>
          <p:nvSpPr>
            <p:cNvPr id="20" name="Oval 20"/>
            <p:cNvSpPr>
              <a:spLocks noChangeArrowheads="1"/>
            </p:cNvSpPr>
            <p:nvPr/>
          </p:nvSpPr>
          <p:spPr bwMode="gray">
            <a:xfrm>
              <a:off x="3099" y="297"/>
              <a:ext cx="1958" cy="581"/>
            </a:xfrm>
            <a:prstGeom prst="ellipse">
              <a:avLst/>
            </a:prstGeom>
            <a:gradFill rotWithShape="1">
              <a:gsLst>
                <a:gs pos="0">
                  <a:srgbClr val="6B6B6B"/>
                </a:gs>
                <a:gs pos="50000">
                  <a:srgbClr val="C0C0C0"/>
                </a:gs>
                <a:gs pos="100000">
                  <a:srgbClr val="6B6B6B"/>
                </a:gs>
              </a:gsLst>
              <a:lin ang="0" scaled="1"/>
            </a:gradFill>
            <a:ln w="9525" algn="ctr">
              <a:noFill/>
              <a:round/>
              <a:headEnd/>
              <a:tailEnd/>
            </a:ln>
          </p:spPr>
          <p:txBody>
            <a:bodyPr wrap="none" anchor="ctr"/>
            <a:lstStyle/>
            <a:p>
              <a:endParaRPr lang="zh-CN" altLang="en-US" sz="1400">
                <a:solidFill>
                  <a:srgbClr val="FFFFFF"/>
                </a:solidFill>
                <a:latin typeface="FrutigerNext LT Regular" pitchFamily="34" charset="0"/>
                <a:ea typeface="MS PGothic" pitchFamily="34" charset="-128"/>
              </a:endParaRPr>
            </a:p>
          </p:txBody>
        </p:sp>
        <p:sp>
          <p:nvSpPr>
            <p:cNvPr id="21" name="Oval 21"/>
            <p:cNvSpPr>
              <a:spLocks noChangeArrowheads="1"/>
            </p:cNvSpPr>
            <p:nvPr/>
          </p:nvSpPr>
          <p:spPr bwMode="gray">
            <a:xfrm>
              <a:off x="3098" y="249"/>
              <a:ext cx="1959" cy="581"/>
            </a:xfrm>
            <a:prstGeom prst="ellipse">
              <a:avLst/>
            </a:prstGeom>
            <a:gradFill rotWithShape="1">
              <a:gsLst>
                <a:gs pos="0">
                  <a:srgbClr val="C0C0C0"/>
                </a:gs>
                <a:gs pos="100000">
                  <a:srgbClr val="EAEAEA"/>
                </a:gs>
              </a:gsLst>
              <a:lin ang="5400000" scaled="1"/>
            </a:gradFill>
            <a:ln w="9525" algn="ctr">
              <a:noFill/>
              <a:round/>
              <a:headEnd/>
              <a:tailEnd/>
            </a:ln>
          </p:spPr>
          <p:txBody>
            <a:bodyPr wrap="none" anchor="ctr"/>
            <a:lstStyle/>
            <a:p>
              <a:endParaRPr lang="zh-CN" altLang="en-US" sz="1400">
                <a:solidFill>
                  <a:srgbClr val="FFFFFF"/>
                </a:solidFill>
                <a:latin typeface="FrutigerNext LT Regular" pitchFamily="34" charset="0"/>
                <a:ea typeface="MS PGothic" pitchFamily="34" charset="-128"/>
              </a:endParaRPr>
            </a:p>
          </p:txBody>
        </p:sp>
      </p:grpSp>
      <p:grpSp>
        <p:nvGrpSpPr>
          <p:cNvPr id="22" name="Group 22"/>
          <p:cNvGrpSpPr>
            <a:grpSpLocks/>
          </p:cNvGrpSpPr>
          <p:nvPr/>
        </p:nvGrpSpPr>
        <p:grpSpPr bwMode="auto">
          <a:xfrm rot="-254711">
            <a:off x="4894263" y="1921172"/>
            <a:ext cx="1328737" cy="554038"/>
            <a:chOff x="3098" y="249"/>
            <a:chExt cx="1959" cy="629"/>
          </a:xfrm>
        </p:grpSpPr>
        <p:sp>
          <p:nvSpPr>
            <p:cNvPr id="23" name="Oval 23"/>
            <p:cNvSpPr>
              <a:spLocks noChangeArrowheads="1"/>
            </p:cNvSpPr>
            <p:nvPr/>
          </p:nvSpPr>
          <p:spPr bwMode="gray">
            <a:xfrm>
              <a:off x="3099" y="297"/>
              <a:ext cx="1958" cy="581"/>
            </a:xfrm>
            <a:prstGeom prst="ellipse">
              <a:avLst/>
            </a:prstGeom>
            <a:gradFill rotWithShape="1">
              <a:gsLst>
                <a:gs pos="0">
                  <a:srgbClr val="636363"/>
                </a:gs>
                <a:gs pos="50000">
                  <a:srgbClr val="B2B2B2"/>
                </a:gs>
                <a:gs pos="100000">
                  <a:srgbClr val="636363"/>
                </a:gs>
              </a:gsLst>
              <a:lin ang="0" scaled="1"/>
            </a:gradFill>
            <a:ln w="9525" algn="ctr">
              <a:noFill/>
              <a:round/>
              <a:headEnd/>
              <a:tailEnd/>
            </a:ln>
          </p:spPr>
          <p:txBody>
            <a:bodyPr wrap="none" anchor="ctr"/>
            <a:lstStyle/>
            <a:p>
              <a:endParaRPr lang="zh-CN" altLang="en-US" sz="1400">
                <a:solidFill>
                  <a:srgbClr val="FFFFFF"/>
                </a:solidFill>
                <a:latin typeface="FrutigerNext LT Regular" pitchFamily="34" charset="0"/>
                <a:ea typeface="MS PGothic" pitchFamily="34" charset="-128"/>
              </a:endParaRPr>
            </a:p>
          </p:txBody>
        </p:sp>
        <p:sp>
          <p:nvSpPr>
            <p:cNvPr id="24" name="Oval 24"/>
            <p:cNvSpPr>
              <a:spLocks noChangeArrowheads="1"/>
            </p:cNvSpPr>
            <p:nvPr/>
          </p:nvSpPr>
          <p:spPr bwMode="gray">
            <a:xfrm>
              <a:off x="3098" y="249"/>
              <a:ext cx="1959" cy="581"/>
            </a:xfrm>
            <a:prstGeom prst="ellipse">
              <a:avLst/>
            </a:prstGeom>
            <a:gradFill rotWithShape="1">
              <a:gsLst>
                <a:gs pos="0">
                  <a:srgbClr val="C0C0C0"/>
                </a:gs>
                <a:gs pos="100000">
                  <a:srgbClr val="EAEAEA"/>
                </a:gs>
              </a:gsLst>
              <a:lin ang="5400000" scaled="1"/>
            </a:gradFill>
            <a:ln w="9525" algn="ctr">
              <a:noFill/>
              <a:round/>
              <a:headEnd/>
              <a:tailEnd/>
            </a:ln>
          </p:spPr>
          <p:txBody>
            <a:bodyPr wrap="none" anchor="ctr"/>
            <a:lstStyle/>
            <a:p>
              <a:endParaRPr lang="zh-CN" altLang="en-US" sz="1400">
                <a:solidFill>
                  <a:srgbClr val="FFFFFF"/>
                </a:solidFill>
                <a:latin typeface="FrutigerNext LT Regular" pitchFamily="34" charset="0"/>
                <a:ea typeface="MS PGothic" pitchFamily="34" charset="-128"/>
              </a:endParaRPr>
            </a:p>
          </p:txBody>
        </p:sp>
      </p:grpSp>
      <p:grpSp>
        <p:nvGrpSpPr>
          <p:cNvPr id="25" name="Group 25"/>
          <p:cNvGrpSpPr>
            <a:grpSpLocks/>
          </p:cNvGrpSpPr>
          <p:nvPr/>
        </p:nvGrpSpPr>
        <p:grpSpPr bwMode="auto">
          <a:xfrm rot="-208054">
            <a:off x="6526213" y="2819697"/>
            <a:ext cx="1720850" cy="908050"/>
            <a:chOff x="3098" y="249"/>
            <a:chExt cx="1959" cy="629"/>
          </a:xfrm>
        </p:grpSpPr>
        <p:sp>
          <p:nvSpPr>
            <p:cNvPr id="26" name="Oval 26"/>
            <p:cNvSpPr>
              <a:spLocks noChangeArrowheads="1"/>
            </p:cNvSpPr>
            <p:nvPr/>
          </p:nvSpPr>
          <p:spPr bwMode="gray">
            <a:xfrm>
              <a:off x="3099" y="297"/>
              <a:ext cx="1958" cy="581"/>
            </a:xfrm>
            <a:prstGeom prst="ellipse">
              <a:avLst/>
            </a:prstGeom>
            <a:gradFill rotWithShape="1">
              <a:gsLst>
                <a:gs pos="0">
                  <a:srgbClr val="636363"/>
                </a:gs>
                <a:gs pos="50000">
                  <a:srgbClr val="B2B2B2"/>
                </a:gs>
                <a:gs pos="100000">
                  <a:srgbClr val="636363"/>
                </a:gs>
              </a:gsLst>
              <a:lin ang="0" scaled="1"/>
            </a:gradFill>
            <a:ln w="9525" algn="ctr">
              <a:noFill/>
              <a:round/>
              <a:headEnd/>
              <a:tailEnd/>
            </a:ln>
          </p:spPr>
          <p:txBody>
            <a:bodyPr wrap="none" anchor="ctr"/>
            <a:lstStyle/>
            <a:p>
              <a:endParaRPr lang="zh-CN" altLang="en-US" sz="1400">
                <a:solidFill>
                  <a:srgbClr val="FFFFFF"/>
                </a:solidFill>
                <a:latin typeface="FrutigerNext LT Regular" pitchFamily="34" charset="0"/>
                <a:ea typeface="MS PGothic" pitchFamily="34" charset="-128"/>
              </a:endParaRPr>
            </a:p>
          </p:txBody>
        </p:sp>
        <p:sp>
          <p:nvSpPr>
            <p:cNvPr id="27" name="Oval 27"/>
            <p:cNvSpPr>
              <a:spLocks noChangeArrowheads="1"/>
            </p:cNvSpPr>
            <p:nvPr/>
          </p:nvSpPr>
          <p:spPr bwMode="gray">
            <a:xfrm>
              <a:off x="3098" y="249"/>
              <a:ext cx="1959" cy="581"/>
            </a:xfrm>
            <a:prstGeom prst="ellipse">
              <a:avLst/>
            </a:prstGeom>
            <a:gradFill rotWithShape="1">
              <a:gsLst>
                <a:gs pos="0">
                  <a:srgbClr val="C0C0C0"/>
                </a:gs>
                <a:gs pos="100000">
                  <a:srgbClr val="EAEAEA"/>
                </a:gs>
              </a:gsLst>
              <a:lin ang="5400000" scaled="1"/>
            </a:gradFill>
            <a:ln w="9525" algn="ctr">
              <a:noFill/>
              <a:round/>
              <a:headEnd/>
              <a:tailEnd/>
            </a:ln>
          </p:spPr>
          <p:txBody>
            <a:bodyPr wrap="none" anchor="ctr"/>
            <a:lstStyle/>
            <a:p>
              <a:endParaRPr lang="zh-CN" altLang="en-US" sz="1400">
                <a:solidFill>
                  <a:srgbClr val="FFFFFF"/>
                </a:solidFill>
                <a:latin typeface="FrutigerNext LT Regular" pitchFamily="34" charset="0"/>
                <a:ea typeface="MS PGothic" pitchFamily="34" charset="-128"/>
              </a:endParaRPr>
            </a:p>
          </p:txBody>
        </p:sp>
      </p:grpSp>
      <p:grpSp>
        <p:nvGrpSpPr>
          <p:cNvPr id="28" name="Group 28"/>
          <p:cNvGrpSpPr>
            <a:grpSpLocks/>
          </p:cNvGrpSpPr>
          <p:nvPr/>
        </p:nvGrpSpPr>
        <p:grpSpPr bwMode="auto">
          <a:xfrm rot="-198351">
            <a:off x="4552950" y="4218285"/>
            <a:ext cx="2373313" cy="1363662"/>
            <a:chOff x="3098" y="249"/>
            <a:chExt cx="1959" cy="629"/>
          </a:xfrm>
        </p:grpSpPr>
        <p:sp>
          <p:nvSpPr>
            <p:cNvPr id="29" name="Oval 29"/>
            <p:cNvSpPr>
              <a:spLocks noChangeArrowheads="1"/>
            </p:cNvSpPr>
            <p:nvPr/>
          </p:nvSpPr>
          <p:spPr bwMode="gray">
            <a:xfrm>
              <a:off x="3099" y="297"/>
              <a:ext cx="1958" cy="581"/>
            </a:xfrm>
            <a:prstGeom prst="ellipse">
              <a:avLst/>
            </a:prstGeom>
            <a:gradFill rotWithShape="1">
              <a:gsLst>
                <a:gs pos="0">
                  <a:srgbClr val="636363"/>
                </a:gs>
                <a:gs pos="50000">
                  <a:srgbClr val="B2B2B2"/>
                </a:gs>
                <a:gs pos="100000">
                  <a:srgbClr val="636363"/>
                </a:gs>
              </a:gsLst>
              <a:lin ang="0" scaled="1"/>
            </a:gradFill>
            <a:ln w="9525" algn="ctr">
              <a:noFill/>
              <a:round/>
              <a:headEnd/>
              <a:tailEnd/>
            </a:ln>
          </p:spPr>
          <p:txBody>
            <a:bodyPr wrap="none" anchor="ctr"/>
            <a:lstStyle/>
            <a:p>
              <a:endParaRPr lang="zh-CN" altLang="en-US" sz="1400">
                <a:solidFill>
                  <a:srgbClr val="FFFFFF"/>
                </a:solidFill>
                <a:latin typeface="FrutigerNext LT Regular" pitchFamily="34" charset="0"/>
                <a:ea typeface="MS PGothic" pitchFamily="34" charset="-128"/>
              </a:endParaRPr>
            </a:p>
          </p:txBody>
        </p:sp>
        <p:sp>
          <p:nvSpPr>
            <p:cNvPr id="30" name="Oval 30"/>
            <p:cNvSpPr>
              <a:spLocks noChangeArrowheads="1"/>
            </p:cNvSpPr>
            <p:nvPr/>
          </p:nvSpPr>
          <p:spPr bwMode="gray">
            <a:xfrm>
              <a:off x="3098" y="249"/>
              <a:ext cx="1959" cy="581"/>
            </a:xfrm>
            <a:prstGeom prst="ellipse">
              <a:avLst/>
            </a:prstGeom>
            <a:gradFill rotWithShape="1">
              <a:gsLst>
                <a:gs pos="0">
                  <a:srgbClr val="C0C0C0"/>
                </a:gs>
                <a:gs pos="100000">
                  <a:srgbClr val="EAEAEA"/>
                </a:gs>
              </a:gsLst>
              <a:lin ang="5400000" scaled="1"/>
            </a:gradFill>
            <a:ln w="9525" algn="ctr">
              <a:noFill/>
              <a:round/>
              <a:headEnd/>
              <a:tailEnd/>
            </a:ln>
          </p:spPr>
          <p:txBody>
            <a:bodyPr wrap="none" anchor="ctr"/>
            <a:lstStyle/>
            <a:p>
              <a:endParaRPr lang="zh-CN" altLang="en-US" sz="1400">
                <a:solidFill>
                  <a:srgbClr val="FFFFFF"/>
                </a:solidFill>
                <a:latin typeface="FrutigerNext LT Regular" pitchFamily="34" charset="0"/>
                <a:ea typeface="MS PGothic" pitchFamily="34" charset="-128"/>
              </a:endParaRPr>
            </a:p>
          </p:txBody>
        </p:sp>
      </p:grpSp>
      <p:grpSp>
        <p:nvGrpSpPr>
          <p:cNvPr id="31" name="Group 31"/>
          <p:cNvGrpSpPr>
            <a:grpSpLocks/>
          </p:cNvGrpSpPr>
          <p:nvPr/>
        </p:nvGrpSpPr>
        <p:grpSpPr bwMode="auto">
          <a:xfrm rot="-293188">
            <a:off x="1682750" y="4518322"/>
            <a:ext cx="1870075" cy="1065213"/>
            <a:chOff x="3098" y="249"/>
            <a:chExt cx="1959" cy="629"/>
          </a:xfrm>
        </p:grpSpPr>
        <p:sp>
          <p:nvSpPr>
            <p:cNvPr id="32" name="Oval 32"/>
            <p:cNvSpPr>
              <a:spLocks noChangeArrowheads="1"/>
            </p:cNvSpPr>
            <p:nvPr/>
          </p:nvSpPr>
          <p:spPr bwMode="gray">
            <a:xfrm>
              <a:off x="3099" y="297"/>
              <a:ext cx="1958" cy="581"/>
            </a:xfrm>
            <a:prstGeom prst="ellipse">
              <a:avLst/>
            </a:prstGeom>
            <a:gradFill rotWithShape="1">
              <a:gsLst>
                <a:gs pos="0">
                  <a:srgbClr val="636363"/>
                </a:gs>
                <a:gs pos="50000">
                  <a:srgbClr val="B2B2B2"/>
                </a:gs>
                <a:gs pos="100000">
                  <a:srgbClr val="636363"/>
                </a:gs>
              </a:gsLst>
              <a:lin ang="0" scaled="1"/>
            </a:gradFill>
            <a:ln w="9525" algn="ctr">
              <a:noFill/>
              <a:round/>
              <a:headEnd/>
              <a:tailEnd/>
            </a:ln>
          </p:spPr>
          <p:txBody>
            <a:bodyPr wrap="none" anchor="ctr"/>
            <a:lstStyle/>
            <a:p>
              <a:endParaRPr lang="zh-CN" altLang="en-US" sz="1400">
                <a:solidFill>
                  <a:srgbClr val="FFFFFF"/>
                </a:solidFill>
                <a:latin typeface="FrutigerNext LT Regular" pitchFamily="34" charset="0"/>
                <a:ea typeface="MS PGothic" pitchFamily="34" charset="-128"/>
              </a:endParaRPr>
            </a:p>
          </p:txBody>
        </p:sp>
        <p:sp>
          <p:nvSpPr>
            <p:cNvPr id="33" name="Oval 33"/>
            <p:cNvSpPr>
              <a:spLocks noChangeArrowheads="1"/>
            </p:cNvSpPr>
            <p:nvPr/>
          </p:nvSpPr>
          <p:spPr bwMode="gray">
            <a:xfrm>
              <a:off x="3098" y="249"/>
              <a:ext cx="1959" cy="581"/>
            </a:xfrm>
            <a:prstGeom prst="ellipse">
              <a:avLst/>
            </a:prstGeom>
            <a:gradFill rotWithShape="1">
              <a:gsLst>
                <a:gs pos="0">
                  <a:srgbClr val="C0C0C0"/>
                </a:gs>
                <a:gs pos="100000">
                  <a:srgbClr val="EAEAEA"/>
                </a:gs>
              </a:gsLst>
              <a:lin ang="5400000" scaled="1"/>
            </a:gradFill>
            <a:ln w="9525" algn="ctr">
              <a:noFill/>
              <a:round/>
              <a:headEnd/>
              <a:tailEnd/>
            </a:ln>
          </p:spPr>
          <p:txBody>
            <a:bodyPr wrap="none" anchor="ctr"/>
            <a:lstStyle/>
            <a:p>
              <a:endParaRPr lang="zh-CN" altLang="en-US" sz="1400">
                <a:solidFill>
                  <a:srgbClr val="FFFFFF"/>
                </a:solidFill>
                <a:latin typeface="FrutigerNext LT Regular" pitchFamily="34" charset="0"/>
                <a:ea typeface="MS PGothic" pitchFamily="34" charset="-128"/>
              </a:endParaRPr>
            </a:p>
          </p:txBody>
        </p:sp>
      </p:grpSp>
      <p:sp>
        <p:nvSpPr>
          <p:cNvPr id="34" name="Text Box 37"/>
          <p:cNvSpPr txBox="1">
            <a:spLocks noChangeArrowheads="1"/>
          </p:cNvSpPr>
          <p:nvPr/>
        </p:nvSpPr>
        <p:spPr bwMode="gray">
          <a:xfrm>
            <a:off x="1619250" y="4618335"/>
            <a:ext cx="1944688" cy="708025"/>
          </a:xfrm>
          <a:prstGeom prst="rect">
            <a:avLst/>
          </a:prstGeom>
          <a:noFill/>
          <a:ln w="9525" algn="ctr">
            <a:noFill/>
            <a:miter lim="800000"/>
            <a:headEnd/>
            <a:tailEnd/>
          </a:ln>
        </p:spPr>
        <p:txBody>
          <a:bodyPr>
            <a:spAutoFit/>
          </a:bodyPr>
          <a:lstStyle/>
          <a:p>
            <a:pPr algn="ctr" eaLnBrk="0" hangingPunct="0">
              <a:spcBef>
                <a:spcPct val="50000"/>
              </a:spcBef>
            </a:pPr>
            <a:r>
              <a:rPr lang="zh-CN" altLang="en-US" sz="2000">
                <a:solidFill>
                  <a:srgbClr val="C00000"/>
                </a:solidFill>
                <a:latin typeface="微软雅黑" pitchFamily="34" charset="-122"/>
                <a:ea typeface="微软雅黑" pitchFamily="34" charset="-122"/>
              </a:rPr>
              <a:t>“拎包即驻”的</a:t>
            </a:r>
            <a:r>
              <a:rPr lang="en-US" altLang="zh-CN" sz="2000">
                <a:solidFill>
                  <a:srgbClr val="C00000"/>
                </a:solidFill>
                <a:latin typeface="微软雅黑" pitchFamily="34" charset="-122"/>
                <a:ea typeface="微软雅黑" pitchFamily="34" charset="-122"/>
              </a:rPr>
              <a:t>ICT</a:t>
            </a:r>
            <a:r>
              <a:rPr lang="zh-CN" altLang="en-US" sz="2000">
                <a:solidFill>
                  <a:srgbClr val="C00000"/>
                </a:solidFill>
                <a:latin typeface="微软雅黑" pitchFamily="34" charset="-122"/>
                <a:ea typeface="微软雅黑" pitchFamily="34" charset="-122"/>
              </a:rPr>
              <a:t>基础设施</a:t>
            </a:r>
            <a:endParaRPr lang="en-US" altLang="zh-CN" sz="2000">
              <a:solidFill>
                <a:srgbClr val="C00000"/>
              </a:solidFill>
              <a:latin typeface="微软雅黑" pitchFamily="34" charset="-122"/>
              <a:ea typeface="微软雅黑" pitchFamily="34" charset="-122"/>
            </a:endParaRPr>
          </a:p>
        </p:txBody>
      </p:sp>
      <p:sp>
        <p:nvSpPr>
          <p:cNvPr id="35" name="Text Box 37"/>
          <p:cNvSpPr txBox="1">
            <a:spLocks noChangeArrowheads="1"/>
          </p:cNvSpPr>
          <p:nvPr/>
        </p:nvSpPr>
        <p:spPr bwMode="gray">
          <a:xfrm>
            <a:off x="4643438" y="4507210"/>
            <a:ext cx="2160587" cy="831850"/>
          </a:xfrm>
          <a:prstGeom prst="rect">
            <a:avLst/>
          </a:prstGeom>
          <a:noFill/>
          <a:ln w="9525" algn="ctr">
            <a:noFill/>
            <a:miter lim="800000"/>
            <a:headEnd/>
            <a:tailEnd/>
          </a:ln>
        </p:spPr>
        <p:txBody>
          <a:bodyPr>
            <a:spAutoFit/>
          </a:bodyPr>
          <a:lstStyle/>
          <a:p>
            <a:pPr algn="ctr" eaLnBrk="0" hangingPunct="0">
              <a:spcBef>
                <a:spcPct val="50000"/>
              </a:spcBef>
            </a:pPr>
            <a:r>
              <a:rPr lang="zh-CN" altLang="en-US" sz="2400">
                <a:solidFill>
                  <a:srgbClr val="C00000"/>
                </a:solidFill>
                <a:latin typeface="微软雅黑" pitchFamily="34" charset="-122"/>
                <a:ea typeface="微软雅黑" pitchFamily="34" charset="-122"/>
              </a:rPr>
              <a:t>端到端的成熟业务应用</a:t>
            </a:r>
            <a:endParaRPr lang="en-US" altLang="zh-CN" sz="2400">
              <a:solidFill>
                <a:srgbClr val="C00000"/>
              </a:solidFill>
              <a:latin typeface="微软雅黑" pitchFamily="34" charset="-122"/>
              <a:ea typeface="微软雅黑" pitchFamily="34" charset="-122"/>
            </a:endParaRPr>
          </a:p>
        </p:txBody>
      </p:sp>
      <p:sp>
        <p:nvSpPr>
          <p:cNvPr id="36" name="Text Box 37"/>
          <p:cNvSpPr txBox="1">
            <a:spLocks noChangeArrowheads="1"/>
          </p:cNvSpPr>
          <p:nvPr/>
        </p:nvSpPr>
        <p:spPr bwMode="gray">
          <a:xfrm>
            <a:off x="6516688" y="2964160"/>
            <a:ext cx="1776412" cy="646112"/>
          </a:xfrm>
          <a:prstGeom prst="rect">
            <a:avLst/>
          </a:prstGeom>
          <a:noFill/>
          <a:ln w="9525" algn="ctr">
            <a:noFill/>
            <a:miter lim="800000"/>
            <a:headEnd/>
            <a:tailEnd/>
          </a:ln>
        </p:spPr>
        <p:txBody>
          <a:bodyPr>
            <a:spAutoFit/>
          </a:bodyPr>
          <a:lstStyle/>
          <a:p>
            <a:pPr algn="ctr" eaLnBrk="0" hangingPunct="0">
              <a:spcBef>
                <a:spcPct val="50000"/>
              </a:spcBef>
            </a:pPr>
            <a:r>
              <a:rPr lang="zh-CN" altLang="en-US">
                <a:solidFill>
                  <a:srgbClr val="C00000"/>
                </a:solidFill>
                <a:latin typeface="微软雅黑" pitchFamily="34" charset="-122"/>
                <a:ea typeface="微软雅黑" pitchFamily="34" charset="-122"/>
              </a:rPr>
              <a:t>按需付费的业务模式</a:t>
            </a:r>
            <a:endParaRPr lang="en-US" altLang="zh-CN">
              <a:solidFill>
                <a:srgbClr val="C00000"/>
              </a:solidFill>
              <a:latin typeface="微软雅黑" pitchFamily="34" charset="-122"/>
              <a:ea typeface="微软雅黑" pitchFamily="34" charset="-122"/>
            </a:endParaRPr>
          </a:p>
        </p:txBody>
      </p:sp>
      <p:sp>
        <p:nvSpPr>
          <p:cNvPr id="37" name="Text Box 37"/>
          <p:cNvSpPr txBox="1">
            <a:spLocks noChangeArrowheads="1"/>
          </p:cNvSpPr>
          <p:nvPr/>
        </p:nvSpPr>
        <p:spPr bwMode="gray">
          <a:xfrm>
            <a:off x="971550" y="2818110"/>
            <a:ext cx="1079500" cy="831850"/>
          </a:xfrm>
          <a:prstGeom prst="rect">
            <a:avLst/>
          </a:prstGeom>
          <a:noFill/>
          <a:ln w="9525" algn="ctr">
            <a:noFill/>
            <a:miter lim="800000"/>
            <a:headEnd/>
            <a:tailEnd/>
          </a:ln>
        </p:spPr>
        <p:txBody>
          <a:bodyPr>
            <a:spAutoFit/>
          </a:bodyPr>
          <a:lstStyle/>
          <a:p>
            <a:pPr algn="ctr" eaLnBrk="0" hangingPunct="0">
              <a:spcBef>
                <a:spcPct val="50000"/>
              </a:spcBef>
            </a:pPr>
            <a:r>
              <a:rPr lang="zh-CN" altLang="en-US" sz="1600">
                <a:solidFill>
                  <a:srgbClr val="C00000"/>
                </a:solidFill>
                <a:latin typeface="微软雅黑" pitchFamily="34" charset="-122"/>
                <a:ea typeface="微软雅黑" pitchFamily="34" charset="-122"/>
              </a:rPr>
              <a:t>政府对中小企业服务的平台</a:t>
            </a:r>
            <a:endParaRPr lang="en-US" altLang="zh-CN" sz="1600">
              <a:solidFill>
                <a:srgbClr val="C00000"/>
              </a:solidFill>
              <a:latin typeface="微软雅黑" pitchFamily="34" charset="-122"/>
              <a:ea typeface="微软雅黑" pitchFamily="34" charset="-122"/>
            </a:endParaRPr>
          </a:p>
        </p:txBody>
      </p:sp>
      <p:sp>
        <p:nvSpPr>
          <p:cNvPr id="38" name="Text Box 37"/>
          <p:cNvSpPr txBox="1">
            <a:spLocks noChangeArrowheads="1"/>
          </p:cNvSpPr>
          <p:nvPr/>
        </p:nvSpPr>
        <p:spPr bwMode="gray">
          <a:xfrm>
            <a:off x="4925728" y="1547810"/>
            <a:ext cx="1368425" cy="830262"/>
          </a:xfrm>
          <a:prstGeom prst="rect">
            <a:avLst/>
          </a:prstGeom>
          <a:noFill/>
          <a:ln w="9525" algn="ctr">
            <a:noFill/>
            <a:miter lim="800000"/>
            <a:headEnd/>
            <a:tailEnd/>
          </a:ln>
        </p:spPr>
        <p:txBody>
          <a:bodyPr>
            <a:spAutoFit/>
          </a:bodyPr>
          <a:lstStyle/>
          <a:p>
            <a:pPr algn="ctr" eaLnBrk="0" hangingPunct="0">
              <a:spcBef>
                <a:spcPct val="50000"/>
              </a:spcBef>
            </a:pPr>
            <a:r>
              <a:rPr lang="zh-CN" altLang="en-US" sz="1600" dirty="0">
                <a:solidFill>
                  <a:srgbClr val="C00000"/>
                </a:solidFill>
                <a:latin typeface="微软雅黑" pitchFamily="34" charset="-122"/>
                <a:ea typeface="微软雅黑" pitchFamily="34" charset="-122"/>
              </a:rPr>
              <a:t>产业集群生产性服务公共平台</a:t>
            </a:r>
            <a:endParaRPr lang="en-US" altLang="zh-CN" sz="1600" dirty="0">
              <a:solidFill>
                <a:srgbClr val="C00000"/>
              </a:solidFill>
              <a:latin typeface="微软雅黑" pitchFamily="34" charset="-122"/>
              <a:ea typeface="微软雅黑" pitchFamily="34" charset="-122"/>
            </a:endParaRPr>
          </a:p>
        </p:txBody>
      </p:sp>
      <p:sp>
        <p:nvSpPr>
          <p:cNvPr id="39" name="Text Box 37"/>
          <p:cNvSpPr txBox="1">
            <a:spLocks noChangeArrowheads="1"/>
          </p:cNvSpPr>
          <p:nvPr/>
        </p:nvSpPr>
        <p:spPr bwMode="gray">
          <a:xfrm>
            <a:off x="2339975" y="1719560"/>
            <a:ext cx="1584325" cy="738187"/>
          </a:xfrm>
          <a:prstGeom prst="rect">
            <a:avLst/>
          </a:prstGeom>
          <a:noFill/>
          <a:ln w="9525" algn="ctr">
            <a:noFill/>
            <a:miter lim="800000"/>
            <a:headEnd/>
            <a:tailEnd/>
          </a:ln>
        </p:spPr>
        <p:txBody>
          <a:bodyPr>
            <a:spAutoFit/>
          </a:bodyPr>
          <a:lstStyle/>
          <a:p>
            <a:pPr algn="ctr" eaLnBrk="0" hangingPunct="0">
              <a:spcBef>
                <a:spcPct val="50000"/>
              </a:spcBef>
            </a:pPr>
            <a:r>
              <a:rPr lang="zh-CN" altLang="en-US" sz="1400" dirty="0">
                <a:solidFill>
                  <a:srgbClr val="C00000"/>
                </a:solidFill>
                <a:latin typeface="微软雅黑" pitchFamily="34" charset="-122"/>
                <a:ea typeface="微软雅黑" pitchFamily="34" charset="-122"/>
              </a:rPr>
              <a:t>连锁专卖、营销、分销、物流配送、产业链配合</a:t>
            </a:r>
            <a:endParaRPr lang="en-US" altLang="zh-CN" sz="14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xmlns="" val="1996513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p:txBody>
          <a:bodyPr/>
          <a:lstStyle/>
          <a:p>
            <a:pPr marL="0" indent="0">
              <a:buNone/>
            </a:pPr>
            <a:r>
              <a:rPr lang="zh-CN" altLang="en-US" dirty="0" smtClean="0"/>
              <a:t>智慧园区建设的商业价值</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7</a:t>
            </a:fld>
            <a:endParaRPr lang="zh-CN" altLang="en-US" dirty="0"/>
          </a:p>
        </p:txBody>
      </p:sp>
      <p:pic>
        <p:nvPicPr>
          <p:cNvPr id="29" name="Picture 2" descr="C:\Users\issuser\Documents\Fetion\temp\c023a188fbe4a232aed306105996fe75.png"/>
          <p:cNvPicPr>
            <a:picLocks noChangeArrowheads="1"/>
          </p:cNvPicPr>
          <p:nvPr/>
        </p:nvPicPr>
        <p:blipFill>
          <a:blip r:embed="rId2" cstate="print"/>
          <a:srcRect/>
          <a:stretch>
            <a:fillRect/>
          </a:stretch>
        </p:blipFill>
        <p:spPr bwMode="auto">
          <a:xfrm>
            <a:off x="2339752" y="2061325"/>
            <a:ext cx="5040000" cy="3420792"/>
          </a:xfrm>
          <a:prstGeom prst="rect">
            <a:avLst/>
          </a:prstGeom>
          <a:noFill/>
        </p:spPr>
      </p:pic>
      <p:cxnSp>
        <p:nvCxnSpPr>
          <p:cNvPr id="30" name="直接连接符 29"/>
          <p:cNvCxnSpPr/>
          <p:nvPr/>
        </p:nvCxnSpPr>
        <p:spPr>
          <a:xfrm>
            <a:off x="3923928" y="1773227"/>
            <a:ext cx="1872208"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4211960" y="1845251"/>
            <a:ext cx="1872208"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2" name="TextBox 7"/>
          <p:cNvSpPr txBox="1"/>
          <p:nvPr/>
        </p:nvSpPr>
        <p:spPr>
          <a:xfrm>
            <a:off x="6012160" y="1125004"/>
            <a:ext cx="2088232" cy="679801"/>
          </a:xfrm>
          <a:prstGeom prst="rect">
            <a:avLst/>
          </a:prstGeom>
          <a:noFill/>
        </p:spPr>
        <p:txBody>
          <a:bodyPr wrap="square" rtlCol="0">
            <a:spAutoFit/>
          </a:bodyPr>
          <a:lstStyle>
            <a:defPPr>
              <a:defRPr lang="zh-CN"/>
            </a:defPPr>
            <a:lvl1pPr>
              <a:lnSpc>
                <a:spcPct val="125000"/>
              </a:lnSpc>
              <a:buFont typeface="Wingdings" pitchFamily="2" charset="2"/>
              <a:buChar char="Ø"/>
              <a:defRPr sz="1600">
                <a:latin typeface="微软雅黑" pitchFamily="34" charset="-122"/>
                <a:ea typeface="微软雅黑" pitchFamily="34" charset="-122"/>
              </a:defRPr>
            </a:lvl1pPr>
          </a:lstStyle>
          <a:p>
            <a:r>
              <a:rPr lang="zh-CN" altLang="en-US" dirty="0"/>
              <a:t>企业信息化</a:t>
            </a:r>
            <a:endParaRPr lang="en-US" altLang="zh-CN" dirty="0"/>
          </a:p>
          <a:p>
            <a:r>
              <a:rPr lang="zh-CN" altLang="en-US" dirty="0"/>
              <a:t>吸引智慧产业入驻</a:t>
            </a:r>
          </a:p>
        </p:txBody>
      </p:sp>
      <p:cxnSp>
        <p:nvCxnSpPr>
          <p:cNvPr id="33" name="直接连接符 32"/>
          <p:cNvCxnSpPr/>
          <p:nvPr/>
        </p:nvCxnSpPr>
        <p:spPr>
          <a:xfrm>
            <a:off x="7596336" y="3285745"/>
            <a:ext cx="0" cy="172859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a:off x="7668344" y="3429794"/>
            <a:ext cx="0" cy="172859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3203848" y="5662559"/>
            <a:ext cx="1872208"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a:off x="3491880" y="5734584"/>
            <a:ext cx="1872208"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7" name="TextBox 15"/>
          <p:cNvSpPr txBox="1"/>
          <p:nvPr/>
        </p:nvSpPr>
        <p:spPr>
          <a:xfrm>
            <a:off x="971600" y="5818805"/>
            <a:ext cx="3096344" cy="679801"/>
          </a:xfrm>
          <a:prstGeom prst="rect">
            <a:avLst/>
          </a:prstGeom>
          <a:noFill/>
        </p:spPr>
        <p:txBody>
          <a:bodyPr wrap="square" rtlCol="0">
            <a:spAutoFit/>
          </a:bodyPr>
          <a:lstStyle>
            <a:defPPr>
              <a:defRPr lang="zh-CN"/>
            </a:defPPr>
            <a:lvl1pPr>
              <a:lnSpc>
                <a:spcPct val="125000"/>
              </a:lnSpc>
              <a:buFont typeface="Wingdings" pitchFamily="2" charset="2"/>
              <a:buChar char="Ø"/>
              <a:defRPr sz="1600">
                <a:latin typeface="微软雅黑" pitchFamily="34" charset="-122"/>
                <a:ea typeface="微软雅黑" pitchFamily="34" charset="-122"/>
              </a:defRPr>
            </a:lvl1pPr>
          </a:lstStyle>
          <a:p>
            <a:r>
              <a:rPr lang="zh-CN" altLang="en-US" dirty="0"/>
              <a:t>集中、安全、准确、实时</a:t>
            </a:r>
            <a:endParaRPr lang="en-US" altLang="zh-CN" dirty="0"/>
          </a:p>
          <a:p>
            <a:r>
              <a:rPr lang="zh-CN" altLang="en-US" dirty="0"/>
              <a:t>决策引导</a:t>
            </a:r>
          </a:p>
        </p:txBody>
      </p:sp>
      <p:cxnSp>
        <p:nvCxnSpPr>
          <p:cNvPr id="38" name="直接连接符 37"/>
          <p:cNvCxnSpPr/>
          <p:nvPr/>
        </p:nvCxnSpPr>
        <p:spPr>
          <a:xfrm>
            <a:off x="2051720" y="2349424"/>
            <a:ext cx="0" cy="172859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a:off x="2123728" y="2493473"/>
            <a:ext cx="0" cy="172859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0" name="TextBox 19"/>
          <p:cNvSpPr txBox="1"/>
          <p:nvPr/>
        </p:nvSpPr>
        <p:spPr>
          <a:xfrm>
            <a:off x="467544" y="1989301"/>
            <a:ext cx="2051720" cy="1015898"/>
          </a:xfrm>
          <a:prstGeom prst="rect">
            <a:avLst/>
          </a:prstGeom>
          <a:noFill/>
        </p:spPr>
        <p:txBody>
          <a:bodyPr wrap="square" rtlCol="0">
            <a:spAutoFit/>
          </a:bodyPr>
          <a:lstStyle/>
          <a:p>
            <a:pPr>
              <a:lnSpc>
                <a:spcPct val="125000"/>
              </a:lnSpc>
              <a:buFont typeface="Wingdings" pitchFamily="2" charset="2"/>
              <a:buChar char="Ø"/>
            </a:pPr>
            <a:r>
              <a:rPr lang="zh-CN" altLang="en-US" sz="1600" dirty="0" smtClean="0">
                <a:latin typeface="微软雅黑" pitchFamily="34" charset="-122"/>
                <a:ea typeface="微软雅黑" pitchFamily="34" charset="-122"/>
              </a:rPr>
              <a:t>强化协作</a:t>
            </a:r>
            <a:endParaRPr lang="en-US" altLang="zh-CN" sz="1600" dirty="0" smtClean="0">
              <a:latin typeface="微软雅黑" pitchFamily="34" charset="-122"/>
              <a:ea typeface="微软雅黑" pitchFamily="34" charset="-122"/>
            </a:endParaRPr>
          </a:p>
          <a:p>
            <a:pPr>
              <a:lnSpc>
                <a:spcPct val="125000"/>
              </a:lnSpc>
              <a:buFont typeface="Wingdings" pitchFamily="2" charset="2"/>
              <a:buChar char="Ø"/>
            </a:pPr>
            <a:r>
              <a:rPr lang="zh-CN" altLang="en-US" sz="1600" dirty="0" smtClean="0">
                <a:latin typeface="微软雅黑" pitchFamily="34" charset="-122"/>
                <a:ea typeface="微软雅黑" pitchFamily="34" charset="-122"/>
              </a:rPr>
              <a:t>创新成果</a:t>
            </a:r>
            <a:endParaRPr lang="en-US" altLang="zh-CN" sz="1600" dirty="0" smtClean="0">
              <a:latin typeface="微软雅黑" pitchFamily="34" charset="-122"/>
              <a:ea typeface="微软雅黑" pitchFamily="34" charset="-122"/>
            </a:endParaRPr>
          </a:p>
          <a:p>
            <a:pPr>
              <a:lnSpc>
                <a:spcPct val="125000"/>
              </a:lnSpc>
              <a:buFont typeface="Wingdings" pitchFamily="2" charset="2"/>
              <a:buChar char="Ø"/>
            </a:pPr>
            <a:r>
              <a:rPr lang="zh-CN" altLang="en-US" sz="1600" dirty="0" smtClean="0">
                <a:latin typeface="微软雅黑" pitchFamily="34" charset="-122"/>
                <a:ea typeface="微软雅黑" pitchFamily="34" charset="-122"/>
              </a:rPr>
              <a:t>提高附加值</a:t>
            </a:r>
            <a:endParaRPr lang="zh-CN" altLang="en-US" sz="1600" dirty="0">
              <a:latin typeface="微软雅黑" pitchFamily="34" charset="-122"/>
              <a:ea typeface="微软雅黑" pitchFamily="34" charset="-122"/>
            </a:endParaRPr>
          </a:p>
        </p:txBody>
      </p:sp>
      <p:grpSp>
        <p:nvGrpSpPr>
          <p:cNvPr id="41" name="Group 11"/>
          <p:cNvGrpSpPr>
            <a:grpSpLocks/>
          </p:cNvGrpSpPr>
          <p:nvPr/>
        </p:nvGrpSpPr>
        <p:grpSpPr bwMode="auto">
          <a:xfrm>
            <a:off x="1907704" y="1125005"/>
            <a:ext cx="1224000" cy="1224283"/>
            <a:chOff x="0" y="0"/>
            <a:chExt cx="1680" cy="1680"/>
          </a:xfrm>
        </p:grpSpPr>
        <p:sp>
          <p:nvSpPr>
            <p:cNvPr id="42" name="Oval 12"/>
            <p:cNvSpPr>
              <a:spLocks noChangeArrowheads="1"/>
            </p:cNvSpPr>
            <p:nvPr/>
          </p:nvSpPr>
          <p:spPr bwMode="auto">
            <a:xfrm>
              <a:off x="0" y="0"/>
              <a:ext cx="1680" cy="1680"/>
            </a:xfrm>
            <a:prstGeom prst="ellipse">
              <a:avLst/>
            </a:prstGeom>
            <a:gradFill rotWithShape="1">
              <a:gsLst>
                <a:gs pos="0">
                  <a:srgbClr val="F14343"/>
                </a:gs>
                <a:gs pos="100000">
                  <a:srgbClr val="922929"/>
                </a:gs>
              </a:gsLst>
              <a:lin ang="5400000" scaled="1"/>
            </a:gradFill>
            <a:ln w="25400" cmpd="sng">
              <a:solidFill>
                <a:schemeClr val="bg1"/>
              </a:solidFill>
              <a:round/>
              <a:headEnd/>
              <a:tailEnd/>
            </a:ln>
          </p:spPr>
          <p:txBody>
            <a:bodyPr wrap="none" anchor="ctr"/>
            <a:lstStyle/>
            <a:p>
              <a:endParaRPr lang="zh-CN" altLang="en-US"/>
            </a:p>
          </p:txBody>
        </p:sp>
        <p:sp>
          <p:nvSpPr>
            <p:cNvPr id="43" name="Freeform 13"/>
            <p:cNvSpPr>
              <a:spLocks/>
            </p:cNvSpPr>
            <p:nvPr/>
          </p:nvSpPr>
          <p:spPr bwMode="auto">
            <a:xfrm>
              <a:off x="192" y="28"/>
              <a:ext cx="1296" cy="634"/>
            </a:xfrm>
            <a:custGeom>
              <a:avLst/>
              <a:gdLst>
                <a:gd name="T0" fmla="*/ 0 w 1321"/>
                <a:gd name="T1" fmla="*/ 0 h 712"/>
                <a:gd name="T2" fmla="*/ 1321 w 1321"/>
                <a:gd name="T3" fmla="*/ 712 h 712"/>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Lst>
              <a:rect l="T0" t="T1" r="T2" b="T3"/>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chemeClr val="bg1"/>
                </a:gs>
                <a:gs pos="100000">
                  <a:srgbClr val="FF3300"/>
                </a:gs>
              </a:gsLst>
              <a:lin ang="5400000" scaled="1"/>
            </a:gradFill>
            <a:ln w="9525">
              <a:noFill/>
              <a:round/>
              <a:headEnd/>
              <a:tailEnd/>
            </a:ln>
          </p:spPr>
          <p:txBody>
            <a:bodyPr/>
            <a:lstStyle/>
            <a:p>
              <a:endParaRPr lang="zh-CN" altLang="en-US"/>
            </a:p>
          </p:txBody>
        </p:sp>
      </p:grpSp>
      <p:sp>
        <p:nvSpPr>
          <p:cNvPr id="44" name="矩形 43"/>
          <p:cNvSpPr/>
          <p:nvPr/>
        </p:nvSpPr>
        <p:spPr>
          <a:xfrm>
            <a:off x="2043033" y="1485129"/>
            <a:ext cx="1005403" cy="584910"/>
          </a:xfrm>
          <a:prstGeom prst="rect">
            <a:avLst/>
          </a:prstGeom>
        </p:spPr>
        <p:txBody>
          <a:bodyPr wrap="none">
            <a:spAutoFit/>
          </a:bodyPr>
          <a:lstStyle/>
          <a:p>
            <a:pPr algn="ctr">
              <a:defRPr/>
            </a:pPr>
            <a:r>
              <a:rPr lang="zh-CN" altLang="en-US" sz="1600" b="1" dirty="0" smtClean="0">
                <a:solidFill>
                  <a:schemeClr val="bg1"/>
                </a:solidFill>
                <a:latin typeface="微软雅黑" pitchFamily="34" charset="-122"/>
                <a:ea typeface="微软雅黑" pitchFamily="34" charset="-122"/>
              </a:rPr>
              <a:t>发展智慧</a:t>
            </a:r>
            <a:endParaRPr lang="en-US" altLang="zh-CN" sz="1600" b="1" dirty="0" smtClean="0">
              <a:solidFill>
                <a:schemeClr val="bg1"/>
              </a:solidFill>
              <a:latin typeface="微软雅黑" pitchFamily="34" charset="-122"/>
              <a:ea typeface="微软雅黑" pitchFamily="34" charset="-122"/>
            </a:endParaRPr>
          </a:p>
          <a:p>
            <a:pPr algn="ctr">
              <a:defRPr/>
            </a:pPr>
            <a:r>
              <a:rPr lang="zh-CN" altLang="en-US" sz="1600" b="1" dirty="0" smtClean="0">
                <a:solidFill>
                  <a:schemeClr val="bg1"/>
                </a:solidFill>
                <a:latin typeface="微软雅黑" pitchFamily="34" charset="-122"/>
                <a:ea typeface="微软雅黑" pitchFamily="34" charset="-122"/>
              </a:rPr>
              <a:t>产业</a:t>
            </a:r>
            <a:endParaRPr lang="zh-CN" altLang="en-US" sz="1600" b="1" dirty="0">
              <a:solidFill>
                <a:schemeClr val="bg1"/>
              </a:solidFill>
              <a:latin typeface="微软雅黑" pitchFamily="34" charset="-122"/>
              <a:ea typeface="微软雅黑" pitchFamily="34" charset="-122"/>
            </a:endParaRPr>
          </a:p>
        </p:txBody>
      </p:sp>
      <p:grpSp>
        <p:nvGrpSpPr>
          <p:cNvPr id="45" name="Group 11"/>
          <p:cNvGrpSpPr>
            <a:grpSpLocks/>
          </p:cNvGrpSpPr>
          <p:nvPr/>
        </p:nvGrpSpPr>
        <p:grpSpPr bwMode="auto">
          <a:xfrm>
            <a:off x="7308304" y="1773227"/>
            <a:ext cx="1224000" cy="1224283"/>
            <a:chOff x="0" y="0"/>
            <a:chExt cx="1680" cy="1680"/>
          </a:xfrm>
        </p:grpSpPr>
        <p:sp>
          <p:nvSpPr>
            <p:cNvPr id="46" name="Oval 12"/>
            <p:cNvSpPr>
              <a:spLocks noChangeArrowheads="1"/>
            </p:cNvSpPr>
            <p:nvPr/>
          </p:nvSpPr>
          <p:spPr bwMode="auto">
            <a:xfrm>
              <a:off x="0" y="0"/>
              <a:ext cx="1680" cy="1680"/>
            </a:xfrm>
            <a:prstGeom prst="ellipse">
              <a:avLst/>
            </a:prstGeom>
            <a:gradFill rotWithShape="1">
              <a:gsLst>
                <a:gs pos="0">
                  <a:srgbClr val="F14343"/>
                </a:gs>
                <a:gs pos="100000">
                  <a:srgbClr val="922929"/>
                </a:gs>
              </a:gsLst>
              <a:lin ang="5400000" scaled="1"/>
            </a:gradFill>
            <a:ln w="25400" cmpd="sng">
              <a:solidFill>
                <a:schemeClr val="bg1"/>
              </a:solidFill>
              <a:round/>
              <a:headEnd/>
              <a:tailEnd/>
            </a:ln>
          </p:spPr>
          <p:txBody>
            <a:bodyPr wrap="none" anchor="ctr"/>
            <a:lstStyle/>
            <a:p>
              <a:endParaRPr lang="zh-CN" altLang="en-US"/>
            </a:p>
          </p:txBody>
        </p:sp>
        <p:sp>
          <p:nvSpPr>
            <p:cNvPr id="47" name="Freeform 13"/>
            <p:cNvSpPr>
              <a:spLocks/>
            </p:cNvSpPr>
            <p:nvPr/>
          </p:nvSpPr>
          <p:spPr bwMode="auto">
            <a:xfrm>
              <a:off x="192" y="28"/>
              <a:ext cx="1296" cy="634"/>
            </a:xfrm>
            <a:custGeom>
              <a:avLst/>
              <a:gdLst>
                <a:gd name="T0" fmla="*/ 0 w 1321"/>
                <a:gd name="T1" fmla="*/ 0 h 712"/>
                <a:gd name="T2" fmla="*/ 1321 w 1321"/>
                <a:gd name="T3" fmla="*/ 712 h 712"/>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Lst>
              <a:rect l="T0" t="T1" r="T2" b="T3"/>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chemeClr val="bg1"/>
                </a:gs>
                <a:gs pos="100000">
                  <a:srgbClr val="FF3300"/>
                </a:gs>
              </a:gsLst>
              <a:lin ang="5400000" scaled="1"/>
            </a:gradFill>
            <a:ln w="9525">
              <a:noFill/>
              <a:round/>
              <a:headEnd/>
              <a:tailEnd/>
            </a:ln>
          </p:spPr>
          <p:txBody>
            <a:bodyPr/>
            <a:lstStyle/>
            <a:p>
              <a:endParaRPr lang="zh-CN" altLang="en-US"/>
            </a:p>
          </p:txBody>
        </p:sp>
      </p:grpSp>
      <p:sp>
        <p:nvSpPr>
          <p:cNvPr id="48" name="矩形 47"/>
          <p:cNvSpPr/>
          <p:nvPr/>
        </p:nvSpPr>
        <p:spPr>
          <a:xfrm>
            <a:off x="7443633" y="2133351"/>
            <a:ext cx="1005403" cy="584910"/>
          </a:xfrm>
          <a:prstGeom prst="rect">
            <a:avLst/>
          </a:prstGeom>
        </p:spPr>
        <p:txBody>
          <a:bodyPr wrap="none">
            <a:spAutoFit/>
          </a:bodyPr>
          <a:lstStyle/>
          <a:p>
            <a:pPr algn="ctr">
              <a:defRPr/>
            </a:pPr>
            <a:r>
              <a:rPr lang="zh-CN" altLang="en-US" sz="1600" b="1" dirty="0" smtClean="0">
                <a:solidFill>
                  <a:schemeClr val="bg1"/>
                </a:solidFill>
                <a:latin typeface="微软雅黑" pitchFamily="34" charset="-122"/>
                <a:ea typeface="微软雅黑" pitchFamily="34" charset="-122"/>
              </a:rPr>
              <a:t>满足企业</a:t>
            </a:r>
            <a:endParaRPr lang="en-US" altLang="zh-CN" sz="1600" b="1" dirty="0" smtClean="0">
              <a:solidFill>
                <a:schemeClr val="bg1"/>
              </a:solidFill>
              <a:latin typeface="微软雅黑" pitchFamily="34" charset="-122"/>
              <a:ea typeface="微软雅黑" pitchFamily="34" charset="-122"/>
            </a:endParaRPr>
          </a:p>
          <a:p>
            <a:pPr algn="ctr">
              <a:defRPr/>
            </a:pPr>
            <a:r>
              <a:rPr lang="zh-CN" altLang="en-US" sz="1600" b="1" dirty="0" smtClean="0">
                <a:solidFill>
                  <a:schemeClr val="bg1"/>
                </a:solidFill>
                <a:latin typeface="微软雅黑" pitchFamily="34" charset="-122"/>
                <a:ea typeface="微软雅黑" pitchFamily="34" charset="-122"/>
              </a:rPr>
              <a:t>要求</a:t>
            </a:r>
            <a:endParaRPr lang="zh-CN" altLang="en-US" sz="1600" b="1" dirty="0">
              <a:solidFill>
                <a:schemeClr val="bg1"/>
              </a:solidFill>
              <a:latin typeface="微软雅黑" pitchFamily="34" charset="-122"/>
              <a:ea typeface="微软雅黑" pitchFamily="34" charset="-122"/>
            </a:endParaRPr>
          </a:p>
        </p:txBody>
      </p:sp>
      <p:grpSp>
        <p:nvGrpSpPr>
          <p:cNvPr id="49" name="Group 11"/>
          <p:cNvGrpSpPr>
            <a:grpSpLocks/>
          </p:cNvGrpSpPr>
          <p:nvPr/>
        </p:nvGrpSpPr>
        <p:grpSpPr bwMode="auto">
          <a:xfrm>
            <a:off x="1259632" y="4582189"/>
            <a:ext cx="1224000" cy="1224283"/>
            <a:chOff x="0" y="0"/>
            <a:chExt cx="1680" cy="1680"/>
          </a:xfrm>
        </p:grpSpPr>
        <p:sp>
          <p:nvSpPr>
            <p:cNvPr id="50" name="Oval 12"/>
            <p:cNvSpPr>
              <a:spLocks noChangeArrowheads="1"/>
            </p:cNvSpPr>
            <p:nvPr/>
          </p:nvSpPr>
          <p:spPr bwMode="auto">
            <a:xfrm>
              <a:off x="0" y="0"/>
              <a:ext cx="1680" cy="1680"/>
            </a:xfrm>
            <a:prstGeom prst="ellipse">
              <a:avLst/>
            </a:prstGeom>
            <a:gradFill rotWithShape="1">
              <a:gsLst>
                <a:gs pos="0">
                  <a:srgbClr val="F14343"/>
                </a:gs>
                <a:gs pos="100000">
                  <a:srgbClr val="922929"/>
                </a:gs>
              </a:gsLst>
              <a:lin ang="5400000" scaled="1"/>
            </a:gradFill>
            <a:ln w="25400" cmpd="sng">
              <a:solidFill>
                <a:schemeClr val="bg1"/>
              </a:solidFill>
              <a:round/>
              <a:headEnd/>
              <a:tailEnd/>
            </a:ln>
          </p:spPr>
          <p:txBody>
            <a:bodyPr wrap="none" anchor="ctr"/>
            <a:lstStyle/>
            <a:p>
              <a:endParaRPr lang="zh-CN" altLang="en-US"/>
            </a:p>
          </p:txBody>
        </p:sp>
        <p:sp>
          <p:nvSpPr>
            <p:cNvPr id="51" name="Freeform 13"/>
            <p:cNvSpPr>
              <a:spLocks/>
            </p:cNvSpPr>
            <p:nvPr/>
          </p:nvSpPr>
          <p:spPr bwMode="auto">
            <a:xfrm>
              <a:off x="192" y="28"/>
              <a:ext cx="1296" cy="634"/>
            </a:xfrm>
            <a:custGeom>
              <a:avLst/>
              <a:gdLst>
                <a:gd name="T0" fmla="*/ 0 w 1321"/>
                <a:gd name="T1" fmla="*/ 0 h 712"/>
                <a:gd name="T2" fmla="*/ 1321 w 1321"/>
                <a:gd name="T3" fmla="*/ 712 h 712"/>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Lst>
              <a:rect l="T0" t="T1" r="T2" b="T3"/>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chemeClr val="bg1"/>
                </a:gs>
                <a:gs pos="100000">
                  <a:srgbClr val="FF3300"/>
                </a:gs>
              </a:gsLst>
              <a:lin ang="5400000" scaled="1"/>
            </a:gradFill>
            <a:ln w="9525">
              <a:noFill/>
              <a:round/>
              <a:headEnd/>
              <a:tailEnd/>
            </a:ln>
          </p:spPr>
          <p:txBody>
            <a:bodyPr/>
            <a:lstStyle/>
            <a:p>
              <a:endParaRPr lang="zh-CN" altLang="en-US"/>
            </a:p>
          </p:txBody>
        </p:sp>
      </p:grpSp>
      <p:sp>
        <p:nvSpPr>
          <p:cNvPr id="52" name="矩形 51"/>
          <p:cNvSpPr/>
          <p:nvPr/>
        </p:nvSpPr>
        <p:spPr>
          <a:xfrm>
            <a:off x="1394960" y="4942313"/>
            <a:ext cx="1005403" cy="584910"/>
          </a:xfrm>
          <a:prstGeom prst="rect">
            <a:avLst/>
          </a:prstGeom>
        </p:spPr>
        <p:txBody>
          <a:bodyPr wrap="none">
            <a:spAutoFit/>
          </a:bodyPr>
          <a:lstStyle/>
          <a:p>
            <a:pPr algn="ctr">
              <a:defRPr/>
            </a:pPr>
            <a:r>
              <a:rPr lang="zh-CN" altLang="en-US" sz="1600" b="1" dirty="0" smtClean="0">
                <a:solidFill>
                  <a:schemeClr val="bg1"/>
                </a:solidFill>
                <a:latin typeface="微软雅黑" pitchFamily="34" charset="-122"/>
                <a:ea typeface="微软雅黑" pitchFamily="34" charset="-122"/>
              </a:rPr>
              <a:t>资源整合</a:t>
            </a:r>
            <a:endParaRPr lang="en-US" altLang="zh-CN" sz="1600" b="1" dirty="0" smtClean="0">
              <a:solidFill>
                <a:schemeClr val="bg1"/>
              </a:solidFill>
              <a:latin typeface="微软雅黑" pitchFamily="34" charset="-122"/>
              <a:ea typeface="微软雅黑" pitchFamily="34" charset="-122"/>
            </a:endParaRPr>
          </a:p>
          <a:p>
            <a:pPr algn="ctr">
              <a:defRPr/>
            </a:pPr>
            <a:r>
              <a:rPr lang="zh-CN" altLang="en-US" sz="1600" b="1" dirty="0" smtClean="0">
                <a:solidFill>
                  <a:schemeClr val="bg1"/>
                </a:solidFill>
                <a:latin typeface="微软雅黑" pitchFamily="34" charset="-122"/>
                <a:ea typeface="微软雅黑" pitchFamily="34" charset="-122"/>
              </a:rPr>
              <a:t>与共享</a:t>
            </a:r>
            <a:endParaRPr lang="zh-CN" altLang="en-US" sz="1600" b="1" dirty="0">
              <a:solidFill>
                <a:schemeClr val="bg1"/>
              </a:solidFill>
              <a:latin typeface="微软雅黑" pitchFamily="34" charset="-122"/>
              <a:ea typeface="微软雅黑" pitchFamily="34" charset="-122"/>
            </a:endParaRPr>
          </a:p>
        </p:txBody>
      </p:sp>
      <p:grpSp>
        <p:nvGrpSpPr>
          <p:cNvPr id="53" name="Group 11"/>
          <p:cNvGrpSpPr>
            <a:grpSpLocks/>
          </p:cNvGrpSpPr>
          <p:nvPr/>
        </p:nvGrpSpPr>
        <p:grpSpPr bwMode="auto">
          <a:xfrm>
            <a:off x="5652120" y="5230411"/>
            <a:ext cx="1224000" cy="1224283"/>
            <a:chOff x="0" y="0"/>
            <a:chExt cx="1680" cy="1680"/>
          </a:xfrm>
        </p:grpSpPr>
        <p:sp>
          <p:nvSpPr>
            <p:cNvPr id="54" name="Oval 12"/>
            <p:cNvSpPr>
              <a:spLocks noChangeArrowheads="1"/>
            </p:cNvSpPr>
            <p:nvPr/>
          </p:nvSpPr>
          <p:spPr bwMode="auto">
            <a:xfrm>
              <a:off x="0" y="0"/>
              <a:ext cx="1680" cy="1680"/>
            </a:xfrm>
            <a:prstGeom prst="ellipse">
              <a:avLst/>
            </a:prstGeom>
            <a:gradFill rotWithShape="1">
              <a:gsLst>
                <a:gs pos="0">
                  <a:srgbClr val="F14343"/>
                </a:gs>
                <a:gs pos="100000">
                  <a:srgbClr val="922929"/>
                </a:gs>
              </a:gsLst>
              <a:lin ang="5400000" scaled="1"/>
            </a:gradFill>
            <a:ln w="25400" cmpd="sng">
              <a:solidFill>
                <a:schemeClr val="bg1"/>
              </a:solidFill>
              <a:round/>
              <a:headEnd/>
              <a:tailEnd/>
            </a:ln>
          </p:spPr>
          <p:txBody>
            <a:bodyPr wrap="none" anchor="ctr"/>
            <a:lstStyle/>
            <a:p>
              <a:endParaRPr lang="zh-CN" altLang="en-US"/>
            </a:p>
          </p:txBody>
        </p:sp>
        <p:sp>
          <p:nvSpPr>
            <p:cNvPr id="55" name="Freeform 13"/>
            <p:cNvSpPr>
              <a:spLocks/>
            </p:cNvSpPr>
            <p:nvPr/>
          </p:nvSpPr>
          <p:spPr bwMode="auto">
            <a:xfrm>
              <a:off x="192" y="28"/>
              <a:ext cx="1296" cy="634"/>
            </a:xfrm>
            <a:custGeom>
              <a:avLst/>
              <a:gdLst>
                <a:gd name="T0" fmla="*/ 0 w 1321"/>
                <a:gd name="T1" fmla="*/ 0 h 712"/>
                <a:gd name="T2" fmla="*/ 1321 w 1321"/>
                <a:gd name="T3" fmla="*/ 712 h 712"/>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Lst>
              <a:rect l="T0" t="T1" r="T2" b="T3"/>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chemeClr val="bg1"/>
                </a:gs>
                <a:gs pos="100000">
                  <a:srgbClr val="FF3300"/>
                </a:gs>
              </a:gsLst>
              <a:lin ang="5400000" scaled="1"/>
            </a:gradFill>
            <a:ln w="9525">
              <a:noFill/>
              <a:round/>
              <a:headEnd/>
              <a:tailEnd/>
            </a:ln>
          </p:spPr>
          <p:txBody>
            <a:bodyPr/>
            <a:lstStyle/>
            <a:p>
              <a:endParaRPr lang="zh-CN" altLang="en-US"/>
            </a:p>
          </p:txBody>
        </p:sp>
      </p:grpSp>
      <p:sp>
        <p:nvSpPr>
          <p:cNvPr id="56" name="矩形 55"/>
          <p:cNvSpPr/>
          <p:nvPr/>
        </p:nvSpPr>
        <p:spPr>
          <a:xfrm>
            <a:off x="5787448" y="5590535"/>
            <a:ext cx="1005403" cy="584910"/>
          </a:xfrm>
          <a:prstGeom prst="rect">
            <a:avLst/>
          </a:prstGeom>
        </p:spPr>
        <p:txBody>
          <a:bodyPr wrap="none">
            <a:spAutoFit/>
          </a:bodyPr>
          <a:lstStyle/>
          <a:p>
            <a:pPr algn="ctr">
              <a:defRPr/>
            </a:pPr>
            <a:r>
              <a:rPr lang="zh-CN" altLang="en-US" sz="1600" b="1" dirty="0" smtClean="0">
                <a:solidFill>
                  <a:schemeClr val="bg1"/>
                </a:solidFill>
                <a:latin typeface="微软雅黑" pitchFamily="34" charset="-122"/>
                <a:ea typeface="微软雅黑" pitchFamily="34" charset="-122"/>
              </a:rPr>
              <a:t>加快园区</a:t>
            </a:r>
            <a:endParaRPr lang="en-US" altLang="zh-CN" sz="1600" b="1" dirty="0" smtClean="0">
              <a:solidFill>
                <a:schemeClr val="bg1"/>
              </a:solidFill>
              <a:latin typeface="微软雅黑" pitchFamily="34" charset="-122"/>
              <a:ea typeface="微软雅黑" pitchFamily="34" charset="-122"/>
            </a:endParaRPr>
          </a:p>
          <a:p>
            <a:pPr algn="ctr">
              <a:defRPr/>
            </a:pPr>
            <a:r>
              <a:rPr lang="zh-CN" altLang="en-US" sz="1600" b="1" dirty="0" smtClean="0">
                <a:solidFill>
                  <a:schemeClr val="bg1"/>
                </a:solidFill>
                <a:latin typeface="微软雅黑" pitchFamily="34" charset="-122"/>
                <a:ea typeface="微软雅黑" pitchFamily="34" charset="-122"/>
              </a:rPr>
              <a:t>发展</a:t>
            </a:r>
            <a:endParaRPr lang="zh-CN" altLang="en-US" sz="1600" b="1" dirty="0">
              <a:solidFill>
                <a:schemeClr val="bg1"/>
              </a:solidFill>
              <a:latin typeface="微软雅黑" pitchFamily="34" charset="-122"/>
              <a:ea typeface="微软雅黑" pitchFamily="34" charset="-122"/>
            </a:endParaRPr>
          </a:p>
        </p:txBody>
      </p:sp>
      <p:sp>
        <p:nvSpPr>
          <p:cNvPr id="57" name="TextBox 11"/>
          <p:cNvSpPr txBox="1"/>
          <p:nvPr/>
        </p:nvSpPr>
        <p:spPr>
          <a:xfrm>
            <a:off x="6876256" y="5558305"/>
            <a:ext cx="2016224" cy="707886"/>
          </a:xfrm>
          <a:prstGeom prst="rect">
            <a:avLst/>
          </a:prstGeom>
          <a:noFill/>
        </p:spPr>
        <p:txBody>
          <a:bodyPr wrap="square" rtlCol="0">
            <a:spAutoFit/>
          </a:bodyPr>
          <a:lstStyle>
            <a:defPPr>
              <a:defRPr lang="zh-CN"/>
            </a:defPPr>
            <a:lvl1pPr>
              <a:lnSpc>
                <a:spcPct val="125000"/>
              </a:lnSpc>
              <a:buFont typeface="Wingdings" pitchFamily="2" charset="2"/>
              <a:buChar char="Ø"/>
              <a:defRPr sz="1600">
                <a:latin typeface="微软雅黑" pitchFamily="34" charset="-122"/>
                <a:ea typeface="微软雅黑" pitchFamily="34" charset="-122"/>
              </a:defRPr>
            </a:lvl1pPr>
          </a:lstStyle>
          <a:p>
            <a:r>
              <a:rPr lang="zh-CN" altLang="en-US" dirty="0" smtClean="0"/>
              <a:t>招</a:t>
            </a:r>
            <a:r>
              <a:rPr lang="zh-CN" altLang="en-US" dirty="0"/>
              <a:t>商引资</a:t>
            </a:r>
            <a:endParaRPr lang="en-US" altLang="zh-CN" dirty="0"/>
          </a:p>
          <a:p>
            <a:r>
              <a:rPr lang="zh-CN" altLang="en-US" dirty="0"/>
              <a:t>乘数效应</a:t>
            </a:r>
          </a:p>
        </p:txBody>
      </p:sp>
    </p:spTree>
    <p:extLst>
      <p:ext uri="{BB962C8B-B14F-4D97-AF65-F5344CB8AC3E}">
        <p14:creationId xmlns:p14="http://schemas.microsoft.com/office/powerpoint/2010/main" xmlns="" val="3113100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p:txBody>
          <a:bodyPr/>
          <a:lstStyle/>
          <a:p>
            <a:pPr marL="0" indent="0">
              <a:buNone/>
            </a:pPr>
            <a:r>
              <a:rPr lang="zh-CN" altLang="en-US" dirty="0" smtClean="0"/>
              <a:t>目录</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8</a:t>
            </a:fld>
            <a:endParaRPr lang="zh-CN" altLang="en-US" dirty="0"/>
          </a:p>
        </p:txBody>
      </p:sp>
      <p:sp>
        <p:nvSpPr>
          <p:cNvPr id="4" name="矩形 3"/>
          <p:cNvSpPr/>
          <p:nvPr/>
        </p:nvSpPr>
        <p:spPr bwMode="auto">
          <a:xfrm>
            <a:off x="3065310" y="8253536"/>
            <a:ext cx="4032448" cy="360040"/>
          </a:xfrm>
          <a:prstGeom prst="rect">
            <a:avLst/>
          </a:prstGeom>
          <a:noFill/>
          <a:ln w="25400">
            <a:noFill/>
          </a:ln>
          <a:effectLst/>
          <a:scene3d>
            <a:camera prst="orthographicFront"/>
            <a:lightRig rig="flat" dir="t"/>
          </a:scene3d>
          <a:sp3d>
            <a:extrusionClr>
              <a:schemeClr val="bg1"/>
            </a:extrusionClr>
            <a:contourClr>
              <a:schemeClr val="bg1"/>
            </a:contourClr>
          </a:sp3d>
        </p:spPr>
        <p:style>
          <a:lnRef idx="1">
            <a:schemeClr val="accent2"/>
          </a:lnRef>
          <a:fillRef idx="3">
            <a:schemeClr val="accent2"/>
          </a:fillRef>
          <a:effectRef idx="2">
            <a:schemeClr val="accent2"/>
          </a:effectRef>
          <a:fontRef idx="minor">
            <a:schemeClr val="lt1"/>
          </a:fontRef>
        </p:style>
        <p:txBody>
          <a:bodyPr rtlCol="0" anchor="ctr"/>
          <a:lstStyle/>
          <a:p>
            <a:pPr algn="ctr" eaLnBrk="0" fontAlgn="ctr" hangingPunct="0">
              <a:buClr>
                <a:srgbClr val="FF0000"/>
              </a:buClr>
              <a:buSzPct val="70000"/>
              <a:tabLst>
                <a:tab pos="136525" algn="l"/>
              </a:tabLst>
            </a:pPr>
            <a:r>
              <a:rPr lang="zh-CN" altLang="en-US" sz="1400" dirty="0">
                <a:latin typeface="微软雅黑" pitchFamily="34" charset="-122"/>
                <a:ea typeface="微软雅黑" pitchFamily="34" charset="-122"/>
              </a:rPr>
              <a:t>第一</a:t>
            </a:r>
            <a:r>
              <a:rPr lang="en-US" altLang="zh-CN" sz="1400" dirty="0">
                <a:latin typeface="微软雅黑" pitchFamily="34" charset="-122"/>
                <a:ea typeface="微软雅黑" pitchFamily="34" charset="-122"/>
              </a:rPr>
              <a:t>PPT</a:t>
            </a:r>
            <a:r>
              <a:rPr lang="zh-CN" altLang="en-US" sz="1400" dirty="0">
                <a:latin typeface="微软雅黑" pitchFamily="34" charset="-122"/>
                <a:ea typeface="微软雅黑" pitchFamily="34" charset="-122"/>
              </a:rPr>
              <a:t>模板网</a:t>
            </a:r>
            <a:endParaRPr lang="en-US" altLang="zh-CN" sz="1400" dirty="0">
              <a:latin typeface="微软雅黑" pitchFamily="34" charset="-122"/>
              <a:ea typeface="微软雅黑" pitchFamily="34" charset="-122"/>
            </a:endParaRPr>
          </a:p>
          <a:p>
            <a:pPr algn="ctr" eaLnBrk="0" fontAlgn="ctr" hangingPunct="0">
              <a:buClr>
                <a:srgbClr val="FF0000"/>
              </a:buClr>
              <a:buSzPct val="70000"/>
              <a:tabLst>
                <a:tab pos="136525" algn="l"/>
              </a:tabLst>
            </a:pPr>
            <a:r>
              <a:rPr lang="en-US" altLang="zh-CN" sz="1400" dirty="0">
                <a:latin typeface="微软雅黑" pitchFamily="34" charset="-122"/>
                <a:ea typeface="微软雅黑" pitchFamily="34" charset="-122"/>
              </a:rPr>
              <a:t>www.1ppt.com</a:t>
            </a:r>
            <a:endParaRPr lang="zh-CN" altLang="en-US" sz="1400" dirty="0">
              <a:latin typeface="微软雅黑" pitchFamily="34" charset="-122"/>
              <a:ea typeface="微软雅黑" pitchFamily="34" charset="-122"/>
            </a:endParaRPr>
          </a:p>
        </p:txBody>
      </p:sp>
      <p:sp>
        <p:nvSpPr>
          <p:cNvPr id="5" name="Text Box 400"/>
          <p:cNvSpPr txBox="1">
            <a:spLocks noChangeArrowheads="1"/>
          </p:cNvSpPr>
          <p:nvPr/>
        </p:nvSpPr>
        <p:spPr bwMode="gray">
          <a:xfrm>
            <a:off x="2593004" y="3587205"/>
            <a:ext cx="531812" cy="366713"/>
          </a:xfrm>
          <a:prstGeom prst="rect">
            <a:avLst/>
          </a:prstGeom>
          <a:noFill/>
          <a:ln>
            <a:noFill/>
          </a:ln>
          <a:effectLst/>
          <a:extLst>
            <a:ext uri="{909E8E84-426E-40DD-AFC4-6F175D3DCCD1}">
              <a14:hiddenFill xmlns:a14="http://schemas.microsoft.com/office/drawing/2010/main" xmlns="">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defRPr/>
            </a:pPr>
            <a:r>
              <a:rPr lang="en-US" altLang="zh-CN" kern="0">
                <a:solidFill>
                  <a:srgbClr val="FFFFFF"/>
                </a:solidFill>
                <a:latin typeface="Verdana" pitchFamily="34" charset="0"/>
                <a:ea typeface="宋体" charset="-122"/>
              </a:rPr>
              <a:t>03</a:t>
            </a:r>
          </a:p>
        </p:txBody>
      </p:sp>
      <p:grpSp>
        <p:nvGrpSpPr>
          <p:cNvPr id="6" name="组合 5"/>
          <p:cNvGrpSpPr/>
          <p:nvPr/>
        </p:nvGrpSpPr>
        <p:grpSpPr>
          <a:xfrm>
            <a:off x="2561255" y="1556792"/>
            <a:ext cx="4619624" cy="841375"/>
            <a:chOff x="2561255" y="1556792"/>
            <a:chExt cx="4619624" cy="841375"/>
          </a:xfrm>
        </p:grpSpPr>
        <p:sp>
          <p:nvSpPr>
            <p:cNvPr id="7" name="AutoShape 391"/>
            <p:cNvSpPr>
              <a:spLocks noChangeArrowheads="1"/>
            </p:cNvSpPr>
            <p:nvPr/>
          </p:nvSpPr>
          <p:spPr bwMode="gray">
            <a:xfrm>
              <a:off x="2645392" y="1799679"/>
              <a:ext cx="4435475" cy="598488"/>
            </a:xfrm>
            <a:prstGeom prst="roundRect">
              <a:avLst>
                <a:gd name="adj" fmla="val 50000"/>
              </a:avLst>
            </a:prstGeom>
            <a:gradFill rotWithShape="1">
              <a:gsLst>
                <a:gs pos="0">
                  <a:srgbClr val="DDDDDD"/>
                </a:gs>
                <a:gs pos="50000">
                  <a:srgbClr val="DDDDDD">
                    <a:gamma/>
                    <a:tint val="33725"/>
                    <a:invGamma/>
                  </a:srgbClr>
                </a:gs>
                <a:gs pos="100000">
                  <a:srgbClr val="DDDDDD"/>
                </a:gs>
              </a:gsLst>
              <a:lin ang="5400000" scaled="1"/>
            </a:gradFill>
            <a:ln>
              <a:noFill/>
            </a:ln>
            <a:effectLst/>
            <a:extLst>
              <a:ext uri="{91240B29-F687-4F45-9708-019B960494DF}">
                <a14:hiddenLine xmlns:a14="http://schemas.microsoft.com/office/drawing/2010/main" xmlns="" w="19050">
                  <a:solidFill>
                    <a:srgbClr val="C0C0C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8" name="Text Box 326"/>
            <p:cNvSpPr txBox="1">
              <a:spLocks noChangeArrowheads="1"/>
            </p:cNvSpPr>
            <p:nvPr/>
          </p:nvSpPr>
          <p:spPr bwMode="gray">
            <a:xfrm>
              <a:off x="3254992" y="1907630"/>
              <a:ext cx="3433763" cy="396875"/>
            </a:xfrm>
            <a:prstGeom prst="rect">
              <a:avLst/>
            </a:prstGeom>
            <a:noFill/>
            <a:ln>
              <a:noFill/>
            </a:ln>
            <a:effectLst>
              <a:outerShdw dist="17961" dir="2700000" algn="ctr" rotWithShape="0">
                <a:srgbClr val="FFFFFF">
                  <a:alpha val="20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p>
              <a:pPr>
                <a:spcBef>
                  <a:spcPct val="50000"/>
                </a:spcBef>
                <a:defRPr/>
              </a:pPr>
              <a:r>
                <a:rPr lang="en-US" altLang="zh-CN" sz="2000" kern="0" dirty="0">
                  <a:solidFill>
                    <a:sysClr val="windowText" lastClr="000000"/>
                  </a:solidFill>
                  <a:ea typeface="宋体" charset="-122"/>
                </a:rPr>
                <a:t> </a:t>
              </a:r>
              <a:r>
                <a:rPr lang="zh-CN" altLang="en-US" sz="2000" b="1" kern="0" dirty="0" smtClean="0">
                  <a:ln w="0"/>
                  <a:effectLst>
                    <a:outerShdw blurRad="38100" dist="19050" dir="2700000" algn="tl" rotWithShape="0">
                      <a:schemeClr val="dk1">
                        <a:alpha val="40000"/>
                      </a:schemeClr>
                    </a:outerShdw>
                  </a:effectLst>
                  <a:ea typeface="宋体" charset="-122"/>
                </a:rPr>
                <a:t>园区概述</a:t>
              </a:r>
              <a:endParaRPr lang="en-US" altLang="zh-CN" sz="2000" b="1" kern="0" dirty="0">
                <a:ln w="0"/>
                <a:effectLst>
                  <a:outerShdw blurRad="38100" dist="19050" dir="2700000" algn="tl" rotWithShape="0">
                    <a:schemeClr val="dk1">
                      <a:alpha val="40000"/>
                    </a:schemeClr>
                  </a:outerShdw>
                </a:effectLst>
                <a:ea typeface="宋体" charset="-122"/>
              </a:endParaRPr>
            </a:p>
          </p:txBody>
        </p:sp>
        <p:sp>
          <p:nvSpPr>
            <p:cNvPr id="9" name="Oval 381"/>
            <p:cNvSpPr>
              <a:spLocks noChangeArrowheads="1"/>
            </p:cNvSpPr>
            <p:nvPr/>
          </p:nvSpPr>
          <p:spPr bwMode="gray">
            <a:xfrm>
              <a:off x="2561255" y="1556792"/>
              <a:ext cx="600075" cy="615950"/>
            </a:xfrm>
            <a:prstGeom prst="ellipse">
              <a:avLst/>
            </a:prstGeom>
            <a:solidFill>
              <a:srgbClr val="0091D2">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10" name="Text Box 380"/>
            <p:cNvSpPr txBox="1">
              <a:spLocks noChangeArrowheads="1"/>
            </p:cNvSpPr>
            <p:nvPr/>
          </p:nvSpPr>
          <p:spPr bwMode="gray">
            <a:xfrm>
              <a:off x="2593004" y="1664742"/>
              <a:ext cx="531812" cy="366712"/>
            </a:xfrm>
            <a:prstGeom prst="rect">
              <a:avLst/>
            </a:prstGeom>
            <a:noFill/>
            <a:ln>
              <a:noFill/>
            </a:ln>
            <a:effectLst/>
            <a:extLst>
              <a:ext uri="{909E8E84-426E-40DD-AFC4-6F175D3DCCD1}">
                <a14:hiddenFill xmlns:a14="http://schemas.microsoft.com/office/drawing/2010/main" xmlns="">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defRPr/>
              </a:pPr>
              <a:r>
                <a:rPr lang="en-US" altLang="zh-CN" kern="0">
                  <a:solidFill>
                    <a:srgbClr val="FFFFFF"/>
                  </a:solidFill>
                  <a:latin typeface="Verdana" pitchFamily="34" charset="0"/>
                  <a:ea typeface="宋体" charset="-122"/>
                </a:rPr>
                <a:t>01</a:t>
              </a:r>
            </a:p>
          </p:txBody>
        </p:sp>
        <p:sp>
          <p:nvSpPr>
            <p:cNvPr id="11" name="Oval 405"/>
            <p:cNvSpPr>
              <a:spLocks noChangeArrowheads="1"/>
            </p:cNvSpPr>
            <p:nvPr/>
          </p:nvSpPr>
          <p:spPr bwMode="gray">
            <a:xfrm>
              <a:off x="6831629" y="1906043"/>
              <a:ext cx="349250" cy="358775"/>
            </a:xfrm>
            <a:prstGeom prst="ellipse">
              <a:avLst/>
            </a:prstGeom>
            <a:solidFill>
              <a:srgbClr val="0091D2">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grpSp>
      <p:grpSp>
        <p:nvGrpSpPr>
          <p:cNvPr id="12" name="组合 11"/>
          <p:cNvGrpSpPr/>
          <p:nvPr/>
        </p:nvGrpSpPr>
        <p:grpSpPr>
          <a:xfrm>
            <a:off x="2561255" y="2526754"/>
            <a:ext cx="4619624" cy="841376"/>
            <a:chOff x="2561255" y="2526754"/>
            <a:chExt cx="4619624" cy="841376"/>
          </a:xfrm>
        </p:grpSpPr>
        <p:sp>
          <p:nvSpPr>
            <p:cNvPr id="13" name="AutoShape 393"/>
            <p:cNvSpPr>
              <a:spLocks noChangeArrowheads="1"/>
            </p:cNvSpPr>
            <p:nvPr/>
          </p:nvSpPr>
          <p:spPr bwMode="gray">
            <a:xfrm>
              <a:off x="2645392" y="2769643"/>
              <a:ext cx="4435475" cy="598487"/>
            </a:xfrm>
            <a:prstGeom prst="roundRect">
              <a:avLst>
                <a:gd name="adj" fmla="val 50000"/>
              </a:avLst>
            </a:prstGeom>
            <a:gradFill rotWithShape="1">
              <a:gsLst>
                <a:gs pos="0">
                  <a:srgbClr val="DDDDDD"/>
                </a:gs>
                <a:gs pos="50000">
                  <a:srgbClr val="DDDDDD">
                    <a:gamma/>
                    <a:tint val="33725"/>
                    <a:invGamma/>
                  </a:srgbClr>
                </a:gs>
                <a:gs pos="100000">
                  <a:srgbClr val="DDDDDD"/>
                </a:gs>
              </a:gsLst>
              <a:lin ang="5400000" scaled="1"/>
            </a:gradFill>
            <a:ln>
              <a:noFill/>
            </a:ln>
            <a:effectLst/>
            <a:extLst>
              <a:ext uri="{91240B29-F687-4F45-9708-019B960494DF}">
                <a14:hiddenLine xmlns:a14="http://schemas.microsoft.com/office/drawing/2010/main" xmlns="" w="19050">
                  <a:solidFill>
                    <a:srgbClr val="C0C0C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14" name="Text Box 394"/>
            <p:cNvSpPr txBox="1">
              <a:spLocks noChangeArrowheads="1"/>
            </p:cNvSpPr>
            <p:nvPr/>
          </p:nvSpPr>
          <p:spPr bwMode="gray">
            <a:xfrm>
              <a:off x="3254992" y="2877593"/>
              <a:ext cx="3433763" cy="396875"/>
            </a:xfrm>
            <a:prstGeom prst="rect">
              <a:avLst/>
            </a:prstGeom>
            <a:noFill/>
            <a:ln>
              <a:noFill/>
            </a:ln>
            <a:effectLst>
              <a:outerShdw dist="17961" dir="2700000" algn="ctr" rotWithShape="0">
                <a:srgbClr val="FFFFFF">
                  <a:alpha val="20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square">
              <a:spAutoFit/>
            </a:bodyPr>
            <a:lstStyle/>
            <a:p>
              <a:pPr>
                <a:spcBef>
                  <a:spcPct val="50000"/>
                </a:spcBef>
                <a:defRPr/>
              </a:pPr>
              <a:r>
                <a:rPr lang="en-US" altLang="zh-CN" sz="2000" kern="0" dirty="0">
                  <a:solidFill>
                    <a:sysClr val="windowText" lastClr="000000"/>
                  </a:solidFill>
                  <a:ea typeface="宋体" charset="-122"/>
                </a:rPr>
                <a:t> </a:t>
              </a:r>
              <a:r>
                <a:rPr lang="zh-CN" altLang="en-US" sz="2000" b="1" kern="0" dirty="0">
                  <a:ln w="0"/>
                  <a:solidFill>
                    <a:srgbClr val="FF0000"/>
                  </a:solidFill>
                  <a:effectLst>
                    <a:outerShdw blurRad="38100" dist="19050" dir="2700000" algn="tl" rotWithShape="0">
                      <a:schemeClr val="dk1">
                        <a:alpha val="40000"/>
                      </a:schemeClr>
                    </a:outerShdw>
                  </a:effectLst>
                  <a:ea typeface="宋体" charset="-122"/>
                </a:rPr>
                <a:t>解决方案</a:t>
              </a:r>
              <a:endParaRPr lang="en-US" altLang="zh-CN" sz="2000" b="1" kern="0" dirty="0">
                <a:ln w="0"/>
                <a:solidFill>
                  <a:srgbClr val="FF0000"/>
                </a:solidFill>
                <a:effectLst>
                  <a:outerShdw blurRad="38100" dist="19050" dir="2700000" algn="tl" rotWithShape="0">
                    <a:schemeClr val="dk1">
                      <a:alpha val="40000"/>
                    </a:schemeClr>
                  </a:outerShdw>
                </a:effectLst>
                <a:ea typeface="宋体" charset="-122"/>
              </a:endParaRPr>
            </a:p>
          </p:txBody>
        </p:sp>
        <p:sp>
          <p:nvSpPr>
            <p:cNvPr id="15" name="Oval 395"/>
            <p:cNvSpPr>
              <a:spLocks noChangeArrowheads="1"/>
            </p:cNvSpPr>
            <p:nvPr/>
          </p:nvSpPr>
          <p:spPr bwMode="gray">
            <a:xfrm>
              <a:off x="2561255" y="2526754"/>
              <a:ext cx="600075" cy="615950"/>
            </a:xfrm>
            <a:prstGeom prst="ellipse">
              <a:avLst/>
            </a:prstGeom>
            <a:solidFill>
              <a:srgbClr val="FCA11C">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16" name="Text Box 396"/>
            <p:cNvSpPr txBox="1">
              <a:spLocks noChangeArrowheads="1"/>
            </p:cNvSpPr>
            <p:nvPr/>
          </p:nvSpPr>
          <p:spPr bwMode="gray">
            <a:xfrm>
              <a:off x="2593004" y="2634705"/>
              <a:ext cx="531812" cy="366713"/>
            </a:xfrm>
            <a:prstGeom prst="rect">
              <a:avLst/>
            </a:prstGeom>
            <a:noFill/>
            <a:ln>
              <a:noFill/>
            </a:ln>
            <a:effectLst/>
            <a:extLst>
              <a:ext uri="{909E8E84-426E-40DD-AFC4-6F175D3DCCD1}">
                <a14:hiddenFill xmlns:a14="http://schemas.microsoft.com/office/drawing/2010/main" xmlns="">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defRPr/>
              </a:pPr>
              <a:r>
                <a:rPr lang="en-US" altLang="zh-CN" kern="0" dirty="0">
                  <a:solidFill>
                    <a:srgbClr val="FFFFFF"/>
                  </a:solidFill>
                  <a:latin typeface="Verdana" pitchFamily="34" charset="0"/>
                  <a:ea typeface="宋体" charset="-122"/>
                </a:rPr>
                <a:t>02</a:t>
              </a:r>
            </a:p>
          </p:txBody>
        </p:sp>
        <p:sp>
          <p:nvSpPr>
            <p:cNvPr id="17" name="Oval 406"/>
            <p:cNvSpPr>
              <a:spLocks noChangeArrowheads="1"/>
            </p:cNvSpPr>
            <p:nvPr/>
          </p:nvSpPr>
          <p:spPr bwMode="gray">
            <a:xfrm>
              <a:off x="6831629" y="2876005"/>
              <a:ext cx="349250" cy="358775"/>
            </a:xfrm>
            <a:prstGeom prst="ellipse">
              <a:avLst/>
            </a:prstGeom>
            <a:solidFill>
              <a:srgbClr val="FCA11C">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grpSp>
      <p:grpSp>
        <p:nvGrpSpPr>
          <p:cNvPr id="18" name="组合 17"/>
          <p:cNvGrpSpPr/>
          <p:nvPr/>
        </p:nvGrpSpPr>
        <p:grpSpPr>
          <a:xfrm>
            <a:off x="2561255" y="3479254"/>
            <a:ext cx="4619624" cy="841376"/>
            <a:chOff x="2561255" y="3479254"/>
            <a:chExt cx="4619624" cy="841376"/>
          </a:xfrm>
        </p:grpSpPr>
        <p:sp>
          <p:nvSpPr>
            <p:cNvPr id="19" name="AutoShape 397"/>
            <p:cNvSpPr>
              <a:spLocks noChangeArrowheads="1"/>
            </p:cNvSpPr>
            <p:nvPr/>
          </p:nvSpPr>
          <p:spPr bwMode="gray">
            <a:xfrm>
              <a:off x="2645392" y="3722143"/>
              <a:ext cx="4435475" cy="598487"/>
            </a:xfrm>
            <a:prstGeom prst="roundRect">
              <a:avLst>
                <a:gd name="adj" fmla="val 50000"/>
              </a:avLst>
            </a:prstGeom>
            <a:gradFill rotWithShape="1">
              <a:gsLst>
                <a:gs pos="0">
                  <a:srgbClr val="DDDDDD"/>
                </a:gs>
                <a:gs pos="50000">
                  <a:srgbClr val="DDDDDD">
                    <a:gamma/>
                    <a:tint val="33725"/>
                    <a:invGamma/>
                  </a:srgbClr>
                </a:gs>
                <a:gs pos="100000">
                  <a:srgbClr val="DDDDDD"/>
                </a:gs>
              </a:gsLst>
              <a:lin ang="5400000" scaled="1"/>
            </a:gradFill>
            <a:ln>
              <a:noFill/>
            </a:ln>
            <a:effectLst/>
            <a:extLst>
              <a:ext uri="{91240B29-F687-4F45-9708-019B960494DF}">
                <a14:hiddenLine xmlns:a14="http://schemas.microsoft.com/office/drawing/2010/main" xmlns="" w="19050">
                  <a:solidFill>
                    <a:srgbClr val="C0C0C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20" name="Text Box 398"/>
            <p:cNvSpPr txBox="1">
              <a:spLocks noChangeArrowheads="1"/>
            </p:cNvSpPr>
            <p:nvPr/>
          </p:nvSpPr>
          <p:spPr bwMode="gray">
            <a:xfrm>
              <a:off x="3254992" y="3830093"/>
              <a:ext cx="3433763" cy="396875"/>
            </a:xfrm>
            <a:prstGeom prst="rect">
              <a:avLst/>
            </a:prstGeom>
            <a:noFill/>
            <a:ln>
              <a:noFill/>
            </a:ln>
            <a:effectLst>
              <a:outerShdw dist="17961" dir="2700000" algn="ctr" rotWithShape="0">
                <a:srgbClr val="FFFFFF">
                  <a:alpha val="20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p>
              <a:pPr>
                <a:spcBef>
                  <a:spcPct val="50000"/>
                </a:spcBef>
                <a:defRPr/>
              </a:pPr>
              <a:r>
                <a:rPr lang="en-US" altLang="zh-CN" sz="2000" kern="0" dirty="0">
                  <a:solidFill>
                    <a:sysClr val="windowText" lastClr="000000"/>
                  </a:solidFill>
                  <a:ea typeface="宋体" charset="-122"/>
                </a:rPr>
                <a:t> </a:t>
              </a:r>
              <a:r>
                <a:rPr lang="zh-CN" altLang="en-US" sz="2000" b="1" kern="0" dirty="0" smtClean="0">
                  <a:ln w="0"/>
                  <a:effectLst>
                    <a:outerShdw blurRad="38100" dist="19050" dir="2700000" algn="tl" rotWithShape="0">
                      <a:schemeClr val="dk1">
                        <a:alpha val="40000"/>
                      </a:schemeClr>
                    </a:outerShdw>
                  </a:effectLst>
                  <a:ea typeface="宋体" charset="-122"/>
                </a:rPr>
                <a:t>核心</a:t>
              </a:r>
              <a:r>
                <a:rPr lang="zh-CN" altLang="en-US" sz="2000" b="1" kern="0" dirty="0">
                  <a:ln w="0"/>
                  <a:effectLst>
                    <a:outerShdw blurRad="38100" dist="19050" dir="2700000" algn="tl" rotWithShape="0">
                      <a:schemeClr val="dk1">
                        <a:alpha val="40000"/>
                      </a:schemeClr>
                    </a:outerShdw>
                  </a:effectLst>
                  <a:ea typeface="宋体" charset="-122"/>
                </a:rPr>
                <a:t>应用</a:t>
              </a:r>
              <a:endParaRPr lang="en-US" altLang="zh-CN" sz="2000" b="1" kern="0" dirty="0">
                <a:ln w="0"/>
                <a:effectLst>
                  <a:outerShdw blurRad="38100" dist="19050" dir="2700000" algn="tl" rotWithShape="0">
                    <a:schemeClr val="dk1">
                      <a:alpha val="40000"/>
                    </a:schemeClr>
                  </a:outerShdw>
                </a:effectLst>
                <a:ea typeface="宋体" charset="-122"/>
              </a:endParaRPr>
            </a:p>
          </p:txBody>
        </p:sp>
        <p:sp>
          <p:nvSpPr>
            <p:cNvPr id="21" name="Oval 399"/>
            <p:cNvSpPr>
              <a:spLocks noChangeArrowheads="1"/>
            </p:cNvSpPr>
            <p:nvPr/>
          </p:nvSpPr>
          <p:spPr bwMode="gray">
            <a:xfrm>
              <a:off x="2561255" y="3479254"/>
              <a:ext cx="600075" cy="615950"/>
            </a:xfrm>
            <a:prstGeom prst="ellipse">
              <a:avLst/>
            </a:prstGeom>
            <a:solidFill>
              <a:srgbClr val="9A2FBB">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22" name="Oval 407"/>
            <p:cNvSpPr>
              <a:spLocks noChangeArrowheads="1"/>
            </p:cNvSpPr>
            <p:nvPr/>
          </p:nvSpPr>
          <p:spPr bwMode="gray">
            <a:xfrm>
              <a:off x="6831629" y="3828505"/>
              <a:ext cx="349250" cy="358775"/>
            </a:xfrm>
            <a:prstGeom prst="ellipse">
              <a:avLst/>
            </a:prstGeom>
            <a:solidFill>
              <a:srgbClr val="9A2FBB">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grpSp>
      <p:grpSp>
        <p:nvGrpSpPr>
          <p:cNvPr id="23" name="组合 22"/>
          <p:cNvGrpSpPr/>
          <p:nvPr/>
        </p:nvGrpSpPr>
        <p:grpSpPr>
          <a:xfrm>
            <a:off x="2561255" y="4453979"/>
            <a:ext cx="4619624" cy="841376"/>
            <a:chOff x="2561255" y="4453979"/>
            <a:chExt cx="4619624" cy="841376"/>
          </a:xfrm>
        </p:grpSpPr>
        <p:sp>
          <p:nvSpPr>
            <p:cNvPr id="24" name="AutoShape 401"/>
            <p:cNvSpPr>
              <a:spLocks noChangeArrowheads="1"/>
            </p:cNvSpPr>
            <p:nvPr/>
          </p:nvSpPr>
          <p:spPr bwMode="gray">
            <a:xfrm>
              <a:off x="2645392" y="4696868"/>
              <a:ext cx="4435475" cy="598487"/>
            </a:xfrm>
            <a:prstGeom prst="roundRect">
              <a:avLst>
                <a:gd name="adj" fmla="val 50000"/>
              </a:avLst>
            </a:prstGeom>
            <a:gradFill rotWithShape="1">
              <a:gsLst>
                <a:gs pos="0">
                  <a:srgbClr val="DDDDDD"/>
                </a:gs>
                <a:gs pos="50000">
                  <a:srgbClr val="DDDDDD">
                    <a:gamma/>
                    <a:tint val="33725"/>
                    <a:invGamma/>
                  </a:srgbClr>
                </a:gs>
                <a:gs pos="100000">
                  <a:srgbClr val="DDDDDD"/>
                </a:gs>
              </a:gsLst>
              <a:lin ang="5400000" scaled="1"/>
            </a:gradFill>
            <a:ln>
              <a:noFill/>
            </a:ln>
            <a:effectLst/>
            <a:extLst>
              <a:ext uri="{91240B29-F687-4F45-9708-019B960494DF}">
                <a14:hiddenLine xmlns:a14="http://schemas.microsoft.com/office/drawing/2010/main" xmlns="" w="19050">
                  <a:solidFill>
                    <a:srgbClr val="C0C0C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25" name="Text Box 402"/>
            <p:cNvSpPr txBox="1">
              <a:spLocks noChangeArrowheads="1"/>
            </p:cNvSpPr>
            <p:nvPr/>
          </p:nvSpPr>
          <p:spPr bwMode="gray">
            <a:xfrm>
              <a:off x="3254992" y="4804818"/>
              <a:ext cx="3433763" cy="396875"/>
            </a:xfrm>
            <a:prstGeom prst="rect">
              <a:avLst/>
            </a:prstGeom>
            <a:noFill/>
            <a:ln>
              <a:noFill/>
            </a:ln>
            <a:effectLst>
              <a:outerShdw dist="17961" dir="2700000" algn="ctr" rotWithShape="0">
                <a:srgbClr val="FFFFFF">
                  <a:alpha val="20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p>
              <a:pPr>
                <a:spcBef>
                  <a:spcPct val="50000"/>
                </a:spcBef>
                <a:defRPr/>
              </a:pPr>
              <a:r>
                <a:rPr lang="en-US" altLang="zh-CN" sz="2000" kern="0" dirty="0">
                  <a:solidFill>
                    <a:sysClr val="windowText" lastClr="000000"/>
                  </a:solidFill>
                  <a:ea typeface="宋体" charset="-122"/>
                </a:rPr>
                <a:t> </a:t>
              </a:r>
              <a:r>
                <a:rPr lang="zh-CN" altLang="en-US" sz="2000" b="1" kern="0" dirty="0" smtClean="0">
                  <a:ln w="0"/>
                  <a:effectLst>
                    <a:outerShdw blurRad="38100" dist="19050" dir="2700000" algn="tl" rotWithShape="0">
                      <a:schemeClr val="dk1">
                        <a:alpha val="40000"/>
                      </a:schemeClr>
                    </a:outerShdw>
                  </a:effectLst>
                  <a:ea typeface="宋体" charset="-122"/>
                </a:rPr>
                <a:t>案例展示</a:t>
              </a:r>
              <a:endParaRPr lang="en-US" altLang="zh-CN" sz="2000" b="1" kern="0" dirty="0">
                <a:ln w="0"/>
                <a:effectLst>
                  <a:outerShdw blurRad="38100" dist="19050" dir="2700000" algn="tl" rotWithShape="0">
                    <a:schemeClr val="dk1">
                      <a:alpha val="40000"/>
                    </a:schemeClr>
                  </a:outerShdw>
                </a:effectLst>
                <a:ea typeface="宋体" charset="-122"/>
              </a:endParaRPr>
            </a:p>
          </p:txBody>
        </p:sp>
        <p:sp>
          <p:nvSpPr>
            <p:cNvPr id="26" name="Oval 403"/>
            <p:cNvSpPr>
              <a:spLocks noChangeArrowheads="1"/>
            </p:cNvSpPr>
            <p:nvPr/>
          </p:nvSpPr>
          <p:spPr bwMode="gray">
            <a:xfrm>
              <a:off x="2561255" y="4453979"/>
              <a:ext cx="600075" cy="615950"/>
            </a:xfrm>
            <a:prstGeom prst="ellipse">
              <a:avLst/>
            </a:prstGeom>
            <a:solidFill>
              <a:srgbClr val="89BC36">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sp>
          <p:nvSpPr>
            <p:cNvPr id="27" name="Text Box 404"/>
            <p:cNvSpPr txBox="1">
              <a:spLocks noChangeArrowheads="1"/>
            </p:cNvSpPr>
            <p:nvPr/>
          </p:nvSpPr>
          <p:spPr bwMode="gray">
            <a:xfrm>
              <a:off x="2593004" y="4561930"/>
              <a:ext cx="531812" cy="366713"/>
            </a:xfrm>
            <a:prstGeom prst="rect">
              <a:avLst/>
            </a:prstGeom>
            <a:noFill/>
            <a:ln>
              <a:noFill/>
            </a:ln>
            <a:effectLst/>
            <a:extLst>
              <a:ext uri="{909E8E84-426E-40DD-AFC4-6F175D3DCCD1}">
                <a14:hiddenFill xmlns:a14="http://schemas.microsoft.com/office/drawing/2010/main" xmlns="">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defRPr/>
              </a:pPr>
              <a:r>
                <a:rPr lang="en-US" altLang="zh-CN" kern="0" dirty="0">
                  <a:solidFill>
                    <a:srgbClr val="FFFFFF"/>
                  </a:solidFill>
                  <a:latin typeface="Verdana" pitchFamily="34" charset="0"/>
                  <a:ea typeface="宋体" charset="-122"/>
                </a:rPr>
                <a:t>04</a:t>
              </a:r>
            </a:p>
          </p:txBody>
        </p:sp>
        <p:sp>
          <p:nvSpPr>
            <p:cNvPr id="28" name="Oval 408"/>
            <p:cNvSpPr>
              <a:spLocks noChangeArrowheads="1"/>
            </p:cNvSpPr>
            <p:nvPr/>
          </p:nvSpPr>
          <p:spPr bwMode="gray">
            <a:xfrm>
              <a:off x="6831629" y="4803230"/>
              <a:ext cx="349250" cy="358775"/>
            </a:xfrm>
            <a:prstGeom prst="ellipse">
              <a:avLst/>
            </a:prstGeom>
            <a:solidFill>
              <a:srgbClr val="89BC36">
                <a:alpha val="80000"/>
              </a:srgbClr>
            </a:solidFill>
            <a:ln w="57150" algn="ctr">
              <a:solidFill>
                <a:srgbClr val="FFFF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zh-CN" altLang="en-US" kern="0">
                <a:solidFill>
                  <a:sysClr val="windowText" lastClr="000000"/>
                </a:solidFill>
              </a:endParaRPr>
            </a:p>
          </p:txBody>
        </p:sp>
      </p:grpSp>
      <p:sp>
        <p:nvSpPr>
          <p:cNvPr id="29" name="Text Box 396"/>
          <p:cNvSpPr txBox="1">
            <a:spLocks noChangeArrowheads="1"/>
          </p:cNvSpPr>
          <p:nvPr/>
        </p:nvSpPr>
        <p:spPr bwMode="gray">
          <a:xfrm>
            <a:off x="2623168" y="3611019"/>
            <a:ext cx="531812" cy="366713"/>
          </a:xfrm>
          <a:prstGeom prst="rect">
            <a:avLst/>
          </a:prstGeom>
          <a:noFill/>
          <a:ln>
            <a:noFill/>
          </a:ln>
          <a:effectLst/>
          <a:extLst>
            <a:ext uri="{909E8E84-426E-40DD-AFC4-6F175D3DCCD1}">
              <a14:hiddenFill xmlns:a14="http://schemas.microsoft.com/office/drawing/2010/main" xmlns="">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defRPr/>
            </a:pPr>
            <a:r>
              <a:rPr lang="en-US" altLang="zh-CN" kern="0" dirty="0" smtClean="0">
                <a:solidFill>
                  <a:srgbClr val="FFFFFF"/>
                </a:solidFill>
                <a:latin typeface="Verdana" pitchFamily="34" charset="0"/>
                <a:ea typeface="宋体" charset="-122"/>
              </a:rPr>
              <a:t>03</a:t>
            </a:r>
            <a:endParaRPr lang="en-US" altLang="zh-CN" kern="0" dirty="0">
              <a:solidFill>
                <a:srgbClr val="FFFFFF"/>
              </a:solidFill>
              <a:latin typeface="Verdana" pitchFamily="34" charset="0"/>
              <a:ea typeface="宋体" charset="-122"/>
            </a:endParaRPr>
          </a:p>
        </p:txBody>
      </p:sp>
    </p:spTree>
    <p:extLst>
      <p:ext uri="{BB962C8B-B14F-4D97-AF65-F5344CB8AC3E}">
        <p14:creationId xmlns:p14="http://schemas.microsoft.com/office/powerpoint/2010/main" xmlns="" val="364401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1+#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1+#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0-#ppt_w/2"/>
                                          </p:val>
                                        </p:tav>
                                        <p:tav tm="100000">
                                          <p:val>
                                            <p:strVal val="#ppt_x"/>
                                          </p:val>
                                        </p:tav>
                                      </p:tavLst>
                                    </p:anim>
                                    <p:anim calcmode="lin" valueType="num">
                                      <p:cBhvr additive="base">
                                        <p:cTn id="16" dur="500" fill="hold"/>
                                        <p:tgtEl>
                                          <p:spTgt spid="6"/>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0-#ppt_w/2"/>
                                          </p:val>
                                        </p:tav>
                                        <p:tav tm="100000">
                                          <p:val>
                                            <p:strVal val="#ppt_x"/>
                                          </p:val>
                                        </p:tav>
                                      </p:tavLst>
                                    </p:anim>
                                    <p:anim calcmode="lin" valueType="num">
                                      <p:cBhvr additive="base">
                                        <p:cTn id="20"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p:txBody>
          <a:bodyPr/>
          <a:lstStyle/>
          <a:p>
            <a:pPr marL="0" indent="0">
              <a:buNone/>
            </a:pPr>
            <a:r>
              <a:rPr lang="zh-CN" altLang="en-US" dirty="0" smtClean="0"/>
              <a:t>智慧园区的构成</a:t>
            </a:r>
            <a:endParaRPr lang="zh-CN" altLang="en-US" dirty="0"/>
          </a:p>
        </p:txBody>
      </p:sp>
      <p:sp>
        <p:nvSpPr>
          <p:cNvPr id="3" name="灯片编号占位符 2"/>
          <p:cNvSpPr>
            <a:spLocks noGrp="1"/>
          </p:cNvSpPr>
          <p:nvPr>
            <p:ph type="sldNum" sz="quarter" idx="12"/>
          </p:nvPr>
        </p:nvSpPr>
        <p:spPr/>
        <p:txBody>
          <a:bodyPr/>
          <a:lstStyle/>
          <a:p>
            <a:fld id="{CBD2DC0A-31CA-4DCB-899E-B2FAFD407397}" type="slidenum">
              <a:rPr lang="zh-CN" altLang="en-US" smtClean="0"/>
              <a:pPr/>
              <a:t>9</a:t>
            </a:fld>
            <a:endParaRPr lang="zh-CN" altLang="en-US" dirty="0"/>
          </a:p>
        </p:txBody>
      </p:sp>
      <p:grpSp>
        <p:nvGrpSpPr>
          <p:cNvPr id="4" name="组 3"/>
          <p:cNvGrpSpPr/>
          <p:nvPr/>
        </p:nvGrpSpPr>
        <p:grpSpPr>
          <a:xfrm>
            <a:off x="170497" y="953211"/>
            <a:ext cx="8803937" cy="5275197"/>
            <a:chOff x="179512" y="621482"/>
            <a:chExt cx="8803937" cy="5688632"/>
          </a:xfrm>
        </p:grpSpPr>
        <p:graphicFrame>
          <p:nvGraphicFramePr>
            <p:cNvPr id="5" name="Object 2"/>
            <p:cNvGraphicFramePr>
              <a:graphicFrameLocks noChangeAspect="1"/>
            </p:cNvGraphicFramePr>
            <p:nvPr>
              <p:extLst/>
            </p:nvPr>
          </p:nvGraphicFramePr>
          <p:xfrm>
            <a:off x="6228184" y="4725938"/>
            <a:ext cx="2017713" cy="1366837"/>
          </p:xfrm>
          <a:graphic>
            <a:graphicData uri="http://schemas.openxmlformats.org/presentationml/2006/ole">
              <p:oleObj spid="_x0000_s1050" name="Drawing" r:id="rId3" imgW="3010758" imgH="2145361" progId="">
                <p:embed/>
              </p:oleObj>
            </a:graphicData>
          </a:graphic>
        </p:graphicFrame>
        <p:pic>
          <p:nvPicPr>
            <p:cNvPr id="6" name="Picture 4"/>
            <p:cNvPicPr>
              <a:picLocks noChangeAspect="1" noChangeArrowheads="1"/>
            </p:cNvPicPr>
            <p:nvPr/>
          </p:nvPicPr>
          <p:blipFill>
            <a:blip r:embed="rId4" cstate="email"/>
            <a:srcRect/>
            <a:stretch>
              <a:fillRect/>
            </a:stretch>
          </p:blipFill>
          <p:spPr bwMode="auto">
            <a:xfrm>
              <a:off x="2178249" y="837109"/>
              <a:ext cx="1817687" cy="1152525"/>
            </a:xfrm>
            <a:prstGeom prst="rect">
              <a:avLst/>
            </a:prstGeom>
            <a:noFill/>
            <a:ln w="9525">
              <a:noFill/>
              <a:miter lim="800000"/>
              <a:headEnd/>
              <a:tailEnd/>
            </a:ln>
          </p:spPr>
        </p:pic>
        <p:grpSp>
          <p:nvGrpSpPr>
            <p:cNvPr id="7" name="群組 36"/>
            <p:cNvGrpSpPr/>
            <p:nvPr/>
          </p:nvGrpSpPr>
          <p:grpSpPr>
            <a:xfrm>
              <a:off x="2123728" y="1341562"/>
              <a:ext cx="4824536" cy="4464497"/>
              <a:chOff x="1451756" y="765498"/>
              <a:chExt cx="6000564" cy="5567363"/>
            </a:xfrm>
          </p:grpSpPr>
          <p:sp>
            <p:nvSpPr>
              <p:cNvPr id="122" name="Freeform 5"/>
              <p:cNvSpPr>
                <a:spLocks/>
              </p:cNvSpPr>
              <p:nvPr/>
            </p:nvSpPr>
            <p:spPr bwMode="auto">
              <a:xfrm>
                <a:off x="4461470" y="871860"/>
                <a:ext cx="2990850" cy="3495675"/>
              </a:xfrm>
              <a:custGeom>
                <a:avLst/>
                <a:gdLst>
                  <a:gd name="T0" fmla="*/ 18 w 1884"/>
                  <a:gd name="T1" fmla="*/ 90 h 2202"/>
                  <a:gd name="T2" fmla="*/ 192 w 1884"/>
                  <a:gd name="T3" fmla="*/ 438 h 2202"/>
                  <a:gd name="T4" fmla="*/ 0 w 1884"/>
                  <a:gd name="T5" fmla="*/ 804 h 2202"/>
                  <a:gd name="T6" fmla="*/ 918 w 1884"/>
                  <a:gd name="T7" fmla="*/ 1782 h 2202"/>
                  <a:gd name="T8" fmla="*/ 789 w 1884"/>
                  <a:gd name="T9" fmla="*/ 1707 h 2202"/>
                  <a:gd name="T10" fmla="*/ 1112 w 1884"/>
                  <a:gd name="T11" fmla="*/ 2202 h 2202"/>
                  <a:gd name="T12" fmla="*/ 1714 w 1884"/>
                  <a:gd name="T13" fmla="*/ 2202 h 2202"/>
                  <a:gd name="T14" fmla="*/ 1572 w 1884"/>
                  <a:gd name="T15" fmla="*/ 2124 h 2202"/>
                  <a:gd name="T16" fmla="*/ 18 w 1884"/>
                  <a:gd name="T17" fmla="*/ 90 h 22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84"/>
                  <a:gd name="T28" fmla="*/ 0 h 2202"/>
                  <a:gd name="T29" fmla="*/ 1884 w 1884"/>
                  <a:gd name="T30" fmla="*/ 2202 h 220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84" h="2202">
                    <a:moveTo>
                      <a:pt x="18" y="90"/>
                    </a:moveTo>
                    <a:lnTo>
                      <a:pt x="192" y="438"/>
                    </a:lnTo>
                    <a:lnTo>
                      <a:pt x="0" y="804"/>
                    </a:lnTo>
                    <a:cubicBezTo>
                      <a:pt x="600" y="792"/>
                      <a:pt x="972" y="1212"/>
                      <a:pt x="918" y="1782"/>
                    </a:cubicBezTo>
                    <a:lnTo>
                      <a:pt x="789" y="1707"/>
                    </a:lnTo>
                    <a:lnTo>
                      <a:pt x="1112" y="2202"/>
                    </a:lnTo>
                    <a:lnTo>
                      <a:pt x="1714" y="2202"/>
                    </a:lnTo>
                    <a:lnTo>
                      <a:pt x="1572" y="2124"/>
                    </a:lnTo>
                    <a:cubicBezTo>
                      <a:pt x="1884" y="1182"/>
                      <a:pt x="1128" y="0"/>
                      <a:pt x="18" y="90"/>
                    </a:cubicBezTo>
                    <a:close/>
                  </a:path>
                </a:pathLst>
              </a:custGeom>
              <a:solidFill>
                <a:schemeClr val="bg1">
                  <a:lumMod val="75000"/>
                </a:schemeClr>
              </a:solidFill>
              <a:ln>
                <a:headEnd/>
                <a:tailEnd/>
              </a:ln>
            </p:spPr>
            <p:style>
              <a:lnRef idx="0">
                <a:schemeClr val="accent4"/>
              </a:lnRef>
              <a:fillRef idx="3">
                <a:schemeClr val="accent4"/>
              </a:fillRef>
              <a:effectRef idx="3">
                <a:schemeClr val="accent4"/>
              </a:effectRef>
              <a:fontRef idx="minor">
                <a:schemeClr val="lt1"/>
              </a:fontRef>
            </p:style>
            <p:txBody>
              <a:bodyPr wrap="none" lIns="228600" tIns="237744" rIns="101882" bIns="50941" anchor="ctr"/>
              <a:lstStyle/>
              <a:p>
                <a:pPr algn="ctr">
                  <a:defRPr/>
                </a:pPr>
                <a:endParaRPr lang="zh-CN" altLang="zh-CN" dirty="0">
                  <a:solidFill>
                    <a:schemeClr val="tx1"/>
                  </a:solidFill>
                  <a:latin typeface="Arial" pitchFamily="34" charset="0"/>
                </a:endParaRPr>
              </a:p>
            </p:txBody>
          </p:sp>
          <p:grpSp>
            <p:nvGrpSpPr>
              <p:cNvPr id="123" name="Group 7"/>
              <p:cNvGrpSpPr>
                <a:grpSpLocks/>
              </p:cNvGrpSpPr>
              <p:nvPr/>
            </p:nvGrpSpPr>
            <p:grpSpPr bwMode="auto">
              <a:xfrm>
                <a:off x="2518556" y="4053211"/>
                <a:ext cx="4314825" cy="2279650"/>
                <a:chOff x="1872" y="2850"/>
                <a:chExt cx="2718" cy="1436"/>
              </a:xfrm>
              <a:solidFill>
                <a:schemeClr val="bg1">
                  <a:lumMod val="75000"/>
                </a:schemeClr>
              </a:solidFill>
            </p:grpSpPr>
            <p:sp>
              <p:nvSpPr>
                <p:cNvPr id="128" name="Freeform 8"/>
                <p:cNvSpPr>
                  <a:spLocks/>
                </p:cNvSpPr>
                <p:nvPr/>
              </p:nvSpPr>
              <p:spPr bwMode="auto">
                <a:xfrm>
                  <a:off x="1872" y="2850"/>
                  <a:ext cx="2718" cy="1436"/>
                </a:xfrm>
                <a:custGeom>
                  <a:avLst/>
                  <a:gdLst>
                    <a:gd name="T0" fmla="*/ 2718 w 2718"/>
                    <a:gd name="T1" fmla="*/ 294 h 1436"/>
                    <a:gd name="T2" fmla="*/ 2298 w 2718"/>
                    <a:gd name="T3" fmla="*/ 300 h 1436"/>
                    <a:gd name="T4" fmla="*/ 2076 w 2718"/>
                    <a:gd name="T5" fmla="*/ 0 h 1436"/>
                    <a:gd name="T6" fmla="*/ 750 w 2718"/>
                    <a:gd name="T7" fmla="*/ 294 h 1436"/>
                    <a:gd name="T8" fmla="*/ 901 w 2718"/>
                    <a:gd name="T9" fmla="*/ 205 h 1436"/>
                    <a:gd name="T10" fmla="*/ 321 w 2718"/>
                    <a:gd name="T11" fmla="*/ 245 h 1436"/>
                    <a:gd name="T12" fmla="*/ 0 w 2718"/>
                    <a:gd name="T13" fmla="*/ 750 h 1436"/>
                    <a:gd name="T14" fmla="*/ 144 w 2718"/>
                    <a:gd name="T15" fmla="*/ 672 h 1436"/>
                    <a:gd name="T16" fmla="*/ 2718 w 2718"/>
                    <a:gd name="T17" fmla="*/ 294 h 14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18"/>
                    <a:gd name="T28" fmla="*/ 0 h 1436"/>
                    <a:gd name="T29" fmla="*/ 2718 w 2718"/>
                    <a:gd name="T30" fmla="*/ 1436 h 14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18" h="1436">
                      <a:moveTo>
                        <a:pt x="2718" y="294"/>
                      </a:moveTo>
                      <a:lnTo>
                        <a:pt x="2298" y="300"/>
                      </a:lnTo>
                      <a:lnTo>
                        <a:pt x="2076" y="0"/>
                      </a:lnTo>
                      <a:cubicBezTo>
                        <a:pt x="1800" y="528"/>
                        <a:pt x="1188" y="648"/>
                        <a:pt x="750" y="294"/>
                      </a:cubicBezTo>
                      <a:lnTo>
                        <a:pt x="901" y="205"/>
                      </a:lnTo>
                      <a:lnTo>
                        <a:pt x="321" y="245"/>
                      </a:lnTo>
                      <a:lnTo>
                        <a:pt x="0" y="750"/>
                      </a:lnTo>
                      <a:lnTo>
                        <a:pt x="144" y="672"/>
                      </a:lnTo>
                      <a:cubicBezTo>
                        <a:pt x="794" y="1422"/>
                        <a:pt x="2220" y="1436"/>
                        <a:pt x="2718" y="294"/>
                      </a:cubicBezTo>
                      <a:close/>
                    </a:path>
                  </a:pathLst>
                </a:custGeom>
                <a:grpFill/>
                <a:ln>
                  <a:headEnd/>
                  <a:tailEnd/>
                </a:ln>
                <a:scene3d>
                  <a:camera prst="orthographicFront">
                    <a:rot lat="0" lon="0" rev="0"/>
                  </a:camera>
                  <a:lightRig rig="threePt" dir="t">
                    <a:rot lat="0" lon="0" rev="1200000"/>
                  </a:lightRig>
                </a:scene3d>
                <a:sp3d>
                  <a:bevelT w="63500" h="25400"/>
                </a:sp3d>
              </p:spPr>
              <p:style>
                <a:lnRef idx="0">
                  <a:schemeClr val="accent2"/>
                </a:lnRef>
                <a:fillRef idx="3">
                  <a:schemeClr val="accent2"/>
                </a:fillRef>
                <a:effectRef idx="3">
                  <a:schemeClr val="accent2"/>
                </a:effectRef>
                <a:fontRef idx="minor">
                  <a:schemeClr val="lt1"/>
                </a:fontRef>
              </p:style>
              <p:txBody>
                <a:bodyPr vert="vert270" wrap="none" lIns="228600" tIns="237744" rIns="101882" bIns="50941" anchor="ctr"/>
                <a:lstStyle/>
                <a:p>
                  <a:pPr algn="ctr">
                    <a:defRPr/>
                  </a:pPr>
                  <a:endParaRPr lang="zh-CN" altLang="zh-CN">
                    <a:solidFill>
                      <a:schemeClr val="tx1"/>
                    </a:solidFill>
                    <a:latin typeface="Arial" pitchFamily="34" charset="0"/>
                  </a:endParaRPr>
                </a:p>
              </p:txBody>
            </p:sp>
            <p:sp>
              <p:nvSpPr>
                <p:cNvPr id="129" name="Text Box 9"/>
                <p:cNvSpPr txBox="1">
                  <a:spLocks noChangeArrowheads="1"/>
                </p:cNvSpPr>
                <p:nvPr/>
              </p:nvSpPr>
              <p:spPr bwMode="auto">
                <a:xfrm>
                  <a:off x="2913" y="3508"/>
                  <a:ext cx="676" cy="250"/>
                </a:xfrm>
                <a:prstGeom prst="rect">
                  <a:avLst/>
                </a:prstGeom>
                <a:grpFill/>
                <a:ln w="9525">
                  <a:noFill/>
                  <a:miter lim="800000"/>
                  <a:headEnd/>
                  <a:tailEnd/>
                </a:ln>
                <a:scene3d>
                  <a:camera prst="orthographicFront"/>
                  <a:lightRig rig="threePt" dir="t"/>
                </a:scene3d>
                <a:sp3d/>
              </p:spPr>
              <p:txBody>
                <a:bodyPr vert="vert270" anchor="ctr"/>
                <a:lstStyle/>
                <a:p>
                  <a:pPr algn="ctr">
                    <a:defRPr/>
                  </a:pPr>
                  <a:endParaRPr lang="zh-CN" altLang="zh-CN"/>
                </a:p>
              </p:txBody>
            </p:sp>
          </p:grpSp>
          <p:sp>
            <p:nvSpPr>
              <p:cNvPr id="124" name="Freeform 11"/>
              <p:cNvSpPr>
                <a:spLocks/>
              </p:cNvSpPr>
              <p:nvPr/>
            </p:nvSpPr>
            <p:spPr bwMode="auto">
              <a:xfrm>
                <a:off x="1451756" y="765498"/>
                <a:ext cx="3140075" cy="4135438"/>
              </a:xfrm>
              <a:custGeom>
                <a:avLst/>
                <a:gdLst>
                  <a:gd name="T0" fmla="*/ 678 w 1978"/>
                  <a:gd name="T1" fmla="*/ 2605 h 2605"/>
                  <a:gd name="T2" fmla="*/ 912 w 1978"/>
                  <a:gd name="T3" fmla="*/ 2209 h 2605"/>
                  <a:gd name="T4" fmla="*/ 1265 w 1978"/>
                  <a:gd name="T5" fmla="*/ 2188 h 2605"/>
                  <a:gd name="T6" fmla="*/ 1698 w 1978"/>
                  <a:gd name="T7" fmla="*/ 913 h 2605"/>
                  <a:gd name="T8" fmla="*/ 1698 w 1978"/>
                  <a:gd name="T9" fmla="*/ 1057 h 2605"/>
                  <a:gd name="T10" fmla="*/ 1978 w 1978"/>
                  <a:gd name="T11" fmla="*/ 530 h 2605"/>
                  <a:gd name="T12" fmla="*/ 1709 w 1978"/>
                  <a:gd name="T13" fmla="*/ 0 h 2605"/>
                  <a:gd name="T14" fmla="*/ 1710 w 1978"/>
                  <a:gd name="T15" fmla="*/ 151 h 2605"/>
                  <a:gd name="T16" fmla="*/ 678 w 1978"/>
                  <a:gd name="T17" fmla="*/ 2605 h 260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78"/>
                  <a:gd name="T28" fmla="*/ 0 h 2605"/>
                  <a:gd name="T29" fmla="*/ 1978 w 1978"/>
                  <a:gd name="T30" fmla="*/ 2605 h 260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78" h="2605">
                    <a:moveTo>
                      <a:pt x="678" y="2605"/>
                    </a:moveTo>
                    <a:lnTo>
                      <a:pt x="912" y="2209"/>
                    </a:lnTo>
                    <a:lnTo>
                      <a:pt x="1265" y="2188"/>
                    </a:lnTo>
                    <a:cubicBezTo>
                      <a:pt x="942" y="1639"/>
                      <a:pt x="1218" y="1111"/>
                      <a:pt x="1698" y="913"/>
                    </a:cubicBezTo>
                    <a:lnTo>
                      <a:pt x="1698" y="1057"/>
                    </a:lnTo>
                    <a:lnTo>
                      <a:pt x="1978" y="530"/>
                    </a:lnTo>
                    <a:lnTo>
                      <a:pt x="1709" y="0"/>
                    </a:lnTo>
                    <a:lnTo>
                      <a:pt x="1710" y="151"/>
                    </a:lnTo>
                    <a:cubicBezTo>
                      <a:pt x="672" y="317"/>
                      <a:pt x="0" y="1633"/>
                      <a:pt x="678" y="2605"/>
                    </a:cubicBezTo>
                    <a:close/>
                  </a:path>
                </a:pathLst>
              </a:custGeom>
              <a:solidFill>
                <a:schemeClr val="bg1">
                  <a:lumMod val="75000"/>
                </a:schemeClr>
              </a:solidFill>
              <a:ln>
                <a:headEnd/>
                <a:tailEnd/>
              </a:ln>
            </p:spPr>
            <p:style>
              <a:lnRef idx="0">
                <a:schemeClr val="dk1"/>
              </a:lnRef>
              <a:fillRef idx="3">
                <a:schemeClr val="dk1"/>
              </a:fillRef>
              <a:effectRef idx="3">
                <a:schemeClr val="dk1"/>
              </a:effectRef>
              <a:fontRef idx="minor">
                <a:schemeClr val="lt1"/>
              </a:fontRef>
            </p:style>
            <p:txBody>
              <a:bodyPr wrap="none" lIns="101882" tIns="50941" rIns="101882" bIns="50941" anchor="ctr"/>
              <a:lstStyle/>
              <a:p>
                <a:pPr algn="ctr">
                  <a:defRPr/>
                </a:pPr>
                <a:endParaRPr lang="zh-CN" altLang="zh-CN" sz="1100">
                  <a:solidFill>
                    <a:schemeClr val="tx1"/>
                  </a:solidFill>
                  <a:latin typeface="Arial" pitchFamily="34" charset="0"/>
                </a:endParaRPr>
              </a:p>
            </p:txBody>
          </p:sp>
          <p:sp>
            <p:nvSpPr>
              <p:cNvPr id="125" name="WordArt 14"/>
              <p:cNvSpPr>
                <a:spLocks noChangeArrowheads="1" noChangeShapeType="1" noTextEdit="1"/>
              </p:cNvSpPr>
              <p:nvPr/>
            </p:nvSpPr>
            <p:spPr bwMode="auto">
              <a:xfrm>
                <a:off x="3534081" y="5434898"/>
                <a:ext cx="2216586" cy="628573"/>
              </a:xfrm>
              <a:prstGeom prst="rect">
                <a:avLst/>
              </a:prstGeom>
              <a:scene3d>
                <a:camera prst="orthographicFront">
                  <a:rot lat="20393996" lon="0" rev="0"/>
                </a:camera>
                <a:lightRig rig="threePt" dir="t"/>
              </a:scene3d>
            </p:spPr>
            <p:txBody>
              <a:bodyPr spcFirstLastPara="1" wrap="none" fromWordArt="1">
                <a:prstTxWarp prst="textArchUp">
                  <a:avLst>
                    <a:gd name="adj" fmla="val 11661660"/>
                  </a:avLst>
                </a:prstTxWarp>
              </a:bodyPr>
              <a:lstStyle/>
              <a:p>
                <a:pPr algn="ctr"/>
                <a:r>
                  <a:rPr lang="zh-TW" altLang="en-US" sz="1200" kern="10" dirty="0">
                    <a:ln w="9525">
                      <a:solidFill>
                        <a:schemeClr val="tx2"/>
                      </a:solidFill>
                      <a:round/>
                      <a:headEnd/>
                      <a:tailEnd/>
                    </a:ln>
                    <a:latin typeface="微软雅黑"/>
                    <a:ea typeface="微软雅黑"/>
                  </a:rPr>
                  <a:t>智能园区</a:t>
                </a:r>
                <a:endParaRPr lang="zh-CN" altLang="en-US" sz="1200" kern="10" dirty="0">
                  <a:ln w="9525">
                    <a:solidFill>
                      <a:schemeClr val="tx2"/>
                    </a:solidFill>
                    <a:round/>
                    <a:headEnd/>
                    <a:tailEnd/>
                  </a:ln>
                  <a:latin typeface="微软雅黑"/>
                  <a:ea typeface="微软雅黑"/>
                </a:endParaRPr>
              </a:p>
            </p:txBody>
          </p:sp>
          <p:sp>
            <p:nvSpPr>
              <p:cNvPr id="126" name="WordArt 15"/>
              <p:cNvSpPr>
                <a:spLocks noChangeArrowheads="1" noChangeShapeType="1" noTextEdit="1"/>
              </p:cNvSpPr>
              <p:nvPr/>
            </p:nvSpPr>
            <p:spPr bwMode="auto">
              <a:xfrm rot="3350349">
                <a:off x="4959425" y="2218160"/>
                <a:ext cx="1815205" cy="577987"/>
              </a:xfrm>
              <a:prstGeom prst="rect">
                <a:avLst/>
              </a:prstGeom>
            </p:spPr>
            <p:txBody>
              <a:bodyPr spcFirstLastPara="1" wrap="none" fromWordArt="1">
                <a:prstTxWarp prst="textArchUp">
                  <a:avLst>
                    <a:gd name="adj" fmla="val 11575828"/>
                  </a:avLst>
                </a:prstTxWarp>
              </a:bodyPr>
              <a:lstStyle/>
              <a:p>
                <a:pPr algn="ctr"/>
                <a:r>
                  <a:rPr lang="zh-TW" altLang="en-US" sz="1200" kern="10" dirty="0">
                    <a:ln w="9525">
                      <a:solidFill>
                        <a:schemeClr val="tx2"/>
                      </a:solidFill>
                      <a:round/>
                      <a:headEnd/>
                      <a:tailEnd/>
                    </a:ln>
                    <a:latin typeface="微软雅黑"/>
                    <a:ea typeface="微软雅黑"/>
                  </a:rPr>
                  <a:t>绿色园区</a:t>
                </a:r>
                <a:endParaRPr lang="zh-CN" altLang="en-US" sz="1200" kern="10" dirty="0">
                  <a:ln w="9525">
                    <a:solidFill>
                      <a:schemeClr val="tx2"/>
                    </a:solidFill>
                    <a:round/>
                    <a:headEnd/>
                    <a:tailEnd/>
                  </a:ln>
                  <a:latin typeface="微软雅黑"/>
                  <a:ea typeface="微软雅黑"/>
                </a:endParaRPr>
              </a:p>
            </p:txBody>
          </p:sp>
          <p:sp>
            <p:nvSpPr>
              <p:cNvPr id="127" name="WordArt 16"/>
              <p:cNvSpPr>
                <a:spLocks noChangeArrowheads="1" noChangeShapeType="1" noTextEdit="1"/>
              </p:cNvSpPr>
              <p:nvPr/>
            </p:nvSpPr>
            <p:spPr bwMode="auto">
              <a:xfrm rot="-3856227">
                <a:off x="2153132" y="2326355"/>
                <a:ext cx="2100013" cy="522067"/>
              </a:xfrm>
              <a:prstGeom prst="rect">
                <a:avLst/>
              </a:prstGeom>
            </p:spPr>
            <p:txBody>
              <a:bodyPr spcFirstLastPara="1" wrap="none" fromWordArt="1">
                <a:prstTxWarp prst="textArchUp">
                  <a:avLst>
                    <a:gd name="adj" fmla="val 11570140"/>
                  </a:avLst>
                </a:prstTxWarp>
              </a:bodyPr>
              <a:lstStyle/>
              <a:p>
                <a:pPr algn="ctr"/>
                <a:r>
                  <a:rPr lang="zh-TW" altLang="en-US" sz="1400" kern="10" dirty="0">
                    <a:ln w="9525">
                      <a:solidFill>
                        <a:schemeClr val="tx2"/>
                      </a:solidFill>
                      <a:round/>
                      <a:headEnd/>
                      <a:tailEnd/>
                    </a:ln>
                    <a:latin typeface="微软雅黑"/>
                    <a:ea typeface="微软雅黑"/>
                  </a:rPr>
                  <a:t>数字园区</a:t>
                </a:r>
                <a:endParaRPr lang="zh-CN" altLang="en-US" sz="1400" kern="10" dirty="0">
                  <a:ln w="9525">
                    <a:solidFill>
                      <a:schemeClr val="tx2"/>
                    </a:solidFill>
                    <a:round/>
                    <a:headEnd/>
                    <a:tailEnd/>
                  </a:ln>
                  <a:latin typeface="微软雅黑"/>
                  <a:ea typeface="微软雅黑"/>
                </a:endParaRPr>
              </a:p>
            </p:txBody>
          </p:sp>
        </p:grpSp>
        <p:grpSp>
          <p:nvGrpSpPr>
            <p:cNvPr id="8" name="Group 13"/>
            <p:cNvGrpSpPr>
              <a:grpSpLocks/>
            </p:cNvGrpSpPr>
            <p:nvPr/>
          </p:nvGrpSpPr>
          <p:grpSpPr bwMode="auto">
            <a:xfrm>
              <a:off x="3491880" y="2925738"/>
              <a:ext cx="2109787" cy="1296144"/>
              <a:chOff x="653" y="714"/>
              <a:chExt cx="4209" cy="3103"/>
            </a:xfrm>
          </p:grpSpPr>
          <p:grpSp>
            <p:nvGrpSpPr>
              <p:cNvPr id="34" name="Group 14"/>
              <p:cNvGrpSpPr>
                <a:grpSpLocks/>
              </p:cNvGrpSpPr>
              <p:nvPr/>
            </p:nvGrpSpPr>
            <p:grpSpPr bwMode="auto">
              <a:xfrm>
                <a:off x="4326" y="3068"/>
                <a:ext cx="133" cy="313"/>
                <a:chOff x="5077" y="3114"/>
                <a:chExt cx="115" cy="301"/>
              </a:xfrm>
            </p:grpSpPr>
            <p:sp>
              <p:nvSpPr>
                <p:cNvPr id="120" name="Freeform 15"/>
                <p:cNvSpPr>
                  <a:spLocks/>
                </p:cNvSpPr>
                <p:nvPr/>
              </p:nvSpPr>
              <p:spPr bwMode="auto">
                <a:xfrm>
                  <a:off x="5078" y="3115"/>
                  <a:ext cx="115" cy="298"/>
                </a:xfrm>
                <a:custGeom>
                  <a:avLst/>
                  <a:gdLst/>
                  <a:ahLst/>
                  <a:cxnLst>
                    <a:cxn ang="0">
                      <a:pos x="40" y="12"/>
                    </a:cxn>
                    <a:cxn ang="0">
                      <a:pos x="40" y="17"/>
                    </a:cxn>
                    <a:cxn ang="0">
                      <a:pos x="38" y="21"/>
                    </a:cxn>
                    <a:cxn ang="0">
                      <a:pos x="37" y="26"/>
                    </a:cxn>
                    <a:cxn ang="0">
                      <a:pos x="34" y="29"/>
                    </a:cxn>
                    <a:cxn ang="0">
                      <a:pos x="32" y="34"/>
                    </a:cxn>
                    <a:cxn ang="0">
                      <a:pos x="31" y="39"/>
                    </a:cxn>
                    <a:cxn ang="0">
                      <a:pos x="29" y="43"/>
                    </a:cxn>
                    <a:cxn ang="0">
                      <a:pos x="24" y="47"/>
                    </a:cxn>
                    <a:cxn ang="0">
                      <a:pos x="23" y="51"/>
                    </a:cxn>
                    <a:cxn ang="0">
                      <a:pos x="18" y="56"/>
                    </a:cxn>
                    <a:cxn ang="0">
                      <a:pos x="18" y="60"/>
                    </a:cxn>
                    <a:cxn ang="0">
                      <a:pos x="17" y="65"/>
                    </a:cxn>
                    <a:cxn ang="0">
                      <a:pos x="14" y="68"/>
                    </a:cxn>
                    <a:cxn ang="0">
                      <a:pos x="12" y="73"/>
                    </a:cxn>
                    <a:cxn ang="0">
                      <a:pos x="11" y="77"/>
                    </a:cxn>
                    <a:cxn ang="0">
                      <a:pos x="11" y="75"/>
                    </a:cxn>
                    <a:cxn ang="0">
                      <a:pos x="11" y="80"/>
                    </a:cxn>
                    <a:cxn ang="0">
                      <a:pos x="11" y="84"/>
                    </a:cxn>
                    <a:cxn ang="0">
                      <a:pos x="11" y="88"/>
                    </a:cxn>
                    <a:cxn ang="0">
                      <a:pos x="11" y="92"/>
                    </a:cxn>
                    <a:cxn ang="0">
                      <a:pos x="11" y="97"/>
                    </a:cxn>
                    <a:cxn ang="0">
                      <a:pos x="11" y="101"/>
                    </a:cxn>
                    <a:cxn ang="0">
                      <a:pos x="8" y="105"/>
                    </a:cxn>
                    <a:cxn ang="0">
                      <a:pos x="8" y="112"/>
                    </a:cxn>
                    <a:cxn ang="0">
                      <a:pos x="8" y="116"/>
                    </a:cxn>
                    <a:cxn ang="0">
                      <a:pos x="8" y="121"/>
                    </a:cxn>
                    <a:cxn ang="0">
                      <a:pos x="8" y="124"/>
                    </a:cxn>
                    <a:cxn ang="0">
                      <a:pos x="11" y="129"/>
                    </a:cxn>
                    <a:cxn ang="0">
                      <a:pos x="11" y="133"/>
                    </a:cxn>
                    <a:cxn ang="0">
                      <a:pos x="11" y="140"/>
                    </a:cxn>
                    <a:cxn ang="0">
                      <a:pos x="8" y="144"/>
                    </a:cxn>
                    <a:cxn ang="0">
                      <a:pos x="8" y="150"/>
                    </a:cxn>
                    <a:cxn ang="0">
                      <a:pos x="8" y="155"/>
                    </a:cxn>
                    <a:cxn ang="0">
                      <a:pos x="8" y="160"/>
                    </a:cxn>
                    <a:cxn ang="0">
                      <a:pos x="8" y="163"/>
                    </a:cxn>
                    <a:cxn ang="0">
                      <a:pos x="0" y="216"/>
                    </a:cxn>
                    <a:cxn ang="0">
                      <a:pos x="11" y="243"/>
                    </a:cxn>
                    <a:cxn ang="0">
                      <a:pos x="24" y="265"/>
                    </a:cxn>
                    <a:cxn ang="0">
                      <a:pos x="31" y="273"/>
                    </a:cxn>
                    <a:cxn ang="0">
                      <a:pos x="20" y="275"/>
                    </a:cxn>
                    <a:cxn ang="0">
                      <a:pos x="23" y="289"/>
                    </a:cxn>
                    <a:cxn ang="0">
                      <a:pos x="52" y="301"/>
                    </a:cxn>
                    <a:cxn ang="0">
                      <a:pos x="71" y="282"/>
                    </a:cxn>
                    <a:cxn ang="0">
                      <a:pos x="81" y="250"/>
                    </a:cxn>
                    <a:cxn ang="0">
                      <a:pos x="91" y="235"/>
                    </a:cxn>
                    <a:cxn ang="0">
                      <a:pos x="107" y="226"/>
                    </a:cxn>
                    <a:cxn ang="0">
                      <a:pos x="115" y="177"/>
                    </a:cxn>
                    <a:cxn ang="0">
                      <a:pos x="111" y="141"/>
                    </a:cxn>
                    <a:cxn ang="0">
                      <a:pos x="103" y="124"/>
                    </a:cxn>
                    <a:cxn ang="0">
                      <a:pos x="107" y="99"/>
                    </a:cxn>
                    <a:cxn ang="0">
                      <a:pos x="115" y="53"/>
                    </a:cxn>
                    <a:cxn ang="0">
                      <a:pos x="111" y="21"/>
                    </a:cxn>
                    <a:cxn ang="0">
                      <a:pos x="77" y="4"/>
                    </a:cxn>
                    <a:cxn ang="0">
                      <a:pos x="69" y="0"/>
                    </a:cxn>
                    <a:cxn ang="0">
                      <a:pos x="40" y="12"/>
                    </a:cxn>
                  </a:cxnLst>
                  <a:rect l="0" t="0" r="r" b="b"/>
                  <a:pathLst>
                    <a:path w="115" h="301">
                      <a:moveTo>
                        <a:pt x="40" y="12"/>
                      </a:moveTo>
                      <a:lnTo>
                        <a:pt x="40" y="17"/>
                      </a:lnTo>
                      <a:lnTo>
                        <a:pt x="38" y="21"/>
                      </a:lnTo>
                      <a:lnTo>
                        <a:pt x="37" y="26"/>
                      </a:lnTo>
                      <a:lnTo>
                        <a:pt x="34" y="29"/>
                      </a:lnTo>
                      <a:lnTo>
                        <a:pt x="32" y="34"/>
                      </a:lnTo>
                      <a:lnTo>
                        <a:pt x="31" y="39"/>
                      </a:lnTo>
                      <a:lnTo>
                        <a:pt x="29" y="43"/>
                      </a:lnTo>
                      <a:lnTo>
                        <a:pt x="24" y="47"/>
                      </a:lnTo>
                      <a:lnTo>
                        <a:pt x="23" y="51"/>
                      </a:lnTo>
                      <a:lnTo>
                        <a:pt x="18" y="56"/>
                      </a:lnTo>
                      <a:lnTo>
                        <a:pt x="18" y="60"/>
                      </a:lnTo>
                      <a:lnTo>
                        <a:pt x="17" y="65"/>
                      </a:lnTo>
                      <a:lnTo>
                        <a:pt x="14" y="68"/>
                      </a:lnTo>
                      <a:lnTo>
                        <a:pt x="12" y="73"/>
                      </a:lnTo>
                      <a:lnTo>
                        <a:pt x="11" y="77"/>
                      </a:lnTo>
                      <a:lnTo>
                        <a:pt x="11" y="75"/>
                      </a:lnTo>
                      <a:lnTo>
                        <a:pt x="11" y="80"/>
                      </a:lnTo>
                      <a:lnTo>
                        <a:pt x="11" y="84"/>
                      </a:lnTo>
                      <a:lnTo>
                        <a:pt x="11" y="88"/>
                      </a:lnTo>
                      <a:lnTo>
                        <a:pt x="11" y="92"/>
                      </a:lnTo>
                      <a:lnTo>
                        <a:pt x="11" y="97"/>
                      </a:lnTo>
                      <a:lnTo>
                        <a:pt x="11" y="101"/>
                      </a:lnTo>
                      <a:lnTo>
                        <a:pt x="8" y="105"/>
                      </a:lnTo>
                      <a:lnTo>
                        <a:pt x="8" y="112"/>
                      </a:lnTo>
                      <a:lnTo>
                        <a:pt x="8" y="116"/>
                      </a:lnTo>
                      <a:lnTo>
                        <a:pt x="8" y="121"/>
                      </a:lnTo>
                      <a:lnTo>
                        <a:pt x="8" y="124"/>
                      </a:lnTo>
                      <a:lnTo>
                        <a:pt x="11" y="129"/>
                      </a:lnTo>
                      <a:lnTo>
                        <a:pt x="11" y="133"/>
                      </a:lnTo>
                      <a:lnTo>
                        <a:pt x="11" y="140"/>
                      </a:lnTo>
                      <a:lnTo>
                        <a:pt x="8" y="144"/>
                      </a:lnTo>
                      <a:lnTo>
                        <a:pt x="8" y="150"/>
                      </a:lnTo>
                      <a:lnTo>
                        <a:pt x="8" y="155"/>
                      </a:lnTo>
                      <a:lnTo>
                        <a:pt x="8" y="160"/>
                      </a:lnTo>
                      <a:lnTo>
                        <a:pt x="8" y="163"/>
                      </a:lnTo>
                      <a:lnTo>
                        <a:pt x="0" y="216"/>
                      </a:lnTo>
                      <a:lnTo>
                        <a:pt x="11" y="243"/>
                      </a:lnTo>
                      <a:lnTo>
                        <a:pt x="24" y="265"/>
                      </a:lnTo>
                      <a:lnTo>
                        <a:pt x="31" y="273"/>
                      </a:lnTo>
                      <a:lnTo>
                        <a:pt x="20" y="275"/>
                      </a:lnTo>
                      <a:lnTo>
                        <a:pt x="23" y="289"/>
                      </a:lnTo>
                      <a:lnTo>
                        <a:pt x="52" y="301"/>
                      </a:lnTo>
                      <a:lnTo>
                        <a:pt x="71" y="282"/>
                      </a:lnTo>
                      <a:lnTo>
                        <a:pt x="81" y="250"/>
                      </a:lnTo>
                      <a:lnTo>
                        <a:pt x="91" y="235"/>
                      </a:lnTo>
                      <a:lnTo>
                        <a:pt x="107" y="226"/>
                      </a:lnTo>
                      <a:lnTo>
                        <a:pt x="115" y="177"/>
                      </a:lnTo>
                      <a:lnTo>
                        <a:pt x="111" y="141"/>
                      </a:lnTo>
                      <a:lnTo>
                        <a:pt x="103" y="124"/>
                      </a:lnTo>
                      <a:lnTo>
                        <a:pt x="107" y="99"/>
                      </a:lnTo>
                      <a:lnTo>
                        <a:pt x="115" y="53"/>
                      </a:lnTo>
                      <a:lnTo>
                        <a:pt x="111" y="21"/>
                      </a:lnTo>
                      <a:lnTo>
                        <a:pt x="77" y="4"/>
                      </a:lnTo>
                      <a:lnTo>
                        <a:pt x="69" y="0"/>
                      </a:lnTo>
                      <a:lnTo>
                        <a:pt x="40" y="12"/>
                      </a:lnTo>
                      <a:close/>
                    </a:path>
                  </a:pathLst>
                </a:custGeom>
                <a:solidFill>
                  <a:srgbClr val="DDDDDD"/>
                </a:solidFill>
                <a:ln w="9525">
                  <a:solidFill>
                    <a:schemeClr val="tx1"/>
                  </a:solidFill>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sp>
              <p:nvSpPr>
                <p:cNvPr id="121" name="Freeform 16"/>
                <p:cNvSpPr>
                  <a:spLocks/>
                </p:cNvSpPr>
                <p:nvPr/>
              </p:nvSpPr>
              <p:spPr bwMode="auto">
                <a:xfrm>
                  <a:off x="5078" y="3115"/>
                  <a:ext cx="115" cy="298"/>
                </a:xfrm>
                <a:custGeom>
                  <a:avLst/>
                  <a:gdLst/>
                  <a:ahLst/>
                  <a:cxnLst>
                    <a:cxn ang="0">
                      <a:pos x="40" y="12"/>
                    </a:cxn>
                    <a:cxn ang="0">
                      <a:pos x="40" y="17"/>
                    </a:cxn>
                    <a:cxn ang="0">
                      <a:pos x="38" y="21"/>
                    </a:cxn>
                    <a:cxn ang="0">
                      <a:pos x="37" y="26"/>
                    </a:cxn>
                    <a:cxn ang="0">
                      <a:pos x="34" y="29"/>
                    </a:cxn>
                    <a:cxn ang="0">
                      <a:pos x="32" y="34"/>
                    </a:cxn>
                    <a:cxn ang="0">
                      <a:pos x="31" y="39"/>
                    </a:cxn>
                    <a:cxn ang="0">
                      <a:pos x="29" y="43"/>
                    </a:cxn>
                    <a:cxn ang="0">
                      <a:pos x="24" y="47"/>
                    </a:cxn>
                    <a:cxn ang="0">
                      <a:pos x="23" y="51"/>
                    </a:cxn>
                    <a:cxn ang="0">
                      <a:pos x="18" y="56"/>
                    </a:cxn>
                    <a:cxn ang="0">
                      <a:pos x="18" y="60"/>
                    </a:cxn>
                    <a:cxn ang="0">
                      <a:pos x="17" y="65"/>
                    </a:cxn>
                    <a:cxn ang="0">
                      <a:pos x="14" y="68"/>
                    </a:cxn>
                    <a:cxn ang="0">
                      <a:pos x="12" y="73"/>
                    </a:cxn>
                    <a:cxn ang="0">
                      <a:pos x="11" y="77"/>
                    </a:cxn>
                    <a:cxn ang="0">
                      <a:pos x="11" y="75"/>
                    </a:cxn>
                    <a:cxn ang="0">
                      <a:pos x="11" y="80"/>
                    </a:cxn>
                    <a:cxn ang="0">
                      <a:pos x="11" y="84"/>
                    </a:cxn>
                    <a:cxn ang="0">
                      <a:pos x="11" y="88"/>
                    </a:cxn>
                    <a:cxn ang="0">
                      <a:pos x="11" y="92"/>
                    </a:cxn>
                    <a:cxn ang="0">
                      <a:pos x="11" y="97"/>
                    </a:cxn>
                    <a:cxn ang="0">
                      <a:pos x="11" y="101"/>
                    </a:cxn>
                    <a:cxn ang="0">
                      <a:pos x="8" y="105"/>
                    </a:cxn>
                    <a:cxn ang="0">
                      <a:pos x="8" y="112"/>
                    </a:cxn>
                    <a:cxn ang="0">
                      <a:pos x="8" y="116"/>
                    </a:cxn>
                    <a:cxn ang="0">
                      <a:pos x="8" y="121"/>
                    </a:cxn>
                    <a:cxn ang="0">
                      <a:pos x="8" y="124"/>
                    </a:cxn>
                    <a:cxn ang="0">
                      <a:pos x="11" y="129"/>
                    </a:cxn>
                    <a:cxn ang="0">
                      <a:pos x="11" y="133"/>
                    </a:cxn>
                    <a:cxn ang="0">
                      <a:pos x="11" y="140"/>
                    </a:cxn>
                    <a:cxn ang="0">
                      <a:pos x="8" y="144"/>
                    </a:cxn>
                    <a:cxn ang="0">
                      <a:pos x="8" y="150"/>
                    </a:cxn>
                    <a:cxn ang="0">
                      <a:pos x="8" y="155"/>
                    </a:cxn>
                    <a:cxn ang="0">
                      <a:pos x="8" y="160"/>
                    </a:cxn>
                    <a:cxn ang="0">
                      <a:pos x="8" y="163"/>
                    </a:cxn>
                    <a:cxn ang="0">
                      <a:pos x="0" y="216"/>
                    </a:cxn>
                    <a:cxn ang="0">
                      <a:pos x="11" y="243"/>
                    </a:cxn>
                    <a:cxn ang="0">
                      <a:pos x="24" y="265"/>
                    </a:cxn>
                    <a:cxn ang="0">
                      <a:pos x="31" y="273"/>
                    </a:cxn>
                    <a:cxn ang="0">
                      <a:pos x="20" y="275"/>
                    </a:cxn>
                    <a:cxn ang="0">
                      <a:pos x="23" y="289"/>
                    </a:cxn>
                    <a:cxn ang="0">
                      <a:pos x="52" y="301"/>
                    </a:cxn>
                    <a:cxn ang="0">
                      <a:pos x="71" y="282"/>
                    </a:cxn>
                    <a:cxn ang="0">
                      <a:pos x="81" y="250"/>
                    </a:cxn>
                    <a:cxn ang="0">
                      <a:pos x="91" y="235"/>
                    </a:cxn>
                    <a:cxn ang="0">
                      <a:pos x="107" y="226"/>
                    </a:cxn>
                    <a:cxn ang="0">
                      <a:pos x="115" y="177"/>
                    </a:cxn>
                    <a:cxn ang="0">
                      <a:pos x="111" y="141"/>
                    </a:cxn>
                    <a:cxn ang="0">
                      <a:pos x="103" y="124"/>
                    </a:cxn>
                    <a:cxn ang="0">
                      <a:pos x="107" y="99"/>
                    </a:cxn>
                    <a:cxn ang="0">
                      <a:pos x="115" y="53"/>
                    </a:cxn>
                    <a:cxn ang="0">
                      <a:pos x="111" y="21"/>
                    </a:cxn>
                    <a:cxn ang="0">
                      <a:pos x="77" y="4"/>
                    </a:cxn>
                    <a:cxn ang="0">
                      <a:pos x="69" y="0"/>
                    </a:cxn>
                    <a:cxn ang="0">
                      <a:pos x="40" y="12"/>
                    </a:cxn>
                  </a:cxnLst>
                  <a:rect l="0" t="0" r="r" b="b"/>
                  <a:pathLst>
                    <a:path w="115" h="301">
                      <a:moveTo>
                        <a:pt x="40" y="12"/>
                      </a:moveTo>
                      <a:lnTo>
                        <a:pt x="40" y="17"/>
                      </a:lnTo>
                      <a:lnTo>
                        <a:pt x="38" y="21"/>
                      </a:lnTo>
                      <a:lnTo>
                        <a:pt x="37" y="26"/>
                      </a:lnTo>
                      <a:lnTo>
                        <a:pt x="34" y="29"/>
                      </a:lnTo>
                      <a:lnTo>
                        <a:pt x="32" y="34"/>
                      </a:lnTo>
                      <a:lnTo>
                        <a:pt x="31" y="39"/>
                      </a:lnTo>
                      <a:lnTo>
                        <a:pt x="29" y="43"/>
                      </a:lnTo>
                      <a:lnTo>
                        <a:pt x="24" y="47"/>
                      </a:lnTo>
                      <a:lnTo>
                        <a:pt x="23" y="51"/>
                      </a:lnTo>
                      <a:lnTo>
                        <a:pt x="18" y="56"/>
                      </a:lnTo>
                      <a:lnTo>
                        <a:pt x="18" y="60"/>
                      </a:lnTo>
                      <a:lnTo>
                        <a:pt x="17" y="65"/>
                      </a:lnTo>
                      <a:lnTo>
                        <a:pt x="14" y="68"/>
                      </a:lnTo>
                      <a:lnTo>
                        <a:pt x="12" y="73"/>
                      </a:lnTo>
                      <a:lnTo>
                        <a:pt x="11" y="77"/>
                      </a:lnTo>
                      <a:lnTo>
                        <a:pt x="11" y="75"/>
                      </a:lnTo>
                      <a:lnTo>
                        <a:pt x="11" y="80"/>
                      </a:lnTo>
                      <a:lnTo>
                        <a:pt x="11" y="84"/>
                      </a:lnTo>
                      <a:lnTo>
                        <a:pt x="11" y="88"/>
                      </a:lnTo>
                      <a:lnTo>
                        <a:pt x="11" y="92"/>
                      </a:lnTo>
                      <a:lnTo>
                        <a:pt x="11" y="97"/>
                      </a:lnTo>
                      <a:lnTo>
                        <a:pt x="11" y="101"/>
                      </a:lnTo>
                      <a:lnTo>
                        <a:pt x="8" y="105"/>
                      </a:lnTo>
                      <a:lnTo>
                        <a:pt x="8" y="112"/>
                      </a:lnTo>
                      <a:lnTo>
                        <a:pt x="8" y="116"/>
                      </a:lnTo>
                      <a:lnTo>
                        <a:pt x="8" y="121"/>
                      </a:lnTo>
                      <a:lnTo>
                        <a:pt x="8" y="124"/>
                      </a:lnTo>
                      <a:lnTo>
                        <a:pt x="11" y="129"/>
                      </a:lnTo>
                      <a:lnTo>
                        <a:pt x="11" y="133"/>
                      </a:lnTo>
                      <a:lnTo>
                        <a:pt x="11" y="140"/>
                      </a:lnTo>
                      <a:lnTo>
                        <a:pt x="8" y="144"/>
                      </a:lnTo>
                      <a:lnTo>
                        <a:pt x="8" y="150"/>
                      </a:lnTo>
                      <a:lnTo>
                        <a:pt x="8" y="155"/>
                      </a:lnTo>
                      <a:lnTo>
                        <a:pt x="8" y="160"/>
                      </a:lnTo>
                      <a:lnTo>
                        <a:pt x="8" y="163"/>
                      </a:lnTo>
                      <a:lnTo>
                        <a:pt x="0" y="216"/>
                      </a:lnTo>
                      <a:lnTo>
                        <a:pt x="11" y="243"/>
                      </a:lnTo>
                      <a:lnTo>
                        <a:pt x="24" y="265"/>
                      </a:lnTo>
                      <a:lnTo>
                        <a:pt x="31" y="273"/>
                      </a:lnTo>
                      <a:lnTo>
                        <a:pt x="20" y="275"/>
                      </a:lnTo>
                      <a:lnTo>
                        <a:pt x="23" y="289"/>
                      </a:lnTo>
                      <a:lnTo>
                        <a:pt x="52" y="301"/>
                      </a:lnTo>
                      <a:lnTo>
                        <a:pt x="71" y="282"/>
                      </a:lnTo>
                      <a:lnTo>
                        <a:pt x="81" y="250"/>
                      </a:lnTo>
                      <a:lnTo>
                        <a:pt x="91" y="235"/>
                      </a:lnTo>
                      <a:lnTo>
                        <a:pt x="107" y="226"/>
                      </a:lnTo>
                      <a:lnTo>
                        <a:pt x="115" y="177"/>
                      </a:lnTo>
                      <a:lnTo>
                        <a:pt x="111" y="141"/>
                      </a:lnTo>
                      <a:lnTo>
                        <a:pt x="103" y="124"/>
                      </a:lnTo>
                      <a:lnTo>
                        <a:pt x="107" y="99"/>
                      </a:lnTo>
                      <a:lnTo>
                        <a:pt x="115" y="53"/>
                      </a:lnTo>
                      <a:lnTo>
                        <a:pt x="111" y="21"/>
                      </a:lnTo>
                      <a:lnTo>
                        <a:pt x="77" y="4"/>
                      </a:lnTo>
                      <a:lnTo>
                        <a:pt x="69" y="0"/>
                      </a:lnTo>
                      <a:lnTo>
                        <a:pt x="40" y="12"/>
                      </a:lnTo>
                      <a:close/>
                    </a:path>
                  </a:pathLst>
                </a:custGeom>
                <a:solidFill>
                  <a:srgbClr val="DDDDDD"/>
                </a:solidFill>
                <a:ln w="14288">
                  <a:solidFill>
                    <a:schemeClr val="tx1"/>
                  </a:solidFill>
                  <a:prstDash val="solid"/>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grpSp>
          <p:sp>
            <p:nvSpPr>
              <p:cNvPr id="35" name="Rectangle 17"/>
              <p:cNvSpPr>
                <a:spLocks noChangeArrowheads="1"/>
              </p:cNvSpPr>
              <p:nvPr/>
            </p:nvSpPr>
            <p:spPr bwMode="auto">
              <a:xfrm>
                <a:off x="3126" y="2516"/>
                <a:ext cx="893" cy="497"/>
              </a:xfrm>
              <a:prstGeom prst="rect">
                <a:avLst/>
              </a:prstGeom>
              <a:solidFill>
                <a:schemeClr val="accent2"/>
              </a:solidFill>
              <a:ln w="12700">
                <a:noFill/>
                <a:miter lim="800000"/>
                <a:headEnd/>
                <a:tailEnd/>
              </a:ln>
              <a:effectLst>
                <a:outerShdw dist="35921" dir="2700000" algn="ctr" rotWithShape="0">
                  <a:schemeClr val="tx1"/>
                </a:outerShdw>
              </a:effectLst>
            </p:spPr>
            <p:txBody>
              <a:bodyPr vert="eaVert" wrap="none" lIns="88900" tIns="44450" rIns="88900" bIns="44450" anchor="ctr"/>
              <a:lstStyle/>
              <a:p>
                <a:pPr>
                  <a:defRPr/>
                </a:pPr>
                <a:endParaRPr lang="zh-CN" altLang="en-US" sz="1000">
                  <a:latin typeface="微软雅黑" pitchFamily="34" charset="-122"/>
                  <a:ea typeface="微软雅黑" pitchFamily="34" charset="-122"/>
                </a:endParaRPr>
              </a:p>
            </p:txBody>
          </p:sp>
          <p:grpSp>
            <p:nvGrpSpPr>
              <p:cNvPr id="36" name="Group 18"/>
              <p:cNvGrpSpPr>
                <a:grpSpLocks/>
              </p:cNvGrpSpPr>
              <p:nvPr/>
            </p:nvGrpSpPr>
            <p:grpSpPr bwMode="auto">
              <a:xfrm>
                <a:off x="3922" y="2912"/>
                <a:ext cx="363" cy="406"/>
                <a:chOff x="4528" y="2880"/>
                <a:chExt cx="469" cy="510"/>
              </a:xfrm>
            </p:grpSpPr>
            <p:sp>
              <p:nvSpPr>
                <p:cNvPr id="118" name="Freeform 19"/>
                <p:cNvSpPr>
                  <a:spLocks/>
                </p:cNvSpPr>
                <p:nvPr/>
              </p:nvSpPr>
              <p:spPr bwMode="auto">
                <a:xfrm>
                  <a:off x="4523" y="2874"/>
                  <a:ext cx="475" cy="518"/>
                </a:xfrm>
                <a:custGeom>
                  <a:avLst/>
                  <a:gdLst/>
                  <a:ahLst/>
                  <a:cxnLst>
                    <a:cxn ang="0">
                      <a:pos x="0" y="389"/>
                    </a:cxn>
                    <a:cxn ang="0">
                      <a:pos x="23" y="299"/>
                    </a:cxn>
                    <a:cxn ang="0">
                      <a:pos x="35" y="279"/>
                    </a:cxn>
                    <a:cxn ang="0">
                      <a:pos x="47" y="259"/>
                    </a:cxn>
                    <a:cxn ang="0">
                      <a:pos x="59" y="219"/>
                    </a:cxn>
                    <a:cxn ang="0">
                      <a:pos x="47" y="210"/>
                    </a:cxn>
                    <a:cxn ang="0">
                      <a:pos x="59" y="180"/>
                    </a:cxn>
                    <a:cxn ang="0">
                      <a:pos x="105" y="129"/>
                    </a:cxn>
                    <a:cxn ang="0">
                      <a:pos x="93" y="99"/>
                    </a:cxn>
                    <a:cxn ang="0">
                      <a:pos x="129" y="50"/>
                    </a:cxn>
                    <a:cxn ang="0">
                      <a:pos x="164" y="59"/>
                    </a:cxn>
                    <a:cxn ang="0">
                      <a:pos x="223" y="19"/>
                    </a:cxn>
                    <a:cxn ang="0">
                      <a:pos x="235" y="0"/>
                    </a:cxn>
                    <a:cxn ang="0">
                      <a:pos x="270" y="10"/>
                    </a:cxn>
                    <a:cxn ang="0">
                      <a:pos x="293" y="50"/>
                    </a:cxn>
                    <a:cxn ang="0">
                      <a:pos x="305" y="78"/>
                    </a:cxn>
                    <a:cxn ang="0">
                      <a:pos x="351" y="78"/>
                    </a:cxn>
                    <a:cxn ang="0">
                      <a:pos x="376" y="50"/>
                    </a:cxn>
                    <a:cxn ang="0">
                      <a:pos x="410" y="78"/>
                    </a:cxn>
                    <a:cxn ang="0">
                      <a:pos x="469" y="59"/>
                    </a:cxn>
                    <a:cxn ang="0">
                      <a:pos x="433" y="149"/>
                    </a:cxn>
                    <a:cxn ang="0">
                      <a:pos x="410" y="140"/>
                    </a:cxn>
                    <a:cxn ang="0">
                      <a:pos x="386" y="140"/>
                    </a:cxn>
                    <a:cxn ang="0">
                      <a:pos x="386" y="149"/>
                    </a:cxn>
                    <a:cxn ang="0">
                      <a:pos x="410" y="169"/>
                    </a:cxn>
                    <a:cxn ang="0">
                      <a:pos x="410" y="250"/>
                    </a:cxn>
                    <a:cxn ang="0">
                      <a:pos x="410" y="270"/>
                    </a:cxn>
                    <a:cxn ang="0">
                      <a:pos x="410" y="279"/>
                    </a:cxn>
                    <a:cxn ang="0">
                      <a:pos x="376" y="270"/>
                    </a:cxn>
                    <a:cxn ang="0">
                      <a:pos x="363" y="290"/>
                    </a:cxn>
                    <a:cxn ang="0">
                      <a:pos x="376" y="309"/>
                    </a:cxn>
                    <a:cxn ang="0">
                      <a:pos x="340" y="330"/>
                    </a:cxn>
                    <a:cxn ang="0">
                      <a:pos x="351" y="340"/>
                    </a:cxn>
                    <a:cxn ang="0">
                      <a:pos x="316" y="360"/>
                    </a:cxn>
                    <a:cxn ang="0">
                      <a:pos x="328" y="380"/>
                    </a:cxn>
                    <a:cxn ang="0">
                      <a:pos x="316" y="389"/>
                    </a:cxn>
                    <a:cxn ang="0">
                      <a:pos x="270" y="389"/>
                    </a:cxn>
                    <a:cxn ang="0">
                      <a:pos x="246" y="399"/>
                    </a:cxn>
                    <a:cxn ang="0">
                      <a:pos x="246" y="411"/>
                    </a:cxn>
                    <a:cxn ang="0">
                      <a:pos x="270" y="420"/>
                    </a:cxn>
                    <a:cxn ang="0">
                      <a:pos x="246" y="451"/>
                    </a:cxn>
                    <a:cxn ang="0">
                      <a:pos x="210" y="479"/>
                    </a:cxn>
                    <a:cxn ang="0">
                      <a:pos x="198" y="479"/>
                    </a:cxn>
                    <a:cxn ang="0">
                      <a:pos x="176" y="510"/>
                    </a:cxn>
                    <a:cxn ang="0">
                      <a:pos x="140" y="439"/>
                    </a:cxn>
                    <a:cxn ang="0">
                      <a:pos x="105" y="411"/>
                    </a:cxn>
                    <a:cxn ang="0">
                      <a:pos x="93" y="411"/>
                    </a:cxn>
                    <a:cxn ang="0">
                      <a:pos x="71" y="399"/>
                    </a:cxn>
                    <a:cxn ang="0">
                      <a:pos x="0" y="389"/>
                    </a:cxn>
                  </a:cxnLst>
                  <a:rect l="0" t="0" r="r" b="b"/>
                  <a:pathLst>
                    <a:path w="469" h="510">
                      <a:moveTo>
                        <a:pt x="0" y="389"/>
                      </a:moveTo>
                      <a:lnTo>
                        <a:pt x="23" y="299"/>
                      </a:lnTo>
                      <a:lnTo>
                        <a:pt x="35" y="279"/>
                      </a:lnTo>
                      <a:lnTo>
                        <a:pt x="47" y="259"/>
                      </a:lnTo>
                      <a:lnTo>
                        <a:pt x="59" y="219"/>
                      </a:lnTo>
                      <a:lnTo>
                        <a:pt x="47" y="210"/>
                      </a:lnTo>
                      <a:lnTo>
                        <a:pt x="59" y="180"/>
                      </a:lnTo>
                      <a:lnTo>
                        <a:pt x="105" y="129"/>
                      </a:lnTo>
                      <a:lnTo>
                        <a:pt x="93" y="99"/>
                      </a:lnTo>
                      <a:lnTo>
                        <a:pt x="129" y="50"/>
                      </a:lnTo>
                      <a:lnTo>
                        <a:pt x="164" y="59"/>
                      </a:lnTo>
                      <a:lnTo>
                        <a:pt x="223" y="19"/>
                      </a:lnTo>
                      <a:lnTo>
                        <a:pt x="235" y="0"/>
                      </a:lnTo>
                      <a:lnTo>
                        <a:pt x="270" y="10"/>
                      </a:lnTo>
                      <a:lnTo>
                        <a:pt x="293" y="50"/>
                      </a:lnTo>
                      <a:lnTo>
                        <a:pt x="305" y="78"/>
                      </a:lnTo>
                      <a:lnTo>
                        <a:pt x="351" y="78"/>
                      </a:lnTo>
                      <a:lnTo>
                        <a:pt x="376" y="50"/>
                      </a:lnTo>
                      <a:lnTo>
                        <a:pt x="410" y="78"/>
                      </a:lnTo>
                      <a:lnTo>
                        <a:pt x="469" y="59"/>
                      </a:lnTo>
                      <a:lnTo>
                        <a:pt x="433" y="149"/>
                      </a:lnTo>
                      <a:lnTo>
                        <a:pt x="410" y="140"/>
                      </a:lnTo>
                      <a:lnTo>
                        <a:pt x="386" y="140"/>
                      </a:lnTo>
                      <a:lnTo>
                        <a:pt x="386" y="149"/>
                      </a:lnTo>
                      <a:lnTo>
                        <a:pt x="410" y="169"/>
                      </a:lnTo>
                      <a:lnTo>
                        <a:pt x="410" y="250"/>
                      </a:lnTo>
                      <a:lnTo>
                        <a:pt x="410" y="270"/>
                      </a:lnTo>
                      <a:lnTo>
                        <a:pt x="410" y="279"/>
                      </a:lnTo>
                      <a:lnTo>
                        <a:pt x="376" y="270"/>
                      </a:lnTo>
                      <a:lnTo>
                        <a:pt x="363" y="290"/>
                      </a:lnTo>
                      <a:lnTo>
                        <a:pt x="376" y="309"/>
                      </a:lnTo>
                      <a:lnTo>
                        <a:pt x="340" y="330"/>
                      </a:lnTo>
                      <a:lnTo>
                        <a:pt x="351" y="340"/>
                      </a:lnTo>
                      <a:lnTo>
                        <a:pt x="316" y="360"/>
                      </a:lnTo>
                      <a:lnTo>
                        <a:pt x="328" y="380"/>
                      </a:lnTo>
                      <a:lnTo>
                        <a:pt x="316" y="389"/>
                      </a:lnTo>
                      <a:lnTo>
                        <a:pt x="270" y="389"/>
                      </a:lnTo>
                      <a:lnTo>
                        <a:pt x="246" y="399"/>
                      </a:lnTo>
                      <a:lnTo>
                        <a:pt x="246" y="411"/>
                      </a:lnTo>
                      <a:lnTo>
                        <a:pt x="270" y="420"/>
                      </a:lnTo>
                      <a:lnTo>
                        <a:pt x="246" y="451"/>
                      </a:lnTo>
                      <a:lnTo>
                        <a:pt x="210" y="479"/>
                      </a:lnTo>
                      <a:lnTo>
                        <a:pt x="198" y="479"/>
                      </a:lnTo>
                      <a:lnTo>
                        <a:pt x="176" y="510"/>
                      </a:lnTo>
                      <a:lnTo>
                        <a:pt x="140" y="439"/>
                      </a:lnTo>
                      <a:lnTo>
                        <a:pt x="105" y="411"/>
                      </a:lnTo>
                      <a:lnTo>
                        <a:pt x="93" y="411"/>
                      </a:lnTo>
                      <a:lnTo>
                        <a:pt x="71" y="399"/>
                      </a:lnTo>
                      <a:lnTo>
                        <a:pt x="0" y="389"/>
                      </a:lnTo>
                      <a:close/>
                    </a:path>
                  </a:pathLst>
                </a:custGeom>
                <a:solidFill>
                  <a:srgbClr val="907500"/>
                </a:solidFill>
                <a:ln w="9525">
                  <a:solidFill>
                    <a:srgbClr val="000000"/>
                  </a:solidFill>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sp>
              <p:nvSpPr>
                <p:cNvPr id="119" name="Freeform 20"/>
                <p:cNvSpPr>
                  <a:spLocks/>
                </p:cNvSpPr>
                <p:nvPr/>
              </p:nvSpPr>
              <p:spPr bwMode="auto">
                <a:xfrm>
                  <a:off x="4523" y="2874"/>
                  <a:ext cx="475" cy="518"/>
                </a:xfrm>
                <a:custGeom>
                  <a:avLst/>
                  <a:gdLst/>
                  <a:ahLst/>
                  <a:cxnLst>
                    <a:cxn ang="0">
                      <a:pos x="0" y="389"/>
                    </a:cxn>
                    <a:cxn ang="0">
                      <a:pos x="23" y="299"/>
                    </a:cxn>
                    <a:cxn ang="0">
                      <a:pos x="35" y="279"/>
                    </a:cxn>
                    <a:cxn ang="0">
                      <a:pos x="47" y="259"/>
                    </a:cxn>
                    <a:cxn ang="0">
                      <a:pos x="59" y="219"/>
                    </a:cxn>
                    <a:cxn ang="0">
                      <a:pos x="47" y="210"/>
                    </a:cxn>
                    <a:cxn ang="0">
                      <a:pos x="59" y="180"/>
                    </a:cxn>
                    <a:cxn ang="0">
                      <a:pos x="105" y="129"/>
                    </a:cxn>
                    <a:cxn ang="0">
                      <a:pos x="93" y="99"/>
                    </a:cxn>
                    <a:cxn ang="0">
                      <a:pos x="129" y="50"/>
                    </a:cxn>
                    <a:cxn ang="0">
                      <a:pos x="164" y="59"/>
                    </a:cxn>
                    <a:cxn ang="0">
                      <a:pos x="223" y="19"/>
                    </a:cxn>
                    <a:cxn ang="0">
                      <a:pos x="235" y="0"/>
                    </a:cxn>
                    <a:cxn ang="0">
                      <a:pos x="270" y="10"/>
                    </a:cxn>
                    <a:cxn ang="0">
                      <a:pos x="293" y="50"/>
                    </a:cxn>
                    <a:cxn ang="0">
                      <a:pos x="305" y="78"/>
                    </a:cxn>
                    <a:cxn ang="0">
                      <a:pos x="351" y="78"/>
                    </a:cxn>
                    <a:cxn ang="0">
                      <a:pos x="376" y="50"/>
                    </a:cxn>
                    <a:cxn ang="0">
                      <a:pos x="410" y="78"/>
                    </a:cxn>
                    <a:cxn ang="0">
                      <a:pos x="469" y="59"/>
                    </a:cxn>
                    <a:cxn ang="0">
                      <a:pos x="433" y="149"/>
                    </a:cxn>
                    <a:cxn ang="0">
                      <a:pos x="410" y="140"/>
                    </a:cxn>
                    <a:cxn ang="0">
                      <a:pos x="386" y="140"/>
                    </a:cxn>
                    <a:cxn ang="0">
                      <a:pos x="386" y="149"/>
                    </a:cxn>
                    <a:cxn ang="0">
                      <a:pos x="410" y="169"/>
                    </a:cxn>
                    <a:cxn ang="0">
                      <a:pos x="410" y="250"/>
                    </a:cxn>
                    <a:cxn ang="0">
                      <a:pos x="410" y="270"/>
                    </a:cxn>
                    <a:cxn ang="0">
                      <a:pos x="410" y="279"/>
                    </a:cxn>
                    <a:cxn ang="0">
                      <a:pos x="376" y="270"/>
                    </a:cxn>
                    <a:cxn ang="0">
                      <a:pos x="363" y="290"/>
                    </a:cxn>
                    <a:cxn ang="0">
                      <a:pos x="376" y="309"/>
                    </a:cxn>
                    <a:cxn ang="0">
                      <a:pos x="340" y="330"/>
                    </a:cxn>
                    <a:cxn ang="0">
                      <a:pos x="351" y="340"/>
                    </a:cxn>
                    <a:cxn ang="0">
                      <a:pos x="316" y="360"/>
                    </a:cxn>
                    <a:cxn ang="0">
                      <a:pos x="328" y="380"/>
                    </a:cxn>
                    <a:cxn ang="0">
                      <a:pos x="316" y="389"/>
                    </a:cxn>
                    <a:cxn ang="0">
                      <a:pos x="270" y="389"/>
                    </a:cxn>
                    <a:cxn ang="0">
                      <a:pos x="246" y="399"/>
                    </a:cxn>
                    <a:cxn ang="0">
                      <a:pos x="246" y="411"/>
                    </a:cxn>
                    <a:cxn ang="0">
                      <a:pos x="270" y="420"/>
                    </a:cxn>
                    <a:cxn ang="0">
                      <a:pos x="246" y="451"/>
                    </a:cxn>
                    <a:cxn ang="0">
                      <a:pos x="210" y="479"/>
                    </a:cxn>
                    <a:cxn ang="0">
                      <a:pos x="198" y="479"/>
                    </a:cxn>
                    <a:cxn ang="0">
                      <a:pos x="176" y="510"/>
                    </a:cxn>
                    <a:cxn ang="0">
                      <a:pos x="140" y="439"/>
                    </a:cxn>
                    <a:cxn ang="0">
                      <a:pos x="105" y="411"/>
                    </a:cxn>
                    <a:cxn ang="0">
                      <a:pos x="93" y="411"/>
                    </a:cxn>
                    <a:cxn ang="0">
                      <a:pos x="71" y="399"/>
                    </a:cxn>
                    <a:cxn ang="0">
                      <a:pos x="0" y="389"/>
                    </a:cxn>
                  </a:cxnLst>
                  <a:rect l="0" t="0" r="r" b="b"/>
                  <a:pathLst>
                    <a:path w="469" h="510">
                      <a:moveTo>
                        <a:pt x="0" y="389"/>
                      </a:moveTo>
                      <a:lnTo>
                        <a:pt x="23" y="299"/>
                      </a:lnTo>
                      <a:lnTo>
                        <a:pt x="35" y="279"/>
                      </a:lnTo>
                      <a:lnTo>
                        <a:pt x="47" y="259"/>
                      </a:lnTo>
                      <a:lnTo>
                        <a:pt x="59" y="219"/>
                      </a:lnTo>
                      <a:lnTo>
                        <a:pt x="47" y="210"/>
                      </a:lnTo>
                      <a:lnTo>
                        <a:pt x="59" y="180"/>
                      </a:lnTo>
                      <a:lnTo>
                        <a:pt x="105" y="129"/>
                      </a:lnTo>
                      <a:lnTo>
                        <a:pt x="93" y="99"/>
                      </a:lnTo>
                      <a:lnTo>
                        <a:pt x="129" y="50"/>
                      </a:lnTo>
                      <a:lnTo>
                        <a:pt x="164" y="59"/>
                      </a:lnTo>
                      <a:lnTo>
                        <a:pt x="223" y="19"/>
                      </a:lnTo>
                      <a:lnTo>
                        <a:pt x="235" y="0"/>
                      </a:lnTo>
                      <a:lnTo>
                        <a:pt x="270" y="10"/>
                      </a:lnTo>
                      <a:lnTo>
                        <a:pt x="293" y="50"/>
                      </a:lnTo>
                      <a:lnTo>
                        <a:pt x="305" y="78"/>
                      </a:lnTo>
                      <a:lnTo>
                        <a:pt x="351" y="78"/>
                      </a:lnTo>
                      <a:lnTo>
                        <a:pt x="376" y="50"/>
                      </a:lnTo>
                      <a:lnTo>
                        <a:pt x="410" y="78"/>
                      </a:lnTo>
                      <a:lnTo>
                        <a:pt x="469" y="59"/>
                      </a:lnTo>
                      <a:lnTo>
                        <a:pt x="433" y="149"/>
                      </a:lnTo>
                      <a:lnTo>
                        <a:pt x="410" y="140"/>
                      </a:lnTo>
                      <a:lnTo>
                        <a:pt x="386" y="140"/>
                      </a:lnTo>
                      <a:lnTo>
                        <a:pt x="386" y="149"/>
                      </a:lnTo>
                      <a:lnTo>
                        <a:pt x="410" y="169"/>
                      </a:lnTo>
                      <a:lnTo>
                        <a:pt x="410" y="250"/>
                      </a:lnTo>
                      <a:lnTo>
                        <a:pt x="410" y="270"/>
                      </a:lnTo>
                      <a:lnTo>
                        <a:pt x="410" y="279"/>
                      </a:lnTo>
                      <a:lnTo>
                        <a:pt x="376" y="270"/>
                      </a:lnTo>
                      <a:lnTo>
                        <a:pt x="363" y="290"/>
                      </a:lnTo>
                      <a:lnTo>
                        <a:pt x="376" y="309"/>
                      </a:lnTo>
                      <a:lnTo>
                        <a:pt x="340" y="330"/>
                      </a:lnTo>
                      <a:lnTo>
                        <a:pt x="351" y="340"/>
                      </a:lnTo>
                      <a:lnTo>
                        <a:pt x="316" y="360"/>
                      </a:lnTo>
                      <a:lnTo>
                        <a:pt x="328" y="380"/>
                      </a:lnTo>
                      <a:lnTo>
                        <a:pt x="316" y="389"/>
                      </a:lnTo>
                      <a:lnTo>
                        <a:pt x="270" y="389"/>
                      </a:lnTo>
                      <a:lnTo>
                        <a:pt x="246" y="399"/>
                      </a:lnTo>
                      <a:lnTo>
                        <a:pt x="246" y="411"/>
                      </a:lnTo>
                      <a:lnTo>
                        <a:pt x="270" y="420"/>
                      </a:lnTo>
                      <a:lnTo>
                        <a:pt x="246" y="451"/>
                      </a:lnTo>
                      <a:lnTo>
                        <a:pt x="210" y="479"/>
                      </a:lnTo>
                      <a:lnTo>
                        <a:pt x="198" y="479"/>
                      </a:lnTo>
                      <a:lnTo>
                        <a:pt x="176" y="510"/>
                      </a:lnTo>
                      <a:lnTo>
                        <a:pt x="140" y="439"/>
                      </a:lnTo>
                      <a:lnTo>
                        <a:pt x="105" y="411"/>
                      </a:lnTo>
                      <a:lnTo>
                        <a:pt x="93" y="411"/>
                      </a:lnTo>
                      <a:lnTo>
                        <a:pt x="71" y="399"/>
                      </a:lnTo>
                      <a:lnTo>
                        <a:pt x="0" y="389"/>
                      </a:lnTo>
                      <a:close/>
                    </a:path>
                  </a:pathLst>
                </a:custGeom>
                <a:solidFill>
                  <a:srgbClr val="907500"/>
                </a:solidFill>
                <a:ln w="14351">
                  <a:solidFill>
                    <a:srgbClr val="000000"/>
                  </a:solidFill>
                  <a:prstDash val="solid"/>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grpSp>
          <p:grpSp>
            <p:nvGrpSpPr>
              <p:cNvPr id="37" name="Group 21"/>
              <p:cNvGrpSpPr>
                <a:grpSpLocks/>
              </p:cNvGrpSpPr>
              <p:nvPr/>
            </p:nvGrpSpPr>
            <p:grpSpPr bwMode="auto">
              <a:xfrm>
                <a:off x="4044" y="2643"/>
                <a:ext cx="330" cy="329"/>
                <a:chOff x="4686" y="2541"/>
                <a:chExt cx="425" cy="414"/>
              </a:xfrm>
            </p:grpSpPr>
            <p:sp>
              <p:nvSpPr>
                <p:cNvPr id="116" name="Freeform 22"/>
                <p:cNvSpPr>
                  <a:spLocks/>
                </p:cNvSpPr>
                <p:nvPr/>
              </p:nvSpPr>
              <p:spPr bwMode="auto">
                <a:xfrm>
                  <a:off x="4683" y="2547"/>
                  <a:ext cx="428" cy="407"/>
                </a:xfrm>
                <a:custGeom>
                  <a:avLst/>
                  <a:gdLst/>
                  <a:ahLst/>
                  <a:cxnLst>
                    <a:cxn ang="0">
                      <a:pos x="307" y="395"/>
                    </a:cxn>
                    <a:cxn ang="0">
                      <a:pos x="247" y="414"/>
                    </a:cxn>
                    <a:cxn ang="0">
                      <a:pos x="213" y="384"/>
                    </a:cxn>
                    <a:cxn ang="0">
                      <a:pos x="188" y="414"/>
                    </a:cxn>
                    <a:cxn ang="0">
                      <a:pos x="141" y="414"/>
                    </a:cxn>
                    <a:cxn ang="0">
                      <a:pos x="130" y="384"/>
                    </a:cxn>
                    <a:cxn ang="0">
                      <a:pos x="106" y="344"/>
                    </a:cxn>
                    <a:cxn ang="0">
                      <a:pos x="71" y="334"/>
                    </a:cxn>
                    <a:cxn ang="0">
                      <a:pos x="34" y="272"/>
                    </a:cxn>
                    <a:cxn ang="0">
                      <a:pos x="0" y="244"/>
                    </a:cxn>
                    <a:cxn ang="0">
                      <a:pos x="24" y="222"/>
                    </a:cxn>
                    <a:cxn ang="0">
                      <a:pos x="34" y="222"/>
                    </a:cxn>
                    <a:cxn ang="0">
                      <a:pos x="71" y="172"/>
                    </a:cxn>
                    <a:cxn ang="0">
                      <a:pos x="71" y="132"/>
                    </a:cxn>
                    <a:cxn ang="0">
                      <a:pos x="82" y="112"/>
                    </a:cxn>
                    <a:cxn ang="0">
                      <a:pos x="118" y="101"/>
                    </a:cxn>
                    <a:cxn ang="0">
                      <a:pos x="130" y="91"/>
                    </a:cxn>
                    <a:cxn ang="0">
                      <a:pos x="118" y="71"/>
                    </a:cxn>
                    <a:cxn ang="0">
                      <a:pos x="130" y="51"/>
                    </a:cxn>
                    <a:cxn ang="0">
                      <a:pos x="130" y="21"/>
                    </a:cxn>
                    <a:cxn ang="0">
                      <a:pos x="154" y="11"/>
                    </a:cxn>
                    <a:cxn ang="0">
                      <a:pos x="200" y="31"/>
                    </a:cxn>
                    <a:cxn ang="0">
                      <a:pos x="247" y="31"/>
                    </a:cxn>
                    <a:cxn ang="0">
                      <a:pos x="272" y="0"/>
                    </a:cxn>
                    <a:cxn ang="0">
                      <a:pos x="319" y="31"/>
                    </a:cxn>
                    <a:cxn ang="0">
                      <a:pos x="294" y="40"/>
                    </a:cxn>
                    <a:cxn ang="0">
                      <a:pos x="284" y="71"/>
                    </a:cxn>
                    <a:cxn ang="0">
                      <a:pos x="247" y="71"/>
                    </a:cxn>
                    <a:cxn ang="0">
                      <a:pos x="236" y="82"/>
                    </a:cxn>
                    <a:cxn ang="0">
                      <a:pos x="272" y="91"/>
                    </a:cxn>
                    <a:cxn ang="0">
                      <a:pos x="319" y="71"/>
                    </a:cxn>
                    <a:cxn ang="0">
                      <a:pos x="414" y="112"/>
                    </a:cxn>
                    <a:cxn ang="0">
                      <a:pos x="425" y="172"/>
                    </a:cxn>
                    <a:cxn ang="0">
                      <a:pos x="390" y="172"/>
                    </a:cxn>
                    <a:cxn ang="0">
                      <a:pos x="390" y="192"/>
                    </a:cxn>
                    <a:cxn ang="0">
                      <a:pos x="401" y="222"/>
                    </a:cxn>
                    <a:cxn ang="0">
                      <a:pos x="390" y="244"/>
                    </a:cxn>
                    <a:cxn ang="0">
                      <a:pos x="414" y="272"/>
                    </a:cxn>
                    <a:cxn ang="0">
                      <a:pos x="378" y="303"/>
                    </a:cxn>
                    <a:cxn ang="0">
                      <a:pos x="366" y="283"/>
                    </a:cxn>
                    <a:cxn ang="0">
                      <a:pos x="319" y="384"/>
                    </a:cxn>
                    <a:cxn ang="0">
                      <a:pos x="307" y="395"/>
                    </a:cxn>
                  </a:cxnLst>
                  <a:rect l="0" t="0" r="r" b="b"/>
                  <a:pathLst>
                    <a:path w="425" h="414">
                      <a:moveTo>
                        <a:pt x="307" y="395"/>
                      </a:moveTo>
                      <a:lnTo>
                        <a:pt x="247" y="414"/>
                      </a:lnTo>
                      <a:lnTo>
                        <a:pt x="213" y="384"/>
                      </a:lnTo>
                      <a:lnTo>
                        <a:pt x="188" y="414"/>
                      </a:lnTo>
                      <a:lnTo>
                        <a:pt x="141" y="414"/>
                      </a:lnTo>
                      <a:lnTo>
                        <a:pt x="130" y="384"/>
                      </a:lnTo>
                      <a:lnTo>
                        <a:pt x="106" y="344"/>
                      </a:lnTo>
                      <a:lnTo>
                        <a:pt x="71" y="334"/>
                      </a:lnTo>
                      <a:lnTo>
                        <a:pt x="34" y="272"/>
                      </a:lnTo>
                      <a:lnTo>
                        <a:pt x="0" y="244"/>
                      </a:lnTo>
                      <a:lnTo>
                        <a:pt x="24" y="222"/>
                      </a:lnTo>
                      <a:lnTo>
                        <a:pt x="34" y="222"/>
                      </a:lnTo>
                      <a:lnTo>
                        <a:pt x="71" y="172"/>
                      </a:lnTo>
                      <a:lnTo>
                        <a:pt x="71" y="132"/>
                      </a:lnTo>
                      <a:lnTo>
                        <a:pt x="82" y="112"/>
                      </a:lnTo>
                      <a:lnTo>
                        <a:pt x="118" y="101"/>
                      </a:lnTo>
                      <a:lnTo>
                        <a:pt x="130" y="91"/>
                      </a:lnTo>
                      <a:lnTo>
                        <a:pt x="118" y="71"/>
                      </a:lnTo>
                      <a:lnTo>
                        <a:pt x="130" y="51"/>
                      </a:lnTo>
                      <a:lnTo>
                        <a:pt x="130" y="21"/>
                      </a:lnTo>
                      <a:lnTo>
                        <a:pt x="154" y="11"/>
                      </a:lnTo>
                      <a:lnTo>
                        <a:pt x="200" y="31"/>
                      </a:lnTo>
                      <a:lnTo>
                        <a:pt x="247" y="31"/>
                      </a:lnTo>
                      <a:lnTo>
                        <a:pt x="272" y="0"/>
                      </a:lnTo>
                      <a:lnTo>
                        <a:pt x="319" y="31"/>
                      </a:lnTo>
                      <a:lnTo>
                        <a:pt x="294" y="40"/>
                      </a:lnTo>
                      <a:lnTo>
                        <a:pt x="284" y="71"/>
                      </a:lnTo>
                      <a:lnTo>
                        <a:pt x="247" y="71"/>
                      </a:lnTo>
                      <a:lnTo>
                        <a:pt x="236" y="82"/>
                      </a:lnTo>
                      <a:lnTo>
                        <a:pt x="272" y="91"/>
                      </a:lnTo>
                      <a:lnTo>
                        <a:pt x="319" y="71"/>
                      </a:lnTo>
                      <a:lnTo>
                        <a:pt x="414" y="112"/>
                      </a:lnTo>
                      <a:lnTo>
                        <a:pt x="425" y="172"/>
                      </a:lnTo>
                      <a:lnTo>
                        <a:pt x="390" y="172"/>
                      </a:lnTo>
                      <a:lnTo>
                        <a:pt x="390" y="192"/>
                      </a:lnTo>
                      <a:lnTo>
                        <a:pt x="401" y="222"/>
                      </a:lnTo>
                      <a:lnTo>
                        <a:pt x="390" y="244"/>
                      </a:lnTo>
                      <a:lnTo>
                        <a:pt x="414" y="272"/>
                      </a:lnTo>
                      <a:lnTo>
                        <a:pt x="378" y="303"/>
                      </a:lnTo>
                      <a:lnTo>
                        <a:pt x="366" y="283"/>
                      </a:lnTo>
                      <a:lnTo>
                        <a:pt x="319" y="384"/>
                      </a:lnTo>
                      <a:lnTo>
                        <a:pt x="307" y="395"/>
                      </a:lnTo>
                      <a:close/>
                    </a:path>
                  </a:pathLst>
                </a:custGeom>
                <a:solidFill>
                  <a:srgbClr val="FFCC00"/>
                </a:solidFill>
                <a:ln w="9525">
                  <a:solidFill>
                    <a:srgbClr val="000000"/>
                  </a:solidFill>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sp>
              <p:nvSpPr>
                <p:cNvPr id="117" name="Freeform 23"/>
                <p:cNvSpPr>
                  <a:spLocks/>
                </p:cNvSpPr>
                <p:nvPr/>
              </p:nvSpPr>
              <p:spPr bwMode="auto">
                <a:xfrm>
                  <a:off x="4683" y="2547"/>
                  <a:ext cx="428" cy="407"/>
                </a:xfrm>
                <a:custGeom>
                  <a:avLst/>
                  <a:gdLst/>
                  <a:ahLst/>
                  <a:cxnLst>
                    <a:cxn ang="0">
                      <a:pos x="307" y="395"/>
                    </a:cxn>
                    <a:cxn ang="0">
                      <a:pos x="247" y="414"/>
                    </a:cxn>
                    <a:cxn ang="0">
                      <a:pos x="213" y="384"/>
                    </a:cxn>
                    <a:cxn ang="0">
                      <a:pos x="188" y="414"/>
                    </a:cxn>
                    <a:cxn ang="0">
                      <a:pos x="141" y="414"/>
                    </a:cxn>
                    <a:cxn ang="0">
                      <a:pos x="130" y="384"/>
                    </a:cxn>
                    <a:cxn ang="0">
                      <a:pos x="106" y="344"/>
                    </a:cxn>
                    <a:cxn ang="0">
                      <a:pos x="71" y="334"/>
                    </a:cxn>
                    <a:cxn ang="0">
                      <a:pos x="34" y="272"/>
                    </a:cxn>
                    <a:cxn ang="0">
                      <a:pos x="0" y="244"/>
                    </a:cxn>
                    <a:cxn ang="0">
                      <a:pos x="24" y="222"/>
                    </a:cxn>
                    <a:cxn ang="0">
                      <a:pos x="34" y="222"/>
                    </a:cxn>
                    <a:cxn ang="0">
                      <a:pos x="71" y="172"/>
                    </a:cxn>
                    <a:cxn ang="0">
                      <a:pos x="71" y="132"/>
                    </a:cxn>
                    <a:cxn ang="0">
                      <a:pos x="82" y="112"/>
                    </a:cxn>
                    <a:cxn ang="0">
                      <a:pos x="118" y="101"/>
                    </a:cxn>
                    <a:cxn ang="0">
                      <a:pos x="130" y="91"/>
                    </a:cxn>
                    <a:cxn ang="0">
                      <a:pos x="118" y="71"/>
                    </a:cxn>
                    <a:cxn ang="0">
                      <a:pos x="130" y="51"/>
                    </a:cxn>
                    <a:cxn ang="0">
                      <a:pos x="130" y="21"/>
                    </a:cxn>
                    <a:cxn ang="0">
                      <a:pos x="154" y="11"/>
                    </a:cxn>
                    <a:cxn ang="0">
                      <a:pos x="200" y="31"/>
                    </a:cxn>
                    <a:cxn ang="0">
                      <a:pos x="247" y="31"/>
                    </a:cxn>
                    <a:cxn ang="0">
                      <a:pos x="272" y="0"/>
                    </a:cxn>
                    <a:cxn ang="0">
                      <a:pos x="319" y="31"/>
                    </a:cxn>
                    <a:cxn ang="0">
                      <a:pos x="294" y="40"/>
                    </a:cxn>
                    <a:cxn ang="0">
                      <a:pos x="284" y="71"/>
                    </a:cxn>
                    <a:cxn ang="0">
                      <a:pos x="247" y="71"/>
                    </a:cxn>
                    <a:cxn ang="0">
                      <a:pos x="236" y="82"/>
                    </a:cxn>
                    <a:cxn ang="0">
                      <a:pos x="272" y="91"/>
                    </a:cxn>
                    <a:cxn ang="0">
                      <a:pos x="319" y="71"/>
                    </a:cxn>
                    <a:cxn ang="0">
                      <a:pos x="414" y="112"/>
                    </a:cxn>
                    <a:cxn ang="0">
                      <a:pos x="425" y="172"/>
                    </a:cxn>
                    <a:cxn ang="0">
                      <a:pos x="390" y="172"/>
                    </a:cxn>
                    <a:cxn ang="0">
                      <a:pos x="390" y="192"/>
                    </a:cxn>
                    <a:cxn ang="0">
                      <a:pos x="401" y="222"/>
                    </a:cxn>
                    <a:cxn ang="0">
                      <a:pos x="390" y="244"/>
                    </a:cxn>
                    <a:cxn ang="0">
                      <a:pos x="414" y="272"/>
                    </a:cxn>
                    <a:cxn ang="0">
                      <a:pos x="378" y="303"/>
                    </a:cxn>
                    <a:cxn ang="0">
                      <a:pos x="366" y="283"/>
                    </a:cxn>
                    <a:cxn ang="0">
                      <a:pos x="319" y="384"/>
                    </a:cxn>
                    <a:cxn ang="0">
                      <a:pos x="307" y="395"/>
                    </a:cxn>
                  </a:cxnLst>
                  <a:rect l="0" t="0" r="r" b="b"/>
                  <a:pathLst>
                    <a:path w="425" h="414">
                      <a:moveTo>
                        <a:pt x="307" y="395"/>
                      </a:moveTo>
                      <a:lnTo>
                        <a:pt x="247" y="414"/>
                      </a:lnTo>
                      <a:lnTo>
                        <a:pt x="213" y="384"/>
                      </a:lnTo>
                      <a:lnTo>
                        <a:pt x="188" y="414"/>
                      </a:lnTo>
                      <a:lnTo>
                        <a:pt x="141" y="414"/>
                      </a:lnTo>
                      <a:lnTo>
                        <a:pt x="130" y="384"/>
                      </a:lnTo>
                      <a:lnTo>
                        <a:pt x="106" y="344"/>
                      </a:lnTo>
                      <a:lnTo>
                        <a:pt x="71" y="334"/>
                      </a:lnTo>
                      <a:lnTo>
                        <a:pt x="34" y="272"/>
                      </a:lnTo>
                      <a:lnTo>
                        <a:pt x="0" y="244"/>
                      </a:lnTo>
                      <a:lnTo>
                        <a:pt x="24" y="222"/>
                      </a:lnTo>
                      <a:lnTo>
                        <a:pt x="34" y="222"/>
                      </a:lnTo>
                      <a:lnTo>
                        <a:pt x="71" y="172"/>
                      </a:lnTo>
                      <a:lnTo>
                        <a:pt x="71" y="132"/>
                      </a:lnTo>
                      <a:lnTo>
                        <a:pt x="82" y="112"/>
                      </a:lnTo>
                      <a:lnTo>
                        <a:pt x="118" y="101"/>
                      </a:lnTo>
                      <a:lnTo>
                        <a:pt x="130" y="91"/>
                      </a:lnTo>
                      <a:lnTo>
                        <a:pt x="118" y="71"/>
                      </a:lnTo>
                      <a:lnTo>
                        <a:pt x="130" y="51"/>
                      </a:lnTo>
                      <a:lnTo>
                        <a:pt x="130" y="21"/>
                      </a:lnTo>
                      <a:lnTo>
                        <a:pt x="154" y="11"/>
                      </a:lnTo>
                      <a:lnTo>
                        <a:pt x="200" y="31"/>
                      </a:lnTo>
                      <a:lnTo>
                        <a:pt x="247" y="31"/>
                      </a:lnTo>
                      <a:lnTo>
                        <a:pt x="272" y="0"/>
                      </a:lnTo>
                      <a:lnTo>
                        <a:pt x="319" y="31"/>
                      </a:lnTo>
                      <a:lnTo>
                        <a:pt x="294" y="40"/>
                      </a:lnTo>
                      <a:lnTo>
                        <a:pt x="284" y="71"/>
                      </a:lnTo>
                      <a:lnTo>
                        <a:pt x="247" y="71"/>
                      </a:lnTo>
                      <a:lnTo>
                        <a:pt x="236" y="82"/>
                      </a:lnTo>
                      <a:lnTo>
                        <a:pt x="272" y="91"/>
                      </a:lnTo>
                      <a:lnTo>
                        <a:pt x="319" y="71"/>
                      </a:lnTo>
                      <a:lnTo>
                        <a:pt x="414" y="112"/>
                      </a:lnTo>
                      <a:lnTo>
                        <a:pt x="425" y="172"/>
                      </a:lnTo>
                      <a:lnTo>
                        <a:pt x="390" y="172"/>
                      </a:lnTo>
                      <a:lnTo>
                        <a:pt x="390" y="192"/>
                      </a:lnTo>
                      <a:lnTo>
                        <a:pt x="401" y="222"/>
                      </a:lnTo>
                      <a:lnTo>
                        <a:pt x="390" y="244"/>
                      </a:lnTo>
                      <a:lnTo>
                        <a:pt x="414" y="272"/>
                      </a:lnTo>
                      <a:lnTo>
                        <a:pt x="378" y="303"/>
                      </a:lnTo>
                      <a:lnTo>
                        <a:pt x="366" y="283"/>
                      </a:lnTo>
                      <a:lnTo>
                        <a:pt x="319" y="384"/>
                      </a:lnTo>
                      <a:lnTo>
                        <a:pt x="307" y="395"/>
                      </a:lnTo>
                      <a:close/>
                    </a:path>
                  </a:pathLst>
                </a:custGeom>
                <a:solidFill>
                  <a:srgbClr val="FFCC00"/>
                </a:solidFill>
                <a:ln w="14351">
                  <a:solidFill>
                    <a:srgbClr val="000000"/>
                  </a:solidFill>
                  <a:prstDash val="solid"/>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grpSp>
          <p:grpSp>
            <p:nvGrpSpPr>
              <p:cNvPr id="38" name="Group 24"/>
              <p:cNvGrpSpPr>
                <a:grpSpLocks/>
              </p:cNvGrpSpPr>
              <p:nvPr/>
            </p:nvGrpSpPr>
            <p:grpSpPr bwMode="auto">
              <a:xfrm>
                <a:off x="3761" y="2393"/>
                <a:ext cx="388" cy="427"/>
                <a:chOff x="4320" y="2227"/>
                <a:chExt cx="502" cy="536"/>
              </a:xfrm>
            </p:grpSpPr>
            <p:sp>
              <p:nvSpPr>
                <p:cNvPr id="114" name="Freeform 25"/>
                <p:cNvSpPr>
                  <a:spLocks/>
                </p:cNvSpPr>
                <p:nvPr/>
              </p:nvSpPr>
              <p:spPr bwMode="auto">
                <a:xfrm>
                  <a:off x="4319" y="2227"/>
                  <a:ext cx="504" cy="534"/>
                </a:xfrm>
                <a:custGeom>
                  <a:avLst/>
                  <a:gdLst/>
                  <a:ahLst/>
                  <a:cxnLst>
                    <a:cxn ang="0">
                      <a:pos x="105" y="0"/>
                    </a:cxn>
                    <a:cxn ang="0">
                      <a:pos x="198" y="51"/>
                    </a:cxn>
                    <a:cxn ang="0">
                      <a:pos x="269" y="81"/>
                    </a:cxn>
                    <a:cxn ang="0">
                      <a:pos x="304" y="81"/>
                    </a:cxn>
                    <a:cxn ang="0">
                      <a:pos x="327" y="152"/>
                    </a:cxn>
                    <a:cxn ang="0">
                      <a:pos x="374" y="173"/>
                    </a:cxn>
                    <a:cxn ang="0">
                      <a:pos x="419" y="152"/>
                    </a:cxn>
                    <a:cxn ang="0">
                      <a:pos x="432" y="193"/>
                    </a:cxn>
                    <a:cxn ang="0">
                      <a:pos x="386" y="213"/>
                    </a:cxn>
                    <a:cxn ang="0">
                      <a:pos x="361" y="244"/>
                    </a:cxn>
                    <a:cxn ang="0">
                      <a:pos x="419" y="294"/>
                    </a:cxn>
                    <a:cxn ang="0">
                      <a:pos x="502" y="335"/>
                    </a:cxn>
                    <a:cxn ang="0">
                      <a:pos x="490" y="385"/>
                    </a:cxn>
                    <a:cxn ang="0">
                      <a:pos x="490" y="415"/>
                    </a:cxn>
                    <a:cxn ang="0">
                      <a:pos x="444" y="445"/>
                    </a:cxn>
                    <a:cxn ang="0">
                      <a:pos x="409" y="536"/>
                    </a:cxn>
                    <a:cxn ang="0">
                      <a:pos x="374" y="526"/>
                    </a:cxn>
                    <a:cxn ang="0">
                      <a:pos x="292" y="496"/>
                    </a:cxn>
                    <a:cxn ang="0">
                      <a:pos x="222" y="526"/>
                    </a:cxn>
                    <a:cxn ang="0">
                      <a:pos x="246" y="486"/>
                    </a:cxn>
                    <a:cxn ang="0">
                      <a:pos x="163" y="517"/>
                    </a:cxn>
                    <a:cxn ang="0">
                      <a:pos x="129" y="394"/>
                    </a:cxn>
                    <a:cxn ang="0">
                      <a:pos x="105" y="385"/>
                    </a:cxn>
                    <a:cxn ang="0">
                      <a:pos x="83" y="324"/>
                    </a:cxn>
                    <a:cxn ang="0">
                      <a:pos x="105" y="284"/>
                    </a:cxn>
                    <a:cxn ang="0">
                      <a:pos x="71" y="254"/>
                    </a:cxn>
                    <a:cxn ang="0">
                      <a:pos x="0" y="193"/>
                    </a:cxn>
                    <a:cxn ang="0">
                      <a:pos x="35" y="142"/>
                    </a:cxn>
                    <a:cxn ang="0">
                      <a:pos x="58" y="81"/>
                    </a:cxn>
                    <a:cxn ang="0">
                      <a:pos x="93" y="81"/>
                    </a:cxn>
                    <a:cxn ang="0">
                      <a:pos x="129" y="81"/>
                    </a:cxn>
                    <a:cxn ang="0">
                      <a:pos x="141" y="51"/>
                    </a:cxn>
                    <a:cxn ang="0">
                      <a:pos x="105" y="12"/>
                    </a:cxn>
                  </a:cxnLst>
                  <a:rect l="0" t="0" r="r" b="b"/>
                  <a:pathLst>
                    <a:path w="502" h="536">
                      <a:moveTo>
                        <a:pt x="105" y="12"/>
                      </a:moveTo>
                      <a:lnTo>
                        <a:pt x="105" y="0"/>
                      </a:lnTo>
                      <a:lnTo>
                        <a:pt x="176" y="31"/>
                      </a:lnTo>
                      <a:lnTo>
                        <a:pt x="198" y="51"/>
                      </a:lnTo>
                      <a:lnTo>
                        <a:pt x="246" y="62"/>
                      </a:lnTo>
                      <a:lnTo>
                        <a:pt x="269" y="81"/>
                      </a:lnTo>
                      <a:lnTo>
                        <a:pt x="304" y="71"/>
                      </a:lnTo>
                      <a:lnTo>
                        <a:pt x="304" y="81"/>
                      </a:lnTo>
                      <a:lnTo>
                        <a:pt x="292" y="132"/>
                      </a:lnTo>
                      <a:lnTo>
                        <a:pt x="327" y="152"/>
                      </a:lnTo>
                      <a:lnTo>
                        <a:pt x="339" y="163"/>
                      </a:lnTo>
                      <a:lnTo>
                        <a:pt x="374" y="173"/>
                      </a:lnTo>
                      <a:lnTo>
                        <a:pt x="397" y="152"/>
                      </a:lnTo>
                      <a:lnTo>
                        <a:pt x="419" y="152"/>
                      </a:lnTo>
                      <a:lnTo>
                        <a:pt x="432" y="173"/>
                      </a:lnTo>
                      <a:lnTo>
                        <a:pt x="432" y="193"/>
                      </a:lnTo>
                      <a:lnTo>
                        <a:pt x="386" y="193"/>
                      </a:lnTo>
                      <a:lnTo>
                        <a:pt x="386" y="213"/>
                      </a:lnTo>
                      <a:lnTo>
                        <a:pt x="386" y="223"/>
                      </a:lnTo>
                      <a:lnTo>
                        <a:pt x="361" y="244"/>
                      </a:lnTo>
                      <a:lnTo>
                        <a:pt x="374" y="273"/>
                      </a:lnTo>
                      <a:lnTo>
                        <a:pt x="419" y="294"/>
                      </a:lnTo>
                      <a:lnTo>
                        <a:pt x="419" y="324"/>
                      </a:lnTo>
                      <a:lnTo>
                        <a:pt x="502" y="335"/>
                      </a:lnTo>
                      <a:lnTo>
                        <a:pt x="502" y="364"/>
                      </a:lnTo>
                      <a:lnTo>
                        <a:pt x="490" y="385"/>
                      </a:lnTo>
                      <a:lnTo>
                        <a:pt x="502" y="405"/>
                      </a:lnTo>
                      <a:lnTo>
                        <a:pt x="490" y="415"/>
                      </a:lnTo>
                      <a:lnTo>
                        <a:pt x="455" y="425"/>
                      </a:lnTo>
                      <a:lnTo>
                        <a:pt x="444" y="445"/>
                      </a:lnTo>
                      <a:lnTo>
                        <a:pt x="444" y="486"/>
                      </a:lnTo>
                      <a:lnTo>
                        <a:pt x="409" y="536"/>
                      </a:lnTo>
                      <a:lnTo>
                        <a:pt x="397" y="536"/>
                      </a:lnTo>
                      <a:lnTo>
                        <a:pt x="374" y="526"/>
                      </a:lnTo>
                      <a:lnTo>
                        <a:pt x="315" y="526"/>
                      </a:lnTo>
                      <a:lnTo>
                        <a:pt x="292" y="496"/>
                      </a:lnTo>
                      <a:lnTo>
                        <a:pt x="246" y="536"/>
                      </a:lnTo>
                      <a:lnTo>
                        <a:pt x="222" y="526"/>
                      </a:lnTo>
                      <a:lnTo>
                        <a:pt x="246" y="496"/>
                      </a:lnTo>
                      <a:lnTo>
                        <a:pt x="246" y="486"/>
                      </a:lnTo>
                      <a:lnTo>
                        <a:pt x="222" y="486"/>
                      </a:lnTo>
                      <a:lnTo>
                        <a:pt x="163" y="517"/>
                      </a:lnTo>
                      <a:lnTo>
                        <a:pt x="118" y="425"/>
                      </a:lnTo>
                      <a:lnTo>
                        <a:pt x="129" y="394"/>
                      </a:lnTo>
                      <a:lnTo>
                        <a:pt x="129" y="385"/>
                      </a:lnTo>
                      <a:lnTo>
                        <a:pt x="105" y="385"/>
                      </a:lnTo>
                      <a:lnTo>
                        <a:pt x="58" y="354"/>
                      </a:lnTo>
                      <a:lnTo>
                        <a:pt x="83" y="324"/>
                      </a:lnTo>
                      <a:lnTo>
                        <a:pt x="105" y="313"/>
                      </a:lnTo>
                      <a:lnTo>
                        <a:pt x="105" y="284"/>
                      </a:lnTo>
                      <a:lnTo>
                        <a:pt x="105" y="232"/>
                      </a:lnTo>
                      <a:lnTo>
                        <a:pt x="71" y="254"/>
                      </a:lnTo>
                      <a:lnTo>
                        <a:pt x="35" y="223"/>
                      </a:lnTo>
                      <a:lnTo>
                        <a:pt x="0" y="193"/>
                      </a:lnTo>
                      <a:lnTo>
                        <a:pt x="35" y="173"/>
                      </a:lnTo>
                      <a:lnTo>
                        <a:pt x="35" y="142"/>
                      </a:lnTo>
                      <a:lnTo>
                        <a:pt x="58" y="121"/>
                      </a:lnTo>
                      <a:lnTo>
                        <a:pt x="58" y="81"/>
                      </a:lnTo>
                      <a:lnTo>
                        <a:pt x="71" y="71"/>
                      </a:lnTo>
                      <a:lnTo>
                        <a:pt x="93" y="81"/>
                      </a:lnTo>
                      <a:lnTo>
                        <a:pt x="105" y="102"/>
                      </a:lnTo>
                      <a:lnTo>
                        <a:pt x="129" y="81"/>
                      </a:lnTo>
                      <a:lnTo>
                        <a:pt x="141" y="71"/>
                      </a:lnTo>
                      <a:lnTo>
                        <a:pt x="141" y="51"/>
                      </a:lnTo>
                      <a:lnTo>
                        <a:pt x="105" y="31"/>
                      </a:lnTo>
                      <a:lnTo>
                        <a:pt x="105" y="12"/>
                      </a:lnTo>
                      <a:close/>
                    </a:path>
                  </a:pathLst>
                </a:custGeom>
                <a:solidFill>
                  <a:srgbClr val="FFCC00"/>
                </a:solidFill>
                <a:ln w="9525">
                  <a:solidFill>
                    <a:srgbClr val="000000"/>
                  </a:solidFill>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sp>
              <p:nvSpPr>
                <p:cNvPr id="115" name="Freeform 26"/>
                <p:cNvSpPr>
                  <a:spLocks/>
                </p:cNvSpPr>
                <p:nvPr/>
              </p:nvSpPr>
              <p:spPr bwMode="auto">
                <a:xfrm>
                  <a:off x="4319" y="2227"/>
                  <a:ext cx="504" cy="534"/>
                </a:xfrm>
                <a:custGeom>
                  <a:avLst/>
                  <a:gdLst/>
                  <a:ahLst/>
                  <a:cxnLst>
                    <a:cxn ang="0">
                      <a:pos x="105" y="0"/>
                    </a:cxn>
                    <a:cxn ang="0">
                      <a:pos x="198" y="51"/>
                    </a:cxn>
                    <a:cxn ang="0">
                      <a:pos x="269" y="81"/>
                    </a:cxn>
                    <a:cxn ang="0">
                      <a:pos x="304" y="81"/>
                    </a:cxn>
                    <a:cxn ang="0">
                      <a:pos x="327" y="152"/>
                    </a:cxn>
                    <a:cxn ang="0">
                      <a:pos x="374" y="173"/>
                    </a:cxn>
                    <a:cxn ang="0">
                      <a:pos x="419" y="152"/>
                    </a:cxn>
                    <a:cxn ang="0">
                      <a:pos x="432" y="193"/>
                    </a:cxn>
                    <a:cxn ang="0">
                      <a:pos x="386" y="213"/>
                    </a:cxn>
                    <a:cxn ang="0">
                      <a:pos x="361" y="244"/>
                    </a:cxn>
                    <a:cxn ang="0">
                      <a:pos x="419" y="294"/>
                    </a:cxn>
                    <a:cxn ang="0">
                      <a:pos x="502" y="335"/>
                    </a:cxn>
                    <a:cxn ang="0">
                      <a:pos x="490" y="385"/>
                    </a:cxn>
                    <a:cxn ang="0">
                      <a:pos x="490" y="415"/>
                    </a:cxn>
                    <a:cxn ang="0">
                      <a:pos x="444" y="445"/>
                    </a:cxn>
                    <a:cxn ang="0">
                      <a:pos x="409" y="536"/>
                    </a:cxn>
                    <a:cxn ang="0">
                      <a:pos x="374" y="526"/>
                    </a:cxn>
                    <a:cxn ang="0">
                      <a:pos x="292" y="496"/>
                    </a:cxn>
                    <a:cxn ang="0">
                      <a:pos x="222" y="526"/>
                    </a:cxn>
                    <a:cxn ang="0">
                      <a:pos x="246" y="486"/>
                    </a:cxn>
                    <a:cxn ang="0">
                      <a:pos x="163" y="517"/>
                    </a:cxn>
                    <a:cxn ang="0">
                      <a:pos x="129" y="394"/>
                    </a:cxn>
                    <a:cxn ang="0">
                      <a:pos x="105" y="385"/>
                    </a:cxn>
                    <a:cxn ang="0">
                      <a:pos x="83" y="324"/>
                    </a:cxn>
                    <a:cxn ang="0">
                      <a:pos x="105" y="284"/>
                    </a:cxn>
                    <a:cxn ang="0">
                      <a:pos x="71" y="254"/>
                    </a:cxn>
                    <a:cxn ang="0">
                      <a:pos x="0" y="193"/>
                    </a:cxn>
                    <a:cxn ang="0">
                      <a:pos x="35" y="142"/>
                    </a:cxn>
                    <a:cxn ang="0">
                      <a:pos x="58" y="81"/>
                    </a:cxn>
                    <a:cxn ang="0">
                      <a:pos x="93" y="81"/>
                    </a:cxn>
                    <a:cxn ang="0">
                      <a:pos x="129" y="81"/>
                    </a:cxn>
                    <a:cxn ang="0">
                      <a:pos x="141" y="51"/>
                    </a:cxn>
                    <a:cxn ang="0">
                      <a:pos x="105" y="12"/>
                    </a:cxn>
                  </a:cxnLst>
                  <a:rect l="0" t="0" r="r" b="b"/>
                  <a:pathLst>
                    <a:path w="502" h="536">
                      <a:moveTo>
                        <a:pt x="105" y="12"/>
                      </a:moveTo>
                      <a:lnTo>
                        <a:pt x="105" y="0"/>
                      </a:lnTo>
                      <a:lnTo>
                        <a:pt x="176" y="31"/>
                      </a:lnTo>
                      <a:lnTo>
                        <a:pt x="198" y="51"/>
                      </a:lnTo>
                      <a:lnTo>
                        <a:pt x="246" y="62"/>
                      </a:lnTo>
                      <a:lnTo>
                        <a:pt x="269" y="81"/>
                      </a:lnTo>
                      <a:lnTo>
                        <a:pt x="304" y="71"/>
                      </a:lnTo>
                      <a:lnTo>
                        <a:pt x="304" y="81"/>
                      </a:lnTo>
                      <a:lnTo>
                        <a:pt x="292" y="132"/>
                      </a:lnTo>
                      <a:lnTo>
                        <a:pt x="327" y="152"/>
                      </a:lnTo>
                      <a:lnTo>
                        <a:pt x="339" y="163"/>
                      </a:lnTo>
                      <a:lnTo>
                        <a:pt x="374" y="173"/>
                      </a:lnTo>
                      <a:lnTo>
                        <a:pt x="397" y="152"/>
                      </a:lnTo>
                      <a:lnTo>
                        <a:pt x="419" y="152"/>
                      </a:lnTo>
                      <a:lnTo>
                        <a:pt x="432" y="173"/>
                      </a:lnTo>
                      <a:lnTo>
                        <a:pt x="432" y="193"/>
                      </a:lnTo>
                      <a:lnTo>
                        <a:pt x="386" y="193"/>
                      </a:lnTo>
                      <a:lnTo>
                        <a:pt x="386" y="213"/>
                      </a:lnTo>
                      <a:lnTo>
                        <a:pt x="386" y="223"/>
                      </a:lnTo>
                      <a:lnTo>
                        <a:pt x="361" y="244"/>
                      </a:lnTo>
                      <a:lnTo>
                        <a:pt x="374" y="273"/>
                      </a:lnTo>
                      <a:lnTo>
                        <a:pt x="419" y="294"/>
                      </a:lnTo>
                      <a:lnTo>
                        <a:pt x="419" y="324"/>
                      </a:lnTo>
                      <a:lnTo>
                        <a:pt x="502" y="335"/>
                      </a:lnTo>
                      <a:lnTo>
                        <a:pt x="502" y="364"/>
                      </a:lnTo>
                      <a:lnTo>
                        <a:pt x="490" y="385"/>
                      </a:lnTo>
                      <a:lnTo>
                        <a:pt x="502" y="405"/>
                      </a:lnTo>
                      <a:lnTo>
                        <a:pt x="490" y="415"/>
                      </a:lnTo>
                      <a:lnTo>
                        <a:pt x="455" y="425"/>
                      </a:lnTo>
                      <a:lnTo>
                        <a:pt x="444" y="445"/>
                      </a:lnTo>
                      <a:lnTo>
                        <a:pt x="444" y="486"/>
                      </a:lnTo>
                      <a:lnTo>
                        <a:pt x="409" y="536"/>
                      </a:lnTo>
                      <a:lnTo>
                        <a:pt x="397" y="536"/>
                      </a:lnTo>
                      <a:lnTo>
                        <a:pt x="374" y="526"/>
                      </a:lnTo>
                      <a:lnTo>
                        <a:pt x="315" y="526"/>
                      </a:lnTo>
                      <a:lnTo>
                        <a:pt x="292" y="496"/>
                      </a:lnTo>
                      <a:lnTo>
                        <a:pt x="246" y="536"/>
                      </a:lnTo>
                      <a:lnTo>
                        <a:pt x="222" y="526"/>
                      </a:lnTo>
                      <a:lnTo>
                        <a:pt x="246" y="496"/>
                      </a:lnTo>
                      <a:lnTo>
                        <a:pt x="246" y="486"/>
                      </a:lnTo>
                      <a:lnTo>
                        <a:pt x="222" y="486"/>
                      </a:lnTo>
                      <a:lnTo>
                        <a:pt x="163" y="517"/>
                      </a:lnTo>
                      <a:lnTo>
                        <a:pt x="118" y="425"/>
                      </a:lnTo>
                      <a:lnTo>
                        <a:pt x="129" y="394"/>
                      </a:lnTo>
                      <a:lnTo>
                        <a:pt x="129" y="385"/>
                      </a:lnTo>
                      <a:lnTo>
                        <a:pt x="105" y="385"/>
                      </a:lnTo>
                      <a:lnTo>
                        <a:pt x="58" y="354"/>
                      </a:lnTo>
                      <a:lnTo>
                        <a:pt x="83" y="324"/>
                      </a:lnTo>
                      <a:lnTo>
                        <a:pt x="105" y="313"/>
                      </a:lnTo>
                      <a:lnTo>
                        <a:pt x="105" y="284"/>
                      </a:lnTo>
                      <a:lnTo>
                        <a:pt x="105" y="232"/>
                      </a:lnTo>
                      <a:lnTo>
                        <a:pt x="71" y="254"/>
                      </a:lnTo>
                      <a:lnTo>
                        <a:pt x="35" y="223"/>
                      </a:lnTo>
                      <a:lnTo>
                        <a:pt x="0" y="193"/>
                      </a:lnTo>
                      <a:lnTo>
                        <a:pt x="35" y="173"/>
                      </a:lnTo>
                      <a:lnTo>
                        <a:pt x="35" y="142"/>
                      </a:lnTo>
                      <a:lnTo>
                        <a:pt x="58" y="121"/>
                      </a:lnTo>
                      <a:lnTo>
                        <a:pt x="58" y="81"/>
                      </a:lnTo>
                      <a:lnTo>
                        <a:pt x="71" y="71"/>
                      </a:lnTo>
                      <a:lnTo>
                        <a:pt x="93" y="81"/>
                      </a:lnTo>
                      <a:lnTo>
                        <a:pt x="105" y="102"/>
                      </a:lnTo>
                      <a:lnTo>
                        <a:pt x="129" y="81"/>
                      </a:lnTo>
                      <a:lnTo>
                        <a:pt x="141" y="71"/>
                      </a:lnTo>
                      <a:lnTo>
                        <a:pt x="141" y="51"/>
                      </a:lnTo>
                      <a:lnTo>
                        <a:pt x="105" y="31"/>
                      </a:lnTo>
                      <a:lnTo>
                        <a:pt x="105" y="12"/>
                      </a:lnTo>
                      <a:close/>
                    </a:path>
                  </a:pathLst>
                </a:custGeom>
                <a:solidFill>
                  <a:srgbClr val="FFCC00"/>
                </a:solidFill>
                <a:ln w="14351">
                  <a:solidFill>
                    <a:srgbClr val="000000"/>
                  </a:solidFill>
                  <a:prstDash val="solid"/>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grpSp>
          <p:grpSp>
            <p:nvGrpSpPr>
              <p:cNvPr id="39" name="Group 27"/>
              <p:cNvGrpSpPr>
                <a:grpSpLocks/>
              </p:cNvGrpSpPr>
              <p:nvPr/>
            </p:nvGrpSpPr>
            <p:grpSpPr bwMode="auto">
              <a:xfrm>
                <a:off x="3841" y="2332"/>
                <a:ext cx="480" cy="339"/>
                <a:chOff x="4423" y="2150"/>
                <a:chExt cx="620" cy="425"/>
              </a:xfrm>
            </p:grpSpPr>
            <p:sp>
              <p:nvSpPr>
                <p:cNvPr id="112" name="Freeform 28"/>
                <p:cNvSpPr>
                  <a:spLocks/>
                </p:cNvSpPr>
                <p:nvPr/>
              </p:nvSpPr>
              <p:spPr bwMode="auto">
                <a:xfrm>
                  <a:off x="4420" y="2152"/>
                  <a:ext cx="622" cy="421"/>
                </a:xfrm>
                <a:custGeom>
                  <a:avLst/>
                  <a:gdLst/>
                  <a:ahLst/>
                  <a:cxnLst>
                    <a:cxn ang="0">
                      <a:pos x="574" y="343"/>
                    </a:cxn>
                    <a:cxn ang="0">
                      <a:pos x="562" y="374"/>
                    </a:cxn>
                    <a:cxn ang="0">
                      <a:pos x="538" y="394"/>
                    </a:cxn>
                    <a:cxn ang="0">
                      <a:pos x="515" y="425"/>
                    </a:cxn>
                    <a:cxn ang="0">
                      <a:pos x="468" y="425"/>
                    </a:cxn>
                    <a:cxn ang="0">
                      <a:pos x="423" y="404"/>
                    </a:cxn>
                    <a:cxn ang="0">
                      <a:pos x="398" y="414"/>
                    </a:cxn>
                    <a:cxn ang="0">
                      <a:pos x="315" y="404"/>
                    </a:cxn>
                    <a:cxn ang="0">
                      <a:pos x="315" y="374"/>
                    </a:cxn>
                    <a:cxn ang="0">
                      <a:pos x="270" y="354"/>
                    </a:cxn>
                    <a:cxn ang="0">
                      <a:pos x="257" y="324"/>
                    </a:cxn>
                    <a:cxn ang="0">
                      <a:pos x="281" y="302"/>
                    </a:cxn>
                    <a:cxn ang="0">
                      <a:pos x="281" y="293"/>
                    </a:cxn>
                    <a:cxn ang="0">
                      <a:pos x="281" y="273"/>
                    </a:cxn>
                    <a:cxn ang="0">
                      <a:pos x="328" y="273"/>
                    </a:cxn>
                    <a:cxn ang="0">
                      <a:pos x="328" y="252"/>
                    </a:cxn>
                    <a:cxn ang="0">
                      <a:pos x="315" y="233"/>
                    </a:cxn>
                    <a:cxn ang="0">
                      <a:pos x="293" y="233"/>
                    </a:cxn>
                    <a:cxn ang="0">
                      <a:pos x="270" y="252"/>
                    </a:cxn>
                    <a:cxn ang="0">
                      <a:pos x="235" y="242"/>
                    </a:cxn>
                    <a:cxn ang="0">
                      <a:pos x="223" y="233"/>
                    </a:cxn>
                    <a:cxn ang="0">
                      <a:pos x="188" y="212"/>
                    </a:cxn>
                    <a:cxn ang="0">
                      <a:pos x="199" y="161"/>
                    </a:cxn>
                    <a:cxn ang="0">
                      <a:pos x="199" y="152"/>
                    </a:cxn>
                    <a:cxn ang="0">
                      <a:pos x="165" y="161"/>
                    </a:cxn>
                    <a:cxn ang="0">
                      <a:pos x="140" y="141"/>
                    </a:cxn>
                    <a:cxn ang="0">
                      <a:pos x="93" y="130"/>
                    </a:cxn>
                    <a:cxn ang="0">
                      <a:pos x="71" y="110"/>
                    </a:cxn>
                    <a:cxn ang="0">
                      <a:pos x="0" y="80"/>
                    </a:cxn>
                    <a:cxn ang="0">
                      <a:pos x="13" y="60"/>
                    </a:cxn>
                    <a:cxn ang="0">
                      <a:pos x="35" y="50"/>
                    </a:cxn>
                    <a:cxn ang="0">
                      <a:pos x="82" y="80"/>
                    </a:cxn>
                    <a:cxn ang="0">
                      <a:pos x="93" y="80"/>
                    </a:cxn>
                    <a:cxn ang="0">
                      <a:pos x="140" y="80"/>
                    </a:cxn>
                    <a:cxn ang="0">
                      <a:pos x="165" y="60"/>
                    </a:cxn>
                    <a:cxn ang="0">
                      <a:pos x="199" y="91"/>
                    </a:cxn>
                    <a:cxn ang="0">
                      <a:pos x="210" y="60"/>
                    </a:cxn>
                    <a:cxn ang="0">
                      <a:pos x="210" y="50"/>
                    </a:cxn>
                    <a:cxn ang="0">
                      <a:pos x="245" y="40"/>
                    </a:cxn>
                    <a:cxn ang="0">
                      <a:pos x="245" y="10"/>
                    </a:cxn>
                    <a:cxn ang="0">
                      <a:pos x="281" y="0"/>
                    </a:cxn>
                    <a:cxn ang="0">
                      <a:pos x="351" y="50"/>
                    </a:cxn>
                    <a:cxn ang="0">
                      <a:pos x="398" y="60"/>
                    </a:cxn>
                    <a:cxn ang="0">
                      <a:pos x="492" y="202"/>
                    </a:cxn>
                    <a:cxn ang="0">
                      <a:pos x="492" y="212"/>
                    </a:cxn>
                    <a:cxn ang="0">
                      <a:pos x="550" y="242"/>
                    </a:cxn>
                    <a:cxn ang="0">
                      <a:pos x="574" y="262"/>
                    </a:cxn>
                    <a:cxn ang="0">
                      <a:pos x="608" y="283"/>
                    </a:cxn>
                    <a:cxn ang="0">
                      <a:pos x="620" y="302"/>
                    </a:cxn>
                    <a:cxn ang="0">
                      <a:pos x="597" y="313"/>
                    </a:cxn>
                    <a:cxn ang="0">
                      <a:pos x="562" y="302"/>
                    </a:cxn>
                    <a:cxn ang="0">
                      <a:pos x="515" y="302"/>
                    </a:cxn>
                    <a:cxn ang="0">
                      <a:pos x="481" y="293"/>
                    </a:cxn>
                    <a:cxn ang="0">
                      <a:pos x="457" y="302"/>
                    </a:cxn>
                    <a:cxn ang="0">
                      <a:pos x="503" y="313"/>
                    </a:cxn>
                    <a:cxn ang="0">
                      <a:pos x="538" y="324"/>
                    </a:cxn>
                    <a:cxn ang="0">
                      <a:pos x="574" y="343"/>
                    </a:cxn>
                  </a:cxnLst>
                  <a:rect l="0" t="0" r="r" b="b"/>
                  <a:pathLst>
                    <a:path w="620" h="425">
                      <a:moveTo>
                        <a:pt x="574" y="343"/>
                      </a:moveTo>
                      <a:lnTo>
                        <a:pt x="562" y="374"/>
                      </a:lnTo>
                      <a:lnTo>
                        <a:pt x="538" y="394"/>
                      </a:lnTo>
                      <a:lnTo>
                        <a:pt x="515" y="425"/>
                      </a:lnTo>
                      <a:lnTo>
                        <a:pt x="468" y="425"/>
                      </a:lnTo>
                      <a:lnTo>
                        <a:pt x="423" y="404"/>
                      </a:lnTo>
                      <a:lnTo>
                        <a:pt x="398" y="414"/>
                      </a:lnTo>
                      <a:lnTo>
                        <a:pt x="315" y="404"/>
                      </a:lnTo>
                      <a:lnTo>
                        <a:pt x="315" y="374"/>
                      </a:lnTo>
                      <a:lnTo>
                        <a:pt x="270" y="354"/>
                      </a:lnTo>
                      <a:lnTo>
                        <a:pt x="257" y="324"/>
                      </a:lnTo>
                      <a:lnTo>
                        <a:pt x="281" y="302"/>
                      </a:lnTo>
                      <a:lnTo>
                        <a:pt x="281" y="293"/>
                      </a:lnTo>
                      <a:lnTo>
                        <a:pt x="281" y="273"/>
                      </a:lnTo>
                      <a:lnTo>
                        <a:pt x="328" y="273"/>
                      </a:lnTo>
                      <a:lnTo>
                        <a:pt x="328" y="252"/>
                      </a:lnTo>
                      <a:lnTo>
                        <a:pt x="315" y="233"/>
                      </a:lnTo>
                      <a:lnTo>
                        <a:pt x="293" y="233"/>
                      </a:lnTo>
                      <a:lnTo>
                        <a:pt x="270" y="252"/>
                      </a:lnTo>
                      <a:lnTo>
                        <a:pt x="235" y="242"/>
                      </a:lnTo>
                      <a:lnTo>
                        <a:pt x="223" y="233"/>
                      </a:lnTo>
                      <a:lnTo>
                        <a:pt x="188" y="212"/>
                      </a:lnTo>
                      <a:lnTo>
                        <a:pt x="199" y="161"/>
                      </a:lnTo>
                      <a:lnTo>
                        <a:pt x="199" y="152"/>
                      </a:lnTo>
                      <a:lnTo>
                        <a:pt x="165" y="161"/>
                      </a:lnTo>
                      <a:lnTo>
                        <a:pt x="140" y="141"/>
                      </a:lnTo>
                      <a:lnTo>
                        <a:pt x="93" y="130"/>
                      </a:lnTo>
                      <a:lnTo>
                        <a:pt x="71" y="110"/>
                      </a:lnTo>
                      <a:lnTo>
                        <a:pt x="0" y="80"/>
                      </a:lnTo>
                      <a:lnTo>
                        <a:pt x="13" y="60"/>
                      </a:lnTo>
                      <a:lnTo>
                        <a:pt x="35" y="50"/>
                      </a:lnTo>
                      <a:lnTo>
                        <a:pt x="82" y="80"/>
                      </a:lnTo>
                      <a:lnTo>
                        <a:pt x="93" y="80"/>
                      </a:lnTo>
                      <a:lnTo>
                        <a:pt x="140" y="80"/>
                      </a:lnTo>
                      <a:lnTo>
                        <a:pt x="165" y="60"/>
                      </a:lnTo>
                      <a:lnTo>
                        <a:pt x="199" y="91"/>
                      </a:lnTo>
                      <a:lnTo>
                        <a:pt x="210" y="60"/>
                      </a:lnTo>
                      <a:lnTo>
                        <a:pt x="210" y="50"/>
                      </a:lnTo>
                      <a:lnTo>
                        <a:pt x="245" y="40"/>
                      </a:lnTo>
                      <a:lnTo>
                        <a:pt x="245" y="10"/>
                      </a:lnTo>
                      <a:lnTo>
                        <a:pt x="281" y="0"/>
                      </a:lnTo>
                      <a:lnTo>
                        <a:pt x="351" y="50"/>
                      </a:lnTo>
                      <a:lnTo>
                        <a:pt x="398" y="60"/>
                      </a:lnTo>
                      <a:lnTo>
                        <a:pt x="492" y="202"/>
                      </a:lnTo>
                      <a:lnTo>
                        <a:pt x="492" y="212"/>
                      </a:lnTo>
                      <a:lnTo>
                        <a:pt x="550" y="242"/>
                      </a:lnTo>
                      <a:lnTo>
                        <a:pt x="574" y="262"/>
                      </a:lnTo>
                      <a:lnTo>
                        <a:pt x="608" y="283"/>
                      </a:lnTo>
                      <a:lnTo>
                        <a:pt x="620" y="302"/>
                      </a:lnTo>
                      <a:lnTo>
                        <a:pt x="597" y="313"/>
                      </a:lnTo>
                      <a:lnTo>
                        <a:pt x="562" y="302"/>
                      </a:lnTo>
                      <a:lnTo>
                        <a:pt x="515" y="302"/>
                      </a:lnTo>
                      <a:lnTo>
                        <a:pt x="481" y="293"/>
                      </a:lnTo>
                      <a:lnTo>
                        <a:pt x="457" y="302"/>
                      </a:lnTo>
                      <a:lnTo>
                        <a:pt x="503" y="313"/>
                      </a:lnTo>
                      <a:lnTo>
                        <a:pt x="538" y="324"/>
                      </a:lnTo>
                      <a:lnTo>
                        <a:pt x="574" y="343"/>
                      </a:lnTo>
                      <a:close/>
                    </a:path>
                  </a:pathLst>
                </a:custGeom>
                <a:solidFill>
                  <a:srgbClr val="FFCC00"/>
                </a:solidFill>
                <a:ln w="9525">
                  <a:solidFill>
                    <a:srgbClr val="000000"/>
                  </a:solidFill>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sp>
              <p:nvSpPr>
                <p:cNvPr id="113" name="Freeform 29"/>
                <p:cNvSpPr>
                  <a:spLocks/>
                </p:cNvSpPr>
                <p:nvPr/>
              </p:nvSpPr>
              <p:spPr bwMode="auto">
                <a:xfrm>
                  <a:off x="4420" y="2152"/>
                  <a:ext cx="622" cy="421"/>
                </a:xfrm>
                <a:custGeom>
                  <a:avLst/>
                  <a:gdLst/>
                  <a:ahLst/>
                  <a:cxnLst>
                    <a:cxn ang="0">
                      <a:pos x="574" y="343"/>
                    </a:cxn>
                    <a:cxn ang="0">
                      <a:pos x="562" y="374"/>
                    </a:cxn>
                    <a:cxn ang="0">
                      <a:pos x="538" y="394"/>
                    </a:cxn>
                    <a:cxn ang="0">
                      <a:pos x="515" y="425"/>
                    </a:cxn>
                    <a:cxn ang="0">
                      <a:pos x="468" y="425"/>
                    </a:cxn>
                    <a:cxn ang="0">
                      <a:pos x="423" y="404"/>
                    </a:cxn>
                    <a:cxn ang="0">
                      <a:pos x="398" y="414"/>
                    </a:cxn>
                    <a:cxn ang="0">
                      <a:pos x="315" y="404"/>
                    </a:cxn>
                    <a:cxn ang="0">
                      <a:pos x="315" y="374"/>
                    </a:cxn>
                    <a:cxn ang="0">
                      <a:pos x="270" y="354"/>
                    </a:cxn>
                    <a:cxn ang="0">
                      <a:pos x="257" y="324"/>
                    </a:cxn>
                    <a:cxn ang="0">
                      <a:pos x="281" y="302"/>
                    </a:cxn>
                    <a:cxn ang="0">
                      <a:pos x="281" y="293"/>
                    </a:cxn>
                    <a:cxn ang="0">
                      <a:pos x="281" y="273"/>
                    </a:cxn>
                    <a:cxn ang="0">
                      <a:pos x="328" y="273"/>
                    </a:cxn>
                    <a:cxn ang="0">
                      <a:pos x="328" y="252"/>
                    </a:cxn>
                    <a:cxn ang="0">
                      <a:pos x="315" y="233"/>
                    </a:cxn>
                    <a:cxn ang="0">
                      <a:pos x="293" y="233"/>
                    </a:cxn>
                    <a:cxn ang="0">
                      <a:pos x="270" y="252"/>
                    </a:cxn>
                    <a:cxn ang="0">
                      <a:pos x="235" y="242"/>
                    </a:cxn>
                    <a:cxn ang="0">
                      <a:pos x="223" y="233"/>
                    </a:cxn>
                    <a:cxn ang="0">
                      <a:pos x="188" y="212"/>
                    </a:cxn>
                    <a:cxn ang="0">
                      <a:pos x="199" y="161"/>
                    </a:cxn>
                    <a:cxn ang="0">
                      <a:pos x="199" y="152"/>
                    </a:cxn>
                    <a:cxn ang="0">
                      <a:pos x="165" y="161"/>
                    </a:cxn>
                    <a:cxn ang="0">
                      <a:pos x="140" y="141"/>
                    </a:cxn>
                    <a:cxn ang="0">
                      <a:pos x="93" y="130"/>
                    </a:cxn>
                    <a:cxn ang="0">
                      <a:pos x="71" y="110"/>
                    </a:cxn>
                    <a:cxn ang="0">
                      <a:pos x="0" y="80"/>
                    </a:cxn>
                    <a:cxn ang="0">
                      <a:pos x="13" y="60"/>
                    </a:cxn>
                    <a:cxn ang="0">
                      <a:pos x="35" y="50"/>
                    </a:cxn>
                    <a:cxn ang="0">
                      <a:pos x="82" y="80"/>
                    </a:cxn>
                    <a:cxn ang="0">
                      <a:pos x="93" y="80"/>
                    </a:cxn>
                    <a:cxn ang="0">
                      <a:pos x="140" y="80"/>
                    </a:cxn>
                    <a:cxn ang="0">
                      <a:pos x="165" y="60"/>
                    </a:cxn>
                    <a:cxn ang="0">
                      <a:pos x="199" y="91"/>
                    </a:cxn>
                    <a:cxn ang="0">
                      <a:pos x="210" y="60"/>
                    </a:cxn>
                    <a:cxn ang="0">
                      <a:pos x="210" y="50"/>
                    </a:cxn>
                    <a:cxn ang="0">
                      <a:pos x="245" y="40"/>
                    </a:cxn>
                    <a:cxn ang="0">
                      <a:pos x="245" y="10"/>
                    </a:cxn>
                    <a:cxn ang="0">
                      <a:pos x="281" y="0"/>
                    </a:cxn>
                    <a:cxn ang="0">
                      <a:pos x="351" y="50"/>
                    </a:cxn>
                    <a:cxn ang="0">
                      <a:pos x="398" y="60"/>
                    </a:cxn>
                    <a:cxn ang="0">
                      <a:pos x="492" y="202"/>
                    </a:cxn>
                    <a:cxn ang="0">
                      <a:pos x="492" y="212"/>
                    </a:cxn>
                    <a:cxn ang="0">
                      <a:pos x="550" y="242"/>
                    </a:cxn>
                    <a:cxn ang="0">
                      <a:pos x="574" y="262"/>
                    </a:cxn>
                    <a:cxn ang="0">
                      <a:pos x="608" y="283"/>
                    </a:cxn>
                    <a:cxn ang="0">
                      <a:pos x="620" y="302"/>
                    </a:cxn>
                    <a:cxn ang="0">
                      <a:pos x="597" y="313"/>
                    </a:cxn>
                    <a:cxn ang="0">
                      <a:pos x="562" y="302"/>
                    </a:cxn>
                    <a:cxn ang="0">
                      <a:pos x="515" y="302"/>
                    </a:cxn>
                    <a:cxn ang="0">
                      <a:pos x="481" y="293"/>
                    </a:cxn>
                    <a:cxn ang="0">
                      <a:pos x="457" y="302"/>
                    </a:cxn>
                    <a:cxn ang="0">
                      <a:pos x="503" y="313"/>
                    </a:cxn>
                    <a:cxn ang="0">
                      <a:pos x="538" y="324"/>
                    </a:cxn>
                    <a:cxn ang="0">
                      <a:pos x="574" y="343"/>
                    </a:cxn>
                  </a:cxnLst>
                  <a:rect l="0" t="0" r="r" b="b"/>
                  <a:pathLst>
                    <a:path w="620" h="425">
                      <a:moveTo>
                        <a:pt x="574" y="343"/>
                      </a:moveTo>
                      <a:lnTo>
                        <a:pt x="562" y="374"/>
                      </a:lnTo>
                      <a:lnTo>
                        <a:pt x="538" y="394"/>
                      </a:lnTo>
                      <a:lnTo>
                        <a:pt x="515" y="425"/>
                      </a:lnTo>
                      <a:lnTo>
                        <a:pt x="468" y="425"/>
                      </a:lnTo>
                      <a:lnTo>
                        <a:pt x="423" y="404"/>
                      </a:lnTo>
                      <a:lnTo>
                        <a:pt x="398" y="414"/>
                      </a:lnTo>
                      <a:lnTo>
                        <a:pt x="315" y="404"/>
                      </a:lnTo>
                      <a:lnTo>
                        <a:pt x="315" y="374"/>
                      </a:lnTo>
                      <a:lnTo>
                        <a:pt x="270" y="354"/>
                      </a:lnTo>
                      <a:lnTo>
                        <a:pt x="257" y="324"/>
                      </a:lnTo>
                      <a:lnTo>
                        <a:pt x="281" y="302"/>
                      </a:lnTo>
                      <a:lnTo>
                        <a:pt x="281" y="293"/>
                      </a:lnTo>
                      <a:lnTo>
                        <a:pt x="281" y="273"/>
                      </a:lnTo>
                      <a:lnTo>
                        <a:pt x="328" y="273"/>
                      </a:lnTo>
                      <a:lnTo>
                        <a:pt x="328" y="252"/>
                      </a:lnTo>
                      <a:lnTo>
                        <a:pt x="315" y="233"/>
                      </a:lnTo>
                      <a:lnTo>
                        <a:pt x="293" y="233"/>
                      </a:lnTo>
                      <a:lnTo>
                        <a:pt x="270" y="252"/>
                      </a:lnTo>
                      <a:lnTo>
                        <a:pt x="235" y="242"/>
                      </a:lnTo>
                      <a:lnTo>
                        <a:pt x="223" y="233"/>
                      </a:lnTo>
                      <a:lnTo>
                        <a:pt x="188" y="212"/>
                      </a:lnTo>
                      <a:lnTo>
                        <a:pt x="199" y="161"/>
                      </a:lnTo>
                      <a:lnTo>
                        <a:pt x="199" y="152"/>
                      </a:lnTo>
                      <a:lnTo>
                        <a:pt x="165" y="161"/>
                      </a:lnTo>
                      <a:lnTo>
                        <a:pt x="140" y="141"/>
                      </a:lnTo>
                      <a:lnTo>
                        <a:pt x="93" y="130"/>
                      </a:lnTo>
                      <a:lnTo>
                        <a:pt x="71" y="110"/>
                      </a:lnTo>
                      <a:lnTo>
                        <a:pt x="0" y="80"/>
                      </a:lnTo>
                      <a:lnTo>
                        <a:pt x="13" y="60"/>
                      </a:lnTo>
                      <a:lnTo>
                        <a:pt x="35" y="50"/>
                      </a:lnTo>
                      <a:lnTo>
                        <a:pt x="82" y="80"/>
                      </a:lnTo>
                      <a:lnTo>
                        <a:pt x="93" y="80"/>
                      </a:lnTo>
                      <a:lnTo>
                        <a:pt x="140" y="80"/>
                      </a:lnTo>
                      <a:lnTo>
                        <a:pt x="165" y="60"/>
                      </a:lnTo>
                      <a:lnTo>
                        <a:pt x="199" y="91"/>
                      </a:lnTo>
                      <a:lnTo>
                        <a:pt x="210" y="60"/>
                      </a:lnTo>
                      <a:lnTo>
                        <a:pt x="210" y="50"/>
                      </a:lnTo>
                      <a:lnTo>
                        <a:pt x="245" y="40"/>
                      </a:lnTo>
                      <a:lnTo>
                        <a:pt x="245" y="10"/>
                      </a:lnTo>
                      <a:lnTo>
                        <a:pt x="281" y="0"/>
                      </a:lnTo>
                      <a:lnTo>
                        <a:pt x="351" y="50"/>
                      </a:lnTo>
                      <a:lnTo>
                        <a:pt x="398" y="60"/>
                      </a:lnTo>
                      <a:lnTo>
                        <a:pt x="492" y="202"/>
                      </a:lnTo>
                      <a:lnTo>
                        <a:pt x="492" y="212"/>
                      </a:lnTo>
                      <a:lnTo>
                        <a:pt x="550" y="242"/>
                      </a:lnTo>
                      <a:lnTo>
                        <a:pt x="574" y="262"/>
                      </a:lnTo>
                      <a:lnTo>
                        <a:pt x="608" y="283"/>
                      </a:lnTo>
                      <a:lnTo>
                        <a:pt x="620" y="302"/>
                      </a:lnTo>
                      <a:lnTo>
                        <a:pt x="597" y="313"/>
                      </a:lnTo>
                      <a:lnTo>
                        <a:pt x="562" y="302"/>
                      </a:lnTo>
                      <a:lnTo>
                        <a:pt x="515" y="302"/>
                      </a:lnTo>
                      <a:lnTo>
                        <a:pt x="481" y="293"/>
                      </a:lnTo>
                      <a:lnTo>
                        <a:pt x="457" y="302"/>
                      </a:lnTo>
                      <a:lnTo>
                        <a:pt x="503" y="313"/>
                      </a:lnTo>
                      <a:lnTo>
                        <a:pt x="538" y="324"/>
                      </a:lnTo>
                      <a:lnTo>
                        <a:pt x="574" y="343"/>
                      </a:lnTo>
                      <a:close/>
                    </a:path>
                  </a:pathLst>
                </a:custGeom>
                <a:solidFill>
                  <a:srgbClr val="FFCC00"/>
                </a:solidFill>
                <a:ln w="14351">
                  <a:solidFill>
                    <a:srgbClr val="000000"/>
                  </a:solidFill>
                  <a:prstDash val="solid"/>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grpSp>
          <p:grpSp>
            <p:nvGrpSpPr>
              <p:cNvPr id="40" name="Group 30"/>
              <p:cNvGrpSpPr>
                <a:grpSpLocks/>
              </p:cNvGrpSpPr>
              <p:nvPr/>
            </p:nvGrpSpPr>
            <p:grpSpPr bwMode="auto">
              <a:xfrm>
                <a:off x="2347" y="2501"/>
                <a:ext cx="1039" cy="696"/>
                <a:chOff x="2495" y="2363"/>
                <a:chExt cx="1342" cy="875"/>
              </a:xfrm>
            </p:grpSpPr>
            <p:sp>
              <p:nvSpPr>
                <p:cNvPr id="110" name="Freeform 31"/>
                <p:cNvSpPr>
                  <a:spLocks/>
                </p:cNvSpPr>
                <p:nvPr/>
              </p:nvSpPr>
              <p:spPr bwMode="auto">
                <a:xfrm>
                  <a:off x="2500" y="2361"/>
                  <a:ext cx="1338" cy="876"/>
                </a:xfrm>
                <a:custGeom>
                  <a:avLst/>
                  <a:gdLst/>
                  <a:ahLst/>
                  <a:cxnLst>
                    <a:cxn ang="0">
                      <a:pos x="524" y="81"/>
                    </a:cxn>
                    <a:cxn ang="0">
                      <a:pos x="501" y="31"/>
                    </a:cxn>
                    <a:cxn ang="0">
                      <a:pos x="594" y="0"/>
                    </a:cxn>
                    <a:cxn ang="0">
                      <a:pos x="606" y="51"/>
                    </a:cxn>
                    <a:cxn ang="0">
                      <a:pos x="677" y="111"/>
                    </a:cxn>
                    <a:cxn ang="0">
                      <a:pos x="723" y="111"/>
                    </a:cxn>
                    <a:cxn ang="0">
                      <a:pos x="757" y="172"/>
                    </a:cxn>
                    <a:cxn ang="0">
                      <a:pos x="840" y="161"/>
                    </a:cxn>
                    <a:cxn ang="0">
                      <a:pos x="875" y="130"/>
                    </a:cxn>
                    <a:cxn ang="0">
                      <a:pos x="909" y="161"/>
                    </a:cxn>
                    <a:cxn ang="0">
                      <a:pos x="1003" y="152"/>
                    </a:cxn>
                    <a:cxn ang="0">
                      <a:pos x="1015" y="172"/>
                    </a:cxn>
                    <a:cxn ang="0">
                      <a:pos x="1108" y="212"/>
                    </a:cxn>
                    <a:cxn ang="0">
                      <a:pos x="1225" y="222"/>
                    </a:cxn>
                    <a:cxn ang="0">
                      <a:pos x="1284" y="231"/>
                    </a:cxn>
                    <a:cxn ang="0">
                      <a:pos x="1330" y="262"/>
                    </a:cxn>
                    <a:cxn ang="0">
                      <a:pos x="1330" y="333"/>
                    </a:cxn>
                    <a:cxn ang="0">
                      <a:pos x="1271" y="362"/>
                    </a:cxn>
                    <a:cxn ang="0">
                      <a:pos x="1166" y="392"/>
                    </a:cxn>
                    <a:cxn ang="0">
                      <a:pos x="1191" y="453"/>
                    </a:cxn>
                    <a:cxn ang="0">
                      <a:pos x="1259" y="523"/>
                    </a:cxn>
                    <a:cxn ang="0">
                      <a:pos x="1225" y="624"/>
                    </a:cxn>
                    <a:cxn ang="0">
                      <a:pos x="1166" y="563"/>
                    </a:cxn>
                    <a:cxn ang="0">
                      <a:pos x="1143" y="533"/>
                    </a:cxn>
                    <a:cxn ang="0">
                      <a:pos x="1074" y="523"/>
                    </a:cxn>
                    <a:cxn ang="0">
                      <a:pos x="1015" y="563"/>
                    </a:cxn>
                    <a:cxn ang="0">
                      <a:pos x="980" y="593"/>
                    </a:cxn>
                    <a:cxn ang="0">
                      <a:pos x="909" y="583"/>
                    </a:cxn>
                    <a:cxn ang="0">
                      <a:pos x="875" y="624"/>
                    </a:cxn>
                    <a:cxn ang="0">
                      <a:pos x="955" y="674"/>
                    </a:cxn>
                    <a:cxn ang="0">
                      <a:pos x="840" y="695"/>
                    </a:cxn>
                    <a:cxn ang="0">
                      <a:pos x="804" y="654"/>
                    </a:cxn>
                    <a:cxn ang="0">
                      <a:pos x="735" y="664"/>
                    </a:cxn>
                    <a:cxn ang="0">
                      <a:pos x="723" y="624"/>
                    </a:cxn>
                    <a:cxn ang="0">
                      <a:pos x="687" y="593"/>
                    </a:cxn>
                    <a:cxn ang="0">
                      <a:pos x="677" y="633"/>
                    </a:cxn>
                    <a:cxn ang="0">
                      <a:pos x="641" y="664"/>
                    </a:cxn>
                    <a:cxn ang="0">
                      <a:pos x="583" y="754"/>
                    </a:cxn>
                    <a:cxn ang="0">
                      <a:pos x="560" y="855"/>
                    </a:cxn>
                    <a:cxn ang="0">
                      <a:pos x="466" y="875"/>
                    </a:cxn>
                    <a:cxn ang="0">
                      <a:pos x="349" y="704"/>
                    </a:cxn>
                    <a:cxn ang="0">
                      <a:pos x="280" y="674"/>
                    </a:cxn>
                    <a:cxn ang="0">
                      <a:pos x="280" y="624"/>
                    </a:cxn>
                    <a:cxn ang="0">
                      <a:pos x="221" y="633"/>
                    </a:cxn>
                    <a:cxn ang="0">
                      <a:pos x="163" y="553"/>
                    </a:cxn>
                    <a:cxn ang="0">
                      <a:pos x="151" y="392"/>
                    </a:cxn>
                    <a:cxn ang="0">
                      <a:pos x="139" y="302"/>
                    </a:cxn>
                    <a:cxn ang="0">
                      <a:pos x="0" y="152"/>
                    </a:cxn>
                    <a:cxn ang="0">
                      <a:pos x="22" y="111"/>
                    </a:cxn>
                    <a:cxn ang="0">
                      <a:pos x="210" y="111"/>
                    </a:cxn>
                    <a:cxn ang="0">
                      <a:pos x="268" y="121"/>
                    </a:cxn>
                    <a:cxn ang="0">
                      <a:pos x="373" y="161"/>
                    </a:cxn>
                    <a:cxn ang="0">
                      <a:pos x="384" y="121"/>
                    </a:cxn>
                    <a:cxn ang="0">
                      <a:pos x="443" y="130"/>
                    </a:cxn>
                    <a:cxn ang="0">
                      <a:pos x="514" y="111"/>
                    </a:cxn>
                  </a:cxnLst>
                  <a:rect l="0" t="0" r="r" b="b"/>
                  <a:pathLst>
                    <a:path w="1342" h="875">
                      <a:moveTo>
                        <a:pt x="514" y="111"/>
                      </a:moveTo>
                      <a:lnTo>
                        <a:pt x="524" y="81"/>
                      </a:lnTo>
                      <a:lnTo>
                        <a:pt x="501" y="61"/>
                      </a:lnTo>
                      <a:lnTo>
                        <a:pt x="501" y="31"/>
                      </a:lnTo>
                      <a:lnTo>
                        <a:pt x="572" y="0"/>
                      </a:lnTo>
                      <a:lnTo>
                        <a:pt x="594" y="0"/>
                      </a:lnTo>
                      <a:lnTo>
                        <a:pt x="594" y="31"/>
                      </a:lnTo>
                      <a:lnTo>
                        <a:pt x="606" y="51"/>
                      </a:lnTo>
                      <a:lnTo>
                        <a:pt x="641" y="71"/>
                      </a:lnTo>
                      <a:lnTo>
                        <a:pt x="677" y="111"/>
                      </a:lnTo>
                      <a:lnTo>
                        <a:pt x="712" y="101"/>
                      </a:lnTo>
                      <a:lnTo>
                        <a:pt x="723" y="111"/>
                      </a:lnTo>
                      <a:lnTo>
                        <a:pt x="735" y="152"/>
                      </a:lnTo>
                      <a:lnTo>
                        <a:pt x="757" y="172"/>
                      </a:lnTo>
                      <a:lnTo>
                        <a:pt x="828" y="172"/>
                      </a:lnTo>
                      <a:lnTo>
                        <a:pt x="840" y="161"/>
                      </a:lnTo>
                      <a:lnTo>
                        <a:pt x="840" y="141"/>
                      </a:lnTo>
                      <a:lnTo>
                        <a:pt x="875" y="130"/>
                      </a:lnTo>
                      <a:lnTo>
                        <a:pt x="898" y="141"/>
                      </a:lnTo>
                      <a:lnTo>
                        <a:pt x="909" y="161"/>
                      </a:lnTo>
                      <a:lnTo>
                        <a:pt x="922" y="161"/>
                      </a:lnTo>
                      <a:lnTo>
                        <a:pt x="1003" y="152"/>
                      </a:lnTo>
                      <a:lnTo>
                        <a:pt x="1015" y="152"/>
                      </a:lnTo>
                      <a:lnTo>
                        <a:pt x="1015" y="172"/>
                      </a:lnTo>
                      <a:lnTo>
                        <a:pt x="1050" y="181"/>
                      </a:lnTo>
                      <a:lnTo>
                        <a:pt x="1108" y="212"/>
                      </a:lnTo>
                      <a:lnTo>
                        <a:pt x="1143" y="191"/>
                      </a:lnTo>
                      <a:lnTo>
                        <a:pt x="1225" y="222"/>
                      </a:lnTo>
                      <a:lnTo>
                        <a:pt x="1237" y="242"/>
                      </a:lnTo>
                      <a:lnTo>
                        <a:pt x="1284" y="231"/>
                      </a:lnTo>
                      <a:lnTo>
                        <a:pt x="1306" y="231"/>
                      </a:lnTo>
                      <a:lnTo>
                        <a:pt x="1330" y="262"/>
                      </a:lnTo>
                      <a:lnTo>
                        <a:pt x="1342" y="321"/>
                      </a:lnTo>
                      <a:lnTo>
                        <a:pt x="1330" y="333"/>
                      </a:lnTo>
                      <a:lnTo>
                        <a:pt x="1318" y="333"/>
                      </a:lnTo>
                      <a:lnTo>
                        <a:pt x="1271" y="362"/>
                      </a:lnTo>
                      <a:lnTo>
                        <a:pt x="1191" y="371"/>
                      </a:lnTo>
                      <a:lnTo>
                        <a:pt x="1166" y="392"/>
                      </a:lnTo>
                      <a:lnTo>
                        <a:pt x="1179" y="413"/>
                      </a:lnTo>
                      <a:lnTo>
                        <a:pt x="1191" y="453"/>
                      </a:lnTo>
                      <a:lnTo>
                        <a:pt x="1213" y="462"/>
                      </a:lnTo>
                      <a:lnTo>
                        <a:pt x="1259" y="523"/>
                      </a:lnTo>
                      <a:lnTo>
                        <a:pt x="1271" y="603"/>
                      </a:lnTo>
                      <a:lnTo>
                        <a:pt x="1225" y="624"/>
                      </a:lnTo>
                      <a:lnTo>
                        <a:pt x="1201" y="593"/>
                      </a:lnTo>
                      <a:lnTo>
                        <a:pt x="1166" y="563"/>
                      </a:lnTo>
                      <a:lnTo>
                        <a:pt x="1166" y="533"/>
                      </a:lnTo>
                      <a:lnTo>
                        <a:pt x="1143" y="533"/>
                      </a:lnTo>
                      <a:lnTo>
                        <a:pt x="1121" y="543"/>
                      </a:lnTo>
                      <a:lnTo>
                        <a:pt x="1074" y="523"/>
                      </a:lnTo>
                      <a:lnTo>
                        <a:pt x="1050" y="563"/>
                      </a:lnTo>
                      <a:lnTo>
                        <a:pt x="1015" y="563"/>
                      </a:lnTo>
                      <a:lnTo>
                        <a:pt x="991" y="603"/>
                      </a:lnTo>
                      <a:lnTo>
                        <a:pt x="980" y="593"/>
                      </a:lnTo>
                      <a:lnTo>
                        <a:pt x="945" y="603"/>
                      </a:lnTo>
                      <a:lnTo>
                        <a:pt x="909" y="583"/>
                      </a:lnTo>
                      <a:lnTo>
                        <a:pt x="875" y="614"/>
                      </a:lnTo>
                      <a:lnTo>
                        <a:pt x="875" y="624"/>
                      </a:lnTo>
                      <a:lnTo>
                        <a:pt x="945" y="654"/>
                      </a:lnTo>
                      <a:lnTo>
                        <a:pt x="955" y="674"/>
                      </a:lnTo>
                      <a:lnTo>
                        <a:pt x="909" y="695"/>
                      </a:lnTo>
                      <a:lnTo>
                        <a:pt x="840" y="695"/>
                      </a:lnTo>
                      <a:lnTo>
                        <a:pt x="840" y="664"/>
                      </a:lnTo>
                      <a:lnTo>
                        <a:pt x="804" y="654"/>
                      </a:lnTo>
                      <a:lnTo>
                        <a:pt x="770" y="683"/>
                      </a:lnTo>
                      <a:lnTo>
                        <a:pt x="735" y="664"/>
                      </a:lnTo>
                      <a:lnTo>
                        <a:pt x="735" y="633"/>
                      </a:lnTo>
                      <a:lnTo>
                        <a:pt x="723" y="624"/>
                      </a:lnTo>
                      <a:lnTo>
                        <a:pt x="723" y="603"/>
                      </a:lnTo>
                      <a:lnTo>
                        <a:pt x="687" y="593"/>
                      </a:lnTo>
                      <a:lnTo>
                        <a:pt x="677" y="603"/>
                      </a:lnTo>
                      <a:lnTo>
                        <a:pt x="677" y="633"/>
                      </a:lnTo>
                      <a:lnTo>
                        <a:pt x="652" y="643"/>
                      </a:lnTo>
                      <a:lnTo>
                        <a:pt x="641" y="664"/>
                      </a:lnTo>
                      <a:lnTo>
                        <a:pt x="652" y="683"/>
                      </a:lnTo>
                      <a:lnTo>
                        <a:pt x="583" y="754"/>
                      </a:lnTo>
                      <a:lnTo>
                        <a:pt x="594" y="835"/>
                      </a:lnTo>
                      <a:lnTo>
                        <a:pt x="560" y="855"/>
                      </a:lnTo>
                      <a:lnTo>
                        <a:pt x="536" y="844"/>
                      </a:lnTo>
                      <a:lnTo>
                        <a:pt x="466" y="875"/>
                      </a:lnTo>
                      <a:lnTo>
                        <a:pt x="443" y="864"/>
                      </a:lnTo>
                      <a:lnTo>
                        <a:pt x="349" y="704"/>
                      </a:lnTo>
                      <a:lnTo>
                        <a:pt x="315" y="683"/>
                      </a:lnTo>
                      <a:lnTo>
                        <a:pt x="280" y="674"/>
                      </a:lnTo>
                      <a:lnTo>
                        <a:pt x="268" y="654"/>
                      </a:lnTo>
                      <a:lnTo>
                        <a:pt x="280" y="624"/>
                      </a:lnTo>
                      <a:lnTo>
                        <a:pt x="256" y="603"/>
                      </a:lnTo>
                      <a:lnTo>
                        <a:pt x="221" y="633"/>
                      </a:lnTo>
                      <a:lnTo>
                        <a:pt x="185" y="633"/>
                      </a:lnTo>
                      <a:lnTo>
                        <a:pt x="163" y="553"/>
                      </a:lnTo>
                      <a:lnTo>
                        <a:pt x="163" y="523"/>
                      </a:lnTo>
                      <a:lnTo>
                        <a:pt x="151" y="392"/>
                      </a:lnTo>
                      <a:lnTo>
                        <a:pt x="117" y="321"/>
                      </a:lnTo>
                      <a:lnTo>
                        <a:pt x="139" y="302"/>
                      </a:lnTo>
                      <a:lnTo>
                        <a:pt x="81" y="201"/>
                      </a:lnTo>
                      <a:lnTo>
                        <a:pt x="0" y="152"/>
                      </a:lnTo>
                      <a:lnTo>
                        <a:pt x="12" y="121"/>
                      </a:lnTo>
                      <a:lnTo>
                        <a:pt x="22" y="111"/>
                      </a:lnTo>
                      <a:lnTo>
                        <a:pt x="139" y="91"/>
                      </a:lnTo>
                      <a:lnTo>
                        <a:pt x="210" y="111"/>
                      </a:lnTo>
                      <a:lnTo>
                        <a:pt x="256" y="101"/>
                      </a:lnTo>
                      <a:lnTo>
                        <a:pt x="268" y="121"/>
                      </a:lnTo>
                      <a:lnTo>
                        <a:pt x="326" y="172"/>
                      </a:lnTo>
                      <a:lnTo>
                        <a:pt x="373" y="161"/>
                      </a:lnTo>
                      <a:lnTo>
                        <a:pt x="373" y="141"/>
                      </a:lnTo>
                      <a:lnTo>
                        <a:pt x="384" y="121"/>
                      </a:lnTo>
                      <a:lnTo>
                        <a:pt x="431" y="101"/>
                      </a:lnTo>
                      <a:lnTo>
                        <a:pt x="443" y="130"/>
                      </a:lnTo>
                      <a:lnTo>
                        <a:pt x="466" y="111"/>
                      </a:lnTo>
                      <a:lnTo>
                        <a:pt x="514" y="111"/>
                      </a:lnTo>
                      <a:close/>
                    </a:path>
                  </a:pathLst>
                </a:custGeom>
                <a:solidFill>
                  <a:schemeClr val="hlink"/>
                </a:solidFill>
                <a:ln w="9525">
                  <a:solidFill>
                    <a:srgbClr val="000000"/>
                  </a:solidFill>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sp>
              <p:nvSpPr>
                <p:cNvPr id="111" name="Freeform 32"/>
                <p:cNvSpPr>
                  <a:spLocks/>
                </p:cNvSpPr>
                <p:nvPr/>
              </p:nvSpPr>
              <p:spPr bwMode="auto">
                <a:xfrm>
                  <a:off x="2500" y="2361"/>
                  <a:ext cx="1338" cy="876"/>
                </a:xfrm>
                <a:custGeom>
                  <a:avLst/>
                  <a:gdLst/>
                  <a:ahLst/>
                  <a:cxnLst>
                    <a:cxn ang="0">
                      <a:pos x="524" y="81"/>
                    </a:cxn>
                    <a:cxn ang="0">
                      <a:pos x="501" y="31"/>
                    </a:cxn>
                    <a:cxn ang="0">
                      <a:pos x="594" y="0"/>
                    </a:cxn>
                    <a:cxn ang="0">
                      <a:pos x="606" y="51"/>
                    </a:cxn>
                    <a:cxn ang="0">
                      <a:pos x="677" y="111"/>
                    </a:cxn>
                    <a:cxn ang="0">
                      <a:pos x="723" y="111"/>
                    </a:cxn>
                    <a:cxn ang="0">
                      <a:pos x="757" y="172"/>
                    </a:cxn>
                    <a:cxn ang="0">
                      <a:pos x="840" y="161"/>
                    </a:cxn>
                    <a:cxn ang="0">
                      <a:pos x="875" y="130"/>
                    </a:cxn>
                    <a:cxn ang="0">
                      <a:pos x="909" y="161"/>
                    </a:cxn>
                    <a:cxn ang="0">
                      <a:pos x="1003" y="152"/>
                    </a:cxn>
                    <a:cxn ang="0">
                      <a:pos x="1015" y="172"/>
                    </a:cxn>
                    <a:cxn ang="0">
                      <a:pos x="1108" y="212"/>
                    </a:cxn>
                    <a:cxn ang="0">
                      <a:pos x="1225" y="222"/>
                    </a:cxn>
                    <a:cxn ang="0">
                      <a:pos x="1284" y="231"/>
                    </a:cxn>
                    <a:cxn ang="0">
                      <a:pos x="1330" y="262"/>
                    </a:cxn>
                    <a:cxn ang="0">
                      <a:pos x="1330" y="333"/>
                    </a:cxn>
                    <a:cxn ang="0">
                      <a:pos x="1271" y="362"/>
                    </a:cxn>
                    <a:cxn ang="0">
                      <a:pos x="1166" y="392"/>
                    </a:cxn>
                    <a:cxn ang="0">
                      <a:pos x="1191" y="453"/>
                    </a:cxn>
                    <a:cxn ang="0">
                      <a:pos x="1259" y="523"/>
                    </a:cxn>
                    <a:cxn ang="0">
                      <a:pos x="1225" y="624"/>
                    </a:cxn>
                    <a:cxn ang="0">
                      <a:pos x="1166" y="563"/>
                    </a:cxn>
                    <a:cxn ang="0">
                      <a:pos x="1143" y="533"/>
                    </a:cxn>
                    <a:cxn ang="0">
                      <a:pos x="1074" y="523"/>
                    </a:cxn>
                    <a:cxn ang="0">
                      <a:pos x="1015" y="563"/>
                    </a:cxn>
                    <a:cxn ang="0">
                      <a:pos x="980" y="593"/>
                    </a:cxn>
                    <a:cxn ang="0">
                      <a:pos x="909" y="583"/>
                    </a:cxn>
                    <a:cxn ang="0">
                      <a:pos x="875" y="624"/>
                    </a:cxn>
                    <a:cxn ang="0">
                      <a:pos x="955" y="674"/>
                    </a:cxn>
                    <a:cxn ang="0">
                      <a:pos x="840" y="695"/>
                    </a:cxn>
                    <a:cxn ang="0">
                      <a:pos x="804" y="654"/>
                    </a:cxn>
                    <a:cxn ang="0">
                      <a:pos x="735" y="664"/>
                    </a:cxn>
                    <a:cxn ang="0">
                      <a:pos x="723" y="624"/>
                    </a:cxn>
                    <a:cxn ang="0">
                      <a:pos x="687" y="593"/>
                    </a:cxn>
                    <a:cxn ang="0">
                      <a:pos x="677" y="633"/>
                    </a:cxn>
                    <a:cxn ang="0">
                      <a:pos x="641" y="664"/>
                    </a:cxn>
                    <a:cxn ang="0">
                      <a:pos x="583" y="754"/>
                    </a:cxn>
                    <a:cxn ang="0">
                      <a:pos x="560" y="855"/>
                    </a:cxn>
                    <a:cxn ang="0">
                      <a:pos x="466" y="875"/>
                    </a:cxn>
                    <a:cxn ang="0">
                      <a:pos x="349" y="704"/>
                    </a:cxn>
                    <a:cxn ang="0">
                      <a:pos x="280" y="674"/>
                    </a:cxn>
                    <a:cxn ang="0">
                      <a:pos x="280" y="624"/>
                    </a:cxn>
                    <a:cxn ang="0">
                      <a:pos x="221" y="633"/>
                    </a:cxn>
                    <a:cxn ang="0">
                      <a:pos x="163" y="553"/>
                    </a:cxn>
                    <a:cxn ang="0">
                      <a:pos x="151" y="392"/>
                    </a:cxn>
                    <a:cxn ang="0">
                      <a:pos x="139" y="302"/>
                    </a:cxn>
                    <a:cxn ang="0">
                      <a:pos x="0" y="152"/>
                    </a:cxn>
                    <a:cxn ang="0">
                      <a:pos x="22" y="111"/>
                    </a:cxn>
                    <a:cxn ang="0">
                      <a:pos x="210" y="111"/>
                    </a:cxn>
                    <a:cxn ang="0">
                      <a:pos x="268" y="121"/>
                    </a:cxn>
                    <a:cxn ang="0">
                      <a:pos x="373" y="161"/>
                    </a:cxn>
                    <a:cxn ang="0">
                      <a:pos x="384" y="121"/>
                    </a:cxn>
                    <a:cxn ang="0">
                      <a:pos x="443" y="130"/>
                    </a:cxn>
                    <a:cxn ang="0">
                      <a:pos x="514" y="111"/>
                    </a:cxn>
                  </a:cxnLst>
                  <a:rect l="0" t="0" r="r" b="b"/>
                  <a:pathLst>
                    <a:path w="1342" h="875">
                      <a:moveTo>
                        <a:pt x="514" y="111"/>
                      </a:moveTo>
                      <a:lnTo>
                        <a:pt x="524" y="81"/>
                      </a:lnTo>
                      <a:lnTo>
                        <a:pt x="501" y="61"/>
                      </a:lnTo>
                      <a:lnTo>
                        <a:pt x="501" y="31"/>
                      </a:lnTo>
                      <a:lnTo>
                        <a:pt x="572" y="0"/>
                      </a:lnTo>
                      <a:lnTo>
                        <a:pt x="594" y="0"/>
                      </a:lnTo>
                      <a:lnTo>
                        <a:pt x="594" y="31"/>
                      </a:lnTo>
                      <a:lnTo>
                        <a:pt x="606" y="51"/>
                      </a:lnTo>
                      <a:lnTo>
                        <a:pt x="641" y="71"/>
                      </a:lnTo>
                      <a:lnTo>
                        <a:pt x="677" y="111"/>
                      </a:lnTo>
                      <a:lnTo>
                        <a:pt x="712" y="101"/>
                      </a:lnTo>
                      <a:lnTo>
                        <a:pt x="723" y="111"/>
                      </a:lnTo>
                      <a:lnTo>
                        <a:pt x="735" y="152"/>
                      </a:lnTo>
                      <a:lnTo>
                        <a:pt x="757" y="172"/>
                      </a:lnTo>
                      <a:lnTo>
                        <a:pt x="828" y="172"/>
                      </a:lnTo>
                      <a:lnTo>
                        <a:pt x="840" y="161"/>
                      </a:lnTo>
                      <a:lnTo>
                        <a:pt x="840" y="141"/>
                      </a:lnTo>
                      <a:lnTo>
                        <a:pt x="875" y="130"/>
                      </a:lnTo>
                      <a:lnTo>
                        <a:pt x="898" y="141"/>
                      </a:lnTo>
                      <a:lnTo>
                        <a:pt x="909" y="161"/>
                      </a:lnTo>
                      <a:lnTo>
                        <a:pt x="922" y="161"/>
                      </a:lnTo>
                      <a:lnTo>
                        <a:pt x="1003" y="152"/>
                      </a:lnTo>
                      <a:lnTo>
                        <a:pt x="1015" y="152"/>
                      </a:lnTo>
                      <a:lnTo>
                        <a:pt x="1015" y="172"/>
                      </a:lnTo>
                      <a:lnTo>
                        <a:pt x="1050" y="181"/>
                      </a:lnTo>
                      <a:lnTo>
                        <a:pt x="1108" y="212"/>
                      </a:lnTo>
                      <a:lnTo>
                        <a:pt x="1143" y="191"/>
                      </a:lnTo>
                      <a:lnTo>
                        <a:pt x="1225" y="222"/>
                      </a:lnTo>
                      <a:lnTo>
                        <a:pt x="1237" y="242"/>
                      </a:lnTo>
                      <a:lnTo>
                        <a:pt x="1284" y="231"/>
                      </a:lnTo>
                      <a:lnTo>
                        <a:pt x="1306" y="231"/>
                      </a:lnTo>
                      <a:lnTo>
                        <a:pt x="1330" y="262"/>
                      </a:lnTo>
                      <a:lnTo>
                        <a:pt x="1342" y="321"/>
                      </a:lnTo>
                      <a:lnTo>
                        <a:pt x="1330" y="333"/>
                      </a:lnTo>
                      <a:lnTo>
                        <a:pt x="1318" y="333"/>
                      </a:lnTo>
                      <a:lnTo>
                        <a:pt x="1271" y="362"/>
                      </a:lnTo>
                      <a:lnTo>
                        <a:pt x="1191" y="371"/>
                      </a:lnTo>
                      <a:lnTo>
                        <a:pt x="1166" y="392"/>
                      </a:lnTo>
                      <a:lnTo>
                        <a:pt x="1179" y="413"/>
                      </a:lnTo>
                      <a:lnTo>
                        <a:pt x="1191" y="453"/>
                      </a:lnTo>
                      <a:lnTo>
                        <a:pt x="1213" y="462"/>
                      </a:lnTo>
                      <a:lnTo>
                        <a:pt x="1259" y="523"/>
                      </a:lnTo>
                      <a:lnTo>
                        <a:pt x="1271" y="603"/>
                      </a:lnTo>
                      <a:lnTo>
                        <a:pt x="1225" y="624"/>
                      </a:lnTo>
                      <a:lnTo>
                        <a:pt x="1201" y="593"/>
                      </a:lnTo>
                      <a:lnTo>
                        <a:pt x="1166" y="563"/>
                      </a:lnTo>
                      <a:lnTo>
                        <a:pt x="1166" y="533"/>
                      </a:lnTo>
                      <a:lnTo>
                        <a:pt x="1143" y="533"/>
                      </a:lnTo>
                      <a:lnTo>
                        <a:pt x="1121" y="543"/>
                      </a:lnTo>
                      <a:lnTo>
                        <a:pt x="1074" y="523"/>
                      </a:lnTo>
                      <a:lnTo>
                        <a:pt x="1050" y="563"/>
                      </a:lnTo>
                      <a:lnTo>
                        <a:pt x="1015" y="563"/>
                      </a:lnTo>
                      <a:lnTo>
                        <a:pt x="991" y="603"/>
                      </a:lnTo>
                      <a:lnTo>
                        <a:pt x="980" y="593"/>
                      </a:lnTo>
                      <a:lnTo>
                        <a:pt x="945" y="603"/>
                      </a:lnTo>
                      <a:lnTo>
                        <a:pt x="909" y="583"/>
                      </a:lnTo>
                      <a:lnTo>
                        <a:pt x="875" y="614"/>
                      </a:lnTo>
                      <a:lnTo>
                        <a:pt x="875" y="624"/>
                      </a:lnTo>
                      <a:lnTo>
                        <a:pt x="945" y="654"/>
                      </a:lnTo>
                      <a:lnTo>
                        <a:pt x="955" y="674"/>
                      </a:lnTo>
                      <a:lnTo>
                        <a:pt x="909" y="695"/>
                      </a:lnTo>
                      <a:lnTo>
                        <a:pt x="840" y="695"/>
                      </a:lnTo>
                      <a:lnTo>
                        <a:pt x="840" y="664"/>
                      </a:lnTo>
                      <a:lnTo>
                        <a:pt x="804" y="654"/>
                      </a:lnTo>
                      <a:lnTo>
                        <a:pt x="770" y="683"/>
                      </a:lnTo>
                      <a:lnTo>
                        <a:pt x="735" y="664"/>
                      </a:lnTo>
                      <a:lnTo>
                        <a:pt x="735" y="633"/>
                      </a:lnTo>
                      <a:lnTo>
                        <a:pt x="723" y="624"/>
                      </a:lnTo>
                      <a:lnTo>
                        <a:pt x="723" y="603"/>
                      </a:lnTo>
                      <a:lnTo>
                        <a:pt x="687" y="593"/>
                      </a:lnTo>
                      <a:lnTo>
                        <a:pt x="677" y="603"/>
                      </a:lnTo>
                      <a:lnTo>
                        <a:pt x="677" y="633"/>
                      </a:lnTo>
                      <a:lnTo>
                        <a:pt x="652" y="643"/>
                      </a:lnTo>
                      <a:lnTo>
                        <a:pt x="641" y="664"/>
                      </a:lnTo>
                      <a:lnTo>
                        <a:pt x="652" y="683"/>
                      </a:lnTo>
                      <a:lnTo>
                        <a:pt x="583" y="754"/>
                      </a:lnTo>
                      <a:lnTo>
                        <a:pt x="594" y="835"/>
                      </a:lnTo>
                      <a:lnTo>
                        <a:pt x="560" y="855"/>
                      </a:lnTo>
                      <a:lnTo>
                        <a:pt x="536" y="844"/>
                      </a:lnTo>
                      <a:lnTo>
                        <a:pt x="466" y="875"/>
                      </a:lnTo>
                      <a:lnTo>
                        <a:pt x="443" y="864"/>
                      </a:lnTo>
                      <a:lnTo>
                        <a:pt x="349" y="704"/>
                      </a:lnTo>
                      <a:lnTo>
                        <a:pt x="315" y="683"/>
                      </a:lnTo>
                      <a:lnTo>
                        <a:pt x="280" y="674"/>
                      </a:lnTo>
                      <a:lnTo>
                        <a:pt x="268" y="654"/>
                      </a:lnTo>
                      <a:lnTo>
                        <a:pt x="280" y="624"/>
                      </a:lnTo>
                      <a:lnTo>
                        <a:pt x="256" y="603"/>
                      </a:lnTo>
                      <a:lnTo>
                        <a:pt x="221" y="633"/>
                      </a:lnTo>
                      <a:lnTo>
                        <a:pt x="185" y="633"/>
                      </a:lnTo>
                      <a:lnTo>
                        <a:pt x="163" y="553"/>
                      </a:lnTo>
                      <a:lnTo>
                        <a:pt x="163" y="523"/>
                      </a:lnTo>
                      <a:lnTo>
                        <a:pt x="151" y="392"/>
                      </a:lnTo>
                      <a:lnTo>
                        <a:pt x="117" y="321"/>
                      </a:lnTo>
                      <a:lnTo>
                        <a:pt x="139" y="302"/>
                      </a:lnTo>
                      <a:lnTo>
                        <a:pt x="81" y="201"/>
                      </a:lnTo>
                      <a:lnTo>
                        <a:pt x="0" y="152"/>
                      </a:lnTo>
                      <a:lnTo>
                        <a:pt x="12" y="121"/>
                      </a:lnTo>
                      <a:lnTo>
                        <a:pt x="22" y="111"/>
                      </a:lnTo>
                      <a:lnTo>
                        <a:pt x="139" y="91"/>
                      </a:lnTo>
                      <a:lnTo>
                        <a:pt x="210" y="111"/>
                      </a:lnTo>
                      <a:lnTo>
                        <a:pt x="256" y="101"/>
                      </a:lnTo>
                      <a:lnTo>
                        <a:pt x="268" y="121"/>
                      </a:lnTo>
                      <a:lnTo>
                        <a:pt x="326" y="172"/>
                      </a:lnTo>
                      <a:lnTo>
                        <a:pt x="373" y="161"/>
                      </a:lnTo>
                      <a:lnTo>
                        <a:pt x="373" y="141"/>
                      </a:lnTo>
                      <a:lnTo>
                        <a:pt x="384" y="121"/>
                      </a:lnTo>
                      <a:lnTo>
                        <a:pt x="431" y="101"/>
                      </a:lnTo>
                      <a:lnTo>
                        <a:pt x="443" y="130"/>
                      </a:lnTo>
                      <a:lnTo>
                        <a:pt x="466" y="111"/>
                      </a:lnTo>
                      <a:lnTo>
                        <a:pt x="514" y="111"/>
                      </a:lnTo>
                      <a:close/>
                    </a:path>
                  </a:pathLst>
                </a:custGeom>
                <a:solidFill>
                  <a:schemeClr val="hlink"/>
                </a:solidFill>
                <a:ln w="14351">
                  <a:solidFill>
                    <a:srgbClr val="000000"/>
                  </a:solidFill>
                  <a:prstDash val="solid"/>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grpSp>
          <p:grpSp>
            <p:nvGrpSpPr>
              <p:cNvPr id="41" name="Group 33"/>
              <p:cNvGrpSpPr>
                <a:grpSpLocks/>
              </p:cNvGrpSpPr>
              <p:nvPr/>
            </p:nvGrpSpPr>
            <p:grpSpPr bwMode="auto">
              <a:xfrm>
                <a:off x="3731" y="2084"/>
                <a:ext cx="534" cy="359"/>
                <a:chOff x="4282" y="1838"/>
                <a:chExt cx="689" cy="451"/>
              </a:xfrm>
            </p:grpSpPr>
            <p:sp>
              <p:nvSpPr>
                <p:cNvPr id="108" name="Freeform 34"/>
                <p:cNvSpPr>
                  <a:spLocks/>
                </p:cNvSpPr>
                <p:nvPr/>
              </p:nvSpPr>
              <p:spPr bwMode="auto">
                <a:xfrm>
                  <a:off x="4282" y="1842"/>
                  <a:ext cx="687" cy="406"/>
                </a:xfrm>
                <a:custGeom>
                  <a:avLst/>
                  <a:gdLst/>
                  <a:ahLst/>
                  <a:cxnLst>
                    <a:cxn ang="0">
                      <a:pos x="140" y="389"/>
                    </a:cxn>
                    <a:cxn ang="0">
                      <a:pos x="153" y="370"/>
                    </a:cxn>
                    <a:cxn ang="0">
                      <a:pos x="175" y="360"/>
                    </a:cxn>
                    <a:cxn ang="0">
                      <a:pos x="222" y="389"/>
                    </a:cxn>
                    <a:cxn ang="0">
                      <a:pos x="233" y="389"/>
                    </a:cxn>
                    <a:cxn ang="0">
                      <a:pos x="280" y="389"/>
                    </a:cxn>
                    <a:cxn ang="0">
                      <a:pos x="304" y="370"/>
                    </a:cxn>
                    <a:cxn ang="0">
                      <a:pos x="338" y="400"/>
                    </a:cxn>
                    <a:cxn ang="0">
                      <a:pos x="350" y="370"/>
                    </a:cxn>
                    <a:cxn ang="0">
                      <a:pos x="350" y="360"/>
                    </a:cxn>
                    <a:cxn ang="0">
                      <a:pos x="385" y="349"/>
                    </a:cxn>
                    <a:cxn ang="0">
                      <a:pos x="385" y="320"/>
                    </a:cxn>
                    <a:cxn ang="0">
                      <a:pos x="421" y="311"/>
                    </a:cxn>
                    <a:cxn ang="0">
                      <a:pos x="490" y="200"/>
                    </a:cxn>
                    <a:cxn ang="0">
                      <a:pos x="479" y="180"/>
                    </a:cxn>
                    <a:cxn ang="0">
                      <a:pos x="490" y="169"/>
                    </a:cxn>
                    <a:cxn ang="0">
                      <a:pos x="514" y="180"/>
                    </a:cxn>
                    <a:cxn ang="0">
                      <a:pos x="536" y="160"/>
                    </a:cxn>
                    <a:cxn ang="0">
                      <a:pos x="548" y="140"/>
                    </a:cxn>
                    <a:cxn ang="0">
                      <a:pos x="619" y="90"/>
                    </a:cxn>
                    <a:cxn ang="0">
                      <a:pos x="666" y="70"/>
                    </a:cxn>
                    <a:cxn ang="0">
                      <a:pos x="689" y="50"/>
                    </a:cxn>
                    <a:cxn ang="0">
                      <a:pos x="689" y="10"/>
                    </a:cxn>
                    <a:cxn ang="0">
                      <a:pos x="653" y="10"/>
                    </a:cxn>
                    <a:cxn ang="0">
                      <a:pos x="572" y="19"/>
                    </a:cxn>
                    <a:cxn ang="0">
                      <a:pos x="526" y="0"/>
                    </a:cxn>
                    <a:cxn ang="0">
                      <a:pos x="490" y="0"/>
                    </a:cxn>
                    <a:cxn ang="0">
                      <a:pos x="409" y="90"/>
                    </a:cxn>
                    <a:cxn ang="0">
                      <a:pos x="385" y="99"/>
                    </a:cxn>
                    <a:cxn ang="0">
                      <a:pos x="338" y="79"/>
                    </a:cxn>
                    <a:cxn ang="0">
                      <a:pos x="338" y="59"/>
                    </a:cxn>
                    <a:cxn ang="0">
                      <a:pos x="326" y="19"/>
                    </a:cxn>
                    <a:cxn ang="0">
                      <a:pos x="291" y="10"/>
                    </a:cxn>
                    <a:cxn ang="0">
                      <a:pos x="258" y="10"/>
                    </a:cxn>
                    <a:cxn ang="0">
                      <a:pos x="222" y="0"/>
                    </a:cxn>
                    <a:cxn ang="0">
                      <a:pos x="187" y="40"/>
                    </a:cxn>
                    <a:cxn ang="0">
                      <a:pos x="140" y="50"/>
                    </a:cxn>
                    <a:cxn ang="0">
                      <a:pos x="82" y="99"/>
                    </a:cxn>
                    <a:cxn ang="0">
                      <a:pos x="23" y="209"/>
                    </a:cxn>
                    <a:cxn ang="0">
                      <a:pos x="34" y="240"/>
                    </a:cxn>
                    <a:cxn ang="0">
                      <a:pos x="34" y="249"/>
                    </a:cxn>
                    <a:cxn ang="0">
                      <a:pos x="34" y="259"/>
                    </a:cxn>
                    <a:cxn ang="0">
                      <a:pos x="46" y="269"/>
                    </a:cxn>
                    <a:cxn ang="0">
                      <a:pos x="70" y="259"/>
                    </a:cxn>
                    <a:cxn ang="0">
                      <a:pos x="105" y="249"/>
                    </a:cxn>
                    <a:cxn ang="0">
                      <a:pos x="0" y="349"/>
                    </a:cxn>
                    <a:cxn ang="0">
                      <a:pos x="0" y="370"/>
                    </a:cxn>
                    <a:cxn ang="0">
                      <a:pos x="23" y="370"/>
                    </a:cxn>
                    <a:cxn ang="0">
                      <a:pos x="70" y="410"/>
                    </a:cxn>
                    <a:cxn ang="0">
                      <a:pos x="140" y="400"/>
                    </a:cxn>
                    <a:cxn ang="0">
                      <a:pos x="140" y="389"/>
                    </a:cxn>
                  </a:cxnLst>
                  <a:rect l="0" t="0" r="r" b="b"/>
                  <a:pathLst>
                    <a:path w="689" h="410">
                      <a:moveTo>
                        <a:pt x="140" y="389"/>
                      </a:moveTo>
                      <a:lnTo>
                        <a:pt x="153" y="370"/>
                      </a:lnTo>
                      <a:lnTo>
                        <a:pt x="175" y="360"/>
                      </a:lnTo>
                      <a:lnTo>
                        <a:pt x="222" y="389"/>
                      </a:lnTo>
                      <a:lnTo>
                        <a:pt x="233" y="389"/>
                      </a:lnTo>
                      <a:lnTo>
                        <a:pt x="280" y="389"/>
                      </a:lnTo>
                      <a:lnTo>
                        <a:pt x="304" y="370"/>
                      </a:lnTo>
                      <a:lnTo>
                        <a:pt x="338" y="400"/>
                      </a:lnTo>
                      <a:lnTo>
                        <a:pt x="350" y="370"/>
                      </a:lnTo>
                      <a:lnTo>
                        <a:pt x="350" y="360"/>
                      </a:lnTo>
                      <a:lnTo>
                        <a:pt x="385" y="349"/>
                      </a:lnTo>
                      <a:lnTo>
                        <a:pt x="385" y="320"/>
                      </a:lnTo>
                      <a:lnTo>
                        <a:pt x="421" y="311"/>
                      </a:lnTo>
                      <a:lnTo>
                        <a:pt x="490" y="200"/>
                      </a:lnTo>
                      <a:lnTo>
                        <a:pt x="479" y="180"/>
                      </a:lnTo>
                      <a:lnTo>
                        <a:pt x="490" y="169"/>
                      </a:lnTo>
                      <a:lnTo>
                        <a:pt x="514" y="180"/>
                      </a:lnTo>
                      <a:lnTo>
                        <a:pt x="536" y="160"/>
                      </a:lnTo>
                      <a:lnTo>
                        <a:pt x="548" y="140"/>
                      </a:lnTo>
                      <a:lnTo>
                        <a:pt x="619" y="90"/>
                      </a:lnTo>
                      <a:lnTo>
                        <a:pt x="666" y="70"/>
                      </a:lnTo>
                      <a:lnTo>
                        <a:pt x="689" y="50"/>
                      </a:lnTo>
                      <a:lnTo>
                        <a:pt x="689" y="10"/>
                      </a:lnTo>
                      <a:lnTo>
                        <a:pt x="653" y="10"/>
                      </a:lnTo>
                      <a:lnTo>
                        <a:pt x="572" y="19"/>
                      </a:lnTo>
                      <a:lnTo>
                        <a:pt x="526" y="0"/>
                      </a:lnTo>
                      <a:lnTo>
                        <a:pt x="490" y="0"/>
                      </a:lnTo>
                      <a:lnTo>
                        <a:pt x="409" y="90"/>
                      </a:lnTo>
                      <a:lnTo>
                        <a:pt x="385" y="99"/>
                      </a:lnTo>
                      <a:lnTo>
                        <a:pt x="338" y="79"/>
                      </a:lnTo>
                      <a:lnTo>
                        <a:pt x="338" y="59"/>
                      </a:lnTo>
                      <a:lnTo>
                        <a:pt x="326" y="19"/>
                      </a:lnTo>
                      <a:lnTo>
                        <a:pt x="291" y="10"/>
                      </a:lnTo>
                      <a:lnTo>
                        <a:pt x="258" y="10"/>
                      </a:lnTo>
                      <a:lnTo>
                        <a:pt x="222" y="0"/>
                      </a:lnTo>
                      <a:lnTo>
                        <a:pt x="187" y="40"/>
                      </a:lnTo>
                      <a:lnTo>
                        <a:pt x="140" y="50"/>
                      </a:lnTo>
                      <a:lnTo>
                        <a:pt x="82" y="99"/>
                      </a:lnTo>
                      <a:lnTo>
                        <a:pt x="23" y="209"/>
                      </a:lnTo>
                      <a:lnTo>
                        <a:pt x="34" y="240"/>
                      </a:lnTo>
                      <a:lnTo>
                        <a:pt x="34" y="249"/>
                      </a:lnTo>
                      <a:lnTo>
                        <a:pt x="34" y="259"/>
                      </a:lnTo>
                      <a:lnTo>
                        <a:pt x="46" y="269"/>
                      </a:lnTo>
                      <a:lnTo>
                        <a:pt x="70" y="259"/>
                      </a:lnTo>
                      <a:lnTo>
                        <a:pt x="105" y="249"/>
                      </a:lnTo>
                      <a:lnTo>
                        <a:pt x="0" y="349"/>
                      </a:lnTo>
                      <a:lnTo>
                        <a:pt x="0" y="370"/>
                      </a:lnTo>
                      <a:lnTo>
                        <a:pt x="23" y="370"/>
                      </a:lnTo>
                      <a:lnTo>
                        <a:pt x="70" y="410"/>
                      </a:lnTo>
                      <a:lnTo>
                        <a:pt x="140" y="400"/>
                      </a:lnTo>
                      <a:lnTo>
                        <a:pt x="140" y="389"/>
                      </a:lnTo>
                      <a:close/>
                    </a:path>
                  </a:pathLst>
                </a:custGeom>
                <a:solidFill>
                  <a:srgbClr val="FFC8A3"/>
                </a:solidFill>
                <a:ln w="9525">
                  <a:solidFill>
                    <a:srgbClr val="000000"/>
                  </a:solidFill>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sp>
              <p:nvSpPr>
                <p:cNvPr id="109" name="Freeform 35"/>
                <p:cNvSpPr>
                  <a:spLocks/>
                </p:cNvSpPr>
                <p:nvPr/>
              </p:nvSpPr>
              <p:spPr bwMode="auto">
                <a:xfrm>
                  <a:off x="4282" y="1842"/>
                  <a:ext cx="687" cy="449"/>
                </a:xfrm>
                <a:custGeom>
                  <a:avLst/>
                  <a:gdLst/>
                  <a:ahLst/>
                  <a:cxnLst>
                    <a:cxn ang="0">
                      <a:pos x="129" y="359"/>
                    </a:cxn>
                    <a:cxn ang="0">
                      <a:pos x="141" y="341"/>
                    </a:cxn>
                    <a:cxn ang="0">
                      <a:pos x="161" y="332"/>
                    </a:cxn>
                    <a:cxn ang="0">
                      <a:pos x="205" y="359"/>
                    </a:cxn>
                    <a:cxn ang="0">
                      <a:pos x="215" y="359"/>
                    </a:cxn>
                    <a:cxn ang="0">
                      <a:pos x="258" y="359"/>
                    </a:cxn>
                    <a:cxn ang="0">
                      <a:pos x="280" y="341"/>
                    </a:cxn>
                    <a:cxn ang="0">
                      <a:pos x="312" y="369"/>
                    </a:cxn>
                    <a:cxn ang="0">
                      <a:pos x="323" y="341"/>
                    </a:cxn>
                    <a:cxn ang="0">
                      <a:pos x="323" y="332"/>
                    </a:cxn>
                    <a:cxn ang="0">
                      <a:pos x="355" y="322"/>
                    </a:cxn>
                    <a:cxn ang="0">
                      <a:pos x="355" y="295"/>
                    </a:cxn>
                    <a:cxn ang="0">
                      <a:pos x="388" y="287"/>
                    </a:cxn>
                    <a:cxn ang="0">
                      <a:pos x="452" y="184"/>
                    </a:cxn>
                    <a:cxn ang="0">
                      <a:pos x="441" y="166"/>
                    </a:cxn>
                    <a:cxn ang="0">
                      <a:pos x="452" y="156"/>
                    </a:cxn>
                    <a:cxn ang="0">
                      <a:pos x="474" y="166"/>
                    </a:cxn>
                    <a:cxn ang="0">
                      <a:pos x="494" y="148"/>
                    </a:cxn>
                    <a:cxn ang="0">
                      <a:pos x="505" y="129"/>
                    </a:cxn>
                    <a:cxn ang="0">
                      <a:pos x="570" y="83"/>
                    </a:cxn>
                    <a:cxn ang="0">
                      <a:pos x="614" y="65"/>
                    </a:cxn>
                    <a:cxn ang="0">
                      <a:pos x="635" y="46"/>
                    </a:cxn>
                    <a:cxn ang="0">
                      <a:pos x="635" y="9"/>
                    </a:cxn>
                    <a:cxn ang="0">
                      <a:pos x="602" y="9"/>
                    </a:cxn>
                    <a:cxn ang="0">
                      <a:pos x="527" y="18"/>
                    </a:cxn>
                    <a:cxn ang="0">
                      <a:pos x="485" y="0"/>
                    </a:cxn>
                    <a:cxn ang="0">
                      <a:pos x="452" y="0"/>
                    </a:cxn>
                    <a:cxn ang="0">
                      <a:pos x="377" y="83"/>
                    </a:cxn>
                    <a:cxn ang="0">
                      <a:pos x="355" y="91"/>
                    </a:cxn>
                    <a:cxn ang="0">
                      <a:pos x="312" y="73"/>
                    </a:cxn>
                    <a:cxn ang="0">
                      <a:pos x="312" y="54"/>
                    </a:cxn>
                    <a:cxn ang="0">
                      <a:pos x="300" y="18"/>
                    </a:cxn>
                    <a:cxn ang="0">
                      <a:pos x="268" y="9"/>
                    </a:cxn>
                    <a:cxn ang="0">
                      <a:pos x="238" y="9"/>
                    </a:cxn>
                    <a:cxn ang="0">
                      <a:pos x="205" y="0"/>
                    </a:cxn>
                    <a:cxn ang="0">
                      <a:pos x="172" y="37"/>
                    </a:cxn>
                    <a:cxn ang="0">
                      <a:pos x="129" y="46"/>
                    </a:cxn>
                    <a:cxn ang="0">
                      <a:pos x="76" y="91"/>
                    </a:cxn>
                    <a:cxn ang="0">
                      <a:pos x="21" y="193"/>
                    </a:cxn>
                    <a:cxn ang="0">
                      <a:pos x="31" y="221"/>
                    </a:cxn>
                    <a:cxn ang="0">
                      <a:pos x="31" y="230"/>
                    </a:cxn>
                    <a:cxn ang="0">
                      <a:pos x="31" y="239"/>
                    </a:cxn>
                    <a:cxn ang="0">
                      <a:pos x="42" y="248"/>
                    </a:cxn>
                    <a:cxn ang="0">
                      <a:pos x="65" y="239"/>
                    </a:cxn>
                    <a:cxn ang="0">
                      <a:pos x="97" y="230"/>
                    </a:cxn>
                    <a:cxn ang="0">
                      <a:pos x="0" y="322"/>
                    </a:cxn>
                    <a:cxn ang="0">
                      <a:pos x="0" y="341"/>
                    </a:cxn>
                    <a:cxn ang="0">
                      <a:pos x="21" y="341"/>
                    </a:cxn>
                    <a:cxn ang="0">
                      <a:pos x="65" y="378"/>
                    </a:cxn>
                    <a:cxn ang="0">
                      <a:pos x="129" y="369"/>
                    </a:cxn>
                    <a:cxn ang="0">
                      <a:pos x="186" y="416"/>
                    </a:cxn>
                  </a:cxnLst>
                  <a:rect l="0" t="0" r="r" b="b"/>
                  <a:pathLst>
                    <a:path w="635" h="416">
                      <a:moveTo>
                        <a:pt x="129" y="359"/>
                      </a:moveTo>
                      <a:lnTo>
                        <a:pt x="141" y="341"/>
                      </a:lnTo>
                      <a:lnTo>
                        <a:pt x="161" y="332"/>
                      </a:lnTo>
                      <a:lnTo>
                        <a:pt x="205" y="359"/>
                      </a:lnTo>
                      <a:lnTo>
                        <a:pt x="215" y="359"/>
                      </a:lnTo>
                      <a:lnTo>
                        <a:pt x="258" y="359"/>
                      </a:lnTo>
                      <a:lnTo>
                        <a:pt x="280" y="341"/>
                      </a:lnTo>
                      <a:lnTo>
                        <a:pt x="312" y="369"/>
                      </a:lnTo>
                      <a:lnTo>
                        <a:pt x="323" y="341"/>
                      </a:lnTo>
                      <a:lnTo>
                        <a:pt x="323" y="332"/>
                      </a:lnTo>
                      <a:lnTo>
                        <a:pt x="355" y="322"/>
                      </a:lnTo>
                      <a:lnTo>
                        <a:pt x="355" y="295"/>
                      </a:lnTo>
                      <a:lnTo>
                        <a:pt x="388" y="287"/>
                      </a:lnTo>
                      <a:lnTo>
                        <a:pt x="452" y="184"/>
                      </a:lnTo>
                      <a:lnTo>
                        <a:pt x="441" y="166"/>
                      </a:lnTo>
                      <a:lnTo>
                        <a:pt x="452" y="156"/>
                      </a:lnTo>
                      <a:lnTo>
                        <a:pt x="474" y="166"/>
                      </a:lnTo>
                      <a:lnTo>
                        <a:pt x="494" y="148"/>
                      </a:lnTo>
                      <a:lnTo>
                        <a:pt x="505" y="129"/>
                      </a:lnTo>
                      <a:lnTo>
                        <a:pt x="570" y="83"/>
                      </a:lnTo>
                      <a:lnTo>
                        <a:pt x="614" y="65"/>
                      </a:lnTo>
                      <a:lnTo>
                        <a:pt x="635" y="46"/>
                      </a:lnTo>
                      <a:lnTo>
                        <a:pt x="635" y="9"/>
                      </a:lnTo>
                      <a:lnTo>
                        <a:pt x="602" y="9"/>
                      </a:lnTo>
                      <a:lnTo>
                        <a:pt x="527" y="18"/>
                      </a:lnTo>
                      <a:lnTo>
                        <a:pt x="485" y="0"/>
                      </a:lnTo>
                      <a:lnTo>
                        <a:pt x="452" y="0"/>
                      </a:lnTo>
                      <a:lnTo>
                        <a:pt x="377" y="83"/>
                      </a:lnTo>
                      <a:lnTo>
                        <a:pt x="355" y="91"/>
                      </a:lnTo>
                      <a:lnTo>
                        <a:pt x="312" y="73"/>
                      </a:lnTo>
                      <a:lnTo>
                        <a:pt x="312" y="54"/>
                      </a:lnTo>
                      <a:lnTo>
                        <a:pt x="300" y="18"/>
                      </a:lnTo>
                      <a:lnTo>
                        <a:pt x="268" y="9"/>
                      </a:lnTo>
                      <a:lnTo>
                        <a:pt x="238" y="9"/>
                      </a:lnTo>
                      <a:lnTo>
                        <a:pt x="205" y="0"/>
                      </a:lnTo>
                      <a:lnTo>
                        <a:pt x="172" y="37"/>
                      </a:lnTo>
                      <a:lnTo>
                        <a:pt x="129" y="46"/>
                      </a:lnTo>
                      <a:lnTo>
                        <a:pt x="76" y="91"/>
                      </a:lnTo>
                      <a:lnTo>
                        <a:pt x="21" y="193"/>
                      </a:lnTo>
                      <a:lnTo>
                        <a:pt x="31" y="221"/>
                      </a:lnTo>
                      <a:lnTo>
                        <a:pt x="31" y="230"/>
                      </a:lnTo>
                      <a:lnTo>
                        <a:pt x="31" y="239"/>
                      </a:lnTo>
                      <a:lnTo>
                        <a:pt x="42" y="248"/>
                      </a:lnTo>
                      <a:lnTo>
                        <a:pt x="65" y="239"/>
                      </a:lnTo>
                      <a:lnTo>
                        <a:pt x="97" y="230"/>
                      </a:lnTo>
                      <a:lnTo>
                        <a:pt x="0" y="322"/>
                      </a:lnTo>
                      <a:lnTo>
                        <a:pt x="0" y="341"/>
                      </a:lnTo>
                      <a:lnTo>
                        <a:pt x="21" y="341"/>
                      </a:lnTo>
                      <a:lnTo>
                        <a:pt x="65" y="378"/>
                      </a:lnTo>
                      <a:lnTo>
                        <a:pt x="129" y="369"/>
                      </a:lnTo>
                      <a:lnTo>
                        <a:pt x="186" y="416"/>
                      </a:lnTo>
                    </a:path>
                  </a:pathLst>
                </a:custGeom>
                <a:solidFill>
                  <a:srgbClr val="FFC8A3"/>
                </a:solidFill>
                <a:ln w="14351">
                  <a:solidFill>
                    <a:srgbClr val="000000"/>
                  </a:solidFill>
                  <a:prstDash val="solid"/>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grpSp>
          <p:grpSp>
            <p:nvGrpSpPr>
              <p:cNvPr id="42" name="Group 36"/>
              <p:cNvGrpSpPr>
                <a:grpSpLocks/>
              </p:cNvGrpSpPr>
              <p:nvPr/>
            </p:nvGrpSpPr>
            <p:grpSpPr bwMode="auto">
              <a:xfrm>
                <a:off x="3578" y="1709"/>
                <a:ext cx="443" cy="579"/>
                <a:chOff x="4084" y="1365"/>
                <a:chExt cx="573" cy="729"/>
              </a:xfrm>
            </p:grpSpPr>
            <p:sp>
              <p:nvSpPr>
                <p:cNvPr id="106" name="Freeform 37"/>
                <p:cNvSpPr>
                  <a:spLocks/>
                </p:cNvSpPr>
                <p:nvPr/>
              </p:nvSpPr>
              <p:spPr bwMode="auto">
                <a:xfrm>
                  <a:off x="4086" y="1365"/>
                  <a:ext cx="569" cy="728"/>
                </a:xfrm>
                <a:custGeom>
                  <a:avLst/>
                  <a:gdLst/>
                  <a:ahLst/>
                  <a:cxnLst>
                    <a:cxn ang="0">
                      <a:pos x="232" y="709"/>
                    </a:cxn>
                    <a:cxn ang="0">
                      <a:pos x="280" y="568"/>
                    </a:cxn>
                    <a:cxn ang="0">
                      <a:pos x="385" y="507"/>
                    </a:cxn>
                    <a:cxn ang="0">
                      <a:pos x="410" y="456"/>
                    </a:cxn>
                    <a:cxn ang="0">
                      <a:pos x="362" y="435"/>
                    </a:cxn>
                    <a:cxn ang="0">
                      <a:pos x="315" y="405"/>
                    </a:cxn>
                    <a:cxn ang="0">
                      <a:pos x="280" y="345"/>
                    </a:cxn>
                    <a:cxn ang="0">
                      <a:pos x="232" y="345"/>
                    </a:cxn>
                    <a:cxn ang="0">
                      <a:pos x="175" y="335"/>
                    </a:cxn>
                    <a:cxn ang="0">
                      <a:pos x="210" y="264"/>
                    </a:cxn>
                    <a:cxn ang="0">
                      <a:pos x="257" y="183"/>
                    </a:cxn>
                    <a:cxn ang="0">
                      <a:pos x="338" y="212"/>
                    </a:cxn>
                    <a:cxn ang="0">
                      <a:pos x="362" y="264"/>
                    </a:cxn>
                    <a:cxn ang="0">
                      <a:pos x="362" y="304"/>
                    </a:cxn>
                    <a:cxn ang="0">
                      <a:pos x="410" y="354"/>
                    </a:cxn>
                    <a:cxn ang="0">
                      <a:pos x="525" y="324"/>
                    </a:cxn>
                    <a:cxn ang="0">
                      <a:pos x="573" y="243"/>
                    </a:cxn>
                    <a:cxn ang="0">
                      <a:pos x="515" y="203"/>
                    </a:cxn>
                    <a:cxn ang="0">
                      <a:pos x="479" y="131"/>
                    </a:cxn>
                    <a:cxn ang="0">
                      <a:pos x="385" y="81"/>
                    </a:cxn>
                    <a:cxn ang="0">
                      <a:pos x="338" y="0"/>
                    </a:cxn>
                    <a:cxn ang="0">
                      <a:pos x="257" y="51"/>
                    </a:cxn>
                    <a:cxn ang="0">
                      <a:pos x="268" y="81"/>
                    </a:cxn>
                    <a:cxn ang="0">
                      <a:pos x="198" y="102"/>
                    </a:cxn>
                    <a:cxn ang="0">
                      <a:pos x="152" y="112"/>
                    </a:cxn>
                    <a:cxn ang="0">
                      <a:pos x="93" y="131"/>
                    </a:cxn>
                    <a:cxn ang="0">
                      <a:pos x="69" y="81"/>
                    </a:cxn>
                    <a:cxn ang="0">
                      <a:pos x="11" y="153"/>
                    </a:cxn>
                    <a:cxn ang="0">
                      <a:pos x="47" y="254"/>
                    </a:cxn>
                    <a:cxn ang="0">
                      <a:pos x="69" y="324"/>
                    </a:cxn>
                    <a:cxn ang="0">
                      <a:pos x="81" y="405"/>
                    </a:cxn>
                    <a:cxn ang="0">
                      <a:pos x="11" y="496"/>
                    </a:cxn>
                    <a:cxn ang="0">
                      <a:pos x="81" y="577"/>
                    </a:cxn>
                    <a:cxn ang="0">
                      <a:pos x="58" y="637"/>
                    </a:cxn>
                    <a:cxn ang="0">
                      <a:pos x="34" y="689"/>
                    </a:cxn>
                    <a:cxn ang="0">
                      <a:pos x="175" y="729"/>
                    </a:cxn>
                    <a:cxn ang="0">
                      <a:pos x="232" y="718"/>
                    </a:cxn>
                  </a:cxnLst>
                  <a:rect l="0" t="0" r="r" b="b"/>
                  <a:pathLst>
                    <a:path w="573" h="729">
                      <a:moveTo>
                        <a:pt x="232" y="718"/>
                      </a:moveTo>
                      <a:lnTo>
                        <a:pt x="232" y="709"/>
                      </a:lnTo>
                      <a:lnTo>
                        <a:pt x="222" y="678"/>
                      </a:lnTo>
                      <a:lnTo>
                        <a:pt x="280" y="568"/>
                      </a:lnTo>
                      <a:lnTo>
                        <a:pt x="338" y="517"/>
                      </a:lnTo>
                      <a:lnTo>
                        <a:pt x="385" y="507"/>
                      </a:lnTo>
                      <a:lnTo>
                        <a:pt x="420" y="466"/>
                      </a:lnTo>
                      <a:lnTo>
                        <a:pt x="410" y="456"/>
                      </a:lnTo>
                      <a:lnTo>
                        <a:pt x="385" y="426"/>
                      </a:lnTo>
                      <a:lnTo>
                        <a:pt x="362" y="435"/>
                      </a:lnTo>
                      <a:lnTo>
                        <a:pt x="315" y="416"/>
                      </a:lnTo>
                      <a:lnTo>
                        <a:pt x="315" y="405"/>
                      </a:lnTo>
                      <a:lnTo>
                        <a:pt x="315" y="335"/>
                      </a:lnTo>
                      <a:lnTo>
                        <a:pt x="280" y="345"/>
                      </a:lnTo>
                      <a:lnTo>
                        <a:pt x="268" y="354"/>
                      </a:lnTo>
                      <a:lnTo>
                        <a:pt x="232" y="345"/>
                      </a:lnTo>
                      <a:lnTo>
                        <a:pt x="186" y="354"/>
                      </a:lnTo>
                      <a:lnTo>
                        <a:pt x="175" y="335"/>
                      </a:lnTo>
                      <a:lnTo>
                        <a:pt x="175" y="295"/>
                      </a:lnTo>
                      <a:lnTo>
                        <a:pt x="210" y="264"/>
                      </a:lnTo>
                      <a:lnTo>
                        <a:pt x="222" y="223"/>
                      </a:lnTo>
                      <a:lnTo>
                        <a:pt x="257" y="183"/>
                      </a:lnTo>
                      <a:lnTo>
                        <a:pt x="327" y="212"/>
                      </a:lnTo>
                      <a:lnTo>
                        <a:pt x="338" y="212"/>
                      </a:lnTo>
                      <a:lnTo>
                        <a:pt x="338" y="254"/>
                      </a:lnTo>
                      <a:lnTo>
                        <a:pt x="362" y="264"/>
                      </a:lnTo>
                      <a:lnTo>
                        <a:pt x="374" y="295"/>
                      </a:lnTo>
                      <a:lnTo>
                        <a:pt x="362" y="304"/>
                      </a:lnTo>
                      <a:lnTo>
                        <a:pt x="410" y="335"/>
                      </a:lnTo>
                      <a:lnTo>
                        <a:pt x="410" y="354"/>
                      </a:lnTo>
                      <a:lnTo>
                        <a:pt x="444" y="364"/>
                      </a:lnTo>
                      <a:lnTo>
                        <a:pt x="525" y="324"/>
                      </a:lnTo>
                      <a:lnTo>
                        <a:pt x="525" y="304"/>
                      </a:lnTo>
                      <a:lnTo>
                        <a:pt x="573" y="243"/>
                      </a:lnTo>
                      <a:lnTo>
                        <a:pt x="537" y="203"/>
                      </a:lnTo>
                      <a:lnTo>
                        <a:pt x="515" y="203"/>
                      </a:lnTo>
                      <a:lnTo>
                        <a:pt x="467" y="172"/>
                      </a:lnTo>
                      <a:lnTo>
                        <a:pt x="479" y="131"/>
                      </a:lnTo>
                      <a:lnTo>
                        <a:pt x="410" y="122"/>
                      </a:lnTo>
                      <a:lnTo>
                        <a:pt x="385" y="81"/>
                      </a:lnTo>
                      <a:lnTo>
                        <a:pt x="385" y="62"/>
                      </a:lnTo>
                      <a:lnTo>
                        <a:pt x="338" y="0"/>
                      </a:lnTo>
                      <a:lnTo>
                        <a:pt x="291" y="21"/>
                      </a:lnTo>
                      <a:lnTo>
                        <a:pt x="257" y="51"/>
                      </a:lnTo>
                      <a:lnTo>
                        <a:pt x="268" y="71"/>
                      </a:lnTo>
                      <a:lnTo>
                        <a:pt x="268" y="81"/>
                      </a:lnTo>
                      <a:lnTo>
                        <a:pt x="210" y="91"/>
                      </a:lnTo>
                      <a:lnTo>
                        <a:pt x="198" y="102"/>
                      </a:lnTo>
                      <a:lnTo>
                        <a:pt x="175" y="102"/>
                      </a:lnTo>
                      <a:lnTo>
                        <a:pt x="152" y="112"/>
                      </a:lnTo>
                      <a:lnTo>
                        <a:pt x="105" y="143"/>
                      </a:lnTo>
                      <a:lnTo>
                        <a:pt x="93" y="131"/>
                      </a:lnTo>
                      <a:lnTo>
                        <a:pt x="93" y="91"/>
                      </a:lnTo>
                      <a:lnTo>
                        <a:pt x="69" y="81"/>
                      </a:lnTo>
                      <a:lnTo>
                        <a:pt x="47" y="91"/>
                      </a:lnTo>
                      <a:lnTo>
                        <a:pt x="11" y="153"/>
                      </a:lnTo>
                      <a:lnTo>
                        <a:pt x="0" y="203"/>
                      </a:lnTo>
                      <a:lnTo>
                        <a:pt x="47" y="254"/>
                      </a:lnTo>
                      <a:lnTo>
                        <a:pt x="69" y="284"/>
                      </a:lnTo>
                      <a:lnTo>
                        <a:pt x="69" y="324"/>
                      </a:lnTo>
                      <a:lnTo>
                        <a:pt x="93" y="364"/>
                      </a:lnTo>
                      <a:lnTo>
                        <a:pt x="81" y="405"/>
                      </a:lnTo>
                      <a:lnTo>
                        <a:pt x="34" y="426"/>
                      </a:lnTo>
                      <a:lnTo>
                        <a:pt x="11" y="496"/>
                      </a:lnTo>
                      <a:lnTo>
                        <a:pt x="58" y="537"/>
                      </a:lnTo>
                      <a:lnTo>
                        <a:pt x="81" y="577"/>
                      </a:lnTo>
                      <a:lnTo>
                        <a:pt x="58" y="608"/>
                      </a:lnTo>
                      <a:lnTo>
                        <a:pt x="58" y="637"/>
                      </a:lnTo>
                      <a:lnTo>
                        <a:pt x="47" y="659"/>
                      </a:lnTo>
                      <a:lnTo>
                        <a:pt x="34" y="689"/>
                      </a:lnTo>
                      <a:lnTo>
                        <a:pt x="58" y="718"/>
                      </a:lnTo>
                      <a:lnTo>
                        <a:pt x="175" y="729"/>
                      </a:lnTo>
                      <a:lnTo>
                        <a:pt x="210" y="709"/>
                      </a:lnTo>
                      <a:lnTo>
                        <a:pt x="232" y="718"/>
                      </a:lnTo>
                      <a:close/>
                    </a:path>
                  </a:pathLst>
                </a:custGeom>
                <a:solidFill>
                  <a:srgbClr val="FFC8A3"/>
                </a:solidFill>
                <a:ln w="9525">
                  <a:solidFill>
                    <a:srgbClr val="000000"/>
                  </a:solidFill>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sp>
              <p:nvSpPr>
                <p:cNvPr id="107" name="Freeform 38"/>
                <p:cNvSpPr>
                  <a:spLocks/>
                </p:cNvSpPr>
                <p:nvPr/>
              </p:nvSpPr>
              <p:spPr bwMode="auto">
                <a:xfrm>
                  <a:off x="4086" y="1365"/>
                  <a:ext cx="569" cy="728"/>
                </a:xfrm>
                <a:custGeom>
                  <a:avLst/>
                  <a:gdLst/>
                  <a:ahLst/>
                  <a:cxnLst>
                    <a:cxn ang="0">
                      <a:pos x="232" y="709"/>
                    </a:cxn>
                    <a:cxn ang="0">
                      <a:pos x="280" y="568"/>
                    </a:cxn>
                    <a:cxn ang="0">
                      <a:pos x="385" y="507"/>
                    </a:cxn>
                    <a:cxn ang="0">
                      <a:pos x="410" y="456"/>
                    </a:cxn>
                    <a:cxn ang="0">
                      <a:pos x="362" y="435"/>
                    </a:cxn>
                    <a:cxn ang="0">
                      <a:pos x="315" y="405"/>
                    </a:cxn>
                    <a:cxn ang="0">
                      <a:pos x="280" y="345"/>
                    </a:cxn>
                    <a:cxn ang="0">
                      <a:pos x="232" y="345"/>
                    </a:cxn>
                    <a:cxn ang="0">
                      <a:pos x="175" y="335"/>
                    </a:cxn>
                    <a:cxn ang="0">
                      <a:pos x="210" y="264"/>
                    </a:cxn>
                    <a:cxn ang="0">
                      <a:pos x="257" y="183"/>
                    </a:cxn>
                    <a:cxn ang="0">
                      <a:pos x="338" y="212"/>
                    </a:cxn>
                    <a:cxn ang="0">
                      <a:pos x="362" y="264"/>
                    </a:cxn>
                    <a:cxn ang="0">
                      <a:pos x="362" y="304"/>
                    </a:cxn>
                    <a:cxn ang="0">
                      <a:pos x="410" y="354"/>
                    </a:cxn>
                    <a:cxn ang="0">
                      <a:pos x="525" y="324"/>
                    </a:cxn>
                    <a:cxn ang="0">
                      <a:pos x="573" y="243"/>
                    </a:cxn>
                    <a:cxn ang="0">
                      <a:pos x="515" y="203"/>
                    </a:cxn>
                    <a:cxn ang="0">
                      <a:pos x="479" y="131"/>
                    </a:cxn>
                    <a:cxn ang="0">
                      <a:pos x="385" y="81"/>
                    </a:cxn>
                    <a:cxn ang="0">
                      <a:pos x="338" y="0"/>
                    </a:cxn>
                    <a:cxn ang="0">
                      <a:pos x="257" y="51"/>
                    </a:cxn>
                    <a:cxn ang="0">
                      <a:pos x="268" y="81"/>
                    </a:cxn>
                    <a:cxn ang="0">
                      <a:pos x="198" y="102"/>
                    </a:cxn>
                    <a:cxn ang="0">
                      <a:pos x="152" y="112"/>
                    </a:cxn>
                    <a:cxn ang="0">
                      <a:pos x="93" y="131"/>
                    </a:cxn>
                    <a:cxn ang="0">
                      <a:pos x="69" y="81"/>
                    </a:cxn>
                    <a:cxn ang="0">
                      <a:pos x="11" y="153"/>
                    </a:cxn>
                    <a:cxn ang="0">
                      <a:pos x="47" y="254"/>
                    </a:cxn>
                    <a:cxn ang="0">
                      <a:pos x="69" y="324"/>
                    </a:cxn>
                    <a:cxn ang="0">
                      <a:pos x="81" y="405"/>
                    </a:cxn>
                    <a:cxn ang="0">
                      <a:pos x="11" y="496"/>
                    </a:cxn>
                    <a:cxn ang="0">
                      <a:pos x="81" y="577"/>
                    </a:cxn>
                    <a:cxn ang="0">
                      <a:pos x="58" y="637"/>
                    </a:cxn>
                    <a:cxn ang="0">
                      <a:pos x="34" y="689"/>
                    </a:cxn>
                    <a:cxn ang="0">
                      <a:pos x="175" y="729"/>
                    </a:cxn>
                    <a:cxn ang="0">
                      <a:pos x="232" y="718"/>
                    </a:cxn>
                  </a:cxnLst>
                  <a:rect l="0" t="0" r="r" b="b"/>
                  <a:pathLst>
                    <a:path w="573" h="729">
                      <a:moveTo>
                        <a:pt x="232" y="718"/>
                      </a:moveTo>
                      <a:lnTo>
                        <a:pt x="232" y="709"/>
                      </a:lnTo>
                      <a:lnTo>
                        <a:pt x="222" y="678"/>
                      </a:lnTo>
                      <a:lnTo>
                        <a:pt x="280" y="568"/>
                      </a:lnTo>
                      <a:lnTo>
                        <a:pt x="338" y="517"/>
                      </a:lnTo>
                      <a:lnTo>
                        <a:pt x="385" y="507"/>
                      </a:lnTo>
                      <a:lnTo>
                        <a:pt x="420" y="466"/>
                      </a:lnTo>
                      <a:lnTo>
                        <a:pt x="410" y="456"/>
                      </a:lnTo>
                      <a:lnTo>
                        <a:pt x="385" y="426"/>
                      </a:lnTo>
                      <a:lnTo>
                        <a:pt x="362" y="435"/>
                      </a:lnTo>
                      <a:lnTo>
                        <a:pt x="315" y="416"/>
                      </a:lnTo>
                      <a:lnTo>
                        <a:pt x="315" y="405"/>
                      </a:lnTo>
                      <a:lnTo>
                        <a:pt x="315" y="335"/>
                      </a:lnTo>
                      <a:lnTo>
                        <a:pt x="280" y="345"/>
                      </a:lnTo>
                      <a:lnTo>
                        <a:pt x="268" y="354"/>
                      </a:lnTo>
                      <a:lnTo>
                        <a:pt x="232" y="345"/>
                      </a:lnTo>
                      <a:lnTo>
                        <a:pt x="186" y="354"/>
                      </a:lnTo>
                      <a:lnTo>
                        <a:pt x="175" y="335"/>
                      </a:lnTo>
                      <a:lnTo>
                        <a:pt x="175" y="295"/>
                      </a:lnTo>
                      <a:lnTo>
                        <a:pt x="210" y="264"/>
                      </a:lnTo>
                      <a:lnTo>
                        <a:pt x="222" y="223"/>
                      </a:lnTo>
                      <a:lnTo>
                        <a:pt x="257" y="183"/>
                      </a:lnTo>
                      <a:lnTo>
                        <a:pt x="327" y="212"/>
                      </a:lnTo>
                      <a:lnTo>
                        <a:pt x="338" y="212"/>
                      </a:lnTo>
                      <a:lnTo>
                        <a:pt x="338" y="254"/>
                      </a:lnTo>
                      <a:lnTo>
                        <a:pt x="362" y="264"/>
                      </a:lnTo>
                      <a:lnTo>
                        <a:pt x="374" y="295"/>
                      </a:lnTo>
                      <a:lnTo>
                        <a:pt x="362" y="304"/>
                      </a:lnTo>
                      <a:lnTo>
                        <a:pt x="410" y="335"/>
                      </a:lnTo>
                      <a:lnTo>
                        <a:pt x="410" y="354"/>
                      </a:lnTo>
                      <a:lnTo>
                        <a:pt x="444" y="364"/>
                      </a:lnTo>
                      <a:lnTo>
                        <a:pt x="525" y="324"/>
                      </a:lnTo>
                      <a:lnTo>
                        <a:pt x="525" y="304"/>
                      </a:lnTo>
                      <a:lnTo>
                        <a:pt x="573" y="243"/>
                      </a:lnTo>
                      <a:lnTo>
                        <a:pt x="537" y="203"/>
                      </a:lnTo>
                      <a:lnTo>
                        <a:pt x="515" y="203"/>
                      </a:lnTo>
                      <a:lnTo>
                        <a:pt x="467" y="172"/>
                      </a:lnTo>
                      <a:lnTo>
                        <a:pt x="479" y="131"/>
                      </a:lnTo>
                      <a:lnTo>
                        <a:pt x="410" y="122"/>
                      </a:lnTo>
                      <a:lnTo>
                        <a:pt x="385" y="81"/>
                      </a:lnTo>
                      <a:lnTo>
                        <a:pt x="385" y="62"/>
                      </a:lnTo>
                      <a:lnTo>
                        <a:pt x="338" y="0"/>
                      </a:lnTo>
                      <a:lnTo>
                        <a:pt x="291" y="21"/>
                      </a:lnTo>
                      <a:lnTo>
                        <a:pt x="257" y="51"/>
                      </a:lnTo>
                      <a:lnTo>
                        <a:pt x="268" y="71"/>
                      </a:lnTo>
                      <a:lnTo>
                        <a:pt x="268" y="81"/>
                      </a:lnTo>
                      <a:lnTo>
                        <a:pt x="210" y="91"/>
                      </a:lnTo>
                      <a:lnTo>
                        <a:pt x="198" y="102"/>
                      </a:lnTo>
                      <a:lnTo>
                        <a:pt x="175" y="102"/>
                      </a:lnTo>
                      <a:lnTo>
                        <a:pt x="152" y="112"/>
                      </a:lnTo>
                      <a:lnTo>
                        <a:pt x="105" y="143"/>
                      </a:lnTo>
                      <a:lnTo>
                        <a:pt x="93" y="131"/>
                      </a:lnTo>
                      <a:lnTo>
                        <a:pt x="93" y="91"/>
                      </a:lnTo>
                      <a:lnTo>
                        <a:pt x="69" y="81"/>
                      </a:lnTo>
                      <a:lnTo>
                        <a:pt x="47" y="91"/>
                      </a:lnTo>
                      <a:lnTo>
                        <a:pt x="11" y="153"/>
                      </a:lnTo>
                      <a:lnTo>
                        <a:pt x="0" y="203"/>
                      </a:lnTo>
                      <a:lnTo>
                        <a:pt x="47" y="254"/>
                      </a:lnTo>
                      <a:lnTo>
                        <a:pt x="69" y="284"/>
                      </a:lnTo>
                      <a:lnTo>
                        <a:pt x="69" y="324"/>
                      </a:lnTo>
                      <a:lnTo>
                        <a:pt x="93" y="364"/>
                      </a:lnTo>
                      <a:lnTo>
                        <a:pt x="81" y="405"/>
                      </a:lnTo>
                      <a:lnTo>
                        <a:pt x="34" y="426"/>
                      </a:lnTo>
                      <a:lnTo>
                        <a:pt x="11" y="496"/>
                      </a:lnTo>
                      <a:lnTo>
                        <a:pt x="58" y="537"/>
                      </a:lnTo>
                      <a:lnTo>
                        <a:pt x="81" y="577"/>
                      </a:lnTo>
                      <a:lnTo>
                        <a:pt x="58" y="608"/>
                      </a:lnTo>
                      <a:lnTo>
                        <a:pt x="58" y="637"/>
                      </a:lnTo>
                      <a:lnTo>
                        <a:pt x="47" y="659"/>
                      </a:lnTo>
                      <a:lnTo>
                        <a:pt x="34" y="689"/>
                      </a:lnTo>
                      <a:lnTo>
                        <a:pt x="58" y="718"/>
                      </a:lnTo>
                      <a:lnTo>
                        <a:pt x="175" y="729"/>
                      </a:lnTo>
                      <a:lnTo>
                        <a:pt x="210" y="709"/>
                      </a:lnTo>
                      <a:lnTo>
                        <a:pt x="232" y="718"/>
                      </a:lnTo>
                      <a:close/>
                    </a:path>
                  </a:pathLst>
                </a:custGeom>
                <a:solidFill>
                  <a:srgbClr val="FFC8A3"/>
                </a:solidFill>
                <a:ln w="14351">
                  <a:solidFill>
                    <a:srgbClr val="000000"/>
                  </a:solidFill>
                  <a:prstDash val="solid"/>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grpSp>
          <p:grpSp>
            <p:nvGrpSpPr>
              <p:cNvPr id="43" name="Group 39"/>
              <p:cNvGrpSpPr>
                <a:grpSpLocks/>
              </p:cNvGrpSpPr>
              <p:nvPr/>
            </p:nvGrpSpPr>
            <p:grpSpPr bwMode="auto">
              <a:xfrm>
                <a:off x="3029" y="2024"/>
                <a:ext cx="415" cy="668"/>
                <a:chOff x="3376" y="1762"/>
                <a:chExt cx="536" cy="840"/>
              </a:xfrm>
            </p:grpSpPr>
            <p:sp>
              <p:nvSpPr>
                <p:cNvPr id="104" name="Freeform 40"/>
                <p:cNvSpPr>
                  <a:spLocks/>
                </p:cNvSpPr>
                <p:nvPr/>
              </p:nvSpPr>
              <p:spPr bwMode="auto">
                <a:xfrm>
                  <a:off x="3375" y="1761"/>
                  <a:ext cx="540" cy="839"/>
                </a:xfrm>
                <a:custGeom>
                  <a:avLst/>
                  <a:gdLst/>
                  <a:ahLst/>
                  <a:cxnLst>
                    <a:cxn ang="0">
                      <a:pos x="443" y="496"/>
                    </a:cxn>
                    <a:cxn ang="0">
                      <a:pos x="431" y="284"/>
                    </a:cxn>
                    <a:cxn ang="0">
                      <a:pos x="467" y="213"/>
                    </a:cxn>
                    <a:cxn ang="0">
                      <a:pos x="467" y="112"/>
                    </a:cxn>
                    <a:cxn ang="0">
                      <a:pos x="489" y="42"/>
                    </a:cxn>
                    <a:cxn ang="0">
                      <a:pos x="467" y="0"/>
                    </a:cxn>
                    <a:cxn ang="0">
                      <a:pos x="385" y="21"/>
                    </a:cxn>
                    <a:cxn ang="0">
                      <a:pos x="362" y="82"/>
                    </a:cxn>
                    <a:cxn ang="0">
                      <a:pos x="326" y="101"/>
                    </a:cxn>
                    <a:cxn ang="0">
                      <a:pos x="221" y="213"/>
                    </a:cxn>
                    <a:cxn ang="0">
                      <a:pos x="151" y="213"/>
                    </a:cxn>
                    <a:cxn ang="0">
                      <a:pos x="128" y="273"/>
                    </a:cxn>
                    <a:cxn ang="0">
                      <a:pos x="221" y="334"/>
                    </a:cxn>
                    <a:cxn ang="0">
                      <a:pos x="280" y="385"/>
                    </a:cxn>
                    <a:cxn ang="0">
                      <a:pos x="268" y="446"/>
                    </a:cxn>
                    <a:cxn ang="0">
                      <a:pos x="199" y="476"/>
                    </a:cxn>
                    <a:cxn ang="0">
                      <a:pos x="186" y="486"/>
                    </a:cxn>
                    <a:cxn ang="0">
                      <a:pos x="139" y="505"/>
                    </a:cxn>
                    <a:cxn ang="0">
                      <a:pos x="70" y="496"/>
                    </a:cxn>
                    <a:cxn ang="0">
                      <a:pos x="70" y="527"/>
                    </a:cxn>
                    <a:cxn ang="0">
                      <a:pos x="47" y="556"/>
                    </a:cxn>
                    <a:cxn ang="0">
                      <a:pos x="58" y="628"/>
                    </a:cxn>
                    <a:cxn ang="0">
                      <a:pos x="70" y="658"/>
                    </a:cxn>
                    <a:cxn ang="0">
                      <a:pos x="0" y="668"/>
                    </a:cxn>
                    <a:cxn ang="0">
                      <a:pos x="0" y="728"/>
                    </a:cxn>
                    <a:cxn ang="0">
                      <a:pos x="34" y="759"/>
                    </a:cxn>
                    <a:cxn ang="0">
                      <a:pos x="128" y="749"/>
                    </a:cxn>
                    <a:cxn ang="0">
                      <a:pos x="139" y="769"/>
                    </a:cxn>
                    <a:cxn ang="0">
                      <a:pos x="233" y="809"/>
                    </a:cxn>
                    <a:cxn ang="0">
                      <a:pos x="351" y="819"/>
                    </a:cxn>
                    <a:cxn ang="0">
                      <a:pos x="409" y="829"/>
                    </a:cxn>
                    <a:cxn ang="0">
                      <a:pos x="396" y="778"/>
                    </a:cxn>
                    <a:cxn ang="0">
                      <a:pos x="443" y="738"/>
                    </a:cxn>
                    <a:cxn ang="0">
                      <a:pos x="431" y="718"/>
                    </a:cxn>
                    <a:cxn ang="0">
                      <a:pos x="385" y="688"/>
                    </a:cxn>
                    <a:cxn ang="0">
                      <a:pos x="478" y="678"/>
                    </a:cxn>
                    <a:cxn ang="0">
                      <a:pos x="502" y="688"/>
                    </a:cxn>
                    <a:cxn ang="0">
                      <a:pos x="536" y="637"/>
                    </a:cxn>
                    <a:cxn ang="0">
                      <a:pos x="455" y="527"/>
                    </a:cxn>
                  </a:cxnLst>
                  <a:rect l="0" t="0" r="r" b="b"/>
                  <a:pathLst>
                    <a:path w="536" h="840">
                      <a:moveTo>
                        <a:pt x="455" y="527"/>
                      </a:moveTo>
                      <a:lnTo>
                        <a:pt x="443" y="496"/>
                      </a:lnTo>
                      <a:lnTo>
                        <a:pt x="467" y="424"/>
                      </a:lnTo>
                      <a:lnTo>
                        <a:pt x="431" y="284"/>
                      </a:lnTo>
                      <a:lnTo>
                        <a:pt x="455" y="243"/>
                      </a:lnTo>
                      <a:lnTo>
                        <a:pt x="467" y="213"/>
                      </a:lnTo>
                      <a:lnTo>
                        <a:pt x="431" y="151"/>
                      </a:lnTo>
                      <a:lnTo>
                        <a:pt x="467" y="112"/>
                      </a:lnTo>
                      <a:lnTo>
                        <a:pt x="467" y="71"/>
                      </a:lnTo>
                      <a:lnTo>
                        <a:pt x="489" y="42"/>
                      </a:lnTo>
                      <a:lnTo>
                        <a:pt x="489" y="11"/>
                      </a:lnTo>
                      <a:lnTo>
                        <a:pt x="467" y="0"/>
                      </a:lnTo>
                      <a:lnTo>
                        <a:pt x="443" y="21"/>
                      </a:lnTo>
                      <a:lnTo>
                        <a:pt x="385" y="21"/>
                      </a:lnTo>
                      <a:lnTo>
                        <a:pt x="362" y="61"/>
                      </a:lnTo>
                      <a:lnTo>
                        <a:pt x="362" y="82"/>
                      </a:lnTo>
                      <a:lnTo>
                        <a:pt x="351" y="101"/>
                      </a:lnTo>
                      <a:lnTo>
                        <a:pt x="326" y="101"/>
                      </a:lnTo>
                      <a:lnTo>
                        <a:pt x="233" y="223"/>
                      </a:lnTo>
                      <a:lnTo>
                        <a:pt x="221" y="213"/>
                      </a:lnTo>
                      <a:lnTo>
                        <a:pt x="199" y="204"/>
                      </a:lnTo>
                      <a:lnTo>
                        <a:pt x="151" y="213"/>
                      </a:lnTo>
                      <a:lnTo>
                        <a:pt x="128" y="232"/>
                      </a:lnTo>
                      <a:lnTo>
                        <a:pt x="128" y="273"/>
                      </a:lnTo>
                      <a:lnTo>
                        <a:pt x="139" y="294"/>
                      </a:lnTo>
                      <a:lnTo>
                        <a:pt x="221" y="334"/>
                      </a:lnTo>
                      <a:lnTo>
                        <a:pt x="280" y="355"/>
                      </a:lnTo>
                      <a:lnTo>
                        <a:pt x="280" y="385"/>
                      </a:lnTo>
                      <a:lnTo>
                        <a:pt x="256" y="415"/>
                      </a:lnTo>
                      <a:lnTo>
                        <a:pt x="268" y="446"/>
                      </a:lnTo>
                      <a:lnTo>
                        <a:pt x="268" y="465"/>
                      </a:lnTo>
                      <a:lnTo>
                        <a:pt x="199" y="476"/>
                      </a:lnTo>
                      <a:lnTo>
                        <a:pt x="186" y="476"/>
                      </a:lnTo>
                      <a:lnTo>
                        <a:pt x="186" y="486"/>
                      </a:lnTo>
                      <a:lnTo>
                        <a:pt x="186" y="505"/>
                      </a:lnTo>
                      <a:lnTo>
                        <a:pt x="139" y="505"/>
                      </a:lnTo>
                      <a:lnTo>
                        <a:pt x="105" y="496"/>
                      </a:lnTo>
                      <a:lnTo>
                        <a:pt x="70" y="496"/>
                      </a:lnTo>
                      <a:lnTo>
                        <a:pt x="70" y="505"/>
                      </a:lnTo>
                      <a:lnTo>
                        <a:pt x="70" y="527"/>
                      </a:lnTo>
                      <a:lnTo>
                        <a:pt x="58" y="536"/>
                      </a:lnTo>
                      <a:lnTo>
                        <a:pt x="47" y="556"/>
                      </a:lnTo>
                      <a:lnTo>
                        <a:pt x="82" y="586"/>
                      </a:lnTo>
                      <a:lnTo>
                        <a:pt x="58" y="628"/>
                      </a:lnTo>
                      <a:lnTo>
                        <a:pt x="70" y="647"/>
                      </a:lnTo>
                      <a:lnTo>
                        <a:pt x="70" y="658"/>
                      </a:lnTo>
                      <a:lnTo>
                        <a:pt x="22" y="658"/>
                      </a:lnTo>
                      <a:lnTo>
                        <a:pt x="0" y="668"/>
                      </a:lnTo>
                      <a:lnTo>
                        <a:pt x="22" y="697"/>
                      </a:lnTo>
                      <a:lnTo>
                        <a:pt x="0" y="728"/>
                      </a:lnTo>
                      <a:lnTo>
                        <a:pt x="22" y="738"/>
                      </a:lnTo>
                      <a:lnTo>
                        <a:pt x="34" y="759"/>
                      </a:lnTo>
                      <a:lnTo>
                        <a:pt x="47" y="759"/>
                      </a:lnTo>
                      <a:lnTo>
                        <a:pt x="128" y="749"/>
                      </a:lnTo>
                      <a:lnTo>
                        <a:pt x="139" y="749"/>
                      </a:lnTo>
                      <a:lnTo>
                        <a:pt x="139" y="769"/>
                      </a:lnTo>
                      <a:lnTo>
                        <a:pt x="175" y="778"/>
                      </a:lnTo>
                      <a:lnTo>
                        <a:pt x="233" y="809"/>
                      </a:lnTo>
                      <a:lnTo>
                        <a:pt x="268" y="789"/>
                      </a:lnTo>
                      <a:lnTo>
                        <a:pt x="351" y="819"/>
                      </a:lnTo>
                      <a:lnTo>
                        <a:pt x="362" y="840"/>
                      </a:lnTo>
                      <a:lnTo>
                        <a:pt x="409" y="829"/>
                      </a:lnTo>
                      <a:lnTo>
                        <a:pt x="396" y="789"/>
                      </a:lnTo>
                      <a:lnTo>
                        <a:pt x="396" y="778"/>
                      </a:lnTo>
                      <a:lnTo>
                        <a:pt x="396" y="749"/>
                      </a:lnTo>
                      <a:lnTo>
                        <a:pt x="443" y="738"/>
                      </a:lnTo>
                      <a:lnTo>
                        <a:pt x="455" y="718"/>
                      </a:lnTo>
                      <a:lnTo>
                        <a:pt x="431" y="718"/>
                      </a:lnTo>
                      <a:lnTo>
                        <a:pt x="409" y="709"/>
                      </a:lnTo>
                      <a:lnTo>
                        <a:pt x="385" y="688"/>
                      </a:lnTo>
                      <a:lnTo>
                        <a:pt x="396" y="678"/>
                      </a:lnTo>
                      <a:lnTo>
                        <a:pt x="478" y="678"/>
                      </a:lnTo>
                      <a:lnTo>
                        <a:pt x="489" y="678"/>
                      </a:lnTo>
                      <a:lnTo>
                        <a:pt x="502" y="688"/>
                      </a:lnTo>
                      <a:lnTo>
                        <a:pt x="536" y="668"/>
                      </a:lnTo>
                      <a:lnTo>
                        <a:pt x="536" y="637"/>
                      </a:lnTo>
                      <a:lnTo>
                        <a:pt x="455" y="536"/>
                      </a:lnTo>
                      <a:lnTo>
                        <a:pt x="455" y="527"/>
                      </a:lnTo>
                      <a:close/>
                    </a:path>
                  </a:pathLst>
                </a:custGeom>
                <a:solidFill>
                  <a:srgbClr val="FFFFB7"/>
                </a:solidFill>
                <a:ln w="9525">
                  <a:solidFill>
                    <a:srgbClr val="000000"/>
                  </a:solidFill>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sp>
              <p:nvSpPr>
                <p:cNvPr id="105" name="Freeform 41"/>
                <p:cNvSpPr>
                  <a:spLocks/>
                </p:cNvSpPr>
                <p:nvPr/>
              </p:nvSpPr>
              <p:spPr bwMode="auto">
                <a:xfrm>
                  <a:off x="3375" y="1761"/>
                  <a:ext cx="540" cy="839"/>
                </a:xfrm>
                <a:custGeom>
                  <a:avLst/>
                  <a:gdLst/>
                  <a:ahLst/>
                  <a:cxnLst>
                    <a:cxn ang="0">
                      <a:pos x="443" y="496"/>
                    </a:cxn>
                    <a:cxn ang="0">
                      <a:pos x="431" y="284"/>
                    </a:cxn>
                    <a:cxn ang="0">
                      <a:pos x="467" y="213"/>
                    </a:cxn>
                    <a:cxn ang="0">
                      <a:pos x="467" y="112"/>
                    </a:cxn>
                    <a:cxn ang="0">
                      <a:pos x="489" y="42"/>
                    </a:cxn>
                    <a:cxn ang="0">
                      <a:pos x="467" y="0"/>
                    </a:cxn>
                    <a:cxn ang="0">
                      <a:pos x="385" y="21"/>
                    </a:cxn>
                    <a:cxn ang="0">
                      <a:pos x="362" y="82"/>
                    </a:cxn>
                    <a:cxn ang="0">
                      <a:pos x="326" y="101"/>
                    </a:cxn>
                    <a:cxn ang="0">
                      <a:pos x="221" y="213"/>
                    </a:cxn>
                    <a:cxn ang="0">
                      <a:pos x="151" y="213"/>
                    </a:cxn>
                    <a:cxn ang="0">
                      <a:pos x="128" y="273"/>
                    </a:cxn>
                    <a:cxn ang="0">
                      <a:pos x="221" y="334"/>
                    </a:cxn>
                    <a:cxn ang="0">
                      <a:pos x="280" y="385"/>
                    </a:cxn>
                    <a:cxn ang="0">
                      <a:pos x="268" y="446"/>
                    </a:cxn>
                    <a:cxn ang="0">
                      <a:pos x="199" y="476"/>
                    </a:cxn>
                    <a:cxn ang="0">
                      <a:pos x="186" y="486"/>
                    </a:cxn>
                    <a:cxn ang="0">
                      <a:pos x="139" y="505"/>
                    </a:cxn>
                    <a:cxn ang="0">
                      <a:pos x="70" y="496"/>
                    </a:cxn>
                    <a:cxn ang="0">
                      <a:pos x="70" y="527"/>
                    </a:cxn>
                    <a:cxn ang="0">
                      <a:pos x="47" y="556"/>
                    </a:cxn>
                    <a:cxn ang="0">
                      <a:pos x="58" y="628"/>
                    </a:cxn>
                    <a:cxn ang="0">
                      <a:pos x="70" y="658"/>
                    </a:cxn>
                    <a:cxn ang="0">
                      <a:pos x="0" y="668"/>
                    </a:cxn>
                    <a:cxn ang="0">
                      <a:pos x="0" y="728"/>
                    </a:cxn>
                    <a:cxn ang="0">
                      <a:pos x="34" y="759"/>
                    </a:cxn>
                    <a:cxn ang="0">
                      <a:pos x="128" y="749"/>
                    </a:cxn>
                    <a:cxn ang="0">
                      <a:pos x="139" y="769"/>
                    </a:cxn>
                    <a:cxn ang="0">
                      <a:pos x="233" y="809"/>
                    </a:cxn>
                    <a:cxn ang="0">
                      <a:pos x="351" y="819"/>
                    </a:cxn>
                    <a:cxn ang="0">
                      <a:pos x="409" y="829"/>
                    </a:cxn>
                    <a:cxn ang="0">
                      <a:pos x="396" y="778"/>
                    </a:cxn>
                    <a:cxn ang="0">
                      <a:pos x="443" y="738"/>
                    </a:cxn>
                    <a:cxn ang="0">
                      <a:pos x="431" y="718"/>
                    </a:cxn>
                    <a:cxn ang="0">
                      <a:pos x="385" y="688"/>
                    </a:cxn>
                    <a:cxn ang="0">
                      <a:pos x="478" y="678"/>
                    </a:cxn>
                    <a:cxn ang="0">
                      <a:pos x="502" y="688"/>
                    </a:cxn>
                    <a:cxn ang="0">
                      <a:pos x="536" y="637"/>
                    </a:cxn>
                    <a:cxn ang="0">
                      <a:pos x="455" y="527"/>
                    </a:cxn>
                  </a:cxnLst>
                  <a:rect l="0" t="0" r="r" b="b"/>
                  <a:pathLst>
                    <a:path w="536" h="840">
                      <a:moveTo>
                        <a:pt x="455" y="527"/>
                      </a:moveTo>
                      <a:lnTo>
                        <a:pt x="443" y="496"/>
                      </a:lnTo>
                      <a:lnTo>
                        <a:pt x="467" y="424"/>
                      </a:lnTo>
                      <a:lnTo>
                        <a:pt x="431" y="284"/>
                      </a:lnTo>
                      <a:lnTo>
                        <a:pt x="455" y="243"/>
                      </a:lnTo>
                      <a:lnTo>
                        <a:pt x="467" y="213"/>
                      </a:lnTo>
                      <a:lnTo>
                        <a:pt x="431" y="151"/>
                      </a:lnTo>
                      <a:lnTo>
                        <a:pt x="467" y="112"/>
                      </a:lnTo>
                      <a:lnTo>
                        <a:pt x="467" y="71"/>
                      </a:lnTo>
                      <a:lnTo>
                        <a:pt x="489" y="42"/>
                      </a:lnTo>
                      <a:lnTo>
                        <a:pt x="489" y="11"/>
                      </a:lnTo>
                      <a:lnTo>
                        <a:pt x="467" y="0"/>
                      </a:lnTo>
                      <a:lnTo>
                        <a:pt x="443" y="21"/>
                      </a:lnTo>
                      <a:lnTo>
                        <a:pt x="385" y="21"/>
                      </a:lnTo>
                      <a:lnTo>
                        <a:pt x="362" y="61"/>
                      </a:lnTo>
                      <a:lnTo>
                        <a:pt x="362" y="82"/>
                      </a:lnTo>
                      <a:lnTo>
                        <a:pt x="351" y="101"/>
                      </a:lnTo>
                      <a:lnTo>
                        <a:pt x="326" y="101"/>
                      </a:lnTo>
                      <a:lnTo>
                        <a:pt x="233" y="223"/>
                      </a:lnTo>
                      <a:lnTo>
                        <a:pt x="221" y="213"/>
                      </a:lnTo>
                      <a:lnTo>
                        <a:pt x="199" y="204"/>
                      </a:lnTo>
                      <a:lnTo>
                        <a:pt x="151" y="213"/>
                      </a:lnTo>
                      <a:lnTo>
                        <a:pt x="128" y="232"/>
                      </a:lnTo>
                      <a:lnTo>
                        <a:pt x="128" y="273"/>
                      </a:lnTo>
                      <a:lnTo>
                        <a:pt x="139" y="294"/>
                      </a:lnTo>
                      <a:lnTo>
                        <a:pt x="221" y="334"/>
                      </a:lnTo>
                      <a:lnTo>
                        <a:pt x="280" y="355"/>
                      </a:lnTo>
                      <a:lnTo>
                        <a:pt x="280" y="385"/>
                      </a:lnTo>
                      <a:lnTo>
                        <a:pt x="256" y="415"/>
                      </a:lnTo>
                      <a:lnTo>
                        <a:pt x="268" y="446"/>
                      </a:lnTo>
                      <a:lnTo>
                        <a:pt x="268" y="465"/>
                      </a:lnTo>
                      <a:lnTo>
                        <a:pt x="199" y="476"/>
                      </a:lnTo>
                      <a:lnTo>
                        <a:pt x="186" y="476"/>
                      </a:lnTo>
                      <a:lnTo>
                        <a:pt x="186" y="486"/>
                      </a:lnTo>
                      <a:lnTo>
                        <a:pt x="186" y="505"/>
                      </a:lnTo>
                      <a:lnTo>
                        <a:pt x="139" y="505"/>
                      </a:lnTo>
                      <a:lnTo>
                        <a:pt x="105" y="496"/>
                      </a:lnTo>
                      <a:lnTo>
                        <a:pt x="70" y="496"/>
                      </a:lnTo>
                      <a:lnTo>
                        <a:pt x="70" y="505"/>
                      </a:lnTo>
                      <a:lnTo>
                        <a:pt x="70" y="527"/>
                      </a:lnTo>
                      <a:lnTo>
                        <a:pt x="58" y="536"/>
                      </a:lnTo>
                      <a:lnTo>
                        <a:pt x="47" y="556"/>
                      </a:lnTo>
                      <a:lnTo>
                        <a:pt x="82" y="586"/>
                      </a:lnTo>
                      <a:lnTo>
                        <a:pt x="58" y="628"/>
                      </a:lnTo>
                      <a:lnTo>
                        <a:pt x="70" y="647"/>
                      </a:lnTo>
                      <a:lnTo>
                        <a:pt x="70" y="658"/>
                      </a:lnTo>
                      <a:lnTo>
                        <a:pt x="22" y="658"/>
                      </a:lnTo>
                      <a:lnTo>
                        <a:pt x="0" y="668"/>
                      </a:lnTo>
                      <a:lnTo>
                        <a:pt x="22" y="697"/>
                      </a:lnTo>
                      <a:lnTo>
                        <a:pt x="0" y="728"/>
                      </a:lnTo>
                      <a:lnTo>
                        <a:pt x="22" y="738"/>
                      </a:lnTo>
                      <a:lnTo>
                        <a:pt x="34" y="759"/>
                      </a:lnTo>
                      <a:lnTo>
                        <a:pt x="47" y="759"/>
                      </a:lnTo>
                      <a:lnTo>
                        <a:pt x="128" y="749"/>
                      </a:lnTo>
                      <a:lnTo>
                        <a:pt x="139" y="749"/>
                      </a:lnTo>
                      <a:lnTo>
                        <a:pt x="139" y="769"/>
                      </a:lnTo>
                      <a:lnTo>
                        <a:pt x="175" y="778"/>
                      </a:lnTo>
                      <a:lnTo>
                        <a:pt x="233" y="809"/>
                      </a:lnTo>
                      <a:lnTo>
                        <a:pt x="268" y="789"/>
                      </a:lnTo>
                      <a:lnTo>
                        <a:pt x="351" y="819"/>
                      </a:lnTo>
                      <a:lnTo>
                        <a:pt x="362" y="840"/>
                      </a:lnTo>
                      <a:lnTo>
                        <a:pt x="409" y="829"/>
                      </a:lnTo>
                      <a:lnTo>
                        <a:pt x="396" y="789"/>
                      </a:lnTo>
                      <a:lnTo>
                        <a:pt x="396" y="778"/>
                      </a:lnTo>
                      <a:lnTo>
                        <a:pt x="396" y="749"/>
                      </a:lnTo>
                      <a:lnTo>
                        <a:pt x="443" y="738"/>
                      </a:lnTo>
                      <a:lnTo>
                        <a:pt x="455" y="718"/>
                      </a:lnTo>
                      <a:lnTo>
                        <a:pt x="431" y="718"/>
                      </a:lnTo>
                      <a:lnTo>
                        <a:pt x="409" y="709"/>
                      </a:lnTo>
                      <a:lnTo>
                        <a:pt x="385" y="688"/>
                      </a:lnTo>
                      <a:lnTo>
                        <a:pt x="396" y="678"/>
                      </a:lnTo>
                      <a:lnTo>
                        <a:pt x="478" y="678"/>
                      </a:lnTo>
                      <a:lnTo>
                        <a:pt x="489" y="678"/>
                      </a:lnTo>
                      <a:lnTo>
                        <a:pt x="502" y="688"/>
                      </a:lnTo>
                      <a:lnTo>
                        <a:pt x="536" y="668"/>
                      </a:lnTo>
                      <a:lnTo>
                        <a:pt x="536" y="637"/>
                      </a:lnTo>
                      <a:lnTo>
                        <a:pt x="455" y="536"/>
                      </a:lnTo>
                      <a:lnTo>
                        <a:pt x="455" y="527"/>
                      </a:lnTo>
                      <a:close/>
                    </a:path>
                  </a:pathLst>
                </a:custGeom>
                <a:solidFill>
                  <a:srgbClr val="FFFFB7"/>
                </a:solidFill>
                <a:ln w="14351">
                  <a:solidFill>
                    <a:srgbClr val="000000"/>
                  </a:solidFill>
                  <a:prstDash val="solid"/>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grpSp>
          <p:grpSp>
            <p:nvGrpSpPr>
              <p:cNvPr id="44" name="Group 42"/>
              <p:cNvGrpSpPr>
                <a:grpSpLocks/>
              </p:cNvGrpSpPr>
              <p:nvPr/>
            </p:nvGrpSpPr>
            <p:grpSpPr bwMode="auto">
              <a:xfrm>
                <a:off x="3423" y="3197"/>
                <a:ext cx="635" cy="464"/>
                <a:chOff x="3884" y="3238"/>
                <a:chExt cx="819" cy="583"/>
              </a:xfrm>
            </p:grpSpPr>
            <p:sp>
              <p:nvSpPr>
                <p:cNvPr id="102" name="Freeform 43"/>
                <p:cNvSpPr>
                  <a:spLocks/>
                </p:cNvSpPr>
                <p:nvPr/>
              </p:nvSpPr>
              <p:spPr bwMode="auto">
                <a:xfrm>
                  <a:off x="3886" y="3237"/>
                  <a:ext cx="817" cy="582"/>
                </a:xfrm>
                <a:custGeom>
                  <a:avLst/>
                  <a:gdLst/>
                  <a:ahLst/>
                  <a:cxnLst>
                    <a:cxn ang="0">
                      <a:pos x="246" y="80"/>
                    </a:cxn>
                    <a:cxn ang="0">
                      <a:pos x="258" y="39"/>
                    </a:cxn>
                    <a:cxn ang="0">
                      <a:pos x="327" y="61"/>
                    </a:cxn>
                    <a:cxn ang="0">
                      <a:pos x="327" y="30"/>
                    </a:cxn>
                    <a:cxn ang="0">
                      <a:pos x="363" y="0"/>
                    </a:cxn>
                    <a:cxn ang="0">
                      <a:pos x="443" y="0"/>
                    </a:cxn>
                    <a:cxn ang="0">
                      <a:pos x="515" y="0"/>
                    </a:cxn>
                    <a:cxn ang="0">
                      <a:pos x="515" y="39"/>
                    </a:cxn>
                    <a:cxn ang="0">
                      <a:pos x="480" y="80"/>
                    </a:cxn>
                    <a:cxn ang="0">
                      <a:pos x="595" y="61"/>
                    </a:cxn>
                    <a:cxn ang="0">
                      <a:pos x="656" y="61"/>
                    </a:cxn>
                    <a:cxn ang="0">
                      <a:pos x="643" y="30"/>
                    </a:cxn>
                    <a:cxn ang="0">
                      <a:pos x="736" y="50"/>
                    </a:cxn>
                    <a:cxn ang="0">
                      <a:pos x="783" y="80"/>
                    </a:cxn>
                    <a:cxn ang="0">
                      <a:pos x="795" y="160"/>
                    </a:cxn>
                    <a:cxn ang="0">
                      <a:pos x="761" y="201"/>
                    </a:cxn>
                    <a:cxn ang="0">
                      <a:pos x="678" y="241"/>
                    </a:cxn>
                    <a:cxn ang="0">
                      <a:pos x="643" y="251"/>
                    </a:cxn>
                    <a:cxn ang="0">
                      <a:pos x="631" y="261"/>
                    </a:cxn>
                    <a:cxn ang="0">
                      <a:pos x="573" y="272"/>
                    </a:cxn>
                    <a:cxn ang="0">
                      <a:pos x="538" y="281"/>
                    </a:cxn>
                    <a:cxn ang="0">
                      <a:pos x="421" y="272"/>
                    </a:cxn>
                    <a:cxn ang="0">
                      <a:pos x="443" y="331"/>
                    </a:cxn>
                    <a:cxn ang="0">
                      <a:pos x="373" y="382"/>
                    </a:cxn>
                    <a:cxn ang="0">
                      <a:pos x="293" y="401"/>
                    </a:cxn>
                    <a:cxn ang="0">
                      <a:pos x="210" y="432"/>
                    </a:cxn>
                    <a:cxn ang="0">
                      <a:pos x="82" y="482"/>
                    </a:cxn>
                    <a:cxn ang="0">
                      <a:pos x="93" y="563"/>
                    </a:cxn>
                    <a:cxn ang="0">
                      <a:pos x="34" y="583"/>
                    </a:cxn>
                    <a:cxn ang="0">
                      <a:pos x="0" y="473"/>
                    </a:cxn>
                    <a:cxn ang="0">
                      <a:pos x="34" y="413"/>
                    </a:cxn>
                    <a:cxn ang="0">
                      <a:pos x="70" y="382"/>
                    </a:cxn>
                    <a:cxn ang="0">
                      <a:pos x="105" y="331"/>
                    </a:cxn>
                    <a:cxn ang="0">
                      <a:pos x="175" y="231"/>
                    </a:cxn>
                    <a:cxn ang="0">
                      <a:pos x="222" y="160"/>
                    </a:cxn>
                    <a:cxn ang="0">
                      <a:pos x="222" y="101"/>
                    </a:cxn>
                  </a:cxnLst>
                  <a:rect l="0" t="0" r="r" b="b"/>
                  <a:pathLst>
                    <a:path w="819" h="583">
                      <a:moveTo>
                        <a:pt x="222" y="101"/>
                      </a:moveTo>
                      <a:lnTo>
                        <a:pt x="246" y="80"/>
                      </a:lnTo>
                      <a:lnTo>
                        <a:pt x="246" y="50"/>
                      </a:lnTo>
                      <a:lnTo>
                        <a:pt x="258" y="39"/>
                      </a:lnTo>
                      <a:lnTo>
                        <a:pt x="280" y="50"/>
                      </a:lnTo>
                      <a:lnTo>
                        <a:pt x="327" y="61"/>
                      </a:lnTo>
                      <a:lnTo>
                        <a:pt x="338" y="50"/>
                      </a:lnTo>
                      <a:lnTo>
                        <a:pt x="327" y="30"/>
                      </a:lnTo>
                      <a:lnTo>
                        <a:pt x="327" y="20"/>
                      </a:lnTo>
                      <a:lnTo>
                        <a:pt x="363" y="0"/>
                      </a:lnTo>
                      <a:lnTo>
                        <a:pt x="410" y="10"/>
                      </a:lnTo>
                      <a:lnTo>
                        <a:pt x="443" y="0"/>
                      </a:lnTo>
                      <a:lnTo>
                        <a:pt x="468" y="10"/>
                      </a:lnTo>
                      <a:lnTo>
                        <a:pt x="515" y="0"/>
                      </a:lnTo>
                      <a:lnTo>
                        <a:pt x="526" y="20"/>
                      </a:lnTo>
                      <a:lnTo>
                        <a:pt x="515" y="39"/>
                      </a:lnTo>
                      <a:lnTo>
                        <a:pt x="480" y="70"/>
                      </a:lnTo>
                      <a:lnTo>
                        <a:pt x="480" y="80"/>
                      </a:lnTo>
                      <a:lnTo>
                        <a:pt x="503" y="90"/>
                      </a:lnTo>
                      <a:lnTo>
                        <a:pt x="595" y="61"/>
                      </a:lnTo>
                      <a:lnTo>
                        <a:pt x="643" y="70"/>
                      </a:lnTo>
                      <a:lnTo>
                        <a:pt x="656" y="61"/>
                      </a:lnTo>
                      <a:lnTo>
                        <a:pt x="643" y="39"/>
                      </a:lnTo>
                      <a:lnTo>
                        <a:pt x="643" y="30"/>
                      </a:lnTo>
                      <a:lnTo>
                        <a:pt x="714" y="39"/>
                      </a:lnTo>
                      <a:lnTo>
                        <a:pt x="736" y="50"/>
                      </a:lnTo>
                      <a:lnTo>
                        <a:pt x="748" y="50"/>
                      </a:lnTo>
                      <a:lnTo>
                        <a:pt x="783" y="80"/>
                      </a:lnTo>
                      <a:lnTo>
                        <a:pt x="819" y="151"/>
                      </a:lnTo>
                      <a:lnTo>
                        <a:pt x="795" y="160"/>
                      </a:lnTo>
                      <a:lnTo>
                        <a:pt x="771" y="191"/>
                      </a:lnTo>
                      <a:lnTo>
                        <a:pt x="761" y="201"/>
                      </a:lnTo>
                      <a:lnTo>
                        <a:pt x="736" y="221"/>
                      </a:lnTo>
                      <a:lnTo>
                        <a:pt x="678" y="241"/>
                      </a:lnTo>
                      <a:lnTo>
                        <a:pt x="666" y="231"/>
                      </a:lnTo>
                      <a:lnTo>
                        <a:pt x="643" y="251"/>
                      </a:lnTo>
                      <a:lnTo>
                        <a:pt x="643" y="261"/>
                      </a:lnTo>
                      <a:lnTo>
                        <a:pt x="631" y="261"/>
                      </a:lnTo>
                      <a:lnTo>
                        <a:pt x="595" y="261"/>
                      </a:lnTo>
                      <a:lnTo>
                        <a:pt x="573" y="272"/>
                      </a:lnTo>
                      <a:lnTo>
                        <a:pt x="551" y="261"/>
                      </a:lnTo>
                      <a:lnTo>
                        <a:pt x="538" y="281"/>
                      </a:lnTo>
                      <a:lnTo>
                        <a:pt x="480" y="302"/>
                      </a:lnTo>
                      <a:lnTo>
                        <a:pt x="421" y="272"/>
                      </a:lnTo>
                      <a:lnTo>
                        <a:pt x="421" y="291"/>
                      </a:lnTo>
                      <a:lnTo>
                        <a:pt x="443" y="331"/>
                      </a:lnTo>
                      <a:lnTo>
                        <a:pt x="398" y="352"/>
                      </a:lnTo>
                      <a:lnTo>
                        <a:pt x="373" y="382"/>
                      </a:lnTo>
                      <a:lnTo>
                        <a:pt x="327" y="392"/>
                      </a:lnTo>
                      <a:lnTo>
                        <a:pt x="293" y="401"/>
                      </a:lnTo>
                      <a:lnTo>
                        <a:pt x="246" y="401"/>
                      </a:lnTo>
                      <a:lnTo>
                        <a:pt x="210" y="432"/>
                      </a:lnTo>
                      <a:lnTo>
                        <a:pt x="117" y="453"/>
                      </a:lnTo>
                      <a:lnTo>
                        <a:pt x="82" y="482"/>
                      </a:lnTo>
                      <a:lnTo>
                        <a:pt x="58" y="503"/>
                      </a:lnTo>
                      <a:lnTo>
                        <a:pt x="93" y="563"/>
                      </a:lnTo>
                      <a:lnTo>
                        <a:pt x="70" y="583"/>
                      </a:lnTo>
                      <a:lnTo>
                        <a:pt x="34" y="583"/>
                      </a:lnTo>
                      <a:lnTo>
                        <a:pt x="0" y="513"/>
                      </a:lnTo>
                      <a:lnTo>
                        <a:pt x="0" y="473"/>
                      </a:lnTo>
                      <a:lnTo>
                        <a:pt x="0" y="453"/>
                      </a:lnTo>
                      <a:lnTo>
                        <a:pt x="34" y="413"/>
                      </a:lnTo>
                      <a:lnTo>
                        <a:pt x="70" y="401"/>
                      </a:lnTo>
                      <a:lnTo>
                        <a:pt x="70" y="382"/>
                      </a:lnTo>
                      <a:lnTo>
                        <a:pt x="105" y="373"/>
                      </a:lnTo>
                      <a:lnTo>
                        <a:pt x="105" y="331"/>
                      </a:lnTo>
                      <a:lnTo>
                        <a:pt x="175" y="291"/>
                      </a:lnTo>
                      <a:lnTo>
                        <a:pt x="175" y="231"/>
                      </a:lnTo>
                      <a:lnTo>
                        <a:pt x="222" y="182"/>
                      </a:lnTo>
                      <a:lnTo>
                        <a:pt x="222" y="160"/>
                      </a:lnTo>
                      <a:lnTo>
                        <a:pt x="233" y="141"/>
                      </a:lnTo>
                      <a:lnTo>
                        <a:pt x="222" y="101"/>
                      </a:lnTo>
                      <a:close/>
                    </a:path>
                  </a:pathLst>
                </a:custGeom>
                <a:solidFill>
                  <a:srgbClr val="907500"/>
                </a:solidFill>
                <a:ln w="9525">
                  <a:solidFill>
                    <a:srgbClr val="000000"/>
                  </a:solidFill>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sp>
              <p:nvSpPr>
                <p:cNvPr id="103" name="Freeform 44"/>
                <p:cNvSpPr>
                  <a:spLocks/>
                </p:cNvSpPr>
                <p:nvPr/>
              </p:nvSpPr>
              <p:spPr bwMode="auto">
                <a:xfrm>
                  <a:off x="3886" y="3237"/>
                  <a:ext cx="817" cy="582"/>
                </a:xfrm>
                <a:custGeom>
                  <a:avLst/>
                  <a:gdLst/>
                  <a:ahLst/>
                  <a:cxnLst>
                    <a:cxn ang="0">
                      <a:pos x="246" y="80"/>
                    </a:cxn>
                    <a:cxn ang="0">
                      <a:pos x="258" y="39"/>
                    </a:cxn>
                    <a:cxn ang="0">
                      <a:pos x="327" y="61"/>
                    </a:cxn>
                    <a:cxn ang="0">
                      <a:pos x="327" y="30"/>
                    </a:cxn>
                    <a:cxn ang="0">
                      <a:pos x="363" y="0"/>
                    </a:cxn>
                    <a:cxn ang="0">
                      <a:pos x="443" y="0"/>
                    </a:cxn>
                    <a:cxn ang="0">
                      <a:pos x="515" y="0"/>
                    </a:cxn>
                    <a:cxn ang="0">
                      <a:pos x="515" y="39"/>
                    </a:cxn>
                    <a:cxn ang="0">
                      <a:pos x="480" y="80"/>
                    </a:cxn>
                    <a:cxn ang="0">
                      <a:pos x="595" y="61"/>
                    </a:cxn>
                    <a:cxn ang="0">
                      <a:pos x="656" y="61"/>
                    </a:cxn>
                    <a:cxn ang="0">
                      <a:pos x="643" y="30"/>
                    </a:cxn>
                    <a:cxn ang="0">
                      <a:pos x="736" y="50"/>
                    </a:cxn>
                    <a:cxn ang="0">
                      <a:pos x="783" y="80"/>
                    </a:cxn>
                    <a:cxn ang="0">
                      <a:pos x="795" y="160"/>
                    </a:cxn>
                    <a:cxn ang="0">
                      <a:pos x="761" y="201"/>
                    </a:cxn>
                    <a:cxn ang="0">
                      <a:pos x="678" y="241"/>
                    </a:cxn>
                    <a:cxn ang="0">
                      <a:pos x="643" y="251"/>
                    </a:cxn>
                    <a:cxn ang="0">
                      <a:pos x="631" y="261"/>
                    </a:cxn>
                    <a:cxn ang="0">
                      <a:pos x="573" y="272"/>
                    </a:cxn>
                    <a:cxn ang="0">
                      <a:pos x="538" y="281"/>
                    </a:cxn>
                    <a:cxn ang="0">
                      <a:pos x="421" y="272"/>
                    </a:cxn>
                    <a:cxn ang="0">
                      <a:pos x="443" y="331"/>
                    </a:cxn>
                    <a:cxn ang="0">
                      <a:pos x="373" y="382"/>
                    </a:cxn>
                    <a:cxn ang="0">
                      <a:pos x="293" y="401"/>
                    </a:cxn>
                    <a:cxn ang="0">
                      <a:pos x="210" y="432"/>
                    </a:cxn>
                    <a:cxn ang="0">
                      <a:pos x="82" y="482"/>
                    </a:cxn>
                    <a:cxn ang="0">
                      <a:pos x="93" y="563"/>
                    </a:cxn>
                    <a:cxn ang="0">
                      <a:pos x="34" y="583"/>
                    </a:cxn>
                    <a:cxn ang="0">
                      <a:pos x="0" y="473"/>
                    </a:cxn>
                    <a:cxn ang="0">
                      <a:pos x="34" y="413"/>
                    </a:cxn>
                    <a:cxn ang="0">
                      <a:pos x="70" y="382"/>
                    </a:cxn>
                    <a:cxn ang="0">
                      <a:pos x="105" y="331"/>
                    </a:cxn>
                    <a:cxn ang="0">
                      <a:pos x="175" y="231"/>
                    </a:cxn>
                    <a:cxn ang="0">
                      <a:pos x="222" y="160"/>
                    </a:cxn>
                    <a:cxn ang="0">
                      <a:pos x="222" y="101"/>
                    </a:cxn>
                  </a:cxnLst>
                  <a:rect l="0" t="0" r="r" b="b"/>
                  <a:pathLst>
                    <a:path w="819" h="583">
                      <a:moveTo>
                        <a:pt x="222" y="101"/>
                      </a:moveTo>
                      <a:lnTo>
                        <a:pt x="246" y="80"/>
                      </a:lnTo>
                      <a:lnTo>
                        <a:pt x="246" y="50"/>
                      </a:lnTo>
                      <a:lnTo>
                        <a:pt x="258" y="39"/>
                      </a:lnTo>
                      <a:lnTo>
                        <a:pt x="280" y="50"/>
                      </a:lnTo>
                      <a:lnTo>
                        <a:pt x="327" y="61"/>
                      </a:lnTo>
                      <a:lnTo>
                        <a:pt x="338" y="50"/>
                      </a:lnTo>
                      <a:lnTo>
                        <a:pt x="327" y="30"/>
                      </a:lnTo>
                      <a:lnTo>
                        <a:pt x="327" y="20"/>
                      </a:lnTo>
                      <a:lnTo>
                        <a:pt x="363" y="0"/>
                      </a:lnTo>
                      <a:lnTo>
                        <a:pt x="410" y="10"/>
                      </a:lnTo>
                      <a:lnTo>
                        <a:pt x="443" y="0"/>
                      </a:lnTo>
                      <a:lnTo>
                        <a:pt x="468" y="10"/>
                      </a:lnTo>
                      <a:lnTo>
                        <a:pt x="515" y="0"/>
                      </a:lnTo>
                      <a:lnTo>
                        <a:pt x="526" y="20"/>
                      </a:lnTo>
                      <a:lnTo>
                        <a:pt x="515" y="39"/>
                      </a:lnTo>
                      <a:lnTo>
                        <a:pt x="480" y="70"/>
                      </a:lnTo>
                      <a:lnTo>
                        <a:pt x="480" y="80"/>
                      </a:lnTo>
                      <a:lnTo>
                        <a:pt x="503" y="90"/>
                      </a:lnTo>
                      <a:lnTo>
                        <a:pt x="595" y="61"/>
                      </a:lnTo>
                      <a:lnTo>
                        <a:pt x="643" y="70"/>
                      </a:lnTo>
                      <a:lnTo>
                        <a:pt x="656" y="61"/>
                      </a:lnTo>
                      <a:lnTo>
                        <a:pt x="643" y="39"/>
                      </a:lnTo>
                      <a:lnTo>
                        <a:pt x="643" y="30"/>
                      </a:lnTo>
                      <a:lnTo>
                        <a:pt x="714" y="39"/>
                      </a:lnTo>
                      <a:lnTo>
                        <a:pt x="736" y="50"/>
                      </a:lnTo>
                      <a:lnTo>
                        <a:pt x="748" y="50"/>
                      </a:lnTo>
                      <a:lnTo>
                        <a:pt x="783" y="80"/>
                      </a:lnTo>
                      <a:lnTo>
                        <a:pt x="819" y="151"/>
                      </a:lnTo>
                      <a:lnTo>
                        <a:pt x="795" y="160"/>
                      </a:lnTo>
                      <a:lnTo>
                        <a:pt x="771" y="191"/>
                      </a:lnTo>
                      <a:lnTo>
                        <a:pt x="761" y="201"/>
                      </a:lnTo>
                      <a:lnTo>
                        <a:pt x="736" y="221"/>
                      </a:lnTo>
                      <a:lnTo>
                        <a:pt x="678" y="241"/>
                      </a:lnTo>
                      <a:lnTo>
                        <a:pt x="666" y="231"/>
                      </a:lnTo>
                      <a:lnTo>
                        <a:pt x="643" y="251"/>
                      </a:lnTo>
                      <a:lnTo>
                        <a:pt x="643" y="261"/>
                      </a:lnTo>
                      <a:lnTo>
                        <a:pt x="631" y="261"/>
                      </a:lnTo>
                      <a:lnTo>
                        <a:pt x="595" y="261"/>
                      </a:lnTo>
                      <a:lnTo>
                        <a:pt x="573" y="272"/>
                      </a:lnTo>
                      <a:lnTo>
                        <a:pt x="551" y="261"/>
                      </a:lnTo>
                      <a:lnTo>
                        <a:pt x="538" y="281"/>
                      </a:lnTo>
                      <a:lnTo>
                        <a:pt x="480" y="302"/>
                      </a:lnTo>
                      <a:lnTo>
                        <a:pt x="421" y="272"/>
                      </a:lnTo>
                      <a:lnTo>
                        <a:pt x="421" y="291"/>
                      </a:lnTo>
                      <a:lnTo>
                        <a:pt x="443" y="331"/>
                      </a:lnTo>
                      <a:lnTo>
                        <a:pt x="398" y="352"/>
                      </a:lnTo>
                      <a:lnTo>
                        <a:pt x="373" y="382"/>
                      </a:lnTo>
                      <a:lnTo>
                        <a:pt x="327" y="392"/>
                      </a:lnTo>
                      <a:lnTo>
                        <a:pt x="293" y="401"/>
                      </a:lnTo>
                      <a:lnTo>
                        <a:pt x="246" y="401"/>
                      </a:lnTo>
                      <a:lnTo>
                        <a:pt x="210" y="432"/>
                      </a:lnTo>
                      <a:lnTo>
                        <a:pt x="117" y="453"/>
                      </a:lnTo>
                      <a:lnTo>
                        <a:pt x="82" y="482"/>
                      </a:lnTo>
                      <a:lnTo>
                        <a:pt x="58" y="503"/>
                      </a:lnTo>
                      <a:lnTo>
                        <a:pt x="93" y="563"/>
                      </a:lnTo>
                      <a:lnTo>
                        <a:pt x="70" y="583"/>
                      </a:lnTo>
                      <a:lnTo>
                        <a:pt x="34" y="583"/>
                      </a:lnTo>
                      <a:lnTo>
                        <a:pt x="0" y="513"/>
                      </a:lnTo>
                      <a:lnTo>
                        <a:pt x="0" y="473"/>
                      </a:lnTo>
                      <a:lnTo>
                        <a:pt x="0" y="453"/>
                      </a:lnTo>
                      <a:lnTo>
                        <a:pt x="34" y="413"/>
                      </a:lnTo>
                      <a:lnTo>
                        <a:pt x="70" y="401"/>
                      </a:lnTo>
                      <a:lnTo>
                        <a:pt x="70" y="382"/>
                      </a:lnTo>
                      <a:lnTo>
                        <a:pt x="105" y="373"/>
                      </a:lnTo>
                      <a:lnTo>
                        <a:pt x="105" y="331"/>
                      </a:lnTo>
                      <a:lnTo>
                        <a:pt x="175" y="291"/>
                      </a:lnTo>
                      <a:lnTo>
                        <a:pt x="175" y="231"/>
                      </a:lnTo>
                      <a:lnTo>
                        <a:pt x="222" y="182"/>
                      </a:lnTo>
                      <a:lnTo>
                        <a:pt x="222" y="160"/>
                      </a:lnTo>
                      <a:lnTo>
                        <a:pt x="233" y="141"/>
                      </a:lnTo>
                      <a:lnTo>
                        <a:pt x="222" y="101"/>
                      </a:lnTo>
                      <a:close/>
                    </a:path>
                  </a:pathLst>
                </a:custGeom>
                <a:solidFill>
                  <a:srgbClr val="907500"/>
                </a:solidFill>
                <a:ln w="14351">
                  <a:solidFill>
                    <a:srgbClr val="000000"/>
                  </a:solidFill>
                  <a:prstDash val="solid"/>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grpSp>
          <p:grpSp>
            <p:nvGrpSpPr>
              <p:cNvPr id="45" name="Group 45"/>
              <p:cNvGrpSpPr>
                <a:grpSpLocks/>
              </p:cNvGrpSpPr>
              <p:nvPr/>
            </p:nvGrpSpPr>
            <p:grpSpPr bwMode="auto">
              <a:xfrm>
                <a:off x="2946" y="3142"/>
                <a:ext cx="669" cy="421"/>
                <a:chOff x="3256" y="3175"/>
                <a:chExt cx="863" cy="529"/>
              </a:xfrm>
            </p:grpSpPr>
            <p:sp>
              <p:nvSpPr>
                <p:cNvPr id="100" name="Freeform 46"/>
                <p:cNvSpPr>
                  <a:spLocks/>
                </p:cNvSpPr>
                <p:nvPr/>
              </p:nvSpPr>
              <p:spPr bwMode="auto">
                <a:xfrm>
                  <a:off x="3252" y="3174"/>
                  <a:ext cx="862" cy="529"/>
                </a:xfrm>
                <a:custGeom>
                  <a:avLst/>
                  <a:gdLst/>
                  <a:ahLst/>
                  <a:cxnLst>
                    <a:cxn ang="0">
                      <a:pos x="47" y="204"/>
                    </a:cxn>
                    <a:cxn ang="0">
                      <a:pos x="105" y="183"/>
                    </a:cxn>
                    <a:cxn ang="0">
                      <a:pos x="186" y="204"/>
                    </a:cxn>
                    <a:cxn ang="0">
                      <a:pos x="211" y="173"/>
                    </a:cxn>
                    <a:cxn ang="0">
                      <a:pos x="327" y="123"/>
                    </a:cxn>
                    <a:cxn ang="0">
                      <a:pos x="432" y="102"/>
                    </a:cxn>
                    <a:cxn ang="0">
                      <a:pos x="479" y="112"/>
                    </a:cxn>
                    <a:cxn ang="0">
                      <a:pos x="513" y="92"/>
                    </a:cxn>
                    <a:cxn ang="0">
                      <a:pos x="525" y="72"/>
                    </a:cxn>
                    <a:cxn ang="0">
                      <a:pos x="560" y="41"/>
                    </a:cxn>
                    <a:cxn ang="0">
                      <a:pos x="619" y="11"/>
                    </a:cxn>
                    <a:cxn ang="0">
                      <a:pos x="642" y="41"/>
                    </a:cxn>
                    <a:cxn ang="0">
                      <a:pos x="700" y="0"/>
                    </a:cxn>
                    <a:cxn ang="0">
                      <a:pos x="758" y="0"/>
                    </a:cxn>
                    <a:cxn ang="0">
                      <a:pos x="783" y="41"/>
                    </a:cxn>
                    <a:cxn ang="0">
                      <a:pos x="747" y="112"/>
                    </a:cxn>
                    <a:cxn ang="0">
                      <a:pos x="747" y="142"/>
                    </a:cxn>
                    <a:cxn ang="0">
                      <a:pos x="805" y="173"/>
                    </a:cxn>
                    <a:cxn ang="0">
                      <a:pos x="851" y="164"/>
                    </a:cxn>
                    <a:cxn ang="0">
                      <a:pos x="851" y="224"/>
                    </a:cxn>
                    <a:cxn ang="0">
                      <a:pos x="805" y="296"/>
                    </a:cxn>
                    <a:cxn ang="0">
                      <a:pos x="736" y="397"/>
                    </a:cxn>
                    <a:cxn ang="0">
                      <a:pos x="700" y="448"/>
                    </a:cxn>
                    <a:cxn ang="0">
                      <a:pos x="665" y="479"/>
                    </a:cxn>
                    <a:cxn ang="0">
                      <a:pos x="560" y="529"/>
                    </a:cxn>
                    <a:cxn ang="0">
                      <a:pos x="479" y="488"/>
                    </a:cxn>
                    <a:cxn ang="0">
                      <a:pos x="408" y="529"/>
                    </a:cxn>
                    <a:cxn ang="0">
                      <a:pos x="269" y="479"/>
                    </a:cxn>
                    <a:cxn ang="0">
                      <a:pos x="281" y="407"/>
                    </a:cxn>
                    <a:cxn ang="0">
                      <a:pos x="222" y="388"/>
                    </a:cxn>
                    <a:cxn ang="0">
                      <a:pos x="176" y="388"/>
                    </a:cxn>
                    <a:cxn ang="0">
                      <a:pos x="151" y="336"/>
                    </a:cxn>
                    <a:cxn ang="0">
                      <a:pos x="198" y="296"/>
                    </a:cxn>
                    <a:cxn ang="0">
                      <a:pos x="93" y="265"/>
                    </a:cxn>
                    <a:cxn ang="0">
                      <a:pos x="47" y="245"/>
                    </a:cxn>
                    <a:cxn ang="0">
                      <a:pos x="0" y="214"/>
                    </a:cxn>
                  </a:cxnLst>
                  <a:rect l="0" t="0" r="r" b="b"/>
                  <a:pathLst>
                    <a:path w="863" h="529">
                      <a:moveTo>
                        <a:pt x="13" y="204"/>
                      </a:moveTo>
                      <a:lnTo>
                        <a:pt x="47" y="204"/>
                      </a:lnTo>
                      <a:lnTo>
                        <a:pt x="82" y="173"/>
                      </a:lnTo>
                      <a:lnTo>
                        <a:pt x="105" y="183"/>
                      </a:lnTo>
                      <a:lnTo>
                        <a:pt x="176" y="214"/>
                      </a:lnTo>
                      <a:lnTo>
                        <a:pt x="186" y="204"/>
                      </a:lnTo>
                      <a:lnTo>
                        <a:pt x="186" y="183"/>
                      </a:lnTo>
                      <a:lnTo>
                        <a:pt x="211" y="173"/>
                      </a:lnTo>
                      <a:lnTo>
                        <a:pt x="316" y="112"/>
                      </a:lnTo>
                      <a:lnTo>
                        <a:pt x="327" y="123"/>
                      </a:lnTo>
                      <a:lnTo>
                        <a:pt x="396" y="142"/>
                      </a:lnTo>
                      <a:lnTo>
                        <a:pt x="432" y="102"/>
                      </a:lnTo>
                      <a:lnTo>
                        <a:pt x="454" y="112"/>
                      </a:lnTo>
                      <a:lnTo>
                        <a:pt x="479" y="112"/>
                      </a:lnTo>
                      <a:lnTo>
                        <a:pt x="479" y="102"/>
                      </a:lnTo>
                      <a:lnTo>
                        <a:pt x="513" y="92"/>
                      </a:lnTo>
                      <a:lnTo>
                        <a:pt x="513" y="81"/>
                      </a:lnTo>
                      <a:lnTo>
                        <a:pt x="525" y="72"/>
                      </a:lnTo>
                      <a:lnTo>
                        <a:pt x="537" y="72"/>
                      </a:lnTo>
                      <a:lnTo>
                        <a:pt x="560" y="41"/>
                      </a:lnTo>
                      <a:lnTo>
                        <a:pt x="595" y="51"/>
                      </a:lnTo>
                      <a:lnTo>
                        <a:pt x="619" y="11"/>
                      </a:lnTo>
                      <a:lnTo>
                        <a:pt x="630" y="41"/>
                      </a:lnTo>
                      <a:lnTo>
                        <a:pt x="642" y="41"/>
                      </a:lnTo>
                      <a:lnTo>
                        <a:pt x="688" y="0"/>
                      </a:lnTo>
                      <a:lnTo>
                        <a:pt x="700" y="0"/>
                      </a:lnTo>
                      <a:lnTo>
                        <a:pt x="724" y="0"/>
                      </a:lnTo>
                      <a:lnTo>
                        <a:pt x="758" y="0"/>
                      </a:lnTo>
                      <a:lnTo>
                        <a:pt x="758" y="41"/>
                      </a:lnTo>
                      <a:lnTo>
                        <a:pt x="783" y="41"/>
                      </a:lnTo>
                      <a:lnTo>
                        <a:pt x="771" y="81"/>
                      </a:lnTo>
                      <a:lnTo>
                        <a:pt x="747" y="112"/>
                      </a:lnTo>
                      <a:lnTo>
                        <a:pt x="736" y="142"/>
                      </a:lnTo>
                      <a:lnTo>
                        <a:pt x="747" y="142"/>
                      </a:lnTo>
                      <a:lnTo>
                        <a:pt x="783" y="123"/>
                      </a:lnTo>
                      <a:lnTo>
                        <a:pt x="805" y="173"/>
                      </a:lnTo>
                      <a:lnTo>
                        <a:pt x="829" y="164"/>
                      </a:lnTo>
                      <a:lnTo>
                        <a:pt x="851" y="164"/>
                      </a:lnTo>
                      <a:lnTo>
                        <a:pt x="863" y="204"/>
                      </a:lnTo>
                      <a:lnTo>
                        <a:pt x="851" y="224"/>
                      </a:lnTo>
                      <a:lnTo>
                        <a:pt x="851" y="245"/>
                      </a:lnTo>
                      <a:lnTo>
                        <a:pt x="805" y="296"/>
                      </a:lnTo>
                      <a:lnTo>
                        <a:pt x="805" y="357"/>
                      </a:lnTo>
                      <a:lnTo>
                        <a:pt x="736" y="397"/>
                      </a:lnTo>
                      <a:lnTo>
                        <a:pt x="736" y="438"/>
                      </a:lnTo>
                      <a:lnTo>
                        <a:pt x="700" y="448"/>
                      </a:lnTo>
                      <a:lnTo>
                        <a:pt x="700" y="468"/>
                      </a:lnTo>
                      <a:lnTo>
                        <a:pt x="665" y="479"/>
                      </a:lnTo>
                      <a:lnTo>
                        <a:pt x="630" y="519"/>
                      </a:lnTo>
                      <a:lnTo>
                        <a:pt x="560" y="529"/>
                      </a:lnTo>
                      <a:lnTo>
                        <a:pt x="525" y="498"/>
                      </a:lnTo>
                      <a:lnTo>
                        <a:pt x="479" y="488"/>
                      </a:lnTo>
                      <a:lnTo>
                        <a:pt x="444" y="519"/>
                      </a:lnTo>
                      <a:lnTo>
                        <a:pt x="408" y="529"/>
                      </a:lnTo>
                      <a:lnTo>
                        <a:pt x="362" y="529"/>
                      </a:lnTo>
                      <a:lnTo>
                        <a:pt x="269" y="479"/>
                      </a:lnTo>
                      <a:lnTo>
                        <a:pt x="256" y="448"/>
                      </a:lnTo>
                      <a:lnTo>
                        <a:pt x="281" y="407"/>
                      </a:lnTo>
                      <a:lnTo>
                        <a:pt x="256" y="388"/>
                      </a:lnTo>
                      <a:lnTo>
                        <a:pt x="222" y="388"/>
                      </a:lnTo>
                      <a:lnTo>
                        <a:pt x="211" y="376"/>
                      </a:lnTo>
                      <a:lnTo>
                        <a:pt x="176" y="388"/>
                      </a:lnTo>
                      <a:lnTo>
                        <a:pt x="140" y="366"/>
                      </a:lnTo>
                      <a:lnTo>
                        <a:pt x="151" y="336"/>
                      </a:lnTo>
                      <a:lnTo>
                        <a:pt x="186" y="326"/>
                      </a:lnTo>
                      <a:lnTo>
                        <a:pt x="198" y="296"/>
                      </a:lnTo>
                      <a:lnTo>
                        <a:pt x="186" y="275"/>
                      </a:lnTo>
                      <a:lnTo>
                        <a:pt x="93" y="265"/>
                      </a:lnTo>
                      <a:lnTo>
                        <a:pt x="82" y="245"/>
                      </a:lnTo>
                      <a:lnTo>
                        <a:pt x="47" y="245"/>
                      </a:lnTo>
                      <a:lnTo>
                        <a:pt x="23" y="245"/>
                      </a:lnTo>
                      <a:lnTo>
                        <a:pt x="0" y="214"/>
                      </a:lnTo>
                      <a:lnTo>
                        <a:pt x="13" y="204"/>
                      </a:lnTo>
                      <a:close/>
                    </a:path>
                  </a:pathLst>
                </a:custGeom>
                <a:solidFill>
                  <a:srgbClr val="907500"/>
                </a:solidFill>
                <a:ln w="9525">
                  <a:solidFill>
                    <a:srgbClr val="000000"/>
                  </a:solidFill>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sp>
              <p:nvSpPr>
                <p:cNvPr id="101" name="Freeform 47"/>
                <p:cNvSpPr>
                  <a:spLocks/>
                </p:cNvSpPr>
                <p:nvPr/>
              </p:nvSpPr>
              <p:spPr bwMode="auto">
                <a:xfrm>
                  <a:off x="3252" y="3174"/>
                  <a:ext cx="862" cy="529"/>
                </a:xfrm>
                <a:custGeom>
                  <a:avLst/>
                  <a:gdLst/>
                  <a:ahLst/>
                  <a:cxnLst>
                    <a:cxn ang="0">
                      <a:pos x="47" y="204"/>
                    </a:cxn>
                    <a:cxn ang="0">
                      <a:pos x="105" y="183"/>
                    </a:cxn>
                    <a:cxn ang="0">
                      <a:pos x="186" y="204"/>
                    </a:cxn>
                    <a:cxn ang="0">
                      <a:pos x="211" y="173"/>
                    </a:cxn>
                    <a:cxn ang="0">
                      <a:pos x="327" y="123"/>
                    </a:cxn>
                    <a:cxn ang="0">
                      <a:pos x="432" y="102"/>
                    </a:cxn>
                    <a:cxn ang="0">
                      <a:pos x="479" y="112"/>
                    </a:cxn>
                    <a:cxn ang="0">
                      <a:pos x="513" y="92"/>
                    </a:cxn>
                    <a:cxn ang="0">
                      <a:pos x="525" y="72"/>
                    </a:cxn>
                    <a:cxn ang="0">
                      <a:pos x="560" y="41"/>
                    </a:cxn>
                    <a:cxn ang="0">
                      <a:pos x="619" y="11"/>
                    </a:cxn>
                    <a:cxn ang="0">
                      <a:pos x="642" y="41"/>
                    </a:cxn>
                    <a:cxn ang="0">
                      <a:pos x="700" y="0"/>
                    </a:cxn>
                    <a:cxn ang="0">
                      <a:pos x="758" y="0"/>
                    </a:cxn>
                    <a:cxn ang="0">
                      <a:pos x="783" y="41"/>
                    </a:cxn>
                    <a:cxn ang="0">
                      <a:pos x="747" y="112"/>
                    </a:cxn>
                    <a:cxn ang="0">
                      <a:pos x="747" y="142"/>
                    </a:cxn>
                    <a:cxn ang="0">
                      <a:pos x="805" y="173"/>
                    </a:cxn>
                    <a:cxn ang="0">
                      <a:pos x="851" y="164"/>
                    </a:cxn>
                    <a:cxn ang="0">
                      <a:pos x="851" y="224"/>
                    </a:cxn>
                    <a:cxn ang="0">
                      <a:pos x="805" y="296"/>
                    </a:cxn>
                    <a:cxn ang="0">
                      <a:pos x="736" y="397"/>
                    </a:cxn>
                    <a:cxn ang="0">
                      <a:pos x="700" y="448"/>
                    </a:cxn>
                    <a:cxn ang="0">
                      <a:pos x="665" y="479"/>
                    </a:cxn>
                    <a:cxn ang="0">
                      <a:pos x="560" y="529"/>
                    </a:cxn>
                    <a:cxn ang="0">
                      <a:pos x="479" y="488"/>
                    </a:cxn>
                    <a:cxn ang="0">
                      <a:pos x="408" y="529"/>
                    </a:cxn>
                    <a:cxn ang="0">
                      <a:pos x="269" y="479"/>
                    </a:cxn>
                    <a:cxn ang="0">
                      <a:pos x="281" y="407"/>
                    </a:cxn>
                    <a:cxn ang="0">
                      <a:pos x="222" y="388"/>
                    </a:cxn>
                    <a:cxn ang="0">
                      <a:pos x="176" y="388"/>
                    </a:cxn>
                    <a:cxn ang="0">
                      <a:pos x="151" y="336"/>
                    </a:cxn>
                    <a:cxn ang="0">
                      <a:pos x="198" y="296"/>
                    </a:cxn>
                    <a:cxn ang="0">
                      <a:pos x="93" y="265"/>
                    </a:cxn>
                    <a:cxn ang="0">
                      <a:pos x="47" y="245"/>
                    </a:cxn>
                    <a:cxn ang="0">
                      <a:pos x="0" y="214"/>
                    </a:cxn>
                  </a:cxnLst>
                  <a:rect l="0" t="0" r="r" b="b"/>
                  <a:pathLst>
                    <a:path w="863" h="529">
                      <a:moveTo>
                        <a:pt x="13" y="204"/>
                      </a:moveTo>
                      <a:lnTo>
                        <a:pt x="47" y="204"/>
                      </a:lnTo>
                      <a:lnTo>
                        <a:pt x="82" y="173"/>
                      </a:lnTo>
                      <a:lnTo>
                        <a:pt x="105" y="183"/>
                      </a:lnTo>
                      <a:lnTo>
                        <a:pt x="176" y="214"/>
                      </a:lnTo>
                      <a:lnTo>
                        <a:pt x="186" y="204"/>
                      </a:lnTo>
                      <a:lnTo>
                        <a:pt x="186" y="183"/>
                      </a:lnTo>
                      <a:lnTo>
                        <a:pt x="211" y="173"/>
                      </a:lnTo>
                      <a:lnTo>
                        <a:pt x="316" y="112"/>
                      </a:lnTo>
                      <a:lnTo>
                        <a:pt x="327" y="123"/>
                      </a:lnTo>
                      <a:lnTo>
                        <a:pt x="396" y="142"/>
                      </a:lnTo>
                      <a:lnTo>
                        <a:pt x="432" y="102"/>
                      </a:lnTo>
                      <a:lnTo>
                        <a:pt x="454" y="112"/>
                      </a:lnTo>
                      <a:lnTo>
                        <a:pt x="479" y="112"/>
                      </a:lnTo>
                      <a:lnTo>
                        <a:pt x="479" y="102"/>
                      </a:lnTo>
                      <a:lnTo>
                        <a:pt x="513" y="92"/>
                      </a:lnTo>
                      <a:lnTo>
                        <a:pt x="513" y="81"/>
                      </a:lnTo>
                      <a:lnTo>
                        <a:pt x="525" y="72"/>
                      </a:lnTo>
                      <a:lnTo>
                        <a:pt x="537" y="72"/>
                      </a:lnTo>
                      <a:lnTo>
                        <a:pt x="560" y="41"/>
                      </a:lnTo>
                      <a:lnTo>
                        <a:pt x="595" y="51"/>
                      </a:lnTo>
                      <a:lnTo>
                        <a:pt x="619" y="11"/>
                      </a:lnTo>
                      <a:lnTo>
                        <a:pt x="630" y="41"/>
                      </a:lnTo>
                      <a:lnTo>
                        <a:pt x="642" y="41"/>
                      </a:lnTo>
                      <a:lnTo>
                        <a:pt x="688" y="0"/>
                      </a:lnTo>
                      <a:lnTo>
                        <a:pt x="700" y="0"/>
                      </a:lnTo>
                      <a:lnTo>
                        <a:pt x="724" y="0"/>
                      </a:lnTo>
                      <a:lnTo>
                        <a:pt x="758" y="0"/>
                      </a:lnTo>
                      <a:lnTo>
                        <a:pt x="758" y="41"/>
                      </a:lnTo>
                      <a:lnTo>
                        <a:pt x="783" y="41"/>
                      </a:lnTo>
                      <a:lnTo>
                        <a:pt x="771" y="81"/>
                      </a:lnTo>
                      <a:lnTo>
                        <a:pt x="747" y="112"/>
                      </a:lnTo>
                      <a:lnTo>
                        <a:pt x="736" y="142"/>
                      </a:lnTo>
                      <a:lnTo>
                        <a:pt x="747" y="142"/>
                      </a:lnTo>
                      <a:lnTo>
                        <a:pt x="783" y="123"/>
                      </a:lnTo>
                      <a:lnTo>
                        <a:pt x="805" y="173"/>
                      </a:lnTo>
                      <a:lnTo>
                        <a:pt x="829" y="164"/>
                      </a:lnTo>
                      <a:lnTo>
                        <a:pt x="851" y="164"/>
                      </a:lnTo>
                      <a:lnTo>
                        <a:pt x="863" y="204"/>
                      </a:lnTo>
                      <a:lnTo>
                        <a:pt x="851" y="224"/>
                      </a:lnTo>
                      <a:lnTo>
                        <a:pt x="851" y="245"/>
                      </a:lnTo>
                      <a:lnTo>
                        <a:pt x="805" y="296"/>
                      </a:lnTo>
                      <a:lnTo>
                        <a:pt x="805" y="357"/>
                      </a:lnTo>
                      <a:lnTo>
                        <a:pt x="736" y="397"/>
                      </a:lnTo>
                      <a:lnTo>
                        <a:pt x="736" y="438"/>
                      </a:lnTo>
                      <a:lnTo>
                        <a:pt x="700" y="448"/>
                      </a:lnTo>
                      <a:lnTo>
                        <a:pt x="700" y="468"/>
                      </a:lnTo>
                      <a:lnTo>
                        <a:pt x="665" y="479"/>
                      </a:lnTo>
                      <a:lnTo>
                        <a:pt x="630" y="519"/>
                      </a:lnTo>
                      <a:lnTo>
                        <a:pt x="560" y="529"/>
                      </a:lnTo>
                      <a:lnTo>
                        <a:pt x="525" y="498"/>
                      </a:lnTo>
                      <a:lnTo>
                        <a:pt x="479" y="488"/>
                      </a:lnTo>
                      <a:lnTo>
                        <a:pt x="444" y="519"/>
                      </a:lnTo>
                      <a:lnTo>
                        <a:pt x="408" y="529"/>
                      </a:lnTo>
                      <a:lnTo>
                        <a:pt x="362" y="529"/>
                      </a:lnTo>
                      <a:lnTo>
                        <a:pt x="269" y="479"/>
                      </a:lnTo>
                      <a:lnTo>
                        <a:pt x="256" y="448"/>
                      </a:lnTo>
                      <a:lnTo>
                        <a:pt x="281" y="407"/>
                      </a:lnTo>
                      <a:lnTo>
                        <a:pt x="256" y="388"/>
                      </a:lnTo>
                      <a:lnTo>
                        <a:pt x="222" y="388"/>
                      </a:lnTo>
                      <a:lnTo>
                        <a:pt x="211" y="376"/>
                      </a:lnTo>
                      <a:lnTo>
                        <a:pt x="176" y="388"/>
                      </a:lnTo>
                      <a:lnTo>
                        <a:pt x="140" y="366"/>
                      </a:lnTo>
                      <a:lnTo>
                        <a:pt x="151" y="336"/>
                      </a:lnTo>
                      <a:lnTo>
                        <a:pt x="186" y="326"/>
                      </a:lnTo>
                      <a:lnTo>
                        <a:pt x="198" y="296"/>
                      </a:lnTo>
                      <a:lnTo>
                        <a:pt x="186" y="275"/>
                      </a:lnTo>
                      <a:lnTo>
                        <a:pt x="93" y="265"/>
                      </a:lnTo>
                      <a:lnTo>
                        <a:pt x="82" y="245"/>
                      </a:lnTo>
                      <a:lnTo>
                        <a:pt x="47" y="245"/>
                      </a:lnTo>
                      <a:lnTo>
                        <a:pt x="23" y="245"/>
                      </a:lnTo>
                      <a:lnTo>
                        <a:pt x="0" y="214"/>
                      </a:lnTo>
                      <a:lnTo>
                        <a:pt x="13" y="204"/>
                      </a:lnTo>
                      <a:close/>
                    </a:path>
                  </a:pathLst>
                </a:custGeom>
                <a:solidFill>
                  <a:srgbClr val="907500"/>
                </a:solidFill>
                <a:ln w="14288">
                  <a:solidFill>
                    <a:srgbClr val="000000"/>
                  </a:solidFill>
                  <a:prstDash val="solid"/>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grpSp>
          <p:grpSp>
            <p:nvGrpSpPr>
              <p:cNvPr id="46" name="Group 48"/>
              <p:cNvGrpSpPr>
                <a:grpSpLocks/>
              </p:cNvGrpSpPr>
              <p:nvPr/>
            </p:nvGrpSpPr>
            <p:grpSpPr bwMode="auto">
              <a:xfrm>
                <a:off x="2328" y="2913"/>
                <a:ext cx="763" cy="697"/>
                <a:chOff x="2470" y="2886"/>
                <a:chExt cx="985" cy="878"/>
              </a:xfrm>
            </p:grpSpPr>
            <p:sp>
              <p:nvSpPr>
                <p:cNvPr id="98" name="Freeform 49"/>
                <p:cNvSpPr>
                  <a:spLocks/>
                </p:cNvSpPr>
                <p:nvPr/>
              </p:nvSpPr>
              <p:spPr bwMode="auto">
                <a:xfrm>
                  <a:off x="2470" y="2884"/>
                  <a:ext cx="985" cy="883"/>
                </a:xfrm>
                <a:custGeom>
                  <a:avLst/>
                  <a:gdLst/>
                  <a:ahLst/>
                  <a:cxnLst>
                    <a:cxn ang="0">
                      <a:pos x="868" y="142"/>
                    </a:cxn>
                    <a:cxn ang="0">
                      <a:pos x="799" y="161"/>
                    </a:cxn>
                    <a:cxn ang="0">
                      <a:pos x="763" y="111"/>
                    </a:cxn>
                    <a:cxn ang="0">
                      <a:pos x="751" y="81"/>
                    </a:cxn>
                    <a:cxn ang="0">
                      <a:pos x="704" y="81"/>
                    </a:cxn>
                    <a:cxn ang="0">
                      <a:pos x="680" y="120"/>
                    </a:cxn>
                    <a:cxn ang="0">
                      <a:pos x="680" y="161"/>
                    </a:cxn>
                    <a:cxn ang="0">
                      <a:pos x="621" y="313"/>
                    </a:cxn>
                    <a:cxn ang="0">
                      <a:pos x="563" y="323"/>
                    </a:cxn>
                    <a:cxn ang="0">
                      <a:pos x="469" y="343"/>
                    </a:cxn>
                    <a:cxn ang="0">
                      <a:pos x="340" y="161"/>
                    </a:cxn>
                    <a:cxn ang="0">
                      <a:pos x="294" y="132"/>
                    </a:cxn>
                    <a:cxn ang="0">
                      <a:pos x="282" y="81"/>
                    </a:cxn>
                    <a:cxn ang="0">
                      <a:pos x="211" y="111"/>
                    </a:cxn>
                    <a:cxn ang="0">
                      <a:pos x="188" y="0"/>
                    </a:cxn>
                    <a:cxn ang="0">
                      <a:pos x="130" y="51"/>
                    </a:cxn>
                    <a:cxn ang="0">
                      <a:pos x="130" y="111"/>
                    </a:cxn>
                    <a:cxn ang="0">
                      <a:pos x="94" y="101"/>
                    </a:cxn>
                    <a:cxn ang="0">
                      <a:pos x="94" y="182"/>
                    </a:cxn>
                    <a:cxn ang="0">
                      <a:pos x="130" y="192"/>
                    </a:cxn>
                    <a:cxn ang="0">
                      <a:pos x="130" y="364"/>
                    </a:cxn>
                    <a:cxn ang="0">
                      <a:pos x="24" y="474"/>
                    </a:cxn>
                    <a:cxn ang="0">
                      <a:pos x="0" y="514"/>
                    </a:cxn>
                    <a:cxn ang="0">
                      <a:pos x="0" y="565"/>
                    </a:cxn>
                    <a:cxn ang="0">
                      <a:pos x="59" y="565"/>
                    </a:cxn>
                    <a:cxn ang="0">
                      <a:pos x="130" y="585"/>
                    </a:cxn>
                    <a:cxn ang="0">
                      <a:pos x="152" y="646"/>
                    </a:cxn>
                    <a:cxn ang="0">
                      <a:pos x="200" y="656"/>
                    </a:cxn>
                    <a:cxn ang="0">
                      <a:pos x="200" y="696"/>
                    </a:cxn>
                    <a:cxn ang="0">
                      <a:pos x="177" y="757"/>
                    </a:cxn>
                    <a:cxn ang="0">
                      <a:pos x="222" y="767"/>
                    </a:cxn>
                    <a:cxn ang="0">
                      <a:pos x="257" y="797"/>
                    </a:cxn>
                    <a:cxn ang="0">
                      <a:pos x="340" y="838"/>
                    </a:cxn>
                    <a:cxn ang="0">
                      <a:pos x="411" y="827"/>
                    </a:cxn>
                    <a:cxn ang="0">
                      <a:pos x="422" y="867"/>
                    </a:cxn>
                    <a:cxn ang="0">
                      <a:pos x="469" y="867"/>
                    </a:cxn>
                    <a:cxn ang="0">
                      <a:pos x="481" y="867"/>
                    </a:cxn>
                    <a:cxn ang="0">
                      <a:pos x="469" y="757"/>
                    </a:cxn>
                    <a:cxn ang="0">
                      <a:pos x="528" y="736"/>
                    </a:cxn>
                    <a:cxn ang="0">
                      <a:pos x="563" y="706"/>
                    </a:cxn>
                    <a:cxn ang="0">
                      <a:pos x="657" y="706"/>
                    </a:cxn>
                    <a:cxn ang="0">
                      <a:pos x="704" y="706"/>
                    </a:cxn>
                    <a:cxn ang="0">
                      <a:pos x="739" y="727"/>
                    </a:cxn>
                    <a:cxn ang="0">
                      <a:pos x="774" y="696"/>
                    </a:cxn>
                    <a:cxn ang="0">
                      <a:pos x="809" y="696"/>
                    </a:cxn>
                    <a:cxn ang="0">
                      <a:pos x="868" y="646"/>
                    </a:cxn>
                    <a:cxn ang="0">
                      <a:pos x="926" y="656"/>
                    </a:cxn>
                    <a:cxn ang="0">
                      <a:pos x="973" y="615"/>
                    </a:cxn>
                    <a:cxn ang="0">
                      <a:pos x="973" y="565"/>
                    </a:cxn>
                    <a:cxn ang="0">
                      <a:pos x="868" y="535"/>
                    </a:cxn>
                    <a:cxn ang="0">
                      <a:pos x="809" y="535"/>
                    </a:cxn>
                    <a:cxn ang="0">
                      <a:pos x="799" y="495"/>
                    </a:cxn>
                    <a:cxn ang="0">
                      <a:pos x="763" y="404"/>
                    </a:cxn>
                    <a:cxn ang="0">
                      <a:pos x="774" y="293"/>
                    </a:cxn>
                    <a:cxn ang="0">
                      <a:pos x="704" y="283"/>
                    </a:cxn>
                    <a:cxn ang="0">
                      <a:pos x="692" y="243"/>
                    </a:cxn>
                    <a:cxn ang="0">
                      <a:pos x="751" y="222"/>
                    </a:cxn>
                    <a:cxn ang="0">
                      <a:pos x="833" y="212"/>
                    </a:cxn>
                    <a:cxn ang="0">
                      <a:pos x="868" y="172"/>
                    </a:cxn>
                  </a:cxnLst>
                  <a:rect l="0" t="0" r="r" b="b"/>
                  <a:pathLst>
                    <a:path w="985" h="878">
                      <a:moveTo>
                        <a:pt x="868" y="172"/>
                      </a:moveTo>
                      <a:lnTo>
                        <a:pt x="868" y="142"/>
                      </a:lnTo>
                      <a:lnTo>
                        <a:pt x="833" y="132"/>
                      </a:lnTo>
                      <a:lnTo>
                        <a:pt x="799" y="161"/>
                      </a:lnTo>
                      <a:lnTo>
                        <a:pt x="763" y="142"/>
                      </a:lnTo>
                      <a:lnTo>
                        <a:pt x="763" y="111"/>
                      </a:lnTo>
                      <a:lnTo>
                        <a:pt x="751" y="101"/>
                      </a:lnTo>
                      <a:lnTo>
                        <a:pt x="751" y="81"/>
                      </a:lnTo>
                      <a:lnTo>
                        <a:pt x="716" y="70"/>
                      </a:lnTo>
                      <a:lnTo>
                        <a:pt x="704" y="81"/>
                      </a:lnTo>
                      <a:lnTo>
                        <a:pt x="704" y="111"/>
                      </a:lnTo>
                      <a:lnTo>
                        <a:pt x="680" y="120"/>
                      </a:lnTo>
                      <a:lnTo>
                        <a:pt x="669" y="142"/>
                      </a:lnTo>
                      <a:lnTo>
                        <a:pt x="680" y="161"/>
                      </a:lnTo>
                      <a:lnTo>
                        <a:pt x="611" y="232"/>
                      </a:lnTo>
                      <a:lnTo>
                        <a:pt x="621" y="313"/>
                      </a:lnTo>
                      <a:lnTo>
                        <a:pt x="587" y="333"/>
                      </a:lnTo>
                      <a:lnTo>
                        <a:pt x="563" y="323"/>
                      </a:lnTo>
                      <a:lnTo>
                        <a:pt x="494" y="353"/>
                      </a:lnTo>
                      <a:lnTo>
                        <a:pt x="469" y="343"/>
                      </a:lnTo>
                      <a:lnTo>
                        <a:pt x="374" y="182"/>
                      </a:lnTo>
                      <a:lnTo>
                        <a:pt x="340" y="161"/>
                      </a:lnTo>
                      <a:lnTo>
                        <a:pt x="305" y="151"/>
                      </a:lnTo>
                      <a:lnTo>
                        <a:pt x="294" y="132"/>
                      </a:lnTo>
                      <a:lnTo>
                        <a:pt x="305" y="101"/>
                      </a:lnTo>
                      <a:lnTo>
                        <a:pt x="282" y="81"/>
                      </a:lnTo>
                      <a:lnTo>
                        <a:pt x="247" y="111"/>
                      </a:lnTo>
                      <a:lnTo>
                        <a:pt x="211" y="111"/>
                      </a:lnTo>
                      <a:lnTo>
                        <a:pt x="188" y="30"/>
                      </a:lnTo>
                      <a:lnTo>
                        <a:pt x="188" y="0"/>
                      </a:lnTo>
                      <a:lnTo>
                        <a:pt x="152" y="40"/>
                      </a:lnTo>
                      <a:lnTo>
                        <a:pt x="130" y="51"/>
                      </a:lnTo>
                      <a:lnTo>
                        <a:pt x="141" y="101"/>
                      </a:lnTo>
                      <a:lnTo>
                        <a:pt x="130" y="111"/>
                      </a:lnTo>
                      <a:lnTo>
                        <a:pt x="117" y="111"/>
                      </a:lnTo>
                      <a:lnTo>
                        <a:pt x="94" y="101"/>
                      </a:lnTo>
                      <a:lnTo>
                        <a:pt x="83" y="120"/>
                      </a:lnTo>
                      <a:lnTo>
                        <a:pt x="94" y="182"/>
                      </a:lnTo>
                      <a:lnTo>
                        <a:pt x="117" y="182"/>
                      </a:lnTo>
                      <a:lnTo>
                        <a:pt x="130" y="192"/>
                      </a:lnTo>
                      <a:lnTo>
                        <a:pt x="141" y="232"/>
                      </a:lnTo>
                      <a:lnTo>
                        <a:pt x="130" y="364"/>
                      </a:lnTo>
                      <a:lnTo>
                        <a:pt x="24" y="445"/>
                      </a:lnTo>
                      <a:lnTo>
                        <a:pt x="24" y="474"/>
                      </a:lnTo>
                      <a:lnTo>
                        <a:pt x="0" y="495"/>
                      </a:lnTo>
                      <a:lnTo>
                        <a:pt x="0" y="514"/>
                      </a:lnTo>
                      <a:lnTo>
                        <a:pt x="12" y="545"/>
                      </a:lnTo>
                      <a:lnTo>
                        <a:pt x="0" y="565"/>
                      </a:lnTo>
                      <a:lnTo>
                        <a:pt x="12" y="575"/>
                      </a:lnTo>
                      <a:lnTo>
                        <a:pt x="59" y="565"/>
                      </a:lnTo>
                      <a:lnTo>
                        <a:pt x="141" y="556"/>
                      </a:lnTo>
                      <a:lnTo>
                        <a:pt x="130" y="585"/>
                      </a:lnTo>
                      <a:lnTo>
                        <a:pt x="141" y="606"/>
                      </a:lnTo>
                      <a:lnTo>
                        <a:pt x="152" y="646"/>
                      </a:lnTo>
                      <a:lnTo>
                        <a:pt x="152" y="656"/>
                      </a:lnTo>
                      <a:lnTo>
                        <a:pt x="200" y="656"/>
                      </a:lnTo>
                      <a:lnTo>
                        <a:pt x="222" y="665"/>
                      </a:lnTo>
                      <a:lnTo>
                        <a:pt x="200" y="696"/>
                      </a:lnTo>
                      <a:lnTo>
                        <a:pt x="200" y="727"/>
                      </a:lnTo>
                      <a:lnTo>
                        <a:pt x="177" y="757"/>
                      </a:lnTo>
                      <a:lnTo>
                        <a:pt x="188" y="767"/>
                      </a:lnTo>
                      <a:lnTo>
                        <a:pt x="222" y="767"/>
                      </a:lnTo>
                      <a:lnTo>
                        <a:pt x="269" y="787"/>
                      </a:lnTo>
                      <a:lnTo>
                        <a:pt x="257" y="797"/>
                      </a:lnTo>
                      <a:lnTo>
                        <a:pt x="294" y="838"/>
                      </a:lnTo>
                      <a:lnTo>
                        <a:pt x="340" y="838"/>
                      </a:lnTo>
                      <a:lnTo>
                        <a:pt x="399" y="817"/>
                      </a:lnTo>
                      <a:lnTo>
                        <a:pt x="411" y="827"/>
                      </a:lnTo>
                      <a:lnTo>
                        <a:pt x="411" y="838"/>
                      </a:lnTo>
                      <a:lnTo>
                        <a:pt x="422" y="867"/>
                      </a:lnTo>
                      <a:lnTo>
                        <a:pt x="435" y="878"/>
                      </a:lnTo>
                      <a:lnTo>
                        <a:pt x="469" y="867"/>
                      </a:lnTo>
                      <a:lnTo>
                        <a:pt x="481" y="878"/>
                      </a:lnTo>
                      <a:lnTo>
                        <a:pt x="481" y="867"/>
                      </a:lnTo>
                      <a:lnTo>
                        <a:pt x="481" y="827"/>
                      </a:lnTo>
                      <a:lnTo>
                        <a:pt x="469" y="757"/>
                      </a:lnTo>
                      <a:lnTo>
                        <a:pt x="481" y="736"/>
                      </a:lnTo>
                      <a:lnTo>
                        <a:pt x="528" y="736"/>
                      </a:lnTo>
                      <a:lnTo>
                        <a:pt x="540" y="736"/>
                      </a:lnTo>
                      <a:lnTo>
                        <a:pt x="563" y="706"/>
                      </a:lnTo>
                      <a:lnTo>
                        <a:pt x="633" y="727"/>
                      </a:lnTo>
                      <a:lnTo>
                        <a:pt x="657" y="706"/>
                      </a:lnTo>
                      <a:lnTo>
                        <a:pt x="680" y="717"/>
                      </a:lnTo>
                      <a:lnTo>
                        <a:pt x="704" y="706"/>
                      </a:lnTo>
                      <a:lnTo>
                        <a:pt x="728" y="727"/>
                      </a:lnTo>
                      <a:lnTo>
                        <a:pt x="739" y="727"/>
                      </a:lnTo>
                      <a:lnTo>
                        <a:pt x="751" y="717"/>
                      </a:lnTo>
                      <a:lnTo>
                        <a:pt x="774" y="696"/>
                      </a:lnTo>
                      <a:lnTo>
                        <a:pt x="786" y="706"/>
                      </a:lnTo>
                      <a:lnTo>
                        <a:pt x="809" y="696"/>
                      </a:lnTo>
                      <a:lnTo>
                        <a:pt x="846" y="677"/>
                      </a:lnTo>
                      <a:lnTo>
                        <a:pt x="868" y="646"/>
                      </a:lnTo>
                      <a:lnTo>
                        <a:pt x="904" y="635"/>
                      </a:lnTo>
                      <a:lnTo>
                        <a:pt x="926" y="656"/>
                      </a:lnTo>
                      <a:lnTo>
                        <a:pt x="938" y="626"/>
                      </a:lnTo>
                      <a:lnTo>
                        <a:pt x="973" y="615"/>
                      </a:lnTo>
                      <a:lnTo>
                        <a:pt x="985" y="585"/>
                      </a:lnTo>
                      <a:lnTo>
                        <a:pt x="973" y="565"/>
                      </a:lnTo>
                      <a:lnTo>
                        <a:pt x="880" y="556"/>
                      </a:lnTo>
                      <a:lnTo>
                        <a:pt x="868" y="535"/>
                      </a:lnTo>
                      <a:lnTo>
                        <a:pt x="833" y="535"/>
                      </a:lnTo>
                      <a:lnTo>
                        <a:pt x="809" y="535"/>
                      </a:lnTo>
                      <a:lnTo>
                        <a:pt x="786" y="504"/>
                      </a:lnTo>
                      <a:lnTo>
                        <a:pt x="799" y="495"/>
                      </a:lnTo>
                      <a:lnTo>
                        <a:pt x="809" y="433"/>
                      </a:lnTo>
                      <a:lnTo>
                        <a:pt x="763" y="404"/>
                      </a:lnTo>
                      <a:lnTo>
                        <a:pt x="799" y="302"/>
                      </a:lnTo>
                      <a:lnTo>
                        <a:pt x="774" y="293"/>
                      </a:lnTo>
                      <a:lnTo>
                        <a:pt x="716" y="302"/>
                      </a:lnTo>
                      <a:lnTo>
                        <a:pt x="704" y="283"/>
                      </a:lnTo>
                      <a:lnTo>
                        <a:pt x="704" y="263"/>
                      </a:lnTo>
                      <a:lnTo>
                        <a:pt x="692" y="243"/>
                      </a:lnTo>
                      <a:lnTo>
                        <a:pt x="716" y="212"/>
                      </a:lnTo>
                      <a:lnTo>
                        <a:pt x="751" y="222"/>
                      </a:lnTo>
                      <a:lnTo>
                        <a:pt x="763" y="212"/>
                      </a:lnTo>
                      <a:lnTo>
                        <a:pt x="833" y="212"/>
                      </a:lnTo>
                      <a:lnTo>
                        <a:pt x="856" y="212"/>
                      </a:lnTo>
                      <a:lnTo>
                        <a:pt x="868" y="172"/>
                      </a:lnTo>
                      <a:close/>
                    </a:path>
                  </a:pathLst>
                </a:custGeom>
                <a:solidFill>
                  <a:schemeClr val="hlink"/>
                </a:solidFill>
                <a:ln w="9525">
                  <a:solidFill>
                    <a:srgbClr val="000000"/>
                  </a:solidFill>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sp>
              <p:nvSpPr>
                <p:cNvPr id="99" name="Freeform 50"/>
                <p:cNvSpPr>
                  <a:spLocks/>
                </p:cNvSpPr>
                <p:nvPr/>
              </p:nvSpPr>
              <p:spPr bwMode="auto">
                <a:xfrm>
                  <a:off x="2470" y="2884"/>
                  <a:ext cx="985" cy="883"/>
                </a:xfrm>
                <a:custGeom>
                  <a:avLst/>
                  <a:gdLst/>
                  <a:ahLst/>
                  <a:cxnLst>
                    <a:cxn ang="0">
                      <a:pos x="868" y="142"/>
                    </a:cxn>
                    <a:cxn ang="0">
                      <a:pos x="799" y="161"/>
                    </a:cxn>
                    <a:cxn ang="0">
                      <a:pos x="763" y="111"/>
                    </a:cxn>
                    <a:cxn ang="0">
                      <a:pos x="751" y="81"/>
                    </a:cxn>
                    <a:cxn ang="0">
                      <a:pos x="704" y="81"/>
                    </a:cxn>
                    <a:cxn ang="0">
                      <a:pos x="680" y="120"/>
                    </a:cxn>
                    <a:cxn ang="0">
                      <a:pos x="680" y="161"/>
                    </a:cxn>
                    <a:cxn ang="0">
                      <a:pos x="621" y="313"/>
                    </a:cxn>
                    <a:cxn ang="0">
                      <a:pos x="563" y="323"/>
                    </a:cxn>
                    <a:cxn ang="0">
                      <a:pos x="469" y="343"/>
                    </a:cxn>
                    <a:cxn ang="0">
                      <a:pos x="340" y="161"/>
                    </a:cxn>
                    <a:cxn ang="0">
                      <a:pos x="294" y="132"/>
                    </a:cxn>
                    <a:cxn ang="0">
                      <a:pos x="282" y="81"/>
                    </a:cxn>
                    <a:cxn ang="0">
                      <a:pos x="211" y="111"/>
                    </a:cxn>
                    <a:cxn ang="0">
                      <a:pos x="188" y="0"/>
                    </a:cxn>
                    <a:cxn ang="0">
                      <a:pos x="130" y="51"/>
                    </a:cxn>
                    <a:cxn ang="0">
                      <a:pos x="130" y="111"/>
                    </a:cxn>
                    <a:cxn ang="0">
                      <a:pos x="94" y="101"/>
                    </a:cxn>
                    <a:cxn ang="0">
                      <a:pos x="94" y="182"/>
                    </a:cxn>
                    <a:cxn ang="0">
                      <a:pos x="130" y="192"/>
                    </a:cxn>
                    <a:cxn ang="0">
                      <a:pos x="130" y="364"/>
                    </a:cxn>
                    <a:cxn ang="0">
                      <a:pos x="24" y="474"/>
                    </a:cxn>
                    <a:cxn ang="0">
                      <a:pos x="0" y="514"/>
                    </a:cxn>
                    <a:cxn ang="0">
                      <a:pos x="0" y="565"/>
                    </a:cxn>
                    <a:cxn ang="0">
                      <a:pos x="59" y="565"/>
                    </a:cxn>
                    <a:cxn ang="0">
                      <a:pos x="130" y="585"/>
                    </a:cxn>
                    <a:cxn ang="0">
                      <a:pos x="152" y="646"/>
                    </a:cxn>
                    <a:cxn ang="0">
                      <a:pos x="200" y="656"/>
                    </a:cxn>
                    <a:cxn ang="0">
                      <a:pos x="200" y="696"/>
                    </a:cxn>
                    <a:cxn ang="0">
                      <a:pos x="177" y="757"/>
                    </a:cxn>
                    <a:cxn ang="0">
                      <a:pos x="222" y="767"/>
                    </a:cxn>
                    <a:cxn ang="0">
                      <a:pos x="257" y="797"/>
                    </a:cxn>
                    <a:cxn ang="0">
                      <a:pos x="340" y="838"/>
                    </a:cxn>
                    <a:cxn ang="0">
                      <a:pos x="411" y="827"/>
                    </a:cxn>
                    <a:cxn ang="0">
                      <a:pos x="422" y="867"/>
                    </a:cxn>
                    <a:cxn ang="0">
                      <a:pos x="469" y="867"/>
                    </a:cxn>
                    <a:cxn ang="0">
                      <a:pos x="481" y="867"/>
                    </a:cxn>
                    <a:cxn ang="0">
                      <a:pos x="469" y="757"/>
                    </a:cxn>
                    <a:cxn ang="0">
                      <a:pos x="528" y="736"/>
                    </a:cxn>
                    <a:cxn ang="0">
                      <a:pos x="563" y="706"/>
                    </a:cxn>
                    <a:cxn ang="0">
                      <a:pos x="657" y="706"/>
                    </a:cxn>
                    <a:cxn ang="0">
                      <a:pos x="704" y="706"/>
                    </a:cxn>
                    <a:cxn ang="0">
                      <a:pos x="739" y="727"/>
                    </a:cxn>
                    <a:cxn ang="0">
                      <a:pos x="774" y="696"/>
                    </a:cxn>
                    <a:cxn ang="0">
                      <a:pos x="809" y="696"/>
                    </a:cxn>
                    <a:cxn ang="0">
                      <a:pos x="868" y="646"/>
                    </a:cxn>
                    <a:cxn ang="0">
                      <a:pos x="926" y="656"/>
                    </a:cxn>
                    <a:cxn ang="0">
                      <a:pos x="973" y="615"/>
                    </a:cxn>
                    <a:cxn ang="0">
                      <a:pos x="973" y="565"/>
                    </a:cxn>
                    <a:cxn ang="0">
                      <a:pos x="868" y="535"/>
                    </a:cxn>
                    <a:cxn ang="0">
                      <a:pos x="809" y="535"/>
                    </a:cxn>
                    <a:cxn ang="0">
                      <a:pos x="799" y="495"/>
                    </a:cxn>
                    <a:cxn ang="0">
                      <a:pos x="763" y="404"/>
                    </a:cxn>
                    <a:cxn ang="0">
                      <a:pos x="774" y="293"/>
                    </a:cxn>
                    <a:cxn ang="0">
                      <a:pos x="704" y="283"/>
                    </a:cxn>
                    <a:cxn ang="0">
                      <a:pos x="692" y="243"/>
                    </a:cxn>
                    <a:cxn ang="0">
                      <a:pos x="751" y="222"/>
                    </a:cxn>
                    <a:cxn ang="0">
                      <a:pos x="833" y="212"/>
                    </a:cxn>
                    <a:cxn ang="0">
                      <a:pos x="868" y="172"/>
                    </a:cxn>
                  </a:cxnLst>
                  <a:rect l="0" t="0" r="r" b="b"/>
                  <a:pathLst>
                    <a:path w="985" h="878">
                      <a:moveTo>
                        <a:pt x="868" y="172"/>
                      </a:moveTo>
                      <a:lnTo>
                        <a:pt x="868" y="142"/>
                      </a:lnTo>
                      <a:lnTo>
                        <a:pt x="833" y="132"/>
                      </a:lnTo>
                      <a:lnTo>
                        <a:pt x="799" y="161"/>
                      </a:lnTo>
                      <a:lnTo>
                        <a:pt x="763" y="142"/>
                      </a:lnTo>
                      <a:lnTo>
                        <a:pt x="763" y="111"/>
                      </a:lnTo>
                      <a:lnTo>
                        <a:pt x="751" y="101"/>
                      </a:lnTo>
                      <a:lnTo>
                        <a:pt x="751" y="81"/>
                      </a:lnTo>
                      <a:lnTo>
                        <a:pt x="716" y="70"/>
                      </a:lnTo>
                      <a:lnTo>
                        <a:pt x="704" y="81"/>
                      </a:lnTo>
                      <a:lnTo>
                        <a:pt x="704" y="111"/>
                      </a:lnTo>
                      <a:lnTo>
                        <a:pt x="680" y="120"/>
                      </a:lnTo>
                      <a:lnTo>
                        <a:pt x="669" y="142"/>
                      </a:lnTo>
                      <a:lnTo>
                        <a:pt x="680" y="161"/>
                      </a:lnTo>
                      <a:lnTo>
                        <a:pt x="611" y="232"/>
                      </a:lnTo>
                      <a:lnTo>
                        <a:pt x="621" y="313"/>
                      </a:lnTo>
                      <a:lnTo>
                        <a:pt x="587" y="333"/>
                      </a:lnTo>
                      <a:lnTo>
                        <a:pt x="563" y="323"/>
                      </a:lnTo>
                      <a:lnTo>
                        <a:pt x="494" y="353"/>
                      </a:lnTo>
                      <a:lnTo>
                        <a:pt x="469" y="343"/>
                      </a:lnTo>
                      <a:lnTo>
                        <a:pt x="374" y="182"/>
                      </a:lnTo>
                      <a:lnTo>
                        <a:pt x="340" y="161"/>
                      </a:lnTo>
                      <a:lnTo>
                        <a:pt x="305" y="151"/>
                      </a:lnTo>
                      <a:lnTo>
                        <a:pt x="294" y="132"/>
                      </a:lnTo>
                      <a:lnTo>
                        <a:pt x="305" y="101"/>
                      </a:lnTo>
                      <a:lnTo>
                        <a:pt x="282" y="81"/>
                      </a:lnTo>
                      <a:lnTo>
                        <a:pt x="247" y="111"/>
                      </a:lnTo>
                      <a:lnTo>
                        <a:pt x="211" y="111"/>
                      </a:lnTo>
                      <a:lnTo>
                        <a:pt x="188" y="30"/>
                      </a:lnTo>
                      <a:lnTo>
                        <a:pt x="188" y="0"/>
                      </a:lnTo>
                      <a:lnTo>
                        <a:pt x="152" y="40"/>
                      </a:lnTo>
                      <a:lnTo>
                        <a:pt x="130" y="51"/>
                      </a:lnTo>
                      <a:lnTo>
                        <a:pt x="141" y="101"/>
                      </a:lnTo>
                      <a:lnTo>
                        <a:pt x="130" y="111"/>
                      </a:lnTo>
                      <a:lnTo>
                        <a:pt x="117" y="111"/>
                      </a:lnTo>
                      <a:lnTo>
                        <a:pt x="94" y="101"/>
                      </a:lnTo>
                      <a:lnTo>
                        <a:pt x="83" y="120"/>
                      </a:lnTo>
                      <a:lnTo>
                        <a:pt x="94" y="182"/>
                      </a:lnTo>
                      <a:lnTo>
                        <a:pt x="117" y="182"/>
                      </a:lnTo>
                      <a:lnTo>
                        <a:pt x="130" y="192"/>
                      </a:lnTo>
                      <a:lnTo>
                        <a:pt x="141" y="232"/>
                      </a:lnTo>
                      <a:lnTo>
                        <a:pt x="130" y="364"/>
                      </a:lnTo>
                      <a:lnTo>
                        <a:pt x="24" y="445"/>
                      </a:lnTo>
                      <a:lnTo>
                        <a:pt x="24" y="474"/>
                      </a:lnTo>
                      <a:lnTo>
                        <a:pt x="0" y="495"/>
                      </a:lnTo>
                      <a:lnTo>
                        <a:pt x="0" y="514"/>
                      </a:lnTo>
                      <a:lnTo>
                        <a:pt x="12" y="545"/>
                      </a:lnTo>
                      <a:lnTo>
                        <a:pt x="0" y="565"/>
                      </a:lnTo>
                      <a:lnTo>
                        <a:pt x="12" y="575"/>
                      </a:lnTo>
                      <a:lnTo>
                        <a:pt x="59" y="565"/>
                      </a:lnTo>
                      <a:lnTo>
                        <a:pt x="141" y="556"/>
                      </a:lnTo>
                      <a:lnTo>
                        <a:pt x="130" y="585"/>
                      </a:lnTo>
                      <a:lnTo>
                        <a:pt x="141" y="606"/>
                      </a:lnTo>
                      <a:lnTo>
                        <a:pt x="152" y="646"/>
                      </a:lnTo>
                      <a:lnTo>
                        <a:pt x="152" y="656"/>
                      </a:lnTo>
                      <a:lnTo>
                        <a:pt x="200" y="656"/>
                      </a:lnTo>
                      <a:lnTo>
                        <a:pt x="222" y="665"/>
                      </a:lnTo>
                      <a:lnTo>
                        <a:pt x="200" y="696"/>
                      </a:lnTo>
                      <a:lnTo>
                        <a:pt x="200" y="727"/>
                      </a:lnTo>
                      <a:lnTo>
                        <a:pt x="177" y="757"/>
                      </a:lnTo>
                      <a:lnTo>
                        <a:pt x="188" y="767"/>
                      </a:lnTo>
                      <a:lnTo>
                        <a:pt x="222" y="767"/>
                      </a:lnTo>
                      <a:lnTo>
                        <a:pt x="269" y="787"/>
                      </a:lnTo>
                      <a:lnTo>
                        <a:pt x="257" y="797"/>
                      </a:lnTo>
                      <a:lnTo>
                        <a:pt x="294" y="838"/>
                      </a:lnTo>
                      <a:lnTo>
                        <a:pt x="340" y="838"/>
                      </a:lnTo>
                      <a:lnTo>
                        <a:pt x="399" y="817"/>
                      </a:lnTo>
                      <a:lnTo>
                        <a:pt x="411" y="827"/>
                      </a:lnTo>
                      <a:lnTo>
                        <a:pt x="411" y="838"/>
                      </a:lnTo>
                      <a:lnTo>
                        <a:pt x="422" y="867"/>
                      </a:lnTo>
                      <a:lnTo>
                        <a:pt x="435" y="878"/>
                      </a:lnTo>
                      <a:lnTo>
                        <a:pt x="469" y="867"/>
                      </a:lnTo>
                      <a:lnTo>
                        <a:pt x="481" y="878"/>
                      </a:lnTo>
                      <a:lnTo>
                        <a:pt x="481" y="867"/>
                      </a:lnTo>
                      <a:lnTo>
                        <a:pt x="481" y="827"/>
                      </a:lnTo>
                      <a:lnTo>
                        <a:pt x="469" y="757"/>
                      </a:lnTo>
                      <a:lnTo>
                        <a:pt x="481" y="736"/>
                      </a:lnTo>
                      <a:lnTo>
                        <a:pt x="528" y="736"/>
                      </a:lnTo>
                      <a:lnTo>
                        <a:pt x="540" y="736"/>
                      </a:lnTo>
                      <a:lnTo>
                        <a:pt x="563" y="706"/>
                      </a:lnTo>
                      <a:lnTo>
                        <a:pt x="633" y="727"/>
                      </a:lnTo>
                      <a:lnTo>
                        <a:pt x="657" y="706"/>
                      </a:lnTo>
                      <a:lnTo>
                        <a:pt x="680" y="717"/>
                      </a:lnTo>
                      <a:lnTo>
                        <a:pt x="704" y="706"/>
                      </a:lnTo>
                      <a:lnTo>
                        <a:pt x="728" y="727"/>
                      </a:lnTo>
                      <a:lnTo>
                        <a:pt x="739" y="727"/>
                      </a:lnTo>
                      <a:lnTo>
                        <a:pt x="751" y="717"/>
                      </a:lnTo>
                      <a:lnTo>
                        <a:pt x="774" y="696"/>
                      </a:lnTo>
                      <a:lnTo>
                        <a:pt x="786" y="706"/>
                      </a:lnTo>
                      <a:lnTo>
                        <a:pt x="809" y="696"/>
                      </a:lnTo>
                      <a:lnTo>
                        <a:pt x="846" y="677"/>
                      </a:lnTo>
                      <a:lnTo>
                        <a:pt x="868" y="646"/>
                      </a:lnTo>
                      <a:lnTo>
                        <a:pt x="904" y="635"/>
                      </a:lnTo>
                      <a:lnTo>
                        <a:pt x="926" y="656"/>
                      </a:lnTo>
                      <a:lnTo>
                        <a:pt x="938" y="626"/>
                      </a:lnTo>
                      <a:lnTo>
                        <a:pt x="973" y="615"/>
                      </a:lnTo>
                      <a:lnTo>
                        <a:pt x="985" y="585"/>
                      </a:lnTo>
                      <a:lnTo>
                        <a:pt x="973" y="565"/>
                      </a:lnTo>
                      <a:lnTo>
                        <a:pt x="880" y="556"/>
                      </a:lnTo>
                      <a:lnTo>
                        <a:pt x="868" y="535"/>
                      </a:lnTo>
                      <a:lnTo>
                        <a:pt x="833" y="535"/>
                      </a:lnTo>
                      <a:lnTo>
                        <a:pt x="809" y="535"/>
                      </a:lnTo>
                      <a:lnTo>
                        <a:pt x="786" y="504"/>
                      </a:lnTo>
                      <a:lnTo>
                        <a:pt x="799" y="495"/>
                      </a:lnTo>
                      <a:lnTo>
                        <a:pt x="809" y="433"/>
                      </a:lnTo>
                      <a:lnTo>
                        <a:pt x="763" y="404"/>
                      </a:lnTo>
                      <a:lnTo>
                        <a:pt x="799" y="302"/>
                      </a:lnTo>
                      <a:lnTo>
                        <a:pt x="774" y="293"/>
                      </a:lnTo>
                      <a:lnTo>
                        <a:pt x="716" y="302"/>
                      </a:lnTo>
                      <a:lnTo>
                        <a:pt x="704" y="283"/>
                      </a:lnTo>
                      <a:lnTo>
                        <a:pt x="704" y="263"/>
                      </a:lnTo>
                      <a:lnTo>
                        <a:pt x="692" y="243"/>
                      </a:lnTo>
                      <a:lnTo>
                        <a:pt x="716" y="212"/>
                      </a:lnTo>
                      <a:lnTo>
                        <a:pt x="751" y="222"/>
                      </a:lnTo>
                      <a:lnTo>
                        <a:pt x="763" y="212"/>
                      </a:lnTo>
                      <a:lnTo>
                        <a:pt x="833" y="212"/>
                      </a:lnTo>
                      <a:lnTo>
                        <a:pt x="856" y="212"/>
                      </a:lnTo>
                      <a:lnTo>
                        <a:pt x="868" y="172"/>
                      </a:lnTo>
                      <a:close/>
                    </a:path>
                  </a:pathLst>
                </a:custGeom>
                <a:solidFill>
                  <a:schemeClr val="hlink"/>
                </a:solidFill>
                <a:ln w="14288">
                  <a:solidFill>
                    <a:srgbClr val="000000"/>
                  </a:solidFill>
                  <a:prstDash val="solid"/>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grpSp>
          <p:grpSp>
            <p:nvGrpSpPr>
              <p:cNvPr id="47" name="Group 51"/>
              <p:cNvGrpSpPr>
                <a:grpSpLocks/>
              </p:cNvGrpSpPr>
              <p:nvPr/>
            </p:nvGrpSpPr>
            <p:grpSpPr bwMode="auto">
              <a:xfrm>
                <a:off x="3715" y="2787"/>
                <a:ext cx="395" cy="486"/>
                <a:chOff x="4254" y="2717"/>
                <a:chExt cx="509" cy="611"/>
              </a:xfrm>
            </p:grpSpPr>
            <p:sp>
              <p:nvSpPr>
                <p:cNvPr id="96" name="Freeform 52"/>
                <p:cNvSpPr>
                  <a:spLocks/>
                </p:cNvSpPr>
                <p:nvPr/>
              </p:nvSpPr>
              <p:spPr bwMode="auto">
                <a:xfrm>
                  <a:off x="4259" y="2719"/>
                  <a:ext cx="506" cy="609"/>
                </a:xfrm>
                <a:custGeom>
                  <a:avLst/>
                  <a:gdLst/>
                  <a:ahLst/>
                  <a:cxnLst>
                    <a:cxn ang="0">
                      <a:pos x="12" y="131"/>
                    </a:cxn>
                    <a:cxn ang="0">
                      <a:pos x="47" y="190"/>
                    </a:cxn>
                    <a:cxn ang="0">
                      <a:pos x="47" y="221"/>
                    </a:cxn>
                    <a:cxn ang="0">
                      <a:pos x="25" y="252"/>
                    </a:cxn>
                    <a:cxn ang="0">
                      <a:pos x="0" y="261"/>
                    </a:cxn>
                    <a:cxn ang="0">
                      <a:pos x="0" y="320"/>
                    </a:cxn>
                    <a:cxn ang="0">
                      <a:pos x="12" y="320"/>
                    </a:cxn>
                    <a:cxn ang="0">
                      <a:pos x="25" y="320"/>
                    </a:cxn>
                    <a:cxn ang="0">
                      <a:pos x="25" y="360"/>
                    </a:cxn>
                    <a:cxn ang="0">
                      <a:pos x="47" y="401"/>
                    </a:cxn>
                    <a:cxn ang="0">
                      <a:pos x="71" y="401"/>
                    </a:cxn>
                    <a:cxn ang="0">
                      <a:pos x="71" y="461"/>
                    </a:cxn>
                    <a:cxn ang="0">
                      <a:pos x="59" y="501"/>
                    </a:cxn>
                    <a:cxn ang="0">
                      <a:pos x="71" y="521"/>
                    </a:cxn>
                    <a:cxn ang="0">
                      <a:pos x="94" y="531"/>
                    </a:cxn>
                    <a:cxn ang="0">
                      <a:pos x="143" y="521"/>
                    </a:cxn>
                    <a:cxn ang="0">
                      <a:pos x="153" y="541"/>
                    </a:cxn>
                    <a:cxn ang="0">
                      <a:pos x="143" y="560"/>
                    </a:cxn>
                    <a:cxn ang="0">
                      <a:pos x="106" y="591"/>
                    </a:cxn>
                    <a:cxn ang="0">
                      <a:pos x="106" y="600"/>
                    </a:cxn>
                    <a:cxn ang="0">
                      <a:pos x="131" y="611"/>
                    </a:cxn>
                    <a:cxn ang="0">
                      <a:pos x="224" y="581"/>
                    </a:cxn>
                    <a:cxn ang="0">
                      <a:pos x="271" y="591"/>
                    </a:cxn>
                    <a:cxn ang="0">
                      <a:pos x="284" y="581"/>
                    </a:cxn>
                    <a:cxn ang="0">
                      <a:pos x="271" y="560"/>
                    </a:cxn>
                    <a:cxn ang="0">
                      <a:pos x="271" y="551"/>
                    </a:cxn>
                    <a:cxn ang="0">
                      <a:pos x="296" y="461"/>
                    </a:cxn>
                    <a:cxn ang="0">
                      <a:pos x="308" y="441"/>
                    </a:cxn>
                    <a:cxn ang="0">
                      <a:pos x="319" y="421"/>
                    </a:cxn>
                    <a:cxn ang="0">
                      <a:pos x="332" y="381"/>
                    </a:cxn>
                    <a:cxn ang="0">
                      <a:pos x="319" y="370"/>
                    </a:cxn>
                    <a:cxn ang="0">
                      <a:pos x="332" y="341"/>
                    </a:cxn>
                    <a:cxn ang="0">
                      <a:pos x="378" y="290"/>
                    </a:cxn>
                    <a:cxn ang="0">
                      <a:pos x="366" y="261"/>
                    </a:cxn>
                    <a:cxn ang="0">
                      <a:pos x="403" y="211"/>
                    </a:cxn>
                    <a:cxn ang="0">
                      <a:pos x="438" y="221"/>
                    </a:cxn>
                    <a:cxn ang="0">
                      <a:pos x="497" y="181"/>
                    </a:cxn>
                    <a:cxn ang="0">
                      <a:pos x="509" y="161"/>
                    </a:cxn>
                    <a:cxn ang="0">
                      <a:pos x="474" y="100"/>
                    </a:cxn>
                    <a:cxn ang="0">
                      <a:pos x="438" y="71"/>
                    </a:cxn>
                    <a:cxn ang="0">
                      <a:pos x="462" y="51"/>
                    </a:cxn>
                    <a:cxn ang="0">
                      <a:pos x="438" y="40"/>
                    </a:cxn>
                    <a:cxn ang="0">
                      <a:pos x="378" y="40"/>
                    </a:cxn>
                    <a:cxn ang="0">
                      <a:pos x="355" y="11"/>
                    </a:cxn>
                    <a:cxn ang="0">
                      <a:pos x="308" y="51"/>
                    </a:cxn>
                    <a:cxn ang="0">
                      <a:pos x="284" y="40"/>
                    </a:cxn>
                    <a:cxn ang="0">
                      <a:pos x="308" y="11"/>
                    </a:cxn>
                    <a:cxn ang="0">
                      <a:pos x="308" y="0"/>
                    </a:cxn>
                    <a:cxn ang="0">
                      <a:pos x="284" y="0"/>
                    </a:cxn>
                    <a:cxn ang="0">
                      <a:pos x="224" y="31"/>
                    </a:cxn>
                    <a:cxn ang="0">
                      <a:pos x="190" y="40"/>
                    </a:cxn>
                    <a:cxn ang="0">
                      <a:pos x="165" y="40"/>
                    </a:cxn>
                    <a:cxn ang="0">
                      <a:pos x="84" y="100"/>
                    </a:cxn>
                    <a:cxn ang="0">
                      <a:pos x="35" y="110"/>
                    </a:cxn>
                    <a:cxn ang="0">
                      <a:pos x="12" y="131"/>
                    </a:cxn>
                  </a:cxnLst>
                  <a:rect l="0" t="0" r="r" b="b"/>
                  <a:pathLst>
                    <a:path w="509" h="611">
                      <a:moveTo>
                        <a:pt x="12" y="131"/>
                      </a:moveTo>
                      <a:lnTo>
                        <a:pt x="47" y="190"/>
                      </a:lnTo>
                      <a:lnTo>
                        <a:pt x="47" y="221"/>
                      </a:lnTo>
                      <a:lnTo>
                        <a:pt x="25" y="252"/>
                      </a:lnTo>
                      <a:lnTo>
                        <a:pt x="0" y="261"/>
                      </a:lnTo>
                      <a:lnTo>
                        <a:pt x="0" y="320"/>
                      </a:lnTo>
                      <a:lnTo>
                        <a:pt x="12" y="320"/>
                      </a:lnTo>
                      <a:lnTo>
                        <a:pt x="25" y="320"/>
                      </a:lnTo>
                      <a:lnTo>
                        <a:pt x="25" y="360"/>
                      </a:lnTo>
                      <a:lnTo>
                        <a:pt x="47" y="401"/>
                      </a:lnTo>
                      <a:lnTo>
                        <a:pt x="71" y="401"/>
                      </a:lnTo>
                      <a:lnTo>
                        <a:pt x="71" y="461"/>
                      </a:lnTo>
                      <a:lnTo>
                        <a:pt x="59" y="501"/>
                      </a:lnTo>
                      <a:lnTo>
                        <a:pt x="71" y="521"/>
                      </a:lnTo>
                      <a:lnTo>
                        <a:pt x="94" y="531"/>
                      </a:lnTo>
                      <a:lnTo>
                        <a:pt x="143" y="521"/>
                      </a:lnTo>
                      <a:lnTo>
                        <a:pt x="153" y="541"/>
                      </a:lnTo>
                      <a:lnTo>
                        <a:pt x="143" y="560"/>
                      </a:lnTo>
                      <a:lnTo>
                        <a:pt x="106" y="591"/>
                      </a:lnTo>
                      <a:lnTo>
                        <a:pt x="106" y="600"/>
                      </a:lnTo>
                      <a:lnTo>
                        <a:pt x="131" y="611"/>
                      </a:lnTo>
                      <a:lnTo>
                        <a:pt x="224" y="581"/>
                      </a:lnTo>
                      <a:lnTo>
                        <a:pt x="271" y="591"/>
                      </a:lnTo>
                      <a:lnTo>
                        <a:pt x="284" y="581"/>
                      </a:lnTo>
                      <a:lnTo>
                        <a:pt x="271" y="560"/>
                      </a:lnTo>
                      <a:lnTo>
                        <a:pt x="271" y="551"/>
                      </a:lnTo>
                      <a:lnTo>
                        <a:pt x="296" y="461"/>
                      </a:lnTo>
                      <a:lnTo>
                        <a:pt x="308" y="441"/>
                      </a:lnTo>
                      <a:lnTo>
                        <a:pt x="319" y="421"/>
                      </a:lnTo>
                      <a:lnTo>
                        <a:pt x="332" y="381"/>
                      </a:lnTo>
                      <a:lnTo>
                        <a:pt x="319" y="370"/>
                      </a:lnTo>
                      <a:lnTo>
                        <a:pt x="332" y="341"/>
                      </a:lnTo>
                      <a:lnTo>
                        <a:pt x="378" y="290"/>
                      </a:lnTo>
                      <a:lnTo>
                        <a:pt x="366" y="261"/>
                      </a:lnTo>
                      <a:lnTo>
                        <a:pt x="403" y="211"/>
                      </a:lnTo>
                      <a:lnTo>
                        <a:pt x="438" y="221"/>
                      </a:lnTo>
                      <a:lnTo>
                        <a:pt x="497" y="181"/>
                      </a:lnTo>
                      <a:lnTo>
                        <a:pt x="509" y="161"/>
                      </a:lnTo>
                      <a:lnTo>
                        <a:pt x="474" y="100"/>
                      </a:lnTo>
                      <a:lnTo>
                        <a:pt x="438" y="71"/>
                      </a:lnTo>
                      <a:lnTo>
                        <a:pt x="462" y="51"/>
                      </a:lnTo>
                      <a:lnTo>
                        <a:pt x="438" y="40"/>
                      </a:lnTo>
                      <a:lnTo>
                        <a:pt x="378" y="40"/>
                      </a:lnTo>
                      <a:lnTo>
                        <a:pt x="355" y="11"/>
                      </a:lnTo>
                      <a:lnTo>
                        <a:pt x="308" y="51"/>
                      </a:lnTo>
                      <a:lnTo>
                        <a:pt x="284" y="40"/>
                      </a:lnTo>
                      <a:lnTo>
                        <a:pt x="308" y="11"/>
                      </a:lnTo>
                      <a:lnTo>
                        <a:pt x="308" y="0"/>
                      </a:lnTo>
                      <a:lnTo>
                        <a:pt x="284" y="0"/>
                      </a:lnTo>
                      <a:lnTo>
                        <a:pt x="224" y="31"/>
                      </a:lnTo>
                      <a:lnTo>
                        <a:pt x="190" y="40"/>
                      </a:lnTo>
                      <a:lnTo>
                        <a:pt x="165" y="40"/>
                      </a:lnTo>
                      <a:lnTo>
                        <a:pt x="84" y="100"/>
                      </a:lnTo>
                      <a:lnTo>
                        <a:pt x="35" y="110"/>
                      </a:lnTo>
                      <a:lnTo>
                        <a:pt x="12" y="131"/>
                      </a:lnTo>
                      <a:close/>
                    </a:path>
                  </a:pathLst>
                </a:custGeom>
                <a:solidFill>
                  <a:schemeClr val="accent2"/>
                </a:solidFill>
                <a:ln w="9525">
                  <a:solidFill>
                    <a:srgbClr val="000000"/>
                  </a:solidFill>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sp>
              <p:nvSpPr>
                <p:cNvPr id="97" name="Freeform 53"/>
                <p:cNvSpPr>
                  <a:spLocks/>
                </p:cNvSpPr>
                <p:nvPr/>
              </p:nvSpPr>
              <p:spPr bwMode="auto">
                <a:xfrm>
                  <a:off x="4259" y="2719"/>
                  <a:ext cx="506" cy="609"/>
                </a:xfrm>
                <a:custGeom>
                  <a:avLst/>
                  <a:gdLst/>
                  <a:ahLst/>
                  <a:cxnLst>
                    <a:cxn ang="0">
                      <a:pos x="12" y="131"/>
                    </a:cxn>
                    <a:cxn ang="0">
                      <a:pos x="47" y="190"/>
                    </a:cxn>
                    <a:cxn ang="0">
                      <a:pos x="47" y="221"/>
                    </a:cxn>
                    <a:cxn ang="0">
                      <a:pos x="25" y="252"/>
                    </a:cxn>
                    <a:cxn ang="0">
                      <a:pos x="0" y="261"/>
                    </a:cxn>
                    <a:cxn ang="0">
                      <a:pos x="0" y="320"/>
                    </a:cxn>
                    <a:cxn ang="0">
                      <a:pos x="12" y="320"/>
                    </a:cxn>
                    <a:cxn ang="0">
                      <a:pos x="25" y="320"/>
                    </a:cxn>
                    <a:cxn ang="0">
                      <a:pos x="25" y="360"/>
                    </a:cxn>
                    <a:cxn ang="0">
                      <a:pos x="47" y="401"/>
                    </a:cxn>
                    <a:cxn ang="0">
                      <a:pos x="71" y="401"/>
                    </a:cxn>
                    <a:cxn ang="0">
                      <a:pos x="71" y="461"/>
                    </a:cxn>
                    <a:cxn ang="0">
                      <a:pos x="59" y="501"/>
                    </a:cxn>
                    <a:cxn ang="0">
                      <a:pos x="71" y="521"/>
                    </a:cxn>
                    <a:cxn ang="0">
                      <a:pos x="94" y="531"/>
                    </a:cxn>
                    <a:cxn ang="0">
                      <a:pos x="143" y="521"/>
                    </a:cxn>
                    <a:cxn ang="0">
                      <a:pos x="153" y="541"/>
                    </a:cxn>
                    <a:cxn ang="0">
                      <a:pos x="143" y="560"/>
                    </a:cxn>
                    <a:cxn ang="0">
                      <a:pos x="106" y="591"/>
                    </a:cxn>
                    <a:cxn ang="0">
                      <a:pos x="106" y="600"/>
                    </a:cxn>
                    <a:cxn ang="0">
                      <a:pos x="131" y="611"/>
                    </a:cxn>
                    <a:cxn ang="0">
                      <a:pos x="224" y="581"/>
                    </a:cxn>
                    <a:cxn ang="0">
                      <a:pos x="271" y="591"/>
                    </a:cxn>
                    <a:cxn ang="0">
                      <a:pos x="284" y="581"/>
                    </a:cxn>
                    <a:cxn ang="0">
                      <a:pos x="271" y="560"/>
                    </a:cxn>
                    <a:cxn ang="0">
                      <a:pos x="271" y="551"/>
                    </a:cxn>
                    <a:cxn ang="0">
                      <a:pos x="296" y="461"/>
                    </a:cxn>
                    <a:cxn ang="0">
                      <a:pos x="308" y="441"/>
                    </a:cxn>
                    <a:cxn ang="0">
                      <a:pos x="319" y="421"/>
                    </a:cxn>
                    <a:cxn ang="0">
                      <a:pos x="332" y="381"/>
                    </a:cxn>
                    <a:cxn ang="0">
                      <a:pos x="319" y="370"/>
                    </a:cxn>
                    <a:cxn ang="0">
                      <a:pos x="332" y="341"/>
                    </a:cxn>
                    <a:cxn ang="0">
                      <a:pos x="378" y="290"/>
                    </a:cxn>
                    <a:cxn ang="0">
                      <a:pos x="366" y="261"/>
                    </a:cxn>
                    <a:cxn ang="0">
                      <a:pos x="403" y="211"/>
                    </a:cxn>
                    <a:cxn ang="0">
                      <a:pos x="438" y="221"/>
                    </a:cxn>
                    <a:cxn ang="0">
                      <a:pos x="497" y="181"/>
                    </a:cxn>
                    <a:cxn ang="0">
                      <a:pos x="509" y="161"/>
                    </a:cxn>
                    <a:cxn ang="0">
                      <a:pos x="474" y="100"/>
                    </a:cxn>
                    <a:cxn ang="0">
                      <a:pos x="438" y="71"/>
                    </a:cxn>
                    <a:cxn ang="0">
                      <a:pos x="462" y="51"/>
                    </a:cxn>
                    <a:cxn ang="0">
                      <a:pos x="438" y="40"/>
                    </a:cxn>
                    <a:cxn ang="0">
                      <a:pos x="378" y="40"/>
                    </a:cxn>
                    <a:cxn ang="0">
                      <a:pos x="355" y="11"/>
                    </a:cxn>
                    <a:cxn ang="0">
                      <a:pos x="308" y="51"/>
                    </a:cxn>
                    <a:cxn ang="0">
                      <a:pos x="284" y="40"/>
                    </a:cxn>
                    <a:cxn ang="0">
                      <a:pos x="308" y="11"/>
                    </a:cxn>
                    <a:cxn ang="0">
                      <a:pos x="308" y="0"/>
                    </a:cxn>
                    <a:cxn ang="0">
                      <a:pos x="284" y="0"/>
                    </a:cxn>
                    <a:cxn ang="0">
                      <a:pos x="224" y="31"/>
                    </a:cxn>
                    <a:cxn ang="0">
                      <a:pos x="190" y="40"/>
                    </a:cxn>
                    <a:cxn ang="0">
                      <a:pos x="165" y="40"/>
                    </a:cxn>
                    <a:cxn ang="0">
                      <a:pos x="84" y="100"/>
                    </a:cxn>
                    <a:cxn ang="0">
                      <a:pos x="35" y="110"/>
                    </a:cxn>
                    <a:cxn ang="0">
                      <a:pos x="12" y="131"/>
                    </a:cxn>
                  </a:cxnLst>
                  <a:rect l="0" t="0" r="r" b="b"/>
                  <a:pathLst>
                    <a:path w="509" h="611">
                      <a:moveTo>
                        <a:pt x="12" y="131"/>
                      </a:moveTo>
                      <a:lnTo>
                        <a:pt x="47" y="190"/>
                      </a:lnTo>
                      <a:lnTo>
                        <a:pt x="47" y="221"/>
                      </a:lnTo>
                      <a:lnTo>
                        <a:pt x="25" y="252"/>
                      </a:lnTo>
                      <a:lnTo>
                        <a:pt x="0" y="261"/>
                      </a:lnTo>
                      <a:lnTo>
                        <a:pt x="0" y="320"/>
                      </a:lnTo>
                      <a:lnTo>
                        <a:pt x="12" y="320"/>
                      </a:lnTo>
                      <a:lnTo>
                        <a:pt x="25" y="320"/>
                      </a:lnTo>
                      <a:lnTo>
                        <a:pt x="25" y="360"/>
                      </a:lnTo>
                      <a:lnTo>
                        <a:pt x="47" y="401"/>
                      </a:lnTo>
                      <a:lnTo>
                        <a:pt x="71" y="401"/>
                      </a:lnTo>
                      <a:lnTo>
                        <a:pt x="71" y="461"/>
                      </a:lnTo>
                      <a:lnTo>
                        <a:pt x="59" y="501"/>
                      </a:lnTo>
                      <a:lnTo>
                        <a:pt x="71" y="521"/>
                      </a:lnTo>
                      <a:lnTo>
                        <a:pt x="94" y="531"/>
                      </a:lnTo>
                      <a:lnTo>
                        <a:pt x="143" y="521"/>
                      </a:lnTo>
                      <a:lnTo>
                        <a:pt x="153" y="541"/>
                      </a:lnTo>
                      <a:lnTo>
                        <a:pt x="143" y="560"/>
                      </a:lnTo>
                      <a:lnTo>
                        <a:pt x="106" y="591"/>
                      </a:lnTo>
                      <a:lnTo>
                        <a:pt x="106" y="600"/>
                      </a:lnTo>
                      <a:lnTo>
                        <a:pt x="131" y="611"/>
                      </a:lnTo>
                      <a:lnTo>
                        <a:pt x="224" y="581"/>
                      </a:lnTo>
                      <a:lnTo>
                        <a:pt x="271" y="591"/>
                      </a:lnTo>
                      <a:lnTo>
                        <a:pt x="284" y="581"/>
                      </a:lnTo>
                      <a:lnTo>
                        <a:pt x="271" y="560"/>
                      </a:lnTo>
                      <a:lnTo>
                        <a:pt x="271" y="551"/>
                      </a:lnTo>
                      <a:lnTo>
                        <a:pt x="296" y="461"/>
                      </a:lnTo>
                      <a:lnTo>
                        <a:pt x="308" y="441"/>
                      </a:lnTo>
                      <a:lnTo>
                        <a:pt x="319" y="421"/>
                      </a:lnTo>
                      <a:lnTo>
                        <a:pt x="332" y="381"/>
                      </a:lnTo>
                      <a:lnTo>
                        <a:pt x="319" y="370"/>
                      </a:lnTo>
                      <a:lnTo>
                        <a:pt x="332" y="341"/>
                      </a:lnTo>
                      <a:lnTo>
                        <a:pt x="378" y="290"/>
                      </a:lnTo>
                      <a:lnTo>
                        <a:pt x="366" y="261"/>
                      </a:lnTo>
                      <a:lnTo>
                        <a:pt x="403" y="211"/>
                      </a:lnTo>
                      <a:lnTo>
                        <a:pt x="438" y="221"/>
                      </a:lnTo>
                      <a:lnTo>
                        <a:pt x="497" y="181"/>
                      </a:lnTo>
                      <a:lnTo>
                        <a:pt x="509" y="161"/>
                      </a:lnTo>
                      <a:lnTo>
                        <a:pt x="474" y="100"/>
                      </a:lnTo>
                      <a:lnTo>
                        <a:pt x="438" y="71"/>
                      </a:lnTo>
                      <a:lnTo>
                        <a:pt x="462" y="51"/>
                      </a:lnTo>
                      <a:lnTo>
                        <a:pt x="438" y="40"/>
                      </a:lnTo>
                      <a:lnTo>
                        <a:pt x="378" y="40"/>
                      </a:lnTo>
                      <a:lnTo>
                        <a:pt x="355" y="11"/>
                      </a:lnTo>
                      <a:lnTo>
                        <a:pt x="308" y="51"/>
                      </a:lnTo>
                      <a:lnTo>
                        <a:pt x="284" y="40"/>
                      </a:lnTo>
                      <a:lnTo>
                        <a:pt x="308" y="11"/>
                      </a:lnTo>
                      <a:lnTo>
                        <a:pt x="308" y="0"/>
                      </a:lnTo>
                      <a:lnTo>
                        <a:pt x="284" y="0"/>
                      </a:lnTo>
                      <a:lnTo>
                        <a:pt x="224" y="31"/>
                      </a:lnTo>
                      <a:lnTo>
                        <a:pt x="190" y="40"/>
                      </a:lnTo>
                      <a:lnTo>
                        <a:pt x="165" y="40"/>
                      </a:lnTo>
                      <a:lnTo>
                        <a:pt x="84" y="100"/>
                      </a:lnTo>
                      <a:lnTo>
                        <a:pt x="35" y="110"/>
                      </a:lnTo>
                      <a:lnTo>
                        <a:pt x="12" y="131"/>
                      </a:lnTo>
                      <a:close/>
                    </a:path>
                  </a:pathLst>
                </a:custGeom>
                <a:solidFill>
                  <a:schemeClr val="accent2"/>
                </a:solidFill>
                <a:ln w="14288">
                  <a:solidFill>
                    <a:srgbClr val="000000"/>
                  </a:solidFill>
                  <a:prstDash val="solid"/>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grpSp>
          <p:grpSp>
            <p:nvGrpSpPr>
              <p:cNvPr id="48" name="Group 54"/>
              <p:cNvGrpSpPr>
                <a:grpSpLocks/>
              </p:cNvGrpSpPr>
              <p:nvPr/>
            </p:nvGrpSpPr>
            <p:grpSpPr bwMode="auto">
              <a:xfrm>
                <a:off x="3315" y="2834"/>
                <a:ext cx="462" cy="455"/>
                <a:chOff x="3733" y="2776"/>
                <a:chExt cx="596" cy="572"/>
              </a:xfrm>
            </p:grpSpPr>
            <p:sp>
              <p:nvSpPr>
                <p:cNvPr id="94" name="Freeform 55"/>
                <p:cNvSpPr>
                  <a:spLocks/>
                </p:cNvSpPr>
                <p:nvPr/>
              </p:nvSpPr>
              <p:spPr bwMode="auto">
                <a:xfrm>
                  <a:off x="3735" y="2777"/>
                  <a:ext cx="588" cy="566"/>
                </a:xfrm>
                <a:custGeom>
                  <a:avLst/>
                  <a:gdLst/>
                  <a:ahLst/>
                  <a:cxnLst>
                    <a:cxn ang="0">
                      <a:pos x="515" y="70"/>
                    </a:cxn>
                    <a:cxn ang="0">
                      <a:pos x="504" y="20"/>
                    </a:cxn>
                    <a:cxn ang="0">
                      <a:pos x="457" y="30"/>
                    </a:cxn>
                    <a:cxn ang="0">
                      <a:pos x="422" y="40"/>
                    </a:cxn>
                    <a:cxn ang="0">
                      <a:pos x="398" y="30"/>
                    </a:cxn>
                    <a:cxn ang="0">
                      <a:pos x="339" y="30"/>
                    </a:cxn>
                    <a:cxn ang="0">
                      <a:pos x="164" y="0"/>
                    </a:cxn>
                    <a:cxn ang="0">
                      <a:pos x="175" y="40"/>
                    </a:cxn>
                    <a:cxn ang="0">
                      <a:pos x="94" y="40"/>
                    </a:cxn>
                    <a:cxn ang="0">
                      <a:pos x="22" y="110"/>
                    </a:cxn>
                    <a:cxn ang="0">
                      <a:pos x="58" y="270"/>
                    </a:cxn>
                    <a:cxn ang="0">
                      <a:pos x="0" y="332"/>
                    </a:cxn>
                    <a:cxn ang="0">
                      <a:pos x="70" y="341"/>
                    </a:cxn>
                    <a:cxn ang="0">
                      <a:pos x="81" y="442"/>
                    </a:cxn>
                    <a:cxn ang="0">
                      <a:pos x="140" y="411"/>
                    </a:cxn>
                    <a:cxn ang="0">
                      <a:pos x="164" y="442"/>
                    </a:cxn>
                    <a:cxn ang="0">
                      <a:pos x="222" y="401"/>
                    </a:cxn>
                    <a:cxn ang="0">
                      <a:pos x="280" y="401"/>
                    </a:cxn>
                    <a:cxn ang="0">
                      <a:pos x="305" y="442"/>
                    </a:cxn>
                    <a:cxn ang="0">
                      <a:pos x="269" y="512"/>
                    </a:cxn>
                    <a:cxn ang="0">
                      <a:pos x="269" y="541"/>
                    </a:cxn>
                    <a:cxn ang="0">
                      <a:pos x="327" y="572"/>
                    </a:cxn>
                    <a:cxn ang="0">
                      <a:pos x="374" y="562"/>
                    </a:cxn>
                    <a:cxn ang="0">
                      <a:pos x="398" y="512"/>
                    </a:cxn>
                    <a:cxn ang="0">
                      <a:pos x="432" y="512"/>
                    </a:cxn>
                    <a:cxn ang="0">
                      <a:pos x="491" y="512"/>
                    </a:cxn>
                    <a:cxn ang="0">
                      <a:pos x="479" y="482"/>
                    </a:cxn>
                    <a:cxn ang="0">
                      <a:pos x="562" y="471"/>
                    </a:cxn>
                    <a:cxn ang="0">
                      <a:pos x="585" y="442"/>
                    </a:cxn>
                    <a:cxn ang="0">
                      <a:pos x="596" y="341"/>
                    </a:cxn>
                    <a:cxn ang="0">
                      <a:pos x="550" y="301"/>
                    </a:cxn>
                    <a:cxn ang="0">
                      <a:pos x="539" y="261"/>
                    </a:cxn>
                    <a:cxn ang="0">
                      <a:pos x="527" y="201"/>
                    </a:cxn>
                    <a:cxn ang="0">
                      <a:pos x="574" y="161"/>
                    </a:cxn>
                    <a:cxn ang="0">
                      <a:pos x="539" y="70"/>
                    </a:cxn>
                  </a:cxnLst>
                  <a:rect l="0" t="0" r="r" b="b"/>
                  <a:pathLst>
                    <a:path w="596" h="572">
                      <a:moveTo>
                        <a:pt x="539" y="70"/>
                      </a:moveTo>
                      <a:lnTo>
                        <a:pt x="515" y="70"/>
                      </a:lnTo>
                      <a:lnTo>
                        <a:pt x="504" y="50"/>
                      </a:lnTo>
                      <a:lnTo>
                        <a:pt x="504" y="20"/>
                      </a:lnTo>
                      <a:lnTo>
                        <a:pt x="479" y="0"/>
                      </a:lnTo>
                      <a:lnTo>
                        <a:pt x="457" y="30"/>
                      </a:lnTo>
                      <a:lnTo>
                        <a:pt x="445" y="40"/>
                      </a:lnTo>
                      <a:lnTo>
                        <a:pt x="422" y="40"/>
                      </a:lnTo>
                      <a:lnTo>
                        <a:pt x="422" y="20"/>
                      </a:lnTo>
                      <a:lnTo>
                        <a:pt x="398" y="30"/>
                      </a:lnTo>
                      <a:lnTo>
                        <a:pt x="362" y="40"/>
                      </a:lnTo>
                      <a:lnTo>
                        <a:pt x="339" y="30"/>
                      </a:lnTo>
                      <a:lnTo>
                        <a:pt x="293" y="11"/>
                      </a:lnTo>
                      <a:lnTo>
                        <a:pt x="164" y="0"/>
                      </a:lnTo>
                      <a:lnTo>
                        <a:pt x="152" y="11"/>
                      </a:lnTo>
                      <a:lnTo>
                        <a:pt x="175" y="40"/>
                      </a:lnTo>
                      <a:lnTo>
                        <a:pt x="140" y="50"/>
                      </a:lnTo>
                      <a:lnTo>
                        <a:pt x="94" y="40"/>
                      </a:lnTo>
                      <a:lnTo>
                        <a:pt x="47" y="70"/>
                      </a:lnTo>
                      <a:lnTo>
                        <a:pt x="22" y="110"/>
                      </a:lnTo>
                      <a:lnTo>
                        <a:pt x="34" y="191"/>
                      </a:lnTo>
                      <a:lnTo>
                        <a:pt x="58" y="270"/>
                      </a:lnTo>
                      <a:lnTo>
                        <a:pt x="0" y="321"/>
                      </a:lnTo>
                      <a:lnTo>
                        <a:pt x="0" y="332"/>
                      </a:lnTo>
                      <a:lnTo>
                        <a:pt x="58" y="321"/>
                      </a:lnTo>
                      <a:lnTo>
                        <a:pt x="70" y="341"/>
                      </a:lnTo>
                      <a:lnTo>
                        <a:pt x="58" y="401"/>
                      </a:lnTo>
                      <a:lnTo>
                        <a:pt x="81" y="442"/>
                      </a:lnTo>
                      <a:lnTo>
                        <a:pt x="117" y="451"/>
                      </a:lnTo>
                      <a:lnTo>
                        <a:pt x="140" y="411"/>
                      </a:lnTo>
                      <a:lnTo>
                        <a:pt x="152" y="442"/>
                      </a:lnTo>
                      <a:lnTo>
                        <a:pt x="164" y="442"/>
                      </a:lnTo>
                      <a:lnTo>
                        <a:pt x="210" y="401"/>
                      </a:lnTo>
                      <a:lnTo>
                        <a:pt x="222" y="401"/>
                      </a:lnTo>
                      <a:lnTo>
                        <a:pt x="246" y="401"/>
                      </a:lnTo>
                      <a:lnTo>
                        <a:pt x="280" y="401"/>
                      </a:lnTo>
                      <a:lnTo>
                        <a:pt x="280" y="442"/>
                      </a:lnTo>
                      <a:lnTo>
                        <a:pt x="305" y="442"/>
                      </a:lnTo>
                      <a:lnTo>
                        <a:pt x="293" y="482"/>
                      </a:lnTo>
                      <a:lnTo>
                        <a:pt x="269" y="512"/>
                      </a:lnTo>
                      <a:lnTo>
                        <a:pt x="257" y="541"/>
                      </a:lnTo>
                      <a:lnTo>
                        <a:pt x="269" y="541"/>
                      </a:lnTo>
                      <a:lnTo>
                        <a:pt x="305" y="522"/>
                      </a:lnTo>
                      <a:lnTo>
                        <a:pt x="327" y="572"/>
                      </a:lnTo>
                      <a:lnTo>
                        <a:pt x="352" y="562"/>
                      </a:lnTo>
                      <a:lnTo>
                        <a:pt x="374" y="562"/>
                      </a:lnTo>
                      <a:lnTo>
                        <a:pt x="398" y="541"/>
                      </a:lnTo>
                      <a:lnTo>
                        <a:pt x="398" y="512"/>
                      </a:lnTo>
                      <a:lnTo>
                        <a:pt x="410" y="501"/>
                      </a:lnTo>
                      <a:lnTo>
                        <a:pt x="432" y="512"/>
                      </a:lnTo>
                      <a:lnTo>
                        <a:pt x="479" y="522"/>
                      </a:lnTo>
                      <a:lnTo>
                        <a:pt x="491" y="512"/>
                      </a:lnTo>
                      <a:lnTo>
                        <a:pt x="479" y="492"/>
                      </a:lnTo>
                      <a:lnTo>
                        <a:pt x="479" y="482"/>
                      </a:lnTo>
                      <a:lnTo>
                        <a:pt x="515" y="462"/>
                      </a:lnTo>
                      <a:lnTo>
                        <a:pt x="562" y="471"/>
                      </a:lnTo>
                      <a:lnTo>
                        <a:pt x="596" y="462"/>
                      </a:lnTo>
                      <a:lnTo>
                        <a:pt x="585" y="442"/>
                      </a:lnTo>
                      <a:lnTo>
                        <a:pt x="596" y="401"/>
                      </a:lnTo>
                      <a:lnTo>
                        <a:pt x="596" y="341"/>
                      </a:lnTo>
                      <a:lnTo>
                        <a:pt x="574" y="341"/>
                      </a:lnTo>
                      <a:lnTo>
                        <a:pt x="550" y="301"/>
                      </a:lnTo>
                      <a:lnTo>
                        <a:pt x="550" y="261"/>
                      </a:lnTo>
                      <a:lnTo>
                        <a:pt x="539" y="261"/>
                      </a:lnTo>
                      <a:lnTo>
                        <a:pt x="527" y="261"/>
                      </a:lnTo>
                      <a:lnTo>
                        <a:pt x="527" y="201"/>
                      </a:lnTo>
                      <a:lnTo>
                        <a:pt x="550" y="191"/>
                      </a:lnTo>
                      <a:lnTo>
                        <a:pt x="574" y="161"/>
                      </a:lnTo>
                      <a:lnTo>
                        <a:pt x="574" y="130"/>
                      </a:lnTo>
                      <a:lnTo>
                        <a:pt x="539" y="70"/>
                      </a:lnTo>
                      <a:close/>
                    </a:path>
                  </a:pathLst>
                </a:custGeom>
                <a:solidFill>
                  <a:schemeClr val="accent2"/>
                </a:solidFill>
                <a:ln w="9525">
                  <a:solidFill>
                    <a:srgbClr val="000000"/>
                  </a:solidFill>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sp>
              <p:nvSpPr>
                <p:cNvPr id="95" name="Freeform 56"/>
                <p:cNvSpPr>
                  <a:spLocks/>
                </p:cNvSpPr>
                <p:nvPr/>
              </p:nvSpPr>
              <p:spPr bwMode="auto">
                <a:xfrm>
                  <a:off x="3735" y="2777"/>
                  <a:ext cx="588" cy="566"/>
                </a:xfrm>
                <a:custGeom>
                  <a:avLst/>
                  <a:gdLst/>
                  <a:ahLst/>
                  <a:cxnLst>
                    <a:cxn ang="0">
                      <a:pos x="515" y="70"/>
                    </a:cxn>
                    <a:cxn ang="0">
                      <a:pos x="504" y="20"/>
                    </a:cxn>
                    <a:cxn ang="0">
                      <a:pos x="457" y="30"/>
                    </a:cxn>
                    <a:cxn ang="0">
                      <a:pos x="422" y="40"/>
                    </a:cxn>
                    <a:cxn ang="0">
                      <a:pos x="398" y="30"/>
                    </a:cxn>
                    <a:cxn ang="0">
                      <a:pos x="339" y="30"/>
                    </a:cxn>
                    <a:cxn ang="0">
                      <a:pos x="164" y="0"/>
                    </a:cxn>
                    <a:cxn ang="0">
                      <a:pos x="175" y="40"/>
                    </a:cxn>
                    <a:cxn ang="0">
                      <a:pos x="94" y="40"/>
                    </a:cxn>
                    <a:cxn ang="0">
                      <a:pos x="22" y="110"/>
                    </a:cxn>
                    <a:cxn ang="0">
                      <a:pos x="58" y="270"/>
                    </a:cxn>
                    <a:cxn ang="0">
                      <a:pos x="0" y="332"/>
                    </a:cxn>
                    <a:cxn ang="0">
                      <a:pos x="70" y="341"/>
                    </a:cxn>
                    <a:cxn ang="0">
                      <a:pos x="81" y="442"/>
                    </a:cxn>
                    <a:cxn ang="0">
                      <a:pos x="140" y="411"/>
                    </a:cxn>
                    <a:cxn ang="0">
                      <a:pos x="164" y="442"/>
                    </a:cxn>
                    <a:cxn ang="0">
                      <a:pos x="222" y="401"/>
                    </a:cxn>
                    <a:cxn ang="0">
                      <a:pos x="280" y="401"/>
                    </a:cxn>
                    <a:cxn ang="0">
                      <a:pos x="305" y="442"/>
                    </a:cxn>
                    <a:cxn ang="0">
                      <a:pos x="269" y="512"/>
                    </a:cxn>
                    <a:cxn ang="0">
                      <a:pos x="269" y="541"/>
                    </a:cxn>
                    <a:cxn ang="0">
                      <a:pos x="327" y="572"/>
                    </a:cxn>
                    <a:cxn ang="0">
                      <a:pos x="374" y="562"/>
                    </a:cxn>
                    <a:cxn ang="0">
                      <a:pos x="398" y="512"/>
                    </a:cxn>
                    <a:cxn ang="0">
                      <a:pos x="432" y="512"/>
                    </a:cxn>
                    <a:cxn ang="0">
                      <a:pos x="491" y="512"/>
                    </a:cxn>
                    <a:cxn ang="0">
                      <a:pos x="479" y="482"/>
                    </a:cxn>
                    <a:cxn ang="0">
                      <a:pos x="562" y="471"/>
                    </a:cxn>
                    <a:cxn ang="0">
                      <a:pos x="585" y="442"/>
                    </a:cxn>
                    <a:cxn ang="0">
                      <a:pos x="596" y="341"/>
                    </a:cxn>
                    <a:cxn ang="0">
                      <a:pos x="550" y="301"/>
                    </a:cxn>
                    <a:cxn ang="0">
                      <a:pos x="539" y="261"/>
                    </a:cxn>
                    <a:cxn ang="0">
                      <a:pos x="527" y="201"/>
                    </a:cxn>
                    <a:cxn ang="0">
                      <a:pos x="574" y="161"/>
                    </a:cxn>
                    <a:cxn ang="0">
                      <a:pos x="539" y="70"/>
                    </a:cxn>
                  </a:cxnLst>
                  <a:rect l="0" t="0" r="r" b="b"/>
                  <a:pathLst>
                    <a:path w="596" h="572">
                      <a:moveTo>
                        <a:pt x="539" y="70"/>
                      </a:moveTo>
                      <a:lnTo>
                        <a:pt x="515" y="70"/>
                      </a:lnTo>
                      <a:lnTo>
                        <a:pt x="504" y="50"/>
                      </a:lnTo>
                      <a:lnTo>
                        <a:pt x="504" y="20"/>
                      </a:lnTo>
                      <a:lnTo>
                        <a:pt x="479" y="0"/>
                      </a:lnTo>
                      <a:lnTo>
                        <a:pt x="457" y="30"/>
                      </a:lnTo>
                      <a:lnTo>
                        <a:pt x="445" y="40"/>
                      </a:lnTo>
                      <a:lnTo>
                        <a:pt x="422" y="40"/>
                      </a:lnTo>
                      <a:lnTo>
                        <a:pt x="422" y="20"/>
                      </a:lnTo>
                      <a:lnTo>
                        <a:pt x="398" y="30"/>
                      </a:lnTo>
                      <a:lnTo>
                        <a:pt x="362" y="40"/>
                      </a:lnTo>
                      <a:lnTo>
                        <a:pt x="339" y="30"/>
                      </a:lnTo>
                      <a:lnTo>
                        <a:pt x="293" y="11"/>
                      </a:lnTo>
                      <a:lnTo>
                        <a:pt x="164" y="0"/>
                      </a:lnTo>
                      <a:lnTo>
                        <a:pt x="152" y="11"/>
                      </a:lnTo>
                      <a:lnTo>
                        <a:pt x="175" y="40"/>
                      </a:lnTo>
                      <a:lnTo>
                        <a:pt x="140" y="50"/>
                      </a:lnTo>
                      <a:lnTo>
                        <a:pt x="94" y="40"/>
                      </a:lnTo>
                      <a:lnTo>
                        <a:pt x="47" y="70"/>
                      </a:lnTo>
                      <a:lnTo>
                        <a:pt x="22" y="110"/>
                      </a:lnTo>
                      <a:lnTo>
                        <a:pt x="34" y="191"/>
                      </a:lnTo>
                      <a:lnTo>
                        <a:pt x="58" y="270"/>
                      </a:lnTo>
                      <a:lnTo>
                        <a:pt x="0" y="321"/>
                      </a:lnTo>
                      <a:lnTo>
                        <a:pt x="0" y="332"/>
                      </a:lnTo>
                      <a:lnTo>
                        <a:pt x="58" y="321"/>
                      </a:lnTo>
                      <a:lnTo>
                        <a:pt x="70" y="341"/>
                      </a:lnTo>
                      <a:lnTo>
                        <a:pt x="58" y="401"/>
                      </a:lnTo>
                      <a:lnTo>
                        <a:pt x="81" y="442"/>
                      </a:lnTo>
                      <a:lnTo>
                        <a:pt x="117" y="451"/>
                      </a:lnTo>
                      <a:lnTo>
                        <a:pt x="140" y="411"/>
                      </a:lnTo>
                      <a:lnTo>
                        <a:pt x="152" y="442"/>
                      </a:lnTo>
                      <a:lnTo>
                        <a:pt x="164" y="442"/>
                      </a:lnTo>
                      <a:lnTo>
                        <a:pt x="210" y="401"/>
                      </a:lnTo>
                      <a:lnTo>
                        <a:pt x="222" y="401"/>
                      </a:lnTo>
                      <a:lnTo>
                        <a:pt x="246" y="401"/>
                      </a:lnTo>
                      <a:lnTo>
                        <a:pt x="280" y="401"/>
                      </a:lnTo>
                      <a:lnTo>
                        <a:pt x="280" y="442"/>
                      </a:lnTo>
                      <a:lnTo>
                        <a:pt x="305" y="442"/>
                      </a:lnTo>
                      <a:lnTo>
                        <a:pt x="293" y="482"/>
                      </a:lnTo>
                      <a:lnTo>
                        <a:pt x="269" y="512"/>
                      </a:lnTo>
                      <a:lnTo>
                        <a:pt x="257" y="541"/>
                      </a:lnTo>
                      <a:lnTo>
                        <a:pt x="269" y="541"/>
                      </a:lnTo>
                      <a:lnTo>
                        <a:pt x="305" y="522"/>
                      </a:lnTo>
                      <a:lnTo>
                        <a:pt x="327" y="572"/>
                      </a:lnTo>
                      <a:lnTo>
                        <a:pt x="352" y="562"/>
                      </a:lnTo>
                      <a:lnTo>
                        <a:pt x="374" y="562"/>
                      </a:lnTo>
                      <a:lnTo>
                        <a:pt x="398" y="541"/>
                      </a:lnTo>
                      <a:lnTo>
                        <a:pt x="398" y="512"/>
                      </a:lnTo>
                      <a:lnTo>
                        <a:pt x="410" y="501"/>
                      </a:lnTo>
                      <a:lnTo>
                        <a:pt x="432" y="512"/>
                      </a:lnTo>
                      <a:lnTo>
                        <a:pt x="479" y="522"/>
                      </a:lnTo>
                      <a:lnTo>
                        <a:pt x="491" y="512"/>
                      </a:lnTo>
                      <a:lnTo>
                        <a:pt x="479" y="492"/>
                      </a:lnTo>
                      <a:lnTo>
                        <a:pt x="479" y="482"/>
                      </a:lnTo>
                      <a:lnTo>
                        <a:pt x="515" y="462"/>
                      </a:lnTo>
                      <a:lnTo>
                        <a:pt x="562" y="471"/>
                      </a:lnTo>
                      <a:lnTo>
                        <a:pt x="596" y="462"/>
                      </a:lnTo>
                      <a:lnTo>
                        <a:pt x="585" y="442"/>
                      </a:lnTo>
                      <a:lnTo>
                        <a:pt x="596" y="401"/>
                      </a:lnTo>
                      <a:lnTo>
                        <a:pt x="596" y="341"/>
                      </a:lnTo>
                      <a:lnTo>
                        <a:pt x="574" y="341"/>
                      </a:lnTo>
                      <a:lnTo>
                        <a:pt x="550" y="301"/>
                      </a:lnTo>
                      <a:lnTo>
                        <a:pt x="550" y="261"/>
                      </a:lnTo>
                      <a:lnTo>
                        <a:pt x="539" y="261"/>
                      </a:lnTo>
                      <a:lnTo>
                        <a:pt x="527" y="261"/>
                      </a:lnTo>
                      <a:lnTo>
                        <a:pt x="527" y="201"/>
                      </a:lnTo>
                      <a:lnTo>
                        <a:pt x="550" y="191"/>
                      </a:lnTo>
                      <a:lnTo>
                        <a:pt x="574" y="161"/>
                      </a:lnTo>
                      <a:lnTo>
                        <a:pt x="574" y="130"/>
                      </a:lnTo>
                      <a:lnTo>
                        <a:pt x="539" y="70"/>
                      </a:lnTo>
                      <a:close/>
                    </a:path>
                  </a:pathLst>
                </a:custGeom>
                <a:solidFill>
                  <a:schemeClr val="accent2"/>
                </a:solidFill>
                <a:ln w="14288">
                  <a:solidFill>
                    <a:srgbClr val="000000"/>
                  </a:solidFill>
                  <a:prstDash val="solid"/>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grpSp>
          <p:grpSp>
            <p:nvGrpSpPr>
              <p:cNvPr id="49" name="Group 57"/>
              <p:cNvGrpSpPr>
                <a:grpSpLocks/>
              </p:cNvGrpSpPr>
              <p:nvPr/>
            </p:nvGrpSpPr>
            <p:grpSpPr bwMode="auto">
              <a:xfrm>
                <a:off x="2866" y="2913"/>
                <a:ext cx="503" cy="400"/>
                <a:chOff x="3165" y="2886"/>
                <a:chExt cx="649" cy="504"/>
              </a:xfrm>
            </p:grpSpPr>
            <p:sp>
              <p:nvSpPr>
                <p:cNvPr id="92" name="Freeform 58"/>
                <p:cNvSpPr>
                  <a:spLocks/>
                </p:cNvSpPr>
                <p:nvPr/>
              </p:nvSpPr>
              <p:spPr bwMode="auto">
                <a:xfrm>
                  <a:off x="3166" y="2884"/>
                  <a:ext cx="654" cy="498"/>
                </a:xfrm>
                <a:custGeom>
                  <a:avLst/>
                  <a:gdLst/>
                  <a:ahLst/>
                  <a:cxnLst>
                    <a:cxn ang="0">
                      <a:pos x="173" y="172"/>
                    </a:cxn>
                    <a:cxn ang="0">
                      <a:pos x="163" y="212"/>
                    </a:cxn>
                    <a:cxn ang="0">
                      <a:pos x="138" y="212"/>
                    </a:cxn>
                    <a:cxn ang="0">
                      <a:pos x="69" y="212"/>
                    </a:cxn>
                    <a:cxn ang="0">
                      <a:pos x="57" y="222"/>
                    </a:cxn>
                    <a:cxn ang="0">
                      <a:pos x="22" y="212"/>
                    </a:cxn>
                    <a:cxn ang="0">
                      <a:pos x="0" y="241"/>
                    </a:cxn>
                    <a:cxn ang="0">
                      <a:pos x="11" y="263"/>
                    </a:cxn>
                    <a:cxn ang="0">
                      <a:pos x="11" y="283"/>
                    </a:cxn>
                    <a:cxn ang="0">
                      <a:pos x="22" y="302"/>
                    </a:cxn>
                    <a:cxn ang="0">
                      <a:pos x="80" y="292"/>
                    </a:cxn>
                    <a:cxn ang="0">
                      <a:pos x="104" y="302"/>
                    </a:cxn>
                    <a:cxn ang="0">
                      <a:pos x="69" y="404"/>
                    </a:cxn>
                    <a:cxn ang="0">
                      <a:pos x="115" y="433"/>
                    </a:cxn>
                    <a:cxn ang="0">
                      <a:pos x="104" y="494"/>
                    </a:cxn>
                    <a:cxn ang="0">
                      <a:pos x="138" y="494"/>
                    </a:cxn>
                    <a:cxn ang="0">
                      <a:pos x="173" y="464"/>
                    </a:cxn>
                    <a:cxn ang="0">
                      <a:pos x="196" y="473"/>
                    </a:cxn>
                    <a:cxn ang="0">
                      <a:pos x="267" y="504"/>
                    </a:cxn>
                    <a:cxn ang="0">
                      <a:pos x="278" y="494"/>
                    </a:cxn>
                    <a:cxn ang="0">
                      <a:pos x="278" y="473"/>
                    </a:cxn>
                    <a:cxn ang="0">
                      <a:pos x="302" y="464"/>
                    </a:cxn>
                    <a:cxn ang="0">
                      <a:pos x="406" y="404"/>
                    </a:cxn>
                    <a:cxn ang="0">
                      <a:pos x="418" y="414"/>
                    </a:cxn>
                    <a:cxn ang="0">
                      <a:pos x="487" y="433"/>
                    </a:cxn>
                    <a:cxn ang="0">
                      <a:pos x="522" y="392"/>
                    </a:cxn>
                    <a:cxn ang="0">
                      <a:pos x="545" y="404"/>
                    </a:cxn>
                    <a:cxn ang="0">
                      <a:pos x="569" y="404"/>
                    </a:cxn>
                    <a:cxn ang="0">
                      <a:pos x="569" y="392"/>
                    </a:cxn>
                    <a:cxn ang="0">
                      <a:pos x="603" y="383"/>
                    </a:cxn>
                    <a:cxn ang="0">
                      <a:pos x="603" y="373"/>
                    </a:cxn>
                    <a:cxn ang="0">
                      <a:pos x="615" y="364"/>
                    </a:cxn>
                    <a:cxn ang="0">
                      <a:pos x="627" y="364"/>
                    </a:cxn>
                    <a:cxn ang="0">
                      <a:pos x="649" y="333"/>
                    </a:cxn>
                    <a:cxn ang="0">
                      <a:pos x="627" y="292"/>
                    </a:cxn>
                    <a:cxn ang="0">
                      <a:pos x="638" y="232"/>
                    </a:cxn>
                    <a:cxn ang="0">
                      <a:pos x="627" y="212"/>
                    </a:cxn>
                    <a:cxn ang="0">
                      <a:pos x="569" y="222"/>
                    </a:cxn>
                    <a:cxn ang="0">
                      <a:pos x="569" y="212"/>
                    </a:cxn>
                    <a:cxn ang="0">
                      <a:pos x="627" y="161"/>
                    </a:cxn>
                    <a:cxn ang="0">
                      <a:pos x="603" y="81"/>
                    </a:cxn>
                    <a:cxn ang="0">
                      <a:pos x="557" y="101"/>
                    </a:cxn>
                    <a:cxn ang="0">
                      <a:pos x="534" y="70"/>
                    </a:cxn>
                    <a:cxn ang="0">
                      <a:pos x="498" y="40"/>
                    </a:cxn>
                    <a:cxn ang="0">
                      <a:pos x="498" y="11"/>
                    </a:cxn>
                    <a:cxn ang="0">
                      <a:pos x="476" y="11"/>
                    </a:cxn>
                    <a:cxn ang="0">
                      <a:pos x="453" y="20"/>
                    </a:cxn>
                    <a:cxn ang="0">
                      <a:pos x="406" y="0"/>
                    </a:cxn>
                    <a:cxn ang="0">
                      <a:pos x="382" y="40"/>
                    </a:cxn>
                    <a:cxn ang="0">
                      <a:pos x="347" y="40"/>
                    </a:cxn>
                    <a:cxn ang="0">
                      <a:pos x="324" y="81"/>
                    </a:cxn>
                    <a:cxn ang="0">
                      <a:pos x="313" y="70"/>
                    </a:cxn>
                    <a:cxn ang="0">
                      <a:pos x="278" y="81"/>
                    </a:cxn>
                    <a:cxn ang="0">
                      <a:pos x="243" y="61"/>
                    </a:cxn>
                    <a:cxn ang="0">
                      <a:pos x="209" y="91"/>
                    </a:cxn>
                    <a:cxn ang="0">
                      <a:pos x="209" y="101"/>
                    </a:cxn>
                    <a:cxn ang="0">
                      <a:pos x="278" y="132"/>
                    </a:cxn>
                    <a:cxn ang="0">
                      <a:pos x="289" y="151"/>
                    </a:cxn>
                    <a:cxn ang="0">
                      <a:pos x="243" y="172"/>
                    </a:cxn>
                    <a:cxn ang="0">
                      <a:pos x="173" y="172"/>
                    </a:cxn>
                  </a:cxnLst>
                  <a:rect l="0" t="0" r="r" b="b"/>
                  <a:pathLst>
                    <a:path w="649" h="504">
                      <a:moveTo>
                        <a:pt x="173" y="172"/>
                      </a:moveTo>
                      <a:lnTo>
                        <a:pt x="163" y="212"/>
                      </a:lnTo>
                      <a:lnTo>
                        <a:pt x="138" y="212"/>
                      </a:lnTo>
                      <a:lnTo>
                        <a:pt x="69" y="212"/>
                      </a:lnTo>
                      <a:lnTo>
                        <a:pt x="57" y="222"/>
                      </a:lnTo>
                      <a:lnTo>
                        <a:pt x="22" y="212"/>
                      </a:lnTo>
                      <a:lnTo>
                        <a:pt x="0" y="241"/>
                      </a:lnTo>
                      <a:lnTo>
                        <a:pt x="11" y="263"/>
                      </a:lnTo>
                      <a:lnTo>
                        <a:pt x="11" y="283"/>
                      </a:lnTo>
                      <a:lnTo>
                        <a:pt x="22" y="302"/>
                      </a:lnTo>
                      <a:lnTo>
                        <a:pt x="80" y="292"/>
                      </a:lnTo>
                      <a:lnTo>
                        <a:pt x="104" y="302"/>
                      </a:lnTo>
                      <a:lnTo>
                        <a:pt x="69" y="404"/>
                      </a:lnTo>
                      <a:lnTo>
                        <a:pt x="115" y="433"/>
                      </a:lnTo>
                      <a:lnTo>
                        <a:pt x="104" y="494"/>
                      </a:lnTo>
                      <a:lnTo>
                        <a:pt x="138" y="494"/>
                      </a:lnTo>
                      <a:lnTo>
                        <a:pt x="173" y="464"/>
                      </a:lnTo>
                      <a:lnTo>
                        <a:pt x="196" y="473"/>
                      </a:lnTo>
                      <a:lnTo>
                        <a:pt x="267" y="504"/>
                      </a:lnTo>
                      <a:lnTo>
                        <a:pt x="278" y="494"/>
                      </a:lnTo>
                      <a:lnTo>
                        <a:pt x="278" y="473"/>
                      </a:lnTo>
                      <a:lnTo>
                        <a:pt x="302" y="464"/>
                      </a:lnTo>
                      <a:lnTo>
                        <a:pt x="406" y="404"/>
                      </a:lnTo>
                      <a:lnTo>
                        <a:pt x="418" y="414"/>
                      </a:lnTo>
                      <a:lnTo>
                        <a:pt x="487" y="433"/>
                      </a:lnTo>
                      <a:lnTo>
                        <a:pt x="522" y="392"/>
                      </a:lnTo>
                      <a:lnTo>
                        <a:pt x="545" y="404"/>
                      </a:lnTo>
                      <a:lnTo>
                        <a:pt x="569" y="404"/>
                      </a:lnTo>
                      <a:lnTo>
                        <a:pt x="569" y="392"/>
                      </a:lnTo>
                      <a:lnTo>
                        <a:pt x="603" y="383"/>
                      </a:lnTo>
                      <a:lnTo>
                        <a:pt x="603" y="373"/>
                      </a:lnTo>
                      <a:lnTo>
                        <a:pt x="615" y="364"/>
                      </a:lnTo>
                      <a:lnTo>
                        <a:pt x="627" y="364"/>
                      </a:lnTo>
                      <a:lnTo>
                        <a:pt x="649" y="333"/>
                      </a:lnTo>
                      <a:lnTo>
                        <a:pt x="627" y="292"/>
                      </a:lnTo>
                      <a:lnTo>
                        <a:pt x="638" y="232"/>
                      </a:lnTo>
                      <a:lnTo>
                        <a:pt x="627" y="212"/>
                      </a:lnTo>
                      <a:lnTo>
                        <a:pt x="569" y="222"/>
                      </a:lnTo>
                      <a:lnTo>
                        <a:pt x="569" y="212"/>
                      </a:lnTo>
                      <a:lnTo>
                        <a:pt x="627" y="161"/>
                      </a:lnTo>
                      <a:lnTo>
                        <a:pt x="603" y="81"/>
                      </a:lnTo>
                      <a:lnTo>
                        <a:pt x="557" y="101"/>
                      </a:lnTo>
                      <a:lnTo>
                        <a:pt x="534" y="70"/>
                      </a:lnTo>
                      <a:lnTo>
                        <a:pt x="498" y="40"/>
                      </a:lnTo>
                      <a:lnTo>
                        <a:pt x="498" y="11"/>
                      </a:lnTo>
                      <a:lnTo>
                        <a:pt x="476" y="11"/>
                      </a:lnTo>
                      <a:lnTo>
                        <a:pt x="453" y="20"/>
                      </a:lnTo>
                      <a:lnTo>
                        <a:pt x="406" y="0"/>
                      </a:lnTo>
                      <a:lnTo>
                        <a:pt x="382" y="40"/>
                      </a:lnTo>
                      <a:lnTo>
                        <a:pt x="347" y="40"/>
                      </a:lnTo>
                      <a:lnTo>
                        <a:pt x="324" y="81"/>
                      </a:lnTo>
                      <a:lnTo>
                        <a:pt x="313" y="70"/>
                      </a:lnTo>
                      <a:lnTo>
                        <a:pt x="278" y="81"/>
                      </a:lnTo>
                      <a:lnTo>
                        <a:pt x="243" y="61"/>
                      </a:lnTo>
                      <a:lnTo>
                        <a:pt x="209" y="91"/>
                      </a:lnTo>
                      <a:lnTo>
                        <a:pt x="209" y="101"/>
                      </a:lnTo>
                      <a:lnTo>
                        <a:pt x="278" y="132"/>
                      </a:lnTo>
                      <a:lnTo>
                        <a:pt x="289" y="151"/>
                      </a:lnTo>
                      <a:lnTo>
                        <a:pt x="243" y="172"/>
                      </a:lnTo>
                      <a:lnTo>
                        <a:pt x="173" y="172"/>
                      </a:lnTo>
                      <a:close/>
                    </a:path>
                  </a:pathLst>
                </a:custGeom>
                <a:solidFill>
                  <a:schemeClr val="hlink"/>
                </a:solidFill>
                <a:ln w="9525">
                  <a:solidFill>
                    <a:srgbClr val="000000"/>
                  </a:solidFill>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sp>
              <p:nvSpPr>
                <p:cNvPr id="93" name="Freeform 59"/>
                <p:cNvSpPr>
                  <a:spLocks/>
                </p:cNvSpPr>
                <p:nvPr/>
              </p:nvSpPr>
              <p:spPr bwMode="auto">
                <a:xfrm>
                  <a:off x="3166" y="2884"/>
                  <a:ext cx="654" cy="498"/>
                </a:xfrm>
                <a:custGeom>
                  <a:avLst/>
                  <a:gdLst/>
                  <a:ahLst/>
                  <a:cxnLst>
                    <a:cxn ang="0">
                      <a:pos x="173" y="172"/>
                    </a:cxn>
                    <a:cxn ang="0">
                      <a:pos x="163" y="212"/>
                    </a:cxn>
                    <a:cxn ang="0">
                      <a:pos x="138" y="212"/>
                    </a:cxn>
                    <a:cxn ang="0">
                      <a:pos x="69" y="212"/>
                    </a:cxn>
                    <a:cxn ang="0">
                      <a:pos x="57" y="222"/>
                    </a:cxn>
                    <a:cxn ang="0">
                      <a:pos x="22" y="212"/>
                    </a:cxn>
                    <a:cxn ang="0">
                      <a:pos x="0" y="241"/>
                    </a:cxn>
                    <a:cxn ang="0">
                      <a:pos x="11" y="263"/>
                    </a:cxn>
                    <a:cxn ang="0">
                      <a:pos x="11" y="283"/>
                    </a:cxn>
                    <a:cxn ang="0">
                      <a:pos x="22" y="302"/>
                    </a:cxn>
                    <a:cxn ang="0">
                      <a:pos x="80" y="292"/>
                    </a:cxn>
                    <a:cxn ang="0">
                      <a:pos x="104" y="302"/>
                    </a:cxn>
                    <a:cxn ang="0">
                      <a:pos x="69" y="404"/>
                    </a:cxn>
                    <a:cxn ang="0">
                      <a:pos x="115" y="433"/>
                    </a:cxn>
                    <a:cxn ang="0">
                      <a:pos x="104" y="494"/>
                    </a:cxn>
                    <a:cxn ang="0">
                      <a:pos x="138" y="494"/>
                    </a:cxn>
                    <a:cxn ang="0">
                      <a:pos x="173" y="464"/>
                    </a:cxn>
                    <a:cxn ang="0">
                      <a:pos x="196" y="473"/>
                    </a:cxn>
                    <a:cxn ang="0">
                      <a:pos x="267" y="504"/>
                    </a:cxn>
                    <a:cxn ang="0">
                      <a:pos x="278" y="494"/>
                    </a:cxn>
                    <a:cxn ang="0">
                      <a:pos x="278" y="473"/>
                    </a:cxn>
                    <a:cxn ang="0">
                      <a:pos x="302" y="464"/>
                    </a:cxn>
                    <a:cxn ang="0">
                      <a:pos x="406" y="404"/>
                    </a:cxn>
                    <a:cxn ang="0">
                      <a:pos x="418" y="414"/>
                    </a:cxn>
                    <a:cxn ang="0">
                      <a:pos x="487" y="433"/>
                    </a:cxn>
                    <a:cxn ang="0">
                      <a:pos x="522" y="392"/>
                    </a:cxn>
                    <a:cxn ang="0">
                      <a:pos x="545" y="404"/>
                    </a:cxn>
                    <a:cxn ang="0">
                      <a:pos x="569" y="404"/>
                    </a:cxn>
                    <a:cxn ang="0">
                      <a:pos x="569" y="392"/>
                    </a:cxn>
                    <a:cxn ang="0">
                      <a:pos x="603" y="383"/>
                    </a:cxn>
                    <a:cxn ang="0">
                      <a:pos x="603" y="373"/>
                    </a:cxn>
                    <a:cxn ang="0">
                      <a:pos x="615" y="364"/>
                    </a:cxn>
                    <a:cxn ang="0">
                      <a:pos x="627" y="364"/>
                    </a:cxn>
                    <a:cxn ang="0">
                      <a:pos x="649" y="333"/>
                    </a:cxn>
                    <a:cxn ang="0">
                      <a:pos x="627" y="292"/>
                    </a:cxn>
                    <a:cxn ang="0">
                      <a:pos x="638" y="232"/>
                    </a:cxn>
                    <a:cxn ang="0">
                      <a:pos x="627" y="212"/>
                    </a:cxn>
                    <a:cxn ang="0">
                      <a:pos x="569" y="222"/>
                    </a:cxn>
                    <a:cxn ang="0">
                      <a:pos x="569" y="212"/>
                    </a:cxn>
                    <a:cxn ang="0">
                      <a:pos x="627" y="161"/>
                    </a:cxn>
                    <a:cxn ang="0">
                      <a:pos x="603" y="81"/>
                    </a:cxn>
                    <a:cxn ang="0">
                      <a:pos x="557" y="101"/>
                    </a:cxn>
                    <a:cxn ang="0">
                      <a:pos x="534" y="70"/>
                    </a:cxn>
                    <a:cxn ang="0">
                      <a:pos x="498" y="40"/>
                    </a:cxn>
                    <a:cxn ang="0">
                      <a:pos x="498" y="11"/>
                    </a:cxn>
                    <a:cxn ang="0">
                      <a:pos x="476" y="11"/>
                    </a:cxn>
                    <a:cxn ang="0">
                      <a:pos x="453" y="20"/>
                    </a:cxn>
                    <a:cxn ang="0">
                      <a:pos x="406" y="0"/>
                    </a:cxn>
                    <a:cxn ang="0">
                      <a:pos x="382" y="40"/>
                    </a:cxn>
                    <a:cxn ang="0">
                      <a:pos x="347" y="40"/>
                    </a:cxn>
                    <a:cxn ang="0">
                      <a:pos x="324" y="81"/>
                    </a:cxn>
                    <a:cxn ang="0">
                      <a:pos x="313" y="70"/>
                    </a:cxn>
                    <a:cxn ang="0">
                      <a:pos x="278" y="81"/>
                    </a:cxn>
                    <a:cxn ang="0">
                      <a:pos x="243" y="61"/>
                    </a:cxn>
                    <a:cxn ang="0">
                      <a:pos x="209" y="91"/>
                    </a:cxn>
                    <a:cxn ang="0">
                      <a:pos x="209" y="101"/>
                    </a:cxn>
                    <a:cxn ang="0">
                      <a:pos x="278" y="132"/>
                    </a:cxn>
                    <a:cxn ang="0">
                      <a:pos x="289" y="151"/>
                    </a:cxn>
                    <a:cxn ang="0">
                      <a:pos x="243" y="172"/>
                    </a:cxn>
                    <a:cxn ang="0">
                      <a:pos x="173" y="172"/>
                    </a:cxn>
                  </a:cxnLst>
                  <a:rect l="0" t="0" r="r" b="b"/>
                  <a:pathLst>
                    <a:path w="649" h="504">
                      <a:moveTo>
                        <a:pt x="173" y="172"/>
                      </a:moveTo>
                      <a:lnTo>
                        <a:pt x="163" y="212"/>
                      </a:lnTo>
                      <a:lnTo>
                        <a:pt x="138" y="212"/>
                      </a:lnTo>
                      <a:lnTo>
                        <a:pt x="69" y="212"/>
                      </a:lnTo>
                      <a:lnTo>
                        <a:pt x="57" y="222"/>
                      </a:lnTo>
                      <a:lnTo>
                        <a:pt x="22" y="212"/>
                      </a:lnTo>
                      <a:lnTo>
                        <a:pt x="0" y="241"/>
                      </a:lnTo>
                      <a:lnTo>
                        <a:pt x="11" y="263"/>
                      </a:lnTo>
                      <a:lnTo>
                        <a:pt x="11" y="283"/>
                      </a:lnTo>
                      <a:lnTo>
                        <a:pt x="22" y="302"/>
                      </a:lnTo>
                      <a:lnTo>
                        <a:pt x="80" y="292"/>
                      </a:lnTo>
                      <a:lnTo>
                        <a:pt x="104" y="302"/>
                      </a:lnTo>
                      <a:lnTo>
                        <a:pt x="69" y="404"/>
                      </a:lnTo>
                      <a:lnTo>
                        <a:pt x="115" y="433"/>
                      </a:lnTo>
                      <a:lnTo>
                        <a:pt x="104" y="494"/>
                      </a:lnTo>
                      <a:lnTo>
                        <a:pt x="138" y="494"/>
                      </a:lnTo>
                      <a:lnTo>
                        <a:pt x="173" y="464"/>
                      </a:lnTo>
                      <a:lnTo>
                        <a:pt x="196" y="473"/>
                      </a:lnTo>
                      <a:lnTo>
                        <a:pt x="267" y="504"/>
                      </a:lnTo>
                      <a:lnTo>
                        <a:pt x="278" y="494"/>
                      </a:lnTo>
                      <a:lnTo>
                        <a:pt x="278" y="473"/>
                      </a:lnTo>
                      <a:lnTo>
                        <a:pt x="302" y="464"/>
                      </a:lnTo>
                      <a:lnTo>
                        <a:pt x="406" y="404"/>
                      </a:lnTo>
                      <a:lnTo>
                        <a:pt x="418" y="414"/>
                      </a:lnTo>
                      <a:lnTo>
                        <a:pt x="487" y="433"/>
                      </a:lnTo>
                      <a:lnTo>
                        <a:pt x="522" y="392"/>
                      </a:lnTo>
                      <a:lnTo>
                        <a:pt x="545" y="404"/>
                      </a:lnTo>
                      <a:lnTo>
                        <a:pt x="569" y="404"/>
                      </a:lnTo>
                      <a:lnTo>
                        <a:pt x="569" y="392"/>
                      </a:lnTo>
                      <a:lnTo>
                        <a:pt x="603" y="383"/>
                      </a:lnTo>
                      <a:lnTo>
                        <a:pt x="603" y="373"/>
                      </a:lnTo>
                      <a:lnTo>
                        <a:pt x="615" y="364"/>
                      </a:lnTo>
                      <a:lnTo>
                        <a:pt x="627" y="364"/>
                      </a:lnTo>
                      <a:lnTo>
                        <a:pt x="649" y="333"/>
                      </a:lnTo>
                      <a:lnTo>
                        <a:pt x="627" y="292"/>
                      </a:lnTo>
                      <a:lnTo>
                        <a:pt x="638" y="232"/>
                      </a:lnTo>
                      <a:lnTo>
                        <a:pt x="627" y="212"/>
                      </a:lnTo>
                      <a:lnTo>
                        <a:pt x="569" y="222"/>
                      </a:lnTo>
                      <a:lnTo>
                        <a:pt x="569" y="212"/>
                      </a:lnTo>
                      <a:lnTo>
                        <a:pt x="627" y="161"/>
                      </a:lnTo>
                      <a:lnTo>
                        <a:pt x="603" y="81"/>
                      </a:lnTo>
                      <a:lnTo>
                        <a:pt x="557" y="101"/>
                      </a:lnTo>
                      <a:lnTo>
                        <a:pt x="534" y="70"/>
                      </a:lnTo>
                      <a:lnTo>
                        <a:pt x="498" y="40"/>
                      </a:lnTo>
                      <a:lnTo>
                        <a:pt x="498" y="11"/>
                      </a:lnTo>
                      <a:lnTo>
                        <a:pt x="476" y="11"/>
                      </a:lnTo>
                      <a:lnTo>
                        <a:pt x="453" y="20"/>
                      </a:lnTo>
                      <a:lnTo>
                        <a:pt x="406" y="0"/>
                      </a:lnTo>
                      <a:lnTo>
                        <a:pt x="382" y="40"/>
                      </a:lnTo>
                      <a:lnTo>
                        <a:pt x="347" y="40"/>
                      </a:lnTo>
                      <a:lnTo>
                        <a:pt x="324" y="81"/>
                      </a:lnTo>
                      <a:lnTo>
                        <a:pt x="313" y="70"/>
                      </a:lnTo>
                      <a:lnTo>
                        <a:pt x="278" y="81"/>
                      </a:lnTo>
                      <a:lnTo>
                        <a:pt x="243" y="61"/>
                      </a:lnTo>
                      <a:lnTo>
                        <a:pt x="209" y="91"/>
                      </a:lnTo>
                      <a:lnTo>
                        <a:pt x="209" y="101"/>
                      </a:lnTo>
                      <a:lnTo>
                        <a:pt x="278" y="132"/>
                      </a:lnTo>
                      <a:lnTo>
                        <a:pt x="289" y="151"/>
                      </a:lnTo>
                      <a:lnTo>
                        <a:pt x="243" y="172"/>
                      </a:lnTo>
                      <a:lnTo>
                        <a:pt x="173" y="172"/>
                      </a:lnTo>
                      <a:close/>
                    </a:path>
                  </a:pathLst>
                </a:custGeom>
                <a:solidFill>
                  <a:schemeClr val="hlink"/>
                </a:solidFill>
                <a:ln w="14288">
                  <a:solidFill>
                    <a:srgbClr val="000000"/>
                  </a:solidFill>
                  <a:prstDash val="solid"/>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grpSp>
          <p:grpSp>
            <p:nvGrpSpPr>
              <p:cNvPr id="50" name="Group 60"/>
              <p:cNvGrpSpPr>
                <a:grpSpLocks/>
              </p:cNvGrpSpPr>
              <p:nvPr/>
            </p:nvGrpSpPr>
            <p:grpSpPr bwMode="auto">
              <a:xfrm>
                <a:off x="4266" y="2607"/>
                <a:ext cx="69" cy="68"/>
                <a:chOff x="4961" y="2491"/>
                <a:chExt cx="88" cy="84"/>
              </a:xfrm>
            </p:grpSpPr>
            <p:sp>
              <p:nvSpPr>
                <p:cNvPr id="90" name="Freeform 61"/>
                <p:cNvSpPr>
                  <a:spLocks/>
                </p:cNvSpPr>
                <p:nvPr/>
              </p:nvSpPr>
              <p:spPr bwMode="auto">
                <a:xfrm>
                  <a:off x="4958" y="2489"/>
                  <a:ext cx="97" cy="84"/>
                </a:xfrm>
                <a:custGeom>
                  <a:avLst/>
                  <a:gdLst/>
                  <a:ahLst/>
                  <a:cxnLst>
                    <a:cxn ang="0">
                      <a:pos x="44" y="84"/>
                    </a:cxn>
                    <a:cxn ang="0">
                      <a:pos x="0" y="52"/>
                    </a:cxn>
                    <a:cxn ang="0">
                      <a:pos x="22" y="32"/>
                    </a:cxn>
                    <a:cxn ang="0">
                      <a:pos x="33" y="0"/>
                    </a:cxn>
                    <a:cxn ang="0">
                      <a:pos x="76" y="10"/>
                    </a:cxn>
                    <a:cxn ang="0">
                      <a:pos x="88" y="32"/>
                    </a:cxn>
                    <a:cxn ang="0">
                      <a:pos x="76" y="52"/>
                    </a:cxn>
                    <a:cxn ang="0">
                      <a:pos x="44" y="84"/>
                    </a:cxn>
                  </a:cxnLst>
                  <a:rect l="0" t="0" r="r" b="b"/>
                  <a:pathLst>
                    <a:path w="88" h="84">
                      <a:moveTo>
                        <a:pt x="44" y="84"/>
                      </a:moveTo>
                      <a:lnTo>
                        <a:pt x="0" y="52"/>
                      </a:lnTo>
                      <a:lnTo>
                        <a:pt x="22" y="32"/>
                      </a:lnTo>
                      <a:lnTo>
                        <a:pt x="33" y="0"/>
                      </a:lnTo>
                      <a:lnTo>
                        <a:pt x="76" y="10"/>
                      </a:lnTo>
                      <a:lnTo>
                        <a:pt x="88" y="32"/>
                      </a:lnTo>
                      <a:lnTo>
                        <a:pt x="76" y="52"/>
                      </a:lnTo>
                      <a:lnTo>
                        <a:pt x="44" y="84"/>
                      </a:lnTo>
                      <a:close/>
                    </a:path>
                  </a:pathLst>
                </a:custGeom>
                <a:solidFill>
                  <a:srgbClr val="FFCC00"/>
                </a:solidFill>
                <a:ln w="9525">
                  <a:solidFill>
                    <a:srgbClr val="000000"/>
                  </a:solidFill>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sp>
              <p:nvSpPr>
                <p:cNvPr id="91" name="Freeform 62"/>
                <p:cNvSpPr>
                  <a:spLocks/>
                </p:cNvSpPr>
                <p:nvPr/>
              </p:nvSpPr>
              <p:spPr bwMode="auto">
                <a:xfrm>
                  <a:off x="4958" y="2489"/>
                  <a:ext cx="97" cy="84"/>
                </a:xfrm>
                <a:custGeom>
                  <a:avLst/>
                  <a:gdLst/>
                  <a:ahLst/>
                  <a:cxnLst>
                    <a:cxn ang="0">
                      <a:pos x="44" y="84"/>
                    </a:cxn>
                    <a:cxn ang="0">
                      <a:pos x="0" y="52"/>
                    </a:cxn>
                    <a:cxn ang="0">
                      <a:pos x="22" y="32"/>
                    </a:cxn>
                    <a:cxn ang="0">
                      <a:pos x="33" y="0"/>
                    </a:cxn>
                    <a:cxn ang="0">
                      <a:pos x="76" y="10"/>
                    </a:cxn>
                    <a:cxn ang="0">
                      <a:pos x="88" y="32"/>
                    </a:cxn>
                    <a:cxn ang="0">
                      <a:pos x="76" y="52"/>
                    </a:cxn>
                    <a:cxn ang="0">
                      <a:pos x="44" y="84"/>
                    </a:cxn>
                  </a:cxnLst>
                  <a:rect l="0" t="0" r="r" b="b"/>
                  <a:pathLst>
                    <a:path w="88" h="84">
                      <a:moveTo>
                        <a:pt x="44" y="84"/>
                      </a:moveTo>
                      <a:lnTo>
                        <a:pt x="0" y="52"/>
                      </a:lnTo>
                      <a:lnTo>
                        <a:pt x="22" y="32"/>
                      </a:lnTo>
                      <a:lnTo>
                        <a:pt x="33" y="0"/>
                      </a:lnTo>
                      <a:lnTo>
                        <a:pt x="76" y="10"/>
                      </a:lnTo>
                      <a:lnTo>
                        <a:pt x="88" y="32"/>
                      </a:lnTo>
                      <a:lnTo>
                        <a:pt x="76" y="52"/>
                      </a:lnTo>
                      <a:lnTo>
                        <a:pt x="44" y="84"/>
                      </a:lnTo>
                      <a:close/>
                    </a:path>
                  </a:pathLst>
                </a:custGeom>
                <a:solidFill>
                  <a:srgbClr val="FFCC00"/>
                </a:solidFill>
                <a:ln w="14288">
                  <a:solidFill>
                    <a:srgbClr val="000000"/>
                  </a:solidFill>
                  <a:prstDash val="solid"/>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grpSp>
          <p:grpSp>
            <p:nvGrpSpPr>
              <p:cNvPr id="51" name="Group 63"/>
              <p:cNvGrpSpPr>
                <a:grpSpLocks/>
              </p:cNvGrpSpPr>
              <p:nvPr/>
            </p:nvGrpSpPr>
            <p:grpSpPr bwMode="auto">
              <a:xfrm>
                <a:off x="856" y="2238"/>
                <a:ext cx="1626" cy="786"/>
                <a:chOff x="559" y="2026"/>
                <a:chExt cx="2099" cy="988"/>
              </a:xfrm>
            </p:grpSpPr>
            <p:sp>
              <p:nvSpPr>
                <p:cNvPr id="88" name="Freeform 64"/>
                <p:cNvSpPr>
                  <a:spLocks/>
                </p:cNvSpPr>
                <p:nvPr/>
              </p:nvSpPr>
              <p:spPr bwMode="auto">
                <a:xfrm>
                  <a:off x="555" y="2034"/>
                  <a:ext cx="2114" cy="983"/>
                </a:xfrm>
                <a:custGeom>
                  <a:avLst/>
                  <a:gdLst/>
                  <a:ahLst/>
                  <a:cxnLst>
                    <a:cxn ang="0">
                      <a:pos x="1269" y="948"/>
                    </a:cxn>
                    <a:cxn ang="0">
                      <a:pos x="1305" y="977"/>
                    </a:cxn>
                    <a:cxn ang="0">
                      <a:pos x="1410" y="948"/>
                    </a:cxn>
                    <a:cxn ang="0">
                      <a:pos x="1481" y="907"/>
                    </a:cxn>
                    <a:cxn ang="0">
                      <a:pos x="1551" y="876"/>
                    </a:cxn>
                    <a:cxn ang="0">
                      <a:pos x="1644" y="857"/>
                    </a:cxn>
                    <a:cxn ang="0">
                      <a:pos x="1772" y="836"/>
                    </a:cxn>
                    <a:cxn ang="0">
                      <a:pos x="1785" y="876"/>
                    </a:cxn>
                    <a:cxn ang="0">
                      <a:pos x="1818" y="887"/>
                    </a:cxn>
                    <a:cxn ang="0">
                      <a:pos x="1795" y="938"/>
                    </a:cxn>
                    <a:cxn ang="0">
                      <a:pos x="1818" y="948"/>
                    </a:cxn>
                    <a:cxn ang="0">
                      <a:pos x="1936" y="938"/>
                    </a:cxn>
                    <a:cxn ang="0">
                      <a:pos x="2005" y="957"/>
                    </a:cxn>
                    <a:cxn ang="0">
                      <a:pos x="2041" y="968"/>
                    </a:cxn>
                    <a:cxn ang="0">
                      <a:pos x="2041" y="907"/>
                    </a:cxn>
                    <a:cxn ang="0">
                      <a:pos x="2099" y="857"/>
                    </a:cxn>
                    <a:cxn ang="0">
                      <a:pos x="2052" y="655"/>
                    </a:cxn>
                    <a:cxn ang="0">
                      <a:pos x="2016" y="535"/>
                    </a:cxn>
                    <a:cxn ang="0">
                      <a:pos x="1912" y="495"/>
                    </a:cxn>
                    <a:cxn ang="0">
                      <a:pos x="1853" y="605"/>
                    </a:cxn>
                    <a:cxn ang="0">
                      <a:pos x="1724" y="545"/>
                    </a:cxn>
                    <a:cxn ang="0">
                      <a:pos x="1503" y="473"/>
                    </a:cxn>
                    <a:cxn ang="0">
                      <a:pos x="1410" y="464"/>
                    </a:cxn>
                    <a:cxn ang="0">
                      <a:pos x="1235" y="393"/>
                    </a:cxn>
                    <a:cxn ang="0">
                      <a:pos x="1142" y="222"/>
                    </a:cxn>
                    <a:cxn ang="0">
                      <a:pos x="1177" y="161"/>
                    </a:cxn>
                    <a:cxn ang="0">
                      <a:pos x="1177" y="81"/>
                    </a:cxn>
                    <a:cxn ang="0">
                      <a:pos x="1189" y="40"/>
                    </a:cxn>
                    <a:cxn ang="0">
                      <a:pos x="1037" y="0"/>
                    </a:cxn>
                    <a:cxn ang="0">
                      <a:pos x="933" y="20"/>
                    </a:cxn>
                    <a:cxn ang="0">
                      <a:pos x="792" y="61"/>
                    </a:cxn>
                    <a:cxn ang="0">
                      <a:pos x="652" y="70"/>
                    </a:cxn>
                    <a:cxn ang="0">
                      <a:pos x="559" y="31"/>
                    </a:cxn>
                    <a:cxn ang="0">
                      <a:pos x="395" y="51"/>
                    </a:cxn>
                    <a:cxn ang="0">
                      <a:pos x="337" y="20"/>
                    </a:cxn>
                    <a:cxn ang="0">
                      <a:pos x="220" y="40"/>
                    </a:cxn>
                    <a:cxn ang="0">
                      <a:pos x="163" y="101"/>
                    </a:cxn>
                    <a:cxn ang="0">
                      <a:pos x="139" y="132"/>
                    </a:cxn>
                    <a:cxn ang="0">
                      <a:pos x="92" y="151"/>
                    </a:cxn>
                    <a:cxn ang="0">
                      <a:pos x="80" y="182"/>
                    </a:cxn>
                    <a:cxn ang="0">
                      <a:pos x="105" y="232"/>
                    </a:cxn>
                    <a:cxn ang="0">
                      <a:pos x="105" y="292"/>
                    </a:cxn>
                    <a:cxn ang="0">
                      <a:pos x="22" y="272"/>
                    </a:cxn>
                    <a:cxn ang="0">
                      <a:pos x="0" y="292"/>
                    </a:cxn>
                    <a:cxn ang="0">
                      <a:pos x="11" y="342"/>
                    </a:cxn>
                    <a:cxn ang="0">
                      <a:pos x="11" y="393"/>
                    </a:cxn>
                    <a:cxn ang="0">
                      <a:pos x="46" y="414"/>
                    </a:cxn>
                    <a:cxn ang="0">
                      <a:pos x="139" y="495"/>
                    </a:cxn>
                    <a:cxn ang="0">
                      <a:pos x="185" y="565"/>
                    </a:cxn>
                    <a:cxn ang="0">
                      <a:pos x="232" y="585"/>
                    </a:cxn>
                    <a:cxn ang="0">
                      <a:pos x="290" y="585"/>
                    </a:cxn>
                    <a:cxn ang="0">
                      <a:pos x="441" y="726"/>
                    </a:cxn>
                    <a:cxn ang="0">
                      <a:pos x="489" y="705"/>
                    </a:cxn>
                    <a:cxn ang="0">
                      <a:pos x="500" y="767"/>
                    </a:cxn>
                    <a:cxn ang="0">
                      <a:pos x="594" y="796"/>
                    </a:cxn>
                    <a:cxn ang="0">
                      <a:pos x="665" y="867"/>
                    </a:cxn>
                    <a:cxn ang="0">
                      <a:pos x="687" y="898"/>
                    </a:cxn>
                    <a:cxn ang="0">
                      <a:pos x="770" y="898"/>
                    </a:cxn>
                    <a:cxn ang="0">
                      <a:pos x="921" y="918"/>
                    </a:cxn>
                    <a:cxn ang="0">
                      <a:pos x="979" y="938"/>
                    </a:cxn>
                    <a:cxn ang="0">
                      <a:pos x="991" y="988"/>
                    </a:cxn>
                    <a:cxn ang="0">
                      <a:pos x="1096" y="907"/>
                    </a:cxn>
                    <a:cxn ang="0">
                      <a:pos x="1200" y="938"/>
                    </a:cxn>
                  </a:cxnLst>
                  <a:rect l="0" t="0" r="r" b="b"/>
                  <a:pathLst>
                    <a:path w="2099" h="988">
                      <a:moveTo>
                        <a:pt x="1200" y="938"/>
                      </a:moveTo>
                      <a:lnTo>
                        <a:pt x="1269" y="948"/>
                      </a:lnTo>
                      <a:lnTo>
                        <a:pt x="1294" y="977"/>
                      </a:lnTo>
                      <a:lnTo>
                        <a:pt x="1305" y="977"/>
                      </a:lnTo>
                      <a:lnTo>
                        <a:pt x="1398" y="968"/>
                      </a:lnTo>
                      <a:lnTo>
                        <a:pt x="1410" y="948"/>
                      </a:lnTo>
                      <a:lnTo>
                        <a:pt x="1422" y="938"/>
                      </a:lnTo>
                      <a:lnTo>
                        <a:pt x="1481" y="907"/>
                      </a:lnTo>
                      <a:lnTo>
                        <a:pt x="1515" y="898"/>
                      </a:lnTo>
                      <a:lnTo>
                        <a:pt x="1551" y="876"/>
                      </a:lnTo>
                      <a:lnTo>
                        <a:pt x="1632" y="848"/>
                      </a:lnTo>
                      <a:lnTo>
                        <a:pt x="1644" y="857"/>
                      </a:lnTo>
                      <a:lnTo>
                        <a:pt x="1690" y="867"/>
                      </a:lnTo>
                      <a:lnTo>
                        <a:pt x="1772" y="836"/>
                      </a:lnTo>
                      <a:lnTo>
                        <a:pt x="1807" y="848"/>
                      </a:lnTo>
                      <a:lnTo>
                        <a:pt x="1785" y="876"/>
                      </a:lnTo>
                      <a:lnTo>
                        <a:pt x="1785" y="887"/>
                      </a:lnTo>
                      <a:lnTo>
                        <a:pt x="1818" y="887"/>
                      </a:lnTo>
                      <a:lnTo>
                        <a:pt x="1829" y="898"/>
                      </a:lnTo>
                      <a:lnTo>
                        <a:pt x="1795" y="938"/>
                      </a:lnTo>
                      <a:lnTo>
                        <a:pt x="1807" y="948"/>
                      </a:lnTo>
                      <a:lnTo>
                        <a:pt x="1818" y="948"/>
                      </a:lnTo>
                      <a:lnTo>
                        <a:pt x="1900" y="968"/>
                      </a:lnTo>
                      <a:lnTo>
                        <a:pt x="1936" y="938"/>
                      </a:lnTo>
                      <a:lnTo>
                        <a:pt x="1994" y="977"/>
                      </a:lnTo>
                      <a:lnTo>
                        <a:pt x="2005" y="957"/>
                      </a:lnTo>
                      <a:lnTo>
                        <a:pt x="2028" y="968"/>
                      </a:lnTo>
                      <a:lnTo>
                        <a:pt x="2041" y="968"/>
                      </a:lnTo>
                      <a:lnTo>
                        <a:pt x="2052" y="957"/>
                      </a:lnTo>
                      <a:lnTo>
                        <a:pt x="2041" y="907"/>
                      </a:lnTo>
                      <a:lnTo>
                        <a:pt x="2063" y="898"/>
                      </a:lnTo>
                      <a:lnTo>
                        <a:pt x="2099" y="857"/>
                      </a:lnTo>
                      <a:lnTo>
                        <a:pt x="2087" y="726"/>
                      </a:lnTo>
                      <a:lnTo>
                        <a:pt x="2052" y="655"/>
                      </a:lnTo>
                      <a:lnTo>
                        <a:pt x="2075" y="635"/>
                      </a:lnTo>
                      <a:lnTo>
                        <a:pt x="2016" y="535"/>
                      </a:lnTo>
                      <a:lnTo>
                        <a:pt x="1936" y="485"/>
                      </a:lnTo>
                      <a:lnTo>
                        <a:pt x="1912" y="495"/>
                      </a:lnTo>
                      <a:lnTo>
                        <a:pt x="1912" y="523"/>
                      </a:lnTo>
                      <a:lnTo>
                        <a:pt x="1853" y="605"/>
                      </a:lnTo>
                      <a:lnTo>
                        <a:pt x="1737" y="585"/>
                      </a:lnTo>
                      <a:lnTo>
                        <a:pt x="1724" y="545"/>
                      </a:lnTo>
                      <a:lnTo>
                        <a:pt x="1655" y="495"/>
                      </a:lnTo>
                      <a:lnTo>
                        <a:pt x="1503" y="473"/>
                      </a:lnTo>
                      <a:lnTo>
                        <a:pt x="1434" y="464"/>
                      </a:lnTo>
                      <a:lnTo>
                        <a:pt x="1410" y="464"/>
                      </a:lnTo>
                      <a:lnTo>
                        <a:pt x="1352" y="423"/>
                      </a:lnTo>
                      <a:lnTo>
                        <a:pt x="1235" y="393"/>
                      </a:lnTo>
                      <a:lnTo>
                        <a:pt x="1154" y="252"/>
                      </a:lnTo>
                      <a:lnTo>
                        <a:pt x="1142" y="222"/>
                      </a:lnTo>
                      <a:lnTo>
                        <a:pt x="1177" y="201"/>
                      </a:lnTo>
                      <a:lnTo>
                        <a:pt x="1177" y="161"/>
                      </a:lnTo>
                      <a:lnTo>
                        <a:pt x="1200" y="111"/>
                      </a:lnTo>
                      <a:lnTo>
                        <a:pt x="1177" y="81"/>
                      </a:lnTo>
                      <a:lnTo>
                        <a:pt x="1212" y="61"/>
                      </a:lnTo>
                      <a:lnTo>
                        <a:pt x="1189" y="40"/>
                      </a:lnTo>
                      <a:lnTo>
                        <a:pt x="1131" y="40"/>
                      </a:lnTo>
                      <a:lnTo>
                        <a:pt x="1037" y="0"/>
                      </a:lnTo>
                      <a:lnTo>
                        <a:pt x="979" y="0"/>
                      </a:lnTo>
                      <a:lnTo>
                        <a:pt x="933" y="20"/>
                      </a:lnTo>
                      <a:lnTo>
                        <a:pt x="874" y="20"/>
                      </a:lnTo>
                      <a:lnTo>
                        <a:pt x="792" y="61"/>
                      </a:lnTo>
                      <a:lnTo>
                        <a:pt x="723" y="51"/>
                      </a:lnTo>
                      <a:lnTo>
                        <a:pt x="652" y="70"/>
                      </a:lnTo>
                      <a:lnTo>
                        <a:pt x="594" y="61"/>
                      </a:lnTo>
                      <a:lnTo>
                        <a:pt x="559" y="31"/>
                      </a:lnTo>
                      <a:lnTo>
                        <a:pt x="466" y="20"/>
                      </a:lnTo>
                      <a:lnTo>
                        <a:pt x="395" y="51"/>
                      </a:lnTo>
                      <a:lnTo>
                        <a:pt x="373" y="40"/>
                      </a:lnTo>
                      <a:lnTo>
                        <a:pt x="337" y="20"/>
                      </a:lnTo>
                      <a:lnTo>
                        <a:pt x="268" y="11"/>
                      </a:lnTo>
                      <a:lnTo>
                        <a:pt x="220" y="40"/>
                      </a:lnTo>
                      <a:lnTo>
                        <a:pt x="210" y="81"/>
                      </a:lnTo>
                      <a:lnTo>
                        <a:pt x="163" y="101"/>
                      </a:lnTo>
                      <a:lnTo>
                        <a:pt x="163" y="121"/>
                      </a:lnTo>
                      <a:lnTo>
                        <a:pt x="139" y="132"/>
                      </a:lnTo>
                      <a:lnTo>
                        <a:pt x="105" y="132"/>
                      </a:lnTo>
                      <a:lnTo>
                        <a:pt x="92" y="151"/>
                      </a:lnTo>
                      <a:lnTo>
                        <a:pt x="92" y="182"/>
                      </a:lnTo>
                      <a:lnTo>
                        <a:pt x="80" y="182"/>
                      </a:lnTo>
                      <a:lnTo>
                        <a:pt x="80" y="201"/>
                      </a:lnTo>
                      <a:lnTo>
                        <a:pt x="105" y="232"/>
                      </a:lnTo>
                      <a:lnTo>
                        <a:pt x="115" y="272"/>
                      </a:lnTo>
                      <a:lnTo>
                        <a:pt x="105" y="292"/>
                      </a:lnTo>
                      <a:lnTo>
                        <a:pt x="46" y="292"/>
                      </a:lnTo>
                      <a:lnTo>
                        <a:pt x="22" y="272"/>
                      </a:lnTo>
                      <a:lnTo>
                        <a:pt x="0" y="272"/>
                      </a:lnTo>
                      <a:lnTo>
                        <a:pt x="0" y="292"/>
                      </a:lnTo>
                      <a:lnTo>
                        <a:pt x="11" y="322"/>
                      </a:lnTo>
                      <a:lnTo>
                        <a:pt x="11" y="342"/>
                      </a:lnTo>
                      <a:lnTo>
                        <a:pt x="11" y="373"/>
                      </a:lnTo>
                      <a:lnTo>
                        <a:pt x="11" y="393"/>
                      </a:lnTo>
                      <a:lnTo>
                        <a:pt x="11" y="414"/>
                      </a:lnTo>
                      <a:lnTo>
                        <a:pt x="46" y="414"/>
                      </a:lnTo>
                      <a:lnTo>
                        <a:pt x="57" y="443"/>
                      </a:lnTo>
                      <a:lnTo>
                        <a:pt x="139" y="495"/>
                      </a:lnTo>
                      <a:lnTo>
                        <a:pt x="139" y="504"/>
                      </a:lnTo>
                      <a:lnTo>
                        <a:pt x="185" y="565"/>
                      </a:lnTo>
                      <a:lnTo>
                        <a:pt x="210" y="585"/>
                      </a:lnTo>
                      <a:lnTo>
                        <a:pt x="232" y="585"/>
                      </a:lnTo>
                      <a:lnTo>
                        <a:pt x="256" y="554"/>
                      </a:lnTo>
                      <a:lnTo>
                        <a:pt x="290" y="585"/>
                      </a:lnTo>
                      <a:lnTo>
                        <a:pt x="419" y="675"/>
                      </a:lnTo>
                      <a:lnTo>
                        <a:pt x="441" y="726"/>
                      </a:lnTo>
                      <a:lnTo>
                        <a:pt x="466" y="726"/>
                      </a:lnTo>
                      <a:lnTo>
                        <a:pt x="489" y="705"/>
                      </a:lnTo>
                      <a:lnTo>
                        <a:pt x="500" y="726"/>
                      </a:lnTo>
                      <a:lnTo>
                        <a:pt x="500" y="767"/>
                      </a:lnTo>
                      <a:lnTo>
                        <a:pt x="582" y="796"/>
                      </a:lnTo>
                      <a:lnTo>
                        <a:pt x="594" y="796"/>
                      </a:lnTo>
                      <a:lnTo>
                        <a:pt x="604" y="836"/>
                      </a:lnTo>
                      <a:lnTo>
                        <a:pt x="665" y="867"/>
                      </a:lnTo>
                      <a:lnTo>
                        <a:pt x="675" y="887"/>
                      </a:lnTo>
                      <a:lnTo>
                        <a:pt x="687" y="898"/>
                      </a:lnTo>
                      <a:lnTo>
                        <a:pt x="734" y="898"/>
                      </a:lnTo>
                      <a:lnTo>
                        <a:pt x="770" y="898"/>
                      </a:lnTo>
                      <a:lnTo>
                        <a:pt x="816" y="918"/>
                      </a:lnTo>
                      <a:lnTo>
                        <a:pt x="921" y="918"/>
                      </a:lnTo>
                      <a:lnTo>
                        <a:pt x="967" y="918"/>
                      </a:lnTo>
                      <a:lnTo>
                        <a:pt x="979" y="938"/>
                      </a:lnTo>
                      <a:lnTo>
                        <a:pt x="967" y="977"/>
                      </a:lnTo>
                      <a:lnTo>
                        <a:pt x="991" y="988"/>
                      </a:lnTo>
                      <a:lnTo>
                        <a:pt x="1026" y="948"/>
                      </a:lnTo>
                      <a:lnTo>
                        <a:pt x="1096" y="907"/>
                      </a:lnTo>
                      <a:lnTo>
                        <a:pt x="1154" y="918"/>
                      </a:lnTo>
                      <a:lnTo>
                        <a:pt x="1200" y="938"/>
                      </a:lnTo>
                      <a:close/>
                    </a:path>
                  </a:pathLst>
                </a:custGeom>
                <a:solidFill>
                  <a:schemeClr val="hlink"/>
                </a:solidFill>
                <a:ln w="9525">
                  <a:solidFill>
                    <a:srgbClr val="000000"/>
                  </a:solidFill>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sp>
              <p:nvSpPr>
                <p:cNvPr id="89" name="Freeform 65"/>
                <p:cNvSpPr>
                  <a:spLocks/>
                </p:cNvSpPr>
                <p:nvPr/>
              </p:nvSpPr>
              <p:spPr bwMode="auto">
                <a:xfrm>
                  <a:off x="555" y="2034"/>
                  <a:ext cx="2114" cy="983"/>
                </a:xfrm>
                <a:custGeom>
                  <a:avLst/>
                  <a:gdLst/>
                  <a:ahLst/>
                  <a:cxnLst>
                    <a:cxn ang="0">
                      <a:pos x="1269" y="948"/>
                    </a:cxn>
                    <a:cxn ang="0">
                      <a:pos x="1305" y="977"/>
                    </a:cxn>
                    <a:cxn ang="0">
                      <a:pos x="1410" y="948"/>
                    </a:cxn>
                    <a:cxn ang="0">
                      <a:pos x="1481" y="907"/>
                    </a:cxn>
                    <a:cxn ang="0">
                      <a:pos x="1551" y="876"/>
                    </a:cxn>
                    <a:cxn ang="0">
                      <a:pos x="1644" y="857"/>
                    </a:cxn>
                    <a:cxn ang="0">
                      <a:pos x="1772" y="836"/>
                    </a:cxn>
                    <a:cxn ang="0">
                      <a:pos x="1785" y="876"/>
                    </a:cxn>
                    <a:cxn ang="0">
                      <a:pos x="1818" y="887"/>
                    </a:cxn>
                    <a:cxn ang="0">
                      <a:pos x="1795" y="938"/>
                    </a:cxn>
                    <a:cxn ang="0">
                      <a:pos x="1818" y="948"/>
                    </a:cxn>
                    <a:cxn ang="0">
                      <a:pos x="1936" y="938"/>
                    </a:cxn>
                    <a:cxn ang="0">
                      <a:pos x="2005" y="957"/>
                    </a:cxn>
                    <a:cxn ang="0">
                      <a:pos x="2041" y="968"/>
                    </a:cxn>
                    <a:cxn ang="0">
                      <a:pos x="2041" y="907"/>
                    </a:cxn>
                    <a:cxn ang="0">
                      <a:pos x="2099" y="857"/>
                    </a:cxn>
                    <a:cxn ang="0">
                      <a:pos x="2052" y="655"/>
                    </a:cxn>
                    <a:cxn ang="0">
                      <a:pos x="2016" y="535"/>
                    </a:cxn>
                    <a:cxn ang="0">
                      <a:pos x="1912" y="495"/>
                    </a:cxn>
                    <a:cxn ang="0">
                      <a:pos x="1853" y="605"/>
                    </a:cxn>
                    <a:cxn ang="0">
                      <a:pos x="1724" y="545"/>
                    </a:cxn>
                    <a:cxn ang="0">
                      <a:pos x="1503" y="473"/>
                    </a:cxn>
                    <a:cxn ang="0">
                      <a:pos x="1410" y="464"/>
                    </a:cxn>
                    <a:cxn ang="0">
                      <a:pos x="1235" y="393"/>
                    </a:cxn>
                    <a:cxn ang="0">
                      <a:pos x="1142" y="222"/>
                    </a:cxn>
                    <a:cxn ang="0">
                      <a:pos x="1177" y="161"/>
                    </a:cxn>
                    <a:cxn ang="0">
                      <a:pos x="1177" y="81"/>
                    </a:cxn>
                    <a:cxn ang="0">
                      <a:pos x="1189" y="40"/>
                    </a:cxn>
                    <a:cxn ang="0">
                      <a:pos x="1037" y="0"/>
                    </a:cxn>
                    <a:cxn ang="0">
                      <a:pos x="933" y="20"/>
                    </a:cxn>
                    <a:cxn ang="0">
                      <a:pos x="792" y="61"/>
                    </a:cxn>
                    <a:cxn ang="0">
                      <a:pos x="652" y="70"/>
                    </a:cxn>
                    <a:cxn ang="0">
                      <a:pos x="559" y="31"/>
                    </a:cxn>
                    <a:cxn ang="0">
                      <a:pos x="395" y="51"/>
                    </a:cxn>
                    <a:cxn ang="0">
                      <a:pos x="337" y="20"/>
                    </a:cxn>
                    <a:cxn ang="0">
                      <a:pos x="220" y="40"/>
                    </a:cxn>
                    <a:cxn ang="0">
                      <a:pos x="163" y="101"/>
                    </a:cxn>
                    <a:cxn ang="0">
                      <a:pos x="139" y="132"/>
                    </a:cxn>
                    <a:cxn ang="0">
                      <a:pos x="92" y="151"/>
                    </a:cxn>
                    <a:cxn ang="0">
                      <a:pos x="80" y="182"/>
                    </a:cxn>
                    <a:cxn ang="0">
                      <a:pos x="105" y="232"/>
                    </a:cxn>
                    <a:cxn ang="0">
                      <a:pos x="105" y="292"/>
                    </a:cxn>
                    <a:cxn ang="0">
                      <a:pos x="22" y="272"/>
                    </a:cxn>
                    <a:cxn ang="0">
                      <a:pos x="0" y="292"/>
                    </a:cxn>
                    <a:cxn ang="0">
                      <a:pos x="11" y="342"/>
                    </a:cxn>
                    <a:cxn ang="0">
                      <a:pos x="11" y="393"/>
                    </a:cxn>
                    <a:cxn ang="0">
                      <a:pos x="46" y="414"/>
                    </a:cxn>
                    <a:cxn ang="0">
                      <a:pos x="139" y="495"/>
                    </a:cxn>
                    <a:cxn ang="0">
                      <a:pos x="185" y="565"/>
                    </a:cxn>
                    <a:cxn ang="0">
                      <a:pos x="232" y="585"/>
                    </a:cxn>
                    <a:cxn ang="0">
                      <a:pos x="290" y="585"/>
                    </a:cxn>
                    <a:cxn ang="0">
                      <a:pos x="441" y="726"/>
                    </a:cxn>
                    <a:cxn ang="0">
                      <a:pos x="489" y="705"/>
                    </a:cxn>
                    <a:cxn ang="0">
                      <a:pos x="500" y="767"/>
                    </a:cxn>
                    <a:cxn ang="0">
                      <a:pos x="594" y="796"/>
                    </a:cxn>
                    <a:cxn ang="0">
                      <a:pos x="665" y="867"/>
                    </a:cxn>
                    <a:cxn ang="0">
                      <a:pos x="687" y="898"/>
                    </a:cxn>
                    <a:cxn ang="0">
                      <a:pos x="770" y="898"/>
                    </a:cxn>
                    <a:cxn ang="0">
                      <a:pos x="921" y="918"/>
                    </a:cxn>
                    <a:cxn ang="0">
                      <a:pos x="979" y="938"/>
                    </a:cxn>
                    <a:cxn ang="0">
                      <a:pos x="991" y="988"/>
                    </a:cxn>
                    <a:cxn ang="0">
                      <a:pos x="1096" y="907"/>
                    </a:cxn>
                    <a:cxn ang="0">
                      <a:pos x="1200" y="938"/>
                    </a:cxn>
                  </a:cxnLst>
                  <a:rect l="0" t="0" r="r" b="b"/>
                  <a:pathLst>
                    <a:path w="2099" h="988">
                      <a:moveTo>
                        <a:pt x="1200" y="938"/>
                      </a:moveTo>
                      <a:lnTo>
                        <a:pt x="1269" y="948"/>
                      </a:lnTo>
                      <a:lnTo>
                        <a:pt x="1294" y="977"/>
                      </a:lnTo>
                      <a:lnTo>
                        <a:pt x="1305" y="977"/>
                      </a:lnTo>
                      <a:lnTo>
                        <a:pt x="1398" y="968"/>
                      </a:lnTo>
                      <a:lnTo>
                        <a:pt x="1410" y="948"/>
                      </a:lnTo>
                      <a:lnTo>
                        <a:pt x="1422" y="938"/>
                      </a:lnTo>
                      <a:lnTo>
                        <a:pt x="1481" y="907"/>
                      </a:lnTo>
                      <a:lnTo>
                        <a:pt x="1515" y="898"/>
                      </a:lnTo>
                      <a:lnTo>
                        <a:pt x="1551" y="876"/>
                      </a:lnTo>
                      <a:lnTo>
                        <a:pt x="1632" y="848"/>
                      </a:lnTo>
                      <a:lnTo>
                        <a:pt x="1644" y="857"/>
                      </a:lnTo>
                      <a:lnTo>
                        <a:pt x="1690" y="867"/>
                      </a:lnTo>
                      <a:lnTo>
                        <a:pt x="1772" y="836"/>
                      </a:lnTo>
                      <a:lnTo>
                        <a:pt x="1807" y="848"/>
                      </a:lnTo>
                      <a:lnTo>
                        <a:pt x="1785" y="876"/>
                      </a:lnTo>
                      <a:lnTo>
                        <a:pt x="1785" y="887"/>
                      </a:lnTo>
                      <a:lnTo>
                        <a:pt x="1818" y="887"/>
                      </a:lnTo>
                      <a:lnTo>
                        <a:pt x="1829" y="898"/>
                      </a:lnTo>
                      <a:lnTo>
                        <a:pt x="1795" y="938"/>
                      </a:lnTo>
                      <a:lnTo>
                        <a:pt x="1807" y="948"/>
                      </a:lnTo>
                      <a:lnTo>
                        <a:pt x="1818" y="948"/>
                      </a:lnTo>
                      <a:lnTo>
                        <a:pt x="1900" y="968"/>
                      </a:lnTo>
                      <a:lnTo>
                        <a:pt x="1936" y="938"/>
                      </a:lnTo>
                      <a:lnTo>
                        <a:pt x="1994" y="977"/>
                      </a:lnTo>
                      <a:lnTo>
                        <a:pt x="2005" y="957"/>
                      </a:lnTo>
                      <a:lnTo>
                        <a:pt x="2028" y="968"/>
                      </a:lnTo>
                      <a:lnTo>
                        <a:pt x="2041" y="968"/>
                      </a:lnTo>
                      <a:lnTo>
                        <a:pt x="2052" y="957"/>
                      </a:lnTo>
                      <a:lnTo>
                        <a:pt x="2041" y="907"/>
                      </a:lnTo>
                      <a:lnTo>
                        <a:pt x="2063" y="898"/>
                      </a:lnTo>
                      <a:lnTo>
                        <a:pt x="2099" y="857"/>
                      </a:lnTo>
                      <a:lnTo>
                        <a:pt x="2087" y="726"/>
                      </a:lnTo>
                      <a:lnTo>
                        <a:pt x="2052" y="655"/>
                      </a:lnTo>
                      <a:lnTo>
                        <a:pt x="2075" y="635"/>
                      </a:lnTo>
                      <a:lnTo>
                        <a:pt x="2016" y="535"/>
                      </a:lnTo>
                      <a:lnTo>
                        <a:pt x="1936" y="485"/>
                      </a:lnTo>
                      <a:lnTo>
                        <a:pt x="1912" y="495"/>
                      </a:lnTo>
                      <a:lnTo>
                        <a:pt x="1912" y="523"/>
                      </a:lnTo>
                      <a:lnTo>
                        <a:pt x="1853" y="605"/>
                      </a:lnTo>
                      <a:lnTo>
                        <a:pt x="1737" y="585"/>
                      </a:lnTo>
                      <a:lnTo>
                        <a:pt x="1724" y="545"/>
                      </a:lnTo>
                      <a:lnTo>
                        <a:pt x="1655" y="495"/>
                      </a:lnTo>
                      <a:lnTo>
                        <a:pt x="1503" y="473"/>
                      </a:lnTo>
                      <a:lnTo>
                        <a:pt x="1434" y="464"/>
                      </a:lnTo>
                      <a:lnTo>
                        <a:pt x="1410" y="464"/>
                      </a:lnTo>
                      <a:lnTo>
                        <a:pt x="1352" y="423"/>
                      </a:lnTo>
                      <a:lnTo>
                        <a:pt x="1235" y="393"/>
                      </a:lnTo>
                      <a:lnTo>
                        <a:pt x="1154" y="252"/>
                      </a:lnTo>
                      <a:lnTo>
                        <a:pt x="1142" y="222"/>
                      </a:lnTo>
                      <a:lnTo>
                        <a:pt x="1177" y="201"/>
                      </a:lnTo>
                      <a:lnTo>
                        <a:pt x="1177" y="161"/>
                      </a:lnTo>
                      <a:lnTo>
                        <a:pt x="1200" y="111"/>
                      </a:lnTo>
                      <a:lnTo>
                        <a:pt x="1177" y="81"/>
                      </a:lnTo>
                      <a:lnTo>
                        <a:pt x="1212" y="61"/>
                      </a:lnTo>
                      <a:lnTo>
                        <a:pt x="1189" y="40"/>
                      </a:lnTo>
                      <a:lnTo>
                        <a:pt x="1131" y="40"/>
                      </a:lnTo>
                      <a:lnTo>
                        <a:pt x="1037" y="0"/>
                      </a:lnTo>
                      <a:lnTo>
                        <a:pt x="979" y="0"/>
                      </a:lnTo>
                      <a:lnTo>
                        <a:pt x="933" y="20"/>
                      </a:lnTo>
                      <a:lnTo>
                        <a:pt x="874" y="20"/>
                      </a:lnTo>
                      <a:lnTo>
                        <a:pt x="792" y="61"/>
                      </a:lnTo>
                      <a:lnTo>
                        <a:pt x="723" y="51"/>
                      </a:lnTo>
                      <a:lnTo>
                        <a:pt x="652" y="70"/>
                      </a:lnTo>
                      <a:lnTo>
                        <a:pt x="594" y="61"/>
                      </a:lnTo>
                      <a:lnTo>
                        <a:pt x="559" y="31"/>
                      </a:lnTo>
                      <a:lnTo>
                        <a:pt x="466" y="20"/>
                      </a:lnTo>
                      <a:lnTo>
                        <a:pt x="395" y="51"/>
                      </a:lnTo>
                      <a:lnTo>
                        <a:pt x="373" y="40"/>
                      </a:lnTo>
                      <a:lnTo>
                        <a:pt x="337" y="20"/>
                      </a:lnTo>
                      <a:lnTo>
                        <a:pt x="268" y="11"/>
                      </a:lnTo>
                      <a:lnTo>
                        <a:pt x="220" y="40"/>
                      </a:lnTo>
                      <a:lnTo>
                        <a:pt x="210" y="81"/>
                      </a:lnTo>
                      <a:lnTo>
                        <a:pt x="163" y="101"/>
                      </a:lnTo>
                      <a:lnTo>
                        <a:pt x="163" y="121"/>
                      </a:lnTo>
                      <a:lnTo>
                        <a:pt x="139" y="132"/>
                      </a:lnTo>
                      <a:lnTo>
                        <a:pt x="105" y="132"/>
                      </a:lnTo>
                      <a:lnTo>
                        <a:pt x="92" y="151"/>
                      </a:lnTo>
                      <a:lnTo>
                        <a:pt x="92" y="182"/>
                      </a:lnTo>
                      <a:lnTo>
                        <a:pt x="80" y="182"/>
                      </a:lnTo>
                      <a:lnTo>
                        <a:pt x="80" y="201"/>
                      </a:lnTo>
                      <a:lnTo>
                        <a:pt x="105" y="232"/>
                      </a:lnTo>
                      <a:lnTo>
                        <a:pt x="115" y="272"/>
                      </a:lnTo>
                      <a:lnTo>
                        <a:pt x="105" y="292"/>
                      </a:lnTo>
                      <a:lnTo>
                        <a:pt x="46" y="292"/>
                      </a:lnTo>
                      <a:lnTo>
                        <a:pt x="22" y="272"/>
                      </a:lnTo>
                      <a:lnTo>
                        <a:pt x="0" y="272"/>
                      </a:lnTo>
                      <a:lnTo>
                        <a:pt x="0" y="292"/>
                      </a:lnTo>
                      <a:lnTo>
                        <a:pt x="11" y="322"/>
                      </a:lnTo>
                      <a:lnTo>
                        <a:pt x="11" y="342"/>
                      </a:lnTo>
                      <a:lnTo>
                        <a:pt x="11" y="373"/>
                      </a:lnTo>
                      <a:lnTo>
                        <a:pt x="11" y="393"/>
                      </a:lnTo>
                      <a:lnTo>
                        <a:pt x="11" y="414"/>
                      </a:lnTo>
                      <a:lnTo>
                        <a:pt x="46" y="414"/>
                      </a:lnTo>
                      <a:lnTo>
                        <a:pt x="57" y="443"/>
                      </a:lnTo>
                      <a:lnTo>
                        <a:pt x="139" y="495"/>
                      </a:lnTo>
                      <a:lnTo>
                        <a:pt x="139" y="504"/>
                      </a:lnTo>
                      <a:lnTo>
                        <a:pt x="185" y="565"/>
                      </a:lnTo>
                      <a:lnTo>
                        <a:pt x="210" y="585"/>
                      </a:lnTo>
                      <a:lnTo>
                        <a:pt x="232" y="585"/>
                      </a:lnTo>
                      <a:lnTo>
                        <a:pt x="256" y="554"/>
                      </a:lnTo>
                      <a:lnTo>
                        <a:pt x="290" y="585"/>
                      </a:lnTo>
                      <a:lnTo>
                        <a:pt x="419" y="675"/>
                      </a:lnTo>
                      <a:lnTo>
                        <a:pt x="441" y="726"/>
                      </a:lnTo>
                      <a:lnTo>
                        <a:pt x="466" y="726"/>
                      </a:lnTo>
                      <a:lnTo>
                        <a:pt x="489" y="705"/>
                      </a:lnTo>
                      <a:lnTo>
                        <a:pt x="500" y="726"/>
                      </a:lnTo>
                      <a:lnTo>
                        <a:pt x="500" y="767"/>
                      </a:lnTo>
                      <a:lnTo>
                        <a:pt x="582" y="796"/>
                      </a:lnTo>
                      <a:lnTo>
                        <a:pt x="594" y="796"/>
                      </a:lnTo>
                      <a:lnTo>
                        <a:pt x="604" y="836"/>
                      </a:lnTo>
                      <a:lnTo>
                        <a:pt x="665" y="867"/>
                      </a:lnTo>
                      <a:lnTo>
                        <a:pt x="675" y="887"/>
                      </a:lnTo>
                      <a:lnTo>
                        <a:pt x="687" y="898"/>
                      </a:lnTo>
                      <a:lnTo>
                        <a:pt x="734" y="898"/>
                      </a:lnTo>
                      <a:lnTo>
                        <a:pt x="770" y="898"/>
                      </a:lnTo>
                      <a:lnTo>
                        <a:pt x="816" y="918"/>
                      </a:lnTo>
                      <a:lnTo>
                        <a:pt x="921" y="918"/>
                      </a:lnTo>
                      <a:lnTo>
                        <a:pt x="967" y="918"/>
                      </a:lnTo>
                      <a:lnTo>
                        <a:pt x="979" y="938"/>
                      </a:lnTo>
                      <a:lnTo>
                        <a:pt x="967" y="977"/>
                      </a:lnTo>
                      <a:lnTo>
                        <a:pt x="991" y="988"/>
                      </a:lnTo>
                      <a:lnTo>
                        <a:pt x="1026" y="948"/>
                      </a:lnTo>
                      <a:lnTo>
                        <a:pt x="1096" y="907"/>
                      </a:lnTo>
                      <a:lnTo>
                        <a:pt x="1154" y="918"/>
                      </a:lnTo>
                      <a:lnTo>
                        <a:pt x="1200" y="938"/>
                      </a:lnTo>
                      <a:close/>
                    </a:path>
                  </a:pathLst>
                </a:custGeom>
                <a:solidFill>
                  <a:schemeClr val="hlink"/>
                </a:solidFill>
                <a:ln w="14288">
                  <a:solidFill>
                    <a:srgbClr val="000000"/>
                  </a:solidFill>
                  <a:prstDash val="solid"/>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grpSp>
          <p:grpSp>
            <p:nvGrpSpPr>
              <p:cNvPr id="52" name="Group 66"/>
              <p:cNvGrpSpPr>
                <a:grpSpLocks/>
              </p:cNvGrpSpPr>
              <p:nvPr/>
            </p:nvGrpSpPr>
            <p:grpSpPr bwMode="auto">
              <a:xfrm>
                <a:off x="1740" y="2048"/>
                <a:ext cx="1061" cy="673"/>
                <a:chOff x="1700" y="1788"/>
                <a:chExt cx="1370" cy="846"/>
              </a:xfrm>
            </p:grpSpPr>
            <p:sp>
              <p:nvSpPr>
                <p:cNvPr id="86" name="Freeform 67"/>
                <p:cNvSpPr>
                  <a:spLocks/>
                </p:cNvSpPr>
                <p:nvPr/>
              </p:nvSpPr>
              <p:spPr bwMode="auto">
                <a:xfrm>
                  <a:off x="1699" y="1789"/>
                  <a:ext cx="1374" cy="844"/>
                </a:xfrm>
                <a:custGeom>
                  <a:avLst/>
                  <a:gdLst/>
                  <a:ahLst/>
                  <a:cxnLst>
                    <a:cxn ang="0">
                      <a:pos x="117" y="311"/>
                    </a:cxn>
                    <a:cxn ang="0">
                      <a:pos x="188" y="282"/>
                    </a:cxn>
                    <a:cxn ang="0">
                      <a:pos x="152" y="261"/>
                    </a:cxn>
                    <a:cxn ang="0">
                      <a:pos x="199" y="231"/>
                    </a:cxn>
                    <a:cxn ang="0">
                      <a:pos x="140" y="130"/>
                    </a:cxn>
                    <a:cxn ang="0">
                      <a:pos x="175" y="50"/>
                    </a:cxn>
                    <a:cxn ang="0">
                      <a:pos x="457" y="0"/>
                    </a:cxn>
                    <a:cxn ang="0">
                      <a:pos x="620" y="29"/>
                    </a:cxn>
                    <a:cxn ang="0">
                      <a:pos x="714" y="80"/>
                    </a:cxn>
                    <a:cxn ang="0">
                      <a:pos x="808" y="50"/>
                    </a:cxn>
                    <a:cxn ang="0">
                      <a:pos x="925" y="29"/>
                    </a:cxn>
                    <a:cxn ang="0">
                      <a:pos x="1077" y="69"/>
                    </a:cxn>
                    <a:cxn ang="0">
                      <a:pos x="1182" y="161"/>
                    </a:cxn>
                    <a:cxn ang="0">
                      <a:pos x="1265" y="191"/>
                    </a:cxn>
                    <a:cxn ang="0">
                      <a:pos x="1346" y="322"/>
                    </a:cxn>
                    <a:cxn ang="0">
                      <a:pos x="1370" y="413"/>
                    </a:cxn>
                    <a:cxn ang="0">
                      <a:pos x="1323" y="474"/>
                    </a:cxn>
                    <a:cxn ang="0">
                      <a:pos x="1265" y="514"/>
                    </a:cxn>
                    <a:cxn ang="0">
                      <a:pos x="1240" y="574"/>
                    </a:cxn>
                    <a:cxn ang="0">
                      <a:pos x="1182" y="544"/>
                    </a:cxn>
                    <a:cxn ang="0">
                      <a:pos x="1194" y="595"/>
                    </a:cxn>
                    <a:cxn ang="0">
                      <a:pos x="1277" y="635"/>
                    </a:cxn>
                    <a:cxn ang="0">
                      <a:pos x="1323" y="654"/>
                    </a:cxn>
                    <a:cxn ang="0">
                      <a:pos x="1265" y="685"/>
                    </a:cxn>
                    <a:cxn ang="0">
                      <a:pos x="1229" y="675"/>
                    </a:cxn>
                    <a:cxn ang="0">
                      <a:pos x="1170" y="715"/>
                    </a:cxn>
                    <a:cxn ang="0">
                      <a:pos x="1124" y="745"/>
                    </a:cxn>
                    <a:cxn ang="0">
                      <a:pos x="1055" y="675"/>
                    </a:cxn>
                    <a:cxn ang="0">
                      <a:pos x="937" y="664"/>
                    </a:cxn>
                    <a:cxn ang="0">
                      <a:pos x="808" y="695"/>
                    </a:cxn>
                    <a:cxn ang="0">
                      <a:pos x="772" y="735"/>
                    </a:cxn>
                    <a:cxn ang="0">
                      <a:pos x="714" y="846"/>
                    </a:cxn>
                    <a:cxn ang="0">
                      <a:pos x="584" y="785"/>
                    </a:cxn>
                    <a:cxn ang="0">
                      <a:pos x="362" y="715"/>
                    </a:cxn>
                    <a:cxn ang="0">
                      <a:pos x="269" y="705"/>
                    </a:cxn>
                    <a:cxn ang="0">
                      <a:pos x="93" y="635"/>
                    </a:cxn>
                    <a:cxn ang="0">
                      <a:pos x="0" y="463"/>
                    </a:cxn>
                    <a:cxn ang="0">
                      <a:pos x="35" y="402"/>
                    </a:cxn>
                    <a:cxn ang="0">
                      <a:pos x="35" y="322"/>
                    </a:cxn>
                  </a:cxnLst>
                  <a:rect l="0" t="0" r="r" b="b"/>
                  <a:pathLst>
                    <a:path w="1370" h="846">
                      <a:moveTo>
                        <a:pt x="69" y="301"/>
                      </a:moveTo>
                      <a:lnTo>
                        <a:pt x="117" y="311"/>
                      </a:lnTo>
                      <a:lnTo>
                        <a:pt x="199" y="292"/>
                      </a:lnTo>
                      <a:lnTo>
                        <a:pt x="188" y="282"/>
                      </a:lnTo>
                      <a:lnTo>
                        <a:pt x="164" y="282"/>
                      </a:lnTo>
                      <a:lnTo>
                        <a:pt x="152" y="261"/>
                      </a:lnTo>
                      <a:lnTo>
                        <a:pt x="164" y="242"/>
                      </a:lnTo>
                      <a:lnTo>
                        <a:pt x="199" y="231"/>
                      </a:lnTo>
                      <a:lnTo>
                        <a:pt x="222" y="191"/>
                      </a:lnTo>
                      <a:lnTo>
                        <a:pt x="140" y="130"/>
                      </a:lnTo>
                      <a:lnTo>
                        <a:pt x="140" y="80"/>
                      </a:lnTo>
                      <a:lnTo>
                        <a:pt x="175" y="50"/>
                      </a:lnTo>
                      <a:lnTo>
                        <a:pt x="432" y="10"/>
                      </a:lnTo>
                      <a:lnTo>
                        <a:pt x="457" y="0"/>
                      </a:lnTo>
                      <a:lnTo>
                        <a:pt x="492" y="0"/>
                      </a:lnTo>
                      <a:lnTo>
                        <a:pt x="620" y="29"/>
                      </a:lnTo>
                      <a:lnTo>
                        <a:pt x="655" y="50"/>
                      </a:lnTo>
                      <a:lnTo>
                        <a:pt x="714" y="80"/>
                      </a:lnTo>
                      <a:lnTo>
                        <a:pt x="750" y="69"/>
                      </a:lnTo>
                      <a:lnTo>
                        <a:pt x="808" y="50"/>
                      </a:lnTo>
                      <a:lnTo>
                        <a:pt x="877" y="60"/>
                      </a:lnTo>
                      <a:lnTo>
                        <a:pt x="925" y="29"/>
                      </a:lnTo>
                      <a:lnTo>
                        <a:pt x="1030" y="90"/>
                      </a:lnTo>
                      <a:lnTo>
                        <a:pt x="1077" y="69"/>
                      </a:lnTo>
                      <a:lnTo>
                        <a:pt x="1113" y="130"/>
                      </a:lnTo>
                      <a:lnTo>
                        <a:pt x="1182" y="161"/>
                      </a:lnTo>
                      <a:lnTo>
                        <a:pt x="1229" y="201"/>
                      </a:lnTo>
                      <a:lnTo>
                        <a:pt x="1265" y="191"/>
                      </a:lnTo>
                      <a:lnTo>
                        <a:pt x="1335" y="271"/>
                      </a:lnTo>
                      <a:lnTo>
                        <a:pt x="1346" y="322"/>
                      </a:lnTo>
                      <a:lnTo>
                        <a:pt x="1370" y="351"/>
                      </a:lnTo>
                      <a:lnTo>
                        <a:pt x="1370" y="413"/>
                      </a:lnTo>
                      <a:lnTo>
                        <a:pt x="1312" y="453"/>
                      </a:lnTo>
                      <a:lnTo>
                        <a:pt x="1323" y="474"/>
                      </a:lnTo>
                      <a:lnTo>
                        <a:pt x="1299" y="493"/>
                      </a:lnTo>
                      <a:lnTo>
                        <a:pt x="1265" y="514"/>
                      </a:lnTo>
                      <a:lnTo>
                        <a:pt x="1265" y="554"/>
                      </a:lnTo>
                      <a:lnTo>
                        <a:pt x="1240" y="574"/>
                      </a:lnTo>
                      <a:lnTo>
                        <a:pt x="1218" y="564"/>
                      </a:lnTo>
                      <a:lnTo>
                        <a:pt x="1182" y="544"/>
                      </a:lnTo>
                      <a:lnTo>
                        <a:pt x="1170" y="574"/>
                      </a:lnTo>
                      <a:lnTo>
                        <a:pt x="1194" y="595"/>
                      </a:lnTo>
                      <a:lnTo>
                        <a:pt x="1240" y="595"/>
                      </a:lnTo>
                      <a:lnTo>
                        <a:pt x="1277" y="635"/>
                      </a:lnTo>
                      <a:lnTo>
                        <a:pt x="1299" y="635"/>
                      </a:lnTo>
                      <a:lnTo>
                        <a:pt x="1323" y="654"/>
                      </a:lnTo>
                      <a:lnTo>
                        <a:pt x="1312" y="685"/>
                      </a:lnTo>
                      <a:lnTo>
                        <a:pt x="1265" y="685"/>
                      </a:lnTo>
                      <a:lnTo>
                        <a:pt x="1240" y="705"/>
                      </a:lnTo>
                      <a:lnTo>
                        <a:pt x="1229" y="675"/>
                      </a:lnTo>
                      <a:lnTo>
                        <a:pt x="1182" y="695"/>
                      </a:lnTo>
                      <a:lnTo>
                        <a:pt x="1170" y="715"/>
                      </a:lnTo>
                      <a:lnTo>
                        <a:pt x="1170" y="735"/>
                      </a:lnTo>
                      <a:lnTo>
                        <a:pt x="1124" y="745"/>
                      </a:lnTo>
                      <a:lnTo>
                        <a:pt x="1065" y="695"/>
                      </a:lnTo>
                      <a:lnTo>
                        <a:pt x="1055" y="675"/>
                      </a:lnTo>
                      <a:lnTo>
                        <a:pt x="1007" y="685"/>
                      </a:lnTo>
                      <a:lnTo>
                        <a:pt x="937" y="664"/>
                      </a:lnTo>
                      <a:lnTo>
                        <a:pt x="820" y="685"/>
                      </a:lnTo>
                      <a:lnTo>
                        <a:pt x="808" y="695"/>
                      </a:lnTo>
                      <a:lnTo>
                        <a:pt x="797" y="726"/>
                      </a:lnTo>
                      <a:lnTo>
                        <a:pt x="772" y="735"/>
                      </a:lnTo>
                      <a:lnTo>
                        <a:pt x="772" y="765"/>
                      </a:lnTo>
                      <a:lnTo>
                        <a:pt x="714" y="846"/>
                      </a:lnTo>
                      <a:lnTo>
                        <a:pt x="597" y="827"/>
                      </a:lnTo>
                      <a:lnTo>
                        <a:pt x="584" y="785"/>
                      </a:lnTo>
                      <a:lnTo>
                        <a:pt x="515" y="735"/>
                      </a:lnTo>
                      <a:lnTo>
                        <a:pt x="362" y="715"/>
                      </a:lnTo>
                      <a:lnTo>
                        <a:pt x="293" y="705"/>
                      </a:lnTo>
                      <a:lnTo>
                        <a:pt x="269" y="705"/>
                      </a:lnTo>
                      <a:lnTo>
                        <a:pt x="210" y="664"/>
                      </a:lnTo>
                      <a:lnTo>
                        <a:pt x="93" y="635"/>
                      </a:lnTo>
                      <a:lnTo>
                        <a:pt x="12" y="493"/>
                      </a:lnTo>
                      <a:lnTo>
                        <a:pt x="0" y="463"/>
                      </a:lnTo>
                      <a:lnTo>
                        <a:pt x="35" y="443"/>
                      </a:lnTo>
                      <a:lnTo>
                        <a:pt x="35" y="402"/>
                      </a:lnTo>
                      <a:lnTo>
                        <a:pt x="58" y="351"/>
                      </a:lnTo>
                      <a:lnTo>
                        <a:pt x="35" y="322"/>
                      </a:lnTo>
                      <a:lnTo>
                        <a:pt x="69" y="301"/>
                      </a:lnTo>
                      <a:close/>
                    </a:path>
                  </a:pathLst>
                </a:custGeom>
                <a:solidFill>
                  <a:srgbClr val="FFFFB7"/>
                </a:solidFill>
                <a:ln w="9525">
                  <a:solidFill>
                    <a:srgbClr val="000000"/>
                  </a:solidFill>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sp>
              <p:nvSpPr>
                <p:cNvPr id="87" name="Freeform 68"/>
                <p:cNvSpPr>
                  <a:spLocks/>
                </p:cNvSpPr>
                <p:nvPr/>
              </p:nvSpPr>
              <p:spPr bwMode="auto">
                <a:xfrm>
                  <a:off x="1699" y="1789"/>
                  <a:ext cx="1374" cy="844"/>
                </a:xfrm>
                <a:custGeom>
                  <a:avLst/>
                  <a:gdLst/>
                  <a:ahLst/>
                  <a:cxnLst>
                    <a:cxn ang="0">
                      <a:pos x="117" y="311"/>
                    </a:cxn>
                    <a:cxn ang="0">
                      <a:pos x="188" y="282"/>
                    </a:cxn>
                    <a:cxn ang="0">
                      <a:pos x="152" y="261"/>
                    </a:cxn>
                    <a:cxn ang="0">
                      <a:pos x="199" y="231"/>
                    </a:cxn>
                    <a:cxn ang="0">
                      <a:pos x="140" y="130"/>
                    </a:cxn>
                    <a:cxn ang="0">
                      <a:pos x="175" y="50"/>
                    </a:cxn>
                    <a:cxn ang="0">
                      <a:pos x="457" y="0"/>
                    </a:cxn>
                    <a:cxn ang="0">
                      <a:pos x="620" y="29"/>
                    </a:cxn>
                    <a:cxn ang="0">
                      <a:pos x="714" y="80"/>
                    </a:cxn>
                    <a:cxn ang="0">
                      <a:pos x="808" y="50"/>
                    </a:cxn>
                    <a:cxn ang="0">
                      <a:pos x="925" y="29"/>
                    </a:cxn>
                    <a:cxn ang="0">
                      <a:pos x="1077" y="69"/>
                    </a:cxn>
                    <a:cxn ang="0">
                      <a:pos x="1182" y="161"/>
                    </a:cxn>
                    <a:cxn ang="0">
                      <a:pos x="1265" y="191"/>
                    </a:cxn>
                    <a:cxn ang="0">
                      <a:pos x="1346" y="322"/>
                    </a:cxn>
                    <a:cxn ang="0">
                      <a:pos x="1370" y="413"/>
                    </a:cxn>
                    <a:cxn ang="0">
                      <a:pos x="1323" y="474"/>
                    </a:cxn>
                    <a:cxn ang="0">
                      <a:pos x="1265" y="514"/>
                    </a:cxn>
                    <a:cxn ang="0">
                      <a:pos x="1240" y="574"/>
                    </a:cxn>
                    <a:cxn ang="0">
                      <a:pos x="1182" y="544"/>
                    </a:cxn>
                    <a:cxn ang="0">
                      <a:pos x="1194" y="595"/>
                    </a:cxn>
                    <a:cxn ang="0">
                      <a:pos x="1277" y="635"/>
                    </a:cxn>
                    <a:cxn ang="0">
                      <a:pos x="1323" y="654"/>
                    </a:cxn>
                    <a:cxn ang="0">
                      <a:pos x="1265" y="685"/>
                    </a:cxn>
                    <a:cxn ang="0">
                      <a:pos x="1229" y="675"/>
                    </a:cxn>
                    <a:cxn ang="0">
                      <a:pos x="1170" y="715"/>
                    </a:cxn>
                    <a:cxn ang="0">
                      <a:pos x="1124" y="745"/>
                    </a:cxn>
                    <a:cxn ang="0">
                      <a:pos x="1055" y="675"/>
                    </a:cxn>
                    <a:cxn ang="0">
                      <a:pos x="937" y="664"/>
                    </a:cxn>
                    <a:cxn ang="0">
                      <a:pos x="808" y="695"/>
                    </a:cxn>
                    <a:cxn ang="0">
                      <a:pos x="772" y="735"/>
                    </a:cxn>
                    <a:cxn ang="0">
                      <a:pos x="714" y="846"/>
                    </a:cxn>
                    <a:cxn ang="0">
                      <a:pos x="584" y="785"/>
                    </a:cxn>
                    <a:cxn ang="0">
                      <a:pos x="362" y="715"/>
                    </a:cxn>
                    <a:cxn ang="0">
                      <a:pos x="269" y="705"/>
                    </a:cxn>
                    <a:cxn ang="0">
                      <a:pos x="93" y="635"/>
                    </a:cxn>
                    <a:cxn ang="0">
                      <a:pos x="0" y="463"/>
                    </a:cxn>
                    <a:cxn ang="0">
                      <a:pos x="35" y="402"/>
                    </a:cxn>
                    <a:cxn ang="0">
                      <a:pos x="35" y="322"/>
                    </a:cxn>
                  </a:cxnLst>
                  <a:rect l="0" t="0" r="r" b="b"/>
                  <a:pathLst>
                    <a:path w="1370" h="846">
                      <a:moveTo>
                        <a:pt x="69" y="301"/>
                      </a:moveTo>
                      <a:lnTo>
                        <a:pt x="117" y="311"/>
                      </a:lnTo>
                      <a:lnTo>
                        <a:pt x="199" y="292"/>
                      </a:lnTo>
                      <a:lnTo>
                        <a:pt x="188" y="282"/>
                      </a:lnTo>
                      <a:lnTo>
                        <a:pt x="164" y="282"/>
                      </a:lnTo>
                      <a:lnTo>
                        <a:pt x="152" y="261"/>
                      </a:lnTo>
                      <a:lnTo>
                        <a:pt x="164" y="242"/>
                      </a:lnTo>
                      <a:lnTo>
                        <a:pt x="199" y="231"/>
                      </a:lnTo>
                      <a:lnTo>
                        <a:pt x="222" y="191"/>
                      </a:lnTo>
                      <a:lnTo>
                        <a:pt x="140" y="130"/>
                      </a:lnTo>
                      <a:lnTo>
                        <a:pt x="140" y="80"/>
                      </a:lnTo>
                      <a:lnTo>
                        <a:pt x="175" y="50"/>
                      </a:lnTo>
                      <a:lnTo>
                        <a:pt x="432" y="10"/>
                      </a:lnTo>
                      <a:lnTo>
                        <a:pt x="457" y="0"/>
                      </a:lnTo>
                      <a:lnTo>
                        <a:pt x="492" y="0"/>
                      </a:lnTo>
                      <a:lnTo>
                        <a:pt x="620" y="29"/>
                      </a:lnTo>
                      <a:lnTo>
                        <a:pt x="655" y="50"/>
                      </a:lnTo>
                      <a:lnTo>
                        <a:pt x="714" y="80"/>
                      </a:lnTo>
                      <a:lnTo>
                        <a:pt x="750" y="69"/>
                      </a:lnTo>
                      <a:lnTo>
                        <a:pt x="808" y="50"/>
                      </a:lnTo>
                      <a:lnTo>
                        <a:pt x="877" y="60"/>
                      </a:lnTo>
                      <a:lnTo>
                        <a:pt x="925" y="29"/>
                      </a:lnTo>
                      <a:lnTo>
                        <a:pt x="1030" y="90"/>
                      </a:lnTo>
                      <a:lnTo>
                        <a:pt x="1077" y="69"/>
                      </a:lnTo>
                      <a:lnTo>
                        <a:pt x="1113" y="130"/>
                      </a:lnTo>
                      <a:lnTo>
                        <a:pt x="1182" y="161"/>
                      </a:lnTo>
                      <a:lnTo>
                        <a:pt x="1229" y="201"/>
                      </a:lnTo>
                      <a:lnTo>
                        <a:pt x="1265" y="191"/>
                      </a:lnTo>
                      <a:lnTo>
                        <a:pt x="1335" y="271"/>
                      </a:lnTo>
                      <a:lnTo>
                        <a:pt x="1346" y="322"/>
                      </a:lnTo>
                      <a:lnTo>
                        <a:pt x="1370" y="351"/>
                      </a:lnTo>
                      <a:lnTo>
                        <a:pt x="1370" y="413"/>
                      </a:lnTo>
                      <a:lnTo>
                        <a:pt x="1312" y="453"/>
                      </a:lnTo>
                      <a:lnTo>
                        <a:pt x="1323" y="474"/>
                      </a:lnTo>
                      <a:lnTo>
                        <a:pt x="1299" y="493"/>
                      </a:lnTo>
                      <a:lnTo>
                        <a:pt x="1265" y="514"/>
                      </a:lnTo>
                      <a:lnTo>
                        <a:pt x="1265" y="554"/>
                      </a:lnTo>
                      <a:lnTo>
                        <a:pt x="1240" y="574"/>
                      </a:lnTo>
                      <a:lnTo>
                        <a:pt x="1218" y="564"/>
                      </a:lnTo>
                      <a:lnTo>
                        <a:pt x="1182" y="544"/>
                      </a:lnTo>
                      <a:lnTo>
                        <a:pt x="1170" y="574"/>
                      </a:lnTo>
                      <a:lnTo>
                        <a:pt x="1194" y="595"/>
                      </a:lnTo>
                      <a:lnTo>
                        <a:pt x="1240" y="595"/>
                      </a:lnTo>
                      <a:lnTo>
                        <a:pt x="1277" y="635"/>
                      </a:lnTo>
                      <a:lnTo>
                        <a:pt x="1299" y="635"/>
                      </a:lnTo>
                      <a:lnTo>
                        <a:pt x="1323" y="654"/>
                      </a:lnTo>
                      <a:lnTo>
                        <a:pt x="1312" y="685"/>
                      </a:lnTo>
                      <a:lnTo>
                        <a:pt x="1265" y="685"/>
                      </a:lnTo>
                      <a:lnTo>
                        <a:pt x="1240" y="705"/>
                      </a:lnTo>
                      <a:lnTo>
                        <a:pt x="1229" y="675"/>
                      </a:lnTo>
                      <a:lnTo>
                        <a:pt x="1182" y="695"/>
                      </a:lnTo>
                      <a:lnTo>
                        <a:pt x="1170" y="715"/>
                      </a:lnTo>
                      <a:lnTo>
                        <a:pt x="1170" y="735"/>
                      </a:lnTo>
                      <a:lnTo>
                        <a:pt x="1124" y="745"/>
                      </a:lnTo>
                      <a:lnTo>
                        <a:pt x="1065" y="695"/>
                      </a:lnTo>
                      <a:lnTo>
                        <a:pt x="1055" y="675"/>
                      </a:lnTo>
                      <a:lnTo>
                        <a:pt x="1007" y="685"/>
                      </a:lnTo>
                      <a:lnTo>
                        <a:pt x="937" y="664"/>
                      </a:lnTo>
                      <a:lnTo>
                        <a:pt x="820" y="685"/>
                      </a:lnTo>
                      <a:lnTo>
                        <a:pt x="808" y="695"/>
                      </a:lnTo>
                      <a:lnTo>
                        <a:pt x="797" y="726"/>
                      </a:lnTo>
                      <a:lnTo>
                        <a:pt x="772" y="735"/>
                      </a:lnTo>
                      <a:lnTo>
                        <a:pt x="772" y="765"/>
                      </a:lnTo>
                      <a:lnTo>
                        <a:pt x="714" y="846"/>
                      </a:lnTo>
                      <a:lnTo>
                        <a:pt x="597" y="827"/>
                      </a:lnTo>
                      <a:lnTo>
                        <a:pt x="584" y="785"/>
                      </a:lnTo>
                      <a:lnTo>
                        <a:pt x="515" y="735"/>
                      </a:lnTo>
                      <a:lnTo>
                        <a:pt x="362" y="715"/>
                      </a:lnTo>
                      <a:lnTo>
                        <a:pt x="293" y="705"/>
                      </a:lnTo>
                      <a:lnTo>
                        <a:pt x="269" y="705"/>
                      </a:lnTo>
                      <a:lnTo>
                        <a:pt x="210" y="664"/>
                      </a:lnTo>
                      <a:lnTo>
                        <a:pt x="93" y="635"/>
                      </a:lnTo>
                      <a:lnTo>
                        <a:pt x="12" y="493"/>
                      </a:lnTo>
                      <a:lnTo>
                        <a:pt x="0" y="463"/>
                      </a:lnTo>
                      <a:lnTo>
                        <a:pt x="35" y="443"/>
                      </a:lnTo>
                      <a:lnTo>
                        <a:pt x="35" y="402"/>
                      </a:lnTo>
                      <a:lnTo>
                        <a:pt x="58" y="351"/>
                      </a:lnTo>
                      <a:lnTo>
                        <a:pt x="35" y="322"/>
                      </a:lnTo>
                      <a:lnTo>
                        <a:pt x="69" y="301"/>
                      </a:lnTo>
                      <a:close/>
                    </a:path>
                  </a:pathLst>
                </a:custGeom>
                <a:solidFill>
                  <a:srgbClr val="FFFFB7"/>
                </a:solidFill>
                <a:ln w="14288">
                  <a:solidFill>
                    <a:srgbClr val="000000"/>
                  </a:solidFill>
                  <a:prstDash val="solid"/>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grpSp>
          <p:grpSp>
            <p:nvGrpSpPr>
              <p:cNvPr id="53" name="Group 69"/>
              <p:cNvGrpSpPr>
                <a:grpSpLocks/>
              </p:cNvGrpSpPr>
              <p:nvPr/>
            </p:nvGrpSpPr>
            <p:grpSpPr bwMode="auto">
              <a:xfrm>
                <a:off x="2114" y="1774"/>
                <a:ext cx="1136" cy="865"/>
                <a:chOff x="2183" y="1442"/>
                <a:chExt cx="1466" cy="1089"/>
              </a:xfrm>
            </p:grpSpPr>
            <p:sp>
              <p:nvSpPr>
                <p:cNvPr id="84" name="Freeform 70"/>
                <p:cNvSpPr>
                  <a:spLocks/>
                </p:cNvSpPr>
                <p:nvPr/>
              </p:nvSpPr>
              <p:spPr bwMode="auto">
                <a:xfrm>
                  <a:off x="2182" y="1445"/>
                  <a:ext cx="1467" cy="1086"/>
                </a:xfrm>
                <a:custGeom>
                  <a:avLst/>
                  <a:gdLst/>
                  <a:ahLst/>
                  <a:cxnLst>
                    <a:cxn ang="0">
                      <a:pos x="0" y="201"/>
                    </a:cxn>
                    <a:cxn ang="0">
                      <a:pos x="59" y="162"/>
                    </a:cxn>
                    <a:cxn ang="0">
                      <a:pos x="222" y="70"/>
                    </a:cxn>
                    <a:cxn ang="0">
                      <a:pos x="268" y="19"/>
                    </a:cxn>
                    <a:cxn ang="0">
                      <a:pos x="302" y="0"/>
                    </a:cxn>
                    <a:cxn ang="0">
                      <a:pos x="373" y="39"/>
                    </a:cxn>
                    <a:cxn ang="0">
                      <a:pos x="373" y="150"/>
                    </a:cxn>
                    <a:cxn ang="0">
                      <a:pos x="467" y="242"/>
                    </a:cxn>
                    <a:cxn ang="0">
                      <a:pos x="617" y="212"/>
                    </a:cxn>
                    <a:cxn ang="0">
                      <a:pos x="652" y="231"/>
                    </a:cxn>
                    <a:cxn ang="0">
                      <a:pos x="582" y="292"/>
                    </a:cxn>
                    <a:cxn ang="0">
                      <a:pos x="652" y="352"/>
                    </a:cxn>
                    <a:cxn ang="0">
                      <a:pos x="687" y="363"/>
                    </a:cxn>
                    <a:cxn ang="0">
                      <a:pos x="722" y="413"/>
                    </a:cxn>
                    <a:cxn ang="0">
                      <a:pos x="861" y="413"/>
                    </a:cxn>
                    <a:cxn ang="0">
                      <a:pos x="978" y="373"/>
                    </a:cxn>
                    <a:cxn ang="0">
                      <a:pos x="990" y="444"/>
                    </a:cxn>
                    <a:cxn ang="0">
                      <a:pos x="965" y="474"/>
                    </a:cxn>
                    <a:cxn ang="0">
                      <a:pos x="954" y="534"/>
                    </a:cxn>
                    <a:cxn ang="0">
                      <a:pos x="1048" y="575"/>
                    </a:cxn>
                    <a:cxn ang="0">
                      <a:pos x="1129" y="707"/>
                    </a:cxn>
                    <a:cxn ang="0">
                      <a:pos x="1175" y="766"/>
                    </a:cxn>
                    <a:cxn ang="0">
                      <a:pos x="1221" y="797"/>
                    </a:cxn>
                    <a:cxn ang="0">
                      <a:pos x="1245" y="757"/>
                    </a:cxn>
                    <a:cxn ang="0">
                      <a:pos x="1280" y="716"/>
                    </a:cxn>
                    <a:cxn ang="0">
                      <a:pos x="1245" y="676"/>
                    </a:cxn>
                    <a:cxn ang="0">
                      <a:pos x="1267" y="595"/>
                    </a:cxn>
                    <a:cxn ang="0">
                      <a:pos x="1315" y="595"/>
                    </a:cxn>
                    <a:cxn ang="0">
                      <a:pos x="1408" y="655"/>
                    </a:cxn>
                    <a:cxn ang="0">
                      <a:pos x="1466" y="707"/>
                    </a:cxn>
                    <a:cxn ang="0">
                      <a:pos x="1454" y="766"/>
                    </a:cxn>
                    <a:cxn ang="0">
                      <a:pos x="1386" y="797"/>
                    </a:cxn>
                    <a:cxn ang="0">
                      <a:pos x="1373" y="807"/>
                    </a:cxn>
                    <a:cxn ang="0">
                      <a:pos x="1327" y="826"/>
                    </a:cxn>
                    <a:cxn ang="0">
                      <a:pos x="1257" y="817"/>
                    </a:cxn>
                    <a:cxn ang="0">
                      <a:pos x="1257" y="847"/>
                    </a:cxn>
                    <a:cxn ang="0">
                      <a:pos x="1234" y="877"/>
                    </a:cxn>
                    <a:cxn ang="0">
                      <a:pos x="1245" y="948"/>
                    </a:cxn>
                    <a:cxn ang="0">
                      <a:pos x="1257" y="978"/>
                    </a:cxn>
                    <a:cxn ang="0">
                      <a:pos x="1187" y="989"/>
                    </a:cxn>
                    <a:cxn ang="0">
                      <a:pos x="1187" y="1049"/>
                    </a:cxn>
                    <a:cxn ang="0">
                      <a:pos x="1152" y="1079"/>
                    </a:cxn>
                    <a:cxn ang="0">
                      <a:pos x="1070" y="1089"/>
                    </a:cxn>
                    <a:cxn ang="0">
                      <a:pos x="1036" y="1029"/>
                    </a:cxn>
                    <a:cxn ang="0">
                      <a:pos x="990" y="1029"/>
                    </a:cxn>
                    <a:cxn ang="0">
                      <a:pos x="919" y="968"/>
                    </a:cxn>
                    <a:cxn ang="0">
                      <a:pos x="907" y="918"/>
                    </a:cxn>
                    <a:cxn ang="0">
                      <a:pos x="814" y="948"/>
                    </a:cxn>
                    <a:cxn ang="0">
                      <a:pos x="791" y="978"/>
                    </a:cxn>
                    <a:cxn ang="0">
                      <a:pos x="710" y="938"/>
                    </a:cxn>
                    <a:cxn ang="0">
                      <a:pos x="698" y="888"/>
                    </a:cxn>
                    <a:cxn ang="0">
                      <a:pos x="756" y="918"/>
                    </a:cxn>
                    <a:cxn ang="0">
                      <a:pos x="781" y="857"/>
                    </a:cxn>
                    <a:cxn ang="0">
                      <a:pos x="839" y="817"/>
                    </a:cxn>
                    <a:cxn ang="0">
                      <a:pos x="885" y="757"/>
                    </a:cxn>
                    <a:cxn ang="0">
                      <a:pos x="861" y="665"/>
                    </a:cxn>
                    <a:cxn ang="0">
                      <a:pos x="781" y="534"/>
                    </a:cxn>
                    <a:cxn ang="0">
                      <a:pos x="698" y="504"/>
                    </a:cxn>
                    <a:cxn ang="0">
                      <a:pos x="594" y="413"/>
                    </a:cxn>
                    <a:cxn ang="0">
                      <a:pos x="443" y="373"/>
                    </a:cxn>
                    <a:cxn ang="0">
                      <a:pos x="326" y="394"/>
                    </a:cxn>
                    <a:cxn ang="0">
                      <a:pos x="233" y="423"/>
                    </a:cxn>
                    <a:cxn ang="0">
                      <a:pos x="139" y="373"/>
                    </a:cxn>
                  </a:cxnLst>
                  <a:rect l="0" t="0" r="r" b="b"/>
                  <a:pathLst>
                    <a:path w="1466" h="1089">
                      <a:moveTo>
                        <a:pt x="13" y="343"/>
                      </a:moveTo>
                      <a:lnTo>
                        <a:pt x="0" y="201"/>
                      </a:lnTo>
                      <a:lnTo>
                        <a:pt x="0" y="171"/>
                      </a:lnTo>
                      <a:lnTo>
                        <a:pt x="59" y="162"/>
                      </a:lnTo>
                      <a:lnTo>
                        <a:pt x="117" y="110"/>
                      </a:lnTo>
                      <a:lnTo>
                        <a:pt x="222" y="70"/>
                      </a:lnTo>
                      <a:lnTo>
                        <a:pt x="268" y="50"/>
                      </a:lnTo>
                      <a:lnTo>
                        <a:pt x="268" y="19"/>
                      </a:lnTo>
                      <a:lnTo>
                        <a:pt x="280" y="0"/>
                      </a:lnTo>
                      <a:lnTo>
                        <a:pt x="302" y="0"/>
                      </a:lnTo>
                      <a:lnTo>
                        <a:pt x="373" y="10"/>
                      </a:lnTo>
                      <a:lnTo>
                        <a:pt x="373" y="39"/>
                      </a:lnTo>
                      <a:lnTo>
                        <a:pt x="384" y="81"/>
                      </a:lnTo>
                      <a:lnTo>
                        <a:pt x="373" y="150"/>
                      </a:lnTo>
                      <a:lnTo>
                        <a:pt x="431" y="221"/>
                      </a:lnTo>
                      <a:lnTo>
                        <a:pt x="467" y="242"/>
                      </a:lnTo>
                      <a:lnTo>
                        <a:pt x="511" y="212"/>
                      </a:lnTo>
                      <a:lnTo>
                        <a:pt x="617" y="212"/>
                      </a:lnTo>
                      <a:lnTo>
                        <a:pt x="640" y="221"/>
                      </a:lnTo>
                      <a:lnTo>
                        <a:pt x="652" y="231"/>
                      </a:lnTo>
                      <a:lnTo>
                        <a:pt x="640" y="262"/>
                      </a:lnTo>
                      <a:lnTo>
                        <a:pt x="582" y="292"/>
                      </a:lnTo>
                      <a:lnTo>
                        <a:pt x="594" y="312"/>
                      </a:lnTo>
                      <a:lnTo>
                        <a:pt x="652" y="352"/>
                      </a:lnTo>
                      <a:lnTo>
                        <a:pt x="676" y="352"/>
                      </a:lnTo>
                      <a:lnTo>
                        <a:pt x="687" y="363"/>
                      </a:lnTo>
                      <a:lnTo>
                        <a:pt x="687" y="382"/>
                      </a:lnTo>
                      <a:lnTo>
                        <a:pt x="722" y="413"/>
                      </a:lnTo>
                      <a:lnTo>
                        <a:pt x="814" y="423"/>
                      </a:lnTo>
                      <a:lnTo>
                        <a:pt x="861" y="413"/>
                      </a:lnTo>
                      <a:lnTo>
                        <a:pt x="907" y="363"/>
                      </a:lnTo>
                      <a:lnTo>
                        <a:pt x="978" y="373"/>
                      </a:lnTo>
                      <a:lnTo>
                        <a:pt x="1012" y="403"/>
                      </a:lnTo>
                      <a:lnTo>
                        <a:pt x="990" y="444"/>
                      </a:lnTo>
                      <a:lnTo>
                        <a:pt x="1000" y="463"/>
                      </a:lnTo>
                      <a:lnTo>
                        <a:pt x="965" y="474"/>
                      </a:lnTo>
                      <a:lnTo>
                        <a:pt x="943" y="494"/>
                      </a:lnTo>
                      <a:lnTo>
                        <a:pt x="954" y="534"/>
                      </a:lnTo>
                      <a:lnTo>
                        <a:pt x="1012" y="575"/>
                      </a:lnTo>
                      <a:lnTo>
                        <a:pt x="1048" y="575"/>
                      </a:lnTo>
                      <a:lnTo>
                        <a:pt x="1116" y="645"/>
                      </a:lnTo>
                      <a:lnTo>
                        <a:pt x="1129" y="707"/>
                      </a:lnTo>
                      <a:lnTo>
                        <a:pt x="1129" y="736"/>
                      </a:lnTo>
                      <a:lnTo>
                        <a:pt x="1175" y="766"/>
                      </a:lnTo>
                      <a:lnTo>
                        <a:pt x="1175" y="786"/>
                      </a:lnTo>
                      <a:lnTo>
                        <a:pt x="1221" y="797"/>
                      </a:lnTo>
                      <a:lnTo>
                        <a:pt x="1245" y="797"/>
                      </a:lnTo>
                      <a:lnTo>
                        <a:pt x="1245" y="757"/>
                      </a:lnTo>
                      <a:lnTo>
                        <a:pt x="1280" y="757"/>
                      </a:lnTo>
                      <a:lnTo>
                        <a:pt x="1280" y="716"/>
                      </a:lnTo>
                      <a:lnTo>
                        <a:pt x="1257" y="695"/>
                      </a:lnTo>
                      <a:lnTo>
                        <a:pt x="1245" y="676"/>
                      </a:lnTo>
                      <a:lnTo>
                        <a:pt x="1245" y="605"/>
                      </a:lnTo>
                      <a:lnTo>
                        <a:pt x="1267" y="595"/>
                      </a:lnTo>
                      <a:lnTo>
                        <a:pt x="1303" y="605"/>
                      </a:lnTo>
                      <a:lnTo>
                        <a:pt x="1315" y="595"/>
                      </a:lnTo>
                      <a:lnTo>
                        <a:pt x="1327" y="615"/>
                      </a:lnTo>
                      <a:lnTo>
                        <a:pt x="1408" y="655"/>
                      </a:lnTo>
                      <a:lnTo>
                        <a:pt x="1466" y="676"/>
                      </a:lnTo>
                      <a:lnTo>
                        <a:pt x="1466" y="707"/>
                      </a:lnTo>
                      <a:lnTo>
                        <a:pt x="1443" y="736"/>
                      </a:lnTo>
                      <a:lnTo>
                        <a:pt x="1454" y="766"/>
                      </a:lnTo>
                      <a:lnTo>
                        <a:pt x="1454" y="786"/>
                      </a:lnTo>
                      <a:lnTo>
                        <a:pt x="1386" y="797"/>
                      </a:lnTo>
                      <a:lnTo>
                        <a:pt x="1373" y="797"/>
                      </a:lnTo>
                      <a:lnTo>
                        <a:pt x="1373" y="807"/>
                      </a:lnTo>
                      <a:lnTo>
                        <a:pt x="1373" y="826"/>
                      </a:lnTo>
                      <a:lnTo>
                        <a:pt x="1327" y="826"/>
                      </a:lnTo>
                      <a:lnTo>
                        <a:pt x="1292" y="817"/>
                      </a:lnTo>
                      <a:lnTo>
                        <a:pt x="1257" y="817"/>
                      </a:lnTo>
                      <a:lnTo>
                        <a:pt x="1257" y="826"/>
                      </a:lnTo>
                      <a:lnTo>
                        <a:pt x="1257" y="847"/>
                      </a:lnTo>
                      <a:lnTo>
                        <a:pt x="1245" y="857"/>
                      </a:lnTo>
                      <a:lnTo>
                        <a:pt x="1234" y="877"/>
                      </a:lnTo>
                      <a:lnTo>
                        <a:pt x="1267" y="908"/>
                      </a:lnTo>
                      <a:lnTo>
                        <a:pt x="1245" y="948"/>
                      </a:lnTo>
                      <a:lnTo>
                        <a:pt x="1257" y="968"/>
                      </a:lnTo>
                      <a:lnTo>
                        <a:pt x="1257" y="978"/>
                      </a:lnTo>
                      <a:lnTo>
                        <a:pt x="1210" y="978"/>
                      </a:lnTo>
                      <a:lnTo>
                        <a:pt x="1187" y="989"/>
                      </a:lnTo>
                      <a:lnTo>
                        <a:pt x="1210" y="1018"/>
                      </a:lnTo>
                      <a:lnTo>
                        <a:pt x="1187" y="1049"/>
                      </a:lnTo>
                      <a:lnTo>
                        <a:pt x="1152" y="1058"/>
                      </a:lnTo>
                      <a:lnTo>
                        <a:pt x="1152" y="1079"/>
                      </a:lnTo>
                      <a:lnTo>
                        <a:pt x="1141" y="1089"/>
                      </a:lnTo>
                      <a:lnTo>
                        <a:pt x="1070" y="1089"/>
                      </a:lnTo>
                      <a:lnTo>
                        <a:pt x="1048" y="1070"/>
                      </a:lnTo>
                      <a:lnTo>
                        <a:pt x="1036" y="1029"/>
                      </a:lnTo>
                      <a:lnTo>
                        <a:pt x="1025" y="1018"/>
                      </a:lnTo>
                      <a:lnTo>
                        <a:pt x="990" y="1029"/>
                      </a:lnTo>
                      <a:lnTo>
                        <a:pt x="954" y="989"/>
                      </a:lnTo>
                      <a:lnTo>
                        <a:pt x="919" y="968"/>
                      </a:lnTo>
                      <a:lnTo>
                        <a:pt x="907" y="948"/>
                      </a:lnTo>
                      <a:lnTo>
                        <a:pt x="907" y="918"/>
                      </a:lnTo>
                      <a:lnTo>
                        <a:pt x="885" y="918"/>
                      </a:lnTo>
                      <a:lnTo>
                        <a:pt x="814" y="948"/>
                      </a:lnTo>
                      <a:lnTo>
                        <a:pt x="814" y="978"/>
                      </a:lnTo>
                      <a:lnTo>
                        <a:pt x="791" y="978"/>
                      </a:lnTo>
                      <a:lnTo>
                        <a:pt x="756" y="938"/>
                      </a:lnTo>
                      <a:lnTo>
                        <a:pt x="710" y="938"/>
                      </a:lnTo>
                      <a:lnTo>
                        <a:pt x="687" y="918"/>
                      </a:lnTo>
                      <a:lnTo>
                        <a:pt x="698" y="888"/>
                      </a:lnTo>
                      <a:lnTo>
                        <a:pt x="733" y="908"/>
                      </a:lnTo>
                      <a:lnTo>
                        <a:pt x="756" y="918"/>
                      </a:lnTo>
                      <a:lnTo>
                        <a:pt x="781" y="897"/>
                      </a:lnTo>
                      <a:lnTo>
                        <a:pt x="781" y="857"/>
                      </a:lnTo>
                      <a:lnTo>
                        <a:pt x="814" y="837"/>
                      </a:lnTo>
                      <a:lnTo>
                        <a:pt x="839" y="817"/>
                      </a:lnTo>
                      <a:lnTo>
                        <a:pt x="827" y="797"/>
                      </a:lnTo>
                      <a:lnTo>
                        <a:pt x="885" y="757"/>
                      </a:lnTo>
                      <a:lnTo>
                        <a:pt x="885" y="695"/>
                      </a:lnTo>
                      <a:lnTo>
                        <a:pt x="861" y="665"/>
                      </a:lnTo>
                      <a:lnTo>
                        <a:pt x="849" y="615"/>
                      </a:lnTo>
                      <a:lnTo>
                        <a:pt x="781" y="534"/>
                      </a:lnTo>
                      <a:lnTo>
                        <a:pt x="745" y="544"/>
                      </a:lnTo>
                      <a:lnTo>
                        <a:pt x="698" y="504"/>
                      </a:lnTo>
                      <a:lnTo>
                        <a:pt x="628" y="474"/>
                      </a:lnTo>
                      <a:lnTo>
                        <a:pt x="594" y="413"/>
                      </a:lnTo>
                      <a:lnTo>
                        <a:pt x="547" y="434"/>
                      </a:lnTo>
                      <a:lnTo>
                        <a:pt x="443" y="373"/>
                      </a:lnTo>
                      <a:lnTo>
                        <a:pt x="396" y="403"/>
                      </a:lnTo>
                      <a:lnTo>
                        <a:pt x="326" y="394"/>
                      </a:lnTo>
                      <a:lnTo>
                        <a:pt x="268" y="413"/>
                      </a:lnTo>
                      <a:lnTo>
                        <a:pt x="233" y="423"/>
                      </a:lnTo>
                      <a:lnTo>
                        <a:pt x="175" y="394"/>
                      </a:lnTo>
                      <a:lnTo>
                        <a:pt x="139" y="373"/>
                      </a:lnTo>
                      <a:lnTo>
                        <a:pt x="13" y="343"/>
                      </a:lnTo>
                      <a:close/>
                    </a:path>
                  </a:pathLst>
                </a:custGeom>
                <a:solidFill>
                  <a:srgbClr val="FFFFB7"/>
                </a:solidFill>
                <a:ln w="9525">
                  <a:solidFill>
                    <a:srgbClr val="000000"/>
                  </a:solidFill>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sp>
              <p:nvSpPr>
                <p:cNvPr id="85" name="Freeform 71"/>
                <p:cNvSpPr>
                  <a:spLocks/>
                </p:cNvSpPr>
                <p:nvPr/>
              </p:nvSpPr>
              <p:spPr bwMode="auto">
                <a:xfrm>
                  <a:off x="2182" y="1445"/>
                  <a:ext cx="1467" cy="1086"/>
                </a:xfrm>
                <a:custGeom>
                  <a:avLst/>
                  <a:gdLst/>
                  <a:ahLst/>
                  <a:cxnLst>
                    <a:cxn ang="0">
                      <a:pos x="0" y="201"/>
                    </a:cxn>
                    <a:cxn ang="0">
                      <a:pos x="59" y="162"/>
                    </a:cxn>
                    <a:cxn ang="0">
                      <a:pos x="222" y="70"/>
                    </a:cxn>
                    <a:cxn ang="0">
                      <a:pos x="268" y="19"/>
                    </a:cxn>
                    <a:cxn ang="0">
                      <a:pos x="302" y="0"/>
                    </a:cxn>
                    <a:cxn ang="0">
                      <a:pos x="373" y="39"/>
                    </a:cxn>
                    <a:cxn ang="0">
                      <a:pos x="373" y="150"/>
                    </a:cxn>
                    <a:cxn ang="0">
                      <a:pos x="467" y="242"/>
                    </a:cxn>
                    <a:cxn ang="0">
                      <a:pos x="617" y="212"/>
                    </a:cxn>
                    <a:cxn ang="0">
                      <a:pos x="652" y="231"/>
                    </a:cxn>
                    <a:cxn ang="0">
                      <a:pos x="582" y="292"/>
                    </a:cxn>
                    <a:cxn ang="0">
                      <a:pos x="652" y="352"/>
                    </a:cxn>
                    <a:cxn ang="0">
                      <a:pos x="687" y="363"/>
                    </a:cxn>
                    <a:cxn ang="0">
                      <a:pos x="722" y="413"/>
                    </a:cxn>
                    <a:cxn ang="0">
                      <a:pos x="861" y="413"/>
                    </a:cxn>
                    <a:cxn ang="0">
                      <a:pos x="978" y="373"/>
                    </a:cxn>
                    <a:cxn ang="0">
                      <a:pos x="990" y="444"/>
                    </a:cxn>
                    <a:cxn ang="0">
                      <a:pos x="965" y="474"/>
                    </a:cxn>
                    <a:cxn ang="0">
                      <a:pos x="954" y="534"/>
                    </a:cxn>
                    <a:cxn ang="0">
                      <a:pos x="1048" y="575"/>
                    </a:cxn>
                    <a:cxn ang="0">
                      <a:pos x="1129" y="707"/>
                    </a:cxn>
                    <a:cxn ang="0">
                      <a:pos x="1175" y="766"/>
                    </a:cxn>
                    <a:cxn ang="0">
                      <a:pos x="1221" y="797"/>
                    </a:cxn>
                    <a:cxn ang="0">
                      <a:pos x="1245" y="757"/>
                    </a:cxn>
                    <a:cxn ang="0">
                      <a:pos x="1280" y="716"/>
                    </a:cxn>
                    <a:cxn ang="0">
                      <a:pos x="1245" y="676"/>
                    </a:cxn>
                    <a:cxn ang="0">
                      <a:pos x="1267" y="595"/>
                    </a:cxn>
                    <a:cxn ang="0">
                      <a:pos x="1315" y="595"/>
                    </a:cxn>
                    <a:cxn ang="0">
                      <a:pos x="1408" y="655"/>
                    </a:cxn>
                    <a:cxn ang="0">
                      <a:pos x="1466" y="707"/>
                    </a:cxn>
                    <a:cxn ang="0">
                      <a:pos x="1454" y="766"/>
                    </a:cxn>
                    <a:cxn ang="0">
                      <a:pos x="1386" y="797"/>
                    </a:cxn>
                    <a:cxn ang="0">
                      <a:pos x="1373" y="807"/>
                    </a:cxn>
                    <a:cxn ang="0">
                      <a:pos x="1327" y="826"/>
                    </a:cxn>
                    <a:cxn ang="0">
                      <a:pos x="1257" y="817"/>
                    </a:cxn>
                    <a:cxn ang="0">
                      <a:pos x="1257" y="847"/>
                    </a:cxn>
                    <a:cxn ang="0">
                      <a:pos x="1234" y="877"/>
                    </a:cxn>
                    <a:cxn ang="0">
                      <a:pos x="1245" y="948"/>
                    </a:cxn>
                    <a:cxn ang="0">
                      <a:pos x="1257" y="978"/>
                    </a:cxn>
                    <a:cxn ang="0">
                      <a:pos x="1187" y="989"/>
                    </a:cxn>
                    <a:cxn ang="0">
                      <a:pos x="1187" y="1049"/>
                    </a:cxn>
                    <a:cxn ang="0">
                      <a:pos x="1152" y="1079"/>
                    </a:cxn>
                    <a:cxn ang="0">
                      <a:pos x="1070" y="1089"/>
                    </a:cxn>
                    <a:cxn ang="0">
                      <a:pos x="1036" y="1029"/>
                    </a:cxn>
                    <a:cxn ang="0">
                      <a:pos x="990" y="1029"/>
                    </a:cxn>
                    <a:cxn ang="0">
                      <a:pos x="919" y="968"/>
                    </a:cxn>
                    <a:cxn ang="0">
                      <a:pos x="907" y="918"/>
                    </a:cxn>
                    <a:cxn ang="0">
                      <a:pos x="814" y="948"/>
                    </a:cxn>
                    <a:cxn ang="0">
                      <a:pos x="791" y="978"/>
                    </a:cxn>
                    <a:cxn ang="0">
                      <a:pos x="710" y="938"/>
                    </a:cxn>
                    <a:cxn ang="0">
                      <a:pos x="698" y="888"/>
                    </a:cxn>
                    <a:cxn ang="0">
                      <a:pos x="756" y="918"/>
                    </a:cxn>
                    <a:cxn ang="0">
                      <a:pos x="781" y="857"/>
                    </a:cxn>
                    <a:cxn ang="0">
                      <a:pos x="839" y="817"/>
                    </a:cxn>
                    <a:cxn ang="0">
                      <a:pos x="885" y="757"/>
                    </a:cxn>
                    <a:cxn ang="0">
                      <a:pos x="861" y="665"/>
                    </a:cxn>
                    <a:cxn ang="0">
                      <a:pos x="781" y="534"/>
                    </a:cxn>
                    <a:cxn ang="0">
                      <a:pos x="698" y="504"/>
                    </a:cxn>
                    <a:cxn ang="0">
                      <a:pos x="594" y="413"/>
                    </a:cxn>
                    <a:cxn ang="0">
                      <a:pos x="443" y="373"/>
                    </a:cxn>
                    <a:cxn ang="0">
                      <a:pos x="326" y="394"/>
                    </a:cxn>
                    <a:cxn ang="0">
                      <a:pos x="233" y="423"/>
                    </a:cxn>
                    <a:cxn ang="0">
                      <a:pos x="139" y="373"/>
                    </a:cxn>
                  </a:cxnLst>
                  <a:rect l="0" t="0" r="r" b="b"/>
                  <a:pathLst>
                    <a:path w="1466" h="1089">
                      <a:moveTo>
                        <a:pt x="13" y="343"/>
                      </a:moveTo>
                      <a:lnTo>
                        <a:pt x="0" y="201"/>
                      </a:lnTo>
                      <a:lnTo>
                        <a:pt x="0" y="171"/>
                      </a:lnTo>
                      <a:lnTo>
                        <a:pt x="59" y="162"/>
                      </a:lnTo>
                      <a:lnTo>
                        <a:pt x="117" y="110"/>
                      </a:lnTo>
                      <a:lnTo>
                        <a:pt x="222" y="70"/>
                      </a:lnTo>
                      <a:lnTo>
                        <a:pt x="268" y="50"/>
                      </a:lnTo>
                      <a:lnTo>
                        <a:pt x="268" y="19"/>
                      </a:lnTo>
                      <a:lnTo>
                        <a:pt x="280" y="0"/>
                      </a:lnTo>
                      <a:lnTo>
                        <a:pt x="302" y="0"/>
                      </a:lnTo>
                      <a:lnTo>
                        <a:pt x="373" y="10"/>
                      </a:lnTo>
                      <a:lnTo>
                        <a:pt x="373" y="39"/>
                      </a:lnTo>
                      <a:lnTo>
                        <a:pt x="384" y="81"/>
                      </a:lnTo>
                      <a:lnTo>
                        <a:pt x="373" y="150"/>
                      </a:lnTo>
                      <a:lnTo>
                        <a:pt x="431" y="221"/>
                      </a:lnTo>
                      <a:lnTo>
                        <a:pt x="467" y="242"/>
                      </a:lnTo>
                      <a:lnTo>
                        <a:pt x="511" y="212"/>
                      </a:lnTo>
                      <a:lnTo>
                        <a:pt x="617" y="212"/>
                      </a:lnTo>
                      <a:lnTo>
                        <a:pt x="640" y="221"/>
                      </a:lnTo>
                      <a:lnTo>
                        <a:pt x="652" y="231"/>
                      </a:lnTo>
                      <a:lnTo>
                        <a:pt x="640" y="262"/>
                      </a:lnTo>
                      <a:lnTo>
                        <a:pt x="582" y="292"/>
                      </a:lnTo>
                      <a:lnTo>
                        <a:pt x="594" y="312"/>
                      </a:lnTo>
                      <a:lnTo>
                        <a:pt x="652" y="352"/>
                      </a:lnTo>
                      <a:lnTo>
                        <a:pt x="676" y="352"/>
                      </a:lnTo>
                      <a:lnTo>
                        <a:pt x="687" y="363"/>
                      </a:lnTo>
                      <a:lnTo>
                        <a:pt x="687" y="382"/>
                      </a:lnTo>
                      <a:lnTo>
                        <a:pt x="722" y="413"/>
                      </a:lnTo>
                      <a:lnTo>
                        <a:pt x="814" y="423"/>
                      </a:lnTo>
                      <a:lnTo>
                        <a:pt x="861" y="413"/>
                      </a:lnTo>
                      <a:lnTo>
                        <a:pt x="907" y="363"/>
                      </a:lnTo>
                      <a:lnTo>
                        <a:pt x="978" y="373"/>
                      </a:lnTo>
                      <a:lnTo>
                        <a:pt x="1012" y="403"/>
                      </a:lnTo>
                      <a:lnTo>
                        <a:pt x="990" y="444"/>
                      </a:lnTo>
                      <a:lnTo>
                        <a:pt x="1000" y="463"/>
                      </a:lnTo>
                      <a:lnTo>
                        <a:pt x="965" y="474"/>
                      </a:lnTo>
                      <a:lnTo>
                        <a:pt x="943" y="494"/>
                      </a:lnTo>
                      <a:lnTo>
                        <a:pt x="954" y="534"/>
                      </a:lnTo>
                      <a:lnTo>
                        <a:pt x="1012" y="575"/>
                      </a:lnTo>
                      <a:lnTo>
                        <a:pt x="1048" y="575"/>
                      </a:lnTo>
                      <a:lnTo>
                        <a:pt x="1116" y="645"/>
                      </a:lnTo>
                      <a:lnTo>
                        <a:pt x="1129" y="707"/>
                      </a:lnTo>
                      <a:lnTo>
                        <a:pt x="1129" y="736"/>
                      </a:lnTo>
                      <a:lnTo>
                        <a:pt x="1175" y="766"/>
                      </a:lnTo>
                      <a:lnTo>
                        <a:pt x="1175" y="786"/>
                      </a:lnTo>
                      <a:lnTo>
                        <a:pt x="1221" y="797"/>
                      </a:lnTo>
                      <a:lnTo>
                        <a:pt x="1245" y="797"/>
                      </a:lnTo>
                      <a:lnTo>
                        <a:pt x="1245" y="757"/>
                      </a:lnTo>
                      <a:lnTo>
                        <a:pt x="1280" y="757"/>
                      </a:lnTo>
                      <a:lnTo>
                        <a:pt x="1280" y="716"/>
                      </a:lnTo>
                      <a:lnTo>
                        <a:pt x="1257" y="695"/>
                      </a:lnTo>
                      <a:lnTo>
                        <a:pt x="1245" y="676"/>
                      </a:lnTo>
                      <a:lnTo>
                        <a:pt x="1245" y="605"/>
                      </a:lnTo>
                      <a:lnTo>
                        <a:pt x="1267" y="595"/>
                      </a:lnTo>
                      <a:lnTo>
                        <a:pt x="1303" y="605"/>
                      </a:lnTo>
                      <a:lnTo>
                        <a:pt x="1315" y="595"/>
                      </a:lnTo>
                      <a:lnTo>
                        <a:pt x="1327" y="615"/>
                      </a:lnTo>
                      <a:lnTo>
                        <a:pt x="1408" y="655"/>
                      </a:lnTo>
                      <a:lnTo>
                        <a:pt x="1466" y="676"/>
                      </a:lnTo>
                      <a:lnTo>
                        <a:pt x="1466" y="707"/>
                      </a:lnTo>
                      <a:lnTo>
                        <a:pt x="1443" y="736"/>
                      </a:lnTo>
                      <a:lnTo>
                        <a:pt x="1454" y="766"/>
                      </a:lnTo>
                      <a:lnTo>
                        <a:pt x="1454" y="786"/>
                      </a:lnTo>
                      <a:lnTo>
                        <a:pt x="1386" y="797"/>
                      </a:lnTo>
                      <a:lnTo>
                        <a:pt x="1373" y="797"/>
                      </a:lnTo>
                      <a:lnTo>
                        <a:pt x="1373" y="807"/>
                      </a:lnTo>
                      <a:lnTo>
                        <a:pt x="1373" y="826"/>
                      </a:lnTo>
                      <a:lnTo>
                        <a:pt x="1327" y="826"/>
                      </a:lnTo>
                      <a:lnTo>
                        <a:pt x="1292" y="817"/>
                      </a:lnTo>
                      <a:lnTo>
                        <a:pt x="1257" y="817"/>
                      </a:lnTo>
                      <a:lnTo>
                        <a:pt x="1257" y="826"/>
                      </a:lnTo>
                      <a:lnTo>
                        <a:pt x="1257" y="847"/>
                      </a:lnTo>
                      <a:lnTo>
                        <a:pt x="1245" y="857"/>
                      </a:lnTo>
                      <a:lnTo>
                        <a:pt x="1234" y="877"/>
                      </a:lnTo>
                      <a:lnTo>
                        <a:pt x="1267" y="908"/>
                      </a:lnTo>
                      <a:lnTo>
                        <a:pt x="1245" y="948"/>
                      </a:lnTo>
                      <a:lnTo>
                        <a:pt x="1257" y="968"/>
                      </a:lnTo>
                      <a:lnTo>
                        <a:pt x="1257" y="978"/>
                      </a:lnTo>
                      <a:lnTo>
                        <a:pt x="1210" y="978"/>
                      </a:lnTo>
                      <a:lnTo>
                        <a:pt x="1187" y="989"/>
                      </a:lnTo>
                      <a:lnTo>
                        <a:pt x="1210" y="1018"/>
                      </a:lnTo>
                      <a:lnTo>
                        <a:pt x="1187" y="1049"/>
                      </a:lnTo>
                      <a:lnTo>
                        <a:pt x="1152" y="1058"/>
                      </a:lnTo>
                      <a:lnTo>
                        <a:pt x="1152" y="1079"/>
                      </a:lnTo>
                      <a:lnTo>
                        <a:pt x="1141" y="1089"/>
                      </a:lnTo>
                      <a:lnTo>
                        <a:pt x="1070" y="1089"/>
                      </a:lnTo>
                      <a:lnTo>
                        <a:pt x="1048" y="1070"/>
                      </a:lnTo>
                      <a:lnTo>
                        <a:pt x="1036" y="1029"/>
                      </a:lnTo>
                      <a:lnTo>
                        <a:pt x="1025" y="1018"/>
                      </a:lnTo>
                      <a:lnTo>
                        <a:pt x="990" y="1029"/>
                      </a:lnTo>
                      <a:lnTo>
                        <a:pt x="954" y="989"/>
                      </a:lnTo>
                      <a:lnTo>
                        <a:pt x="919" y="968"/>
                      </a:lnTo>
                      <a:lnTo>
                        <a:pt x="907" y="948"/>
                      </a:lnTo>
                      <a:lnTo>
                        <a:pt x="907" y="918"/>
                      </a:lnTo>
                      <a:lnTo>
                        <a:pt x="885" y="918"/>
                      </a:lnTo>
                      <a:lnTo>
                        <a:pt x="814" y="948"/>
                      </a:lnTo>
                      <a:lnTo>
                        <a:pt x="814" y="978"/>
                      </a:lnTo>
                      <a:lnTo>
                        <a:pt x="791" y="978"/>
                      </a:lnTo>
                      <a:lnTo>
                        <a:pt x="756" y="938"/>
                      </a:lnTo>
                      <a:lnTo>
                        <a:pt x="710" y="938"/>
                      </a:lnTo>
                      <a:lnTo>
                        <a:pt x="687" y="918"/>
                      </a:lnTo>
                      <a:lnTo>
                        <a:pt x="698" y="888"/>
                      </a:lnTo>
                      <a:lnTo>
                        <a:pt x="733" y="908"/>
                      </a:lnTo>
                      <a:lnTo>
                        <a:pt x="756" y="918"/>
                      </a:lnTo>
                      <a:lnTo>
                        <a:pt x="781" y="897"/>
                      </a:lnTo>
                      <a:lnTo>
                        <a:pt x="781" y="857"/>
                      </a:lnTo>
                      <a:lnTo>
                        <a:pt x="814" y="837"/>
                      </a:lnTo>
                      <a:lnTo>
                        <a:pt x="839" y="817"/>
                      </a:lnTo>
                      <a:lnTo>
                        <a:pt x="827" y="797"/>
                      </a:lnTo>
                      <a:lnTo>
                        <a:pt x="885" y="757"/>
                      </a:lnTo>
                      <a:lnTo>
                        <a:pt x="885" y="695"/>
                      </a:lnTo>
                      <a:lnTo>
                        <a:pt x="861" y="665"/>
                      </a:lnTo>
                      <a:lnTo>
                        <a:pt x="849" y="615"/>
                      </a:lnTo>
                      <a:lnTo>
                        <a:pt x="781" y="534"/>
                      </a:lnTo>
                      <a:lnTo>
                        <a:pt x="745" y="544"/>
                      </a:lnTo>
                      <a:lnTo>
                        <a:pt x="698" y="504"/>
                      </a:lnTo>
                      <a:lnTo>
                        <a:pt x="628" y="474"/>
                      </a:lnTo>
                      <a:lnTo>
                        <a:pt x="594" y="413"/>
                      </a:lnTo>
                      <a:lnTo>
                        <a:pt x="547" y="434"/>
                      </a:lnTo>
                      <a:lnTo>
                        <a:pt x="443" y="373"/>
                      </a:lnTo>
                      <a:lnTo>
                        <a:pt x="396" y="403"/>
                      </a:lnTo>
                      <a:lnTo>
                        <a:pt x="326" y="394"/>
                      </a:lnTo>
                      <a:lnTo>
                        <a:pt x="268" y="413"/>
                      </a:lnTo>
                      <a:lnTo>
                        <a:pt x="233" y="423"/>
                      </a:lnTo>
                      <a:lnTo>
                        <a:pt x="175" y="394"/>
                      </a:lnTo>
                      <a:lnTo>
                        <a:pt x="139" y="373"/>
                      </a:lnTo>
                      <a:lnTo>
                        <a:pt x="13" y="343"/>
                      </a:lnTo>
                      <a:close/>
                    </a:path>
                  </a:pathLst>
                </a:custGeom>
                <a:solidFill>
                  <a:srgbClr val="FFFFB7"/>
                </a:solidFill>
                <a:ln w="14351">
                  <a:solidFill>
                    <a:srgbClr val="000000"/>
                  </a:solidFill>
                  <a:prstDash val="solid"/>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grpSp>
          <p:grpSp>
            <p:nvGrpSpPr>
              <p:cNvPr id="54" name="Group 72"/>
              <p:cNvGrpSpPr>
                <a:grpSpLocks/>
              </p:cNvGrpSpPr>
              <p:nvPr/>
            </p:nvGrpSpPr>
            <p:grpSpPr bwMode="auto">
              <a:xfrm>
                <a:off x="653" y="1169"/>
                <a:ext cx="1677" cy="1126"/>
                <a:chOff x="297" y="682"/>
                <a:chExt cx="2165" cy="1416"/>
              </a:xfrm>
            </p:grpSpPr>
            <p:sp>
              <p:nvSpPr>
                <p:cNvPr id="82" name="Freeform 73"/>
                <p:cNvSpPr>
                  <a:spLocks/>
                </p:cNvSpPr>
                <p:nvPr/>
              </p:nvSpPr>
              <p:spPr bwMode="auto">
                <a:xfrm>
                  <a:off x="297" y="682"/>
                  <a:ext cx="2167" cy="1411"/>
                </a:xfrm>
                <a:custGeom>
                  <a:avLst/>
                  <a:gdLst/>
                  <a:ahLst/>
                  <a:cxnLst>
                    <a:cxn ang="0">
                      <a:pos x="1487" y="41"/>
                    </a:cxn>
                    <a:cxn ang="0">
                      <a:pos x="1556" y="122"/>
                    </a:cxn>
                    <a:cxn ang="0">
                      <a:pos x="1650" y="172"/>
                    </a:cxn>
                    <a:cxn ang="0">
                      <a:pos x="1731" y="304"/>
                    </a:cxn>
                    <a:cxn ang="0">
                      <a:pos x="1684" y="404"/>
                    </a:cxn>
                    <a:cxn ang="0">
                      <a:pos x="1919" y="496"/>
                    </a:cxn>
                    <a:cxn ang="0">
                      <a:pos x="2082" y="608"/>
                    </a:cxn>
                    <a:cxn ang="0">
                      <a:pos x="2165" y="760"/>
                    </a:cxn>
                    <a:cxn ang="0">
                      <a:pos x="2107" y="830"/>
                    </a:cxn>
                    <a:cxn ang="0">
                      <a:pos x="1884" y="931"/>
                    </a:cxn>
                    <a:cxn ang="0">
                      <a:pos x="1860" y="1103"/>
                    </a:cxn>
                    <a:cxn ang="0">
                      <a:pos x="1544" y="1183"/>
                    </a:cxn>
                    <a:cxn ang="0">
                      <a:pos x="1604" y="1336"/>
                    </a:cxn>
                    <a:cxn ang="0">
                      <a:pos x="1568" y="1387"/>
                    </a:cxn>
                    <a:cxn ang="0">
                      <a:pos x="1521" y="1416"/>
                    </a:cxn>
                    <a:cxn ang="0">
                      <a:pos x="1392" y="1387"/>
                    </a:cxn>
                    <a:cxn ang="0">
                      <a:pos x="1194" y="1366"/>
                    </a:cxn>
                    <a:cxn ang="0">
                      <a:pos x="983" y="1397"/>
                    </a:cxn>
                    <a:cxn ang="0">
                      <a:pos x="819" y="1376"/>
                    </a:cxn>
                    <a:cxn ang="0">
                      <a:pos x="631" y="1387"/>
                    </a:cxn>
                    <a:cxn ang="0">
                      <a:pos x="516" y="1347"/>
                    </a:cxn>
                    <a:cxn ang="0">
                      <a:pos x="410" y="1275"/>
                    </a:cxn>
                    <a:cxn ang="0">
                      <a:pos x="163" y="1235"/>
                    </a:cxn>
                    <a:cxn ang="0">
                      <a:pos x="128" y="1154"/>
                    </a:cxn>
                    <a:cxn ang="0">
                      <a:pos x="82" y="1103"/>
                    </a:cxn>
                    <a:cxn ang="0">
                      <a:pos x="47" y="1042"/>
                    </a:cxn>
                    <a:cxn ang="0">
                      <a:pos x="82" y="982"/>
                    </a:cxn>
                    <a:cxn ang="0">
                      <a:pos x="12" y="901"/>
                    </a:cxn>
                    <a:cxn ang="0">
                      <a:pos x="0" y="810"/>
                    </a:cxn>
                    <a:cxn ang="0">
                      <a:pos x="47" y="760"/>
                    </a:cxn>
                    <a:cxn ang="0">
                      <a:pos x="163" y="718"/>
                    </a:cxn>
                    <a:cxn ang="0">
                      <a:pos x="233" y="729"/>
                    </a:cxn>
                    <a:cxn ang="0">
                      <a:pos x="304" y="749"/>
                    </a:cxn>
                    <a:cxn ang="0">
                      <a:pos x="516" y="688"/>
                    </a:cxn>
                    <a:cxn ang="0">
                      <a:pos x="701" y="587"/>
                    </a:cxn>
                    <a:cxn ang="0">
                      <a:pos x="773" y="537"/>
                    </a:cxn>
                    <a:cxn ang="0">
                      <a:pos x="738" y="375"/>
                    </a:cxn>
                    <a:cxn ang="0">
                      <a:pos x="901" y="335"/>
                    </a:cxn>
                    <a:cxn ang="0">
                      <a:pos x="972" y="375"/>
                    </a:cxn>
                    <a:cxn ang="0">
                      <a:pos x="1053" y="172"/>
                    </a:cxn>
                    <a:cxn ang="0">
                      <a:pos x="1194" y="203"/>
                    </a:cxn>
                    <a:cxn ang="0">
                      <a:pos x="1287" y="81"/>
                    </a:cxn>
                    <a:cxn ang="0">
                      <a:pos x="1392" y="31"/>
                    </a:cxn>
                    <a:cxn ang="0">
                      <a:pos x="1474" y="11"/>
                    </a:cxn>
                  </a:cxnLst>
                  <a:rect l="0" t="0" r="r" b="b"/>
                  <a:pathLst>
                    <a:path w="2165" h="1416">
                      <a:moveTo>
                        <a:pt x="1474" y="11"/>
                      </a:moveTo>
                      <a:lnTo>
                        <a:pt x="1497" y="11"/>
                      </a:lnTo>
                      <a:lnTo>
                        <a:pt x="1487" y="41"/>
                      </a:lnTo>
                      <a:lnTo>
                        <a:pt x="1509" y="62"/>
                      </a:lnTo>
                      <a:lnTo>
                        <a:pt x="1509" y="81"/>
                      </a:lnTo>
                      <a:lnTo>
                        <a:pt x="1556" y="122"/>
                      </a:lnTo>
                      <a:lnTo>
                        <a:pt x="1568" y="142"/>
                      </a:lnTo>
                      <a:lnTo>
                        <a:pt x="1626" y="153"/>
                      </a:lnTo>
                      <a:lnTo>
                        <a:pt x="1650" y="172"/>
                      </a:lnTo>
                      <a:lnTo>
                        <a:pt x="1661" y="172"/>
                      </a:lnTo>
                      <a:lnTo>
                        <a:pt x="1697" y="233"/>
                      </a:lnTo>
                      <a:lnTo>
                        <a:pt x="1731" y="304"/>
                      </a:lnTo>
                      <a:lnTo>
                        <a:pt x="1709" y="354"/>
                      </a:lnTo>
                      <a:lnTo>
                        <a:pt x="1719" y="375"/>
                      </a:lnTo>
                      <a:lnTo>
                        <a:pt x="1684" y="404"/>
                      </a:lnTo>
                      <a:lnTo>
                        <a:pt x="1697" y="445"/>
                      </a:lnTo>
                      <a:lnTo>
                        <a:pt x="1802" y="485"/>
                      </a:lnTo>
                      <a:lnTo>
                        <a:pt x="1919" y="496"/>
                      </a:lnTo>
                      <a:lnTo>
                        <a:pt x="2048" y="568"/>
                      </a:lnTo>
                      <a:lnTo>
                        <a:pt x="2082" y="587"/>
                      </a:lnTo>
                      <a:lnTo>
                        <a:pt x="2082" y="608"/>
                      </a:lnTo>
                      <a:lnTo>
                        <a:pt x="2107" y="649"/>
                      </a:lnTo>
                      <a:lnTo>
                        <a:pt x="2141" y="708"/>
                      </a:lnTo>
                      <a:lnTo>
                        <a:pt x="2165" y="760"/>
                      </a:lnTo>
                      <a:lnTo>
                        <a:pt x="2153" y="779"/>
                      </a:lnTo>
                      <a:lnTo>
                        <a:pt x="2153" y="810"/>
                      </a:lnTo>
                      <a:lnTo>
                        <a:pt x="2107" y="830"/>
                      </a:lnTo>
                      <a:lnTo>
                        <a:pt x="2002" y="870"/>
                      </a:lnTo>
                      <a:lnTo>
                        <a:pt x="1943" y="922"/>
                      </a:lnTo>
                      <a:lnTo>
                        <a:pt x="1884" y="931"/>
                      </a:lnTo>
                      <a:lnTo>
                        <a:pt x="1884" y="961"/>
                      </a:lnTo>
                      <a:lnTo>
                        <a:pt x="1895" y="1103"/>
                      </a:lnTo>
                      <a:lnTo>
                        <a:pt x="1860" y="1103"/>
                      </a:lnTo>
                      <a:lnTo>
                        <a:pt x="1836" y="1114"/>
                      </a:lnTo>
                      <a:lnTo>
                        <a:pt x="1579" y="1154"/>
                      </a:lnTo>
                      <a:lnTo>
                        <a:pt x="1544" y="1183"/>
                      </a:lnTo>
                      <a:lnTo>
                        <a:pt x="1544" y="1235"/>
                      </a:lnTo>
                      <a:lnTo>
                        <a:pt x="1626" y="1295"/>
                      </a:lnTo>
                      <a:lnTo>
                        <a:pt x="1604" y="1336"/>
                      </a:lnTo>
                      <a:lnTo>
                        <a:pt x="1568" y="1347"/>
                      </a:lnTo>
                      <a:lnTo>
                        <a:pt x="1556" y="1366"/>
                      </a:lnTo>
                      <a:lnTo>
                        <a:pt x="1568" y="1387"/>
                      </a:lnTo>
                      <a:lnTo>
                        <a:pt x="1592" y="1387"/>
                      </a:lnTo>
                      <a:lnTo>
                        <a:pt x="1604" y="1397"/>
                      </a:lnTo>
                      <a:lnTo>
                        <a:pt x="1521" y="1416"/>
                      </a:lnTo>
                      <a:lnTo>
                        <a:pt x="1474" y="1406"/>
                      </a:lnTo>
                      <a:lnTo>
                        <a:pt x="1451" y="1387"/>
                      </a:lnTo>
                      <a:lnTo>
                        <a:pt x="1392" y="1387"/>
                      </a:lnTo>
                      <a:lnTo>
                        <a:pt x="1299" y="1347"/>
                      </a:lnTo>
                      <a:lnTo>
                        <a:pt x="1241" y="1347"/>
                      </a:lnTo>
                      <a:lnTo>
                        <a:pt x="1194" y="1366"/>
                      </a:lnTo>
                      <a:lnTo>
                        <a:pt x="1136" y="1366"/>
                      </a:lnTo>
                      <a:lnTo>
                        <a:pt x="1053" y="1406"/>
                      </a:lnTo>
                      <a:lnTo>
                        <a:pt x="983" y="1397"/>
                      </a:lnTo>
                      <a:lnTo>
                        <a:pt x="912" y="1416"/>
                      </a:lnTo>
                      <a:lnTo>
                        <a:pt x="853" y="1406"/>
                      </a:lnTo>
                      <a:lnTo>
                        <a:pt x="819" y="1376"/>
                      </a:lnTo>
                      <a:lnTo>
                        <a:pt x="726" y="1366"/>
                      </a:lnTo>
                      <a:lnTo>
                        <a:pt x="655" y="1397"/>
                      </a:lnTo>
                      <a:lnTo>
                        <a:pt x="631" y="1387"/>
                      </a:lnTo>
                      <a:lnTo>
                        <a:pt x="596" y="1366"/>
                      </a:lnTo>
                      <a:lnTo>
                        <a:pt x="526" y="1356"/>
                      </a:lnTo>
                      <a:lnTo>
                        <a:pt x="516" y="1347"/>
                      </a:lnTo>
                      <a:lnTo>
                        <a:pt x="491" y="1347"/>
                      </a:lnTo>
                      <a:lnTo>
                        <a:pt x="445" y="1286"/>
                      </a:lnTo>
                      <a:lnTo>
                        <a:pt x="410" y="1275"/>
                      </a:lnTo>
                      <a:lnTo>
                        <a:pt x="304" y="1305"/>
                      </a:lnTo>
                      <a:lnTo>
                        <a:pt x="258" y="1295"/>
                      </a:lnTo>
                      <a:lnTo>
                        <a:pt x="163" y="1235"/>
                      </a:lnTo>
                      <a:lnTo>
                        <a:pt x="140" y="1235"/>
                      </a:lnTo>
                      <a:lnTo>
                        <a:pt x="117" y="1195"/>
                      </a:lnTo>
                      <a:lnTo>
                        <a:pt x="128" y="1154"/>
                      </a:lnTo>
                      <a:lnTo>
                        <a:pt x="128" y="1133"/>
                      </a:lnTo>
                      <a:lnTo>
                        <a:pt x="93" y="1114"/>
                      </a:lnTo>
                      <a:lnTo>
                        <a:pt x="82" y="1103"/>
                      </a:lnTo>
                      <a:lnTo>
                        <a:pt x="12" y="1063"/>
                      </a:lnTo>
                      <a:lnTo>
                        <a:pt x="12" y="1052"/>
                      </a:lnTo>
                      <a:lnTo>
                        <a:pt x="47" y="1042"/>
                      </a:lnTo>
                      <a:lnTo>
                        <a:pt x="70" y="1052"/>
                      </a:lnTo>
                      <a:lnTo>
                        <a:pt x="82" y="1033"/>
                      </a:lnTo>
                      <a:lnTo>
                        <a:pt x="82" y="982"/>
                      </a:lnTo>
                      <a:lnTo>
                        <a:pt x="82" y="931"/>
                      </a:lnTo>
                      <a:lnTo>
                        <a:pt x="35" y="891"/>
                      </a:lnTo>
                      <a:lnTo>
                        <a:pt x="12" y="901"/>
                      </a:lnTo>
                      <a:lnTo>
                        <a:pt x="0" y="870"/>
                      </a:lnTo>
                      <a:lnTo>
                        <a:pt x="12" y="841"/>
                      </a:lnTo>
                      <a:lnTo>
                        <a:pt x="0" y="810"/>
                      </a:lnTo>
                      <a:lnTo>
                        <a:pt x="35" y="790"/>
                      </a:lnTo>
                      <a:lnTo>
                        <a:pt x="47" y="779"/>
                      </a:lnTo>
                      <a:lnTo>
                        <a:pt x="47" y="760"/>
                      </a:lnTo>
                      <a:lnTo>
                        <a:pt x="93" y="739"/>
                      </a:lnTo>
                      <a:lnTo>
                        <a:pt x="128" y="729"/>
                      </a:lnTo>
                      <a:lnTo>
                        <a:pt x="163" y="718"/>
                      </a:lnTo>
                      <a:lnTo>
                        <a:pt x="198" y="729"/>
                      </a:lnTo>
                      <a:lnTo>
                        <a:pt x="223" y="718"/>
                      </a:lnTo>
                      <a:lnTo>
                        <a:pt x="233" y="729"/>
                      </a:lnTo>
                      <a:lnTo>
                        <a:pt x="233" y="749"/>
                      </a:lnTo>
                      <a:lnTo>
                        <a:pt x="258" y="760"/>
                      </a:lnTo>
                      <a:lnTo>
                        <a:pt x="304" y="749"/>
                      </a:lnTo>
                      <a:lnTo>
                        <a:pt x="350" y="699"/>
                      </a:lnTo>
                      <a:lnTo>
                        <a:pt x="468" y="718"/>
                      </a:lnTo>
                      <a:lnTo>
                        <a:pt x="516" y="688"/>
                      </a:lnTo>
                      <a:lnTo>
                        <a:pt x="679" y="658"/>
                      </a:lnTo>
                      <a:lnTo>
                        <a:pt x="690" y="637"/>
                      </a:lnTo>
                      <a:lnTo>
                        <a:pt x="701" y="587"/>
                      </a:lnTo>
                      <a:lnTo>
                        <a:pt x="748" y="557"/>
                      </a:lnTo>
                      <a:lnTo>
                        <a:pt x="773" y="557"/>
                      </a:lnTo>
                      <a:lnTo>
                        <a:pt x="773" y="537"/>
                      </a:lnTo>
                      <a:lnTo>
                        <a:pt x="773" y="404"/>
                      </a:lnTo>
                      <a:lnTo>
                        <a:pt x="773" y="385"/>
                      </a:lnTo>
                      <a:lnTo>
                        <a:pt x="738" y="375"/>
                      </a:lnTo>
                      <a:lnTo>
                        <a:pt x="726" y="364"/>
                      </a:lnTo>
                      <a:lnTo>
                        <a:pt x="773" y="345"/>
                      </a:lnTo>
                      <a:lnTo>
                        <a:pt x="901" y="335"/>
                      </a:lnTo>
                      <a:lnTo>
                        <a:pt x="912" y="364"/>
                      </a:lnTo>
                      <a:lnTo>
                        <a:pt x="959" y="364"/>
                      </a:lnTo>
                      <a:lnTo>
                        <a:pt x="972" y="375"/>
                      </a:lnTo>
                      <a:lnTo>
                        <a:pt x="983" y="354"/>
                      </a:lnTo>
                      <a:lnTo>
                        <a:pt x="972" y="335"/>
                      </a:lnTo>
                      <a:lnTo>
                        <a:pt x="1053" y="172"/>
                      </a:lnTo>
                      <a:lnTo>
                        <a:pt x="1064" y="162"/>
                      </a:lnTo>
                      <a:lnTo>
                        <a:pt x="1146" y="203"/>
                      </a:lnTo>
                      <a:lnTo>
                        <a:pt x="1194" y="203"/>
                      </a:lnTo>
                      <a:lnTo>
                        <a:pt x="1205" y="223"/>
                      </a:lnTo>
                      <a:lnTo>
                        <a:pt x="1287" y="203"/>
                      </a:lnTo>
                      <a:lnTo>
                        <a:pt x="1287" y="81"/>
                      </a:lnTo>
                      <a:lnTo>
                        <a:pt x="1321" y="71"/>
                      </a:lnTo>
                      <a:lnTo>
                        <a:pt x="1368" y="62"/>
                      </a:lnTo>
                      <a:lnTo>
                        <a:pt x="1392" y="31"/>
                      </a:lnTo>
                      <a:lnTo>
                        <a:pt x="1404" y="11"/>
                      </a:lnTo>
                      <a:lnTo>
                        <a:pt x="1426" y="0"/>
                      </a:lnTo>
                      <a:lnTo>
                        <a:pt x="1474" y="11"/>
                      </a:lnTo>
                      <a:close/>
                    </a:path>
                  </a:pathLst>
                </a:custGeom>
                <a:solidFill>
                  <a:srgbClr val="FFFFB7"/>
                </a:solidFill>
                <a:ln w="9525">
                  <a:solidFill>
                    <a:srgbClr val="000000"/>
                  </a:solidFill>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sp>
              <p:nvSpPr>
                <p:cNvPr id="83" name="Freeform 74"/>
                <p:cNvSpPr>
                  <a:spLocks/>
                </p:cNvSpPr>
                <p:nvPr/>
              </p:nvSpPr>
              <p:spPr bwMode="auto">
                <a:xfrm>
                  <a:off x="297" y="682"/>
                  <a:ext cx="2167" cy="1411"/>
                </a:xfrm>
                <a:custGeom>
                  <a:avLst/>
                  <a:gdLst/>
                  <a:ahLst/>
                  <a:cxnLst>
                    <a:cxn ang="0">
                      <a:pos x="1487" y="41"/>
                    </a:cxn>
                    <a:cxn ang="0">
                      <a:pos x="1556" y="122"/>
                    </a:cxn>
                    <a:cxn ang="0">
                      <a:pos x="1650" y="172"/>
                    </a:cxn>
                    <a:cxn ang="0">
                      <a:pos x="1731" y="304"/>
                    </a:cxn>
                    <a:cxn ang="0">
                      <a:pos x="1684" y="404"/>
                    </a:cxn>
                    <a:cxn ang="0">
                      <a:pos x="1919" y="496"/>
                    </a:cxn>
                    <a:cxn ang="0">
                      <a:pos x="2082" y="608"/>
                    </a:cxn>
                    <a:cxn ang="0">
                      <a:pos x="2165" y="760"/>
                    </a:cxn>
                    <a:cxn ang="0">
                      <a:pos x="2107" y="830"/>
                    </a:cxn>
                    <a:cxn ang="0">
                      <a:pos x="1884" y="931"/>
                    </a:cxn>
                    <a:cxn ang="0">
                      <a:pos x="1860" y="1103"/>
                    </a:cxn>
                    <a:cxn ang="0">
                      <a:pos x="1544" y="1183"/>
                    </a:cxn>
                    <a:cxn ang="0">
                      <a:pos x="1604" y="1336"/>
                    </a:cxn>
                    <a:cxn ang="0">
                      <a:pos x="1568" y="1387"/>
                    </a:cxn>
                    <a:cxn ang="0">
                      <a:pos x="1521" y="1416"/>
                    </a:cxn>
                    <a:cxn ang="0">
                      <a:pos x="1392" y="1387"/>
                    </a:cxn>
                    <a:cxn ang="0">
                      <a:pos x="1194" y="1366"/>
                    </a:cxn>
                    <a:cxn ang="0">
                      <a:pos x="983" y="1397"/>
                    </a:cxn>
                    <a:cxn ang="0">
                      <a:pos x="819" y="1376"/>
                    </a:cxn>
                    <a:cxn ang="0">
                      <a:pos x="631" y="1387"/>
                    </a:cxn>
                    <a:cxn ang="0">
                      <a:pos x="516" y="1347"/>
                    </a:cxn>
                    <a:cxn ang="0">
                      <a:pos x="410" y="1275"/>
                    </a:cxn>
                    <a:cxn ang="0">
                      <a:pos x="163" y="1235"/>
                    </a:cxn>
                    <a:cxn ang="0">
                      <a:pos x="128" y="1154"/>
                    </a:cxn>
                    <a:cxn ang="0">
                      <a:pos x="82" y="1103"/>
                    </a:cxn>
                    <a:cxn ang="0">
                      <a:pos x="47" y="1042"/>
                    </a:cxn>
                    <a:cxn ang="0">
                      <a:pos x="82" y="982"/>
                    </a:cxn>
                    <a:cxn ang="0">
                      <a:pos x="12" y="901"/>
                    </a:cxn>
                    <a:cxn ang="0">
                      <a:pos x="0" y="810"/>
                    </a:cxn>
                    <a:cxn ang="0">
                      <a:pos x="47" y="760"/>
                    </a:cxn>
                    <a:cxn ang="0">
                      <a:pos x="163" y="718"/>
                    </a:cxn>
                    <a:cxn ang="0">
                      <a:pos x="233" y="729"/>
                    </a:cxn>
                    <a:cxn ang="0">
                      <a:pos x="304" y="749"/>
                    </a:cxn>
                    <a:cxn ang="0">
                      <a:pos x="516" y="688"/>
                    </a:cxn>
                    <a:cxn ang="0">
                      <a:pos x="701" y="587"/>
                    </a:cxn>
                    <a:cxn ang="0">
                      <a:pos x="773" y="537"/>
                    </a:cxn>
                    <a:cxn ang="0">
                      <a:pos x="738" y="375"/>
                    </a:cxn>
                    <a:cxn ang="0">
                      <a:pos x="901" y="335"/>
                    </a:cxn>
                    <a:cxn ang="0">
                      <a:pos x="972" y="375"/>
                    </a:cxn>
                    <a:cxn ang="0">
                      <a:pos x="1053" y="172"/>
                    </a:cxn>
                    <a:cxn ang="0">
                      <a:pos x="1194" y="203"/>
                    </a:cxn>
                    <a:cxn ang="0">
                      <a:pos x="1287" y="81"/>
                    </a:cxn>
                    <a:cxn ang="0">
                      <a:pos x="1392" y="31"/>
                    </a:cxn>
                    <a:cxn ang="0">
                      <a:pos x="1474" y="11"/>
                    </a:cxn>
                  </a:cxnLst>
                  <a:rect l="0" t="0" r="r" b="b"/>
                  <a:pathLst>
                    <a:path w="2165" h="1416">
                      <a:moveTo>
                        <a:pt x="1474" y="11"/>
                      </a:moveTo>
                      <a:lnTo>
                        <a:pt x="1497" y="11"/>
                      </a:lnTo>
                      <a:lnTo>
                        <a:pt x="1487" y="41"/>
                      </a:lnTo>
                      <a:lnTo>
                        <a:pt x="1509" y="62"/>
                      </a:lnTo>
                      <a:lnTo>
                        <a:pt x="1509" y="81"/>
                      </a:lnTo>
                      <a:lnTo>
                        <a:pt x="1556" y="122"/>
                      </a:lnTo>
                      <a:lnTo>
                        <a:pt x="1568" y="142"/>
                      </a:lnTo>
                      <a:lnTo>
                        <a:pt x="1626" y="153"/>
                      </a:lnTo>
                      <a:lnTo>
                        <a:pt x="1650" y="172"/>
                      </a:lnTo>
                      <a:lnTo>
                        <a:pt x="1661" y="172"/>
                      </a:lnTo>
                      <a:lnTo>
                        <a:pt x="1697" y="233"/>
                      </a:lnTo>
                      <a:lnTo>
                        <a:pt x="1731" y="304"/>
                      </a:lnTo>
                      <a:lnTo>
                        <a:pt x="1709" y="354"/>
                      </a:lnTo>
                      <a:lnTo>
                        <a:pt x="1719" y="375"/>
                      </a:lnTo>
                      <a:lnTo>
                        <a:pt x="1684" y="404"/>
                      </a:lnTo>
                      <a:lnTo>
                        <a:pt x="1697" y="445"/>
                      </a:lnTo>
                      <a:lnTo>
                        <a:pt x="1802" y="485"/>
                      </a:lnTo>
                      <a:lnTo>
                        <a:pt x="1919" y="496"/>
                      </a:lnTo>
                      <a:lnTo>
                        <a:pt x="2048" y="568"/>
                      </a:lnTo>
                      <a:lnTo>
                        <a:pt x="2082" y="587"/>
                      </a:lnTo>
                      <a:lnTo>
                        <a:pt x="2082" y="608"/>
                      </a:lnTo>
                      <a:lnTo>
                        <a:pt x="2107" y="649"/>
                      </a:lnTo>
                      <a:lnTo>
                        <a:pt x="2141" y="708"/>
                      </a:lnTo>
                      <a:lnTo>
                        <a:pt x="2165" y="760"/>
                      </a:lnTo>
                      <a:lnTo>
                        <a:pt x="2153" y="779"/>
                      </a:lnTo>
                      <a:lnTo>
                        <a:pt x="2153" y="810"/>
                      </a:lnTo>
                      <a:lnTo>
                        <a:pt x="2107" y="830"/>
                      </a:lnTo>
                      <a:lnTo>
                        <a:pt x="2002" y="870"/>
                      </a:lnTo>
                      <a:lnTo>
                        <a:pt x="1943" y="922"/>
                      </a:lnTo>
                      <a:lnTo>
                        <a:pt x="1884" y="931"/>
                      </a:lnTo>
                      <a:lnTo>
                        <a:pt x="1884" y="961"/>
                      </a:lnTo>
                      <a:lnTo>
                        <a:pt x="1895" y="1103"/>
                      </a:lnTo>
                      <a:lnTo>
                        <a:pt x="1860" y="1103"/>
                      </a:lnTo>
                      <a:lnTo>
                        <a:pt x="1836" y="1114"/>
                      </a:lnTo>
                      <a:lnTo>
                        <a:pt x="1579" y="1154"/>
                      </a:lnTo>
                      <a:lnTo>
                        <a:pt x="1544" y="1183"/>
                      </a:lnTo>
                      <a:lnTo>
                        <a:pt x="1544" y="1235"/>
                      </a:lnTo>
                      <a:lnTo>
                        <a:pt x="1626" y="1295"/>
                      </a:lnTo>
                      <a:lnTo>
                        <a:pt x="1604" y="1336"/>
                      </a:lnTo>
                      <a:lnTo>
                        <a:pt x="1568" y="1347"/>
                      </a:lnTo>
                      <a:lnTo>
                        <a:pt x="1556" y="1366"/>
                      </a:lnTo>
                      <a:lnTo>
                        <a:pt x="1568" y="1387"/>
                      </a:lnTo>
                      <a:lnTo>
                        <a:pt x="1592" y="1387"/>
                      </a:lnTo>
                      <a:lnTo>
                        <a:pt x="1604" y="1397"/>
                      </a:lnTo>
                      <a:lnTo>
                        <a:pt x="1521" y="1416"/>
                      </a:lnTo>
                      <a:lnTo>
                        <a:pt x="1474" y="1406"/>
                      </a:lnTo>
                      <a:lnTo>
                        <a:pt x="1451" y="1387"/>
                      </a:lnTo>
                      <a:lnTo>
                        <a:pt x="1392" y="1387"/>
                      </a:lnTo>
                      <a:lnTo>
                        <a:pt x="1299" y="1347"/>
                      </a:lnTo>
                      <a:lnTo>
                        <a:pt x="1241" y="1347"/>
                      </a:lnTo>
                      <a:lnTo>
                        <a:pt x="1194" y="1366"/>
                      </a:lnTo>
                      <a:lnTo>
                        <a:pt x="1136" y="1366"/>
                      </a:lnTo>
                      <a:lnTo>
                        <a:pt x="1053" y="1406"/>
                      </a:lnTo>
                      <a:lnTo>
                        <a:pt x="983" y="1397"/>
                      </a:lnTo>
                      <a:lnTo>
                        <a:pt x="912" y="1416"/>
                      </a:lnTo>
                      <a:lnTo>
                        <a:pt x="853" y="1406"/>
                      </a:lnTo>
                      <a:lnTo>
                        <a:pt x="819" y="1376"/>
                      </a:lnTo>
                      <a:lnTo>
                        <a:pt x="726" y="1366"/>
                      </a:lnTo>
                      <a:lnTo>
                        <a:pt x="655" y="1397"/>
                      </a:lnTo>
                      <a:lnTo>
                        <a:pt x="631" y="1387"/>
                      </a:lnTo>
                      <a:lnTo>
                        <a:pt x="596" y="1366"/>
                      </a:lnTo>
                      <a:lnTo>
                        <a:pt x="526" y="1356"/>
                      </a:lnTo>
                      <a:lnTo>
                        <a:pt x="516" y="1347"/>
                      </a:lnTo>
                      <a:lnTo>
                        <a:pt x="491" y="1347"/>
                      </a:lnTo>
                      <a:lnTo>
                        <a:pt x="445" y="1286"/>
                      </a:lnTo>
                      <a:lnTo>
                        <a:pt x="410" y="1275"/>
                      </a:lnTo>
                      <a:lnTo>
                        <a:pt x="304" y="1305"/>
                      </a:lnTo>
                      <a:lnTo>
                        <a:pt x="258" y="1295"/>
                      </a:lnTo>
                      <a:lnTo>
                        <a:pt x="163" y="1235"/>
                      </a:lnTo>
                      <a:lnTo>
                        <a:pt x="140" y="1235"/>
                      </a:lnTo>
                      <a:lnTo>
                        <a:pt x="117" y="1195"/>
                      </a:lnTo>
                      <a:lnTo>
                        <a:pt x="128" y="1154"/>
                      </a:lnTo>
                      <a:lnTo>
                        <a:pt x="128" y="1133"/>
                      </a:lnTo>
                      <a:lnTo>
                        <a:pt x="93" y="1114"/>
                      </a:lnTo>
                      <a:lnTo>
                        <a:pt x="82" y="1103"/>
                      </a:lnTo>
                      <a:lnTo>
                        <a:pt x="12" y="1063"/>
                      </a:lnTo>
                      <a:lnTo>
                        <a:pt x="12" y="1052"/>
                      </a:lnTo>
                      <a:lnTo>
                        <a:pt x="47" y="1042"/>
                      </a:lnTo>
                      <a:lnTo>
                        <a:pt x="70" y="1052"/>
                      </a:lnTo>
                      <a:lnTo>
                        <a:pt x="82" y="1033"/>
                      </a:lnTo>
                      <a:lnTo>
                        <a:pt x="82" y="982"/>
                      </a:lnTo>
                      <a:lnTo>
                        <a:pt x="82" y="931"/>
                      </a:lnTo>
                      <a:lnTo>
                        <a:pt x="35" y="891"/>
                      </a:lnTo>
                      <a:lnTo>
                        <a:pt x="12" y="901"/>
                      </a:lnTo>
                      <a:lnTo>
                        <a:pt x="0" y="870"/>
                      </a:lnTo>
                      <a:lnTo>
                        <a:pt x="12" y="841"/>
                      </a:lnTo>
                      <a:lnTo>
                        <a:pt x="0" y="810"/>
                      </a:lnTo>
                      <a:lnTo>
                        <a:pt x="35" y="790"/>
                      </a:lnTo>
                      <a:lnTo>
                        <a:pt x="47" y="779"/>
                      </a:lnTo>
                      <a:lnTo>
                        <a:pt x="47" y="760"/>
                      </a:lnTo>
                      <a:lnTo>
                        <a:pt x="93" y="739"/>
                      </a:lnTo>
                      <a:lnTo>
                        <a:pt x="128" y="729"/>
                      </a:lnTo>
                      <a:lnTo>
                        <a:pt x="163" y="718"/>
                      </a:lnTo>
                      <a:lnTo>
                        <a:pt x="198" y="729"/>
                      </a:lnTo>
                      <a:lnTo>
                        <a:pt x="223" y="718"/>
                      </a:lnTo>
                      <a:lnTo>
                        <a:pt x="233" y="729"/>
                      </a:lnTo>
                      <a:lnTo>
                        <a:pt x="233" y="749"/>
                      </a:lnTo>
                      <a:lnTo>
                        <a:pt x="258" y="760"/>
                      </a:lnTo>
                      <a:lnTo>
                        <a:pt x="304" y="749"/>
                      </a:lnTo>
                      <a:lnTo>
                        <a:pt x="350" y="699"/>
                      </a:lnTo>
                      <a:lnTo>
                        <a:pt x="468" y="718"/>
                      </a:lnTo>
                      <a:lnTo>
                        <a:pt x="516" y="688"/>
                      </a:lnTo>
                      <a:lnTo>
                        <a:pt x="679" y="658"/>
                      </a:lnTo>
                      <a:lnTo>
                        <a:pt x="690" y="637"/>
                      </a:lnTo>
                      <a:lnTo>
                        <a:pt x="701" y="587"/>
                      </a:lnTo>
                      <a:lnTo>
                        <a:pt x="748" y="557"/>
                      </a:lnTo>
                      <a:lnTo>
                        <a:pt x="773" y="557"/>
                      </a:lnTo>
                      <a:lnTo>
                        <a:pt x="773" y="537"/>
                      </a:lnTo>
                      <a:lnTo>
                        <a:pt x="773" y="404"/>
                      </a:lnTo>
                      <a:lnTo>
                        <a:pt x="773" y="385"/>
                      </a:lnTo>
                      <a:lnTo>
                        <a:pt x="738" y="375"/>
                      </a:lnTo>
                      <a:lnTo>
                        <a:pt x="726" y="364"/>
                      </a:lnTo>
                      <a:lnTo>
                        <a:pt x="773" y="345"/>
                      </a:lnTo>
                      <a:lnTo>
                        <a:pt x="901" y="335"/>
                      </a:lnTo>
                      <a:lnTo>
                        <a:pt x="912" y="364"/>
                      </a:lnTo>
                      <a:lnTo>
                        <a:pt x="959" y="364"/>
                      </a:lnTo>
                      <a:lnTo>
                        <a:pt x="972" y="375"/>
                      </a:lnTo>
                      <a:lnTo>
                        <a:pt x="983" y="354"/>
                      </a:lnTo>
                      <a:lnTo>
                        <a:pt x="972" y="335"/>
                      </a:lnTo>
                      <a:lnTo>
                        <a:pt x="1053" y="172"/>
                      </a:lnTo>
                      <a:lnTo>
                        <a:pt x="1064" y="162"/>
                      </a:lnTo>
                      <a:lnTo>
                        <a:pt x="1146" y="203"/>
                      </a:lnTo>
                      <a:lnTo>
                        <a:pt x="1194" y="203"/>
                      </a:lnTo>
                      <a:lnTo>
                        <a:pt x="1205" y="223"/>
                      </a:lnTo>
                      <a:lnTo>
                        <a:pt x="1287" y="203"/>
                      </a:lnTo>
                      <a:lnTo>
                        <a:pt x="1287" y="81"/>
                      </a:lnTo>
                      <a:lnTo>
                        <a:pt x="1321" y="71"/>
                      </a:lnTo>
                      <a:lnTo>
                        <a:pt x="1368" y="62"/>
                      </a:lnTo>
                      <a:lnTo>
                        <a:pt x="1392" y="31"/>
                      </a:lnTo>
                      <a:lnTo>
                        <a:pt x="1404" y="11"/>
                      </a:lnTo>
                      <a:lnTo>
                        <a:pt x="1426" y="0"/>
                      </a:lnTo>
                      <a:lnTo>
                        <a:pt x="1474" y="11"/>
                      </a:lnTo>
                      <a:close/>
                    </a:path>
                  </a:pathLst>
                </a:custGeom>
                <a:solidFill>
                  <a:srgbClr val="FFFFB7"/>
                </a:solidFill>
                <a:ln w="14288">
                  <a:solidFill>
                    <a:srgbClr val="000000"/>
                  </a:solidFill>
                  <a:prstDash val="solid"/>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grpSp>
          <p:grpSp>
            <p:nvGrpSpPr>
              <p:cNvPr id="55" name="Group 75"/>
              <p:cNvGrpSpPr>
                <a:grpSpLocks/>
              </p:cNvGrpSpPr>
              <p:nvPr/>
            </p:nvGrpSpPr>
            <p:grpSpPr bwMode="auto">
              <a:xfrm>
                <a:off x="3389" y="2278"/>
                <a:ext cx="493" cy="399"/>
                <a:chOff x="3840" y="2077"/>
                <a:chExt cx="636" cy="502"/>
              </a:xfrm>
            </p:grpSpPr>
            <p:sp>
              <p:nvSpPr>
                <p:cNvPr id="80" name="Freeform 76"/>
                <p:cNvSpPr>
                  <a:spLocks/>
                </p:cNvSpPr>
                <p:nvPr/>
              </p:nvSpPr>
              <p:spPr bwMode="auto">
                <a:xfrm>
                  <a:off x="3840" y="2077"/>
                  <a:ext cx="637" cy="503"/>
                </a:xfrm>
                <a:custGeom>
                  <a:avLst/>
                  <a:gdLst/>
                  <a:ahLst/>
                  <a:cxnLst>
                    <a:cxn ang="0">
                      <a:pos x="82" y="351"/>
                    </a:cxn>
                    <a:cxn ang="0">
                      <a:pos x="176" y="421"/>
                    </a:cxn>
                    <a:cxn ang="0">
                      <a:pos x="247" y="432"/>
                    </a:cxn>
                    <a:cxn ang="0">
                      <a:pos x="318" y="432"/>
                    </a:cxn>
                    <a:cxn ang="0">
                      <a:pos x="341" y="432"/>
                    </a:cxn>
                    <a:cxn ang="0">
                      <a:pos x="365" y="421"/>
                    </a:cxn>
                    <a:cxn ang="0">
                      <a:pos x="388" y="443"/>
                    </a:cxn>
                    <a:cxn ang="0">
                      <a:pos x="388" y="462"/>
                    </a:cxn>
                    <a:cxn ang="0">
                      <a:pos x="424" y="483"/>
                    </a:cxn>
                    <a:cxn ang="0">
                      <a:pos x="472" y="483"/>
                    </a:cxn>
                    <a:cxn ang="0">
                      <a:pos x="506" y="502"/>
                    </a:cxn>
                    <a:cxn ang="0">
                      <a:pos x="530" y="492"/>
                    </a:cxn>
                    <a:cxn ang="0">
                      <a:pos x="553" y="502"/>
                    </a:cxn>
                    <a:cxn ang="0">
                      <a:pos x="577" y="471"/>
                    </a:cxn>
                    <a:cxn ang="0">
                      <a:pos x="600" y="462"/>
                    </a:cxn>
                    <a:cxn ang="0">
                      <a:pos x="600" y="432"/>
                    </a:cxn>
                    <a:cxn ang="0">
                      <a:pos x="600" y="381"/>
                    </a:cxn>
                    <a:cxn ang="0">
                      <a:pos x="566" y="402"/>
                    </a:cxn>
                    <a:cxn ang="0">
                      <a:pos x="530" y="371"/>
                    </a:cxn>
                    <a:cxn ang="0">
                      <a:pos x="494" y="342"/>
                    </a:cxn>
                    <a:cxn ang="0">
                      <a:pos x="530" y="322"/>
                    </a:cxn>
                    <a:cxn ang="0">
                      <a:pos x="530" y="291"/>
                    </a:cxn>
                    <a:cxn ang="0">
                      <a:pos x="553" y="271"/>
                    </a:cxn>
                    <a:cxn ang="0">
                      <a:pos x="553" y="230"/>
                    </a:cxn>
                    <a:cxn ang="0">
                      <a:pos x="566" y="221"/>
                    </a:cxn>
                    <a:cxn ang="0">
                      <a:pos x="589" y="230"/>
                    </a:cxn>
                    <a:cxn ang="0">
                      <a:pos x="600" y="251"/>
                    </a:cxn>
                    <a:cxn ang="0">
                      <a:pos x="624" y="230"/>
                    </a:cxn>
                    <a:cxn ang="0">
                      <a:pos x="636" y="221"/>
                    </a:cxn>
                    <a:cxn ang="0">
                      <a:pos x="636" y="201"/>
                    </a:cxn>
                    <a:cxn ang="0">
                      <a:pos x="600" y="180"/>
                    </a:cxn>
                    <a:cxn ang="0">
                      <a:pos x="600" y="161"/>
                    </a:cxn>
                    <a:cxn ang="0">
                      <a:pos x="530" y="171"/>
                    </a:cxn>
                    <a:cxn ang="0">
                      <a:pos x="482" y="131"/>
                    </a:cxn>
                    <a:cxn ang="0">
                      <a:pos x="460" y="131"/>
                    </a:cxn>
                    <a:cxn ang="0">
                      <a:pos x="460" y="109"/>
                    </a:cxn>
                    <a:cxn ang="0">
                      <a:pos x="566" y="10"/>
                    </a:cxn>
                    <a:cxn ang="0">
                      <a:pos x="530" y="19"/>
                    </a:cxn>
                    <a:cxn ang="0">
                      <a:pos x="506" y="30"/>
                    </a:cxn>
                    <a:cxn ang="0">
                      <a:pos x="494" y="19"/>
                    </a:cxn>
                    <a:cxn ang="0">
                      <a:pos x="494" y="10"/>
                    </a:cxn>
                    <a:cxn ang="0">
                      <a:pos x="472" y="0"/>
                    </a:cxn>
                    <a:cxn ang="0">
                      <a:pos x="435" y="19"/>
                    </a:cxn>
                    <a:cxn ang="0">
                      <a:pos x="318" y="10"/>
                    </a:cxn>
                    <a:cxn ang="0">
                      <a:pos x="318" y="81"/>
                    </a:cxn>
                    <a:cxn ang="0">
                      <a:pos x="259" y="121"/>
                    </a:cxn>
                    <a:cxn ang="0">
                      <a:pos x="188" y="131"/>
                    </a:cxn>
                    <a:cxn ang="0">
                      <a:pos x="82" y="190"/>
                    </a:cxn>
                    <a:cxn ang="0">
                      <a:pos x="0" y="211"/>
                    </a:cxn>
                    <a:cxn ang="0">
                      <a:pos x="0" y="221"/>
                    </a:cxn>
                    <a:cxn ang="0">
                      <a:pos x="82" y="322"/>
                    </a:cxn>
                    <a:cxn ang="0">
                      <a:pos x="82" y="351"/>
                    </a:cxn>
                  </a:cxnLst>
                  <a:rect l="0" t="0" r="r" b="b"/>
                  <a:pathLst>
                    <a:path w="636" h="502">
                      <a:moveTo>
                        <a:pt x="82" y="351"/>
                      </a:moveTo>
                      <a:lnTo>
                        <a:pt x="176" y="421"/>
                      </a:lnTo>
                      <a:lnTo>
                        <a:pt x="247" y="432"/>
                      </a:lnTo>
                      <a:lnTo>
                        <a:pt x="318" y="432"/>
                      </a:lnTo>
                      <a:lnTo>
                        <a:pt x="341" y="432"/>
                      </a:lnTo>
                      <a:lnTo>
                        <a:pt x="365" y="421"/>
                      </a:lnTo>
                      <a:lnTo>
                        <a:pt x="388" y="443"/>
                      </a:lnTo>
                      <a:lnTo>
                        <a:pt x="388" y="462"/>
                      </a:lnTo>
                      <a:lnTo>
                        <a:pt x="424" y="483"/>
                      </a:lnTo>
                      <a:lnTo>
                        <a:pt x="472" y="483"/>
                      </a:lnTo>
                      <a:lnTo>
                        <a:pt x="506" y="502"/>
                      </a:lnTo>
                      <a:lnTo>
                        <a:pt x="530" y="492"/>
                      </a:lnTo>
                      <a:lnTo>
                        <a:pt x="553" y="502"/>
                      </a:lnTo>
                      <a:lnTo>
                        <a:pt x="577" y="471"/>
                      </a:lnTo>
                      <a:lnTo>
                        <a:pt x="600" y="462"/>
                      </a:lnTo>
                      <a:lnTo>
                        <a:pt x="600" y="432"/>
                      </a:lnTo>
                      <a:lnTo>
                        <a:pt x="600" y="381"/>
                      </a:lnTo>
                      <a:lnTo>
                        <a:pt x="566" y="402"/>
                      </a:lnTo>
                      <a:lnTo>
                        <a:pt x="530" y="371"/>
                      </a:lnTo>
                      <a:lnTo>
                        <a:pt x="494" y="342"/>
                      </a:lnTo>
                      <a:lnTo>
                        <a:pt x="530" y="322"/>
                      </a:lnTo>
                      <a:lnTo>
                        <a:pt x="530" y="291"/>
                      </a:lnTo>
                      <a:lnTo>
                        <a:pt x="553" y="271"/>
                      </a:lnTo>
                      <a:lnTo>
                        <a:pt x="553" y="230"/>
                      </a:lnTo>
                      <a:lnTo>
                        <a:pt x="566" y="221"/>
                      </a:lnTo>
                      <a:lnTo>
                        <a:pt x="589" y="230"/>
                      </a:lnTo>
                      <a:lnTo>
                        <a:pt x="600" y="251"/>
                      </a:lnTo>
                      <a:lnTo>
                        <a:pt x="624" y="230"/>
                      </a:lnTo>
                      <a:lnTo>
                        <a:pt x="636" y="221"/>
                      </a:lnTo>
                      <a:lnTo>
                        <a:pt x="636" y="201"/>
                      </a:lnTo>
                      <a:lnTo>
                        <a:pt x="600" y="180"/>
                      </a:lnTo>
                      <a:lnTo>
                        <a:pt x="600" y="161"/>
                      </a:lnTo>
                      <a:lnTo>
                        <a:pt x="530" y="171"/>
                      </a:lnTo>
                      <a:lnTo>
                        <a:pt x="482" y="131"/>
                      </a:lnTo>
                      <a:lnTo>
                        <a:pt x="460" y="131"/>
                      </a:lnTo>
                      <a:lnTo>
                        <a:pt x="460" y="109"/>
                      </a:lnTo>
                      <a:lnTo>
                        <a:pt x="566" y="10"/>
                      </a:lnTo>
                      <a:lnTo>
                        <a:pt x="530" y="19"/>
                      </a:lnTo>
                      <a:lnTo>
                        <a:pt x="506" y="30"/>
                      </a:lnTo>
                      <a:lnTo>
                        <a:pt x="494" y="19"/>
                      </a:lnTo>
                      <a:lnTo>
                        <a:pt x="494" y="10"/>
                      </a:lnTo>
                      <a:lnTo>
                        <a:pt x="472" y="0"/>
                      </a:lnTo>
                      <a:lnTo>
                        <a:pt x="435" y="19"/>
                      </a:lnTo>
                      <a:lnTo>
                        <a:pt x="318" y="10"/>
                      </a:lnTo>
                      <a:lnTo>
                        <a:pt x="318" y="81"/>
                      </a:lnTo>
                      <a:lnTo>
                        <a:pt x="259" y="121"/>
                      </a:lnTo>
                      <a:lnTo>
                        <a:pt x="188" y="131"/>
                      </a:lnTo>
                      <a:lnTo>
                        <a:pt x="82" y="190"/>
                      </a:lnTo>
                      <a:lnTo>
                        <a:pt x="0" y="211"/>
                      </a:lnTo>
                      <a:lnTo>
                        <a:pt x="0" y="221"/>
                      </a:lnTo>
                      <a:lnTo>
                        <a:pt x="82" y="322"/>
                      </a:lnTo>
                      <a:lnTo>
                        <a:pt x="82" y="351"/>
                      </a:lnTo>
                      <a:close/>
                    </a:path>
                  </a:pathLst>
                </a:custGeom>
                <a:solidFill>
                  <a:schemeClr val="accent2"/>
                </a:solidFill>
                <a:ln w="9525">
                  <a:solidFill>
                    <a:srgbClr val="000000"/>
                  </a:solidFill>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sp>
              <p:nvSpPr>
                <p:cNvPr id="81" name="Freeform 77"/>
                <p:cNvSpPr>
                  <a:spLocks/>
                </p:cNvSpPr>
                <p:nvPr/>
              </p:nvSpPr>
              <p:spPr bwMode="auto">
                <a:xfrm>
                  <a:off x="3840" y="2077"/>
                  <a:ext cx="637" cy="503"/>
                </a:xfrm>
                <a:custGeom>
                  <a:avLst/>
                  <a:gdLst/>
                  <a:ahLst/>
                  <a:cxnLst>
                    <a:cxn ang="0">
                      <a:pos x="82" y="351"/>
                    </a:cxn>
                    <a:cxn ang="0">
                      <a:pos x="176" y="421"/>
                    </a:cxn>
                    <a:cxn ang="0">
                      <a:pos x="247" y="432"/>
                    </a:cxn>
                    <a:cxn ang="0">
                      <a:pos x="318" y="432"/>
                    </a:cxn>
                    <a:cxn ang="0">
                      <a:pos x="341" y="432"/>
                    </a:cxn>
                    <a:cxn ang="0">
                      <a:pos x="365" y="421"/>
                    </a:cxn>
                    <a:cxn ang="0">
                      <a:pos x="388" y="443"/>
                    </a:cxn>
                    <a:cxn ang="0">
                      <a:pos x="388" y="462"/>
                    </a:cxn>
                    <a:cxn ang="0">
                      <a:pos x="424" y="483"/>
                    </a:cxn>
                    <a:cxn ang="0">
                      <a:pos x="472" y="483"/>
                    </a:cxn>
                    <a:cxn ang="0">
                      <a:pos x="506" y="502"/>
                    </a:cxn>
                    <a:cxn ang="0">
                      <a:pos x="530" y="492"/>
                    </a:cxn>
                    <a:cxn ang="0">
                      <a:pos x="553" y="502"/>
                    </a:cxn>
                    <a:cxn ang="0">
                      <a:pos x="577" y="471"/>
                    </a:cxn>
                    <a:cxn ang="0">
                      <a:pos x="600" y="462"/>
                    </a:cxn>
                    <a:cxn ang="0">
                      <a:pos x="600" y="432"/>
                    </a:cxn>
                    <a:cxn ang="0">
                      <a:pos x="600" y="381"/>
                    </a:cxn>
                    <a:cxn ang="0">
                      <a:pos x="566" y="402"/>
                    </a:cxn>
                    <a:cxn ang="0">
                      <a:pos x="530" y="371"/>
                    </a:cxn>
                    <a:cxn ang="0">
                      <a:pos x="494" y="342"/>
                    </a:cxn>
                    <a:cxn ang="0">
                      <a:pos x="530" y="322"/>
                    </a:cxn>
                    <a:cxn ang="0">
                      <a:pos x="530" y="291"/>
                    </a:cxn>
                    <a:cxn ang="0">
                      <a:pos x="553" y="271"/>
                    </a:cxn>
                    <a:cxn ang="0">
                      <a:pos x="553" y="230"/>
                    </a:cxn>
                    <a:cxn ang="0">
                      <a:pos x="566" y="221"/>
                    </a:cxn>
                    <a:cxn ang="0">
                      <a:pos x="589" y="230"/>
                    </a:cxn>
                    <a:cxn ang="0">
                      <a:pos x="600" y="251"/>
                    </a:cxn>
                    <a:cxn ang="0">
                      <a:pos x="624" y="230"/>
                    </a:cxn>
                    <a:cxn ang="0">
                      <a:pos x="636" y="221"/>
                    </a:cxn>
                    <a:cxn ang="0">
                      <a:pos x="636" y="201"/>
                    </a:cxn>
                    <a:cxn ang="0">
                      <a:pos x="600" y="180"/>
                    </a:cxn>
                    <a:cxn ang="0">
                      <a:pos x="600" y="161"/>
                    </a:cxn>
                    <a:cxn ang="0">
                      <a:pos x="530" y="171"/>
                    </a:cxn>
                    <a:cxn ang="0">
                      <a:pos x="482" y="131"/>
                    </a:cxn>
                    <a:cxn ang="0">
                      <a:pos x="460" y="131"/>
                    </a:cxn>
                    <a:cxn ang="0">
                      <a:pos x="460" y="109"/>
                    </a:cxn>
                    <a:cxn ang="0">
                      <a:pos x="566" y="10"/>
                    </a:cxn>
                    <a:cxn ang="0">
                      <a:pos x="530" y="19"/>
                    </a:cxn>
                    <a:cxn ang="0">
                      <a:pos x="506" y="30"/>
                    </a:cxn>
                    <a:cxn ang="0">
                      <a:pos x="494" y="19"/>
                    </a:cxn>
                    <a:cxn ang="0">
                      <a:pos x="494" y="10"/>
                    </a:cxn>
                    <a:cxn ang="0">
                      <a:pos x="472" y="0"/>
                    </a:cxn>
                    <a:cxn ang="0">
                      <a:pos x="435" y="19"/>
                    </a:cxn>
                    <a:cxn ang="0">
                      <a:pos x="318" y="10"/>
                    </a:cxn>
                    <a:cxn ang="0">
                      <a:pos x="318" y="81"/>
                    </a:cxn>
                    <a:cxn ang="0">
                      <a:pos x="259" y="121"/>
                    </a:cxn>
                    <a:cxn ang="0">
                      <a:pos x="188" y="131"/>
                    </a:cxn>
                    <a:cxn ang="0">
                      <a:pos x="82" y="190"/>
                    </a:cxn>
                    <a:cxn ang="0">
                      <a:pos x="0" y="211"/>
                    </a:cxn>
                    <a:cxn ang="0">
                      <a:pos x="0" y="221"/>
                    </a:cxn>
                    <a:cxn ang="0">
                      <a:pos x="82" y="322"/>
                    </a:cxn>
                    <a:cxn ang="0">
                      <a:pos x="82" y="351"/>
                    </a:cxn>
                  </a:cxnLst>
                  <a:rect l="0" t="0" r="r" b="b"/>
                  <a:pathLst>
                    <a:path w="636" h="502">
                      <a:moveTo>
                        <a:pt x="82" y="351"/>
                      </a:moveTo>
                      <a:lnTo>
                        <a:pt x="176" y="421"/>
                      </a:lnTo>
                      <a:lnTo>
                        <a:pt x="247" y="432"/>
                      </a:lnTo>
                      <a:lnTo>
                        <a:pt x="318" y="432"/>
                      </a:lnTo>
                      <a:lnTo>
                        <a:pt x="341" y="432"/>
                      </a:lnTo>
                      <a:lnTo>
                        <a:pt x="365" y="421"/>
                      </a:lnTo>
                      <a:lnTo>
                        <a:pt x="388" y="443"/>
                      </a:lnTo>
                      <a:lnTo>
                        <a:pt x="388" y="462"/>
                      </a:lnTo>
                      <a:lnTo>
                        <a:pt x="424" y="483"/>
                      </a:lnTo>
                      <a:lnTo>
                        <a:pt x="472" y="483"/>
                      </a:lnTo>
                      <a:lnTo>
                        <a:pt x="506" y="502"/>
                      </a:lnTo>
                      <a:lnTo>
                        <a:pt x="530" y="492"/>
                      </a:lnTo>
                      <a:lnTo>
                        <a:pt x="553" y="502"/>
                      </a:lnTo>
                      <a:lnTo>
                        <a:pt x="577" y="471"/>
                      </a:lnTo>
                      <a:lnTo>
                        <a:pt x="600" y="462"/>
                      </a:lnTo>
                      <a:lnTo>
                        <a:pt x="600" y="432"/>
                      </a:lnTo>
                      <a:lnTo>
                        <a:pt x="600" y="381"/>
                      </a:lnTo>
                      <a:lnTo>
                        <a:pt x="566" y="402"/>
                      </a:lnTo>
                      <a:lnTo>
                        <a:pt x="530" y="371"/>
                      </a:lnTo>
                      <a:lnTo>
                        <a:pt x="494" y="342"/>
                      </a:lnTo>
                      <a:lnTo>
                        <a:pt x="530" y="322"/>
                      </a:lnTo>
                      <a:lnTo>
                        <a:pt x="530" y="291"/>
                      </a:lnTo>
                      <a:lnTo>
                        <a:pt x="553" y="271"/>
                      </a:lnTo>
                      <a:lnTo>
                        <a:pt x="553" y="230"/>
                      </a:lnTo>
                      <a:lnTo>
                        <a:pt x="566" y="221"/>
                      </a:lnTo>
                      <a:lnTo>
                        <a:pt x="589" y="230"/>
                      </a:lnTo>
                      <a:lnTo>
                        <a:pt x="600" y="251"/>
                      </a:lnTo>
                      <a:lnTo>
                        <a:pt x="624" y="230"/>
                      </a:lnTo>
                      <a:lnTo>
                        <a:pt x="636" y="221"/>
                      </a:lnTo>
                      <a:lnTo>
                        <a:pt x="636" y="201"/>
                      </a:lnTo>
                      <a:lnTo>
                        <a:pt x="600" y="180"/>
                      </a:lnTo>
                      <a:lnTo>
                        <a:pt x="600" y="161"/>
                      </a:lnTo>
                      <a:lnTo>
                        <a:pt x="530" y="171"/>
                      </a:lnTo>
                      <a:lnTo>
                        <a:pt x="482" y="131"/>
                      </a:lnTo>
                      <a:lnTo>
                        <a:pt x="460" y="131"/>
                      </a:lnTo>
                      <a:lnTo>
                        <a:pt x="460" y="109"/>
                      </a:lnTo>
                      <a:lnTo>
                        <a:pt x="566" y="10"/>
                      </a:lnTo>
                      <a:lnTo>
                        <a:pt x="530" y="19"/>
                      </a:lnTo>
                      <a:lnTo>
                        <a:pt x="506" y="30"/>
                      </a:lnTo>
                      <a:lnTo>
                        <a:pt x="494" y="19"/>
                      </a:lnTo>
                      <a:lnTo>
                        <a:pt x="494" y="10"/>
                      </a:lnTo>
                      <a:lnTo>
                        <a:pt x="472" y="0"/>
                      </a:lnTo>
                      <a:lnTo>
                        <a:pt x="435" y="19"/>
                      </a:lnTo>
                      <a:lnTo>
                        <a:pt x="318" y="10"/>
                      </a:lnTo>
                      <a:lnTo>
                        <a:pt x="318" y="81"/>
                      </a:lnTo>
                      <a:lnTo>
                        <a:pt x="259" y="121"/>
                      </a:lnTo>
                      <a:lnTo>
                        <a:pt x="188" y="131"/>
                      </a:lnTo>
                      <a:lnTo>
                        <a:pt x="82" y="190"/>
                      </a:lnTo>
                      <a:lnTo>
                        <a:pt x="0" y="211"/>
                      </a:lnTo>
                      <a:lnTo>
                        <a:pt x="0" y="221"/>
                      </a:lnTo>
                      <a:lnTo>
                        <a:pt x="82" y="322"/>
                      </a:lnTo>
                      <a:lnTo>
                        <a:pt x="82" y="351"/>
                      </a:lnTo>
                      <a:close/>
                    </a:path>
                  </a:pathLst>
                </a:custGeom>
                <a:solidFill>
                  <a:schemeClr val="accent2"/>
                </a:solidFill>
                <a:ln w="14288">
                  <a:solidFill>
                    <a:srgbClr val="000000"/>
                  </a:solidFill>
                  <a:prstDash val="solid"/>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grpSp>
          <p:grpSp>
            <p:nvGrpSpPr>
              <p:cNvPr id="56" name="Group 78"/>
              <p:cNvGrpSpPr>
                <a:grpSpLocks/>
              </p:cNvGrpSpPr>
              <p:nvPr/>
            </p:nvGrpSpPr>
            <p:grpSpPr bwMode="auto">
              <a:xfrm>
                <a:off x="3371" y="1917"/>
                <a:ext cx="293" cy="532"/>
                <a:chOff x="3804" y="1623"/>
                <a:chExt cx="379" cy="669"/>
              </a:xfrm>
            </p:grpSpPr>
            <p:sp>
              <p:nvSpPr>
                <p:cNvPr id="78" name="Freeform 79"/>
                <p:cNvSpPr>
                  <a:spLocks/>
                </p:cNvSpPr>
                <p:nvPr/>
              </p:nvSpPr>
              <p:spPr bwMode="auto">
                <a:xfrm>
                  <a:off x="3803" y="1623"/>
                  <a:ext cx="381" cy="668"/>
                </a:xfrm>
                <a:custGeom>
                  <a:avLst/>
                  <a:gdLst/>
                  <a:ahLst/>
                  <a:cxnLst>
                    <a:cxn ang="0">
                      <a:pos x="24" y="669"/>
                    </a:cxn>
                    <a:cxn ang="0">
                      <a:pos x="106" y="649"/>
                    </a:cxn>
                    <a:cxn ang="0">
                      <a:pos x="212" y="588"/>
                    </a:cxn>
                    <a:cxn ang="0">
                      <a:pos x="284" y="578"/>
                    </a:cxn>
                    <a:cxn ang="0">
                      <a:pos x="343" y="538"/>
                    </a:cxn>
                    <a:cxn ang="0">
                      <a:pos x="343" y="466"/>
                    </a:cxn>
                    <a:cxn ang="0">
                      <a:pos x="319" y="436"/>
                    </a:cxn>
                    <a:cxn ang="0">
                      <a:pos x="332" y="406"/>
                    </a:cxn>
                    <a:cxn ang="0">
                      <a:pos x="343" y="385"/>
                    </a:cxn>
                    <a:cxn ang="0">
                      <a:pos x="343" y="355"/>
                    </a:cxn>
                    <a:cxn ang="0">
                      <a:pos x="366" y="325"/>
                    </a:cxn>
                    <a:cxn ang="0">
                      <a:pos x="343" y="283"/>
                    </a:cxn>
                    <a:cxn ang="0">
                      <a:pos x="296" y="243"/>
                    </a:cxn>
                    <a:cxn ang="0">
                      <a:pos x="319" y="173"/>
                    </a:cxn>
                    <a:cxn ang="0">
                      <a:pos x="366" y="152"/>
                    </a:cxn>
                    <a:cxn ang="0">
                      <a:pos x="379" y="111"/>
                    </a:cxn>
                    <a:cxn ang="0">
                      <a:pos x="354" y="72"/>
                    </a:cxn>
                    <a:cxn ang="0">
                      <a:pos x="354" y="31"/>
                    </a:cxn>
                    <a:cxn ang="0">
                      <a:pos x="332" y="0"/>
                    </a:cxn>
                    <a:cxn ang="0">
                      <a:pos x="248" y="41"/>
                    </a:cxn>
                    <a:cxn ang="0">
                      <a:pos x="237" y="31"/>
                    </a:cxn>
                    <a:cxn ang="0">
                      <a:pos x="201" y="50"/>
                    </a:cxn>
                    <a:cxn ang="0">
                      <a:pos x="165" y="50"/>
                    </a:cxn>
                    <a:cxn ang="0">
                      <a:pos x="106" y="122"/>
                    </a:cxn>
                    <a:cxn ang="0">
                      <a:pos x="82" y="122"/>
                    </a:cxn>
                    <a:cxn ang="0">
                      <a:pos x="59" y="152"/>
                    </a:cxn>
                    <a:cxn ang="0">
                      <a:pos x="59" y="183"/>
                    </a:cxn>
                    <a:cxn ang="0">
                      <a:pos x="35" y="214"/>
                    </a:cxn>
                    <a:cxn ang="0">
                      <a:pos x="35" y="254"/>
                    </a:cxn>
                    <a:cxn ang="0">
                      <a:pos x="0" y="294"/>
                    </a:cxn>
                    <a:cxn ang="0">
                      <a:pos x="35" y="355"/>
                    </a:cxn>
                    <a:cxn ang="0">
                      <a:pos x="24" y="385"/>
                    </a:cxn>
                    <a:cxn ang="0">
                      <a:pos x="0" y="425"/>
                    </a:cxn>
                    <a:cxn ang="0">
                      <a:pos x="35" y="568"/>
                    </a:cxn>
                    <a:cxn ang="0">
                      <a:pos x="12" y="639"/>
                    </a:cxn>
                    <a:cxn ang="0">
                      <a:pos x="24" y="669"/>
                    </a:cxn>
                  </a:cxnLst>
                  <a:rect l="0" t="0" r="r" b="b"/>
                  <a:pathLst>
                    <a:path w="379" h="669">
                      <a:moveTo>
                        <a:pt x="24" y="669"/>
                      </a:moveTo>
                      <a:lnTo>
                        <a:pt x="106" y="649"/>
                      </a:lnTo>
                      <a:lnTo>
                        <a:pt x="212" y="588"/>
                      </a:lnTo>
                      <a:lnTo>
                        <a:pt x="284" y="578"/>
                      </a:lnTo>
                      <a:lnTo>
                        <a:pt x="343" y="538"/>
                      </a:lnTo>
                      <a:lnTo>
                        <a:pt x="343" y="466"/>
                      </a:lnTo>
                      <a:lnTo>
                        <a:pt x="319" y="436"/>
                      </a:lnTo>
                      <a:lnTo>
                        <a:pt x="332" y="406"/>
                      </a:lnTo>
                      <a:lnTo>
                        <a:pt x="343" y="385"/>
                      </a:lnTo>
                      <a:lnTo>
                        <a:pt x="343" y="355"/>
                      </a:lnTo>
                      <a:lnTo>
                        <a:pt x="366" y="325"/>
                      </a:lnTo>
                      <a:lnTo>
                        <a:pt x="343" y="283"/>
                      </a:lnTo>
                      <a:lnTo>
                        <a:pt x="296" y="243"/>
                      </a:lnTo>
                      <a:lnTo>
                        <a:pt x="319" y="173"/>
                      </a:lnTo>
                      <a:lnTo>
                        <a:pt x="366" y="152"/>
                      </a:lnTo>
                      <a:lnTo>
                        <a:pt x="379" y="111"/>
                      </a:lnTo>
                      <a:lnTo>
                        <a:pt x="354" y="72"/>
                      </a:lnTo>
                      <a:lnTo>
                        <a:pt x="354" y="31"/>
                      </a:lnTo>
                      <a:lnTo>
                        <a:pt x="332" y="0"/>
                      </a:lnTo>
                      <a:lnTo>
                        <a:pt x="248" y="41"/>
                      </a:lnTo>
                      <a:lnTo>
                        <a:pt x="237" y="31"/>
                      </a:lnTo>
                      <a:lnTo>
                        <a:pt x="201" y="50"/>
                      </a:lnTo>
                      <a:lnTo>
                        <a:pt x="165" y="50"/>
                      </a:lnTo>
                      <a:lnTo>
                        <a:pt x="106" y="122"/>
                      </a:lnTo>
                      <a:lnTo>
                        <a:pt x="82" y="122"/>
                      </a:lnTo>
                      <a:lnTo>
                        <a:pt x="59" y="152"/>
                      </a:lnTo>
                      <a:lnTo>
                        <a:pt x="59" y="183"/>
                      </a:lnTo>
                      <a:lnTo>
                        <a:pt x="35" y="214"/>
                      </a:lnTo>
                      <a:lnTo>
                        <a:pt x="35" y="254"/>
                      </a:lnTo>
                      <a:lnTo>
                        <a:pt x="0" y="294"/>
                      </a:lnTo>
                      <a:lnTo>
                        <a:pt x="35" y="355"/>
                      </a:lnTo>
                      <a:lnTo>
                        <a:pt x="24" y="385"/>
                      </a:lnTo>
                      <a:lnTo>
                        <a:pt x="0" y="425"/>
                      </a:lnTo>
                      <a:lnTo>
                        <a:pt x="35" y="568"/>
                      </a:lnTo>
                      <a:lnTo>
                        <a:pt x="12" y="639"/>
                      </a:lnTo>
                      <a:lnTo>
                        <a:pt x="24" y="669"/>
                      </a:lnTo>
                      <a:close/>
                    </a:path>
                  </a:pathLst>
                </a:custGeom>
                <a:solidFill>
                  <a:srgbClr val="FFC8A3"/>
                </a:solidFill>
                <a:ln w="9525">
                  <a:solidFill>
                    <a:srgbClr val="000000"/>
                  </a:solidFill>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sp>
              <p:nvSpPr>
                <p:cNvPr id="79" name="Freeform 80"/>
                <p:cNvSpPr>
                  <a:spLocks/>
                </p:cNvSpPr>
                <p:nvPr/>
              </p:nvSpPr>
              <p:spPr bwMode="auto">
                <a:xfrm>
                  <a:off x="3803" y="1623"/>
                  <a:ext cx="381" cy="668"/>
                </a:xfrm>
                <a:custGeom>
                  <a:avLst/>
                  <a:gdLst/>
                  <a:ahLst/>
                  <a:cxnLst>
                    <a:cxn ang="0">
                      <a:pos x="24" y="669"/>
                    </a:cxn>
                    <a:cxn ang="0">
                      <a:pos x="106" y="649"/>
                    </a:cxn>
                    <a:cxn ang="0">
                      <a:pos x="212" y="588"/>
                    </a:cxn>
                    <a:cxn ang="0">
                      <a:pos x="284" y="578"/>
                    </a:cxn>
                    <a:cxn ang="0">
                      <a:pos x="343" y="538"/>
                    </a:cxn>
                    <a:cxn ang="0">
                      <a:pos x="343" y="466"/>
                    </a:cxn>
                    <a:cxn ang="0">
                      <a:pos x="319" y="436"/>
                    </a:cxn>
                    <a:cxn ang="0">
                      <a:pos x="332" y="406"/>
                    </a:cxn>
                    <a:cxn ang="0">
                      <a:pos x="343" y="385"/>
                    </a:cxn>
                    <a:cxn ang="0">
                      <a:pos x="343" y="355"/>
                    </a:cxn>
                    <a:cxn ang="0">
                      <a:pos x="366" y="325"/>
                    </a:cxn>
                    <a:cxn ang="0">
                      <a:pos x="343" y="283"/>
                    </a:cxn>
                    <a:cxn ang="0">
                      <a:pos x="296" y="243"/>
                    </a:cxn>
                    <a:cxn ang="0">
                      <a:pos x="319" y="173"/>
                    </a:cxn>
                    <a:cxn ang="0">
                      <a:pos x="366" y="152"/>
                    </a:cxn>
                    <a:cxn ang="0">
                      <a:pos x="379" y="111"/>
                    </a:cxn>
                    <a:cxn ang="0">
                      <a:pos x="354" y="72"/>
                    </a:cxn>
                    <a:cxn ang="0">
                      <a:pos x="354" y="31"/>
                    </a:cxn>
                    <a:cxn ang="0">
                      <a:pos x="332" y="0"/>
                    </a:cxn>
                    <a:cxn ang="0">
                      <a:pos x="248" y="41"/>
                    </a:cxn>
                    <a:cxn ang="0">
                      <a:pos x="237" y="31"/>
                    </a:cxn>
                    <a:cxn ang="0">
                      <a:pos x="201" y="50"/>
                    </a:cxn>
                    <a:cxn ang="0">
                      <a:pos x="165" y="50"/>
                    </a:cxn>
                    <a:cxn ang="0">
                      <a:pos x="106" y="122"/>
                    </a:cxn>
                    <a:cxn ang="0">
                      <a:pos x="82" y="122"/>
                    </a:cxn>
                    <a:cxn ang="0">
                      <a:pos x="59" y="152"/>
                    </a:cxn>
                    <a:cxn ang="0">
                      <a:pos x="59" y="183"/>
                    </a:cxn>
                    <a:cxn ang="0">
                      <a:pos x="35" y="214"/>
                    </a:cxn>
                    <a:cxn ang="0">
                      <a:pos x="35" y="254"/>
                    </a:cxn>
                    <a:cxn ang="0">
                      <a:pos x="0" y="294"/>
                    </a:cxn>
                    <a:cxn ang="0">
                      <a:pos x="35" y="355"/>
                    </a:cxn>
                    <a:cxn ang="0">
                      <a:pos x="24" y="385"/>
                    </a:cxn>
                    <a:cxn ang="0">
                      <a:pos x="0" y="425"/>
                    </a:cxn>
                    <a:cxn ang="0">
                      <a:pos x="35" y="568"/>
                    </a:cxn>
                    <a:cxn ang="0">
                      <a:pos x="12" y="639"/>
                    </a:cxn>
                    <a:cxn ang="0">
                      <a:pos x="24" y="669"/>
                    </a:cxn>
                  </a:cxnLst>
                  <a:rect l="0" t="0" r="r" b="b"/>
                  <a:pathLst>
                    <a:path w="379" h="669">
                      <a:moveTo>
                        <a:pt x="24" y="669"/>
                      </a:moveTo>
                      <a:lnTo>
                        <a:pt x="106" y="649"/>
                      </a:lnTo>
                      <a:lnTo>
                        <a:pt x="212" y="588"/>
                      </a:lnTo>
                      <a:lnTo>
                        <a:pt x="284" y="578"/>
                      </a:lnTo>
                      <a:lnTo>
                        <a:pt x="343" y="538"/>
                      </a:lnTo>
                      <a:lnTo>
                        <a:pt x="343" y="466"/>
                      </a:lnTo>
                      <a:lnTo>
                        <a:pt x="319" y="436"/>
                      </a:lnTo>
                      <a:lnTo>
                        <a:pt x="332" y="406"/>
                      </a:lnTo>
                      <a:lnTo>
                        <a:pt x="343" y="385"/>
                      </a:lnTo>
                      <a:lnTo>
                        <a:pt x="343" y="355"/>
                      </a:lnTo>
                      <a:lnTo>
                        <a:pt x="366" y="325"/>
                      </a:lnTo>
                      <a:lnTo>
                        <a:pt x="343" y="283"/>
                      </a:lnTo>
                      <a:lnTo>
                        <a:pt x="296" y="243"/>
                      </a:lnTo>
                      <a:lnTo>
                        <a:pt x="319" y="173"/>
                      </a:lnTo>
                      <a:lnTo>
                        <a:pt x="366" y="152"/>
                      </a:lnTo>
                      <a:lnTo>
                        <a:pt x="379" y="111"/>
                      </a:lnTo>
                      <a:lnTo>
                        <a:pt x="354" y="72"/>
                      </a:lnTo>
                      <a:lnTo>
                        <a:pt x="354" y="31"/>
                      </a:lnTo>
                      <a:lnTo>
                        <a:pt x="332" y="0"/>
                      </a:lnTo>
                      <a:lnTo>
                        <a:pt x="248" y="41"/>
                      </a:lnTo>
                      <a:lnTo>
                        <a:pt x="237" y="31"/>
                      </a:lnTo>
                      <a:lnTo>
                        <a:pt x="201" y="50"/>
                      </a:lnTo>
                      <a:lnTo>
                        <a:pt x="165" y="50"/>
                      </a:lnTo>
                      <a:lnTo>
                        <a:pt x="106" y="122"/>
                      </a:lnTo>
                      <a:lnTo>
                        <a:pt x="82" y="122"/>
                      </a:lnTo>
                      <a:lnTo>
                        <a:pt x="59" y="152"/>
                      </a:lnTo>
                      <a:lnTo>
                        <a:pt x="59" y="183"/>
                      </a:lnTo>
                      <a:lnTo>
                        <a:pt x="35" y="214"/>
                      </a:lnTo>
                      <a:lnTo>
                        <a:pt x="35" y="254"/>
                      </a:lnTo>
                      <a:lnTo>
                        <a:pt x="0" y="294"/>
                      </a:lnTo>
                      <a:lnTo>
                        <a:pt x="35" y="355"/>
                      </a:lnTo>
                      <a:lnTo>
                        <a:pt x="24" y="385"/>
                      </a:lnTo>
                      <a:lnTo>
                        <a:pt x="0" y="425"/>
                      </a:lnTo>
                      <a:lnTo>
                        <a:pt x="35" y="568"/>
                      </a:lnTo>
                      <a:lnTo>
                        <a:pt x="12" y="639"/>
                      </a:lnTo>
                      <a:lnTo>
                        <a:pt x="24" y="669"/>
                      </a:lnTo>
                      <a:close/>
                    </a:path>
                  </a:pathLst>
                </a:custGeom>
                <a:solidFill>
                  <a:srgbClr val="FFC8A3"/>
                </a:solidFill>
                <a:ln w="14288">
                  <a:solidFill>
                    <a:srgbClr val="000000"/>
                  </a:solidFill>
                  <a:prstDash val="solid"/>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grpSp>
          <p:grpSp>
            <p:nvGrpSpPr>
              <p:cNvPr id="57" name="Group 81"/>
              <p:cNvGrpSpPr>
                <a:grpSpLocks/>
              </p:cNvGrpSpPr>
              <p:nvPr/>
            </p:nvGrpSpPr>
            <p:grpSpPr bwMode="auto">
              <a:xfrm>
                <a:off x="3719" y="1861"/>
                <a:ext cx="131" cy="135"/>
                <a:chOff x="4254" y="1552"/>
                <a:chExt cx="169" cy="170"/>
              </a:xfrm>
            </p:grpSpPr>
            <p:sp>
              <p:nvSpPr>
                <p:cNvPr id="76" name="Freeform 82"/>
                <p:cNvSpPr>
                  <a:spLocks/>
                </p:cNvSpPr>
                <p:nvPr/>
              </p:nvSpPr>
              <p:spPr bwMode="auto">
                <a:xfrm>
                  <a:off x="4254" y="1548"/>
                  <a:ext cx="172" cy="182"/>
                </a:xfrm>
                <a:custGeom>
                  <a:avLst/>
                  <a:gdLst/>
                  <a:ahLst/>
                  <a:cxnLst>
                    <a:cxn ang="0">
                      <a:pos x="145" y="151"/>
                    </a:cxn>
                    <a:cxn ang="0">
                      <a:pos x="133" y="120"/>
                    </a:cxn>
                    <a:cxn ang="0">
                      <a:pos x="133" y="111"/>
                    </a:cxn>
                    <a:cxn ang="0">
                      <a:pos x="169" y="91"/>
                    </a:cxn>
                    <a:cxn ang="0">
                      <a:pos x="169" y="71"/>
                    </a:cxn>
                    <a:cxn ang="0">
                      <a:pos x="169" y="31"/>
                    </a:cxn>
                    <a:cxn ang="0">
                      <a:pos x="157" y="31"/>
                    </a:cxn>
                    <a:cxn ang="0">
                      <a:pos x="85" y="0"/>
                    </a:cxn>
                    <a:cxn ang="0">
                      <a:pos x="48" y="40"/>
                    </a:cxn>
                    <a:cxn ang="0">
                      <a:pos x="36" y="80"/>
                    </a:cxn>
                    <a:cxn ang="0">
                      <a:pos x="0" y="111"/>
                    </a:cxn>
                    <a:cxn ang="0">
                      <a:pos x="0" y="151"/>
                    </a:cxn>
                    <a:cxn ang="0">
                      <a:pos x="12" y="170"/>
                    </a:cxn>
                    <a:cxn ang="0">
                      <a:pos x="60" y="160"/>
                    </a:cxn>
                    <a:cxn ang="0">
                      <a:pos x="97" y="170"/>
                    </a:cxn>
                    <a:cxn ang="0">
                      <a:pos x="108" y="160"/>
                    </a:cxn>
                    <a:cxn ang="0">
                      <a:pos x="145" y="151"/>
                    </a:cxn>
                  </a:cxnLst>
                  <a:rect l="0" t="0" r="r" b="b"/>
                  <a:pathLst>
                    <a:path w="169" h="170">
                      <a:moveTo>
                        <a:pt x="145" y="151"/>
                      </a:moveTo>
                      <a:lnTo>
                        <a:pt x="133" y="120"/>
                      </a:lnTo>
                      <a:lnTo>
                        <a:pt x="133" y="111"/>
                      </a:lnTo>
                      <a:lnTo>
                        <a:pt x="169" y="91"/>
                      </a:lnTo>
                      <a:lnTo>
                        <a:pt x="169" y="71"/>
                      </a:lnTo>
                      <a:lnTo>
                        <a:pt x="169" y="31"/>
                      </a:lnTo>
                      <a:lnTo>
                        <a:pt x="157" y="31"/>
                      </a:lnTo>
                      <a:lnTo>
                        <a:pt x="85" y="0"/>
                      </a:lnTo>
                      <a:lnTo>
                        <a:pt x="48" y="40"/>
                      </a:lnTo>
                      <a:lnTo>
                        <a:pt x="36" y="80"/>
                      </a:lnTo>
                      <a:lnTo>
                        <a:pt x="0" y="111"/>
                      </a:lnTo>
                      <a:lnTo>
                        <a:pt x="0" y="151"/>
                      </a:lnTo>
                      <a:lnTo>
                        <a:pt x="12" y="170"/>
                      </a:lnTo>
                      <a:lnTo>
                        <a:pt x="60" y="160"/>
                      </a:lnTo>
                      <a:lnTo>
                        <a:pt x="97" y="170"/>
                      </a:lnTo>
                      <a:lnTo>
                        <a:pt x="108" y="160"/>
                      </a:lnTo>
                      <a:lnTo>
                        <a:pt x="145" y="151"/>
                      </a:lnTo>
                      <a:close/>
                    </a:path>
                  </a:pathLst>
                </a:custGeom>
                <a:solidFill>
                  <a:srgbClr val="FFC8A3"/>
                </a:solidFill>
                <a:ln w="9525">
                  <a:solidFill>
                    <a:srgbClr val="000000"/>
                  </a:solidFill>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sp>
              <p:nvSpPr>
                <p:cNvPr id="77" name="Freeform 83"/>
                <p:cNvSpPr>
                  <a:spLocks/>
                </p:cNvSpPr>
                <p:nvPr/>
              </p:nvSpPr>
              <p:spPr bwMode="auto">
                <a:xfrm>
                  <a:off x="4254" y="1548"/>
                  <a:ext cx="172" cy="182"/>
                </a:xfrm>
                <a:custGeom>
                  <a:avLst/>
                  <a:gdLst/>
                  <a:ahLst/>
                  <a:cxnLst>
                    <a:cxn ang="0">
                      <a:pos x="145" y="151"/>
                    </a:cxn>
                    <a:cxn ang="0">
                      <a:pos x="133" y="120"/>
                    </a:cxn>
                    <a:cxn ang="0">
                      <a:pos x="133" y="111"/>
                    </a:cxn>
                    <a:cxn ang="0">
                      <a:pos x="169" y="91"/>
                    </a:cxn>
                    <a:cxn ang="0">
                      <a:pos x="169" y="71"/>
                    </a:cxn>
                    <a:cxn ang="0">
                      <a:pos x="169" y="31"/>
                    </a:cxn>
                    <a:cxn ang="0">
                      <a:pos x="157" y="31"/>
                    </a:cxn>
                    <a:cxn ang="0">
                      <a:pos x="85" y="0"/>
                    </a:cxn>
                    <a:cxn ang="0">
                      <a:pos x="48" y="40"/>
                    </a:cxn>
                    <a:cxn ang="0">
                      <a:pos x="36" y="80"/>
                    </a:cxn>
                    <a:cxn ang="0">
                      <a:pos x="0" y="111"/>
                    </a:cxn>
                    <a:cxn ang="0">
                      <a:pos x="0" y="151"/>
                    </a:cxn>
                    <a:cxn ang="0">
                      <a:pos x="12" y="170"/>
                    </a:cxn>
                    <a:cxn ang="0">
                      <a:pos x="60" y="160"/>
                    </a:cxn>
                    <a:cxn ang="0">
                      <a:pos x="97" y="170"/>
                    </a:cxn>
                    <a:cxn ang="0">
                      <a:pos x="108" y="160"/>
                    </a:cxn>
                    <a:cxn ang="0">
                      <a:pos x="145" y="151"/>
                    </a:cxn>
                  </a:cxnLst>
                  <a:rect l="0" t="0" r="r" b="b"/>
                  <a:pathLst>
                    <a:path w="169" h="170">
                      <a:moveTo>
                        <a:pt x="145" y="151"/>
                      </a:moveTo>
                      <a:lnTo>
                        <a:pt x="133" y="120"/>
                      </a:lnTo>
                      <a:lnTo>
                        <a:pt x="133" y="111"/>
                      </a:lnTo>
                      <a:lnTo>
                        <a:pt x="169" y="91"/>
                      </a:lnTo>
                      <a:lnTo>
                        <a:pt x="169" y="71"/>
                      </a:lnTo>
                      <a:lnTo>
                        <a:pt x="169" y="31"/>
                      </a:lnTo>
                      <a:lnTo>
                        <a:pt x="157" y="31"/>
                      </a:lnTo>
                      <a:lnTo>
                        <a:pt x="85" y="0"/>
                      </a:lnTo>
                      <a:lnTo>
                        <a:pt x="48" y="40"/>
                      </a:lnTo>
                      <a:lnTo>
                        <a:pt x="36" y="80"/>
                      </a:lnTo>
                      <a:lnTo>
                        <a:pt x="0" y="111"/>
                      </a:lnTo>
                      <a:lnTo>
                        <a:pt x="0" y="151"/>
                      </a:lnTo>
                      <a:lnTo>
                        <a:pt x="12" y="170"/>
                      </a:lnTo>
                      <a:lnTo>
                        <a:pt x="60" y="160"/>
                      </a:lnTo>
                      <a:lnTo>
                        <a:pt x="97" y="170"/>
                      </a:lnTo>
                      <a:lnTo>
                        <a:pt x="108" y="160"/>
                      </a:lnTo>
                      <a:lnTo>
                        <a:pt x="145" y="151"/>
                      </a:lnTo>
                      <a:close/>
                    </a:path>
                  </a:pathLst>
                </a:custGeom>
                <a:solidFill>
                  <a:srgbClr val="FFC8A3"/>
                </a:solidFill>
                <a:ln w="14288">
                  <a:solidFill>
                    <a:srgbClr val="000000"/>
                  </a:solidFill>
                  <a:prstDash val="solid"/>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grpSp>
          <p:grpSp>
            <p:nvGrpSpPr>
              <p:cNvPr id="58" name="Group 84"/>
              <p:cNvGrpSpPr>
                <a:grpSpLocks/>
              </p:cNvGrpSpPr>
              <p:nvPr/>
            </p:nvGrpSpPr>
            <p:grpSpPr bwMode="auto">
              <a:xfrm>
                <a:off x="2927" y="2051"/>
                <a:ext cx="227" cy="358"/>
                <a:chOff x="3231" y="1791"/>
                <a:chExt cx="293" cy="450"/>
              </a:xfrm>
            </p:grpSpPr>
            <p:sp>
              <p:nvSpPr>
                <p:cNvPr id="74" name="Freeform 85"/>
                <p:cNvSpPr>
                  <a:spLocks/>
                </p:cNvSpPr>
                <p:nvPr/>
              </p:nvSpPr>
              <p:spPr bwMode="auto">
                <a:xfrm>
                  <a:off x="3231" y="1793"/>
                  <a:ext cx="298" cy="449"/>
                </a:xfrm>
                <a:custGeom>
                  <a:avLst/>
                  <a:gdLst/>
                  <a:ahLst/>
                  <a:cxnLst>
                    <a:cxn ang="0">
                      <a:pos x="269" y="244"/>
                    </a:cxn>
                    <a:cxn ang="0">
                      <a:pos x="269" y="204"/>
                    </a:cxn>
                    <a:cxn ang="0">
                      <a:pos x="293" y="184"/>
                    </a:cxn>
                    <a:cxn ang="0">
                      <a:pos x="280" y="163"/>
                    </a:cxn>
                    <a:cxn ang="0">
                      <a:pos x="188" y="133"/>
                    </a:cxn>
                    <a:cxn ang="0">
                      <a:pos x="199" y="102"/>
                    </a:cxn>
                    <a:cxn ang="0">
                      <a:pos x="222" y="61"/>
                    </a:cxn>
                    <a:cxn ang="0">
                      <a:pos x="210" y="10"/>
                    </a:cxn>
                    <a:cxn ang="0">
                      <a:pos x="199" y="0"/>
                    </a:cxn>
                    <a:cxn ang="0">
                      <a:pos x="140" y="41"/>
                    </a:cxn>
                    <a:cxn ang="0">
                      <a:pos x="117" y="112"/>
                    </a:cxn>
                    <a:cxn ang="0">
                      <a:pos x="105" y="174"/>
                    </a:cxn>
                    <a:cxn ang="0">
                      <a:pos x="58" y="204"/>
                    </a:cxn>
                    <a:cxn ang="0">
                      <a:pos x="22" y="214"/>
                    </a:cxn>
                    <a:cxn ang="0">
                      <a:pos x="0" y="225"/>
                    </a:cxn>
                    <a:cxn ang="0">
                      <a:pos x="69" y="296"/>
                    </a:cxn>
                    <a:cxn ang="0">
                      <a:pos x="82" y="358"/>
                    </a:cxn>
                    <a:cxn ang="0">
                      <a:pos x="82" y="388"/>
                    </a:cxn>
                    <a:cxn ang="0">
                      <a:pos x="127" y="419"/>
                    </a:cxn>
                    <a:cxn ang="0">
                      <a:pos x="127" y="439"/>
                    </a:cxn>
                    <a:cxn ang="0">
                      <a:pos x="175" y="450"/>
                    </a:cxn>
                    <a:cxn ang="0">
                      <a:pos x="199" y="450"/>
                    </a:cxn>
                    <a:cxn ang="0">
                      <a:pos x="199" y="409"/>
                    </a:cxn>
                    <a:cxn ang="0">
                      <a:pos x="235" y="409"/>
                    </a:cxn>
                    <a:cxn ang="0">
                      <a:pos x="235" y="368"/>
                    </a:cxn>
                    <a:cxn ang="0">
                      <a:pos x="210" y="347"/>
                    </a:cxn>
                    <a:cxn ang="0">
                      <a:pos x="199" y="327"/>
                    </a:cxn>
                    <a:cxn ang="0">
                      <a:pos x="199" y="255"/>
                    </a:cxn>
                    <a:cxn ang="0">
                      <a:pos x="222" y="244"/>
                    </a:cxn>
                    <a:cxn ang="0">
                      <a:pos x="257" y="255"/>
                    </a:cxn>
                    <a:cxn ang="0">
                      <a:pos x="269" y="244"/>
                    </a:cxn>
                  </a:cxnLst>
                  <a:rect l="0" t="0" r="r" b="b"/>
                  <a:pathLst>
                    <a:path w="293" h="450">
                      <a:moveTo>
                        <a:pt x="269" y="244"/>
                      </a:moveTo>
                      <a:lnTo>
                        <a:pt x="269" y="204"/>
                      </a:lnTo>
                      <a:lnTo>
                        <a:pt x="293" y="184"/>
                      </a:lnTo>
                      <a:lnTo>
                        <a:pt x="280" y="163"/>
                      </a:lnTo>
                      <a:lnTo>
                        <a:pt x="188" y="133"/>
                      </a:lnTo>
                      <a:lnTo>
                        <a:pt x="199" y="102"/>
                      </a:lnTo>
                      <a:lnTo>
                        <a:pt x="222" y="61"/>
                      </a:lnTo>
                      <a:lnTo>
                        <a:pt x="210" y="10"/>
                      </a:lnTo>
                      <a:lnTo>
                        <a:pt x="199" y="0"/>
                      </a:lnTo>
                      <a:lnTo>
                        <a:pt x="140" y="41"/>
                      </a:lnTo>
                      <a:lnTo>
                        <a:pt x="117" y="112"/>
                      </a:lnTo>
                      <a:lnTo>
                        <a:pt x="105" y="174"/>
                      </a:lnTo>
                      <a:lnTo>
                        <a:pt x="58" y="204"/>
                      </a:lnTo>
                      <a:lnTo>
                        <a:pt x="22" y="214"/>
                      </a:lnTo>
                      <a:lnTo>
                        <a:pt x="0" y="225"/>
                      </a:lnTo>
                      <a:lnTo>
                        <a:pt x="69" y="296"/>
                      </a:lnTo>
                      <a:lnTo>
                        <a:pt x="82" y="358"/>
                      </a:lnTo>
                      <a:lnTo>
                        <a:pt x="82" y="388"/>
                      </a:lnTo>
                      <a:lnTo>
                        <a:pt x="127" y="419"/>
                      </a:lnTo>
                      <a:lnTo>
                        <a:pt x="127" y="439"/>
                      </a:lnTo>
                      <a:lnTo>
                        <a:pt x="175" y="450"/>
                      </a:lnTo>
                      <a:lnTo>
                        <a:pt x="199" y="450"/>
                      </a:lnTo>
                      <a:lnTo>
                        <a:pt x="199" y="409"/>
                      </a:lnTo>
                      <a:lnTo>
                        <a:pt x="235" y="409"/>
                      </a:lnTo>
                      <a:lnTo>
                        <a:pt x="235" y="368"/>
                      </a:lnTo>
                      <a:lnTo>
                        <a:pt x="210" y="347"/>
                      </a:lnTo>
                      <a:lnTo>
                        <a:pt x="199" y="327"/>
                      </a:lnTo>
                      <a:lnTo>
                        <a:pt x="199" y="255"/>
                      </a:lnTo>
                      <a:lnTo>
                        <a:pt x="222" y="244"/>
                      </a:lnTo>
                      <a:lnTo>
                        <a:pt x="257" y="255"/>
                      </a:lnTo>
                      <a:lnTo>
                        <a:pt x="269" y="244"/>
                      </a:lnTo>
                      <a:close/>
                    </a:path>
                  </a:pathLst>
                </a:custGeom>
                <a:solidFill>
                  <a:srgbClr val="FFFFB7"/>
                </a:solidFill>
                <a:ln w="9525">
                  <a:solidFill>
                    <a:srgbClr val="000000"/>
                  </a:solidFill>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sp>
              <p:nvSpPr>
                <p:cNvPr id="75" name="Freeform 86"/>
                <p:cNvSpPr>
                  <a:spLocks/>
                </p:cNvSpPr>
                <p:nvPr/>
              </p:nvSpPr>
              <p:spPr bwMode="auto">
                <a:xfrm>
                  <a:off x="3231" y="1793"/>
                  <a:ext cx="298" cy="449"/>
                </a:xfrm>
                <a:custGeom>
                  <a:avLst/>
                  <a:gdLst/>
                  <a:ahLst/>
                  <a:cxnLst>
                    <a:cxn ang="0">
                      <a:pos x="269" y="244"/>
                    </a:cxn>
                    <a:cxn ang="0">
                      <a:pos x="269" y="204"/>
                    </a:cxn>
                    <a:cxn ang="0">
                      <a:pos x="293" y="184"/>
                    </a:cxn>
                    <a:cxn ang="0">
                      <a:pos x="280" y="163"/>
                    </a:cxn>
                    <a:cxn ang="0">
                      <a:pos x="188" y="133"/>
                    </a:cxn>
                    <a:cxn ang="0">
                      <a:pos x="199" y="102"/>
                    </a:cxn>
                    <a:cxn ang="0">
                      <a:pos x="222" y="61"/>
                    </a:cxn>
                    <a:cxn ang="0">
                      <a:pos x="210" y="10"/>
                    </a:cxn>
                    <a:cxn ang="0">
                      <a:pos x="199" y="0"/>
                    </a:cxn>
                    <a:cxn ang="0">
                      <a:pos x="140" y="41"/>
                    </a:cxn>
                    <a:cxn ang="0">
                      <a:pos x="117" y="112"/>
                    </a:cxn>
                    <a:cxn ang="0">
                      <a:pos x="105" y="174"/>
                    </a:cxn>
                    <a:cxn ang="0">
                      <a:pos x="58" y="204"/>
                    </a:cxn>
                    <a:cxn ang="0">
                      <a:pos x="22" y="214"/>
                    </a:cxn>
                    <a:cxn ang="0">
                      <a:pos x="0" y="225"/>
                    </a:cxn>
                    <a:cxn ang="0">
                      <a:pos x="69" y="296"/>
                    </a:cxn>
                    <a:cxn ang="0">
                      <a:pos x="82" y="358"/>
                    </a:cxn>
                    <a:cxn ang="0">
                      <a:pos x="82" y="388"/>
                    </a:cxn>
                    <a:cxn ang="0">
                      <a:pos x="127" y="419"/>
                    </a:cxn>
                    <a:cxn ang="0">
                      <a:pos x="127" y="439"/>
                    </a:cxn>
                    <a:cxn ang="0">
                      <a:pos x="175" y="450"/>
                    </a:cxn>
                    <a:cxn ang="0">
                      <a:pos x="199" y="450"/>
                    </a:cxn>
                    <a:cxn ang="0">
                      <a:pos x="199" y="409"/>
                    </a:cxn>
                    <a:cxn ang="0">
                      <a:pos x="235" y="409"/>
                    </a:cxn>
                    <a:cxn ang="0">
                      <a:pos x="235" y="368"/>
                    </a:cxn>
                    <a:cxn ang="0">
                      <a:pos x="210" y="347"/>
                    </a:cxn>
                    <a:cxn ang="0">
                      <a:pos x="199" y="327"/>
                    </a:cxn>
                    <a:cxn ang="0">
                      <a:pos x="199" y="255"/>
                    </a:cxn>
                    <a:cxn ang="0">
                      <a:pos x="222" y="244"/>
                    </a:cxn>
                    <a:cxn ang="0">
                      <a:pos x="257" y="255"/>
                    </a:cxn>
                    <a:cxn ang="0">
                      <a:pos x="269" y="244"/>
                    </a:cxn>
                  </a:cxnLst>
                  <a:rect l="0" t="0" r="r" b="b"/>
                  <a:pathLst>
                    <a:path w="293" h="450">
                      <a:moveTo>
                        <a:pt x="269" y="244"/>
                      </a:moveTo>
                      <a:lnTo>
                        <a:pt x="269" y="204"/>
                      </a:lnTo>
                      <a:lnTo>
                        <a:pt x="293" y="184"/>
                      </a:lnTo>
                      <a:lnTo>
                        <a:pt x="280" y="163"/>
                      </a:lnTo>
                      <a:lnTo>
                        <a:pt x="188" y="133"/>
                      </a:lnTo>
                      <a:lnTo>
                        <a:pt x="199" y="102"/>
                      </a:lnTo>
                      <a:lnTo>
                        <a:pt x="222" y="61"/>
                      </a:lnTo>
                      <a:lnTo>
                        <a:pt x="210" y="10"/>
                      </a:lnTo>
                      <a:lnTo>
                        <a:pt x="199" y="0"/>
                      </a:lnTo>
                      <a:lnTo>
                        <a:pt x="140" y="41"/>
                      </a:lnTo>
                      <a:lnTo>
                        <a:pt x="117" y="112"/>
                      </a:lnTo>
                      <a:lnTo>
                        <a:pt x="105" y="174"/>
                      </a:lnTo>
                      <a:lnTo>
                        <a:pt x="58" y="204"/>
                      </a:lnTo>
                      <a:lnTo>
                        <a:pt x="22" y="214"/>
                      </a:lnTo>
                      <a:lnTo>
                        <a:pt x="0" y="225"/>
                      </a:lnTo>
                      <a:lnTo>
                        <a:pt x="69" y="296"/>
                      </a:lnTo>
                      <a:lnTo>
                        <a:pt x="82" y="358"/>
                      </a:lnTo>
                      <a:lnTo>
                        <a:pt x="82" y="388"/>
                      </a:lnTo>
                      <a:lnTo>
                        <a:pt x="127" y="419"/>
                      </a:lnTo>
                      <a:lnTo>
                        <a:pt x="127" y="439"/>
                      </a:lnTo>
                      <a:lnTo>
                        <a:pt x="175" y="450"/>
                      </a:lnTo>
                      <a:lnTo>
                        <a:pt x="199" y="450"/>
                      </a:lnTo>
                      <a:lnTo>
                        <a:pt x="199" y="409"/>
                      </a:lnTo>
                      <a:lnTo>
                        <a:pt x="235" y="409"/>
                      </a:lnTo>
                      <a:lnTo>
                        <a:pt x="235" y="368"/>
                      </a:lnTo>
                      <a:lnTo>
                        <a:pt x="210" y="347"/>
                      </a:lnTo>
                      <a:lnTo>
                        <a:pt x="199" y="327"/>
                      </a:lnTo>
                      <a:lnTo>
                        <a:pt x="199" y="255"/>
                      </a:lnTo>
                      <a:lnTo>
                        <a:pt x="222" y="244"/>
                      </a:lnTo>
                      <a:lnTo>
                        <a:pt x="257" y="255"/>
                      </a:lnTo>
                      <a:lnTo>
                        <a:pt x="269" y="244"/>
                      </a:lnTo>
                      <a:close/>
                    </a:path>
                  </a:pathLst>
                </a:custGeom>
                <a:solidFill>
                  <a:srgbClr val="FFFFB7"/>
                </a:solidFill>
                <a:ln w="14288">
                  <a:solidFill>
                    <a:srgbClr val="000000"/>
                  </a:solidFill>
                  <a:prstDash val="solid"/>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grpSp>
          <p:sp>
            <p:nvSpPr>
              <p:cNvPr id="59" name="Freeform 87"/>
              <p:cNvSpPr>
                <a:spLocks/>
              </p:cNvSpPr>
              <p:nvPr/>
            </p:nvSpPr>
            <p:spPr bwMode="auto">
              <a:xfrm>
                <a:off x="2401" y="757"/>
                <a:ext cx="1843" cy="1475"/>
              </a:xfrm>
              <a:custGeom>
                <a:avLst/>
                <a:gdLst/>
                <a:ahLst/>
                <a:cxnLst>
                  <a:cxn ang="0">
                    <a:pos x="782" y="1802"/>
                  </a:cxn>
                  <a:cxn ang="0">
                    <a:pos x="887" y="1641"/>
                  </a:cxn>
                  <a:cxn ang="0">
                    <a:pos x="956" y="1791"/>
                  </a:cxn>
                  <a:cxn ang="0">
                    <a:pos x="1050" y="1821"/>
                  </a:cxn>
                  <a:cxn ang="0">
                    <a:pos x="1179" y="1660"/>
                  </a:cxn>
                  <a:cxn ang="0">
                    <a:pos x="1306" y="1610"/>
                  </a:cxn>
                  <a:cxn ang="0">
                    <a:pos x="1447" y="1510"/>
                  </a:cxn>
                  <a:cxn ang="0">
                    <a:pos x="1528" y="1409"/>
                  </a:cxn>
                  <a:cxn ang="0">
                    <a:pos x="1623" y="1297"/>
                  </a:cxn>
                  <a:cxn ang="0">
                    <a:pos x="1703" y="1308"/>
                  </a:cxn>
                  <a:cxn ang="0">
                    <a:pos x="1797" y="1278"/>
                  </a:cxn>
                  <a:cxn ang="0">
                    <a:pos x="1914" y="1269"/>
                  </a:cxn>
                  <a:cxn ang="0">
                    <a:pos x="2031" y="1308"/>
                  </a:cxn>
                  <a:cxn ang="0">
                    <a:pos x="2090" y="1269"/>
                  </a:cxn>
                  <a:cxn ang="0">
                    <a:pos x="2217" y="1168"/>
                  </a:cxn>
                  <a:cxn ang="0">
                    <a:pos x="2322" y="1117"/>
                  </a:cxn>
                  <a:cxn ang="0">
                    <a:pos x="2346" y="1025"/>
                  </a:cxn>
                  <a:cxn ang="0">
                    <a:pos x="2217" y="966"/>
                  </a:cxn>
                  <a:cxn ang="0">
                    <a:pos x="2195" y="855"/>
                  </a:cxn>
                  <a:cxn ang="0">
                    <a:pos x="2229" y="815"/>
                  </a:cxn>
                  <a:cxn ang="0">
                    <a:pos x="2241" y="715"/>
                  </a:cxn>
                  <a:cxn ang="0">
                    <a:pos x="2241" y="694"/>
                  </a:cxn>
                  <a:cxn ang="0">
                    <a:pos x="2275" y="512"/>
                  </a:cxn>
                  <a:cxn ang="0">
                    <a:pos x="2322" y="533"/>
                  </a:cxn>
                  <a:cxn ang="0">
                    <a:pos x="2333" y="291"/>
                  </a:cxn>
                  <a:cxn ang="0">
                    <a:pos x="2182" y="190"/>
                  </a:cxn>
                  <a:cxn ang="0">
                    <a:pos x="2065" y="131"/>
                  </a:cxn>
                  <a:cxn ang="0">
                    <a:pos x="1949" y="100"/>
                  </a:cxn>
                  <a:cxn ang="0">
                    <a:pos x="1925" y="0"/>
                  </a:cxn>
                  <a:cxn ang="0">
                    <a:pos x="1879" y="100"/>
                  </a:cxn>
                  <a:cxn ang="0">
                    <a:pos x="1832" y="352"/>
                  </a:cxn>
                  <a:cxn ang="0">
                    <a:pos x="1681" y="453"/>
                  </a:cxn>
                  <a:cxn ang="0">
                    <a:pos x="1576" y="633"/>
                  </a:cxn>
                  <a:cxn ang="0">
                    <a:pos x="1739" y="663"/>
                  </a:cxn>
                  <a:cxn ang="0">
                    <a:pos x="1961" y="734"/>
                  </a:cxn>
                  <a:cxn ang="0">
                    <a:pos x="1808" y="795"/>
                  </a:cxn>
                  <a:cxn ang="0">
                    <a:pos x="1668" y="865"/>
                  </a:cxn>
                  <a:cxn ang="0">
                    <a:pos x="1505" y="997"/>
                  </a:cxn>
                  <a:cxn ang="0">
                    <a:pos x="1295" y="1016"/>
                  </a:cxn>
                  <a:cxn ang="0">
                    <a:pos x="1249" y="1198"/>
                  </a:cxn>
                  <a:cxn ang="0">
                    <a:pos x="933" y="1308"/>
                  </a:cxn>
                  <a:cxn ang="0">
                    <a:pos x="654" y="1378"/>
                  </a:cxn>
                  <a:cxn ang="0">
                    <a:pos x="233" y="1297"/>
                  </a:cxn>
                  <a:cxn ang="0">
                    <a:pos x="12" y="1359"/>
                  </a:cxn>
                  <a:cxn ang="0">
                    <a:pos x="139" y="1490"/>
                  </a:cxn>
                  <a:cxn ang="0">
                    <a:pos x="268" y="1540"/>
                  </a:cxn>
                  <a:cxn ang="0">
                    <a:pos x="303" y="1631"/>
                  </a:cxn>
                  <a:cxn ang="0">
                    <a:pos x="443" y="1700"/>
                  </a:cxn>
                  <a:cxn ang="0">
                    <a:pos x="641" y="1681"/>
                  </a:cxn>
                  <a:cxn ang="0">
                    <a:pos x="572" y="1771"/>
                  </a:cxn>
                </a:cxnLst>
                <a:rect l="0" t="0" r="r" b="b"/>
                <a:pathLst>
                  <a:path w="2380" h="1852">
                    <a:moveTo>
                      <a:pt x="677" y="1852"/>
                    </a:moveTo>
                    <a:lnTo>
                      <a:pt x="699" y="1841"/>
                    </a:lnTo>
                    <a:lnTo>
                      <a:pt x="735" y="1832"/>
                    </a:lnTo>
                    <a:lnTo>
                      <a:pt x="782" y="1802"/>
                    </a:lnTo>
                    <a:lnTo>
                      <a:pt x="793" y="1741"/>
                    </a:lnTo>
                    <a:lnTo>
                      <a:pt x="817" y="1671"/>
                    </a:lnTo>
                    <a:lnTo>
                      <a:pt x="875" y="1631"/>
                    </a:lnTo>
                    <a:lnTo>
                      <a:pt x="887" y="1641"/>
                    </a:lnTo>
                    <a:lnTo>
                      <a:pt x="898" y="1691"/>
                    </a:lnTo>
                    <a:lnTo>
                      <a:pt x="875" y="1731"/>
                    </a:lnTo>
                    <a:lnTo>
                      <a:pt x="863" y="1762"/>
                    </a:lnTo>
                    <a:lnTo>
                      <a:pt x="956" y="1791"/>
                    </a:lnTo>
                    <a:lnTo>
                      <a:pt x="969" y="1812"/>
                    </a:lnTo>
                    <a:lnTo>
                      <a:pt x="1016" y="1802"/>
                    </a:lnTo>
                    <a:lnTo>
                      <a:pt x="1038" y="1812"/>
                    </a:lnTo>
                    <a:lnTo>
                      <a:pt x="1050" y="1821"/>
                    </a:lnTo>
                    <a:lnTo>
                      <a:pt x="1143" y="1700"/>
                    </a:lnTo>
                    <a:lnTo>
                      <a:pt x="1167" y="1700"/>
                    </a:lnTo>
                    <a:lnTo>
                      <a:pt x="1179" y="1681"/>
                    </a:lnTo>
                    <a:lnTo>
                      <a:pt x="1179" y="1660"/>
                    </a:lnTo>
                    <a:lnTo>
                      <a:pt x="1201" y="1620"/>
                    </a:lnTo>
                    <a:lnTo>
                      <a:pt x="1259" y="1620"/>
                    </a:lnTo>
                    <a:lnTo>
                      <a:pt x="1284" y="1600"/>
                    </a:lnTo>
                    <a:lnTo>
                      <a:pt x="1306" y="1610"/>
                    </a:lnTo>
                    <a:lnTo>
                      <a:pt x="1330" y="1580"/>
                    </a:lnTo>
                    <a:lnTo>
                      <a:pt x="1354" y="1580"/>
                    </a:lnTo>
                    <a:lnTo>
                      <a:pt x="1412" y="1510"/>
                    </a:lnTo>
                    <a:lnTo>
                      <a:pt x="1447" y="1510"/>
                    </a:lnTo>
                    <a:lnTo>
                      <a:pt x="1482" y="1490"/>
                    </a:lnTo>
                    <a:lnTo>
                      <a:pt x="1493" y="1499"/>
                    </a:lnTo>
                    <a:lnTo>
                      <a:pt x="1576" y="1459"/>
                    </a:lnTo>
                    <a:lnTo>
                      <a:pt x="1528" y="1409"/>
                    </a:lnTo>
                    <a:lnTo>
                      <a:pt x="1540" y="1359"/>
                    </a:lnTo>
                    <a:lnTo>
                      <a:pt x="1576" y="1297"/>
                    </a:lnTo>
                    <a:lnTo>
                      <a:pt x="1598" y="1288"/>
                    </a:lnTo>
                    <a:lnTo>
                      <a:pt x="1623" y="1297"/>
                    </a:lnTo>
                    <a:lnTo>
                      <a:pt x="1623" y="1338"/>
                    </a:lnTo>
                    <a:lnTo>
                      <a:pt x="1634" y="1348"/>
                    </a:lnTo>
                    <a:lnTo>
                      <a:pt x="1681" y="1319"/>
                    </a:lnTo>
                    <a:lnTo>
                      <a:pt x="1703" y="1308"/>
                    </a:lnTo>
                    <a:lnTo>
                      <a:pt x="1728" y="1308"/>
                    </a:lnTo>
                    <a:lnTo>
                      <a:pt x="1739" y="1297"/>
                    </a:lnTo>
                    <a:lnTo>
                      <a:pt x="1797" y="1288"/>
                    </a:lnTo>
                    <a:lnTo>
                      <a:pt x="1797" y="1278"/>
                    </a:lnTo>
                    <a:lnTo>
                      <a:pt x="1786" y="1258"/>
                    </a:lnTo>
                    <a:lnTo>
                      <a:pt x="1820" y="1227"/>
                    </a:lnTo>
                    <a:lnTo>
                      <a:pt x="1866" y="1207"/>
                    </a:lnTo>
                    <a:lnTo>
                      <a:pt x="1914" y="1269"/>
                    </a:lnTo>
                    <a:lnTo>
                      <a:pt x="1914" y="1288"/>
                    </a:lnTo>
                    <a:lnTo>
                      <a:pt x="1937" y="1328"/>
                    </a:lnTo>
                    <a:lnTo>
                      <a:pt x="2007" y="1338"/>
                    </a:lnTo>
                    <a:lnTo>
                      <a:pt x="2031" y="1308"/>
                    </a:lnTo>
                    <a:lnTo>
                      <a:pt x="2007" y="1218"/>
                    </a:lnTo>
                    <a:lnTo>
                      <a:pt x="2031" y="1207"/>
                    </a:lnTo>
                    <a:lnTo>
                      <a:pt x="2065" y="1227"/>
                    </a:lnTo>
                    <a:lnTo>
                      <a:pt x="2090" y="1269"/>
                    </a:lnTo>
                    <a:lnTo>
                      <a:pt x="2136" y="1198"/>
                    </a:lnTo>
                    <a:lnTo>
                      <a:pt x="2159" y="1198"/>
                    </a:lnTo>
                    <a:lnTo>
                      <a:pt x="2195" y="1168"/>
                    </a:lnTo>
                    <a:lnTo>
                      <a:pt x="2217" y="1168"/>
                    </a:lnTo>
                    <a:lnTo>
                      <a:pt x="2241" y="1137"/>
                    </a:lnTo>
                    <a:lnTo>
                      <a:pt x="2263" y="1137"/>
                    </a:lnTo>
                    <a:lnTo>
                      <a:pt x="2275" y="1117"/>
                    </a:lnTo>
                    <a:lnTo>
                      <a:pt x="2322" y="1117"/>
                    </a:lnTo>
                    <a:lnTo>
                      <a:pt x="2358" y="1077"/>
                    </a:lnTo>
                    <a:lnTo>
                      <a:pt x="2380" y="1066"/>
                    </a:lnTo>
                    <a:lnTo>
                      <a:pt x="2380" y="1047"/>
                    </a:lnTo>
                    <a:lnTo>
                      <a:pt x="2346" y="1025"/>
                    </a:lnTo>
                    <a:lnTo>
                      <a:pt x="2346" y="997"/>
                    </a:lnTo>
                    <a:lnTo>
                      <a:pt x="2288" y="935"/>
                    </a:lnTo>
                    <a:lnTo>
                      <a:pt x="2241" y="975"/>
                    </a:lnTo>
                    <a:lnTo>
                      <a:pt x="2217" y="966"/>
                    </a:lnTo>
                    <a:lnTo>
                      <a:pt x="2217" y="946"/>
                    </a:lnTo>
                    <a:lnTo>
                      <a:pt x="2195" y="916"/>
                    </a:lnTo>
                    <a:lnTo>
                      <a:pt x="2195" y="885"/>
                    </a:lnTo>
                    <a:lnTo>
                      <a:pt x="2195" y="855"/>
                    </a:lnTo>
                    <a:lnTo>
                      <a:pt x="2148" y="834"/>
                    </a:lnTo>
                    <a:lnTo>
                      <a:pt x="2148" y="815"/>
                    </a:lnTo>
                    <a:lnTo>
                      <a:pt x="2159" y="795"/>
                    </a:lnTo>
                    <a:lnTo>
                      <a:pt x="2229" y="815"/>
                    </a:lnTo>
                    <a:lnTo>
                      <a:pt x="2229" y="784"/>
                    </a:lnTo>
                    <a:lnTo>
                      <a:pt x="2253" y="753"/>
                    </a:lnTo>
                    <a:lnTo>
                      <a:pt x="2241" y="744"/>
                    </a:lnTo>
                    <a:lnTo>
                      <a:pt x="2241" y="715"/>
                    </a:lnTo>
                    <a:lnTo>
                      <a:pt x="2275" y="703"/>
                    </a:lnTo>
                    <a:lnTo>
                      <a:pt x="2288" y="694"/>
                    </a:lnTo>
                    <a:lnTo>
                      <a:pt x="2275" y="684"/>
                    </a:lnTo>
                    <a:lnTo>
                      <a:pt x="2241" y="694"/>
                    </a:lnTo>
                    <a:lnTo>
                      <a:pt x="2170" y="654"/>
                    </a:lnTo>
                    <a:lnTo>
                      <a:pt x="2170" y="644"/>
                    </a:lnTo>
                    <a:lnTo>
                      <a:pt x="2205" y="604"/>
                    </a:lnTo>
                    <a:lnTo>
                      <a:pt x="2275" y="512"/>
                    </a:lnTo>
                    <a:lnTo>
                      <a:pt x="2275" y="503"/>
                    </a:lnTo>
                    <a:lnTo>
                      <a:pt x="2288" y="503"/>
                    </a:lnTo>
                    <a:lnTo>
                      <a:pt x="2311" y="523"/>
                    </a:lnTo>
                    <a:lnTo>
                      <a:pt x="2322" y="533"/>
                    </a:lnTo>
                    <a:lnTo>
                      <a:pt x="2322" y="422"/>
                    </a:lnTo>
                    <a:lnTo>
                      <a:pt x="2346" y="412"/>
                    </a:lnTo>
                    <a:lnTo>
                      <a:pt x="2346" y="362"/>
                    </a:lnTo>
                    <a:lnTo>
                      <a:pt x="2333" y="291"/>
                    </a:lnTo>
                    <a:lnTo>
                      <a:pt x="2368" y="190"/>
                    </a:lnTo>
                    <a:lnTo>
                      <a:pt x="2275" y="140"/>
                    </a:lnTo>
                    <a:lnTo>
                      <a:pt x="2217" y="190"/>
                    </a:lnTo>
                    <a:lnTo>
                      <a:pt x="2182" y="190"/>
                    </a:lnTo>
                    <a:lnTo>
                      <a:pt x="2170" y="210"/>
                    </a:lnTo>
                    <a:lnTo>
                      <a:pt x="2112" y="201"/>
                    </a:lnTo>
                    <a:lnTo>
                      <a:pt x="2077" y="171"/>
                    </a:lnTo>
                    <a:lnTo>
                      <a:pt x="2065" y="131"/>
                    </a:lnTo>
                    <a:lnTo>
                      <a:pt x="2065" y="110"/>
                    </a:lnTo>
                    <a:lnTo>
                      <a:pt x="2019" y="90"/>
                    </a:lnTo>
                    <a:lnTo>
                      <a:pt x="1996" y="119"/>
                    </a:lnTo>
                    <a:lnTo>
                      <a:pt x="1949" y="100"/>
                    </a:lnTo>
                    <a:lnTo>
                      <a:pt x="1937" y="90"/>
                    </a:lnTo>
                    <a:lnTo>
                      <a:pt x="1971" y="29"/>
                    </a:lnTo>
                    <a:lnTo>
                      <a:pt x="1949" y="0"/>
                    </a:lnTo>
                    <a:lnTo>
                      <a:pt x="1925" y="0"/>
                    </a:lnTo>
                    <a:lnTo>
                      <a:pt x="1879" y="29"/>
                    </a:lnTo>
                    <a:lnTo>
                      <a:pt x="1844" y="90"/>
                    </a:lnTo>
                    <a:lnTo>
                      <a:pt x="1866" y="100"/>
                    </a:lnTo>
                    <a:lnTo>
                      <a:pt x="1879" y="100"/>
                    </a:lnTo>
                    <a:lnTo>
                      <a:pt x="1914" y="150"/>
                    </a:lnTo>
                    <a:lnTo>
                      <a:pt x="1891" y="181"/>
                    </a:lnTo>
                    <a:lnTo>
                      <a:pt x="1866" y="210"/>
                    </a:lnTo>
                    <a:lnTo>
                      <a:pt x="1832" y="352"/>
                    </a:lnTo>
                    <a:lnTo>
                      <a:pt x="1856" y="372"/>
                    </a:lnTo>
                    <a:lnTo>
                      <a:pt x="1844" y="403"/>
                    </a:lnTo>
                    <a:lnTo>
                      <a:pt x="1739" y="462"/>
                    </a:lnTo>
                    <a:lnTo>
                      <a:pt x="1681" y="453"/>
                    </a:lnTo>
                    <a:lnTo>
                      <a:pt x="1645" y="443"/>
                    </a:lnTo>
                    <a:lnTo>
                      <a:pt x="1645" y="462"/>
                    </a:lnTo>
                    <a:lnTo>
                      <a:pt x="1598" y="613"/>
                    </a:lnTo>
                    <a:lnTo>
                      <a:pt x="1576" y="633"/>
                    </a:lnTo>
                    <a:lnTo>
                      <a:pt x="1588" y="663"/>
                    </a:lnTo>
                    <a:lnTo>
                      <a:pt x="1610" y="684"/>
                    </a:lnTo>
                    <a:lnTo>
                      <a:pt x="1657" y="663"/>
                    </a:lnTo>
                    <a:lnTo>
                      <a:pt x="1739" y="663"/>
                    </a:lnTo>
                    <a:lnTo>
                      <a:pt x="1761" y="633"/>
                    </a:lnTo>
                    <a:lnTo>
                      <a:pt x="1797" y="624"/>
                    </a:lnTo>
                    <a:lnTo>
                      <a:pt x="1866" y="654"/>
                    </a:lnTo>
                    <a:lnTo>
                      <a:pt x="1961" y="734"/>
                    </a:lnTo>
                    <a:lnTo>
                      <a:pt x="1961" y="753"/>
                    </a:lnTo>
                    <a:lnTo>
                      <a:pt x="1937" y="765"/>
                    </a:lnTo>
                    <a:lnTo>
                      <a:pt x="1844" y="765"/>
                    </a:lnTo>
                    <a:lnTo>
                      <a:pt x="1808" y="795"/>
                    </a:lnTo>
                    <a:lnTo>
                      <a:pt x="1773" y="784"/>
                    </a:lnTo>
                    <a:lnTo>
                      <a:pt x="1761" y="815"/>
                    </a:lnTo>
                    <a:lnTo>
                      <a:pt x="1703" y="825"/>
                    </a:lnTo>
                    <a:lnTo>
                      <a:pt x="1668" y="865"/>
                    </a:lnTo>
                    <a:lnTo>
                      <a:pt x="1668" y="905"/>
                    </a:lnTo>
                    <a:lnTo>
                      <a:pt x="1598" y="935"/>
                    </a:lnTo>
                    <a:lnTo>
                      <a:pt x="1552" y="935"/>
                    </a:lnTo>
                    <a:lnTo>
                      <a:pt x="1505" y="997"/>
                    </a:lnTo>
                    <a:lnTo>
                      <a:pt x="1447" y="1016"/>
                    </a:lnTo>
                    <a:lnTo>
                      <a:pt x="1364" y="1006"/>
                    </a:lnTo>
                    <a:lnTo>
                      <a:pt x="1330" y="986"/>
                    </a:lnTo>
                    <a:lnTo>
                      <a:pt x="1295" y="1016"/>
                    </a:lnTo>
                    <a:lnTo>
                      <a:pt x="1272" y="1077"/>
                    </a:lnTo>
                    <a:lnTo>
                      <a:pt x="1330" y="1137"/>
                    </a:lnTo>
                    <a:lnTo>
                      <a:pt x="1295" y="1168"/>
                    </a:lnTo>
                    <a:lnTo>
                      <a:pt x="1249" y="1198"/>
                    </a:lnTo>
                    <a:lnTo>
                      <a:pt x="1179" y="1269"/>
                    </a:lnTo>
                    <a:lnTo>
                      <a:pt x="1096" y="1297"/>
                    </a:lnTo>
                    <a:lnTo>
                      <a:pt x="956" y="1308"/>
                    </a:lnTo>
                    <a:lnTo>
                      <a:pt x="933" y="1308"/>
                    </a:lnTo>
                    <a:lnTo>
                      <a:pt x="758" y="1369"/>
                    </a:lnTo>
                    <a:lnTo>
                      <a:pt x="687" y="1409"/>
                    </a:lnTo>
                    <a:lnTo>
                      <a:pt x="665" y="1399"/>
                    </a:lnTo>
                    <a:lnTo>
                      <a:pt x="654" y="1378"/>
                    </a:lnTo>
                    <a:lnTo>
                      <a:pt x="560" y="1378"/>
                    </a:lnTo>
                    <a:lnTo>
                      <a:pt x="443" y="1348"/>
                    </a:lnTo>
                    <a:lnTo>
                      <a:pt x="409" y="1319"/>
                    </a:lnTo>
                    <a:lnTo>
                      <a:pt x="233" y="1297"/>
                    </a:lnTo>
                    <a:lnTo>
                      <a:pt x="210" y="1308"/>
                    </a:lnTo>
                    <a:lnTo>
                      <a:pt x="0" y="1288"/>
                    </a:lnTo>
                    <a:lnTo>
                      <a:pt x="0" y="1319"/>
                    </a:lnTo>
                    <a:lnTo>
                      <a:pt x="12" y="1359"/>
                    </a:lnTo>
                    <a:lnTo>
                      <a:pt x="0" y="1428"/>
                    </a:lnTo>
                    <a:lnTo>
                      <a:pt x="58" y="1499"/>
                    </a:lnTo>
                    <a:lnTo>
                      <a:pt x="93" y="1519"/>
                    </a:lnTo>
                    <a:lnTo>
                      <a:pt x="139" y="1490"/>
                    </a:lnTo>
                    <a:lnTo>
                      <a:pt x="244" y="1490"/>
                    </a:lnTo>
                    <a:lnTo>
                      <a:pt x="268" y="1499"/>
                    </a:lnTo>
                    <a:lnTo>
                      <a:pt x="280" y="1510"/>
                    </a:lnTo>
                    <a:lnTo>
                      <a:pt x="268" y="1540"/>
                    </a:lnTo>
                    <a:lnTo>
                      <a:pt x="210" y="1569"/>
                    </a:lnTo>
                    <a:lnTo>
                      <a:pt x="221" y="1591"/>
                    </a:lnTo>
                    <a:lnTo>
                      <a:pt x="280" y="1631"/>
                    </a:lnTo>
                    <a:lnTo>
                      <a:pt x="303" y="1631"/>
                    </a:lnTo>
                    <a:lnTo>
                      <a:pt x="315" y="1641"/>
                    </a:lnTo>
                    <a:lnTo>
                      <a:pt x="315" y="1660"/>
                    </a:lnTo>
                    <a:lnTo>
                      <a:pt x="351" y="1691"/>
                    </a:lnTo>
                    <a:lnTo>
                      <a:pt x="443" y="1700"/>
                    </a:lnTo>
                    <a:lnTo>
                      <a:pt x="489" y="1691"/>
                    </a:lnTo>
                    <a:lnTo>
                      <a:pt x="536" y="1641"/>
                    </a:lnTo>
                    <a:lnTo>
                      <a:pt x="607" y="1650"/>
                    </a:lnTo>
                    <a:lnTo>
                      <a:pt x="641" y="1681"/>
                    </a:lnTo>
                    <a:lnTo>
                      <a:pt x="619" y="1721"/>
                    </a:lnTo>
                    <a:lnTo>
                      <a:pt x="629" y="1741"/>
                    </a:lnTo>
                    <a:lnTo>
                      <a:pt x="594" y="1751"/>
                    </a:lnTo>
                    <a:lnTo>
                      <a:pt x="572" y="1771"/>
                    </a:lnTo>
                    <a:lnTo>
                      <a:pt x="583" y="1812"/>
                    </a:lnTo>
                    <a:lnTo>
                      <a:pt x="641" y="1852"/>
                    </a:lnTo>
                    <a:lnTo>
                      <a:pt x="677" y="1852"/>
                    </a:lnTo>
                    <a:close/>
                  </a:path>
                </a:pathLst>
              </a:custGeom>
              <a:noFill/>
              <a:ln w="9525">
                <a:solidFill>
                  <a:srgbClr val="000000"/>
                </a:solidFill>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sp>
            <p:nvSpPr>
              <p:cNvPr id="60" name="Freeform 88"/>
              <p:cNvSpPr>
                <a:spLocks/>
              </p:cNvSpPr>
              <p:nvPr/>
            </p:nvSpPr>
            <p:spPr bwMode="auto">
              <a:xfrm>
                <a:off x="2401" y="757"/>
                <a:ext cx="1843" cy="1475"/>
              </a:xfrm>
              <a:custGeom>
                <a:avLst/>
                <a:gdLst/>
                <a:ahLst/>
                <a:cxnLst>
                  <a:cxn ang="0">
                    <a:pos x="782" y="1802"/>
                  </a:cxn>
                  <a:cxn ang="0">
                    <a:pos x="887" y="1641"/>
                  </a:cxn>
                  <a:cxn ang="0">
                    <a:pos x="956" y="1791"/>
                  </a:cxn>
                  <a:cxn ang="0">
                    <a:pos x="1050" y="1821"/>
                  </a:cxn>
                  <a:cxn ang="0">
                    <a:pos x="1179" y="1660"/>
                  </a:cxn>
                  <a:cxn ang="0">
                    <a:pos x="1306" y="1610"/>
                  </a:cxn>
                  <a:cxn ang="0">
                    <a:pos x="1447" y="1510"/>
                  </a:cxn>
                  <a:cxn ang="0">
                    <a:pos x="1528" y="1409"/>
                  </a:cxn>
                  <a:cxn ang="0">
                    <a:pos x="1623" y="1297"/>
                  </a:cxn>
                  <a:cxn ang="0">
                    <a:pos x="1703" y="1308"/>
                  </a:cxn>
                  <a:cxn ang="0">
                    <a:pos x="1797" y="1278"/>
                  </a:cxn>
                  <a:cxn ang="0">
                    <a:pos x="1914" y="1269"/>
                  </a:cxn>
                  <a:cxn ang="0">
                    <a:pos x="2031" y="1308"/>
                  </a:cxn>
                  <a:cxn ang="0">
                    <a:pos x="2090" y="1269"/>
                  </a:cxn>
                  <a:cxn ang="0">
                    <a:pos x="2217" y="1168"/>
                  </a:cxn>
                  <a:cxn ang="0">
                    <a:pos x="2322" y="1117"/>
                  </a:cxn>
                  <a:cxn ang="0">
                    <a:pos x="2346" y="1025"/>
                  </a:cxn>
                  <a:cxn ang="0">
                    <a:pos x="2217" y="966"/>
                  </a:cxn>
                  <a:cxn ang="0">
                    <a:pos x="2195" y="855"/>
                  </a:cxn>
                  <a:cxn ang="0">
                    <a:pos x="2229" y="815"/>
                  </a:cxn>
                  <a:cxn ang="0">
                    <a:pos x="2241" y="715"/>
                  </a:cxn>
                  <a:cxn ang="0">
                    <a:pos x="2241" y="694"/>
                  </a:cxn>
                  <a:cxn ang="0">
                    <a:pos x="2275" y="512"/>
                  </a:cxn>
                  <a:cxn ang="0">
                    <a:pos x="2322" y="533"/>
                  </a:cxn>
                  <a:cxn ang="0">
                    <a:pos x="2333" y="291"/>
                  </a:cxn>
                  <a:cxn ang="0">
                    <a:pos x="2182" y="190"/>
                  </a:cxn>
                  <a:cxn ang="0">
                    <a:pos x="2065" y="131"/>
                  </a:cxn>
                  <a:cxn ang="0">
                    <a:pos x="1949" y="100"/>
                  </a:cxn>
                  <a:cxn ang="0">
                    <a:pos x="1925" y="0"/>
                  </a:cxn>
                  <a:cxn ang="0">
                    <a:pos x="1879" y="100"/>
                  </a:cxn>
                  <a:cxn ang="0">
                    <a:pos x="1832" y="352"/>
                  </a:cxn>
                  <a:cxn ang="0">
                    <a:pos x="1681" y="453"/>
                  </a:cxn>
                  <a:cxn ang="0">
                    <a:pos x="1576" y="633"/>
                  </a:cxn>
                  <a:cxn ang="0">
                    <a:pos x="1739" y="663"/>
                  </a:cxn>
                  <a:cxn ang="0">
                    <a:pos x="1961" y="734"/>
                  </a:cxn>
                  <a:cxn ang="0">
                    <a:pos x="1808" y="795"/>
                  </a:cxn>
                  <a:cxn ang="0">
                    <a:pos x="1668" y="865"/>
                  </a:cxn>
                  <a:cxn ang="0">
                    <a:pos x="1505" y="997"/>
                  </a:cxn>
                  <a:cxn ang="0">
                    <a:pos x="1295" y="1016"/>
                  </a:cxn>
                  <a:cxn ang="0">
                    <a:pos x="1249" y="1198"/>
                  </a:cxn>
                  <a:cxn ang="0">
                    <a:pos x="933" y="1308"/>
                  </a:cxn>
                  <a:cxn ang="0">
                    <a:pos x="654" y="1378"/>
                  </a:cxn>
                  <a:cxn ang="0">
                    <a:pos x="233" y="1297"/>
                  </a:cxn>
                  <a:cxn ang="0">
                    <a:pos x="12" y="1359"/>
                  </a:cxn>
                  <a:cxn ang="0">
                    <a:pos x="139" y="1490"/>
                  </a:cxn>
                  <a:cxn ang="0">
                    <a:pos x="268" y="1540"/>
                  </a:cxn>
                  <a:cxn ang="0">
                    <a:pos x="303" y="1631"/>
                  </a:cxn>
                  <a:cxn ang="0">
                    <a:pos x="443" y="1700"/>
                  </a:cxn>
                  <a:cxn ang="0">
                    <a:pos x="641" y="1681"/>
                  </a:cxn>
                  <a:cxn ang="0">
                    <a:pos x="572" y="1771"/>
                  </a:cxn>
                </a:cxnLst>
                <a:rect l="0" t="0" r="r" b="b"/>
                <a:pathLst>
                  <a:path w="2380" h="1852">
                    <a:moveTo>
                      <a:pt x="677" y="1852"/>
                    </a:moveTo>
                    <a:lnTo>
                      <a:pt x="699" y="1841"/>
                    </a:lnTo>
                    <a:lnTo>
                      <a:pt x="735" y="1832"/>
                    </a:lnTo>
                    <a:lnTo>
                      <a:pt x="782" y="1802"/>
                    </a:lnTo>
                    <a:lnTo>
                      <a:pt x="793" y="1741"/>
                    </a:lnTo>
                    <a:lnTo>
                      <a:pt x="817" y="1671"/>
                    </a:lnTo>
                    <a:lnTo>
                      <a:pt x="875" y="1631"/>
                    </a:lnTo>
                    <a:lnTo>
                      <a:pt x="887" y="1641"/>
                    </a:lnTo>
                    <a:lnTo>
                      <a:pt x="898" y="1691"/>
                    </a:lnTo>
                    <a:lnTo>
                      <a:pt x="875" y="1731"/>
                    </a:lnTo>
                    <a:lnTo>
                      <a:pt x="863" y="1762"/>
                    </a:lnTo>
                    <a:lnTo>
                      <a:pt x="956" y="1791"/>
                    </a:lnTo>
                    <a:lnTo>
                      <a:pt x="969" y="1812"/>
                    </a:lnTo>
                    <a:lnTo>
                      <a:pt x="1016" y="1802"/>
                    </a:lnTo>
                    <a:lnTo>
                      <a:pt x="1038" y="1812"/>
                    </a:lnTo>
                    <a:lnTo>
                      <a:pt x="1050" y="1821"/>
                    </a:lnTo>
                    <a:lnTo>
                      <a:pt x="1143" y="1700"/>
                    </a:lnTo>
                    <a:lnTo>
                      <a:pt x="1167" y="1700"/>
                    </a:lnTo>
                    <a:lnTo>
                      <a:pt x="1179" y="1681"/>
                    </a:lnTo>
                    <a:lnTo>
                      <a:pt x="1179" y="1660"/>
                    </a:lnTo>
                    <a:lnTo>
                      <a:pt x="1201" y="1620"/>
                    </a:lnTo>
                    <a:lnTo>
                      <a:pt x="1259" y="1620"/>
                    </a:lnTo>
                    <a:lnTo>
                      <a:pt x="1284" y="1600"/>
                    </a:lnTo>
                    <a:lnTo>
                      <a:pt x="1306" y="1610"/>
                    </a:lnTo>
                    <a:lnTo>
                      <a:pt x="1330" y="1580"/>
                    </a:lnTo>
                    <a:lnTo>
                      <a:pt x="1354" y="1580"/>
                    </a:lnTo>
                    <a:lnTo>
                      <a:pt x="1412" y="1510"/>
                    </a:lnTo>
                    <a:lnTo>
                      <a:pt x="1447" y="1510"/>
                    </a:lnTo>
                    <a:lnTo>
                      <a:pt x="1482" y="1490"/>
                    </a:lnTo>
                    <a:lnTo>
                      <a:pt x="1493" y="1499"/>
                    </a:lnTo>
                    <a:lnTo>
                      <a:pt x="1576" y="1459"/>
                    </a:lnTo>
                    <a:lnTo>
                      <a:pt x="1528" y="1409"/>
                    </a:lnTo>
                    <a:lnTo>
                      <a:pt x="1540" y="1359"/>
                    </a:lnTo>
                    <a:lnTo>
                      <a:pt x="1576" y="1297"/>
                    </a:lnTo>
                    <a:lnTo>
                      <a:pt x="1598" y="1288"/>
                    </a:lnTo>
                    <a:lnTo>
                      <a:pt x="1623" y="1297"/>
                    </a:lnTo>
                    <a:lnTo>
                      <a:pt x="1623" y="1338"/>
                    </a:lnTo>
                    <a:lnTo>
                      <a:pt x="1634" y="1348"/>
                    </a:lnTo>
                    <a:lnTo>
                      <a:pt x="1681" y="1319"/>
                    </a:lnTo>
                    <a:lnTo>
                      <a:pt x="1703" y="1308"/>
                    </a:lnTo>
                    <a:lnTo>
                      <a:pt x="1728" y="1308"/>
                    </a:lnTo>
                    <a:lnTo>
                      <a:pt x="1739" y="1297"/>
                    </a:lnTo>
                    <a:lnTo>
                      <a:pt x="1797" y="1288"/>
                    </a:lnTo>
                    <a:lnTo>
                      <a:pt x="1797" y="1278"/>
                    </a:lnTo>
                    <a:lnTo>
                      <a:pt x="1786" y="1258"/>
                    </a:lnTo>
                    <a:lnTo>
                      <a:pt x="1820" y="1227"/>
                    </a:lnTo>
                    <a:lnTo>
                      <a:pt x="1866" y="1207"/>
                    </a:lnTo>
                    <a:lnTo>
                      <a:pt x="1914" y="1269"/>
                    </a:lnTo>
                    <a:lnTo>
                      <a:pt x="1914" y="1288"/>
                    </a:lnTo>
                    <a:lnTo>
                      <a:pt x="1937" y="1328"/>
                    </a:lnTo>
                    <a:lnTo>
                      <a:pt x="2007" y="1338"/>
                    </a:lnTo>
                    <a:lnTo>
                      <a:pt x="2031" y="1308"/>
                    </a:lnTo>
                    <a:lnTo>
                      <a:pt x="2007" y="1218"/>
                    </a:lnTo>
                    <a:lnTo>
                      <a:pt x="2031" y="1207"/>
                    </a:lnTo>
                    <a:lnTo>
                      <a:pt x="2065" y="1227"/>
                    </a:lnTo>
                    <a:lnTo>
                      <a:pt x="2090" y="1269"/>
                    </a:lnTo>
                    <a:lnTo>
                      <a:pt x="2136" y="1198"/>
                    </a:lnTo>
                    <a:lnTo>
                      <a:pt x="2159" y="1198"/>
                    </a:lnTo>
                    <a:lnTo>
                      <a:pt x="2195" y="1168"/>
                    </a:lnTo>
                    <a:lnTo>
                      <a:pt x="2217" y="1168"/>
                    </a:lnTo>
                    <a:lnTo>
                      <a:pt x="2241" y="1137"/>
                    </a:lnTo>
                    <a:lnTo>
                      <a:pt x="2263" y="1137"/>
                    </a:lnTo>
                    <a:lnTo>
                      <a:pt x="2275" y="1117"/>
                    </a:lnTo>
                    <a:lnTo>
                      <a:pt x="2322" y="1117"/>
                    </a:lnTo>
                    <a:lnTo>
                      <a:pt x="2358" y="1077"/>
                    </a:lnTo>
                    <a:lnTo>
                      <a:pt x="2380" y="1066"/>
                    </a:lnTo>
                    <a:lnTo>
                      <a:pt x="2380" y="1047"/>
                    </a:lnTo>
                    <a:lnTo>
                      <a:pt x="2346" y="1025"/>
                    </a:lnTo>
                    <a:lnTo>
                      <a:pt x="2346" y="997"/>
                    </a:lnTo>
                    <a:lnTo>
                      <a:pt x="2288" y="935"/>
                    </a:lnTo>
                    <a:lnTo>
                      <a:pt x="2241" y="975"/>
                    </a:lnTo>
                    <a:lnTo>
                      <a:pt x="2217" y="966"/>
                    </a:lnTo>
                    <a:lnTo>
                      <a:pt x="2217" y="946"/>
                    </a:lnTo>
                    <a:lnTo>
                      <a:pt x="2195" y="916"/>
                    </a:lnTo>
                    <a:lnTo>
                      <a:pt x="2195" y="885"/>
                    </a:lnTo>
                    <a:lnTo>
                      <a:pt x="2195" y="855"/>
                    </a:lnTo>
                    <a:lnTo>
                      <a:pt x="2148" y="834"/>
                    </a:lnTo>
                    <a:lnTo>
                      <a:pt x="2148" y="815"/>
                    </a:lnTo>
                    <a:lnTo>
                      <a:pt x="2159" y="795"/>
                    </a:lnTo>
                    <a:lnTo>
                      <a:pt x="2229" y="815"/>
                    </a:lnTo>
                    <a:lnTo>
                      <a:pt x="2229" y="784"/>
                    </a:lnTo>
                    <a:lnTo>
                      <a:pt x="2253" y="753"/>
                    </a:lnTo>
                    <a:lnTo>
                      <a:pt x="2241" y="744"/>
                    </a:lnTo>
                    <a:lnTo>
                      <a:pt x="2241" y="715"/>
                    </a:lnTo>
                    <a:lnTo>
                      <a:pt x="2275" y="703"/>
                    </a:lnTo>
                    <a:lnTo>
                      <a:pt x="2288" y="694"/>
                    </a:lnTo>
                    <a:lnTo>
                      <a:pt x="2275" y="684"/>
                    </a:lnTo>
                    <a:lnTo>
                      <a:pt x="2241" y="694"/>
                    </a:lnTo>
                    <a:lnTo>
                      <a:pt x="2170" y="654"/>
                    </a:lnTo>
                    <a:lnTo>
                      <a:pt x="2170" y="644"/>
                    </a:lnTo>
                    <a:lnTo>
                      <a:pt x="2205" y="604"/>
                    </a:lnTo>
                    <a:lnTo>
                      <a:pt x="2275" y="512"/>
                    </a:lnTo>
                    <a:lnTo>
                      <a:pt x="2275" y="503"/>
                    </a:lnTo>
                    <a:lnTo>
                      <a:pt x="2288" y="503"/>
                    </a:lnTo>
                    <a:lnTo>
                      <a:pt x="2311" y="523"/>
                    </a:lnTo>
                    <a:lnTo>
                      <a:pt x="2322" y="533"/>
                    </a:lnTo>
                    <a:lnTo>
                      <a:pt x="2322" y="422"/>
                    </a:lnTo>
                    <a:lnTo>
                      <a:pt x="2346" y="412"/>
                    </a:lnTo>
                    <a:lnTo>
                      <a:pt x="2346" y="362"/>
                    </a:lnTo>
                    <a:lnTo>
                      <a:pt x="2333" y="291"/>
                    </a:lnTo>
                    <a:lnTo>
                      <a:pt x="2368" y="190"/>
                    </a:lnTo>
                    <a:lnTo>
                      <a:pt x="2275" y="140"/>
                    </a:lnTo>
                    <a:lnTo>
                      <a:pt x="2217" y="190"/>
                    </a:lnTo>
                    <a:lnTo>
                      <a:pt x="2182" y="190"/>
                    </a:lnTo>
                    <a:lnTo>
                      <a:pt x="2170" y="210"/>
                    </a:lnTo>
                    <a:lnTo>
                      <a:pt x="2112" y="201"/>
                    </a:lnTo>
                    <a:lnTo>
                      <a:pt x="2077" y="171"/>
                    </a:lnTo>
                    <a:lnTo>
                      <a:pt x="2065" y="131"/>
                    </a:lnTo>
                    <a:lnTo>
                      <a:pt x="2065" y="110"/>
                    </a:lnTo>
                    <a:lnTo>
                      <a:pt x="2019" y="90"/>
                    </a:lnTo>
                    <a:lnTo>
                      <a:pt x="1996" y="119"/>
                    </a:lnTo>
                    <a:lnTo>
                      <a:pt x="1949" y="100"/>
                    </a:lnTo>
                    <a:lnTo>
                      <a:pt x="1937" y="90"/>
                    </a:lnTo>
                    <a:lnTo>
                      <a:pt x="1971" y="29"/>
                    </a:lnTo>
                    <a:lnTo>
                      <a:pt x="1949" y="0"/>
                    </a:lnTo>
                    <a:lnTo>
                      <a:pt x="1925" y="0"/>
                    </a:lnTo>
                    <a:lnTo>
                      <a:pt x="1879" y="29"/>
                    </a:lnTo>
                    <a:lnTo>
                      <a:pt x="1844" y="90"/>
                    </a:lnTo>
                    <a:lnTo>
                      <a:pt x="1866" y="100"/>
                    </a:lnTo>
                    <a:lnTo>
                      <a:pt x="1879" y="100"/>
                    </a:lnTo>
                    <a:lnTo>
                      <a:pt x="1914" y="150"/>
                    </a:lnTo>
                    <a:lnTo>
                      <a:pt x="1891" y="181"/>
                    </a:lnTo>
                    <a:lnTo>
                      <a:pt x="1866" y="210"/>
                    </a:lnTo>
                    <a:lnTo>
                      <a:pt x="1832" y="352"/>
                    </a:lnTo>
                    <a:lnTo>
                      <a:pt x="1856" y="372"/>
                    </a:lnTo>
                    <a:lnTo>
                      <a:pt x="1844" y="403"/>
                    </a:lnTo>
                    <a:lnTo>
                      <a:pt x="1739" y="462"/>
                    </a:lnTo>
                    <a:lnTo>
                      <a:pt x="1681" y="453"/>
                    </a:lnTo>
                    <a:lnTo>
                      <a:pt x="1645" y="443"/>
                    </a:lnTo>
                    <a:lnTo>
                      <a:pt x="1645" y="462"/>
                    </a:lnTo>
                    <a:lnTo>
                      <a:pt x="1598" y="613"/>
                    </a:lnTo>
                    <a:lnTo>
                      <a:pt x="1576" y="633"/>
                    </a:lnTo>
                    <a:lnTo>
                      <a:pt x="1588" y="663"/>
                    </a:lnTo>
                    <a:lnTo>
                      <a:pt x="1610" y="684"/>
                    </a:lnTo>
                    <a:lnTo>
                      <a:pt x="1657" y="663"/>
                    </a:lnTo>
                    <a:lnTo>
                      <a:pt x="1739" y="663"/>
                    </a:lnTo>
                    <a:lnTo>
                      <a:pt x="1761" y="633"/>
                    </a:lnTo>
                    <a:lnTo>
                      <a:pt x="1797" y="624"/>
                    </a:lnTo>
                    <a:lnTo>
                      <a:pt x="1866" y="654"/>
                    </a:lnTo>
                    <a:lnTo>
                      <a:pt x="1961" y="734"/>
                    </a:lnTo>
                    <a:lnTo>
                      <a:pt x="1961" y="753"/>
                    </a:lnTo>
                    <a:lnTo>
                      <a:pt x="1937" y="765"/>
                    </a:lnTo>
                    <a:lnTo>
                      <a:pt x="1844" y="765"/>
                    </a:lnTo>
                    <a:lnTo>
                      <a:pt x="1808" y="795"/>
                    </a:lnTo>
                    <a:lnTo>
                      <a:pt x="1773" y="784"/>
                    </a:lnTo>
                    <a:lnTo>
                      <a:pt x="1761" y="815"/>
                    </a:lnTo>
                    <a:lnTo>
                      <a:pt x="1703" y="825"/>
                    </a:lnTo>
                    <a:lnTo>
                      <a:pt x="1668" y="865"/>
                    </a:lnTo>
                    <a:lnTo>
                      <a:pt x="1668" y="905"/>
                    </a:lnTo>
                    <a:lnTo>
                      <a:pt x="1598" y="935"/>
                    </a:lnTo>
                    <a:lnTo>
                      <a:pt x="1552" y="935"/>
                    </a:lnTo>
                    <a:lnTo>
                      <a:pt x="1505" y="997"/>
                    </a:lnTo>
                    <a:lnTo>
                      <a:pt x="1447" y="1016"/>
                    </a:lnTo>
                    <a:lnTo>
                      <a:pt x="1364" y="1006"/>
                    </a:lnTo>
                    <a:lnTo>
                      <a:pt x="1330" y="986"/>
                    </a:lnTo>
                    <a:lnTo>
                      <a:pt x="1295" y="1016"/>
                    </a:lnTo>
                    <a:lnTo>
                      <a:pt x="1272" y="1077"/>
                    </a:lnTo>
                    <a:lnTo>
                      <a:pt x="1330" y="1137"/>
                    </a:lnTo>
                    <a:lnTo>
                      <a:pt x="1295" y="1168"/>
                    </a:lnTo>
                    <a:lnTo>
                      <a:pt x="1249" y="1198"/>
                    </a:lnTo>
                    <a:lnTo>
                      <a:pt x="1179" y="1269"/>
                    </a:lnTo>
                    <a:lnTo>
                      <a:pt x="1096" y="1297"/>
                    </a:lnTo>
                    <a:lnTo>
                      <a:pt x="956" y="1308"/>
                    </a:lnTo>
                    <a:lnTo>
                      <a:pt x="933" y="1308"/>
                    </a:lnTo>
                    <a:lnTo>
                      <a:pt x="758" y="1369"/>
                    </a:lnTo>
                    <a:lnTo>
                      <a:pt x="687" y="1409"/>
                    </a:lnTo>
                    <a:lnTo>
                      <a:pt x="665" y="1399"/>
                    </a:lnTo>
                    <a:lnTo>
                      <a:pt x="654" y="1378"/>
                    </a:lnTo>
                    <a:lnTo>
                      <a:pt x="560" y="1378"/>
                    </a:lnTo>
                    <a:lnTo>
                      <a:pt x="443" y="1348"/>
                    </a:lnTo>
                    <a:lnTo>
                      <a:pt x="409" y="1319"/>
                    </a:lnTo>
                    <a:lnTo>
                      <a:pt x="233" y="1297"/>
                    </a:lnTo>
                    <a:lnTo>
                      <a:pt x="210" y="1308"/>
                    </a:lnTo>
                    <a:lnTo>
                      <a:pt x="0" y="1288"/>
                    </a:lnTo>
                    <a:lnTo>
                      <a:pt x="0" y="1319"/>
                    </a:lnTo>
                    <a:lnTo>
                      <a:pt x="12" y="1359"/>
                    </a:lnTo>
                    <a:lnTo>
                      <a:pt x="0" y="1428"/>
                    </a:lnTo>
                    <a:lnTo>
                      <a:pt x="58" y="1499"/>
                    </a:lnTo>
                    <a:lnTo>
                      <a:pt x="93" y="1519"/>
                    </a:lnTo>
                    <a:lnTo>
                      <a:pt x="139" y="1490"/>
                    </a:lnTo>
                    <a:lnTo>
                      <a:pt x="244" y="1490"/>
                    </a:lnTo>
                    <a:lnTo>
                      <a:pt x="268" y="1499"/>
                    </a:lnTo>
                    <a:lnTo>
                      <a:pt x="280" y="1510"/>
                    </a:lnTo>
                    <a:lnTo>
                      <a:pt x="268" y="1540"/>
                    </a:lnTo>
                    <a:lnTo>
                      <a:pt x="210" y="1569"/>
                    </a:lnTo>
                    <a:lnTo>
                      <a:pt x="221" y="1591"/>
                    </a:lnTo>
                    <a:lnTo>
                      <a:pt x="280" y="1631"/>
                    </a:lnTo>
                    <a:lnTo>
                      <a:pt x="303" y="1631"/>
                    </a:lnTo>
                    <a:lnTo>
                      <a:pt x="315" y="1641"/>
                    </a:lnTo>
                    <a:lnTo>
                      <a:pt x="315" y="1660"/>
                    </a:lnTo>
                    <a:lnTo>
                      <a:pt x="351" y="1691"/>
                    </a:lnTo>
                    <a:lnTo>
                      <a:pt x="443" y="1700"/>
                    </a:lnTo>
                    <a:lnTo>
                      <a:pt x="489" y="1691"/>
                    </a:lnTo>
                    <a:lnTo>
                      <a:pt x="536" y="1641"/>
                    </a:lnTo>
                    <a:lnTo>
                      <a:pt x="607" y="1650"/>
                    </a:lnTo>
                    <a:lnTo>
                      <a:pt x="641" y="1681"/>
                    </a:lnTo>
                    <a:lnTo>
                      <a:pt x="619" y="1721"/>
                    </a:lnTo>
                    <a:lnTo>
                      <a:pt x="629" y="1741"/>
                    </a:lnTo>
                    <a:lnTo>
                      <a:pt x="594" y="1751"/>
                    </a:lnTo>
                    <a:lnTo>
                      <a:pt x="572" y="1771"/>
                    </a:lnTo>
                    <a:lnTo>
                      <a:pt x="583" y="1812"/>
                    </a:lnTo>
                    <a:lnTo>
                      <a:pt x="641" y="1852"/>
                    </a:lnTo>
                    <a:lnTo>
                      <a:pt x="677" y="1852"/>
                    </a:lnTo>
                    <a:close/>
                  </a:path>
                </a:pathLst>
              </a:custGeom>
              <a:solidFill>
                <a:srgbClr val="FFC8A3"/>
              </a:solidFill>
              <a:ln w="14351">
                <a:solidFill>
                  <a:srgbClr val="000000"/>
                </a:solidFill>
                <a:prstDash val="solid"/>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grpSp>
            <p:nvGrpSpPr>
              <p:cNvPr id="61" name="Group 89"/>
              <p:cNvGrpSpPr>
                <a:grpSpLocks/>
              </p:cNvGrpSpPr>
              <p:nvPr/>
            </p:nvGrpSpPr>
            <p:grpSpPr bwMode="auto">
              <a:xfrm>
                <a:off x="3894" y="714"/>
                <a:ext cx="968" cy="1278"/>
                <a:chOff x="4068" y="971"/>
                <a:chExt cx="968" cy="1278"/>
              </a:xfrm>
            </p:grpSpPr>
            <p:grpSp>
              <p:nvGrpSpPr>
                <p:cNvPr id="67" name="Group 90"/>
                <p:cNvGrpSpPr>
                  <a:grpSpLocks/>
                </p:cNvGrpSpPr>
                <p:nvPr/>
              </p:nvGrpSpPr>
              <p:grpSpPr bwMode="auto">
                <a:xfrm>
                  <a:off x="4106" y="1836"/>
                  <a:ext cx="484" cy="413"/>
                  <a:chOff x="4553" y="1202"/>
                  <a:chExt cx="625" cy="520"/>
                </a:xfrm>
              </p:grpSpPr>
              <p:sp>
                <p:nvSpPr>
                  <p:cNvPr id="72" name="Freeform 91"/>
                  <p:cNvSpPr>
                    <a:spLocks/>
                  </p:cNvSpPr>
                  <p:nvPr/>
                </p:nvSpPr>
                <p:spPr bwMode="auto">
                  <a:xfrm>
                    <a:off x="4543" y="1210"/>
                    <a:ext cx="630" cy="519"/>
                  </a:xfrm>
                  <a:custGeom>
                    <a:avLst/>
                    <a:gdLst/>
                    <a:ahLst/>
                    <a:cxnLst>
                      <a:cxn ang="0">
                        <a:pos x="509" y="361"/>
                      </a:cxn>
                      <a:cxn ang="0">
                        <a:pos x="579" y="270"/>
                      </a:cxn>
                      <a:cxn ang="0">
                        <a:pos x="625" y="230"/>
                      </a:cxn>
                      <a:cxn ang="0">
                        <a:pos x="613" y="190"/>
                      </a:cxn>
                      <a:cxn ang="0">
                        <a:pos x="567" y="149"/>
                      </a:cxn>
                      <a:cxn ang="0">
                        <a:pos x="567" y="109"/>
                      </a:cxn>
                      <a:cxn ang="0">
                        <a:pos x="485" y="19"/>
                      </a:cxn>
                      <a:cxn ang="0">
                        <a:pos x="485" y="29"/>
                      </a:cxn>
                      <a:cxn ang="0">
                        <a:pos x="463" y="40"/>
                      </a:cxn>
                      <a:cxn ang="0">
                        <a:pos x="427" y="10"/>
                      </a:cxn>
                      <a:cxn ang="0">
                        <a:pos x="381" y="0"/>
                      </a:cxn>
                      <a:cxn ang="0">
                        <a:pos x="381" y="10"/>
                      </a:cxn>
                      <a:cxn ang="0">
                        <a:pos x="381" y="29"/>
                      </a:cxn>
                      <a:cxn ang="0">
                        <a:pos x="359" y="40"/>
                      </a:cxn>
                      <a:cxn ang="0">
                        <a:pos x="323" y="78"/>
                      </a:cxn>
                      <a:cxn ang="0">
                        <a:pos x="277" y="78"/>
                      </a:cxn>
                      <a:cxn ang="0">
                        <a:pos x="265" y="100"/>
                      </a:cxn>
                      <a:cxn ang="0">
                        <a:pos x="243" y="100"/>
                      </a:cxn>
                      <a:cxn ang="0">
                        <a:pos x="219" y="130"/>
                      </a:cxn>
                      <a:cxn ang="0">
                        <a:pos x="197" y="130"/>
                      </a:cxn>
                      <a:cxn ang="0">
                        <a:pos x="162" y="160"/>
                      </a:cxn>
                      <a:cxn ang="0">
                        <a:pos x="139" y="160"/>
                      </a:cxn>
                      <a:cxn ang="0">
                        <a:pos x="93" y="230"/>
                      </a:cxn>
                      <a:cxn ang="0">
                        <a:pos x="68" y="190"/>
                      </a:cxn>
                      <a:cxn ang="0">
                        <a:pos x="35" y="170"/>
                      </a:cxn>
                      <a:cxn ang="0">
                        <a:pos x="11" y="180"/>
                      </a:cxn>
                      <a:cxn ang="0">
                        <a:pos x="35" y="270"/>
                      </a:cxn>
                      <a:cxn ang="0">
                        <a:pos x="11" y="300"/>
                      </a:cxn>
                      <a:cxn ang="0">
                        <a:pos x="0" y="340"/>
                      </a:cxn>
                      <a:cxn ang="0">
                        <a:pos x="46" y="371"/>
                      </a:cxn>
                      <a:cxn ang="0">
                        <a:pos x="68" y="371"/>
                      </a:cxn>
                      <a:cxn ang="0">
                        <a:pos x="104" y="411"/>
                      </a:cxn>
                      <a:cxn ang="0">
                        <a:pos x="126" y="401"/>
                      </a:cxn>
                      <a:cxn ang="0">
                        <a:pos x="173" y="361"/>
                      </a:cxn>
                      <a:cxn ang="0">
                        <a:pos x="208" y="300"/>
                      </a:cxn>
                      <a:cxn ang="0">
                        <a:pos x="277" y="290"/>
                      </a:cxn>
                      <a:cxn ang="0">
                        <a:pos x="313" y="321"/>
                      </a:cxn>
                      <a:cxn ang="0">
                        <a:pos x="289" y="380"/>
                      </a:cxn>
                      <a:cxn ang="0">
                        <a:pos x="243" y="430"/>
                      </a:cxn>
                      <a:cxn ang="0">
                        <a:pos x="277" y="461"/>
                      </a:cxn>
                      <a:cxn ang="0">
                        <a:pos x="277" y="481"/>
                      </a:cxn>
                      <a:cxn ang="0">
                        <a:pos x="255" y="510"/>
                      </a:cxn>
                      <a:cxn ang="0">
                        <a:pos x="255" y="520"/>
                      </a:cxn>
                      <a:cxn ang="0">
                        <a:pos x="301" y="491"/>
                      </a:cxn>
                      <a:cxn ang="0">
                        <a:pos x="369" y="411"/>
                      </a:cxn>
                      <a:cxn ang="0">
                        <a:pos x="485" y="361"/>
                      </a:cxn>
                      <a:cxn ang="0">
                        <a:pos x="509" y="361"/>
                      </a:cxn>
                    </a:cxnLst>
                    <a:rect l="0" t="0" r="r" b="b"/>
                    <a:pathLst>
                      <a:path w="625" h="520">
                        <a:moveTo>
                          <a:pt x="509" y="361"/>
                        </a:moveTo>
                        <a:lnTo>
                          <a:pt x="579" y="270"/>
                        </a:lnTo>
                        <a:lnTo>
                          <a:pt x="625" y="230"/>
                        </a:lnTo>
                        <a:lnTo>
                          <a:pt x="613" y="190"/>
                        </a:lnTo>
                        <a:lnTo>
                          <a:pt x="567" y="149"/>
                        </a:lnTo>
                        <a:lnTo>
                          <a:pt x="567" y="109"/>
                        </a:lnTo>
                        <a:lnTo>
                          <a:pt x="485" y="19"/>
                        </a:lnTo>
                        <a:lnTo>
                          <a:pt x="485" y="29"/>
                        </a:lnTo>
                        <a:lnTo>
                          <a:pt x="463" y="40"/>
                        </a:lnTo>
                        <a:lnTo>
                          <a:pt x="427" y="10"/>
                        </a:lnTo>
                        <a:lnTo>
                          <a:pt x="381" y="0"/>
                        </a:lnTo>
                        <a:lnTo>
                          <a:pt x="381" y="10"/>
                        </a:lnTo>
                        <a:lnTo>
                          <a:pt x="381" y="29"/>
                        </a:lnTo>
                        <a:lnTo>
                          <a:pt x="359" y="40"/>
                        </a:lnTo>
                        <a:lnTo>
                          <a:pt x="323" y="78"/>
                        </a:lnTo>
                        <a:lnTo>
                          <a:pt x="277" y="78"/>
                        </a:lnTo>
                        <a:lnTo>
                          <a:pt x="265" y="100"/>
                        </a:lnTo>
                        <a:lnTo>
                          <a:pt x="243" y="100"/>
                        </a:lnTo>
                        <a:lnTo>
                          <a:pt x="219" y="130"/>
                        </a:lnTo>
                        <a:lnTo>
                          <a:pt x="197" y="130"/>
                        </a:lnTo>
                        <a:lnTo>
                          <a:pt x="162" y="160"/>
                        </a:lnTo>
                        <a:lnTo>
                          <a:pt x="139" y="160"/>
                        </a:lnTo>
                        <a:lnTo>
                          <a:pt x="93" y="230"/>
                        </a:lnTo>
                        <a:lnTo>
                          <a:pt x="68" y="190"/>
                        </a:lnTo>
                        <a:lnTo>
                          <a:pt x="35" y="170"/>
                        </a:lnTo>
                        <a:lnTo>
                          <a:pt x="11" y="180"/>
                        </a:lnTo>
                        <a:lnTo>
                          <a:pt x="35" y="270"/>
                        </a:lnTo>
                        <a:lnTo>
                          <a:pt x="11" y="300"/>
                        </a:lnTo>
                        <a:lnTo>
                          <a:pt x="0" y="340"/>
                        </a:lnTo>
                        <a:lnTo>
                          <a:pt x="46" y="371"/>
                        </a:lnTo>
                        <a:lnTo>
                          <a:pt x="68" y="371"/>
                        </a:lnTo>
                        <a:lnTo>
                          <a:pt x="104" y="411"/>
                        </a:lnTo>
                        <a:lnTo>
                          <a:pt x="126" y="401"/>
                        </a:lnTo>
                        <a:lnTo>
                          <a:pt x="173" y="361"/>
                        </a:lnTo>
                        <a:lnTo>
                          <a:pt x="208" y="300"/>
                        </a:lnTo>
                        <a:lnTo>
                          <a:pt x="277" y="290"/>
                        </a:lnTo>
                        <a:lnTo>
                          <a:pt x="313" y="321"/>
                        </a:lnTo>
                        <a:lnTo>
                          <a:pt x="289" y="380"/>
                        </a:lnTo>
                        <a:lnTo>
                          <a:pt x="243" y="430"/>
                        </a:lnTo>
                        <a:lnTo>
                          <a:pt x="277" y="461"/>
                        </a:lnTo>
                        <a:lnTo>
                          <a:pt x="277" y="481"/>
                        </a:lnTo>
                        <a:lnTo>
                          <a:pt x="255" y="510"/>
                        </a:lnTo>
                        <a:lnTo>
                          <a:pt x="255" y="520"/>
                        </a:lnTo>
                        <a:lnTo>
                          <a:pt x="301" y="491"/>
                        </a:lnTo>
                        <a:lnTo>
                          <a:pt x="369" y="411"/>
                        </a:lnTo>
                        <a:lnTo>
                          <a:pt x="485" y="361"/>
                        </a:lnTo>
                        <a:lnTo>
                          <a:pt x="509" y="361"/>
                        </a:lnTo>
                        <a:close/>
                      </a:path>
                    </a:pathLst>
                  </a:custGeom>
                  <a:solidFill>
                    <a:srgbClr val="66CCFF"/>
                  </a:solidFill>
                  <a:ln w="9525">
                    <a:solidFill>
                      <a:srgbClr val="000000"/>
                    </a:solidFill>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sp>
                <p:nvSpPr>
                  <p:cNvPr id="73" name="Freeform 92"/>
                  <p:cNvSpPr>
                    <a:spLocks/>
                  </p:cNvSpPr>
                  <p:nvPr/>
                </p:nvSpPr>
                <p:spPr bwMode="auto">
                  <a:xfrm>
                    <a:off x="4543" y="1210"/>
                    <a:ext cx="630" cy="519"/>
                  </a:xfrm>
                  <a:custGeom>
                    <a:avLst/>
                    <a:gdLst/>
                    <a:ahLst/>
                    <a:cxnLst>
                      <a:cxn ang="0">
                        <a:pos x="509" y="361"/>
                      </a:cxn>
                      <a:cxn ang="0">
                        <a:pos x="579" y="270"/>
                      </a:cxn>
                      <a:cxn ang="0">
                        <a:pos x="625" y="230"/>
                      </a:cxn>
                      <a:cxn ang="0">
                        <a:pos x="613" y="190"/>
                      </a:cxn>
                      <a:cxn ang="0">
                        <a:pos x="567" y="149"/>
                      </a:cxn>
                      <a:cxn ang="0">
                        <a:pos x="567" y="109"/>
                      </a:cxn>
                      <a:cxn ang="0">
                        <a:pos x="485" y="19"/>
                      </a:cxn>
                      <a:cxn ang="0">
                        <a:pos x="485" y="29"/>
                      </a:cxn>
                      <a:cxn ang="0">
                        <a:pos x="463" y="40"/>
                      </a:cxn>
                      <a:cxn ang="0">
                        <a:pos x="427" y="10"/>
                      </a:cxn>
                      <a:cxn ang="0">
                        <a:pos x="381" y="0"/>
                      </a:cxn>
                      <a:cxn ang="0">
                        <a:pos x="381" y="10"/>
                      </a:cxn>
                      <a:cxn ang="0">
                        <a:pos x="381" y="29"/>
                      </a:cxn>
                      <a:cxn ang="0">
                        <a:pos x="359" y="40"/>
                      </a:cxn>
                      <a:cxn ang="0">
                        <a:pos x="323" y="78"/>
                      </a:cxn>
                      <a:cxn ang="0">
                        <a:pos x="277" y="78"/>
                      </a:cxn>
                      <a:cxn ang="0">
                        <a:pos x="265" y="100"/>
                      </a:cxn>
                      <a:cxn ang="0">
                        <a:pos x="243" y="100"/>
                      </a:cxn>
                      <a:cxn ang="0">
                        <a:pos x="219" y="130"/>
                      </a:cxn>
                      <a:cxn ang="0">
                        <a:pos x="197" y="130"/>
                      </a:cxn>
                      <a:cxn ang="0">
                        <a:pos x="162" y="160"/>
                      </a:cxn>
                      <a:cxn ang="0">
                        <a:pos x="139" y="160"/>
                      </a:cxn>
                      <a:cxn ang="0">
                        <a:pos x="93" y="230"/>
                      </a:cxn>
                      <a:cxn ang="0">
                        <a:pos x="68" y="190"/>
                      </a:cxn>
                      <a:cxn ang="0">
                        <a:pos x="35" y="170"/>
                      </a:cxn>
                      <a:cxn ang="0">
                        <a:pos x="11" y="180"/>
                      </a:cxn>
                      <a:cxn ang="0">
                        <a:pos x="35" y="270"/>
                      </a:cxn>
                      <a:cxn ang="0">
                        <a:pos x="11" y="300"/>
                      </a:cxn>
                      <a:cxn ang="0">
                        <a:pos x="0" y="340"/>
                      </a:cxn>
                      <a:cxn ang="0">
                        <a:pos x="46" y="371"/>
                      </a:cxn>
                      <a:cxn ang="0">
                        <a:pos x="68" y="371"/>
                      </a:cxn>
                      <a:cxn ang="0">
                        <a:pos x="104" y="411"/>
                      </a:cxn>
                      <a:cxn ang="0">
                        <a:pos x="126" y="401"/>
                      </a:cxn>
                      <a:cxn ang="0">
                        <a:pos x="173" y="361"/>
                      </a:cxn>
                      <a:cxn ang="0">
                        <a:pos x="208" y="300"/>
                      </a:cxn>
                      <a:cxn ang="0">
                        <a:pos x="277" y="290"/>
                      </a:cxn>
                      <a:cxn ang="0">
                        <a:pos x="313" y="321"/>
                      </a:cxn>
                      <a:cxn ang="0">
                        <a:pos x="289" y="380"/>
                      </a:cxn>
                      <a:cxn ang="0">
                        <a:pos x="243" y="430"/>
                      </a:cxn>
                      <a:cxn ang="0">
                        <a:pos x="277" y="461"/>
                      </a:cxn>
                      <a:cxn ang="0">
                        <a:pos x="277" y="481"/>
                      </a:cxn>
                      <a:cxn ang="0">
                        <a:pos x="255" y="510"/>
                      </a:cxn>
                      <a:cxn ang="0">
                        <a:pos x="255" y="520"/>
                      </a:cxn>
                      <a:cxn ang="0">
                        <a:pos x="301" y="491"/>
                      </a:cxn>
                      <a:cxn ang="0">
                        <a:pos x="369" y="411"/>
                      </a:cxn>
                      <a:cxn ang="0">
                        <a:pos x="485" y="361"/>
                      </a:cxn>
                      <a:cxn ang="0">
                        <a:pos x="509" y="361"/>
                      </a:cxn>
                    </a:cxnLst>
                    <a:rect l="0" t="0" r="r" b="b"/>
                    <a:pathLst>
                      <a:path w="625" h="520">
                        <a:moveTo>
                          <a:pt x="509" y="361"/>
                        </a:moveTo>
                        <a:lnTo>
                          <a:pt x="579" y="270"/>
                        </a:lnTo>
                        <a:lnTo>
                          <a:pt x="625" y="230"/>
                        </a:lnTo>
                        <a:lnTo>
                          <a:pt x="613" y="190"/>
                        </a:lnTo>
                        <a:lnTo>
                          <a:pt x="567" y="149"/>
                        </a:lnTo>
                        <a:lnTo>
                          <a:pt x="567" y="109"/>
                        </a:lnTo>
                        <a:lnTo>
                          <a:pt x="485" y="19"/>
                        </a:lnTo>
                        <a:lnTo>
                          <a:pt x="485" y="29"/>
                        </a:lnTo>
                        <a:lnTo>
                          <a:pt x="463" y="40"/>
                        </a:lnTo>
                        <a:lnTo>
                          <a:pt x="427" y="10"/>
                        </a:lnTo>
                        <a:lnTo>
                          <a:pt x="381" y="0"/>
                        </a:lnTo>
                        <a:lnTo>
                          <a:pt x="381" y="10"/>
                        </a:lnTo>
                        <a:lnTo>
                          <a:pt x="381" y="29"/>
                        </a:lnTo>
                        <a:lnTo>
                          <a:pt x="359" y="40"/>
                        </a:lnTo>
                        <a:lnTo>
                          <a:pt x="323" y="78"/>
                        </a:lnTo>
                        <a:lnTo>
                          <a:pt x="277" y="78"/>
                        </a:lnTo>
                        <a:lnTo>
                          <a:pt x="265" y="100"/>
                        </a:lnTo>
                        <a:lnTo>
                          <a:pt x="243" y="100"/>
                        </a:lnTo>
                        <a:lnTo>
                          <a:pt x="219" y="130"/>
                        </a:lnTo>
                        <a:lnTo>
                          <a:pt x="197" y="130"/>
                        </a:lnTo>
                        <a:lnTo>
                          <a:pt x="162" y="160"/>
                        </a:lnTo>
                        <a:lnTo>
                          <a:pt x="139" y="160"/>
                        </a:lnTo>
                        <a:lnTo>
                          <a:pt x="93" y="230"/>
                        </a:lnTo>
                        <a:lnTo>
                          <a:pt x="68" y="190"/>
                        </a:lnTo>
                        <a:lnTo>
                          <a:pt x="35" y="170"/>
                        </a:lnTo>
                        <a:lnTo>
                          <a:pt x="11" y="180"/>
                        </a:lnTo>
                        <a:lnTo>
                          <a:pt x="35" y="270"/>
                        </a:lnTo>
                        <a:lnTo>
                          <a:pt x="11" y="300"/>
                        </a:lnTo>
                        <a:lnTo>
                          <a:pt x="0" y="340"/>
                        </a:lnTo>
                        <a:lnTo>
                          <a:pt x="46" y="371"/>
                        </a:lnTo>
                        <a:lnTo>
                          <a:pt x="68" y="371"/>
                        </a:lnTo>
                        <a:lnTo>
                          <a:pt x="104" y="411"/>
                        </a:lnTo>
                        <a:lnTo>
                          <a:pt x="126" y="401"/>
                        </a:lnTo>
                        <a:lnTo>
                          <a:pt x="173" y="361"/>
                        </a:lnTo>
                        <a:lnTo>
                          <a:pt x="208" y="300"/>
                        </a:lnTo>
                        <a:lnTo>
                          <a:pt x="277" y="290"/>
                        </a:lnTo>
                        <a:lnTo>
                          <a:pt x="313" y="321"/>
                        </a:lnTo>
                        <a:lnTo>
                          <a:pt x="289" y="380"/>
                        </a:lnTo>
                        <a:lnTo>
                          <a:pt x="243" y="430"/>
                        </a:lnTo>
                        <a:lnTo>
                          <a:pt x="277" y="461"/>
                        </a:lnTo>
                        <a:lnTo>
                          <a:pt x="277" y="481"/>
                        </a:lnTo>
                        <a:lnTo>
                          <a:pt x="255" y="510"/>
                        </a:lnTo>
                        <a:lnTo>
                          <a:pt x="255" y="520"/>
                        </a:lnTo>
                        <a:lnTo>
                          <a:pt x="301" y="491"/>
                        </a:lnTo>
                        <a:lnTo>
                          <a:pt x="369" y="411"/>
                        </a:lnTo>
                        <a:lnTo>
                          <a:pt x="485" y="361"/>
                        </a:lnTo>
                        <a:lnTo>
                          <a:pt x="509" y="361"/>
                        </a:lnTo>
                        <a:close/>
                      </a:path>
                    </a:pathLst>
                  </a:custGeom>
                  <a:solidFill>
                    <a:srgbClr val="66CCFF"/>
                  </a:solidFill>
                  <a:ln w="14351">
                    <a:solidFill>
                      <a:srgbClr val="000000"/>
                    </a:solidFill>
                    <a:prstDash val="solid"/>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grpSp>
            <p:sp>
              <p:nvSpPr>
                <p:cNvPr id="68" name="Freeform 93"/>
                <p:cNvSpPr>
                  <a:spLocks/>
                </p:cNvSpPr>
                <p:nvPr/>
              </p:nvSpPr>
              <p:spPr bwMode="auto">
                <a:xfrm>
                  <a:off x="4061" y="971"/>
                  <a:ext cx="975" cy="774"/>
                </a:xfrm>
                <a:custGeom>
                  <a:avLst/>
                  <a:gdLst/>
                  <a:ahLst/>
                  <a:cxnLst>
                    <a:cxn ang="0">
                      <a:pos x="386" y="798"/>
                    </a:cxn>
                    <a:cxn ang="0">
                      <a:pos x="456" y="870"/>
                    </a:cxn>
                    <a:cxn ang="0">
                      <a:pos x="502" y="860"/>
                    </a:cxn>
                    <a:cxn ang="0">
                      <a:pos x="584" y="870"/>
                    </a:cxn>
                    <a:cxn ang="0">
                      <a:pos x="654" y="848"/>
                    </a:cxn>
                    <a:cxn ang="0">
                      <a:pos x="700" y="910"/>
                    </a:cxn>
                    <a:cxn ang="0">
                      <a:pos x="747" y="920"/>
                    </a:cxn>
                    <a:cxn ang="0">
                      <a:pos x="793" y="951"/>
                    </a:cxn>
                    <a:cxn ang="0">
                      <a:pos x="818" y="900"/>
                    </a:cxn>
                    <a:cxn ang="0">
                      <a:pos x="864" y="951"/>
                    </a:cxn>
                    <a:cxn ang="0">
                      <a:pos x="911" y="971"/>
                    </a:cxn>
                    <a:cxn ang="0">
                      <a:pos x="969" y="920"/>
                    </a:cxn>
                    <a:cxn ang="0">
                      <a:pos x="1003" y="920"/>
                    </a:cxn>
                    <a:cxn ang="0">
                      <a:pos x="1051" y="951"/>
                    </a:cxn>
                    <a:cxn ang="0">
                      <a:pos x="1109" y="951"/>
                    </a:cxn>
                    <a:cxn ang="0">
                      <a:pos x="1086" y="879"/>
                    </a:cxn>
                    <a:cxn ang="0">
                      <a:pos x="1064" y="779"/>
                    </a:cxn>
                    <a:cxn ang="0">
                      <a:pos x="1179" y="738"/>
                    </a:cxn>
                    <a:cxn ang="0">
                      <a:pos x="1191" y="698"/>
                    </a:cxn>
                    <a:cxn ang="0">
                      <a:pos x="1214" y="647"/>
                    </a:cxn>
                    <a:cxn ang="0">
                      <a:pos x="1214" y="465"/>
                    </a:cxn>
                    <a:cxn ang="0">
                      <a:pos x="1214" y="383"/>
                    </a:cxn>
                    <a:cxn ang="0">
                      <a:pos x="1202" y="353"/>
                    </a:cxn>
                    <a:cxn ang="0">
                      <a:pos x="1122" y="404"/>
                    </a:cxn>
                    <a:cxn ang="0">
                      <a:pos x="1039" y="475"/>
                    </a:cxn>
                    <a:cxn ang="0">
                      <a:pos x="888" y="475"/>
                    </a:cxn>
                    <a:cxn ang="0">
                      <a:pos x="876" y="425"/>
                    </a:cxn>
                    <a:cxn ang="0">
                      <a:pos x="818" y="383"/>
                    </a:cxn>
                    <a:cxn ang="0">
                      <a:pos x="725" y="364"/>
                    </a:cxn>
                    <a:cxn ang="0">
                      <a:pos x="642" y="353"/>
                    </a:cxn>
                    <a:cxn ang="0">
                      <a:pos x="572" y="314"/>
                    </a:cxn>
                    <a:cxn ang="0">
                      <a:pos x="537" y="262"/>
                    </a:cxn>
                    <a:cxn ang="0">
                      <a:pos x="489" y="211"/>
                    </a:cxn>
                    <a:cxn ang="0">
                      <a:pos x="432" y="121"/>
                    </a:cxn>
                    <a:cxn ang="0">
                      <a:pos x="362" y="41"/>
                    </a:cxn>
                    <a:cxn ang="0">
                      <a:pos x="257" y="29"/>
                    </a:cxn>
                    <a:cxn ang="0">
                      <a:pos x="140" y="0"/>
                    </a:cxn>
                    <a:cxn ang="0">
                      <a:pos x="12" y="50"/>
                    </a:cxn>
                    <a:cxn ang="0">
                      <a:pos x="0" y="141"/>
                    </a:cxn>
                    <a:cxn ang="0">
                      <a:pos x="58" y="171"/>
                    </a:cxn>
                    <a:cxn ang="0">
                      <a:pos x="128" y="161"/>
                    </a:cxn>
                    <a:cxn ang="0">
                      <a:pos x="140" y="222"/>
                    </a:cxn>
                    <a:cxn ang="0">
                      <a:pos x="233" y="262"/>
                    </a:cxn>
                    <a:cxn ang="0">
                      <a:pos x="280" y="242"/>
                    </a:cxn>
                    <a:cxn ang="0">
                      <a:pos x="432" y="242"/>
                    </a:cxn>
                    <a:cxn ang="0">
                      <a:pos x="409" y="414"/>
                    </a:cxn>
                    <a:cxn ang="0">
                      <a:pos x="386" y="475"/>
                    </a:cxn>
                    <a:cxn ang="0">
                      <a:pos x="374" y="575"/>
                    </a:cxn>
                    <a:cxn ang="0">
                      <a:pos x="338" y="556"/>
                    </a:cxn>
                    <a:cxn ang="0">
                      <a:pos x="269" y="656"/>
                    </a:cxn>
                    <a:cxn ang="0">
                      <a:pos x="233" y="707"/>
                    </a:cxn>
                    <a:cxn ang="0">
                      <a:pos x="338" y="738"/>
                    </a:cxn>
                    <a:cxn ang="0">
                      <a:pos x="338" y="758"/>
                    </a:cxn>
                    <a:cxn ang="0">
                      <a:pos x="304" y="798"/>
                    </a:cxn>
                  </a:cxnLst>
                  <a:rect l="0" t="0" r="r" b="b"/>
                  <a:pathLst>
                    <a:path w="1249" h="971">
                      <a:moveTo>
                        <a:pt x="316" y="808"/>
                      </a:moveTo>
                      <a:lnTo>
                        <a:pt x="386" y="798"/>
                      </a:lnTo>
                      <a:lnTo>
                        <a:pt x="409" y="848"/>
                      </a:lnTo>
                      <a:lnTo>
                        <a:pt x="456" y="870"/>
                      </a:lnTo>
                      <a:lnTo>
                        <a:pt x="479" y="860"/>
                      </a:lnTo>
                      <a:lnTo>
                        <a:pt x="502" y="860"/>
                      </a:lnTo>
                      <a:lnTo>
                        <a:pt x="549" y="839"/>
                      </a:lnTo>
                      <a:lnTo>
                        <a:pt x="584" y="870"/>
                      </a:lnTo>
                      <a:lnTo>
                        <a:pt x="595" y="870"/>
                      </a:lnTo>
                      <a:lnTo>
                        <a:pt x="654" y="848"/>
                      </a:lnTo>
                      <a:lnTo>
                        <a:pt x="689" y="870"/>
                      </a:lnTo>
                      <a:lnTo>
                        <a:pt x="700" y="910"/>
                      </a:lnTo>
                      <a:lnTo>
                        <a:pt x="735" y="910"/>
                      </a:lnTo>
                      <a:lnTo>
                        <a:pt x="747" y="920"/>
                      </a:lnTo>
                      <a:lnTo>
                        <a:pt x="782" y="960"/>
                      </a:lnTo>
                      <a:lnTo>
                        <a:pt x="793" y="951"/>
                      </a:lnTo>
                      <a:lnTo>
                        <a:pt x="793" y="910"/>
                      </a:lnTo>
                      <a:lnTo>
                        <a:pt x="818" y="900"/>
                      </a:lnTo>
                      <a:lnTo>
                        <a:pt x="840" y="940"/>
                      </a:lnTo>
                      <a:lnTo>
                        <a:pt x="864" y="951"/>
                      </a:lnTo>
                      <a:lnTo>
                        <a:pt x="898" y="971"/>
                      </a:lnTo>
                      <a:lnTo>
                        <a:pt x="911" y="971"/>
                      </a:lnTo>
                      <a:lnTo>
                        <a:pt x="923" y="960"/>
                      </a:lnTo>
                      <a:lnTo>
                        <a:pt x="969" y="920"/>
                      </a:lnTo>
                      <a:lnTo>
                        <a:pt x="981" y="929"/>
                      </a:lnTo>
                      <a:lnTo>
                        <a:pt x="1003" y="920"/>
                      </a:lnTo>
                      <a:lnTo>
                        <a:pt x="1016" y="940"/>
                      </a:lnTo>
                      <a:lnTo>
                        <a:pt x="1051" y="951"/>
                      </a:lnTo>
                      <a:lnTo>
                        <a:pt x="1086" y="951"/>
                      </a:lnTo>
                      <a:lnTo>
                        <a:pt x="1109" y="951"/>
                      </a:lnTo>
                      <a:lnTo>
                        <a:pt x="1097" y="929"/>
                      </a:lnTo>
                      <a:lnTo>
                        <a:pt x="1086" y="879"/>
                      </a:lnTo>
                      <a:lnTo>
                        <a:pt x="1039" y="808"/>
                      </a:lnTo>
                      <a:lnTo>
                        <a:pt x="1064" y="779"/>
                      </a:lnTo>
                      <a:lnTo>
                        <a:pt x="1086" y="738"/>
                      </a:lnTo>
                      <a:lnTo>
                        <a:pt x="1179" y="738"/>
                      </a:lnTo>
                      <a:lnTo>
                        <a:pt x="1202" y="728"/>
                      </a:lnTo>
                      <a:lnTo>
                        <a:pt x="1191" y="698"/>
                      </a:lnTo>
                      <a:lnTo>
                        <a:pt x="1214" y="667"/>
                      </a:lnTo>
                      <a:lnTo>
                        <a:pt x="1214" y="647"/>
                      </a:lnTo>
                      <a:lnTo>
                        <a:pt x="1214" y="616"/>
                      </a:lnTo>
                      <a:lnTo>
                        <a:pt x="1214" y="465"/>
                      </a:lnTo>
                      <a:lnTo>
                        <a:pt x="1249" y="414"/>
                      </a:lnTo>
                      <a:lnTo>
                        <a:pt x="1214" y="383"/>
                      </a:lnTo>
                      <a:lnTo>
                        <a:pt x="1214" y="364"/>
                      </a:lnTo>
                      <a:lnTo>
                        <a:pt x="1202" y="353"/>
                      </a:lnTo>
                      <a:lnTo>
                        <a:pt x="1168" y="364"/>
                      </a:lnTo>
                      <a:lnTo>
                        <a:pt x="1122" y="404"/>
                      </a:lnTo>
                      <a:lnTo>
                        <a:pt x="1086" y="425"/>
                      </a:lnTo>
                      <a:lnTo>
                        <a:pt x="1039" y="475"/>
                      </a:lnTo>
                      <a:lnTo>
                        <a:pt x="934" y="506"/>
                      </a:lnTo>
                      <a:lnTo>
                        <a:pt x="888" y="475"/>
                      </a:lnTo>
                      <a:lnTo>
                        <a:pt x="898" y="455"/>
                      </a:lnTo>
                      <a:lnTo>
                        <a:pt x="876" y="425"/>
                      </a:lnTo>
                      <a:lnTo>
                        <a:pt x="864" y="394"/>
                      </a:lnTo>
                      <a:lnTo>
                        <a:pt x="818" y="383"/>
                      </a:lnTo>
                      <a:lnTo>
                        <a:pt x="747" y="353"/>
                      </a:lnTo>
                      <a:lnTo>
                        <a:pt x="725" y="364"/>
                      </a:lnTo>
                      <a:lnTo>
                        <a:pt x="689" y="353"/>
                      </a:lnTo>
                      <a:lnTo>
                        <a:pt x="642" y="353"/>
                      </a:lnTo>
                      <a:lnTo>
                        <a:pt x="595" y="344"/>
                      </a:lnTo>
                      <a:lnTo>
                        <a:pt x="572" y="314"/>
                      </a:lnTo>
                      <a:lnTo>
                        <a:pt x="549" y="292"/>
                      </a:lnTo>
                      <a:lnTo>
                        <a:pt x="537" y="262"/>
                      </a:lnTo>
                      <a:lnTo>
                        <a:pt x="502" y="233"/>
                      </a:lnTo>
                      <a:lnTo>
                        <a:pt x="489" y="211"/>
                      </a:lnTo>
                      <a:lnTo>
                        <a:pt x="443" y="161"/>
                      </a:lnTo>
                      <a:lnTo>
                        <a:pt x="432" y="121"/>
                      </a:lnTo>
                      <a:lnTo>
                        <a:pt x="374" y="69"/>
                      </a:lnTo>
                      <a:lnTo>
                        <a:pt x="362" y="41"/>
                      </a:lnTo>
                      <a:lnTo>
                        <a:pt x="304" y="10"/>
                      </a:lnTo>
                      <a:lnTo>
                        <a:pt x="257" y="29"/>
                      </a:lnTo>
                      <a:lnTo>
                        <a:pt x="221" y="19"/>
                      </a:lnTo>
                      <a:lnTo>
                        <a:pt x="140" y="0"/>
                      </a:lnTo>
                      <a:lnTo>
                        <a:pt x="35" y="41"/>
                      </a:lnTo>
                      <a:lnTo>
                        <a:pt x="12" y="50"/>
                      </a:lnTo>
                      <a:lnTo>
                        <a:pt x="35" y="80"/>
                      </a:lnTo>
                      <a:lnTo>
                        <a:pt x="0" y="141"/>
                      </a:lnTo>
                      <a:lnTo>
                        <a:pt x="12" y="152"/>
                      </a:lnTo>
                      <a:lnTo>
                        <a:pt x="58" y="171"/>
                      </a:lnTo>
                      <a:lnTo>
                        <a:pt x="82" y="141"/>
                      </a:lnTo>
                      <a:lnTo>
                        <a:pt x="128" y="161"/>
                      </a:lnTo>
                      <a:lnTo>
                        <a:pt x="128" y="181"/>
                      </a:lnTo>
                      <a:lnTo>
                        <a:pt x="140" y="222"/>
                      </a:lnTo>
                      <a:lnTo>
                        <a:pt x="175" y="252"/>
                      </a:lnTo>
                      <a:lnTo>
                        <a:pt x="233" y="262"/>
                      </a:lnTo>
                      <a:lnTo>
                        <a:pt x="245" y="242"/>
                      </a:lnTo>
                      <a:lnTo>
                        <a:pt x="280" y="242"/>
                      </a:lnTo>
                      <a:lnTo>
                        <a:pt x="338" y="192"/>
                      </a:lnTo>
                      <a:lnTo>
                        <a:pt x="432" y="242"/>
                      </a:lnTo>
                      <a:lnTo>
                        <a:pt x="396" y="344"/>
                      </a:lnTo>
                      <a:lnTo>
                        <a:pt x="409" y="414"/>
                      </a:lnTo>
                      <a:lnTo>
                        <a:pt x="409" y="465"/>
                      </a:lnTo>
                      <a:lnTo>
                        <a:pt x="386" y="475"/>
                      </a:lnTo>
                      <a:lnTo>
                        <a:pt x="386" y="587"/>
                      </a:lnTo>
                      <a:lnTo>
                        <a:pt x="374" y="575"/>
                      </a:lnTo>
                      <a:lnTo>
                        <a:pt x="351" y="556"/>
                      </a:lnTo>
                      <a:lnTo>
                        <a:pt x="338" y="556"/>
                      </a:lnTo>
                      <a:lnTo>
                        <a:pt x="338" y="566"/>
                      </a:lnTo>
                      <a:lnTo>
                        <a:pt x="269" y="656"/>
                      </a:lnTo>
                      <a:lnTo>
                        <a:pt x="233" y="698"/>
                      </a:lnTo>
                      <a:lnTo>
                        <a:pt x="233" y="707"/>
                      </a:lnTo>
                      <a:lnTo>
                        <a:pt x="304" y="748"/>
                      </a:lnTo>
                      <a:lnTo>
                        <a:pt x="338" y="738"/>
                      </a:lnTo>
                      <a:lnTo>
                        <a:pt x="351" y="748"/>
                      </a:lnTo>
                      <a:lnTo>
                        <a:pt x="338" y="758"/>
                      </a:lnTo>
                      <a:lnTo>
                        <a:pt x="304" y="768"/>
                      </a:lnTo>
                      <a:lnTo>
                        <a:pt x="304" y="798"/>
                      </a:lnTo>
                      <a:lnTo>
                        <a:pt x="316" y="808"/>
                      </a:lnTo>
                      <a:close/>
                    </a:path>
                  </a:pathLst>
                </a:custGeom>
                <a:solidFill>
                  <a:srgbClr val="66CCFF"/>
                </a:solidFill>
                <a:ln w="14351">
                  <a:solidFill>
                    <a:srgbClr val="000000"/>
                  </a:solidFill>
                  <a:prstDash val="solid"/>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grpSp>
              <p:nvGrpSpPr>
                <p:cNvPr id="69" name="Group 94"/>
                <p:cNvGrpSpPr>
                  <a:grpSpLocks/>
                </p:cNvGrpSpPr>
                <p:nvPr/>
              </p:nvGrpSpPr>
              <p:grpSpPr bwMode="auto">
                <a:xfrm>
                  <a:off x="4232" y="1605"/>
                  <a:ext cx="696" cy="417"/>
                  <a:chOff x="4703" y="907"/>
                  <a:chExt cx="898" cy="525"/>
                </a:xfrm>
              </p:grpSpPr>
              <p:sp>
                <p:nvSpPr>
                  <p:cNvPr id="70" name="Freeform 95"/>
                  <p:cNvSpPr>
                    <a:spLocks/>
                  </p:cNvSpPr>
                  <p:nvPr/>
                </p:nvSpPr>
                <p:spPr bwMode="auto">
                  <a:xfrm>
                    <a:off x="4702" y="906"/>
                    <a:ext cx="899" cy="535"/>
                  </a:xfrm>
                  <a:custGeom>
                    <a:avLst/>
                    <a:gdLst/>
                    <a:ahLst/>
                    <a:cxnLst>
                      <a:cxn ang="0">
                        <a:pos x="875" y="152"/>
                      </a:cxn>
                      <a:cxn ang="0">
                        <a:pos x="805" y="142"/>
                      </a:cxn>
                      <a:cxn ang="0">
                        <a:pos x="770" y="131"/>
                      </a:cxn>
                      <a:cxn ang="0">
                        <a:pos x="712" y="162"/>
                      </a:cxn>
                      <a:cxn ang="0">
                        <a:pos x="687" y="171"/>
                      </a:cxn>
                      <a:cxn ang="0">
                        <a:pos x="629" y="142"/>
                      </a:cxn>
                      <a:cxn ang="0">
                        <a:pos x="582" y="112"/>
                      </a:cxn>
                      <a:cxn ang="0">
                        <a:pos x="571" y="162"/>
                      </a:cxn>
                      <a:cxn ang="0">
                        <a:pos x="524" y="112"/>
                      </a:cxn>
                      <a:cxn ang="0">
                        <a:pos x="478" y="71"/>
                      </a:cxn>
                      <a:cxn ang="0">
                        <a:pos x="384" y="71"/>
                      </a:cxn>
                      <a:cxn ang="0">
                        <a:pos x="338" y="40"/>
                      </a:cxn>
                      <a:cxn ang="0">
                        <a:pos x="268" y="62"/>
                      </a:cxn>
                      <a:cxn ang="0">
                        <a:pos x="198" y="50"/>
                      </a:cxn>
                      <a:cxn ang="0">
                        <a:pos x="105" y="10"/>
                      </a:cxn>
                      <a:cxn ang="0">
                        <a:pos x="81" y="71"/>
                      </a:cxn>
                      <a:cxn ang="0">
                        <a:pos x="0" y="71"/>
                      </a:cxn>
                      <a:cxn ang="0">
                        <a:pos x="47" y="112"/>
                      </a:cxn>
                      <a:cxn ang="0">
                        <a:pos x="47" y="171"/>
                      </a:cxn>
                      <a:cxn ang="0">
                        <a:pos x="69" y="223"/>
                      </a:cxn>
                      <a:cxn ang="0">
                        <a:pos x="140" y="192"/>
                      </a:cxn>
                      <a:cxn ang="0">
                        <a:pos x="198" y="282"/>
                      </a:cxn>
                      <a:cxn ang="0">
                        <a:pos x="232" y="294"/>
                      </a:cxn>
                      <a:cxn ang="0">
                        <a:pos x="315" y="333"/>
                      </a:cxn>
                      <a:cxn ang="0">
                        <a:pos x="338" y="313"/>
                      </a:cxn>
                      <a:cxn ang="0">
                        <a:pos x="419" y="444"/>
                      </a:cxn>
                      <a:cxn ang="0">
                        <a:pos x="478" y="525"/>
                      </a:cxn>
                      <a:cxn ang="0">
                        <a:pos x="549" y="413"/>
                      </a:cxn>
                      <a:cxn ang="0">
                        <a:pos x="607" y="434"/>
                      </a:cxn>
                      <a:cxn ang="0">
                        <a:pos x="687" y="404"/>
                      </a:cxn>
                      <a:cxn ang="0">
                        <a:pos x="677" y="354"/>
                      </a:cxn>
                      <a:cxn ang="0">
                        <a:pos x="758" y="294"/>
                      </a:cxn>
                      <a:cxn ang="0">
                        <a:pos x="792" y="243"/>
                      </a:cxn>
                      <a:cxn ang="0">
                        <a:pos x="816" y="212"/>
                      </a:cxn>
                      <a:cxn ang="0">
                        <a:pos x="851" y="243"/>
                      </a:cxn>
                      <a:cxn ang="0">
                        <a:pos x="898" y="162"/>
                      </a:cxn>
                    </a:cxnLst>
                    <a:rect l="0" t="0" r="r" b="b"/>
                    <a:pathLst>
                      <a:path w="898" h="525">
                        <a:moveTo>
                          <a:pt x="898" y="152"/>
                        </a:moveTo>
                        <a:lnTo>
                          <a:pt x="875" y="152"/>
                        </a:lnTo>
                        <a:lnTo>
                          <a:pt x="840" y="152"/>
                        </a:lnTo>
                        <a:lnTo>
                          <a:pt x="805" y="142"/>
                        </a:lnTo>
                        <a:lnTo>
                          <a:pt x="792" y="121"/>
                        </a:lnTo>
                        <a:lnTo>
                          <a:pt x="770" y="131"/>
                        </a:lnTo>
                        <a:lnTo>
                          <a:pt x="758" y="121"/>
                        </a:lnTo>
                        <a:lnTo>
                          <a:pt x="712" y="162"/>
                        </a:lnTo>
                        <a:lnTo>
                          <a:pt x="700" y="171"/>
                        </a:lnTo>
                        <a:lnTo>
                          <a:pt x="687" y="171"/>
                        </a:lnTo>
                        <a:lnTo>
                          <a:pt x="653" y="152"/>
                        </a:lnTo>
                        <a:lnTo>
                          <a:pt x="629" y="142"/>
                        </a:lnTo>
                        <a:lnTo>
                          <a:pt x="607" y="100"/>
                        </a:lnTo>
                        <a:lnTo>
                          <a:pt x="582" y="112"/>
                        </a:lnTo>
                        <a:lnTo>
                          <a:pt x="582" y="152"/>
                        </a:lnTo>
                        <a:lnTo>
                          <a:pt x="571" y="162"/>
                        </a:lnTo>
                        <a:lnTo>
                          <a:pt x="536" y="121"/>
                        </a:lnTo>
                        <a:lnTo>
                          <a:pt x="524" y="112"/>
                        </a:lnTo>
                        <a:lnTo>
                          <a:pt x="489" y="112"/>
                        </a:lnTo>
                        <a:lnTo>
                          <a:pt x="478" y="71"/>
                        </a:lnTo>
                        <a:lnTo>
                          <a:pt x="443" y="50"/>
                        </a:lnTo>
                        <a:lnTo>
                          <a:pt x="384" y="71"/>
                        </a:lnTo>
                        <a:lnTo>
                          <a:pt x="373" y="71"/>
                        </a:lnTo>
                        <a:lnTo>
                          <a:pt x="338" y="40"/>
                        </a:lnTo>
                        <a:lnTo>
                          <a:pt x="291" y="62"/>
                        </a:lnTo>
                        <a:lnTo>
                          <a:pt x="268" y="62"/>
                        </a:lnTo>
                        <a:lnTo>
                          <a:pt x="245" y="71"/>
                        </a:lnTo>
                        <a:lnTo>
                          <a:pt x="198" y="50"/>
                        </a:lnTo>
                        <a:lnTo>
                          <a:pt x="175" y="0"/>
                        </a:lnTo>
                        <a:lnTo>
                          <a:pt x="105" y="10"/>
                        </a:lnTo>
                        <a:lnTo>
                          <a:pt x="81" y="40"/>
                        </a:lnTo>
                        <a:lnTo>
                          <a:pt x="81" y="71"/>
                        </a:lnTo>
                        <a:lnTo>
                          <a:pt x="12" y="50"/>
                        </a:lnTo>
                        <a:lnTo>
                          <a:pt x="0" y="71"/>
                        </a:lnTo>
                        <a:lnTo>
                          <a:pt x="0" y="91"/>
                        </a:lnTo>
                        <a:lnTo>
                          <a:pt x="47" y="112"/>
                        </a:lnTo>
                        <a:lnTo>
                          <a:pt x="47" y="142"/>
                        </a:lnTo>
                        <a:lnTo>
                          <a:pt x="47" y="171"/>
                        </a:lnTo>
                        <a:lnTo>
                          <a:pt x="69" y="202"/>
                        </a:lnTo>
                        <a:lnTo>
                          <a:pt x="69" y="223"/>
                        </a:lnTo>
                        <a:lnTo>
                          <a:pt x="93" y="232"/>
                        </a:lnTo>
                        <a:lnTo>
                          <a:pt x="140" y="192"/>
                        </a:lnTo>
                        <a:lnTo>
                          <a:pt x="198" y="252"/>
                        </a:lnTo>
                        <a:lnTo>
                          <a:pt x="198" y="282"/>
                        </a:lnTo>
                        <a:lnTo>
                          <a:pt x="232" y="303"/>
                        </a:lnTo>
                        <a:lnTo>
                          <a:pt x="232" y="294"/>
                        </a:lnTo>
                        <a:lnTo>
                          <a:pt x="280" y="303"/>
                        </a:lnTo>
                        <a:lnTo>
                          <a:pt x="315" y="333"/>
                        </a:lnTo>
                        <a:lnTo>
                          <a:pt x="338" y="323"/>
                        </a:lnTo>
                        <a:lnTo>
                          <a:pt x="338" y="313"/>
                        </a:lnTo>
                        <a:lnTo>
                          <a:pt x="419" y="404"/>
                        </a:lnTo>
                        <a:lnTo>
                          <a:pt x="419" y="444"/>
                        </a:lnTo>
                        <a:lnTo>
                          <a:pt x="466" y="485"/>
                        </a:lnTo>
                        <a:lnTo>
                          <a:pt x="478" y="525"/>
                        </a:lnTo>
                        <a:lnTo>
                          <a:pt x="514" y="505"/>
                        </a:lnTo>
                        <a:lnTo>
                          <a:pt x="549" y="413"/>
                        </a:lnTo>
                        <a:lnTo>
                          <a:pt x="571" y="413"/>
                        </a:lnTo>
                        <a:lnTo>
                          <a:pt x="607" y="434"/>
                        </a:lnTo>
                        <a:lnTo>
                          <a:pt x="677" y="425"/>
                        </a:lnTo>
                        <a:lnTo>
                          <a:pt x="687" y="404"/>
                        </a:lnTo>
                        <a:lnTo>
                          <a:pt x="665" y="363"/>
                        </a:lnTo>
                        <a:lnTo>
                          <a:pt x="677" y="354"/>
                        </a:lnTo>
                        <a:lnTo>
                          <a:pt x="734" y="333"/>
                        </a:lnTo>
                        <a:lnTo>
                          <a:pt x="758" y="294"/>
                        </a:lnTo>
                        <a:lnTo>
                          <a:pt x="782" y="282"/>
                        </a:lnTo>
                        <a:lnTo>
                          <a:pt x="792" y="243"/>
                        </a:lnTo>
                        <a:lnTo>
                          <a:pt x="792" y="212"/>
                        </a:lnTo>
                        <a:lnTo>
                          <a:pt x="816" y="212"/>
                        </a:lnTo>
                        <a:lnTo>
                          <a:pt x="828" y="223"/>
                        </a:lnTo>
                        <a:lnTo>
                          <a:pt x="851" y="243"/>
                        </a:lnTo>
                        <a:lnTo>
                          <a:pt x="886" y="192"/>
                        </a:lnTo>
                        <a:lnTo>
                          <a:pt x="898" y="162"/>
                        </a:lnTo>
                        <a:lnTo>
                          <a:pt x="898" y="152"/>
                        </a:lnTo>
                        <a:close/>
                      </a:path>
                    </a:pathLst>
                  </a:custGeom>
                  <a:solidFill>
                    <a:srgbClr val="66CCFF"/>
                  </a:solidFill>
                  <a:ln w="9525">
                    <a:solidFill>
                      <a:srgbClr val="000000"/>
                    </a:solidFill>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sp>
                <p:nvSpPr>
                  <p:cNvPr id="71" name="Freeform 96"/>
                  <p:cNvSpPr>
                    <a:spLocks/>
                  </p:cNvSpPr>
                  <p:nvPr/>
                </p:nvSpPr>
                <p:spPr bwMode="auto">
                  <a:xfrm>
                    <a:off x="4702" y="906"/>
                    <a:ext cx="899" cy="535"/>
                  </a:xfrm>
                  <a:custGeom>
                    <a:avLst/>
                    <a:gdLst/>
                    <a:ahLst/>
                    <a:cxnLst>
                      <a:cxn ang="0">
                        <a:pos x="875" y="152"/>
                      </a:cxn>
                      <a:cxn ang="0">
                        <a:pos x="805" y="142"/>
                      </a:cxn>
                      <a:cxn ang="0">
                        <a:pos x="770" y="131"/>
                      </a:cxn>
                      <a:cxn ang="0">
                        <a:pos x="712" y="162"/>
                      </a:cxn>
                      <a:cxn ang="0">
                        <a:pos x="687" y="171"/>
                      </a:cxn>
                      <a:cxn ang="0">
                        <a:pos x="629" y="142"/>
                      </a:cxn>
                      <a:cxn ang="0">
                        <a:pos x="582" y="112"/>
                      </a:cxn>
                      <a:cxn ang="0">
                        <a:pos x="571" y="162"/>
                      </a:cxn>
                      <a:cxn ang="0">
                        <a:pos x="524" y="112"/>
                      </a:cxn>
                      <a:cxn ang="0">
                        <a:pos x="478" y="71"/>
                      </a:cxn>
                      <a:cxn ang="0">
                        <a:pos x="384" y="71"/>
                      </a:cxn>
                      <a:cxn ang="0">
                        <a:pos x="338" y="40"/>
                      </a:cxn>
                      <a:cxn ang="0">
                        <a:pos x="268" y="62"/>
                      </a:cxn>
                      <a:cxn ang="0">
                        <a:pos x="198" y="50"/>
                      </a:cxn>
                      <a:cxn ang="0">
                        <a:pos x="105" y="10"/>
                      </a:cxn>
                      <a:cxn ang="0">
                        <a:pos x="81" y="71"/>
                      </a:cxn>
                      <a:cxn ang="0">
                        <a:pos x="0" y="71"/>
                      </a:cxn>
                      <a:cxn ang="0">
                        <a:pos x="47" y="112"/>
                      </a:cxn>
                      <a:cxn ang="0">
                        <a:pos x="47" y="171"/>
                      </a:cxn>
                      <a:cxn ang="0">
                        <a:pos x="69" y="223"/>
                      </a:cxn>
                      <a:cxn ang="0">
                        <a:pos x="140" y="192"/>
                      </a:cxn>
                      <a:cxn ang="0">
                        <a:pos x="198" y="282"/>
                      </a:cxn>
                      <a:cxn ang="0">
                        <a:pos x="232" y="294"/>
                      </a:cxn>
                      <a:cxn ang="0">
                        <a:pos x="315" y="333"/>
                      </a:cxn>
                      <a:cxn ang="0">
                        <a:pos x="338" y="313"/>
                      </a:cxn>
                      <a:cxn ang="0">
                        <a:pos x="419" y="444"/>
                      </a:cxn>
                      <a:cxn ang="0">
                        <a:pos x="478" y="525"/>
                      </a:cxn>
                      <a:cxn ang="0">
                        <a:pos x="549" y="413"/>
                      </a:cxn>
                      <a:cxn ang="0">
                        <a:pos x="607" y="434"/>
                      </a:cxn>
                      <a:cxn ang="0">
                        <a:pos x="687" y="404"/>
                      </a:cxn>
                      <a:cxn ang="0">
                        <a:pos x="677" y="354"/>
                      </a:cxn>
                      <a:cxn ang="0">
                        <a:pos x="758" y="294"/>
                      </a:cxn>
                      <a:cxn ang="0">
                        <a:pos x="792" y="243"/>
                      </a:cxn>
                      <a:cxn ang="0">
                        <a:pos x="816" y="212"/>
                      </a:cxn>
                      <a:cxn ang="0">
                        <a:pos x="851" y="243"/>
                      </a:cxn>
                      <a:cxn ang="0">
                        <a:pos x="898" y="162"/>
                      </a:cxn>
                    </a:cxnLst>
                    <a:rect l="0" t="0" r="r" b="b"/>
                    <a:pathLst>
                      <a:path w="898" h="525">
                        <a:moveTo>
                          <a:pt x="898" y="152"/>
                        </a:moveTo>
                        <a:lnTo>
                          <a:pt x="875" y="152"/>
                        </a:lnTo>
                        <a:lnTo>
                          <a:pt x="840" y="152"/>
                        </a:lnTo>
                        <a:lnTo>
                          <a:pt x="805" y="142"/>
                        </a:lnTo>
                        <a:lnTo>
                          <a:pt x="792" y="121"/>
                        </a:lnTo>
                        <a:lnTo>
                          <a:pt x="770" y="131"/>
                        </a:lnTo>
                        <a:lnTo>
                          <a:pt x="758" y="121"/>
                        </a:lnTo>
                        <a:lnTo>
                          <a:pt x="712" y="162"/>
                        </a:lnTo>
                        <a:lnTo>
                          <a:pt x="700" y="171"/>
                        </a:lnTo>
                        <a:lnTo>
                          <a:pt x="687" y="171"/>
                        </a:lnTo>
                        <a:lnTo>
                          <a:pt x="653" y="152"/>
                        </a:lnTo>
                        <a:lnTo>
                          <a:pt x="629" y="142"/>
                        </a:lnTo>
                        <a:lnTo>
                          <a:pt x="607" y="100"/>
                        </a:lnTo>
                        <a:lnTo>
                          <a:pt x="582" y="112"/>
                        </a:lnTo>
                        <a:lnTo>
                          <a:pt x="582" y="152"/>
                        </a:lnTo>
                        <a:lnTo>
                          <a:pt x="571" y="162"/>
                        </a:lnTo>
                        <a:lnTo>
                          <a:pt x="536" y="121"/>
                        </a:lnTo>
                        <a:lnTo>
                          <a:pt x="524" y="112"/>
                        </a:lnTo>
                        <a:lnTo>
                          <a:pt x="489" y="112"/>
                        </a:lnTo>
                        <a:lnTo>
                          <a:pt x="478" y="71"/>
                        </a:lnTo>
                        <a:lnTo>
                          <a:pt x="443" y="50"/>
                        </a:lnTo>
                        <a:lnTo>
                          <a:pt x="384" y="71"/>
                        </a:lnTo>
                        <a:lnTo>
                          <a:pt x="373" y="71"/>
                        </a:lnTo>
                        <a:lnTo>
                          <a:pt x="338" y="40"/>
                        </a:lnTo>
                        <a:lnTo>
                          <a:pt x="291" y="62"/>
                        </a:lnTo>
                        <a:lnTo>
                          <a:pt x="268" y="62"/>
                        </a:lnTo>
                        <a:lnTo>
                          <a:pt x="245" y="71"/>
                        </a:lnTo>
                        <a:lnTo>
                          <a:pt x="198" y="50"/>
                        </a:lnTo>
                        <a:lnTo>
                          <a:pt x="175" y="0"/>
                        </a:lnTo>
                        <a:lnTo>
                          <a:pt x="105" y="10"/>
                        </a:lnTo>
                        <a:lnTo>
                          <a:pt x="81" y="40"/>
                        </a:lnTo>
                        <a:lnTo>
                          <a:pt x="81" y="71"/>
                        </a:lnTo>
                        <a:lnTo>
                          <a:pt x="12" y="50"/>
                        </a:lnTo>
                        <a:lnTo>
                          <a:pt x="0" y="71"/>
                        </a:lnTo>
                        <a:lnTo>
                          <a:pt x="0" y="91"/>
                        </a:lnTo>
                        <a:lnTo>
                          <a:pt x="47" y="112"/>
                        </a:lnTo>
                        <a:lnTo>
                          <a:pt x="47" y="142"/>
                        </a:lnTo>
                        <a:lnTo>
                          <a:pt x="47" y="171"/>
                        </a:lnTo>
                        <a:lnTo>
                          <a:pt x="69" y="202"/>
                        </a:lnTo>
                        <a:lnTo>
                          <a:pt x="69" y="223"/>
                        </a:lnTo>
                        <a:lnTo>
                          <a:pt x="93" y="232"/>
                        </a:lnTo>
                        <a:lnTo>
                          <a:pt x="140" y="192"/>
                        </a:lnTo>
                        <a:lnTo>
                          <a:pt x="198" y="252"/>
                        </a:lnTo>
                        <a:lnTo>
                          <a:pt x="198" y="282"/>
                        </a:lnTo>
                        <a:lnTo>
                          <a:pt x="232" y="303"/>
                        </a:lnTo>
                        <a:lnTo>
                          <a:pt x="232" y="294"/>
                        </a:lnTo>
                        <a:lnTo>
                          <a:pt x="280" y="303"/>
                        </a:lnTo>
                        <a:lnTo>
                          <a:pt x="315" y="333"/>
                        </a:lnTo>
                        <a:lnTo>
                          <a:pt x="338" y="323"/>
                        </a:lnTo>
                        <a:lnTo>
                          <a:pt x="338" y="313"/>
                        </a:lnTo>
                        <a:lnTo>
                          <a:pt x="419" y="404"/>
                        </a:lnTo>
                        <a:lnTo>
                          <a:pt x="419" y="444"/>
                        </a:lnTo>
                        <a:lnTo>
                          <a:pt x="466" y="485"/>
                        </a:lnTo>
                        <a:lnTo>
                          <a:pt x="478" y="525"/>
                        </a:lnTo>
                        <a:lnTo>
                          <a:pt x="514" y="505"/>
                        </a:lnTo>
                        <a:lnTo>
                          <a:pt x="549" y="413"/>
                        </a:lnTo>
                        <a:lnTo>
                          <a:pt x="571" y="413"/>
                        </a:lnTo>
                        <a:lnTo>
                          <a:pt x="607" y="434"/>
                        </a:lnTo>
                        <a:lnTo>
                          <a:pt x="677" y="425"/>
                        </a:lnTo>
                        <a:lnTo>
                          <a:pt x="687" y="404"/>
                        </a:lnTo>
                        <a:lnTo>
                          <a:pt x="665" y="363"/>
                        </a:lnTo>
                        <a:lnTo>
                          <a:pt x="677" y="354"/>
                        </a:lnTo>
                        <a:lnTo>
                          <a:pt x="734" y="333"/>
                        </a:lnTo>
                        <a:lnTo>
                          <a:pt x="758" y="294"/>
                        </a:lnTo>
                        <a:lnTo>
                          <a:pt x="782" y="282"/>
                        </a:lnTo>
                        <a:lnTo>
                          <a:pt x="792" y="243"/>
                        </a:lnTo>
                        <a:lnTo>
                          <a:pt x="792" y="212"/>
                        </a:lnTo>
                        <a:lnTo>
                          <a:pt x="816" y="212"/>
                        </a:lnTo>
                        <a:lnTo>
                          <a:pt x="828" y="223"/>
                        </a:lnTo>
                        <a:lnTo>
                          <a:pt x="851" y="243"/>
                        </a:lnTo>
                        <a:lnTo>
                          <a:pt x="886" y="192"/>
                        </a:lnTo>
                        <a:lnTo>
                          <a:pt x="898" y="162"/>
                        </a:lnTo>
                        <a:lnTo>
                          <a:pt x="898" y="152"/>
                        </a:lnTo>
                        <a:close/>
                      </a:path>
                    </a:pathLst>
                  </a:custGeom>
                  <a:solidFill>
                    <a:srgbClr val="66CCFF"/>
                  </a:solidFill>
                  <a:ln w="14288">
                    <a:solidFill>
                      <a:srgbClr val="000000"/>
                    </a:solidFill>
                    <a:prstDash val="solid"/>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grpSp>
          </p:grpSp>
          <p:grpSp>
            <p:nvGrpSpPr>
              <p:cNvPr id="62" name="Group 97"/>
              <p:cNvGrpSpPr>
                <a:grpSpLocks/>
              </p:cNvGrpSpPr>
              <p:nvPr/>
            </p:nvGrpSpPr>
            <p:grpSpPr bwMode="auto">
              <a:xfrm>
                <a:off x="3379" y="3677"/>
                <a:ext cx="207" cy="140"/>
                <a:chOff x="3780" y="3836"/>
                <a:chExt cx="269" cy="221"/>
              </a:xfrm>
            </p:grpSpPr>
            <p:sp>
              <p:nvSpPr>
                <p:cNvPr id="65" name="Freeform 98"/>
                <p:cNvSpPr>
                  <a:spLocks/>
                </p:cNvSpPr>
                <p:nvPr/>
              </p:nvSpPr>
              <p:spPr bwMode="auto">
                <a:xfrm>
                  <a:off x="3781" y="3836"/>
                  <a:ext cx="263" cy="221"/>
                </a:xfrm>
                <a:custGeom>
                  <a:avLst/>
                  <a:gdLst/>
                  <a:ahLst/>
                  <a:cxnLst>
                    <a:cxn ang="0">
                      <a:pos x="269" y="40"/>
                    </a:cxn>
                    <a:cxn ang="0">
                      <a:pos x="222" y="120"/>
                    </a:cxn>
                    <a:cxn ang="0">
                      <a:pos x="222" y="150"/>
                    </a:cxn>
                    <a:cxn ang="0">
                      <a:pos x="117" y="221"/>
                    </a:cxn>
                    <a:cxn ang="0">
                      <a:pos x="12" y="190"/>
                    </a:cxn>
                    <a:cxn ang="0">
                      <a:pos x="0" y="120"/>
                    </a:cxn>
                    <a:cxn ang="0">
                      <a:pos x="0" y="100"/>
                    </a:cxn>
                    <a:cxn ang="0">
                      <a:pos x="58" y="50"/>
                    </a:cxn>
                    <a:cxn ang="0">
                      <a:pos x="82" y="29"/>
                    </a:cxn>
                    <a:cxn ang="0">
                      <a:pos x="164" y="19"/>
                    </a:cxn>
                    <a:cxn ang="0">
                      <a:pos x="212" y="19"/>
                    </a:cxn>
                    <a:cxn ang="0">
                      <a:pos x="222" y="0"/>
                    </a:cxn>
                    <a:cxn ang="0">
                      <a:pos x="258" y="10"/>
                    </a:cxn>
                    <a:cxn ang="0">
                      <a:pos x="269" y="40"/>
                    </a:cxn>
                  </a:cxnLst>
                  <a:rect l="0" t="0" r="r" b="b"/>
                  <a:pathLst>
                    <a:path w="269" h="221">
                      <a:moveTo>
                        <a:pt x="269" y="40"/>
                      </a:moveTo>
                      <a:lnTo>
                        <a:pt x="222" y="120"/>
                      </a:lnTo>
                      <a:lnTo>
                        <a:pt x="222" y="150"/>
                      </a:lnTo>
                      <a:lnTo>
                        <a:pt x="117" y="221"/>
                      </a:lnTo>
                      <a:lnTo>
                        <a:pt x="12" y="190"/>
                      </a:lnTo>
                      <a:lnTo>
                        <a:pt x="0" y="120"/>
                      </a:lnTo>
                      <a:lnTo>
                        <a:pt x="0" y="100"/>
                      </a:lnTo>
                      <a:lnTo>
                        <a:pt x="58" y="50"/>
                      </a:lnTo>
                      <a:lnTo>
                        <a:pt x="82" y="29"/>
                      </a:lnTo>
                      <a:lnTo>
                        <a:pt x="164" y="19"/>
                      </a:lnTo>
                      <a:lnTo>
                        <a:pt x="212" y="19"/>
                      </a:lnTo>
                      <a:lnTo>
                        <a:pt x="222" y="0"/>
                      </a:lnTo>
                      <a:lnTo>
                        <a:pt x="258" y="10"/>
                      </a:lnTo>
                      <a:lnTo>
                        <a:pt x="269" y="40"/>
                      </a:lnTo>
                      <a:close/>
                    </a:path>
                  </a:pathLst>
                </a:custGeom>
                <a:solidFill>
                  <a:srgbClr val="907500"/>
                </a:solidFill>
                <a:ln w="9525">
                  <a:solidFill>
                    <a:srgbClr val="000000"/>
                  </a:solidFill>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sp>
              <p:nvSpPr>
                <p:cNvPr id="66" name="Freeform 99"/>
                <p:cNvSpPr>
                  <a:spLocks/>
                </p:cNvSpPr>
                <p:nvPr/>
              </p:nvSpPr>
              <p:spPr bwMode="auto">
                <a:xfrm>
                  <a:off x="3781" y="3836"/>
                  <a:ext cx="263" cy="221"/>
                </a:xfrm>
                <a:custGeom>
                  <a:avLst/>
                  <a:gdLst/>
                  <a:ahLst/>
                  <a:cxnLst>
                    <a:cxn ang="0">
                      <a:pos x="269" y="40"/>
                    </a:cxn>
                    <a:cxn ang="0">
                      <a:pos x="222" y="120"/>
                    </a:cxn>
                    <a:cxn ang="0">
                      <a:pos x="222" y="150"/>
                    </a:cxn>
                    <a:cxn ang="0">
                      <a:pos x="117" y="221"/>
                    </a:cxn>
                    <a:cxn ang="0">
                      <a:pos x="12" y="190"/>
                    </a:cxn>
                    <a:cxn ang="0">
                      <a:pos x="0" y="120"/>
                    </a:cxn>
                    <a:cxn ang="0">
                      <a:pos x="0" y="100"/>
                    </a:cxn>
                    <a:cxn ang="0">
                      <a:pos x="58" y="50"/>
                    </a:cxn>
                    <a:cxn ang="0">
                      <a:pos x="82" y="29"/>
                    </a:cxn>
                    <a:cxn ang="0">
                      <a:pos x="164" y="19"/>
                    </a:cxn>
                    <a:cxn ang="0">
                      <a:pos x="212" y="19"/>
                    </a:cxn>
                    <a:cxn ang="0">
                      <a:pos x="222" y="0"/>
                    </a:cxn>
                    <a:cxn ang="0">
                      <a:pos x="258" y="10"/>
                    </a:cxn>
                    <a:cxn ang="0">
                      <a:pos x="269" y="40"/>
                    </a:cxn>
                  </a:cxnLst>
                  <a:rect l="0" t="0" r="r" b="b"/>
                  <a:pathLst>
                    <a:path w="269" h="221">
                      <a:moveTo>
                        <a:pt x="269" y="40"/>
                      </a:moveTo>
                      <a:lnTo>
                        <a:pt x="222" y="120"/>
                      </a:lnTo>
                      <a:lnTo>
                        <a:pt x="222" y="150"/>
                      </a:lnTo>
                      <a:lnTo>
                        <a:pt x="117" y="221"/>
                      </a:lnTo>
                      <a:lnTo>
                        <a:pt x="12" y="190"/>
                      </a:lnTo>
                      <a:lnTo>
                        <a:pt x="0" y="120"/>
                      </a:lnTo>
                      <a:lnTo>
                        <a:pt x="0" y="100"/>
                      </a:lnTo>
                      <a:lnTo>
                        <a:pt x="58" y="50"/>
                      </a:lnTo>
                      <a:lnTo>
                        <a:pt x="82" y="29"/>
                      </a:lnTo>
                      <a:lnTo>
                        <a:pt x="164" y="19"/>
                      </a:lnTo>
                      <a:lnTo>
                        <a:pt x="212" y="19"/>
                      </a:lnTo>
                      <a:lnTo>
                        <a:pt x="222" y="0"/>
                      </a:lnTo>
                      <a:lnTo>
                        <a:pt x="258" y="10"/>
                      </a:lnTo>
                      <a:lnTo>
                        <a:pt x="269" y="40"/>
                      </a:lnTo>
                      <a:close/>
                    </a:path>
                  </a:pathLst>
                </a:custGeom>
                <a:solidFill>
                  <a:srgbClr val="907500"/>
                </a:solidFill>
                <a:ln w="14351">
                  <a:solidFill>
                    <a:srgbClr val="000000"/>
                  </a:solidFill>
                  <a:prstDash val="solid"/>
                  <a:round/>
                  <a:headEnd/>
                  <a:tailEnd/>
                </a:ln>
                <a:effectLst>
                  <a:outerShdw dist="35921" dir="2700000" algn="ctr" rotWithShape="0">
                    <a:srgbClr val="808080"/>
                  </a:outerShdw>
                </a:effectLst>
              </p:spPr>
              <p:txBody>
                <a:bodyPr/>
                <a:lstStyle/>
                <a:p>
                  <a:pPr>
                    <a:defRPr/>
                  </a:pPr>
                  <a:endParaRPr lang="zh-CN" altLang="en-US" sz="1000">
                    <a:latin typeface="微软雅黑" pitchFamily="34" charset="-122"/>
                    <a:ea typeface="微软雅黑" pitchFamily="34" charset="-122"/>
                  </a:endParaRPr>
                </a:p>
              </p:txBody>
            </p:sp>
          </p:grpSp>
          <p:sp>
            <p:nvSpPr>
              <p:cNvPr id="63" name="Line 100"/>
              <p:cNvSpPr>
                <a:spLocks noChangeShapeType="1"/>
              </p:cNvSpPr>
              <p:nvPr/>
            </p:nvSpPr>
            <p:spPr bwMode="auto">
              <a:xfrm>
                <a:off x="1090" y="3672"/>
                <a:ext cx="0" cy="4"/>
              </a:xfrm>
              <a:prstGeom prst="line">
                <a:avLst/>
              </a:prstGeom>
              <a:noFill/>
              <a:ln w="9525">
                <a:solidFill>
                  <a:srgbClr val="000000"/>
                </a:solidFill>
                <a:round/>
                <a:headEnd/>
                <a:tailEnd/>
              </a:ln>
              <a:effectLst>
                <a:outerShdw dist="35921" dir="2700000" algn="ctr" rotWithShape="0">
                  <a:schemeClr val="bg2"/>
                </a:outerShdw>
              </a:effectLst>
            </p:spPr>
            <p:txBody>
              <a:bodyPr/>
              <a:lstStyle/>
              <a:p>
                <a:pPr>
                  <a:defRPr/>
                </a:pPr>
                <a:endParaRPr lang="zh-CN" altLang="en-US" sz="1000">
                  <a:latin typeface="微软雅黑" pitchFamily="34" charset="-122"/>
                  <a:ea typeface="微软雅黑" pitchFamily="34" charset="-122"/>
                </a:endParaRPr>
              </a:p>
            </p:txBody>
          </p:sp>
          <p:sp>
            <p:nvSpPr>
              <p:cNvPr id="64" name="Oval 101"/>
              <p:cNvSpPr>
                <a:spLocks noChangeArrowheads="1"/>
              </p:cNvSpPr>
              <p:nvPr/>
            </p:nvSpPr>
            <p:spPr bwMode="auto">
              <a:xfrm>
                <a:off x="3782" y="1917"/>
                <a:ext cx="38" cy="47"/>
              </a:xfrm>
              <a:prstGeom prst="ellipse">
                <a:avLst/>
              </a:prstGeom>
              <a:noFill/>
              <a:ln w="12700">
                <a:solidFill>
                  <a:srgbClr val="000000"/>
                </a:solidFill>
                <a:round/>
                <a:headEnd/>
                <a:tailEnd/>
              </a:ln>
              <a:effectLst>
                <a:outerShdw dist="35921" dir="2700000" algn="ctr" rotWithShape="0">
                  <a:schemeClr val="bg2"/>
                </a:outerShdw>
              </a:effectLst>
            </p:spPr>
            <p:txBody>
              <a:bodyPr wrap="none" anchor="ctr"/>
              <a:lstStyle/>
              <a:p>
                <a:pPr>
                  <a:defRPr/>
                </a:pPr>
                <a:endParaRPr lang="zh-CN" altLang="en-US" sz="1000">
                  <a:latin typeface="微软雅黑" pitchFamily="34" charset="-122"/>
                  <a:ea typeface="微软雅黑" pitchFamily="34" charset="-122"/>
                </a:endParaRPr>
              </a:p>
            </p:txBody>
          </p:sp>
        </p:grpSp>
        <p:sp>
          <p:nvSpPr>
            <p:cNvPr id="9" name="Text Box 13"/>
            <p:cNvSpPr txBox="1">
              <a:spLocks noChangeArrowheads="1"/>
            </p:cNvSpPr>
            <p:nvPr/>
          </p:nvSpPr>
          <p:spPr bwMode="auto">
            <a:xfrm>
              <a:off x="611560" y="1034917"/>
              <a:ext cx="1800200" cy="1029577"/>
            </a:xfrm>
            <a:prstGeom prst="rect">
              <a:avLst/>
            </a:prstGeom>
            <a:noFill/>
            <a:ln w="9525" algn="ctr">
              <a:noFill/>
              <a:miter lim="800000"/>
              <a:headEnd/>
              <a:tailEnd/>
            </a:ln>
          </p:spPr>
          <p:txBody>
            <a:bodyPr wrap="square" lIns="92075" tIns="46038" rIns="92075" bIns="46038">
              <a:spAutoFit/>
            </a:bodyPr>
            <a:lstStyle/>
            <a:p>
              <a:pPr defTabSz="190500" latinLnBrk="1">
                <a:tabLst>
                  <a:tab pos="177800" algn="l"/>
                  <a:tab pos="444500" algn="l"/>
                  <a:tab pos="622300" algn="l"/>
                </a:tabLst>
              </a:pPr>
              <a:r>
                <a:rPr kumimoji="1" lang="zh-CN" altLang="en-US" sz="1400" dirty="0">
                  <a:latin typeface="微软雅黑" pitchFamily="34" charset="-122"/>
                  <a:ea typeface="微软雅黑" pitchFamily="34" charset="-122"/>
                </a:rPr>
                <a:t>云平台</a:t>
              </a:r>
              <a:endParaRPr kumimoji="1" lang="en-US" altLang="zh-CN" sz="1400" dirty="0">
                <a:latin typeface="微软雅黑" pitchFamily="34" charset="-122"/>
                <a:ea typeface="微软雅黑" pitchFamily="34" charset="-122"/>
              </a:endParaRPr>
            </a:p>
            <a:p>
              <a:pPr defTabSz="190500" latinLnBrk="1">
                <a:tabLst>
                  <a:tab pos="177800" algn="l"/>
                  <a:tab pos="444500" algn="l"/>
                  <a:tab pos="622300" algn="l"/>
                </a:tabLst>
              </a:pPr>
              <a:r>
                <a:rPr kumimoji="1" lang="en-US" altLang="zh-CN" sz="1400" dirty="0">
                  <a:latin typeface="微软雅黑" pitchFamily="34" charset="-122"/>
                  <a:ea typeface="微软雅黑" pitchFamily="34" charset="-122"/>
                </a:rPr>
                <a:t>IT</a:t>
              </a:r>
              <a:r>
                <a:rPr kumimoji="1" lang="zh-CN" altLang="en-US" sz="1400" dirty="0">
                  <a:latin typeface="微软雅黑" pitchFamily="34" charset="-122"/>
                  <a:ea typeface="微软雅黑" pitchFamily="34" charset="-122"/>
                </a:rPr>
                <a:t>和网络设施</a:t>
              </a:r>
              <a:endParaRPr kumimoji="1" lang="en-US" altLang="zh-CN" sz="1400" dirty="0">
                <a:latin typeface="微软雅黑" pitchFamily="34" charset="-122"/>
                <a:ea typeface="微软雅黑" pitchFamily="34" charset="-122"/>
              </a:endParaRPr>
            </a:p>
            <a:p>
              <a:pPr defTabSz="190500" latinLnBrk="1">
                <a:tabLst>
                  <a:tab pos="177800" algn="l"/>
                  <a:tab pos="444500" algn="l"/>
                  <a:tab pos="622300" algn="l"/>
                </a:tabLst>
              </a:pPr>
              <a:r>
                <a:rPr kumimoji="1" lang="zh-CN" altLang="en-US" sz="1400" dirty="0">
                  <a:latin typeface="微软雅黑" pitchFamily="34" charset="-122"/>
                  <a:ea typeface="微软雅黑" pitchFamily="34" charset="-122"/>
                </a:rPr>
                <a:t>数据存储数据分析 </a:t>
              </a:r>
              <a:endParaRPr kumimoji="1" lang="en-US" altLang="zh-CN" sz="1400" dirty="0">
                <a:latin typeface="微软雅黑" pitchFamily="34" charset="-122"/>
                <a:ea typeface="微软雅黑" pitchFamily="34" charset="-122"/>
              </a:endParaRPr>
            </a:p>
            <a:p>
              <a:pPr defTabSz="190500" latinLnBrk="1">
                <a:tabLst>
                  <a:tab pos="177800" algn="l"/>
                  <a:tab pos="444500" algn="l"/>
                  <a:tab pos="622300" algn="l"/>
                </a:tabLst>
              </a:pPr>
              <a:r>
                <a:rPr kumimoji="1" lang="en-US" altLang="zh-CN" sz="1400" dirty="0">
                  <a:latin typeface="微软雅黑" pitchFamily="34" charset="-122"/>
                  <a:ea typeface="微软雅黑" pitchFamily="34" charset="-122"/>
                </a:rPr>
                <a:t>… …</a:t>
              </a:r>
            </a:p>
          </p:txBody>
        </p:sp>
        <p:sp>
          <p:nvSpPr>
            <p:cNvPr id="10" name="Text Box 19"/>
            <p:cNvSpPr txBox="1">
              <a:spLocks noChangeArrowheads="1"/>
            </p:cNvSpPr>
            <p:nvPr/>
          </p:nvSpPr>
          <p:spPr bwMode="auto">
            <a:xfrm>
              <a:off x="6876256" y="3717826"/>
              <a:ext cx="1862013" cy="1029577"/>
            </a:xfrm>
            <a:prstGeom prst="rect">
              <a:avLst/>
            </a:prstGeom>
            <a:noFill/>
            <a:ln w="9525" algn="ctr">
              <a:noFill/>
              <a:miter lim="800000"/>
              <a:headEnd/>
              <a:tailEnd/>
            </a:ln>
          </p:spPr>
          <p:txBody>
            <a:bodyPr wrap="square" lIns="92075" tIns="46038" rIns="92075" bIns="46038">
              <a:spAutoFit/>
            </a:bodyPr>
            <a:lstStyle/>
            <a:p>
              <a:pPr defTabSz="190500" latinLnBrk="1">
                <a:tabLst>
                  <a:tab pos="177800" algn="l"/>
                  <a:tab pos="444500" algn="l"/>
                  <a:tab pos="622300" algn="l"/>
                </a:tabLst>
              </a:pPr>
              <a:r>
                <a:rPr kumimoji="1" lang="zh-CN" altLang="en-US" sz="1400" dirty="0">
                  <a:latin typeface="微软雅黑" pitchFamily="34" charset="-122"/>
                  <a:ea typeface="微软雅黑" pitchFamily="34" charset="-122"/>
                </a:rPr>
                <a:t>门户</a:t>
              </a:r>
              <a:r>
                <a:rPr kumimoji="1" lang="zh-TW" altLang="en-US" sz="1400" dirty="0">
                  <a:latin typeface="微软雅黑" pitchFamily="34" charset="-122"/>
                  <a:ea typeface="微软雅黑" pitchFamily="34" charset="-122"/>
                </a:rPr>
                <a:t>展示</a:t>
              </a:r>
              <a:endParaRPr kumimoji="1" lang="en-US" altLang="zh-CN" sz="1400" dirty="0">
                <a:latin typeface="微软雅黑" pitchFamily="34" charset="-122"/>
                <a:ea typeface="微软雅黑" pitchFamily="34" charset="-122"/>
              </a:endParaRPr>
            </a:p>
            <a:p>
              <a:pPr defTabSz="190500" latinLnBrk="1">
                <a:tabLst>
                  <a:tab pos="177800" algn="l"/>
                  <a:tab pos="444500" algn="l"/>
                  <a:tab pos="622300" algn="l"/>
                </a:tabLst>
              </a:pPr>
              <a:r>
                <a:rPr kumimoji="1" lang="zh-TW" altLang="en-US" sz="1400" dirty="0">
                  <a:latin typeface="微软雅黑" pitchFamily="34" charset="-122"/>
                  <a:ea typeface="微软雅黑" pitchFamily="34" charset="-122"/>
                </a:rPr>
                <a:t>公共服务支撑平台</a:t>
              </a:r>
              <a:endParaRPr kumimoji="1" lang="en-US" altLang="zh-TW" sz="1400" dirty="0">
                <a:latin typeface="微软雅黑" pitchFamily="34" charset="-122"/>
                <a:ea typeface="微软雅黑" pitchFamily="34" charset="-122"/>
              </a:endParaRPr>
            </a:p>
            <a:p>
              <a:pPr defTabSz="190500" latinLnBrk="1">
                <a:tabLst>
                  <a:tab pos="177800" algn="l"/>
                  <a:tab pos="444500" algn="l"/>
                  <a:tab pos="622300" algn="l"/>
                </a:tabLst>
              </a:pPr>
              <a:r>
                <a:rPr lang="zh-CN" altLang="zh-TW" sz="1400" dirty="0">
                  <a:latin typeface="微软雅黑" pitchFamily="34" charset="-122"/>
                  <a:ea typeface="微软雅黑" pitchFamily="34" charset="-122"/>
                </a:rPr>
                <a:t>园区发展趋势分析</a:t>
              </a:r>
              <a:endParaRPr kumimoji="1" lang="en-US" altLang="zh-TW" sz="1400" dirty="0">
                <a:latin typeface="微软雅黑" pitchFamily="34" charset="-122"/>
                <a:ea typeface="微软雅黑" pitchFamily="34" charset="-122"/>
              </a:endParaRPr>
            </a:p>
            <a:p>
              <a:pPr defTabSz="190500" latinLnBrk="1">
                <a:tabLst>
                  <a:tab pos="177800" algn="l"/>
                  <a:tab pos="444500" algn="l"/>
                  <a:tab pos="622300" algn="l"/>
                </a:tabLst>
              </a:pPr>
              <a:r>
                <a:rPr kumimoji="1" lang="en-US" altLang="zh-CN" sz="1400" dirty="0">
                  <a:latin typeface="微软雅黑" pitchFamily="34" charset="-122"/>
                  <a:ea typeface="微软雅黑" pitchFamily="34" charset="-122"/>
                </a:rPr>
                <a:t>… …</a:t>
              </a:r>
              <a:endParaRPr kumimoji="1" lang="zh-CN" altLang="en-US" sz="1400" dirty="0">
                <a:latin typeface="微软雅黑" pitchFamily="34" charset="-122"/>
                <a:ea typeface="微软雅黑" pitchFamily="34" charset="-122"/>
              </a:endParaRPr>
            </a:p>
          </p:txBody>
        </p:sp>
        <p:sp>
          <p:nvSpPr>
            <p:cNvPr id="11" name="矩形 10"/>
            <p:cNvSpPr/>
            <p:nvPr/>
          </p:nvSpPr>
          <p:spPr>
            <a:xfrm>
              <a:off x="4788024" y="621482"/>
              <a:ext cx="1728192" cy="630606"/>
            </a:xfrm>
            <a:prstGeom prst="rect">
              <a:avLst/>
            </a:prstGeom>
          </p:spPr>
          <p:txBody>
            <a:bodyPr wrap="square">
              <a:spAutoFit/>
            </a:bodyPr>
            <a:lstStyle/>
            <a:p>
              <a:pPr defTabSz="190500" latinLnBrk="1">
                <a:tabLst>
                  <a:tab pos="177800" algn="l"/>
                  <a:tab pos="444500" algn="l"/>
                  <a:tab pos="622300" algn="l"/>
                </a:tabLst>
              </a:pPr>
              <a:r>
                <a:rPr kumimoji="1" lang="zh-CN" altLang="en-US" sz="1600" dirty="0">
                  <a:latin typeface="微软雅黑" pitchFamily="34" charset="-122"/>
                  <a:ea typeface="微软雅黑" pitchFamily="34" charset="-122"/>
                </a:rPr>
                <a:t>互联网</a:t>
              </a:r>
              <a:r>
                <a:rPr kumimoji="1" lang="en-US" altLang="zh-CN" sz="1600" dirty="0">
                  <a:latin typeface="微软雅黑" pitchFamily="34" charset="-122"/>
                  <a:ea typeface="微软雅黑" pitchFamily="34" charset="-122"/>
                </a:rPr>
                <a:t>  </a:t>
              </a:r>
              <a:r>
                <a:rPr kumimoji="1" lang="zh-CN" altLang="en-US" sz="1600" dirty="0">
                  <a:latin typeface="微软雅黑" pitchFamily="34" charset="-122"/>
                  <a:ea typeface="微软雅黑" pitchFamily="34" charset="-122"/>
                </a:rPr>
                <a:t>通信网</a:t>
              </a:r>
              <a:endParaRPr kumimoji="1" lang="en-US" altLang="zh-CN" sz="1600" dirty="0">
                <a:latin typeface="微软雅黑" pitchFamily="34" charset="-122"/>
                <a:ea typeface="微软雅黑" pitchFamily="34" charset="-122"/>
              </a:endParaRPr>
            </a:p>
            <a:p>
              <a:pPr defTabSz="190500" latinLnBrk="1">
                <a:tabLst>
                  <a:tab pos="177800" algn="l"/>
                  <a:tab pos="444500" algn="l"/>
                  <a:tab pos="622300" algn="l"/>
                </a:tabLst>
              </a:pPr>
              <a:r>
                <a:rPr kumimoji="1" lang="en-US" altLang="zh-CN" sz="1600" dirty="0">
                  <a:latin typeface="微软雅黑" pitchFamily="34" charset="-122"/>
                  <a:ea typeface="微软雅黑" pitchFamily="34" charset="-122"/>
                </a:rPr>
                <a:t>RFID</a:t>
              </a:r>
              <a:r>
                <a:rPr kumimoji="1" lang="zh-CN" altLang="en-US" sz="1600" dirty="0">
                  <a:latin typeface="微软雅黑" pitchFamily="34" charset="-122"/>
                  <a:ea typeface="微软雅黑" pitchFamily="34" charset="-122"/>
                </a:rPr>
                <a:t>技术</a:t>
              </a:r>
              <a:endParaRPr kumimoji="1" lang="en-US" altLang="zh-CN" sz="1600" dirty="0">
                <a:latin typeface="微软雅黑" pitchFamily="34" charset="-122"/>
                <a:ea typeface="微软雅黑" pitchFamily="34" charset="-122"/>
              </a:endParaRPr>
            </a:p>
          </p:txBody>
        </p:sp>
        <p:sp>
          <p:nvSpPr>
            <p:cNvPr id="12" name="Text Box 22"/>
            <p:cNvSpPr txBox="1">
              <a:spLocks noChangeArrowheads="1"/>
            </p:cNvSpPr>
            <p:nvPr/>
          </p:nvSpPr>
          <p:spPr bwMode="auto">
            <a:xfrm>
              <a:off x="395536" y="4149874"/>
              <a:ext cx="1728788" cy="1029577"/>
            </a:xfrm>
            <a:prstGeom prst="rect">
              <a:avLst/>
            </a:prstGeom>
            <a:noFill/>
            <a:ln w="9525" algn="ctr">
              <a:noFill/>
              <a:miter lim="800000"/>
              <a:headEnd/>
              <a:tailEnd/>
            </a:ln>
          </p:spPr>
          <p:txBody>
            <a:bodyPr lIns="92075" tIns="46038" rIns="92075" bIns="46038">
              <a:spAutoFit/>
            </a:bodyPr>
            <a:lstStyle/>
            <a:p>
              <a:pPr defTabSz="190500" latinLnBrk="1">
                <a:tabLst>
                  <a:tab pos="177800" algn="l"/>
                  <a:tab pos="444500" algn="l"/>
                  <a:tab pos="622300" algn="l"/>
                </a:tabLst>
              </a:pPr>
              <a:r>
                <a:rPr kumimoji="1" lang="zh-CN" altLang="en-US" sz="1400" dirty="0">
                  <a:latin typeface="微软雅黑" pitchFamily="34" charset="-122"/>
                  <a:ea typeface="微软雅黑" pitchFamily="34" charset="-122"/>
                </a:rPr>
                <a:t>协调开发  资源共享</a:t>
              </a:r>
              <a:endParaRPr kumimoji="1" lang="en-US" altLang="zh-CN" sz="1400" dirty="0">
                <a:latin typeface="微软雅黑" pitchFamily="34" charset="-122"/>
                <a:ea typeface="微软雅黑" pitchFamily="34" charset="-122"/>
              </a:endParaRPr>
            </a:p>
            <a:p>
              <a:pPr defTabSz="190500" latinLnBrk="1">
                <a:tabLst>
                  <a:tab pos="177800" algn="l"/>
                  <a:tab pos="444500" algn="l"/>
                  <a:tab pos="622300" algn="l"/>
                </a:tabLst>
              </a:pPr>
              <a:r>
                <a:rPr kumimoji="1" lang="zh-CN" altLang="en-US" sz="1400" dirty="0">
                  <a:latin typeface="微软雅黑" pitchFamily="34" charset="-122"/>
                  <a:ea typeface="微软雅黑" pitchFamily="34" charset="-122"/>
                </a:rPr>
                <a:t>公共教育</a:t>
              </a:r>
              <a:r>
                <a:rPr kumimoji="1" lang="en-US" altLang="zh-CN" sz="1400" dirty="0">
                  <a:latin typeface="微软雅黑" pitchFamily="34" charset="-122"/>
                  <a:ea typeface="微软雅黑" pitchFamily="34" charset="-122"/>
                </a:rPr>
                <a:t>  </a:t>
              </a:r>
              <a:r>
                <a:rPr kumimoji="1" lang="zh-CN" altLang="en-US" sz="1400" dirty="0">
                  <a:latin typeface="微软雅黑" pitchFamily="34" charset="-122"/>
                  <a:ea typeface="微软雅黑" pitchFamily="34" charset="-122"/>
                </a:rPr>
                <a:t>智慧楼宇</a:t>
              </a:r>
              <a:endParaRPr kumimoji="1" lang="en-US" altLang="zh-CN" sz="1400" dirty="0">
                <a:latin typeface="微软雅黑" pitchFamily="34" charset="-122"/>
                <a:ea typeface="微软雅黑" pitchFamily="34" charset="-122"/>
              </a:endParaRPr>
            </a:p>
            <a:p>
              <a:pPr defTabSz="190500" latinLnBrk="1">
                <a:tabLst>
                  <a:tab pos="177800" algn="l"/>
                  <a:tab pos="444500" algn="l"/>
                  <a:tab pos="622300" algn="l"/>
                </a:tabLst>
              </a:pPr>
              <a:r>
                <a:rPr kumimoji="1" lang="zh-CN" altLang="en-US" sz="1400" dirty="0">
                  <a:latin typeface="微软雅黑" pitchFamily="34" charset="-122"/>
                  <a:ea typeface="微软雅黑" pitchFamily="34" charset="-122"/>
                </a:rPr>
                <a:t>健康医疗  虚拟孵化</a:t>
              </a:r>
              <a:endParaRPr kumimoji="1" lang="en-US" altLang="zh-CN" sz="1400" dirty="0">
                <a:latin typeface="微软雅黑" pitchFamily="34" charset="-122"/>
                <a:ea typeface="微软雅黑" pitchFamily="34" charset="-122"/>
              </a:endParaRPr>
            </a:p>
            <a:p>
              <a:pPr defTabSz="190500" latinLnBrk="1">
                <a:tabLst>
                  <a:tab pos="177800" algn="l"/>
                  <a:tab pos="444500" algn="l"/>
                  <a:tab pos="622300" algn="l"/>
                </a:tabLst>
              </a:pPr>
              <a:r>
                <a:rPr kumimoji="1" lang="en-US" altLang="zh-CN" sz="1400" dirty="0">
                  <a:latin typeface="微软雅黑" pitchFamily="34" charset="-122"/>
                  <a:ea typeface="微软雅黑" pitchFamily="34" charset="-122"/>
                </a:rPr>
                <a:t>            … …</a:t>
              </a:r>
              <a:endParaRPr kumimoji="1" lang="zh-CN" altLang="en-US" sz="1400" dirty="0">
                <a:latin typeface="微软雅黑" pitchFamily="34" charset="-122"/>
                <a:ea typeface="微软雅黑" pitchFamily="34" charset="-122"/>
              </a:endParaRPr>
            </a:p>
          </p:txBody>
        </p:sp>
        <p:pic>
          <p:nvPicPr>
            <p:cNvPr id="13" name="Picture 2"/>
            <p:cNvPicPr>
              <a:picLocks noChangeAspect="1" noChangeArrowheads="1"/>
            </p:cNvPicPr>
            <p:nvPr/>
          </p:nvPicPr>
          <p:blipFill>
            <a:blip r:embed="rId5" cstate="email"/>
            <a:srcRect/>
            <a:stretch>
              <a:fillRect/>
            </a:stretch>
          </p:blipFill>
          <p:spPr bwMode="auto">
            <a:xfrm>
              <a:off x="179512" y="2349675"/>
              <a:ext cx="2233613" cy="1800200"/>
            </a:xfrm>
            <a:prstGeom prst="rect">
              <a:avLst/>
            </a:prstGeom>
            <a:noFill/>
            <a:ln w="9525">
              <a:noFill/>
              <a:miter lim="800000"/>
              <a:headEnd/>
              <a:tailEnd/>
            </a:ln>
          </p:spPr>
        </p:pic>
        <p:pic>
          <p:nvPicPr>
            <p:cNvPr id="14" name="Picture 2"/>
            <p:cNvPicPr>
              <a:picLocks noChangeAspect="1" noChangeArrowheads="1"/>
            </p:cNvPicPr>
            <p:nvPr/>
          </p:nvPicPr>
          <p:blipFill>
            <a:blip r:embed="rId6" cstate="email"/>
            <a:srcRect/>
            <a:stretch>
              <a:fillRect/>
            </a:stretch>
          </p:blipFill>
          <p:spPr bwMode="auto">
            <a:xfrm>
              <a:off x="827584" y="2709714"/>
              <a:ext cx="912813" cy="792162"/>
            </a:xfrm>
            <a:prstGeom prst="rect">
              <a:avLst/>
            </a:prstGeom>
            <a:noFill/>
            <a:ln w="9525">
              <a:noFill/>
              <a:miter lim="800000"/>
              <a:headEnd/>
              <a:tailEnd/>
            </a:ln>
          </p:spPr>
        </p:pic>
        <p:sp>
          <p:nvSpPr>
            <p:cNvPr id="15" name="Text Box 15"/>
            <p:cNvSpPr txBox="1">
              <a:spLocks noChangeArrowheads="1"/>
            </p:cNvSpPr>
            <p:nvPr/>
          </p:nvSpPr>
          <p:spPr bwMode="auto">
            <a:xfrm>
              <a:off x="611560" y="5229994"/>
              <a:ext cx="1208162" cy="1029577"/>
            </a:xfrm>
            <a:prstGeom prst="rect">
              <a:avLst/>
            </a:prstGeom>
            <a:noFill/>
            <a:ln w="9525" algn="ctr">
              <a:noFill/>
              <a:miter lim="800000"/>
              <a:headEnd/>
              <a:tailEnd/>
            </a:ln>
          </p:spPr>
          <p:txBody>
            <a:bodyPr wrap="square" lIns="92075" tIns="46038" rIns="92075" bIns="46038">
              <a:spAutoFit/>
            </a:bodyPr>
            <a:lstStyle/>
            <a:p>
              <a:pPr algn="r" defTabSz="190500" latinLnBrk="1">
                <a:tabLst>
                  <a:tab pos="177800" algn="l"/>
                  <a:tab pos="444500" algn="l"/>
                  <a:tab pos="622300" algn="l"/>
                </a:tabLst>
              </a:pPr>
              <a:r>
                <a:rPr kumimoji="1" lang="zh-TW" altLang="en-US" sz="1400" dirty="0">
                  <a:latin typeface="微软雅黑" pitchFamily="34" charset="-122"/>
                  <a:ea typeface="微软雅黑" pitchFamily="34" charset="-122"/>
                </a:rPr>
                <a:t>人才</a:t>
              </a:r>
              <a:r>
                <a:rPr kumimoji="1" lang="zh-CN" altLang="en-US" sz="1400" dirty="0">
                  <a:latin typeface="微软雅黑" pitchFamily="34" charset="-122"/>
                  <a:ea typeface="微软雅黑" pitchFamily="34" charset="-122"/>
                </a:rPr>
                <a:t>培训</a:t>
              </a:r>
              <a:endParaRPr kumimoji="1" lang="en-US" altLang="zh-CN" sz="1400" dirty="0">
                <a:latin typeface="微软雅黑" pitchFamily="34" charset="-122"/>
                <a:ea typeface="微软雅黑" pitchFamily="34" charset="-122"/>
              </a:endParaRPr>
            </a:p>
            <a:p>
              <a:pPr algn="r" defTabSz="190500" latinLnBrk="1">
                <a:tabLst>
                  <a:tab pos="177800" algn="l"/>
                  <a:tab pos="444500" algn="l"/>
                  <a:tab pos="622300" algn="l"/>
                </a:tabLst>
              </a:pPr>
              <a:r>
                <a:rPr kumimoji="1" lang="zh-TW" altLang="en-US" sz="1400" dirty="0">
                  <a:latin typeface="微软雅黑" pitchFamily="34" charset="-122"/>
                  <a:ea typeface="微软雅黑" pitchFamily="34" charset="-122"/>
                </a:rPr>
                <a:t>呼叫中心</a:t>
              </a:r>
              <a:endParaRPr kumimoji="1" lang="en-US" altLang="zh-TW" sz="1400" dirty="0">
                <a:latin typeface="微软雅黑" pitchFamily="34" charset="-122"/>
                <a:ea typeface="微软雅黑" pitchFamily="34" charset="-122"/>
              </a:endParaRPr>
            </a:p>
            <a:p>
              <a:pPr algn="r" defTabSz="190500" latinLnBrk="1">
                <a:tabLst>
                  <a:tab pos="177800" algn="l"/>
                  <a:tab pos="444500" algn="l"/>
                  <a:tab pos="622300" algn="l"/>
                </a:tabLst>
              </a:pPr>
              <a:r>
                <a:rPr kumimoji="1" lang="zh-TW" altLang="en-US" sz="1400" dirty="0">
                  <a:latin typeface="微软雅黑" pitchFamily="34" charset="-122"/>
                  <a:ea typeface="微软雅黑" pitchFamily="34" charset="-122"/>
                </a:rPr>
                <a:t>视频通信</a:t>
              </a:r>
              <a:endParaRPr kumimoji="1" lang="en-US" altLang="zh-CN" sz="1400" dirty="0">
                <a:latin typeface="微软雅黑" pitchFamily="34" charset="-122"/>
                <a:ea typeface="微软雅黑" pitchFamily="34" charset="-122"/>
              </a:endParaRPr>
            </a:p>
            <a:p>
              <a:pPr algn="r" defTabSz="190500" latinLnBrk="1">
                <a:tabLst>
                  <a:tab pos="177800" algn="l"/>
                  <a:tab pos="444500" algn="l"/>
                  <a:tab pos="622300" algn="l"/>
                </a:tabLst>
              </a:pPr>
              <a:r>
                <a:rPr kumimoji="1" lang="en-US" altLang="zh-CN" sz="1400" dirty="0">
                  <a:latin typeface="微软雅黑" pitchFamily="34" charset="-122"/>
                  <a:ea typeface="微软雅黑" pitchFamily="34" charset="-122"/>
                </a:rPr>
                <a:t>… …</a:t>
              </a:r>
              <a:endParaRPr kumimoji="1" lang="zh-CN" altLang="en-US" sz="1400" dirty="0">
                <a:latin typeface="微软雅黑" pitchFamily="34" charset="-122"/>
                <a:ea typeface="微软雅黑" pitchFamily="34" charset="-122"/>
              </a:endParaRPr>
            </a:p>
          </p:txBody>
        </p:sp>
        <p:grpSp>
          <p:nvGrpSpPr>
            <p:cNvPr id="16" name="组合 2"/>
            <p:cNvGrpSpPr>
              <a:grpSpLocks/>
            </p:cNvGrpSpPr>
            <p:nvPr/>
          </p:nvGrpSpPr>
          <p:grpSpPr bwMode="auto">
            <a:xfrm>
              <a:off x="7020272" y="1989634"/>
              <a:ext cx="857569" cy="848405"/>
              <a:chOff x="4177610" y="4849182"/>
              <a:chExt cx="1547962" cy="1533582"/>
            </a:xfrm>
          </p:grpSpPr>
          <p:pic>
            <p:nvPicPr>
              <p:cNvPr id="32" name="Picture 17"/>
              <p:cNvPicPr>
                <a:picLocks noChangeAspect="1" noChangeArrowheads="1"/>
              </p:cNvPicPr>
              <p:nvPr/>
            </p:nvPicPr>
            <p:blipFill>
              <a:blip r:embed="rId7" cstate="email"/>
              <a:srcRect/>
              <a:stretch>
                <a:fillRect/>
              </a:stretch>
            </p:blipFill>
            <p:spPr bwMode="auto">
              <a:xfrm>
                <a:off x="4177610" y="4861182"/>
                <a:ext cx="1540842" cy="1521582"/>
              </a:xfrm>
              <a:prstGeom prst="rect">
                <a:avLst/>
              </a:prstGeom>
              <a:noFill/>
              <a:ln w="9525">
                <a:noFill/>
                <a:miter lim="800000"/>
                <a:headEnd/>
                <a:tailEnd/>
              </a:ln>
            </p:spPr>
          </p:pic>
          <p:sp>
            <p:nvSpPr>
              <p:cNvPr id="33" name="椭圆 4"/>
              <p:cNvSpPr>
                <a:spLocks noChangeArrowheads="1"/>
              </p:cNvSpPr>
              <p:nvPr/>
            </p:nvSpPr>
            <p:spPr bwMode="auto">
              <a:xfrm>
                <a:off x="4178182" y="4849180"/>
                <a:ext cx="1547386" cy="1532353"/>
              </a:xfrm>
              <a:prstGeom prst="ellipse">
                <a:avLst/>
              </a:prstGeom>
              <a:noFill/>
              <a:ln w="28575" algn="ctr">
                <a:solidFill>
                  <a:srgbClr val="73899F"/>
                </a:solidFill>
                <a:round/>
                <a:headEnd/>
                <a:tailEnd/>
              </a:ln>
            </p:spPr>
            <p:txBody>
              <a:bodyPr/>
              <a:lstStyle/>
              <a:p>
                <a:pPr>
                  <a:defRPr/>
                </a:pPr>
                <a:endParaRPr lang="zh-CN" altLang="en-US" kern="0">
                  <a:solidFill>
                    <a:sysClr val="windowText" lastClr="000000"/>
                  </a:solidFill>
                </a:endParaRPr>
              </a:p>
            </p:txBody>
          </p:sp>
        </p:grpSp>
        <p:pic>
          <p:nvPicPr>
            <p:cNvPr id="17" name="图片 9"/>
            <p:cNvPicPr>
              <a:picLocks noChangeAspect="1"/>
            </p:cNvPicPr>
            <p:nvPr/>
          </p:nvPicPr>
          <p:blipFill>
            <a:blip r:embed="rId8" cstate="email"/>
            <a:srcRect/>
            <a:stretch>
              <a:fillRect/>
            </a:stretch>
          </p:blipFill>
          <p:spPr bwMode="auto">
            <a:xfrm>
              <a:off x="8028384" y="1557586"/>
              <a:ext cx="892660" cy="891232"/>
            </a:xfrm>
            <a:prstGeom prst="rect">
              <a:avLst/>
            </a:prstGeom>
            <a:noFill/>
            <a:ln w="9525">
              <a:noFill/>
              <a:miter lim="800000"/>
              <a:headEnd/>
              <a:tailEnd/>
            </a:ln>
          </p:spPr>
        </p:pic>
        <p:grpSp>
          <p:nvGrpSpPr>
            <p:cNvPr id="18" name="组合 16"/>
            <p:cNvGrpSpPr>
              <a:grpSpLocks/>
            </p:cNvGrpSpPr>
            <p:nvPr/>
          </p:nvGrpSpPr>
          <p:grpSpPr bwMode="auto">
            <a:xfrm>
              <a:off x="7092280" y="909514"/>
              <a:ext cx="945488" cy="889000"/>
              <a:chOff x="3995936" y="2232550"/>
              <a:chExt cx="2226685" cy="1556619"/>
            </a:xfrm>
          </p:grpSpPr>
          <p:pic>
            <p:nvPicPr>
              <p:cNvPr id="30" name="Picture 1"/>
              <p:cNvPicPr>
                <a:picLocks noChangeAspect="1" noChangeArrowheads="1"/>
              </p:cNvPicPr>
              <p:nvPr/>
            </p:nvPicPr>
            <p:blipFill>
              <a:blip r:embed="rId9" cstate="email"/>
              <a:srcRect/>
              <a:stretch>
                <a:fillRect/>
              </a:stretch>
            </p:blipFill>
            <p:spPr bwMode="auto">
              <a:xfrm>
                <a:off x="3995936" y="2233257"/>
                <a:ext cx="2226685" cy="1555784"/>
              </a:xfrm>
              <a:prstGeom prst="rect">
                <a:avLst/>
              </a:prstGeom>
              <a:noFill/>
              <a:ln w="9525">
                <a:noFill/>
                <a:miter lim="800000"/>
                <a:headEnd/>
                <a:tailEnd/>
              </a:ln>
            </p:spPr>
          </p:pic>
          <p:sp>
            <p:nvSpPr>
              <p:cNvPr id="31" name="椭圆 18"/>
              <p:cNvSpPr>
                <a:spLocks noChangeArrowheads="1"/>
              </p:cNvSpPr>
              <p:nvPr/>
            </p:nvSpPr>
            <p:spPr bwMode="auto">
              <a:xfrm>
                <a:off x="3997114" y="2232550"/>
                <a:ext cx="2224504" cy="1556619"/>
              </a:xfrm>
              <a:prstGeom prst="ellipse">
                <a:avLst/>
              </a:prstGeom>
              <a:noFill/>
              <a:ln w="28575" algn="ctr">
                <a:solidFill>
                  <a:srgbClr val="73899F"/>
                </a:solidFill>
                <a:round/>
                <a:headEnd/>
                <a:tailEnd/>
              </a:ln>
            </p:spPr>
            <p:txBody>
              <a:bodyPr/>
              <a:lstStyle/>
              <a:p>
                <a:pPr>
                  <a:defRPr/>
                </a:pPr>
                <a:endParaRPr lang="zh-CN" altLang="en-US" kern="0">
                  <a:solidFill>
                    <a:sysClr val="windowText" lastClr="000000"/>
                  </a:solidFill>
                </a:endParaRPr>
              </a:p>
            </p:txBody>
          </p:sp>
        </p:grpSp>
        <p:grpSp>
          <p:nvGrpSpPr>
            <p:cNvPr id="19" name="组合 25"/>
            <p:cNvGrpSpPr>
              <a:grpSpLocks/>
            </p:cNvGrpSpPr>
            <p:nvPr/>
          </p:nvGrpSpPr>
          <p:grpSpPr bwMode="auto">
            <a:xfrm>
              <a:off x="6156176" y="1341562"/>
              <a:ext cx="876678" cy="874979"/>
              <a:chOff x="296754" y="754718"/>
              <a:chExt cx="1435512" cy="1431315"/>
            </a:xfrm>
          </p:grpSpPr>
          <p:pic>
            <p:nvPicPr>
              <p:cNvPr id="28" name="Picture 16"/>
              <p:cNvPicPr>
                <a:picLocks noChangeAspect="1" noChangeArrowheads="1"/>
              </p:cNvPicPr>
              <p:nvPr/>
            </p:nvPicPr>
            <p:blipFill>
              <a:blip r:embed="rId10" cstate="email"/>
              <a:srcRect/>
              <a:stretch>
                <a:fillRect/>
              </a:stretch>
            </p:blipFill>
            <p:spPr bwMode="auto">
              <a:xfrm>
                <a:off x="297204" y="754718"/>
                <a:ext cx="1435062" cy="1431315"/>
              </a:xfrm>
              <a:prstGeom prst="rect">
                <a:avLst/>
              </a:prstGeom>
              <a:noFill/>
              <a:ln w="9525">
                <a:noFill/>
                <a:miter lim="800000"/>
                <a:headEnd/>
                <a:tailEnd/>
              </a:ln>
            </p:spPr>
          </p:pic>
          <p:sp>
            <p:nvSpPr>
              <p:cNvPr id="29" name="椭圆 27"/>
              <p:cNvSpPr>
                <a:spLocks noChangeArrowheads="1"/>
              </p:cNvSpPr>
              <p:nvPr/>
            </p:nvSpPr>
            <p:spPr bwMode="auto">
              <a:xfrm>
                <a:off x="296754" y="758294"/>
                <a:ext cx="1434893" cy="1420491"/>
              </a:xfrm>
              <a:prstGeom prst="ellipse">
                <a:avLst/>
              </a:prstGeom>
              <a:noFill/>
              <a:ln w="28575" algn="ctr">
                <a:solidFill>
                  <a:srgbClr val="73899F"/>
                </a:solidFill>
                <a:round/>
                <a:headEnd/>
                <a:tailEnd/>
              </a:ln>
            </p:spPr>
            <p:txBody>
              <a:bodyPr/>
              <a:lstStyle/>
              <a:p>
                <a:pPr>
                  <a:defRPr/>
                </a:pPr>
                <a:endParaRPr lang="zh-CN" altLang="en-US" kern="0">
                  <a:solidFill>
                    <a:sysClr val="windowText" lastClr="000000"/>
                  </a:solidFill>
                </a:endParaRPr>
              </a:p>
            </p:txBody>
          </p:sp>
        </p:grpSp>
        <p:sp>
          <p:nvSpPr>
            <p:cNvPr id="20" name="Text Box 17"/>
            <p:cNvSpPr txBox="1">
              <a:spLocks noChangeArrowheads="1"/>
            </p:cNvSpPr>
            <p:nvPr/>
          </p:nvSpPr>
          <p:spPr bwMode="gray">
            <a:xfrm>
              <a:off x="6876256" y="2925738"/>
              <a:ext cx="800219" cy="298708"/>
            </a:xfrm>
            <a:prstGeom prst="rect">
              <a:avLst/>
            </a:prstGeom>
            <a:noFill/>
            <a:ln w="9525" algn="ctr">
              <a:noFill/>
              <a:miter lim="800000"/>
              <a:headEnd/>
              <a:tailEnd/>
            </a:ln>
            <a:effectLst/>
          </p:spPr>
          <p:txBody>
            <a:bodyPr wrap="none">
              <a:spAutoFit/>
            </a:bodyPr>
            <a:lstStyle/>
            <a:p>
              <a:pPr algn="ctr">
                <a:defRPr/>
              </a:pPr>
              <a:r>
                <a:rPr lang="zh-TW" altLang="en-US" sz="1200" b="1" kern="0" dirty="0">
                  <a:solidFill>
                    <a:srgbClr val="339966"/>
                  </a:solidFill>
                  <a:latin typeface="微软雅黑" pitchFamily="34" charset="-122"/>
                  <a:ea typeface="微软雅黑" pitchFamily="34" charset="-122"/>
                </a:rPr>
                <a:t>设备管理</a:t>
              </a:r>
              <a:endParaRPr lang="zh-CN" altLang="en-US" sz="1200" b="1" kern="0" dirty="0">
                <a:solidFill>
                  <a:srgbClr val="339966"/>
                </a:solidFill>
                <a:latin typeface="微软雅黑" pitchFamily="34" charset="-122"/>
                <a:ea typeface="微软雅黑" pitchFamily="34" charset="-122"/>
              </a:endParaRPr>
            </a:p>
          </p:txBody>
        </p:sp>
        <p:sp>
          <p:nvSpPr>
            <p:cNvPr id="21" name="Text Box 17"/>
            <p:cNvSpPr txBox="1">
              <a:spLocks noChangeArrowheads="1"/>
            </p:cNvSpPr>
            <p:nvPr/>
          </p:nvSpPr>
          <p:spPr bwMode="gray">
            <a:xfrm flipH="1">
              <a:off x="5700404" y="1310411"/>
              <a:ext cx="492443" cy="298708"/>
            </a:xfrm>
            <a:prstGeom prst="rect">
              <a:avLst/>
            </a:prstGeom>
            <a:noFill/>
            <a:ln w="9525" algn="ctr">
              <a:noFill/>
              <a:miter lim="800000"/>
              <a:headEnd/>
              <a:tailEnd/>
            </a:ln>
            <a:effectLst/>
          </p:spPr>
          <p:txBody>
            <a:bodyPr wrap="none">
              <a:spAutoFit/>
            </a:bodyPr>
            <a:lstStyle/>
            <a:p>
              <a:pPr algn="ctr">
                <a:defRPr/>
              </a:pPr>
              <a:r>
                <a:rPr lang="zh-TW" altLang="en-US" sz="1200" b="1" kern="0" dirty="0">
                  <a:solidFill>
                    <a:srgbClr val="339966"/>
                  </a:solidFill>
                  <a:latin typeface="微软雅黑" pitchFamily="34" charset="-122"/>
                  <a:ea typeface="微软雅黑" pitchFamily="34" charset="-122"/>
                </a:rPr>
                <a:t>水电</a:t>
              </a:r>
              <a:endParaRPr lang="zh-CN" altLang="en-US" sz="1200" b="1" kern="0" dirty="0">
                <a:solidFill>
                  <a:srgbClr val="339966"/>
                </a:solidFill>
                <a:latin typeface="微软雅黑" pitchFamily="34" charset="-122"/>
                <a:ea typeface="微软雅黑" pitchFamily="34" charset="-122"/>
              </a:endParaRPr>
            </a:p>
          </p:txBody>
        </p:sp>
        <p:sp>
          <p:nvSpPr>
            <p:cNvPr id="22" name="Text Box 17"/>
            <p:cNvSpPr txBox="1">
              <a:spLocks noChangeArrowheads="1"/>
            </p:cNvSpPr>
            <p:nvPr/>
          </p:nvSpPr>
          <p:spPr bwMode="gray">
            <a:xfrm>
              <a:off x="7930126" y="849189"/>
              <a:ext cx="800219" cy="298708"/>
            </a:xfrm>
            <a:prstGeom prst="rect">
              <a:avLst/>
            </a:prstGeom>
            <a:noFill/>
            <a:ln w="9525" algn="ctr">
              <a:noFill/>
              <a:miter lim="800000"/>
              <a:headEnd/>
              <a:tailEnd/>
            </a:ln>
            <a:effectLst/>
          </p:spPr>
          <p:txBody>
            <a:bodyPr wrap="none">
              <a:spAutoFit/>
            </a:bodyPr>
            <a:lstStyle/>
            <a:p>
              <a:pPr algn="ctr">
                <a:defRPr/>
              </a:pPr>
              <a:r>
                <a:rPr lang="zh-TW" altLang="en-US" sz="1200" b="1" kern="0" dirty="0">
                  <a:solidFill>
                    <a:srgbClr val="339966"/>
                  </a:solidFill>
                  <a:latin typeface="微软雅黑" pitchFamily="34" charset="-122"/>
                  <a:ea typeface="微软雅黑" pitchFamily="34" charset="-122"/>
                </a:rPr>
                <a:t>楼宇管理</a:t>
              </a:r>
              <a:endParaRPr lang="zh-CN" altLang="en-US" sz="1200" b="1" kern="0" dirty="0">
                <a:solidFill>
                  <a:srgbClr val="339966"/>
                </a:solidFill>
                <a:latin typeface="微软雅黑" pitchFamily="34" charset="-122"/>
                <a:ea typeface="微软雅黑" pitchFamily="34" charset="-122"/>
              </a:endParaRPr>
            </a:p>
          </p:txBody>
        </p:sp>
        <p:sp>
          <p:nvSpPr>
            <p:cNvPr id="23" name="Text Box 17"/>
            <p:cNvSpPr txBox="1">
              <a:spLocks noChangeArrowheads="1"/>
            </p:cNvSpPr>
            <p:nvPr/>
          </p:nvSpPr>
          <p:spPr bwMode="gray">
            <a:xfrm>
              <a:off x="7875453" y="2637706"/>
              <a:ext cx="1107996" cy="298708"/>
            </a:xfrm>
            <a:prstGeom prst="rect">
              <a:avLst/>
            </a:prstGeom>
            <a:noFill/>
            <a:ln w="9525" algn="ctr">
              <a:noFill/>
              <a:miter lim="800000"/>
              <a:headEnd/>
              <a:tailEnd/>
            </a:ln>
            <a:effectLst/>
          </p:spPr>
          <p:txBody>
            <a:bodyPr wrap="none">
              <a:spAutoFit/>
            </a:bodyPr>
            <a:lstStyle/>
            <a:p>
              <a:pPr algn="ctr">
                <a:defRPr/>
              </a:pPr>
              <a:r>
                <a:rPr lang="zh-CN" altLang="en-US" sz="1200" b="1" kern="0" dirty="0">
                  <a:solidFill>
                    <a:srgbClr val="339966"/>
                  </a:solidFill>
                  <a:latin typeface="微软雅黑" pitchFamily="34" charset="-122"/>
                  <a:ea typeface="微软雅黑" pitchFamily="34" charset="-122"/>
                </a:rPr>
                <a:t>园区环境监测</a:t>
              </a:r>
            </a:p>
          </p:txBody>
        </p:sp>
        <p:pic>
          <p:nvPicPr>
            <p:cNvPr id="24" name="Picture 37" descr="%%~}5G@0~C8(1HQMBN7]${1"/>
            <p:cNvPicPr>
              <a:picLocks noChangeAspect="1" noChangeArrowheads="1"/>
            </p:cNvPicPr>
            <p:nvPr/>
          </p:nvPicPr>
          <p:blipFill>
            <a:blip r:embed="rId11" cstate="email"/>
            <a:srcRect/>
            <a:stretch>
              <a:fillRect/>
            </a:stretch>
          </p:blipFill>
          <p:spPr bwMode="auto">
            <a:xfrm>
              <a:off x="4860032" y="1206749"/>
              <a:ext cx="792162" cy="350837"/>
            </a:xfrm>
            <a:prstGeom prst="rect">
              <a:avLst/>
            </a:prstGeom>
            <a:noFill/>
            <a:ln w="9525">
              <a:noFill/>
              <a:miter lim="800000"/>
              <a:headEnd/>
              <a:tailEnd/>
            </a:ln>
          </p:spPr>
        </p:pic>
        <p:pic>
          <p:nvPicPr>
            <p:cNvPr id="25" name="Picture 45" descr="RT9UCVZ_Z017HFW)5@5H``T"/>
            <p:cNvPicPr>
              <a:picLocks noChangeAspect="1" noChangeArrowheads="1"/>
            </p:cNvPicPr>
            <p:nvPr/>
          </p:nvPicPr>
          <p:blipFill>
            <a:blip r:embed="rId12" cstate="email"/>
            <a:srcRect/>
            <a:stretch>
              <a:fillRect/>
            </a:stretch>
          </p:blipFill>
          <p:spPr bwMode="auto">
            <a:xfrm>
              <a:off x="1907704" y="5662042"/>
              <a:ext cx="1368152" cy="648072"/>
            </a:xfrm>
            <a:prstGeom prst="rect">
              <a:avLst/>
            </a:prstGeom>
            <a:noFill/>
            <a:ln w="9525">
              <a:noFill/>
              <a:miter lim="800000"/>
              <a:headEnd/>
              <a:tailEnd/>
            </a:ln>
          </p:spPr>
        </p:pic>
        <p:pic>
          <p:nvPicPr>
            <p:cNvPr id="26" name="Picture 55" descr="TTQD8P99OVZKMQ)4GQJ3ZU6"/>
            <p:cNvPicPr>
              <a:picLocks noChangeAspect="1" noChangeArrowheads="1"/>
            </p:cNvPicPr>
            <p:nvPr/>
          </p:nvPicPr>
          <p:blipFill>
            <a:blip r:embed="rId13" cstate="email"/>
            <a:srcRect/>
            <a:stretch>
              <a:fillRect/>
            </a:stretch>
          </p:blipFill>
          <p:spPr bwMode="auto">
            <a:xfrm>
              <a:off x="3275856" y="5662042"/>
              <a:ext cx="1223516" cy="625475"/>
            </a:xfrm>
            <a:prstGeom prst="rect">
              <a:avLst/>
            </a:prstGeom>
            <a:noFill/>
            <a:ln w="9525">
              <a:noFill/>
              <a:miter lim="800000"/>
              <a:headEnd/>
              <a:tailEnd/>
            </a:ln>
          </p:spPr>
        </p:pic>
        <p:pic>
          <p:nvPicPr>
            <p:cNvPr id="27" name="Picture 3"/>
            <p:cNvPicPr>
              <a:picLocks noChangeAspect="1" noChangeArrowheads="1"/>
            </p:cNvPicPr>
            <p:nvPr/>
          </p:nvPicPr>
          <p:blipFill>
            <a:blip r:embed="rId14" cstate="email"/>
            <a:srcRect/>
            <a:stretch>
              <a:fillRect/>
            </a:stretch>
          </p:blipFill>
          <p:spPr bwMode="auto">
            <a:xfrm>
              <a:off x="4499993" y="5662042"/>
              <a:ext cx="1440160" cy="636017"/>
            </a:xfrm>
            <a:prstGeom prst="rect">
              <a:avLst/>
            </a:prstGeom>
            <a:noFill/>
            <a:ln w="9525">
              <a:noFill/>
              <a:miter lim="800000"/>
              <a:headEnd/>
              <a:tailEnd/>
            </a:ln>
          </p:spPr>
        </p:pic>
      </p:grpSp>
    </p:spTree>
    <p:extLst>
      <p:ext uri="{BB962C8B-B14F-4D97-AF65-F5344CB8AC3E}">
        <p14:creationId xmlns:p14="http://schemas.microsoft.com/office/powerpoint/2010/main" xmlns="" val="316549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LEFT" val=" 143.875"/>
  <p:tag name="TOP" val=" 207"/>
</p:tagLst>
</file>

<file path=ppt/theme/theme1.xml><?xml version="1.0" encoding="utf-8"?>
<a:theme xmlns:a="http://schemas.openxmlformats.org/drawingml/2006/main" name="Office 主题​​">
  <a:themeElements>
    <a:clrScheme name="自定义 1">
      <a:dk1>
        <a:sysClr val="windowText" lastClr="000000"/>
      </a:dk1>
      <a:lt1>
        <a:sysClr val="window" lastClr="FFFFFF"/>
      </a:lt1>
      <a:dk2>
        <a:srgbClr val="004646"/>
      </a:dk2>
      <a:lt2>
        <a:srgbClr val="E1F0FF"/>
      </a:lt2>
      <a:accent1>
        <a:srgbClr val="50742F"/>
      </a:accent1>
      <a:accent2>
        <a:srgbClr val="268868"/>
      </a:accent2>
      <a:accent3>
        <a:srgbClr val="33BD56"/>
      </a:accent3>
      <a:accent4>
        <a:srgbClr val="4BC5B9"/>
      </a:accent4>
      <a:accent5>
        <a:srgbClr val="3163CA"/>
      </a:accent5>
      <a:accent6>
        <a:srgbClr val="4B14AA"/>
      </a:accent6>
      <a:hlink>
        <a:srgbClr val="D9BE02"/>
      </a:hlink>
      <a:folHlink>
        <a:srgbClr val="F900F9"/>
      </a:folHlink>
    </a:clrScheme>
    <a:fontScheme name="Office 2">
      <a:maj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4492</TotalTime>
  <Words>3455</Words>
  <Application>Microsoft Macintosh PowerPoint</Application>
  <PresentationFormat>全屏显示(4:3)</PresentationFormat>
  <Paragraphs>649</Paragraphs>
  <Slides>40</Slides>
  <Notes>2</Notes>
  <HiddenSlides>0</HiddenSlides>
  <MMClips>0</MMClips>
  <ScaleCrop>false</ScaleCrop>
  <HeadingPairs>
    <vt:vector size="6" baseType="variant">
      <vt:variant>
        <vt:lpstr>主题</vt:lpstr>
      </vt:variant>
      <vt:variant>
        <vt:i4>2</vt:i4>
      </vt:variant>
      <vt:variant>
        <vt:lpstr>嵌入 OLE 服务器</vt:lpstr>
      </vt:variant>
      <vt:variant>
        <vt:i4>2</vt:i4>
      </vt:variant>
      <vt:variant>
        <vt:lpstr>幻灯片标题</vt:lpstr>
      </vt:variant>
      <vt:variant>
        <vt:i4>40</vt:i4>
      </vt:variant>
    </vt:vector>
  </HeadingPairs>
  <TitlesOfParts>
    <vt:vector size="44" baseType="lpstr">
      <vt:lpstr>Office 主题​​</vt:lpstr>
      <vt:lpstr>自定义设计方案</vt:lpstr>
      <vt:lpstr>Drawing</vt:lpstr>
      <vt:lpstr>CorelDRAW</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lpstr>幻灯片 26</vt:lpstr>
      <vt:lpstr>幻灯片 27</vt:lpstr>
      <vt:lpstr>幻灯片 28</vt:lpstr>
      <vt:lpstr>幻灯片 29</vt:lpstr>
      <vt:lpstr>幻灯片 30</vt:lpstr>
      <vt:lpstr>幻灯片 31</vt:lpstr>
      <vt:lpstr>幻灯片 32</vt:lpstr>
      <vt:lpstr>幻灯片 33</vt:lpstr>
      <vt:lpstr>幻灯片 34</vt:lpstr>
      <vt:lpstr>幻灯片 35</vt:lpstr>
      <vt:lpstr>幻灯片 36</vt:lpstr>
      <vt:lpstr>幻灯片 37</vt:lpstr>
      <vt:lpstr>幻灯片 38</vt:lpstr>
      <vt:lpstr>幻灯片 39</vt:lpstr>
      <vt:lpstr>幻灯片 40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yawei</dc:creator>
  <cp:lastModifiedBy>jintao</cp:lastModifiedBy>
  <cp:revision>188</cp:revision>
  <dcterms:created xsi:type="dcterms:W3CDTF">2014-12-17T00:09:45Z</dcterms:created>
  <dcterms:modified xsi:type="dcterms:W3CDTF">2015-10-10T06:38:27Z</dcterms:modified>
</cp:coreProperties>
</file>