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5" r:id="rId1"/>
    <p:sldMasterId id="2147484401" r:id="rId2"/>
  </p:sldMasterIdLst>
  <p:notesMasterIdLst>
    <p:notesMasterId r:id="rId72"/>
  </p:notesMasterIdLst>
  <p:sldIdLst>
    <p:sldId id="256" r:id="rId3"/>
    <p:sldId id="832" r:id="rId4"/>
    <p:sldId id="906" r:id="rId5"/>
    <p:sldId id="907" r:id="rId6"/>
    <p:sldId id="908" r:id="rId7"/>
    <p:sldId id="909" r:id="rId8"/>
    <p:sldId id="834" r:id="rId9"/>
    <p:sldId id="855" r:id="rId10"/>
    <p:sldId id="857" r:id="rId11"/>
    <p:sldId id="811" r:id="rId12"/>
    <p:sldId id="814" r:id="rId13"/>
    <p:sldId id="864" r:id="rId14"/>
    <p:sldId id="865" r:id="rId15"/>
    <p:sldId id="928" r:id="rId16"/>
    <p:sldId id="820" r:id="rId17"/>
    <p:sldId id="858" r:id="rId18"/>
    <p:sldId id="870" r:id="rId19"/>
    <p:sldId id="869" r:id="rId20"/>
    <p:sldId id="877" r:id="rId21"/>
    <p:sldId id="871" r:id="rId22"/>
    <p:sldId id="872" r:id="rId23"/>
    <p:sldId id="873" r:id="rId24"/>
    <p:sldId id="866" r:id="rId25"/>
    <p:sldId id="867" r:id="rId26"/>
    <p:sldId id="868" r:id="rId27"/>
    <p:sldId id="874" r:id="rId28"/>
    <p:sldId id="863" r:id="rId29"/>
    <p:sldId id="862" r:id="rId30"/>
    <p:sldId id="878" r:id="rId31"/>
    <p:sldId id="888" r:id="rId32"/>
    <p:sldId id="889" r:id="rId33"/>
    <p:sldId id="890" r:id="rId34"/>
    <p:sldId id="891" r:id="rId35"/>
    <p:sldId id="892" r:id="rId36"/>
    <p:sldId id="885" r:id="rId37"/>
    <p:sldId id="886" r:id="rId38"/>
    <p:sldId id="887" r:id="rId39"/>
    <p:sldId id="884" r:id="rId40"/>
    <p:sldId id="843" r:id="rId41"/>
    <p:sldId id="844" r:id="rId42"/>
    <p:sldId id="845" r:id="rId43"/>
    <p:sldId id="846" r:id="rId44"/>
    <p:sldId id="893" r:id="rId45"/>
    <p:sldId id="894" r:id="rId46"/>
    <p:sldId id="895" r:id="rId47"/>
    <p:sldId id="896" r:id="rId48"/>
    <p:sldId id="897" r:id="rId49"/>
    <p:sldId id="847" r:id="rId50"/>
    <p:sldId id="848" r:id="rId51"/>
    <p:sldId id="905" r:id="rId52"/>
    <p:sldId id="900" r:id="rId53"/>
    <p:sldId id="901" r:id="rId54"/>
    <p:sldId id="902" r:id="rId55"/>
    <p:sldId id="903" r:id="rId56"/>
    <p:sldId id="904" r:id="rId57"/>
    <p:sldId id="835" r:id="rId58"/>
    <p:sldId id="913" r:id="rId59"/>
    <p:sldId id="912" r:id="rId60"/>
    <p:sldId id="914" r:id="rId61"/>
    <p:sldId id="911" r:id="rId62"/>
    <p:sldId id="919" r:id="rId63"/>
    <p:sldId id="920" r:id="rId64"/>
    <p:sldId id="922" r:id="rId65"/>
    <p:sldId id="923" r:id="rId66"/>
    <p:sldId id="924" r:id="rId67"/>
    <p:sldId id="925" r:id="rId68"/>
    <p:sldId id="926" r:id="rId69"/>
    <p:sldId id="927" r:id="rId70"/>
    <p:sldId id="259" r:id="rId7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CCECFF"/>
    <a:srgbClr val="EAEAEA"/>
    <a:srgbClr val="800000"/>
    <a:srgbClr val="00CCFF"/>
    <a:srgbClr val="00FF00"/>
    <a:srgbClr val="0099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32" autoAdjust="0"/>
    <p:restoredTop sz="94424" autoAdjust="0"/>
  </p:normalViewPr>
  <p:slideViewPr>
    <p:cSldViewPr>
      <p:cViewPr varScale="1">
        <p:scale>
          <a:sx n="74" d="100"/>
          <a:sy n="74" d="100"/>
        </p:scale>
        <p:origin x="11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30.0.221\T-Userfiles\T-UserData\11759\&#32463;&#33829;&#20998;&#26512;\&#32463;&#33829;&#20998;&#26512;\&#25968;&#25454;\DVR&#25968;&#25454;&#20998;&#26512;\&#38144;&#21806;&#25968;&#25454;(201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Pt>
            <c:idx val="6"/>
            <c:bubble3D val="0"/>
            <c:spPr>
              <a:solidFill>
                <a:srgbClr val="92D050"/>
              </a:solidFill>
            </c:spPr>
          </c:dPt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0.00_);[Red]\(0.00\)</c:formatCode>
                <c:ptCount val="7"/>
                <c:pt idx="0">
                  <c:v>0.14285714285714285</c:v>
                </c:pt>
                <c:pt idx="1">
                  <c:v>0.14285714285714285</c:v>
                </c:pt>
                <c:pt idx="2">
                  <c:v>0.14285714285714285</c:v>
                </c:pt>
                <c:pt idx="3">
                  <c:v>0.14285714285714285</c:v>
                </c:pt>
                <c:pt idx="4">
                  <c:v>0.14285714285714285</c:v>
                </c:pt>
                <c:pt idx="5">
                  <c:v>0.14285714285714285</c:v>
                </c:pt>
                <c:pt idx="6">
                  <c:v>0.14285714285714285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872624813524903E-2"/>
          <c:y val="8.5023559498841828E-2"/>
          <c:w val="0.9441273751864756"/>
          <c:h val="0.91497644050115823"/>
        </c:manualLayout>
      </c:layout>
      <c:pie3DChart>
        <c:varyColors val="1"/>
        <c:ser>
          <c:idx val="0"/>
          <c:order val="0"/>
          <c:tx>
            <c:strRef>
              <c:f>Sheet3!$B$485</c:f>
              <c:strCache>
                <c:ptCount val="1"/>
                <c:pt idx="0">
                  <c:v>工程商销量占比</c:v>
                </c:pt>
              </c:strCache>
            </c:strRef>
          </c:tx>
          <c:explosion val="49"/>
          <c:cat>
            <c:strRef>
              <c:f>Sheet3!$A$486:$A$506</c:f>
              <c:strCache>
                <c:ptCount val="21"/>
                <c:pt idx="0">
                  <c:v>32路LE-U</c:v>
                </c:pt>
                <c:pt idx="1">
                  <c:v>HD-S/N</c:v>
                </c:pt>
                <c:pt idx="2">
                  <c:v>HD-S</c:v>
                </c:pt>
                <c:pt idx="3">
                  <c:v>HD-U</c:v>
                </c:pt>
                <c:pt idx="4">
                  <c:v>HE-S</c:v>
                </c:pt>
                <c:pt idx="5">
                  <c:v>HE-T</c:v>
                </c:pt>
                <c:pt idx="6">
                  <c:v>HE-U</c:v>
                </c:pt>
                <c:pt idx="7">
                  <c:v>HF-S</c:v>
                </c:pt>
                <c:pt idx="8">
                  <c:v>HG-S/N-E</c:v>
                </c:pt>
                <c:pt idx="9">
                  <c:v>HG-S/N</c:v>
                </c:pt>
                <c:pt idx="10">
                  <c:v>HG-S-E</c:v>
                </c:pt>
                <c:pt idx="11">
                  <c:v>HG-SR</c:v>
                </c:pt>
                <c:pt idx="12">
                  <c:v>HG-S</c:v>
                </c:pt>
                <c:pt idx="13">
                  <c:v>HG-U/N-E</c:v>
                </c:pt>
                <c:pt idx="14">
                  <c:v>HG-U/N</c:v>
                </c:pt>
                <c:pt idx="15">
                  <c:v>HG-U-E</c:v>
                </c:pt>
                <c:pt idx="16">
                  <c:v>HG-U</c:v>
                </c:pt>
                <c:pt idx="17">
                  <c:v>LE-S</c:v>
                </c:pt>
                <c:pt idx="18">
                  <c:v>LE-U</c:v>
                </c:pt>
                <c:pt idx="19">
                  <c:v>LF-S</c:v>
                </c:pt>
                <c:pt idx="20">
                  <c:v>LF-U</c:v>
                </c:pt>
              </c:strCache>
            </c:strRef>
          </c:cat>
          <c:val>
            <c:numRef>
              <c:f>Sheet3!$B$486:$B$506</c:f>
              <c:numCache>
                <c:formatCode>General</c:formatCode>
                <c:ptCount val="21"/>
                <c:pt idx="0">
                  <c:v>506</c:v>
                </c:pt>
                <c:pt idx="1">
                  <c:v>1</c:v>
                </c:pt>
                <c:pt idx="2">
                  <c:v>143</c:v>
                </c:pt>
                <c:pt idx="3">
                  <c:v>37</c:v>
                </c:pt>
                <c:pt idx="4">
                  <c:v>260</c:v>
                </c:pt>
                <c:pt idx="5">
                  <c:v>7258</c:v>
                </c:pt>
                <c:pt idx="6">
                  <c:v>64</c:v>
                </c:pt>
                <c:pt idx="7">
                  <c:v>234</c:v>
                </c:pt>
                <c:pt idx="8">
                  <c:v>403</c:v>
                </c:pt>
                <c:pt idx="9">
                  <c:v>22712</c:v>
                </c:pt>
                <c:pt idx="10">
                  <c:v>1034</c:v>
                </c:pt>
                <c:pt idx="11">
                  <c:v>3</c:v>
                </c:pt>
                <c:pt idx="12">
                  <c:v>23578</c:v>
                </c:pt>
                <c:pt idx="13">
                  <c:v>65</c:v>
                </c:pt>
                <c:pt idx="14">
                  <c:v>1510</c:v>
                </c:pt>
                <c:pt idx="15">
                  <c:v>121</c:v>
                </c:pt>
                <c:pt idx="16">
                  <c:v>2267</c:v>
                </c:pt>
                <c:pt idx="17">
                  <c:v>6016</c:v>
                </c:pt>
                <c:pt idx="18">
                  <c:v>5311</c:v>
                </c:pt>
                <c:pt idx="19">
                  <c:v>1254</c:v>
                </c:pt>
                <c:pt idx="20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Sheet3!$C$485</c:f>
              <c:strCache>
                <c:ptCount val="1"/>
                <c:pt idx="0">
                  <c:v>占比</c:v>
                </c:pt>
              </c:strCache>
            </c:strRef>
          </c:tx>
          <c:explosion val="25"/>
          <c:cat>
            <c:strRef>
              <c:f>Sheet3!$A$486:$A$506</c:f>
              <c:strCache>
                <c:ptCount val="21"/>
                <c:pt idx="0">
                  <c:v>32路LE-U</c:v>
                </c:pt>
                <c:pt idx="1">
                  <c:v>HD-S/N</c:v>
                </c:pt>
                <c:pt idx="2">
                  <c:v>HD-S</c:v>
                </c:pt>
                <c:pt idx="3">
                  <c:v>HD-U</c:v>
                </c:pt>
                <c:pt idx="4">
                  <c:v>HE-S</c:v>
                </c:pt>
                <c:pt idx="5">
                  <c:v>HE-T</c:v>
                </c:pt>
                <c:pt idx="6">
                  <c:v>HE-U</c:v>
                </c:pt>
                <c:pt idx="7">
                  <c:v>HF-S</c:v>
                </c:pt>
                <c:pt idx="8">
                  <c:v>HG-S/N-E</c:v>
                </c:pt>
                <c:pt idx="9">
                  <c:v>HG-S/N</c:v>
                </c:pt>
                <c:pt idx="10">
                  <c:v>HG-S-E</c:v>
                </c:pt>
                <c:pt idx="11">
                  <c:v>HG-SR</c:v>
                </c:pt>
                <c:pt idx="12">
                  <c:v>HG-S</c:v>
                </c:pt>
                <c:pt idx="13">
                  <c:v>HG-U/N-E</c:v>
                </c:pt>
                <c:pt idx="14">
                  <c:v>HG-U/N</c:v>
                </c:pt>
                <c:pt idx="15">
                  <c:v>HG-U-E</c:v>
                </c:pt>
                <c:pt idx="16">
                  <c:v>HG-U</c:v>
                </c:pt>
                <c:pt idx="17">
                  <c:v>LE-S</c:v>
                </c:pt>
                <c:pt idx="18">
                  <c:v>LE-U</c:v>
                </c:pt>
                <c:pt idx="19">
                  <c:v>LF-S</c:v>
                </c:pt>
                <c:pt idx="20">
                  <c:v>LF-U</c:v>
                </c:pt>
              </c:strCache>
            </c:strRef>
          </c:cat>
          <c:val>
            <c:numRef>
              <c:f>Sheet3!$C$486:$C$506</c:f>
              <c:numCache>
                <c:formatCode>0%</c:formatCode>
                <c:ptCount val="21"/>
                <c:pt idx="0">
                  <c:v>6.9517908417712987E-3</c:v>
                </c:pt>
                <c:pt idx="1">
                  <c:v>1.37387170785992E-5</c:v>
                </c:pt>
                <c:pt idx="2">
                  <c:v>1.9646365422396881E-3</c:v>
                </c:pt>
                <c:pt idx="3">
                  <c:v>5.0833253190817539E-4</c:v>
                </c:pt>
                <c:pt idx="4">
                  <c:v>3.5720664404357942E-3</c:v>
                </c:pt>
                <c:pt idx="5">
                  <c:v>9.9715608556475571E-2</c:v>
                </c:pt>
                <c:pt idx="6">
                  <c:v>8.7927789303034892E-4</c:v>
                </c:pt>
                <c:pt idx="7">
                  <c:v>3.2148597963922252E-3</c:v>
                </c:pt>
                <c:pt idx="8">
                  <c:v>5.5367029826756241E-3</c:v>
                </c:pt>
                <c:pt idx="9">
                  <c:v>0.31203374228914532</c:v>
                </c:pt>
                <c:pt idx="10">
                  <c:v>1.420583345927157E-2</c:v>
                </c:pt>
                <c:pt idx="11">
                  <c:v>4.1216151235797804E-5</c:v>
                </c:pt>
                <c:pt idx="12">
                  <c:v>0.32393147127922189</c:v>
                </c:pt>
                <c:pt idx="13">
                  <c:v>8.9301661010894866E-4</c:v>
                </c:pt>
                <c:pt idx="14">
                  <c:v>2.0745462788684811E-2</c:v>
                </c:pt>
                <c:pt idx="15">
                  <c:v>1.6623847665105489E-3</c:v>
                </c:pt>
                <c:pt idx="16">
                  <c:v>3.1145671617184456E-2</c:v>
                </c:pt>
                <c:pt idx="17">
                  <c:v>8.2652121944853066E-2</c:v>
                </c:pt>
                <c:pt idx="18">
                  <c:v>7.296632640444177E-2</c:v>
                </c:pt>
                <c:pt idx="19">
                  <c:v>1.7228351216563756E-2</c:v>
                </c:pt>
                <c:pt idx="20">
                  <c:v>1.37387170785992E-4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image" Target="../media/image155.png"/><Relationship Id="rId4" Type="http://schemas.openxmlformats.org/officeDocument/2006/relationships/image" Target="../media/image15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image" Target="../media/image159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image" Target="../media/image16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13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647B673-27F5-4E50-801C-839A2CDDC9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83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7119C5-5B67-4393-89FC-FC726A14872E}" type="slidenum">
              <a:rPr lang="zh-CN" altLang="en-US" sz="1200"/>
              <a:pPr eaLnBrk="1" hangingPunct="1"/>
              <a:t>1</a:t>
            </a:fld>
            <a:endParaRPr lang="en-US" altLang="zh-CN" sz="1200" dirty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7298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人脸识别  车牌识别  人数统计  道闸联动 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5669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2910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0075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362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b="1" dirty="0" smtClean="0"/>
              <a:t>抓拍主机对车辆前端（以牌照为中心）进行拍照（抓拍图片自动上传至存储服务器进行集中的管理），然后在系统中对相片分析出文字牌号信息，通过数据库进行检索，以决定此车是否有权通行。同时在门卫外置显示屏上显示通过车辆信息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9998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1200" b="1" dirty="0" smtClean="0">
                <a:latin typeface="+mn-ea"/>
              </a:rPr>
              <a:t>当人员入侵触发周界系统后，球机旋转到相应周界位置</a:t>
            </a:r>
            <a:endParaRPr lang="en-US" altLang="zh-CN" sz="1200" b="1" dirty="0" smtClean="0">
              <a:latin typeface="+mn-ea"/>
            </a:endParaRPr>
          </a:p>
          <a:p>
            <a:pPr algn="l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1200" b="1" dirty="0" smtClean="0">
                <a:latin typeface="+mn-ea"/>
              </a:rPr>
              <a:t>报警图像在客户端监控画面放大弹出</a:t>
            </a:r>
            <a:endParaRPr lang="en-US" altLang="zh-CN" sz="1200" b="1" dirty="0" smtClean="0">
              <a:latin typeface="+mn-ea"/>
            </a:endParaRPr>
          </a:p>
          <a:p>
            <a:pPr algn="l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1200" b="1" dirty="0" smtClean="0">
                <a:latin typeface="+mn-ea"/>
              </a:rPr>
              <a:t>平台向用户手机、邮件发送报警信息</a:t>
            </a:r>
            <a:endParaRPr lang="en-US" altLang="zh-CN" sz="1200" b="1" dirty="0" smtClean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0384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dirty="0" smtClean="0"/>
              <a:t>当保安人员巡更打卡时，相应位置摄像机画面可以自动放大显示</a:t>
            </a:r>
            <a:endParaRPr lang="en-US" altLang="zh-CN" dirty="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dirty="0" smtClean="0"/>
              <a:t>当保安人员巡更打卡时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41747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dirty="0" smtClean="0"/>
              <a:t>仓库货品安全</a:t>
            </a:r>
            <a:endParaRPr lang="en-US" altLang="zh-CN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dirty="0" smtClean="0"/>
              <a:t>仓库门禁控制</a:t>
            </a:r>
            <a:endParaRPr lang="en-US" altLang="zh-CN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dirty="0" smtClean="0"/>
              <a:t>仓库环境安全监管和控制</a:t>
            </a:r>
            <a:endParaRPr lang="en-US" altLang="zh-CN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dirty="0" smtClean="0"/>
              <a:t>仓库温湿度数据采集等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7163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  <a:buSzPct val="80000"/>
              <a:buFont typeface="Wingdings" pitchFamily="2" charset="2"/>
              <a:buNone/>
              <a:defRPr/>
            </a:pPr>
            <a:r>
              <a:rPr kumimoji="1" lang="zh-CN" altLang="en-US" sz="1200" dirty="0" smtClean="0">
                <a:latin typeface="+mn-ea"/>
                <a:ea typeface="+mn-ea"/>
              </a:rPr>
              <a:t>监管厂区人员生产状况</a:t>
            </a:r>
            <a:endParaRPr kumimoji="1" lang="en-US" altLang="zh-CN" sz="12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ct val="150000"/>
              </a:lnSpc>
              <a:buSzPct val="80000"/>
              <a:buFont typeface="Wingdings" pitchFamily="2" charset="2"/>
              <a:buNone/>
              <a:defRPr/>
            </a:pPr>
            <a:r>
              <a:rPr kumimoji="1" lang="zh-CN" altLang="en-US" sz="1200" dirty="0" smtClean="0">
                <a:latin typeface="+mn-ea"/>
                <a:ea typeface="+mn-ea"/>
              </a:rPr>
              <a:t>监管厂区人员工作状况</a:t>
            </a:r>
            <a:endParaRPr kumimoji="1" lang="en-US" altLang="zh-CN" sz="1200" dirty="0" smtClean="0">
              <a:latin typeface="+mn-ea"/>
              <a:ea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1141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1200" dirty="0" smtClean="0">
                <a:latin typeface="+mn-ea"/>
                <a:ea typeface="+mn-ea"/>
              </a:rPr>
              <a:t>检查厂区是否按照总部标准进行日常规范化经营</a:t>
            </a:r>
            <a:endParaRPr lang="en-US" altLang="zh-CN" sz="1200" dirty="0" smtClean="0">
              <a:latin typeface="+mn-ea"/>
              <a:ea typeface="+mn-ea"/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1200" dirty="0" smtClean="0">
                <a:latin typeface="+mn-ea"/>
                <a:ea typeface="+mn-ea"/>
              </a:rPr>
              <a:t>管理层可以根据不同的权限设置用户账号</a:t>
            </a:r>
            <a:endParaRPr lang="en-US" altLang="zh-CN" sz="1200" dirty="0" smtClean="0">
              <a:latin typeface="+mn-ea"/>
              <a:ea typeface="+mn-ea"/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1200" dirty="0" smtClean="0">
                <a:latin typeface="+mn-ea"/>
                <a:ea typeface="+mn-ea"/>
              </a:rPr>
              <a:t>管理层可以实现远程监控管理（语音对讲、厂外办公等）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5596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 smtClean="0"/>
              <a:t>本次汇报分五个部分</a:t>
            </a:r>
          </a:p>
        </p:txBody>
      </p:sp>
      <p:sp>
        <p:nvSpPr>
          <p:cNvPr id="1034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9D1607-4D62-46D9-8411-06BAF86110D3}" type="slidenum">
              <a:rPr lang="zh-CN" altLang="en-US" sz="1200"/>
              <a:pPr eaLnBrk="1" hangingPunct="1"/>
              <a:t>2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258041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64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位四核嵌入式处理器；</a:t>
            </a:r>
            <a:endParaRPr lang="en-US" altLang="zh-CN" sz="120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 支持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ONVIF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Panasonic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SAMSUNG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SONY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等协议；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 可接驳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50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余家第三方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IPC</a:t>
            </a: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</a:t>
            </a:r>
            <a:r>
              <a:rPr lang="zh-CN" altLang="en-US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128</a:t>
            </a:r>
            <a:r>
              <a:rPr lang="zh-CN" altLang="en-US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路视频码流通道接入 </a:t>
            </a:r>
            <a:endParaRPr lang="en-US" altLang="zh-CN" sz="1200" smtClean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◎  </a:t>
            </a:r>
            <a:r>
              <a:rPr lang="en-US" altLang="zh-CN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384M</a:t>
            </a:r>
            <a:r>
              <a:rPr lang="zh-CN" altLang="en-US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接入带宽，</a:t>
            </a:r>
            <a:r>
              <a:rPr lang="en-US" altLang="zh-CN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1:1</a:t>
            </a:r>
            <a:r>
              <a:rPr lang="zh-CN" altLang="en-US" sz="120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转发</a:t>
            </a:r>
            <a:endParaRPr lang="en-US" altLang="zh-CN" sz="1200" smtClean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 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*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SATA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接口前置可插拔硬盘</a:t>
            </a:r>
            <a:endParaRPr lang="en-US" altLang="zh-CN" sz="120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 单盘，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Raid0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Raid1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Raid5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（支持全局热备）</a:t>
            </a:r>
            <a:endParaRPr lang="en-US" altLang="zh-CN" sz="120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 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4*10/100/1000M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网络，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负载均衡绑定</a:t>
            </a:r>
            <a:endParaRPr lang="en-US" altLang="zh-CN" sz="120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可选支持</a:t>
            </a:r>
            <a:r>
              <a:rPr lang="en-US" altLang="zh-CN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1+1</a:t>
            </a:r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冗余电源</a:t>
            </a:r>
            <a:endParaRPr lang="en-US" altLang="zh-CN" sz="120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 硬盘、电源、风扇可热插拔，主板可外部插拔</a:t>
            </a:r>
            <a:endParaRPr lang="en-US" altLang="zh-CN" sz="120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◎  电信级设计，机箱内无线缆</a:t>
            </a:r>
            <a:endParaRPr lang="en-US" altLang="zh-CN" sz="120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1AB83-9A69-4FB5-BBB5-47C11CA7740F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083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一体机功能</a:t>
            </a:r>
          </a:p>
        </p:txBody>
      </p:sp>
      <p:sp>
        <p:nvSpPr>
          <p:cNvPr id="12390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C77ED2-52FC-483C-B754-BD395CC33E0D}" type="slidenum">
              <a:rPr lang="zh-CN" altLang="en-US" sz="1200"/>
              <a:pPr eaLnBrk="1" hangingPunct="1"/>
              <a:t>36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20282650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37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48328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42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03503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34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9D1607-4D62-46D9-8411-06BAF86110D3}" type="slidenum">
              <a:rPr lang="zh-CN" altLang="en-US" sz="1200"/>
              <a:pPr eaLnBrk="1" hangingPunct="1"/>
              <a:t>56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5043643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58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25527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59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39370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34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9D1607-4D62-46D9-8411-06BAF86110D3}" type="slidenum">
              <a:rPr lang="zh-CN" altLang="en-US" sz="1200"/>
              <a:pPr eaLnBrk="1" hangingPunct="1"/>
              <a:t>60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5043643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11737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79BC0-6311-4034-BC17-69CC3D1E23D6}" type="slidenum">
              <a:rPr lang="zh-CN" altLang="en-US" smtClean="0"/>
              <a:pPr/>
              <a:t>68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647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DA33F74-7EDC-4478-8F2C-94B81B66FC08}" type="slidenum">
              <a:rPr lang="zh-CN" altLang="en-US" sz="1200"/>
              <a:pPr eaLnBrk="1" hangingPunct="1"/>
              <a:t>69</a:t>
            </a:fld>
            <a:endParaRPr lang="en-US" altLang="zh-CN" sz="120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741463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3237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2496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111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 smtClean="0"/>
              <a:t>本次汇报分五个部分</a:t>
            </a:r>
          </a:p>
        </p:txBody>
      </p:sp>
      <p:sp>
        <p:nvSpPr>
          <p:cNvPr id="1034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9D1607-4D62-46D9-8411-06BAF86110D3}" type="slidenum">
              <a:rPr lang="zh-CN" altLang="en-US" sz="1200"/>
              <a:pPr eaLnBrk="1" hangingPunct="1"/>
              <a:t>7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807248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553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47B673-27F5-4E50-801C-839A2CDDC9FB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1260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cxnSp>
        <p:nvCxnSpPr>
          <p:cNvPr id="5" name="直接连接符 11"/>
          <p:cNvCxnSpPr>
            <a:cxnSpLocks noChangeShapeType="1"/>
          </p:cNvCxnSpPr>
          <p:nvPr userDrawn="1"/>
        </p:nvCxnSpPr>
        <p:spPr bwMode="auto">
          <a:xfrm>
            <a:off x="3740150" y="2373313"/>
            <a:ext cx="0" cy="1700212"/>
          </a:xfrm>
          <a:prstGeom prst="line">
            <a:avLst/>
          </a:prstGeom>
          <a:noFill/>
          <a:ln w="28575" algn="ctr">
            <a:solidFill>
              <a:srgbClr val="7F7F7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774950"/>
            <a:ext cx="2081213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211960" y="2529771"/>
            <a:ext cx="4536504" cy="939536"/>
          </a:xfrm>
        </p:spPr>
        <p:txBody>
          <a:bodyPr/>
          <a:lstStyle>
            <a:lvl1pPr algn="ctr">
              <a:defRPr sz="2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355979" y="3502157"/>
            <a:ext cx="4124095" cy="50290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85FA1-210F-4A81-B8B1-EBA001E5B3AD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17DCF-EF95-42EF-820B-BF1DF99076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614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E25DF-AFB4-40D5-A91E-D2308705C593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B1DC1-8EED-4606-B384-B99C76F6E7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44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E47F2-8DA6-42EC-AEAF-0D0D2EE42048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C69C7-D057-407A-A998-5A50A4B36B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957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2700338" y="2565400"/>
            <a:ext cx="3711575" cy="727075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zh-CN" altLang="en-US" sz="2500" b="1" smtClean="0">
                <a:solidFill>
                  <a:srgbClr val="FFFFFF"/>
                </a:solidFill>
                <a:latin typeface="微软雅黑" pitchFamily="34" charset="-122"/>
              </a:rPr>
              <a:t>社会的安全   我们的责任</a:t>
            </a:r>
          </a:p>
        </p:txBody>
      </p:sp>
      <p:sp>
        <p:nvSpPr>
          <p:cNvPr id="4" name="Text Box 5"/>
          <p:cNvSpPr txBox="1">
            <a:spLocks noChangeArrowheads="1"/>
          </p:cNvSpPr>
          <p:nvPr userDrawn="1"/>
        </p:nvSpPr>
        <p:spPr bwMode="auto">
          <a:xfrm>
            <a:off x="3130550" y="3524250"/>
            <a:ext cx="288131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dist" eaLnBrk="1" hangingPunct="1">
              <a:defRPr/>
            </a:pPr>
            <a:r>
              <a:rPr lang="zh-CN" altLang="en-US" smtClean="0">
                <a:solidFill>
                  <a:srgbClr val="E60013"/>
                </a:solidFill>
                <a:latin typeface="微软雅黑" pitchFamily="34" charset="-122"/>
              </a:rPr>
              <a:t>浙江大华技术股份有限公司</a:t>
            </a:r>
            <a:endParaRPr lang="en-US" altLang="zh-CN" smtClean="0">
              <a:solidFill>
                <a:srgbClr val="E60013"/>
              </a:solidFill>
              <a:latin typeface="微软雅黑" pitchFamily="34" charset="-122"/>
            </a:endParaRPr>
          </a:p>
          <a:p>
            <a:pPr algn="dist" eaLnBrk="1" hangingPunct="1">
              <a:defRPr/>
            </a:pPr>
            <a:r>
              <a:rPr lang="en-US" altLang="zh-CN" smtClean="0">
                <a:solidFill>
                  <a:srgbClr val="E60013"/>
                </a:solidFill>
                <a:latin typeface="Times New Roman" pitchFamily="18" charset="0"/>
              </a:rPr>
              <a:t>ZheJiang Dahua Technology CO.,LTD.</a:t>
            </a:r>
            <a:endParaRPr lang="zh-CN" altLang="en-US" smtClean="0">
              <a:solidFill>
                <a:srgbClr val="E60013"/>
              </a:solidFill>
              <a:latin typeface="微软雅黑" pitchFamily="34" charset="-122"/>
            </a:endParaRPr>
          </a:p>
        </p:txBody>
      </p:sp>
      <p:sp>
        <p:nvSpPr>
          <p:cNvPr id="5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A4DCD-E074-4E29-9B7E-7BB1B6FC5A5B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56460-B363-4FA0-BEC2-AAB32294824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0984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711CA9D-7703-4CF7-9703-D904DC25C0B5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FA03852F-325F-49E5-82A9-76D2EB5278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88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732EB39-BFA7-4EC1-B6F5-DBAC980A955F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D8B366A-913D-4198-B839-696F9A160E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136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C759E8A-6C0D-4DA0-B0A3-1BE2CBE95A48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EB64AC2-6272-4E73-9C02-FE6C8D1B828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854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F9BF115-D639-4AA9-9C59-CE5AE3D20A35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E9A4938F-ACA4-4F5B-8DFB-4477A4466A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018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56984200-61C1-407C-B6E6-A10D78E641D7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67A49E7-C342-4D8C-B842-01869517D8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845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EFC1391-63E5-4CB1-BAB4-B443AB08DC0B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B2B7F12-C957-4705-B0AC-6F7F07B2BE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245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843380C-9C4C-43BB-BF2C-DB501D7BD7EB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4C0ED397-CE83-486B-ADFD-D9E0EC3F8B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657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894D2-D91E-44F6-BE16-2DDCD15AB8C7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9C1A4-A800-403B-AE3F-EEAD95943BD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923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DB24DC0-A9A3-42DB-8112-1E99AC4EFBC1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477C23B9-C468-40CA-AE82-69DE3212D1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333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5191B0D5-383E-4D16-B6DC-1A675610283B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FA37C63-066F-4BF3-86D6-9B72790CF5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400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B787B-DABB-48A3-A48B-0BFD625FCECB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C45C681-2597-49FE-BB39-ACC64FC725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624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4FEE5EB-7D75-4D00-88CF-04B1C6FAB6C3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C823C83-4FA6-4C6A-9191-B2C64F9D3B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7807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ACC03-A5E0-43E7-9777-A56648CB6E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0004920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7CCE3-949A-4E67-B2F6-4DF0C197F1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3849825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107CB-D1DA-4281-B3B6-6E6BBCEF3E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8110370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9269413" y="3362325"/>
            <a:ext cx="919162" cy="34909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2" rIns="91425" bIns="45712" anchor="ctr">
            <a:spAutoFit/>
          </a:bodyPr>
          <a:lstStyle/>
          <a:p>
            <a:pPr algn="l"/>
            <a:endParaRPr lang="zh-TW" altLang="en-US" sz="18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5" name="Group 10"/>
          <p:cNvGrpSpPr>
            <a:grpSpLocks/>
          </p:cNvGrpSpPr>
          <p:nvPr userDrawn="1"/>
        </p:nvGrpSpPr>
        <p:grpSpPr bwMode="auto">
          <a:xfrm>
            <a:off x="9355138" y="3722688"/>
            <a:ext cx="739775" cy="182562"/>
            <a:chOff x="5893" y="2387"/>
            <a:chExt cx="466" cy="115"/>
          </a:xfrm>
        </p:grpSpPr>
        <p:sp>
          <p:nvSpPr>
            <p:cNvPr id="6" name="Rectangle 11"/>
            <p:cNvSpPr>
              <a:spLocks noChangeArrowheads="1"/>
            </p:cNvSpPr>
            <p:nvPr userDrawn="1"/>
          </p:nvSpPr>
          <p:spPr bwMode="auto">
            <a:xfrm flipV="1">
              <a:off x="6010" y="2387"/>
              <a:ext cx="116" cy="115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7" name="Rectangle 12"/>
            <p:cNvSpPr>
              <a:spLocks noChangeArrowheads="1"/>
            </p:cNvSpPr>
            <p:nvPr userDrawn="1"/>
          </p:nvSpPr>
          <p:spPr bwMode="auto">
            <a:xfrm flipV="1">
              <a:off x="6126" y="2387"/>
              <a:ext cx="116" cy="11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" name="Rectangle 13"/>
            <p:cNvSpPr>
              <a:spLocks noChangeArrowheads="1"/>
            </p:cNvSpPr>
            <p:nvPr userDrawn="1"/>
          </p:nvSpPr>
          <p:spPr bwMode="auto">
            <a:xfrm flipV="1">
              <a:off x="6242" y="2387"/>
              <a:ext cx="117" cy="115"/>
            </a:xfrm>
            <a:prstGeom prst="rect">
              <a:avLst/>
            </a:prstGeom>
            <a:solidFill>
              <a:srgbClr val="9966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 userDrawn="1"/>
          </p:nvSpPr>
          <p:spPr bwMode="auto">
            <a:xfrm flipV="1">
              <a:off x="5893" y="2387"/>
              <a:ext cx="117" cy="11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0" name="Group 15"/>
          <p:cNvGrpSpPr>
            <a:grpSpLocks/>
          </p:cNvGrpSpPr>
          <p:nvPr userDrawn="1"/>
        </p:nvGrpSpPr>
        <p:grpSpPr bwMode="auto">
          <a:xfrm>
            <a:off x="9355138" y="3938588"/>
            <a:ext cx="739775" cy="182562"/>
            <a:chOff x="5893" y="2523"/>
            <a:chExt cx="466" cy="115"/>
          </a:xfrm>
        </p:grpSpPr>
        <p:sp>
          <p:nvSpPr>
            <p:cNvPr id="11" name="Rectangle 16"/>
            <p:cNvSpPr>
              <a:spLocks noChangeArrowheads="1"/>
            </p:cNvSpPr>
            <p:nvPr userDrawn="1"/>
          </p:nvSpPr>
          <p:spPr bwMode="auto">
            <a:xfrm flipV="1">
              <a:off x="6010" y="2523"/>
              <a:ext cx="116" cy="115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2" name="Rectangle 17"/>
            <p:cNvSpPr>
              <a:spLocks noChangeArrowheads="1"/>
            </p:cNvSpPr>
            <p:nvPr userDrawn="1"/>
          </p:nvSpPr>
          <p:spPr bwMode="auto">
            <a:xfrm flipV="1">
              <a:off x="6126" y="2523"/>
              <a:ext cx="116" cy="115"/>
            </a:xfrm>
            <a:prstGeom prst="rect">
              <a:avLst/>
            </a:pr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3" name="Rectangle 18"/>
            <p:cNvSpPr>
              <a:spLocks noChangeArrowheads="1"/>
            </p:cNvSpPr>
            <p:nvPr userDrawn="1"/>
          </p:nvSpPr>
          <p:spPr bwMode="auto">
            <a:xfrm flipV="1">
              <a:off x="6242" y="2523"/>
              <a:ext cx="117" cy="115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4" name="Rectangle 19"/>
            <p:cNvSpPr>
              <a:spLocks noChangeArrowheads="1"/>
            </p:cNvSpPr>
            <p:nvPr userDrawn="1"/>
          </p:nvSpPr>
          <p:spPr bwMode="auto">
            <a:xfrm flipV="1">
              <a:off x="5893" y="2523"/>
              <a:ext cx="117" cy="115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5" name="Group 20"/>
          <p:cNvGrpSpPr>
            <a:grpSpLocks/>
          </p:cNvGrpSpPr>
          <p:nvPr userDrawn="1"/>
        </p:nvGrpSpPr>
        <p:grpSpPr bwMode="auto">
          <a:xfrm>
            <a:off x="9355138" y="4154488"/>
            <a:ext cx="739775" cy="182562"/>
            <a:chOff x="5893" y="2659"/>
            <a:chExt cx="466" cy="115"/>
          </a:xfrm>
        </p:grpSpPr>
        <p:sp>
          <p:nvSpPr>
            <p:cNvPr id="16" name="Rectangle 21"/>
            <p:cNvSpPr>
              <a:spLocks noChangeArrowheads="1"/>
            </p:cNvSpPr>
            <p:nvPr userDrawn="1"/>
          </p:nvSpPr>
          <p:spPr bwMode="auto">
            <a:xfrm flipV="1">
              <a:off x="6010" y="2659"/>
              <a:ext cx="116" cy="115"/>
            </a:xfrm>
            <a:prstGeom prst="rect">
              <a:avLst/>
            </a:pr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" name="Rectangle 22"/>
            <p:cNvSpPr>
              <a:spLocks noChangeArrowheads="1"/>
            </p:cNvSpPr>
            <p:nvPr userDrawn="1"/>
          </p:nvSpPr>
          <p:spPr bwMode="auto">
            <a:xfrm flipV="1">
              <a:off x="6126" y="2659"/>
              <a:ext cx="116" cy="115"/>
            </a:xfrm>
            <a:prstGeom prst="rect">
              <a:avLst/>
            </a:prstGeom>
            <a:solidFill>
              <a:srgbClr val="00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8" name="Rectangle 23"/>
            <p:cNvSpPr>
              <a:spLocks noChangeArrowheads="1"/>
            </p:cNvSpPr>
            <p:nvPr userDrawn="1"/>
          </p:nvSpPr>
          <p:spPr bwMode="auto">
            <a:xfrm flipV="1">
              <a:off x="6242" y="2659"/>
              <a:ext cx="117" cy="115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" name="Rectangle 24"/>
            <p:cNvSpPr>
              <a:spLocks noChangeArrowheads="1"/>
            </p:cNvSpPr>
            <p:nvPr userDrawn="1"/>
          </p:nvSpPr>
          <p:spPr bwMode="auto">
            <a:xfrm flipV="1">
              <a:off x="5893" y="2659"/>
              <a:ext cx="117" cy="115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0" name="Group 25"/>
          <p:cNvGrpSpPr>
            <a:grpSpLocks/>
          </p:cNvGrpSpPr>
          <p:nvPr userDrawn="1"/>
        </p:nvGrpSpPr>
        <p:grpSpPr bwMode="auto">
          <a:xfrm>
            <a:off x="9355138" y="3506788"/>
            <a:ext cx="739775" cy="188912"/>
            <a:chOff x="5893" y="2251"/>
            <a:chExt cx="466" cy="119"/>
          </a:xfrm>
        </p:grpSpPr>
        <p:sp>
          <p:nvSpPr>
            <p:cNvPr id="21" name="Rectangle 26"/>
            <p:cNvSpPr>
              <a:spLocks noChangeArrowheads="1"/>
            </p:cNvSpPr>
            <p:nvPr userDrawn="1"/>
          </p:nvSpPr>
          <p:spPr bwMode="auto">
            <a:xfrm flipV="1">
              <a:off x="6126" y="2251"/>
              <a:ext cx="116" cy="119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" name="Rectangle 27"/>
            <p:cNvSpPr>
              <a:spLocks noChangeArrowheads="1"/>
            </p:cNvSpPr>
            <p:nvPr userDrawn="1"/>
          </p:nvSpPr>
          <p:spPr bwMode="auto">
            <a:xfrm flipV="1">
              <a:off x="6242" y="2251"/>
              <a:ext cx="117" cy="11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" name="Rectangle 28"/>
            <p:cNvSpPr>
              <a:spLocks noChangeArrowheads="1"/>
            </p:cNvSpPr>
            <p:nvPr userDrawn="1"/>
          </p:nvSpPr>
          <p:spPr bwMode="auto">
            <a:xfrm flipV="1">
              <a:off x="5893" y="2251"/>
              <a:ext cx="117" cy="119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" name="Rectangle 29"/>
            <p:cNvSpPr>
              <a:spLocks noChangeArrowheads="1"/>
            </p:cNvSpPr>
            <p:nvPr userDrawn="1"/>
          </p:nvSpPr>
          <p:spPr bwMode="auto">
            <a:xfrm flipV="1">
              <a:off x="6010" y="2251"/>
              <a:ext cx="116" cy="119"/>
            </a:xfrm>
            <a:prstGeom prst="rect">
              <a:avLst/>
            </a:prstGeom>
            <a:solidFill>
              <a:srgbClr val="66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5" name="Group 30"/>
          <p:cNvGrpSpPr>
            <a:grpSpLocks/>
          </p:cNvGrpSpPr>
          <p:nvPr userDrawn="1"/>
        </p:nvGrpSpPr>
        <p:grpSpPr bwMode="auto">
          <a:xfrm>
            <a:off x="9355138" y="4514850"/>
            <a:ext cx="739775" cy="182563"/>
            <a:chOff x="5893" y="2886"/>
            <a:chExt cx="466" cy="115"/>
          </a:xfrm>
        </p:grpSpPr>
        <p:sp>
          <p:nvSpPr>
            <p:cNvPr id="26" name="Rectangle 31"/>
            <p:cNvSpPr>
              <a:spLocks noChangeArrowheads="1"/>
            </p:cNvSpPr>
            <p:nvPr userDrawn="1"/>
          </p:nvSpPr>
          <p:spPr bwMode="auto">
            <a:xfrm flipV="1">
              <a:off x="6010" y="2886"/>
              <a:ext cx="116" cy="11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" name="Rectangle 32"/>
            <p:cNvSpPr>
              <a:spLocks noChangeArrowheads="1"/>
            </p:cNvSpPr>
            <p:nvPr userDrawn="1"/>
          </p:nvSpPr>
          <p:spPr bwMode="auto">
            <a:xfrm flipV="1">
              <a:off x="6126" y="2886"/>
              <a:ext cx="116" cy="11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" name="Rectangle 33"/>
            <p:cNvSpPr>
              <a:spLocks noChangeArrowheads="1"/>
            </p:cNvSpPr>
            <p:nvPr userDrawn="1"/>
          </p:nvSpPr>
          <p:spPr bwMode="auto">
            <a:xfrm flipV="1">
              <a:off x="6242" y="2886"/>
              <a:ext cx="117" cy="115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9" name="Rectangle 34"/>
            <p:cNvSpPr>
              <a:spLocks noChangeArrowheads="1"/>
            </p:cNvSpPr>
            <p:nvPr userDrawn="1"/>
          </p:nvSpPr>
          <p:spPr bwMode="auto">
            <a:xfrm flipV="1">
              <a:off x="5893" y="2886"/>
              <a:ext cx="117" cy="115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30" name="Group 35"/>
          <p:cNvGrpSpPr>
            <a:grpSpLocks/>
          </p:cNvGrpSpPr>
          <p:nvPr userDrawn="1"/>
        </p:nvGrpSpPr>
        <p:grpSpPr bwMode="auto">
          <a:xfrm>
            <a:off x="9355138" y="4730750"/>
            <a:ext cx="739775" cy="182563"/>
            <a:chOff x="5893" y="3022"/>
            <a:chExt cx="466" cy="115"/>
          </a:xfrm>
        </p:grpSpPr>
        <p:sp>
          <p:nvSpPr>
            <p:cNvPr id="31" name="Rectangle 36"/>
            <p:cNvSpPr>
              <a:spLocks noChangeArrowheads="1"/>
            </p:cNvSpPr>
            <p:nvPr userDrawn="1"/>
          </p:nvSpPr>
          <p:spPr bwMode="auto">
            <a:xfrm flipV="1">
              <a:off x="6010" y="3022"/>
              <a:ext cx="116" cy="115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" name="Rectangle 37"/>
            <p:cNvSpPr>
              <a:spLocks noChangeArrowheads="1"/>
            </p:cNvSpPr>
            <p:nvPr userDrawn="1"/>
          </p:nvSpPr>
          <p:spPr bwMode="auto">
            <a:xfrm flipV="1">
              <a:off x="6126" y="3022"/>
              <a:ext cx="116" cy="115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3" name="Rectangle 38"/>
            <p:cNvSpPr>
              <a:spLocks noChangeArrowheads="1"/>
            </p:cNvSpPr>
            <p:nvPr userDrawn="1"/>
          </p:nvSpPr>
          <p:spPr bwMode="auto">
            <a:xfrm flipV="1">
              <a:off x="6242" y="3022"/>
              <a:ext cx="117" cy="115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4" name="Rectangle 39"/>
            <p:cNvSpPr>
              <a:spLocks noChangeArrowheads="1"/>
            </p:cNvSpPr>
            <p:nvPr userDrawn="1"/>
          </p:nvSpPr>
          <p:spPr bwMode="auto">
            <a:xfrm flipV="1">
              <a:off x="5893" y="3022"/>
              <a:ext cx="117" cy="115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35" name="Group 40"/>
          <p:cNvGrpSpPr>
            <a:grpSpLocks/>
          </p:cNvGrpSpPr>
          <p:nvPr userDrawn="1"/>
        </p:nvGrpSpPr>
        <p:grpSpPr bwMode="auto">
          <a:xfrm>
            <a:off x="9355138" y="4946650"/>
            <a:ext cx="739775" cy="182563"/>
            <a:chOff x="5893" y="3158"/>
            <a:chExt cx="466" cy="115"/>
          </a:xfrm>
        </p:grpSpPr>
        <p:sp>
          <p:nvSpPr>
            <p:cNvPr id="36" name="Rectangle 41"/>
            <p:cNvSpPr>
              <a:spLocks noChangeArrowheads="1"/>
            </p:cNvSpPr>
            <p:nvPr userDrawn="1"/>
          </p:nvSpPr>
          <p:spPr bwMode="auto">
            <a:xfrm flipV="1">
              <a:off x="6010" y="3158"/>
              <a:ext cx="116" cy="115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Rectangle 42"/>
            <p:cNvSpPr>
              <a:spLocks noChangeArrowheads="1"/>
            </p:cNvSpPr>
            <p:nvPr userDrawn="1"/>
          </p:nvSpPr>
          <p:spPr bwMode="auto">
            <a:xfrm flipV="1">
              <a:off x="6126" y="3158"/>
              <a:ext cx="116" cy="115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8" name="Rectangle 43"/>
            <p:cNvSpPr>
              <a:spLocks noChangeArrowheads="1"/>
            </p:cNvSpPr>
            <p:nvPr userDrawn="1"/>
          </p:nvSpPr>
          <p:spPr bwMode="auto">
            <a:xfrm flipV="1">
              <a:off x="6242" y="3158"/>
              <a:ext cx="117" cy="115"/>
            </a:xfrm>
            <a:prstGeom prst="rect">
              <a:avLst/>
            </a:pr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9" name="Rectangle 44"/>
            <p:cNvSpPr>
              <a:spLocks noChangeArrowheads="1"/>
            </p:cNvSpPr>
            <p:nvPr userDrawn="1"/>
          </p:nvSpPr>
          <p:spPr bwMode="auto">
            <a:xfrm flipV="1">
              <a:off x="5893" y="3158"/>
              <a:ext cx="117" cy="115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40" name="Group 45"/>
          <p:cNvGrpSpPr>
            <a:grpSpLocks/>
          </p:cNvGrpSpPr>
          <p:nvPr userDrawn="1"/>
        </p:nvGrpSpPr>
        <p:grpSpPr bwMode="auto">
          <a:xfrm>
            <a:off x="9355138" y="5307013"/>
            <a:ext cx="739775" cy="182562"/>
            <a:chOff x="5893" y="3385"/>
            <a:chExt cx="466" cy="115"/>
          </a:xfrm>
        </p:grpSpPr>
        <p:sp>
          <p:nvSpPr>
            <p:cNvPr id="41" name="Rectangle 46"/>
            <p:cNvSpPr>
              <a:spLocks noChangeArrowheads="1"/>
            </p:cNvSpPr>
            <p:nvPr userDrawn="1"/>
          </p:nvSpPr>
          <p:spPr bwMode="auto">
            <a:xfrm flipV="1">
              <a:off x="6010" y="3385"/>
              <a:ext cx="116" cy="11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2" name="Rectangle 47"/>
            <p:cNvSpPr>
              <a:spLocks noChangeArrowheads="1"/>
            </p:cNvSpPr>
            <p:nvPr userDrawn="1"/>
          </p:nvSpPr>
          <p:spPr bwMode="auto">
            <a:xfrm flipV="1">
              <a:off x="6126" y="3385"/>
              <a:ext cx="116" cy="11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3" name="Rectangle 48"/>
            <p:cNvSpPr>
              <a:spLocks noChangeArrowheads="1"/>
            </p:cNvSpPr>
            <p:nvPr userDrawn="1"/>
          </p:nvSpPr>
          <p:spPr bwMode="auto">
            <a:xfrm flipV="1">
              <a:off x="6242" y="3385"/>
              <a:ext cx="117" cy="115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4" name="Rectangle 49"/>
            <p:cNvSpPr>
              <a:spLocks noChangeArrowheads="1"/>
            </p:cNvSpPr>
            <p:nvPr userDrawn="1"/>
          </p:nvSpPr>
          <p:spPr bwMode="auto">
            <a:xfrm flipV="1">
              <a:off x="5893" y="3385"/>
              <a:ext cx="117" cy="1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45" name="Group 50"/>
          <p:cNvGrpSpPr>
            <a:grpSpLocks/>
          </p:cNvGrpSpPr>
          <p:nvPr userDrawn="1"/>
        </p:nvGrpSpPr>
        <p:grpSpPr bwMode="auto">
          <a:xfrm>
            <a:off x="9355138" y="5522913"/>
            <a:ext cx="739775" cy="182562"/>
            <a:chOff x="5893" y="3521"/>
            <a:chExt cx="466" cy="115"/>
          </a:xfrm>
        </p:grpSpPr>
        <p:sp>
          <p:nvSpPr>
            <p:cNvPr id="46" name="Rectangle 51"/>
            <p:cNvSpPr>
              <a:spLocks noChangeArrowheads="1"/>
            </p:cNvSpPr>
            <p:nvPr userDrawn="1"/>
          </p:nvSpPr>
          <p:spPr bwMode="auto">
            <a:xfrm flipV="1">
              <a:off x="6010" y="3521"/>
              <a:ext cx="116" cy="115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7" name="Rectangle 52"/>
            <p:cNvSpPr>
              <a:spLocks noChangeArrowheads="1"/>
            </p:cNvSpPr>
            <p:nvPr userDrawn="1"/>
          </p:nvSpPr>
          <p:spPr bwMode="auto">
            <a:xfrm flipV="1">
              <a:off x="6126" y="3521"/>
              <a:ext cx="116" cy="115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8" name="Rectangle 53"/>
            <p:cNvSpPr>
              <a:spLocks noChangeArrowheads="1"/>
            </p:cNvSpPr>
            <p:nvPr userDrawn="1"/>
          </p:nvSpPr>
          <p:spPr bwMode="auto">
            <a:xfrm flipV="1">
              <a:off x="6242" y="3521"/>
              <a:ext cx="117" cy="115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9" name="Rectangle 54"/>
            <p:cNvSpPr>
              <a:spLocks noChangeArrowheads="1"/>
            </p:cNvSpPr>
            <p:nvPr userDrawn="1"/>
          </p:nvSpPr>
          <p:spPr bwMode="auto">
            <a:xfrm flipV="1">
              <a:off x="5893" y="3521"/>
              <a:ext cx="117" cy="1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50" name="Group 55"/>
          <p:cNvGrpSpPr>
            <a:grpSpLocks/>
          </p:cNvGrpSpPr>
          <p:nvPr userDrawn="1"/>
        </p:nvGrpSpPr>
        <p:grpSpPr bwMode="auto">
          <a:xfrm>
            <a:off x="9355138" y="5738813"/>
            <a:ext cx="739775" cy="182562"/>
            <a:chOff x="5893" y="3657"/>
            <a:chExt cx="466" cy="115"/>
          </a:xfrm>
        </p:grpSpPr>
        <p:sp>
          <p:nvSpPr>
            <p:cNvPr id="51" name="Rectangle 56"/>
            <p:cNvSpPr>
              <a:spLocks noChangeArrowheads="1"/>
            </p:cNvSpPr>
            <p:nvPr userDrawn="1"/>
          </p:nvSpPr>
          <p:spPr bwMode="auto">
            <a:xfrm flipV="1">
              <a:off x="6010" y="3657"/>
              <a:ext cx="116" cy="115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2" name="Rectangle 57"/>
            <p:cNvSpPr>
              <a:spLocks noChangeArrowheads="1"/>
            </p:cNvSpPr>
            <p:nvPr userDrawn="1"/>
          </p:nvSpPr>
          <p:spPr bwMode="auto">
            <a:xfrm flipV="1">
              <a:off x="6126" y="3657"/>
              <a:ext cx="116" cy="115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3" name="Rectangle 58"/>
            <p:cNvSpPr>
              <a:spLocks noChangeArrowheads="1"/>
            </p:cNvSpPr>
            <p:nvPr userDrawn="1"/>
          </p:nvSpPr>
          <p:spPr bwMode="auto">
            <a:xfrm flipV="1">
              <a:off x="6242" y="3657"/>
              <a:ext cx="117" cy="115"/>
            </a:xfrm>
            <a:prstGeom prst="rect">
              <a:avLst/>
            </a:pr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4" name="Rectangle 59"/>
            <p:cNvSpPr>
              <a:spLocks noChangeArrowheads="1"/>
            </p:cNvSpPr>
            <p:nvPr userDrawn="1"/>
          </p:nvSpPr>
          <p:spPr bwMode="auto">
            <a:xfrm flipV="1">
              <a:off x="5893" y="3657"/>
              <a:ext cx="117" cy="1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55" name="Group 60"/>
          <p:cNvGrpSpPr>
            <a:grpSpLocks/>
          </p:cNvGrpSpPr>
          <p:nvPr userDrawn="1"/>
        </p:nvGrpSpPr>
        <p:grpSpPr bwMode="auto">
          <a:xfrm>
            <a:off x="9355138" y="6099175"/>
            <a:ext cx="739775" cy="182563"/>
            <a:chOff x="5893" y="3884"/>
            <a:chExt cx="466" cy="115"/>
          </a:xfrm>
        </p:grpSpPr>
        <p:sp>
          <p:nvSpPr>
            <p:cNvPr id="56" name="Rectangle 61"/>
            <p:cNvSpPr>
              <a:spLocks noChangeArrowheads="1"/>
            </p:cNvSpPr>
            <p:nvPr userDrawn="1"/>
          </p:nvSpPr>
          <p:spPr bwMode="auto">
            <a:xfrm flipV="1">
              <a:off x="6010" y="3884"/>
              <a:ext cx="116" cy="11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7" name="Rectangle 62"/>
            <p:cNvSpPr>
              <a:spLocks noChangeArrowheads="1"/>
            </p:cNvSpPr>
            <p:nvPr userDrawn="1"/>
          </p:nvSpPr>
          <p:spPr bwMode="auto">
            <a:xfrm flipV="1">
              <a:off x="6126" y="3884"/>
              <a:ext cx="116" cy="11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8" name="Rectangle 63"/>
            <p:cNvSpPr>
              <a:spLocks noChangeArrowheads="1"/>
            </p:cNvSpPr>
            <p:nvPr userDrawn="1"/>
          </p:nvSpPr>
          <p:spPr bwMode="auto">
            <a:xfrm flipV="1">
              <a:off x="6242" y="3884"/>
              <a:ext cx="117" cy="115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9" name="Rectangle 64"/>
            <p:cNvSpPr>
              <a:spLocks noChangeArrowheads="1"/>
            </p:cNvSpPr>
            <p:nvPr userDrawn="1"/>
          </p:nvSpPr>
          <p:spPr bwMode="auto">
            <a:xfrm flipV="1">
              <a:off x="5893" y="3884"/>
              <a:ext cx="117" cy="11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60" name="Group 65"/>
          <p:cNvGrpSpPr>
            <a:grpSpLocks/>
          </p:cNvGrpSpPr>
          <p:nvPr userDrawn="1"/>
        </p:nvGrpSpPr>
        <p:grpSpPr bwMode="auto">
          <a:xfrm>
            <a:off x="9355138" y="6324600"/>
            <a:ext cx="739775" cy="182563"/>
            <a:chOff x="5893" y="4026"/>
            <a:chExt cx="466" cy="115"/>
          </a:xfrm>
        </p:grpSpPr>
        <p:sp>
          <p:nvSpPr>
            <p:cNvPr id="61" name="Rectangle 66"/>
            <p:cNvSpPr>
              <a:spLocks noChangeArrowheads="1"/>
            </p:cNvSpPr>
            <p:nvPr userDrawn="1"/>
          </p:nvSpPr>
          <p:spPr bwMode="auto">
            <a:xfrm flipV="1">
              <a:off x="6010" y="4026"/>
              <a:ext cx="116" cy="115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2" name="Rectangle 67"/>
            <p:cNvSpPr>
              <a:spLocks noChangeArrowheads="1"/>
            </p:cNvSpPr>
            <p:nvPr userDrawn="1"/>
          </p:nvSpPr>
          <p:spPr bwMode="auto">
            <a:xfrm flipV="1">
              <a:off x="6126" y="4026"/>
              <a:ext cx="116" cy="115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3" name="Rectangle 68"/>
            <p:cNvSpPr>
              <a:spLocks noChangeArrowheads="1"/>
            </p:cNvSpPr>
            <p:nvPr userDrawn="1"/>
          </p:nvSpPr>
          <p:spPr bwMode="auto">
            <a:xfrm flipV="1">
              <a:off x="6242" y="4026"/>
              <a:ext cx="117" cy="115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4" name="Rectangle 69"/>
            <p:cNvSpPr>
              <a:spLocks noChangeArrowheads="1"/>
            </p:cNvSpPr>
            <p:nvPr userDrawn="1"/>
          </p:nvSpPr>
          <p:spPr bwMode="auto">
            <a:xfrm flipV="1">
              <a:off x="5893" y="4026"/>
              <a:ext cx="117" cy="11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65" name="Group 70"/>
          <p:cNvGrpSpPr>
            <a:grpSpLocks/>
          </p:cNvGrpSpPr>
          <p:nvPr userDrawn="1"/>
        </p:nvGrpSpPr>
        <p:grpSpPr bwMode="auto">
          <a:xfrm>
            <a:off x="9355138" y="6548438"/>
            <a:ext cx="739775" cy="182562"/>
            <a:chOff x="5893" y="4167"/>
            <a:chExt cx="466" cy="115"/>
          </a:xfrm>
        </p:grpSpPr>
        <p:sp>
          <p:nvSpPr>
            <p:cNvPr id="66" name="Rectangle 71"/>
            <p:cNvSpPr>
              <a:spLocks noChangeArrowheads="1"/>
            </p:cNvSpPr>
            <p:nvPr userDrawn="1"/>
          </p:nvSpPr>
          <p:spPr bwMode="auto">
            <a:xfrm flipV="1">
              <a:off x="6010" y="4167"/>
              <a:ext cx="116" cy="115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7" name="Rectangle 72"/>
            <p:cNvSpPr>
              <a:spLocks noChangeArrowheads="1"/>
            </p:cNvSpPr>
            <p:nvPr userDrawn="1"/>
          </p:nvSpPr>
          <p:spPr bwMode="auto">
            <a:xfrm flipV="1">
              <a:off x="6126" y="4167"/>
              <a:ext cx="116" cy="115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8" name="Rectangle 73"/>
            <p:cNvSpPr>
              <a:spLocks noChangeArrowheads="1"/>
            </p:cNvSpPr>
            <p:nvPr userDrawn="1"/>
          </p:nvSpPr>
          <p:spPr bwMode="auto">
            <a:xfrm flipV="1">
              <a:off x="6242" y="4167"/>
              <a:ext cx="117" cy="115"/>
            </a:xfrm>
            <a:prstGeom prst="rect">
              <a:avLst/>
            </a:pr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9" name="Rectangle 74"/>
            <p:cNvSpPr>
              <a:spLocks noChangeArrowheads="1"/>
            </p:cNvSpPr>
            <p:nvPr userDrawn="1"/>
          </p:nvSpPr>
          <p:spPr bwMode="auto">
            <a:xfrm flipV="1">
              <a:off x="5893" y="4167"/>
              <a:ext cx="117" cy="11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zh-TW" altLang="en-US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359" y="2130320"/>
            <a:ext cx="7773282" cy="147173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0718" y="3887664"/>
            <a:ext cx="6402564" cy="1750620"/>
          </a:xfrm>
        </p:spPr>
        <p:txBody>
          <a:bodyPr/>
          <a:lstStyle>
            <a:lvl1pPr marL="0" indent="0" algn="ctr">
              <a:buNone/>
              <a:defRPr/>
            </a:lvl1pPr>
            <a:lvl2pPr marL="812729" indent="0" algn="ctr">
              <a:buNone/>
              <a:defRPr/>
            </a:lvl2pPr>
            <a:lvl3pPr marL="1625454" indent="0" algn="ctr">
              <a:buNone/>
              <a:defRPr/>
            </a:lvl3pPr>
            <a:lvl4pPr marL="2438183" indent="0" algn="ctr">
              <a:buNone/>
              <a:defRPr/>
            </a:lvl4pPr>
            <a:lvl5pPr marL="3250908" indent="0" algn="ctr">
              <a:buNone/>
              <a:defRPr/>
            </a:lvl5pPr>
            <a:lvl6pPr marL="4063637" indent="0" algn="ctr">
              <a:buNone/>
              <a:defRPr/>
            </a:lvl6pPr>
            <a:lvl7pPr marL="4876364" indent="0" algn="ctr">
              <a:buNone/>
              <a:defRPr/>
            </a:lvl7pPr>
            <a:lvl8pPr marL="5689092" indent="0" algn="ctr">
              <a:buNone/>
              <a:defRPr/>
            </a:lvl8pPr>
            <a:lvl9pPr marL="6501817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7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825BAFD8-8222-466F-ADCC-DC47D5E16B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54556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986158D0-7A18-49CC-A5F8-1C60D47410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43364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3155" y="4408474"/>
            <a:ext cx="7770762" cy="1360848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3155" y="2906502"/>
            <a:ext cx="7770762" cy="1501971"/>
          </a:xfrm>
        </p:spPr>
        <p:txBody>
          <a:bodyPr anchor="b"/>
          <a:lstStyle>
            <a:lvl1pPr marL="0" indent="0">
              <a:buNone/>
              <a:defRPr sz="3600"/>
            </a:lvl1pPr>
            <a:lvl2pPr marL="812729" indent="0">
              <a:buNone/>
              <a:defRPr sz="3200"/>
            </a:lvl2pPr>
            <a:lvl3pPr marL="1625454" indent="0">
              <a:buNone/>
              <a:defRPr sz="2800"/>
            </a:lvl3pPr>
            <a:lvl4pPr marL="2438183" indent="0">
              <a:buNone/>
              <a:defRPr sz="2500"/>
            </a:lvl4pPr>
            <a:lvl5pPr marL="3250908" indent="0">
              <a:buNone/>
              <a:defRPr sz="2500"/>
            </a:lvl5pPr>
            <a:lvl6pPr marL="4063637" indent="0">
              <a:buNone/>
              <a:defRPr sz="2500"/>
            </a:lvl6pPr>
            <a:lvl7pPr marL="4876364" indent="0">
              <a:buNone/>
              <a:defRPr sz="2500"/>
            </a:lvl7pPr>
            <a:lvl8pPr marL="5689092" indent="0">
              <a:buNone/>
              <a:defRPr sz="2500"/>
            </a:lvl8pPr>
            <a:lvl9pPr marL="6501817" indent="0">
              <a:buNone/>
              <a:defRPr sz="2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BF0811F4-8B5A-4738-BAF4-CE147DECD4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136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44F1-BEF3-4D70-A7A4-E7FBA436DE68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B3711-894C-4F7D-947A-50FD533D88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1555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84638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6067" y="1535582"/>
            <a:ext cx="4041602" cy="638422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2729" indent="0">
              <a:buNone/>
              <a:defRPr sz="3600" b="1"/>
            </a:lvl2pPr>
            <a:lvl3pPr marL="1625454" indent="0">
              <a:buNone/>
              <a:defRPr sz="3200" b="1"/>
            </a:lvl3pPr>
            <a:lvl4pPr marL="2438183" indent="0">
              <a:buNone/>
              <a:defRPr sz="2800" b="1"/>
            </a:lvl4pPr>
            <a:lvl5pPr marL="3250908" indent="0">
              <a:buNone/>
              <a:defRPr sz="2800" b="1"/>
            </a:lvl5pPr>
            <a:lvl6pPr marL="4063637" indent="0">
              <a:buNone/>
              <a:defRPr sz="2800" b="1"/>
            </a:lvl6pPr>
            <a:lvl7pPr marL="4876364" indent="0">
              <a:buNone/>
              <a:defRPr sz="2800" b="1"/>
            </a:lvl7pPr>
            <a:lvl8pPr marL="5689092" indent="0">
              <a:buNone/>
              <a:defRPr sz="2800" b="1"/>
            </a:lvl8pPr>
            <a:lvl9pPr marL="6501817" indent="0">
              <a:buNone/>
              <a:defRPr sz="2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6067" y="2173997"/>
            <a:ext cx="4041602" cy="3951498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818" y="1535582"/>
            <a:ext cx="4044121" cy="638422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2729" indent="0">
              <a:buNone/>
              <a:defRPr sz="3600" b="1"/>
            </a:lvl2pPr>
            <a:lvl3pPr marL="1625454" indent="0">
              <a:buNone/>
              <a:defRPr sz="3200" b="1"/>
            </a:lvl3pPr>
            <a:lvl4pPr marL="2438183" indent="0">
              <a:buNone/>
              <a:defRPr sz="2800" b="1"/>
            </a:lvl4pPr>
            <a:lvl5pPr marL="3250908" indent="0">
              <a:buNone/>
              <a:defRPr sz="2800" b="1"/>
            </a:lvl5pPr>
            <a:lvl6pPr marL="4063637" indent="0">
              <a:buNone/>
              <a:defRPr sz="2800" b="1"/>
            </a:lvl6pPr>
            <a:lvl7pPr marL="4876364" indent="0">
              <a:buNone/>
              <a:defRPr sz="2800" b="1"/>
            </a:lvl7pPr>
            <a:lvl8pPr marL="5689092" indent="0">
              <a:buNone/>
              <a:defRPr sz="2800" b="1"/>
            </a:lvl8pPr>
            <a:lvl9pPr marL="6501817" indent="0">
              <a:buNone/>
              <a:defRPr sz="2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3818" y="2173997"/>
            <a:ext cx="4044121" cy="3951498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92ED9D9E-ED60-4B66-BACD-63F8F372C7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25781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82E8E313-9061-49B3-95B0-CB49BA24EE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89124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9FEDF9FB-E5B0-4196-92BB-224A133BF1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54655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069" y="272176"/>
            <a:ext cx="3008524" cy="1162601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464" y="272178"/>
            <a:ext cx="5112475" cy="5853324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6069" y="1434771"/>
            <a:ext cx="3008524" cy="4690723"/>
          </a:xfrm>
        </p:spPr>
        <p:txBody>
          <a:bodyPr/>
          <a:lstStyle>
            <a:lvl1pPr marL="0" indent="0">
              <a:buNone/>
              <a:defRPr sz="2500"/>
            </a:lvl1pPr>
            <a:lvl2pPr marL="812729" indent="0">
              <a:buNone/>
              <a:defRPr sz="2100"/>
            </a:lvl2pPr>
            <a:lvl3pPr marL="1625454" indent="0">
              <a:buNone/>
              <a:defRPr sz="1800"/>
            </a:lvl3pPr>
            <a:lvl4pPr marL="2438183" indent="0">
              <a:buNone/>
              <a:defRPr sz="1600"/>
            </a:lvl4pPr>
            <a:lvl5pPr marL="3250908" indent="0">
              <a:buNone/>
              <a:defRPr sz="1600"/>
            </a:lvl5pPr>
            <a:lvl6pPr marL="4063637" indent="0">
              <a:buNone/>
              <a:defRPr sz="1600"/>
            </a:lvl6pPr>
            <a:lvl7pPr marL="4876364" indent="0">
              <a:buNone/>
              <a:defRPr sz="1600"/>
            </a:lvl7pPr>
            <a:lvl8pPr marL="5689092" indent="0">
              <a:buNone/>
              <a:defRPr sz="1600"/>
            </a:lvl8pPr>
            <a:lvl9pPr marL="6501817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FBED5A69-3121-473F-8212-1C86A7BCF7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26640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1515" y="4801608"/>
            <a:ext cx="5487911" cy="564500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1515" y="611542"/>
            <a:ext cx="5487911" cy="4116144"/>
          </a:xfrm>
        </p:spPr>
        <p:txBody>
          <a:bodyPr/>
          <a:lstStyle>
            <a:lvl1pPr marL="0" indent="0">
              <a:buNone/>
              <a:defRPr sz="5700"/>
            </a:lvl1pPr>
            <a:lvl2pPr marL="812729" indent="0">
              <a:buNone/>
              <a:defRPr sz="5000"/>
            </a:lvl2pPr>
            <a:lvl3pPr marL="1625454" indent="0">
              <a:buNone/>
              <a:defRPr sz="4300"/>
            </a:lvl3pPr>
            <a:lvl4pPr marL="2438183" indent="0">
              <a:buNone/>
              <a:defRPr sz="3600"/>
            </a:lvl4pPr>
            <a:lvl5pPr marL="3250908" indent="0">
              <a:buNone/>
              <a:defRPr sz="3600"/>
            </a:lvl5pPr>
            <a:lvl6pPr marL="4063637" indent="0">
              <a:buNone/>
              <a:defRPr sz="3600"/>
            </a:lvl6pPr>
            <a:lvl7pPr marL="4876364" indent="0">
              <a:buNone/>
              <a:defRPr sz="3600"/>
            </a:lvl7pPr>
            <a:lvl8pPr marL="5689092" indent="0">
              <a:buNone/>
              <a:defRPr sz="3600"/>
            </a:lvl8pPr>
            <a:lvl9pPr marL="6501817" indent="0">
              <a:buNone/>
              <a:defRPr sz="36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1515" y="5366108"/>
            <a:ext cx="5487911" cy="806428"/>
          </a:xfrm>
        </p:spPr>
        <p:txBody>
          <a:bodyPr/>
          <a:lstStyle>
            <a:lvl1pPr marL="0" indent="0">
              <a:buNone/>
              <a:defRPr sz="2500"/>
            </a:lvl1pPr>
            <a:lvl2pPr marL="812729" indent="0">
              <a:buNone/>
              <a:defRPr sz="2100"/>
            </a:lvl2pPr>
            <a:lvl3pPr marL="1625454" indent="0">
              <a:buNone/>
              <a:defRPr sz="1800"/>
            </a:lvl3pPr>
            <a:lvl4pPr marL="2438183" indent="0">
              <a:buNone/>
              <a:defRPr sz="1600"/>
            </a:lvl4pPr>
            <a:lvl5pPr marL="3250908" indent="0">
              <a:buNone/>
              <a:defRPr sz="1600"/>
            </a:lvl5pPr>
            <a:lvl6pPr marL="4063637" indent="0">
              <a:buNone/>
              <a:defRPr sz="1600"/>
            </a:lvl6pPr>
            <a:lvl7pPr marL="4876364" indent="0">
              <a:buNone/>
              <a:defRPr sz="1600"/>
            </a:lvl7pPr>
            <a:lvl8pPr marL="5689092" indent="0">
              <a:buNone/>
              <a:defRPr sz="1600"/>
            </a:lvl8pPr>
            <a:lvl9pPr marL="6501817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711C9F6-2A61-4222-B552-462843D099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27377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B5A3133D-369D-4E57-B7EF-D680188177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88511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1856" y="275530"/>
            <a:ext cx="2056077" cy="584996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6067" y="275530"/>
            <a:ext cx="5933898" cy="584996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470FEF7-4197-4332-8F9C-3A682B2293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99325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6067" y="275530"/>
            <a:ext cx="8231866" cy="584996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B8816085-05D2-4CED-BCA5-9C225C5172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26311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058DFEA-654C-4E96-979D-4062D04E4E44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CF16E89C-3183-45C5-845A-41336FA0CA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52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9B7C9-01E6-4ECC-8D4C-310F5EF5920C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17514-86E0-4C1B-AF62-4A3B261259D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141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/>
          <p:cNvSpPr>
            <a:spLocks noChangeArrowheads="1"/>
          </p:cNvSpPr>
          <p:nvPr userDrawn="1"/>
        </p:nvSpPr>
        <p:spPr bwMode="auto">
          <a:xfrm>
            <a:off x="0" y="304800"/>
            <a:ext cx="9144000" cy="8382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z="2000">
              <a:solidFill>
                <a:srgbClr val="595959"/>
              </a:solidFill>
              <a:latin typeface="Impact" pitchFamily="34" charset="0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04800"/>
            <a:ext cx="3071813" cy="838200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</a:endParaRPr>
          </a:p>
        </p:txBody>
      </p:sp>
      <p:pic>
        <p:nvPicPr>
          <p:cNvPr id="6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76250"/>
            <a:ext cx="140493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56E4E-EAF6-4A4C-AD19-AE04CCAFB091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DF613-9F53-44F5-97FF-62553E3F21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07745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95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077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22D16-8EA8-4B1D-9DBC-34B2AF772BFF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881C3-4CEE-418E-AB4D-E3699220C5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275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077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077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3215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8916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8916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132141" y="358635"/>
            <a:ext cx="6011863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91439" tIns="45719" rIns="91439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58632"/>
            <a:ext cx="3132138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8916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2014/10/20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9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1316E-7C9E-431D-8594-32EE0BC4AE6C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0F6CF-80B0-4F6A-BAF5-03922E171F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9165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4" y="285729"/>
            <a:ext cx="6804025" cy="571503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1590" y="304399"/>
            <a:ext cx="2341565" cy="552833"/>
          </a:xfrm>
          <a:prstGeom prst="rect">
            <a:avLst/>
          </a:prstGeom>
          <a:solidFill>
            <a:srgbClr val="E6001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AA475-C5DB-4B95-A586-E9460E0CD836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9ABBC-28FF-42EB-A33D-03C47D9E59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072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BF6C-0A15-4302-BC85-B4A991F7E9D0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D6FDE-74F8-4FC1-A449-6B50130B2C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3543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70D77-A177-45F2-9846-B7E0FF6E949E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3D5A-4082-4EB0-9214-BE13272E5B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771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65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60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slideLayout" Target="../slideLayouts/slideLayout64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5.xml"/><Relationship Id="rId41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37" Type="http://schemas.openxmlformats.org/officeDocument/2006/relationships/slideLayout" Target="../slideLayouts/slideLayout63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57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165100"/>
            <a:ext cx="6851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028700"/>
            <a:ext cx="8229600" cy="50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52C7B3-E63B-49C6-80C3-BDECC78CB916}" type="datetimeFigureOut">
              <a:rPr lang="zh-CN" altLang="en-US"/>
              <a:pPr>
                <a:defRPr/>
              </a:pPr>
              <a:t>2014/10/20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3B56286-F193-45B8-999A-284309F7A3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cxnSp>
        <p:nvCxnSpPr>
          <p:cNvPr id="1031" name="直接连接符 9"/>
          <p:cNvCxnSpPr>
            <a:cxnSpLocks noChangeShapeType="1"/>
          </p:cNvCxnSpPr>
          <p:nvPr/>
        </p:nvCxnSpPr>
        <p:spPr bwMode="auto">
          <a:xfrm>
            <a:off x="0" y="889000"/>
            <a:ext cx="8763000" cy="0"/>
          </a:xfrm>
          <a:prstGeom prst="line">
            <a:avLst/>
          </a:prstGeom>
          <a:noFill/>
          <a:ln w="19050" algn="ctr">
            <a:solidFill>
              <a:srgbClr val="A6A6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32" name="Picture 2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65100"/>
            <a:ext cx="12382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97" r:id="rId1"/>
    <p:sldLayoutId id="2147484587" r:id="rId2"/>
    <p:sldLayoutId id="2147484588" r:id="rId3"/>
    <p:sldLayoutId id="2147484589" r:id="rId4"/>
    <p:sldLayoutId id="2147484590" r:id="rId5"/>
    <p:sldLayoutId id="2147484591" r:id="rId6"/>
    <p:sldLayoutId id="2147484592" r:id="rId7"/>
    <p:sldLayoutId id="2147484593" r:id="rId8"/>
    <p:sldLayoutId id="2147484594" r:id="rId9"/>
    <p:sldLayoutId id="2147484595" r:id="rId10"/>
    <p:sldLayoutId id="2147484596" r:id="rId11"/>
    <p:sldLayoutId id="2147484598" r:id="rId12"/>
    <p:sldLayoutId id="2147484599" r:id="rId13"/>
    <p:sldLayoutId id="2147484600" r:id="rId14"/>
    <p:sldLayoutId id="2147484601" r:id="rId15"/>
    <p:sldLayoutId id="2147484602" r:id="rId16"/>
    <p:sldLayoutId id="2147484603" r:id="rId17"/>
    <p:sldLayoutId id="2147484604" r:id="rId18"/>
    <p:sldLayoutId id="2147484605" r:id="rId19"/>
    <p:sldLayoutId id="2147484606" r:id="rId20"/>
    <p:sldLayoutId id="2147484607" r:id="rId21"/>
    <p:sldLayoutId id="2147484608" r:id="rId22"/>
    <p:sldLayoutId id="2147484609" r:id="rId23"/>
    <p:sldLayoutId id="2147484610" r:id="rId24"/>
    <p:sldLayoutId id="2147484611" r:id="rId25"/>
    <p:sldLayoutId id="2147484612" r:id="rId2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6225"/>
            <a:ext cx="823277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9" rIns="91436" bIns="457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327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9" rIns="91436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6813"/>
            <a:ext cx="2135187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9" rIns="91436" bIns="45719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6813"/>
            <a:ext cx="28956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9" rIns="91436" bIns="45719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6813"/>
            <a:ext cx="213518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9" rIns="91436" bIns="45719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4BB24CF-2B47-439C-A084-0B539F2C1F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055" name="Picture 6"/>
          <p:cNvPicPr>
            <a:picLocks noChangeAspect="1" noChangeArrowheads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13" r:id="rId1"/>
    <p:sldLayoutId id="2147484614" r:id="rId2"/>
    <p:sldLayoutId id="2147484615" r:id="rId3"/>
    <p:sldLayoutId id="2147484616" r:id="rId4"/>
    <p:sldLayoutId id="2147484617" r:id="rId5"/>
    <p:sldLayoutId id="2147484618" r:id="rId6"/>
    <p:sldLayoutId id="2147484619" r:id="rId7"/>
    <p:sldLayoutId id="2147484620" r:id="rId8"/>
    <p:sldLayoutId id="2147484621" r:id="rId9"/>
    <p:sldLayoutId id="2147484622" r:id="rId10"/>
    <p:sldLayoutId id="2147484623" r:id="rId11"/>
    <p:sldLayoutId id="2147484624" r:id="rId12"/>
    <p:sldLayoutId id="2147484625" r:id="rId13"/>
    <p:sldLayoutId id="2147484626" r:id="rId14"/>
    <p:sldLayoutId id="2147484627" r:id="rId15"/>
    <p:sldLayoutId id="2147484628" r:id="rId16"/>
    <p:sldLayoutId id="2147484629" r:id="rId17"/>
    <p:sldLayoutId id="2147484630" r:id="rId18"/>
    <p:sldLayoutId id="2147484631" r:id="rId19"/>
    <p:sldLayoutId id="2147484632" r:id="rId20"/>
    <p:sldLayoutId id="2147484633" r:id="rId21"/>
    <p:sldLayoutId id="2147484634" r:id="rId22"/>
    <p:sldLayoutId id="2147484635" r:id="rId23"/>
    <p:sldLayoutId id="2147484636" r:id="rId24"/>
    <p:sldLayoutId id="2147484637" r:id="rId25"/>
    <p:sldLayoutId id="2147484638" r:id="rId26"/>
    <p:sldLayoutId id="2147484639" r:id="rId27"/>
    <p:sldLayoutId id="2147484640" r:id="rId28"/>
    <p:sldLayoutId id="2147484641" r:id="rId29"/>
    <p:sldLayoutId id="2147484642" r:id="rId30"/>
    <p:sldLayoutId id="2147484643" r:id="rId31"/>
    <p:sldLayoutId id="2147484644" r:id="rId32"/>
    <p:sldLayoutId id="2147484645" r:id="rId33"/>
    <p:sldLayoutId id="2147484646" r:id="rId34"/>
    <p:sldLayoutId id="2147484647" r:id="rId35"/>
    <p:sldLayoutId id="2147484648" r:id="rId36"/>
    <p:sldLayoutId id="2147484649" r:id="rId37"/>
    <p:sldLayoutId id="2147484650" r:id="rId38"/>
    <p:sldLayoutId id="2147484651" r:id="rId39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微软雅黑" pitchFamily="34" charset="-122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微软雅黑" pitchFamily="34" charset="-122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微软雅黑" pitchFamily="34" charset="-122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微软雅黑" pitchFamily="34" charset="-122"/>
        </a:defRPr>
      </a:lvl5pPr>
      <a:lvl6pPr marL="812764" algn="ctr" defTabSz="91436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1625525" algn="ctr" defTabSz="91436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2438290" algn="ctr" defTabSz="91436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3251051" algn="ctr" defTabSz="91436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defTabSz="912813" rtl="0" eaLnBrk="0" fontAlgn="base" hangingPunct="0">
        <a:spcBef>
          <a:spcPct val="20000"/>
        </a:spcBef>
        <a:spcAft>
          <a:spcPct val="0"/>
        </a:spcAft>
        <a:buChar char="•"/>
        <a:defRPr sz="57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+mn-ea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870070" indent="-228591" algn="l" defTabSz="91436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682833" indent="-228591" algn="l" defTabSz="91436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4495597" indent="-228591" algn="l" defTabSz="91436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5308358" indent="-228591" algn="l" defTabSz="91436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4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25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90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51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815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78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40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101" algn="l" defTabSz="16255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4.jpeg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0.png"/><Relationship Id="rId5" Type="http://schemas.openxmlformats.org/officeDocument/2006/relationships/image" Target="../media/image44.jpeg"/><Relationship Id="rId4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4.wdp"/><Relationship Id="rId18" Type="http://schemas.openxmlformats.org/officeDocument/2006/relationships/image" Target="../media/image56.png"/><Relationship Id="rId26" Type="http://schemas.openxmlformats.org/officeDocument/2006/relationships/image" Target="../media/image64.jpeg"/><Relationship Id="rId3" Type="http://schemas.openxmlformats.org/officeDocument/2006/relationships/image" Target="../media/image45.jpeg"/><Relationship Id="rId21" Type="http://schemas.openxmlformats.org/officeDocument/2006/relationships/image" Target="../media/image59.png"/><Relationship Id="rId7" Type="http://schemas.openxmlformats.org/officeDocument/2006/relationships/image" Target="../media/image49.png"/><Relationship Id="rId12" Type="http://schemas.openxmlformats.org/officeDocument/2006/relationships/image" Target="../media/image52.png"/><Relationship Id="rId17" Type="http://schemas.microsoft.com/office/2007/relationships/hdphoto" Target="../media/hdphoto5.wdp"/><Relationship Id="rId25" Type="http://schemas.openxmlformats.org/officeDocument/2006/relationships/image" Target="../media/image63.png"/><Relationship Id="rId2" Type="http://schemas.openxmlformats.org/officeDocument/2006/relationships/audio" Target="../media/audio1.wav"/><Relationship Id="rId16" Type="http://schemas.openxmlformats.org/officeDocument/2006/relationships/image" Target="../media/image55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8.png"/><Relationship Id="rId11" Type="http://schemas.microsoft.com/office/2007/relationships/hdphoto" Target="../media/hdphoto3.wdp"/><Relationship Id="rId24" Type="http://schemas.openxmlformats.org/officeDocument/2006/relationships/image" Target="../media/image62.png"/><Relationship Id="rId5" Type="http://schemas.openxmlformats.org/officeDocument/2006/relationships/image" Target="../media/image47.png"/><Relationship Id="rId15" Type="http://schemas.openxmlformats.org/officeDocument/2006/relationships/image" Target="../media/image54.png"/><Relationship Id="rId23" Type="http://schemas.openxmlformats.org/officeDocument/2006/relationships/image" Target="../media/image61.png"/><Relationship Id="rId10" Type="http://schemas.openxmlformats.org/officeDocument/2006/relationships/image" Target="../media/image51.png"/><Relationship Id="rId19" Type="http://schemas.openxmlformats.org/officeDocument/2006/relationships/image" Target="../media/image57.png"/><Relationship Id="rId4" Type="http://schemas.openxmlformats.org/officeDocument/2006/relationships/image" Target="../media/image46.png"/><Relationship Id="rId9" Type="http://schemas.microsoft.com/office/2007/relationships/hdphoto" Target="../media/hdphoto2.wdp"/><Relationship Id="rId14" Type="http://schemas.openxmlformats.org/officeDocument/2006/relationships/image" Target="../media/image53.png"/><Relationship Id="rId22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11.png"/><Relationship Id="rId4" Type="http://schemas.openxmlformats.org/officeDocument/2006/relationships/image" Target="../media/image1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emf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4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6.png"/><Relationship Id="rId11" Type="http://schemas.openxmlformats.org/officeDocument/2006/relationships/image" Target="../media/image158.png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55.png"/><Relationship Id="rId9" Type="http://schemas.openxmlformats.org/officeDocument/2006/relationships/image" Target="../media/image1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0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15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2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1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74.png"/><Relationship Id="rId4" Type="http://schemas.openxmlformats.org/officeDocument/2006/relationships/image" Target="../media/image17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81.png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86.png"/><Relationship Id="rId5" Type="http://schemas.openxmlformats.org/officeDocument/2006/relationships/image" Target="../media/image185.png"/><Relationship Id="rId4" Type="http://schemas.openxmlformats.org/officeDocument/2006/relationships/image" Target="../media/image18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84.jpeg"/><Relationship Id="rId4" Type="http://schemas.openxmlformats.org/officeDocument/2006/relationships/image" Target="../media/image18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6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912" y="2530475"/>
            <a:ext cx="5112568" cy="93821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4800" dirty="0" smtClean="0">
                <a:solidFill>
                  <a:srgbClr val="FF0000"/>
                </a:solidFill>
                <a:ea typeface="黑体" pitchFamily="2" charset="-122"/>
              </a:rPr>
              <a:t>智慧园区安全方案</a:t>
            </a:r>
            <a:r>
              <a:rPr lang="en-US" altLang="zh-CN" sz="3600" dirty="0" smtClean="0">
                <a:ea typeface="黑体" pitchFamily="2" charset="-122"/>
              </a:rPr>
              <a:t>       </a:t>
            </a:r>
            <a:endParaRPr lang="en-US" altLang="zh-CN" b="0" dirty="0" smtClean="0">
              <a:ea typeface="黑体" pitchFamily="2" charset="-122"/>
            </a:endParaRP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355976" y="5229200"/>
            <a:ext cx="4124325" cy="5032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400" dirty="0" smtClean="0">
                <a:ea typeface="黑体" pitchFamily="2" charset="-122"/>
              </a:rPr>
              <a:t>—</a:t>
            </a:r>
            <a:r>
              <a:rPr lang="zh-CN" altLang="en-US" sz="2400" dirty="0" smtClean="0">
                <a:ea typeface="黑体" pitchFamily="2" charset="-122"/>
              </a:rPr>
              <a:t>浙江大华 智慧城市事业部</a:t>
            </a:r>
            <a:endParaRPr lang="zh-CN" altLang="en-US" sz="1800" dirty="0"/>
          </a:p>
        </p:txBody>
      </p:sp>
      <p:sp>
        <p:nvSpPr>
          <p:cNvPr id="33796" name="DtsShapeName" descr="20655574DBE05C64@49B@B7C9239D8DD083&lt;;Y83&lt;B3X27948!!!!!!BIHO@]x27948!!!!!!!!!!11102131016E11102131016E1!!!!!!!!!!!!!!!!!!!!!!!!!!!!!!!!!!!!!!!!!!!!!!!!!!!!83AEI83AEV[40846!!!!!!BIHO@]{40846!!!!@58@562113061@88860113061@88860!!!!!!!!!!!!!!!!!!!!!!!!!!!!!!!!!!!!!!!!!!!!!!!!!!!!84N&gt;6870?P[54044!!!!!!BIHO@]{54044!!!!@579@741100181521@11100181521@1!!!!!!!!!!!!!!!!!!!!!!!!!!!!!!!!!!!!!!!!!!!!!!!!!!!!87A;P87A;kX11010714!!!BIHO@]x11010714!@@9175E1102E25E8@@91102E25E8@@9!!!!!!!!!!!!!!!!!!!!!!!!!!!!!!!!!!!!!!!!!!!!!!!!!!!!88=&gt;R8:=AV[74405@!!!!!BIHO@]{74405!!!1111111111GGGBB7B48311GGGBB7B483!!!!!!!!!!!!!!!!!!!!!!!!!!!!!!!!!!!!!!!!!!!!!!!!!!!!8;?&gt;]8=M&gt;GF11071988!!!BIHO@]f110719881111111111353B7369GB11353B7369GB!!!!!!!!!!!!!!!!!!!!!!!!!!!!!!!!!!!!!!!!!!!!!!!!!!!!8;&gt;;U8;&gt;BWF11071988!!!BIHO@]F110719881111111111353B7369GB11353B7369GB!!!!!!!!!!!!!!!!!!!!!!!!!!!!!!!!!!!!!!!!!!!!!!!!!!!!8=MDd8=L&lt;JI11021010!!!BIHO@]i11021010B1@910431135D9863G60韩汐牨灼黑财搜牥哟橡笺亏都惫衡癌/qqu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1!1" hidden="1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3 w 21600"/>
              <a:gd name="T13" fmla="*/ 2272 h 21600"/>
              <a:gd name="T14" fmla="*/ 16554 w 21600"/>
              <a:gd name="T15" fmla="*/ 1368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6" name="直接连接符 285"/>
          <p:cNvCxnSpPr/>
          <p:nvPr/>
        </p:nvCxnSpPr>
        <p:spPr bwMode="auto">
          <a:xfrm>
            <a:off x="457180" y="5315361"/>
            <a:ext cx="813690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38" name="圆角矩形 237"/>
          <p:cNvSpPr/>
          <p:nvPr/>
        </p:nvSpPr>
        <p:spPr bwMode="auto">
          <a:xfrm>
            <a:off x="1753324" y="2617166"/>
            <a:ext cx="6264696" cy="153191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231031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智慧园区安防系统结构图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grpSp>
        <p:nvGrpSpPr>
          <p:cNvPr id="158" name="组合 157"/>
          <p:cNvGrpSpPr/>
          <p:nvPr/>
        </p:nvGrpSpPr>
        <p:grpSpPr>
          <a:xfrm>
            <a:off x="1433625" y="5589240"/>
            <a:ext cx="936104" cy="253916"/>
            <a:chOff x="2555776" y="4869160"/>
            <a:chExt cx="1152128" cy="360040"/>
          </a:xfrm>
        </p:grpSpPr>
        <p:sp>
          <p:nvSpPr>
            <p:cNvPr id="107" name="圆角矩形 106"/>
            <p:cNvSpPr/>
            <p:nvPr/>
          </p:nvSpPr>
          <p:spPr bwMode="auto">
            <a:xfrm>
              <a:off x="2555776" y="4869160"/>
              <a:ext cx="1152128" cy="36004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57" name="矩形 156"/>
            <p:cNvSpPr/>
            <p:nvPr/>
          </p:nvSpPr>
          <p:spPr>
            <a:xfrm>
              <a:off x="2706106" y="4869160"/>
              <a:ext cx="890186" cy="360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50" kern="0" dirty="0" smtClean="0">
                  <a:solidFill>
                    <a:sysClr val="window" lastClr="FFFFFF"/>
                  </a:solidFill>
                  <a:latin typeface="+mn-ea"/>
                </a:rPr>
                <a:t>主干道路</a:t>
              </a:r>
              <a:endParaRPr lang="zh-CN" altLang="en-US" sz="1050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</p:grpSp>
      <p:grpSp>
        <p:nvGrpSpPr>
          <p:cNvPr id="159" name="组合 158"/>
          <p:cNvGrpSpPr/>
          <p:nvPr/>
        </p:nvGrpSpPr>
        <p:grpSpPr>
          <a:xfrm>
            <a:off x="3449953" y="5589240"/>
            <a:ext cx="936000" cy="255600"/>
            <a:chOff x="2555776" y="4869160"/>
            <a:chExt cx="1152128" cy="360040"/>
          </a:xfrm>
        </p:grpSpPr>
        <p:sp>
          <p:nvSpPr>
            <p:cNvPr id="160" name="圆角矩形 159"/>
            <p:cNvSpPr/>
            <p:nvPr/>
          </p:nvSpPr>
          <p:spPr bwMode="auto">
            <a:xfrm>
              <a:off x="2555776" y="4869160"/>
              <a:ext cx="1152128" cy="36004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61" name="矩形 160"/>
            <p:cNvSpPr/>
            <p:nvPr/>
          </p:nvSpPr>
          <p:spPr>
            <a:xfrm>
              <a:off x="2789560" y="4869160"/>
              <a:ext cx="72327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50" kern="0" dirty="0">
                  <a:solidFill>
                    <a:sysClr val="window" lastClr="FFFFFF"/>
                  </a:solidFill>
                  <a:latin typeface="+mn-ea"/>
                </a:rPr>
                <a:t>高点监控</a:t>
              </a:r>
            </a:p>
          </p:txBody>
        </p:sp>
      </p:grpSp>
      <p:grpSp>
        <p:nvGrpSpPr>
          <p:cNvPr id="162" name="组合 161"/>
          <p:cNvGrpSpPr/>
          <p:nvPr/>
        </p:nvGrpSpPr>
        <p:grpSpPr>
          <a:xfrm>
            <a:off x="4417724" y="5589240"/>
            <a:ext cx="936000" cy="255600"/>
            <a:chOff x="2555776" y="4869160"/>
            <a:chExt cx="1152128" cy="360040"/>
          </a:xfrm>
        </p:grpSpPr>
        <p:sp>
          <p:nvSpPr>
            <p:cNvPr id="163" name="圆角矩形 162"/>
            <p:cNvSpPr/>
            <p:nvPr/>
          </p:nvSpPr>
          <p:spPr bwMode="auto">
            <a:xfrm>
              <a:off x="2555776" y="4869160"/>
              <a:ext cx="1152128" cy="36004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64" name="矩形 163"/>
            <p:cNvSpPr/>
            <p:nvPr/>
          </p:nvSpPr>
          <p:spPr>
            <a:xfrm>
              <a:off x="2706056" y="4869160"/>
              <a:ext cx="890285" cy="357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50" kern="0" dirty="0">
                  <a:solidFill>
                    <a:sysClr val="window" lastClr="FFFFFF"/>
                  </a:solidFill>
                  <a:latin typeface="+mn-ea"/>
                </a:rPr>
                <a:t>周</a:t>
              </a:r>
              <a:r>
                <a:rPr lang="zh-CN" altLang="en-US" sz="1050" kern="0" dirty="0" smtClean="0">
                  <a:solidFill>
                    <a:sysClr val="window" lastClr="FFFFFF"/>
                  </a:solidFill>
                  <a:latin typeface="+mn-ea"/>
                </a:rPr>
                <a:t>界监控</a:t>
              </a:r>
              <a:endParaRPr lang="zh-CN" altLang="en-US" sz="1050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</p:grpSp>
      <p:grpSp>
        <p:nvGrpSpPr>
          <p:cNvPr id="165" name="组合 164"/>
          <p:cNvGrpSpPr/>
          <p:nvPr/>
        </p:nvGrpSpPr>
        <p:grpSpPr>
          <a:xfrm>
            <a:off x="5425836" y="5589240"/>
            <a:ext cx="936000" cy="255600"/>
            <a:chOff x="2555776" y="4869160"/>
            <a:chExt cx="1152128" cy="360040"/>
          </a:xfrm>
        </p:grpSpPr>
        <p:sp>
          <p:nvSpPr>
            <p:cNvPr id="166" name="圆角矩形 165"/>
            <p:cNvSpPr/>
            <p:nvPr/>
          </p:nvSpPr>
          <p:spPr bwMode="auto">
            <a:xfrm>
              <a:off x="2555776" y="4869160"/>
              <a:ext cx="1152128" cy="36004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67" name="矩形 166"/>
            <p:cNvSpPr/>
            <p:nvPr/>
          </p:nvSpPr>
          <p:spPr>
            <a:xfrm>
              <a:off x="2706056" y="4869160"/>
              <a:ext cx="890285" cy="357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50" kern="0" dirty="0" smtClean="0">
                  <a:solidFill>
                    <a:sysClr val="window" lastClr="FFFFFF"/>
                  </a:solidFill>
                  <a:latin typeface="+mn-ea"/>
                </a:rPr>
                <a:t>生产车间</a:t>
              </a:r>
              <a:endParaRPr lang="zh-CN" altLang="en-US" sz="1050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6433844" y="5589240"/>
            <a:ext cx="936000" cy="255600"/>
            <a:chOff x="2613568" y="4869160"/>
            <a:chExt cx="1152128" cy="360040"/>
          </a:xfrm>
        </p:grpSpPr>
        <p:sp>
          <p:nvSpPr>
            <p:cNvPr id="169" name="圆角矩形 168"/>
            <p:cNvSpPr/>
            <p:nvPr/>
          </p:nvSpPr>
          <p:spPr bwMode="auto">
            <a:xfrm>
              <a:off x="2613568" y="4869160"/>
              <a:ext cx="1152128" cy="36004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70" name="矩形 169"/>
            <p:cNvSpPr/>
            <p:nvPr/>
          </p:nvSpPr>
          <p:spPr>
            <a:xfrm>
              <a:off x="2706055" y="4869160"/>
              <a:ext cx="890285" cy="357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50" kern="0" dirty="0">
                  <a:solidFill>
                    <a:sysClr val="window" lastClr="FFFFFF"/>
                  </a:solidFill>
                  <a:latin typeface="+mn-ea"/>
                </a:rPr>
                <a:t>仓库</a:t>
              </a:r>
              <a:r>
                <a:rPr lang="zh-CN" altLang="en-US" sz="1050" kern="0" dirty="0" smtClean="0">
                  <a:solidFill>
                    <a:sysClr val="window" lastClr="FFFFFF"/>
                  </a:solidFill>
                  <a:latin typeface="+mn-ea"/>
                </a:rPr>
                <a:t>监控</a:t>
              </a:r>
              <a:endParaRPr lang="zh-CN" altLang="en-US" sz="1050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</p:grpSp>
      <p:grpSp>
        <p:nvGrpSpPr>
          <p:cNvPr id="171" name="组合 170"/>
          <p:cNvGrpSpPr/>
          <p:nvPr/>
        </p:nvGrpSpPr>
        <p:grpSpPr>
          <a:xfrm>
            <a:off x="7406812" y="5589240"/>
            <a:ext cx="992579" cy="255600"/>
            <a:chOff x="2540312" y="4869160"/>
            <a:chExt cx="1221771" cy="360040"/>
          </a:xfrm>
        </p:grpSpPr>
        <p:sp>
          <p:nvSpPr>
            <p:cNvPr id="172" name="圆角矩形 171"/>
            <p:cNvSpPr/>
            <p:nvPr/>
          </p:nvSpPr>
          <p:spPr bwMode="auto">
            <a:xfrm>
              <a:off x="2555776" y="4869160"/>
              <a:ext cx="1152128" cy="36004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73" name="矩形 172"/>
            <p:cNvSpPr/>
            <p:nvPr/>
          </p:nvSpPr>
          <p:spPr>
            <a:xfrm>
              <a:off x="2540312" y="4869160"/>
              <a:ext cx="1221771" cy="357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50" kern="0" dirty="0" smtClean="0">
                  <a:solidFill>
                    <a:sysClr val="window" lastClr="FFFFFF"/>
                  </a:solidFill>
                  <a:latin typeface="+mn-ea"/>
                </a:rPr>
                <a:t>办公区域监控</a:t>
              </a:r>
              <a:endParaRPr lang="zh-CN" altLang="en-US" sz="1050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</p:grpSp>
      <p:grpSp>
        <p:nvGrpSpPr>
          <p:cNvPr id="188" name="组合 187"/>
          <p:cNvGrpSpPr/>
          <p:nvPr/>
        </p:nvGrpSpPr>
        <p:grpSpPr>
          <a:xfrm>
            <a:off x="1753325" y="4437112"/>
            <a:ext cx="6552966" cy="720080"/>
            <a:chOff x="3479997" y="3717032"/>
            <a:chExt cx="2604169" cy="936104"/>
          </a:xfrm>
        </p:grpSpPr>
        <p:sp>
          <p:nvSpPr>
            <p:cNvPr id="174" name="云形 173"/>
            <p:cNvSpPr/>
            <p:nvPr/>
          </p:nvSpPr>
          <p:spPr bwMode="auto">
            <a:xfrm>
              <a:off x="3479997" y="3717032"/>
              <a:ext cx="2604169" cy="936104"/>
            </a:xfrm>
            <a:prstGeom prst="cloud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75" name="矩形 174"/>
            <p:cNvSpPr/>
            <p:nvPr/>
          </p:nvSpPr>
          <p:spPr>
            <a:xfrm>
              <a:off x="4538796" y="3985784"/>
              <a:ext cx="440321" cy="4801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800" b="1" dirty="0" smtClean="0">
                  <a:solidFill>
                    <a:schemeClr val="bg1"/>
                  </a:solidFill>
                </a:rPr>
                <a:t>专用网络</a:t>
              </a:r>
              <a:endParaRPr lang="zh-CN" altLang="en-US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7" name="组合 236"/>
          <p:cNvGrpSpPr/>
          <p:nvPr/>
        </p:nvGrpSpPr>
        <p:grpSpPr>
          <a:xfrm>
            <a:off x="2257380" y="2957306"/>
            <a:ext cx="5286412" cy="1047758"/>
            <a:chOff x="2237916" y="2237226"/>
            <a:chExt cx="5286412" cy="1047758"/>
          </a:xfrm>
        </p:grpSpPr>
        <p:sp>
          <p:nvSpPr>
            <p:cNvPr id="222" name="矩形 221"/>
            <p:cNvSpPr/>
            <p:nvPr/>
          </p:nvSpPr>
          <p:spPr>
            <a:xfrm>
              <a:off x="2237916" y="2999232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数据库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3" name="矩形 222"/>
            <p:cNvSpPr/>
            <p:nvPr/>
          </p:nvSpPr>
          <p:spPr>
            <a:xfrm>
              <a:off x="5452626" y="2999232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搜索引擎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4" name="矩形 223"/>
            <p:cNvSpPr/>
            <p:nvPr/>
          </p:nvSpPr>
          <p:spPr>
            <a:xfrm>
              <a:off x="6524196" y="2999232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工作流引擎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5" name="矩形 224"/>
            <p:cNvSpPr/>
            <p:nvPr/>
          </p:nvSpPr>
          <p:spPr>
            <a:xfrm>
              <a:off x="3309486" y="2999232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视频转码服务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6" name="矩形 225"/>
            <p:cNvSpPr/>
            <p:nvPr/>
          </p:nvSpPr>
          <p:spPr>
            <a:xfrm>
              <a:off x="4381056" y="2999232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视频存储服务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7" name="矩形 226"/>
            <p:cNvSpPr/>
            <p:nvPr/>
          </p:nvSpPr>
          <p:spPr>
            <a:xfrm>
              <a:off x="6524196" y="2618229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图片存储服务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8" name="矩形 227"/>
            <p:cNvSpPr/>
            <p:nvPr/>
          </p:nvSpPr>
          <p:spPr>
            <a:xfrm>
              <a:off x="2237916" y="2618229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电子地图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9" name="矩形 228"/>
            <p:cNvSpPr/>
            <p:nvPr/>
          </p:nvSpPr>
          <p:spPr>
            <a:xfrm>
              <a:off x="4381056" y="2618229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消息服务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0" name="矩形 229"/>
            <p:cNvSpPr/>
            <p:nvPr/>
          </p:nvSpPr>
          <p:spPr>
            <a:xfrm>
              <a:off x="6524196" y="2237226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任务调度服务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1" name="矩形 230"/>
            <p:cNvSpPr/>
            <p:nvPr/>
          </p:nvSpPr>
          <p:spPr>
            <a:xfrm>
              <a:off x="3309486" y="2618229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流媒体服务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2" name="矩形 231"/>
            <p:cNvSpPr/>
            <p:nvPr/>
          </p:nvSpPr>
          <p:spPr>
            <a:xfrm>
              <a:off x="5452626" y="2618229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视频检索服务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3" name="矩形 232"/>
            <p:cNvSpPr/>
            <p:nvPr/>
          </p:nvSpPr>
          <p:spPr>
            <a:xfrm>
              <a:off x="5452626" y="2237226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智能分析服务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4" name="矩形 233"/>
            <p:cNvSpPr/>
            <p:nvPr/>
          </p:nvSpPr>
          <p:spPr>
            <a:xfrm>
              <a:off x="2237916" y="2237226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过车分析服务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5" name="矩形 234"/>
            <p:cNvSpPr/>
            <p:nvPr/>
          </p:nvSpPr>
          <p:spPr>
            <a:xfrm>
              <a:off x="3309486" y="2237226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云台控制服务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6" name="矩形 235"/>
            <p:cNvSpPr/>
            <p:nvPr/>
          </p:nvSpPr>
          <p:spPr>
            <a:xfrm>
              <a:off x="4381056" y="2237226"/>
              <a:ext cx="1000132" cy="285752"/>
            </a:xfrm>
            <a:prstGeom prst="rect">
              <a:avLst/>
            </a:prstGeom>
            <a:solidFill>
              <a:srgbClr val="0070C0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  <a:cs typeface="+mn-cs"/>
                </a:rPr>
                <a:t>身份认证服务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239" name="矩形 238"/>
          <p:cNvSpPr/>
          <p:nvPr/>
        </p:nvSpPr>
        <p:spPr>
          <a:xfrm>
            <a:off x="4092807" y="2617167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监控系统</a:t>
            </a:r>
            <a:r>
              <a:rPr lang="zh-CN" altLang="en-US" b="1" dirty="0">
                <a:solidFill>
                  <a:srgbClr val="FF0000"/>
                </a:solidFill>
              </a:rPr>
              <a:t>应用平台</a:t>
            </a:r>
          </a:p>
        </p:txBody>
      </p:sp>
      <p:grpSp>
        <p:nvGrpSpPr>
          <p:cNvPr id="281" name="组合 280"/>
          <p:cNvGrpSpPr/>
          <p:nvPr/>
        </p:nvGrpSpPr>
        <p:grpSpPr>
          <a:xfrm>
            <a:off x="2003226" y="5062504"/>
            <a:ext cx="6043890" cy="505715"/>
            <a:chOff x="2157606" y="4630456"/>
            <a:chExt cx="6043890" cy="505715"/>
          </a:xfrm>
        </p:grpSpPr>
        <p:sp>
          <p:nvSpPr>
            <p:cNvPr id="274" name="上下箭头 273"/>
            <p:cNvSpPr/>
            <p:nvPr/>
          </p:nvSpPr>
          <p:spPr bwMode="auto">
            <a:xfrm>
              <a:off x="4283968" y="4630456"/>
              <a:ext cx="288032" cy="505715"/>
            </a:xfrm>
            <a:prstGeom prst="upDownArrow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275" name="上下箭头 274"/>
            <p:cNvSpPr/>
            <p:nvPr/>
          </p:nvSpPr>
          <p:spPr bwMode="auto">
            <a:xfrm>
              <a:off x="5508104" y="4630456"/>
              <a:ext cx="288032" cy="505715"/>
            </a:xfrm>
            <a:prstGeom prst="upDownArrow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276" name="上下箭头 275"/>
            <p:cNvSpPr/>
            <p:nvPr/>
          </p:nvSpPr>
          <p:spPr bwMode="auto">
            <a:xfrm>
              <a:off x="2157606" y="4630456"/>
              <a:ext cx="288032" cy="505715"/>
            </a:xfrm>
            <a:prstGeom prst="upDownArrow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277" name="上下箭头 276"/>
            <p:cNvSpPr/>
            <p:nvPr/>
          </p:nvSpPr>
          <p:spPr bwMode="auto">
            <a:xfrm>
              <a:off x="3255580" y="4630456"/>
              <a:ext cx="288032" cy="505715"/>
            </a:xfrm>
            <a:prstGeom prst="upDownArrow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278" name="上下箭头 277"/>
            <p:cNvSpPr/>
            <p:nvPr/>
          </p:nvSpPr>
          <p:spPr bwMode="auto">
            <a:xfrm>
              <a:off x="6737070" y="4630456"/>
              <a:ext cx="288032" cy="505715"/>
            </a:xfrm>
            <a:prstGeom prst="upDownArrow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279" name="上下箭头 278"/>
            <p:cNvSpPr/>
            <p:nvPr/>
          </p:nvSpPr>
          <p:spPr bwMode="auto">
            <a:xfrm>
              <a:off x="7913464" y="4630456"/>
              <a:ext cx="288032" cy="505715"/>
            </a:xfrm>
            <a:prstGeom prst="upDownArrow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</p:grpSp>
      <p:cxnSp>
        <p:nvCxnSpPr>
          <p:cNvPr id="284" name="直接连接符 283"/>
          <p:cNvCxnSpPr/>
          <p:nvPr/>
        </p:nvCxnSpPr>
        <p:spPr bwMode="auto">
          <a:xfrm>
            <a:off x="1321276" y="1412776"/>
            <a:ext cx="0" cy="46085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87" name="直接连接符 286"/>
          <p:cNvCxnSpPr/>
          <p:nvPr/>
        </p:nvCxnSpPr>
        <p:spPr bwMode="auto">
          <a:xfrm>
            <a:off x="457180" y="4221088"/>
            <a:ext cx="813690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8" name="直接连接符 287"/>
          <p:cNvCxnSpPr/>
          <p:nvPr/>
        </p:nvCxnSpPr>
        <p:spPr bwMode="auto">
          <a:xfrm>
            <a:off x="529188" y="2348880"/>
            <a:ext cx="813690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89" name="上下箭头 288"/>
          <p:cNvSpPr/>
          <p:nvPr/>
        </p:nvSpPr>
        <p:spPr bwMode="auto">
          <a:xfrm>
            <a:off x="4777660" y="4005064"/>
            <a:ext cx="288032" cy="505715"/>
          </a:xfrm>
          <a:prstGeom prst="upDownArrow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296" name="矩形 295"/>
          <p:cNvSpPr/>
          <p:nvPr/>
        </p:nvSpPr>
        <p:spPr>
          <a:xfrm>
            <a:off x="256742" y="5525481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/>
              <a:t>数据</a:t>
            </a:r>
            <a:r>
              <a:rPr lang="zh-CN" altLang="en-US" b="1" smtClean="0"/>
              <a:t>采集层</a:t>
            </a:r>
            <a:endParaRPr lang="zh-CN" altLang="en-US" b="1"/>
          </a:p>
        </p:txBody>
      </p:sp>
      <p:sp>
        <p:nvSpPr>
          <p:cNvPr id="297" name="矩形 296"/>
          <p:cNvSpPr/>
          <p:nvPr/>
        </p:nvSpPr>
        <p:spPr>
          <a:xfrm>
            <a:off x="241157" y="4561383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smtClean="0"/>
              <a:t>数据传输层</a:t>
            </a:r>
            <a:endParaRPr lang="zh-CN" altLang="en-US" b="1"/>
          </a:p>
        </p:txBody>
      </p:sp>
      <p:sp>
        <p:nvSpPr>
          <p:cNvPr id="298" name="矩形 297"/>
          <p:cNvSpPr/>
          <p:nvPr/>
        </p:nvSpPr>
        <p:spPr>
          <a:xfrm>
            <a:off x="230646" y="3068960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smtClean="0"/>
              <a:t>数据应用层</a:t>
            </a:r>
            <a:endParaRPr lang="zh-CN" altLang="en-US" b="1"/>
          </a:p>
        </p:txBody>
      </p:sp>
      <p:sp>
        <p:nvSpPr>
          <p:cNvPr id="299" name="矩形 298"/>
          <p:cNvSpPr/>
          <p:nvPr/>
        </p:nvSpPr>
        <p:spPr>
          <a:xfrm>
            <a:off x="420693" y="1609055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/>
              <a:t>用户层</a:t>
            </a:r>
            <a:endParaRPr lang="zh-CN" altLang="en-US" b="1" dirty="0"/>
          </a:p>
        </p:txBody>
      </p:sp>
      <p:grpSp>
        <p:nvGrpSpPr>
          <p:cNvPr id="300" name="组合 299"/>
          <p:cNvGrpSpPr/>
          <p:nvPr/>
        </p:nvGrpSpPr>
        <p:grpSpPr>
          <a:xfrm>
            <a:off x="2446510" y="5575793"/>
            <a:ext cx="936000" cy="255600"/>
            <a:chOff x="2555776" y="4869160"/>
            <a:chExt cx="1152128" cy="360040"/>
          </a:xfrm>
        </p:grpSpPr>
        <p:sp>
          <p:nvSpPr>
            <p:cNvPr id="301" name="圆角矩形 300"/>
            <p:cNvSpPr/>
            <p:nvPr/>
          </p:nvSpPr>
          <p:spPr bwMode="auto">
            <a:xfrm>
              <a:off x="2555776" y="4869160"/>
              <a:ext cx="1152128" cy="36004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302" name="矩形 301"/>
            <p:cNvSpPr/>
            <p:nvPr/>
          </p:nvSpPr>
          <p:spPr>
            <a:xfrm>
              <a:off x="2623183" y="4869160"/>
              <a:ext cx="1056027" cy="357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50" kern="0" dirty="0" smtClean="0">
                  <a:solidFill>
                    <a:sysClr val="window" lastClr="FFFFFF"/>
                  </a:solidFill>
                  <a:latin typeface="+mn-ea"/>
                </a:rPr>
                <a:t>出入口监控</a:t>
              </a:r>
              <a:endParaRPr lang="zh-CN" altLang="en-US" sz="1050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</p:grpSp>
      <p:pic>
        <p:nvPicPr>
          <p:cNvPr id="9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2" b="89474" l="1571" r="963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44" y="1340768"/>
            <a:ext cx="1389470" cy="75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096" y="1202778"/>
            <a:ext cx="418916" cy="81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" name="Picture 4" descr="C:\Documents and Settings\23655\feiq\RichOle\3772354531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97540" y="1124744"/>
            <a:ext cx="1907954" cy="897235"/>
          </a:xfrm>
          <a:prstGeom prst="rect">
            <a:avLst/>
          </a:prstGeom>
          <a:noFill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248" y="1155566"/>
            <a:ext cx="888507" cy="85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" name="矩形 97"/>
          <p:cNvSpPr/>
          <p:nvPr/>
        </p:nvSpPr>
        <p:spPr>
          <a:xfrm>
            <a:off x="4224287" y="2048756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/>
              <a:t>指挥中心</a:t>
            </a:r>
            <a:endParaRPr lang="zh-CN" altLang="en-US" sz="1200" b="1" dirty="0"/>
          </a:p>
        </p:txBody>
      </p:sp>
      <p:sp>
        <p:nvSpPr>
          <p:cNvPr id="99" name="矩形 98"/>
          <p:cNvSpPr/>
          <p:nvPr/>
        </p:nvSpPr>
        <p:spPr>
          <a:xfrm>
            <a:off x="1906356" y="2048756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/>
              <a:t>领导办公室</a:t>
            </a:r>
            <a:endParaRPr lang="zh-CN" altLang="en-US" sz="1200" b="1" dirty="0"/>
          </a:p>
        </p:txBody>
      </p:sp>
      <p:grpSp>
        <p:nvGrpSpPr>
          <p:cNvPr id="3" name="组合 2"/>
          <p:cNvGrpSpPr/>
          <p:nvPr/>
        </p:nvGrpSpPr>
        <p:grpSpPr>
          <a:xfrm>
            <a:off x="8396494" y="5586067"/>
            <a:ext cx="423978" cy="253916"/>
            <a:chOff x="5456581" y="6182362"/>
            <a:chExt cx="423978" cy="253916"/>
          </a:xfrm>
        </p:grpSpPr>
        <p:sp>
          <p:nvSpPr>
            <p:cNvPr id="101" name="圆角矩形 100"/>
            <p:cNvSpPr/>
            <p:nvPr/>
          </p:nvSpPr>
          <p:spPr bwMode="auto">
            <a:xfrm>
              <a:off x="5456581" y="6182362"/>
              <a:ext cx="423978" cy="253916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5502465" y="6182362"/>
              <a:ext cx="293671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50" kern="0" dirty="0" smtClean="0">
                  <a:solidFill>
                    <a:sysClr val="window" lastClr="FFFFFF"/>
                  </a:solidFill>
                  <a:latin typeface="+mn-ea"/>
                </a:rPr>
                <a:t>…</a:t>
              </a:r>
              <a:endParaRPr lang="zh-CN" altLang="en-US" sz="1050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</p:grpSp>
      <p:sp>
        <p:nvSpPr>
          <p:cNvPr id="104" name="矩形 103"/>
          <p:cNvSpPr/>
          <p:nvPr/>
        </p:nvSpPr>
        <p:spPr>
          <a:xfrm>
            <a:off x="6001796" y="2048756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/>
              <a:t>监控</a:t>
            </a:r>
            <a:r>
              <a:rPr lang="zh-CN" altLang="en-US" sz="1200" b="1" dirty="0" smtClean="0"/>
              <a:t>客户端</a:t>
            </a:r>
            <a:endParaRPr lang="zh-CN" altLang="en-US" sz="1200" b="1" dirty="0"/>
          </a:p>
        </p:txBody>
      </p:sp>
      <p:sp>
        <p:nvSpPr>
          <p:cNvPr id="105" name="矩形 104"/>
          <p:cNvSpPr/>
          <p:nvPr/>
        </p:nvSpPr>
        <p:spPr>
          <a:xfrm>
            <a:off x="7361817" y="2048756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/>
              <a:t>移动终端</a:t>
            </a:r>
            <a:endParaRPr lang="zh-CN" altLang="en-US" sz="1200" b="1" dirty="0"/>
          </a:p>
        </p:txBody>
      </p:sp>
      <p:sp>
        <p:nvSpPr>
          <p:cNvPr id="106" name="上下箭头 105"/>
          <p:cNvSpPr/>
          <p:nvPr/>
        </p:nvSpPr>
        <p:spPr bwMode="auto">
          <a:xfrm>
            <a:off x="3299388" y="2111452"/>
            <a:ext cx="288032" cy="505715"/>
          </a:xfrm>
          <a:prstGeom prst="upDownArrow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108" name="上下箭头 107"/>
          <p:cNvSpPr/>
          <p:nvPr/>
        </p:nvSpPr>
        <p:spPr bwMode="auto">
          <a:xfrm>
            <a:off x="5654296" y="2090949"/>
            <a:ext cx="288032" cy="505715"/>
          </a:xfrm>
          <a:prstGeom prst="upDownArrow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256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270564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出入口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高清智能监控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168275" y="1460277"/>
            <a:ext cx="8785225" cy="4716462"/>
          </a:xfrm>
          <a:prstGeom prst="roundRect">
            <a:avLst>
              <a:gd name="adj" fmla="val 4296"/>
            </a:avLst>
          </a:prstGeom>
          <a:solidFill>
            <a:srgbClr val="CCFFFF">
              <a:alpha val="30196"/>
            </a:srgbClr>
          </a:solidFill>
          <a:ln w="38100" cap="rnd" algn="ctr">
            <a:solidFill>
              <a:srgbClr val="0066FF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" name="Line 12"/>
          <p:cNvSpPr>
            <a:spLocks noChangeShapeType="1"/>
          </p:cNvSpPr>
          <p:nvPr/>
        </p:nvSpPr>
        <p:spPr bwMode="auto">
          <a:xfrm flipH="1" flipV="1">
            <a:off x="2555875" y="2636614"/>
            <a:ext cx="4103688" cy="2449513"/>
          </a:xfrm>
          <a:prstGeom prst="line">
            <a:avLst/>
          </a:prstGeom>
          <a:noFill/>
          <a:ln w="38100" cap="rnd">
            <a:solidFill>
              <a:srgbClr val="0066FF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/>
            <a:endParaRPr lang="zh-CN" altLang="en-US" sz="180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 flipV="1">
            <a:off x="2551113" y="2636614"/>
            <a:ext cx="4103687" cy="2449513"/>
          </a:xfrm>
          <a:prstGeom prst="line">
            <a:avLst/>
          </a:prstGeom>
          <a:noFill/>
          <a:ln w="38100" cap="rnd">
            <a:solidFill>
              <a:srgbClr val="0066FF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/>
            <a:endParaRPr lang="zh-CN" altLang="en-US" sz="180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3" name="Oval 6"/>
          <p:cNvSpPr>
            <a:spLocks noChangeArrowheads="1"/>
          </p:cNvSpPr>
          <p:nvPr/>
        </p:nvSpPr>
        <p:spPr bwMode="auto">
          <a:xfrm>
            <a:off x="3001963" y="2282602"/>
            <a:ext cx="3117850" cy="3117850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" name="Oval 8"/>
          <p:cNvSpPr>
            <a:spLocks noChangeArrowheads="1"/>
          </p:cNvSpPr>
          <p:nvPr/>
        </p:nvSpPr>
        <p:spPr bwMode="auto">
          <a:xfrm>
            <a:off x="3427413" y="2708052"/>
            <a:ext cx="2266950" cy="22669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7" name="Oval 16"/>
          <p:cNvSpPr>
            <a:spLocks noChangeArrowheads="1"/>
          </p:cNvSpPr>
          <p:nvPr/>
        </p:nvSpPr>
        <p:spPr bwMode="auto">
          <a:xfrm>
            <a:off x="1144588" y="1628552"/>
            <a:ext cx="1387475" cy="1387475"/>
          </a:xfrm>
          <a:prstGeom prst="ellipse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" name="Oval 18"/>
          <p:cNvSpPr>
            <a:spLocks noChangeArrowheads="1"/>
          </p:cNvSpPr>
          <p:nvPr/>
        </p:nvSpPr>
        <p:spPr bwMode="auto">
          <a:xfrm>
            <a:off x="1284288" y="1739677"/>
            <a:ext cx="1223962" cy="1223962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" name="Oval 29"/>
          <p:cNvSpPr>
            <a:spLocks noChangeArrowheads="1"/>
          </p:cNvSpPr>
          <p:nvPr/>
        </p:nvSpPr>
        <p:spPr bwMode="auto">
          <a:xfrm>
            <a:off x="6608763" y="1628552"/>
            <a:ext cx="1390650" cy="1387475"/>
          </a:xfrm>
          <a:prstGeom prst="ellipse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" name="Oval 30"/>
          <p:cNvSpPr>
            <a:spLocks noChangeArrowheads="1"/>
          </p:cNvSpPr>
          <p:nvPr/>
        </p:nvSpPr>
        <p:spPr bwMode="auto">
          <a:xfrm>
            <a:off x="1144588" y="4641627"/>
            <a:ext cx="1389062" cy="1385887"/>
          </a:xfrm>
          <a:prstGeom prst="ellipse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" name="Oval 31"/>
          <p:cNvSpPr>
            <a:spLocks noChangeArrowheads="1"/>
          </p:cNvSpPr>
          <p:nvPr/>
        </p:nvSpPr>
        <p:spPr bwMode="auto">
          <a:xfrm>
            <a:off x="6619875" y="4643214"/>
            <a:ext cx="1387475" cy="1389063"/>
          </a:xfrm>
          <a:prstGeom prst="ellipse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" name="Oval 35"/>
          <p:cNvSpPr>
            <a:spLocks noChangeArrowheads="1"/>
          </p:cNvSpPr>
          <p:nvPr/>
        </p:nvSpPr>
        <p:spPr bwMode="auto">
          <a:xfrm>
            <a:off x="1273175" y="4686077"/>
            <a:ext cx="1223963" cy="12239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" name="Oval 39"/>
          <p:cNvSpPr>
            <a:spLocks noChangeArrowheads="1"/>
          </p:cNvSpPr>
          <p:nvPr/>
        </p:nvSpPr>
        <p:spPr bwMode="auto">
          <a:xfrm>
            <a:off x="6654800" y="1739677"/>
            <a:ext cx="1223963" cy="1223962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" name="Oval 40"/>
          <p:cNvSpPr>
            <a:spLocks noChangeArrowheads="1"/>
          </p:cNvSpPr>
          <p:nvPr/>
        </p:nvSpPr>
        <p:spPr bwMode="auto">
          <a:xfrm>
            <a:off x="6643688" y="4686077"/>
            <a:ext cx="1223962" cy="12239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6" name="Picture 45" descr="원(1)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306289"/>
            <a:ext cx="28098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6" descr="원(1)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1306289"/>
            <a:ext cx="28098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50" y="1930177"/>
            <a:ext cx="81597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4868639"/>
            <a:ext cx="839788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58"/>
          <p:cNvSpPr>
            <a:spLocks noChangeArrowheads="1"/>
          </p:cNvSpPr>
          <p:nvPr/>
        </p:nvSpPr>
        <p:spPr bwMode="auto">
          <a:xfrm>
            <a:off x="901700" y="3023964"/>
            <a:ext cx="16795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 b="1" dirty="0" smtClean="0">
                <a:latin typeface="+mn-ea"/>
                <a:ea typeface="+mn-ea"/>
                <a:cs typeface="견고딕"/>
              </a:rPr>
              <a:t>人脸识别</a:t>
            </a:r>
            <a:endParaRPr lang="en-US" altLang="ko-KR" sz="1800" b="1" dirty="0" smtClean="0">
              <a:latin typeface="+mn-ea"/>
              <a:ea typeface="+mn-ea"/>
              <a:cs typeface="견고딕"/>
            </a:endParaRPr>
          </a:p>
        </p:txBody>
      </p:sp>
      <p:sp>
        <p:nvSpPr>
          <p:cNvPr id="53" name="Rectangle 59"/>
          <p:cNvSpPr>
            <a:spLocks noChangeArrowheads="1"/>
          </p:cNvSpPr>
          <p:nvPr/>
        </p:nvSpPr>
        <p:spPr bwMode="auto">
          <a:xfrm>
            <a:off x="6492875" y="3023964"/>
            <a:ext cx="16795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 b="1" dirty="0" smtClean="0">
                <a:solidFill>
                  <a:srgbClr val="000000"/>
                </a:solidFill>
                <a:latin typeface="+mn-ea"/>
                <a:ea typeface="+mn-ea"/>
                <a:cs typeface="견고딕"/>
              </a:rPr>
              <a:t>人数统计</a:t>
            </a:r>
            <a:endParaRPr lang="en-US" altLang="ko-KR" sz="1800" b="1" dirty="0" smtClean="0">
              <a:solidFill>
                <a:srgbClr val="000000"/>
              </a:solidFill>
              <a:latin typeface="+mn-ea"/>
              <a:ea typeface="+mn-ea"/>
              <a:cs typeface="견고딕"/>
            </a:endParaRPr>
          </a:p>
        </p:txBody>
      </p:sp>
      <p:sp>
        <p:nvSpPr>
          <p:cNvPr id="54" name="Rectangle 60"/>
          <p:cNvSpPr>
            <a:spLocks noChangeArrowheads="1"/>
          </p:cNvSpPr>
          <p:nvPr/>
        </p:nvSpPr>
        <p:spPr bwMode="auto">
          <a:xfrm>
            <a:off x="900113" y="4151089"/>
            <a:ext cx="16811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 b="1" dirty="0" smtClean="0">
                <a:solidFill>
                  <a:srgbClr val="000000"/>
                </a:solidFill>
                <a:latin typeface="+mn-ea"/>
                <a:ea typeface="+mn-ea"/>
                <a:cs typeface="견고딕"/>
              </a:rPr>
              <a:t>车牌识别</a:t>
            </a:r>
            <a:endParaRPr lang="en-US" altLang="ko-KR" sz="1800" b="1" dirty="0" smtClean="0">
              <a:solidFill>
                <a:srgbClr val="000000"/>
              </a:solidFill>
              <a:latin typeface="+mn-ea"/>
              <a:ea typeface="+mn-ea"/>
              <a:cs typeface="견고딕"/>
            </a:endParaRPr>
          </a:p>
        </p:txBody>
      </p:sp>
      <p:sp>
        <p:nvSpPr>
          <p:cNvPr id="55" name="Rectangle 61"/>
          <p:cNvSpPr>
            <a:spLocks noChangeArrowheads="1"/>
          </p:cNvSpPr>
          <p:nvPr/>
        </p:nvSpPr>
        <p:spPr bwMode="auto">
          <a:xfrm>
            <a:off x="6492875" y="4149502"/>
            <a:ext cx="16795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 b="1" dirty="0" smtClean="0">
                <a:solidFill>
                  <a:srgbClr val="000000"/>
                </a:solidFill>
                <a:latin typeface="+mn-ea"/>
                <a:ea typeface="+mn-ea"/>
                <a:cs typeface="견고딕"/>
              </a:rPr>
              <a:t>道闸联动</a:t>
            </a:r>
            <a:endParaRPr lang="en-US" altLang="ko-KR" sz="1800" b="1" dirty="0" smtClean="0">
              <a:solidFill>
                <a:srgbClr val="000000"/>
              </a:solidFill>
              <a:latin typeface="+mn-ea"/>
              <a:ea typeface="+mn-ea"/>
              <a:cs typeface="견고딕"/>
            </a:endParaRPr>
          </a:p>
        </p:txBody>
      </p:sp>
      <p:sp>
        <p:nvSpPr>
          <p:cNvPr id="56" name="Rectangle 62"/>
          <p:cNvSpPr>
            <a:spLocks noChangeArrowheads="1"/>
          </p:cNvSpPr>
          <p:nvPr/>
        </p:nvSpPr>
        <p:spPr bwMode="auto">
          <a:xfrm>
            <a:off x="3857620" y="2928934"/>
            <a:ext cx="14478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 b="1" dirty="0">
                <a:solidFill>
                  <a:srgbClr val="000000"/>
                </a:solidFill>
                <a:latin typeface="+mn-ea"/>
                <a:ea typeface="+mn-ea"/>
                <a:cs typeface="견고딕"/>
              </a:rPr>
              <a:t>出入</a:t>
            </a:r>
            <a:r>
              <a:rPr lang="zh-CN" altLang="en-US" sz="1800" b="1" dirty="0" smtClean="0">
                <a:solidFill>
                  <a:srgbClr val="000000"/>
                </a:solidFill>
                <a:latin typeface="+mn-ea"/>
                <a:ea typeface="+mn-ea"/>
                <a:cs typeface="견고딕"/>
              </a:rPr>
              <a:t>口相机</a:t>
            </a:r>
            <a:endParaRPr lang="en-US" altLang="ko-KR" sz="1800" b="1" dirty="0" smtClean="0">
              <a:solidFill>
                <a:srgbClr val="000000"/>
              </a:solidFill>
              <a:latin typeface="+mn-ea"/>
              <a:ea typeface="+mn-ea"/>
              <a:cs typeface="견고딕"/>
            </a:endParaRPr>
          </a:p>
        </p:txBody>
      </p:sp>
      <p:sp>
        <p:nvSpPr>
          <p:cNvPr id="167938" name="AutoShape 2" descr="mk:@MSITStore:C:\Users\Administrator\Desktop\大华股份产品系列V6.1.chm::/temp.files/image513.jpg"/>
          <p:cNvSpPr>
            <a:spLocks noChangeAspect="1" noChangeArrowheads="1"/>
          </p:cNvSpPr>
          <p:nvPr/>
        </p:nvSpPr>
        <p:spPr bwMode="auto">
          <a:xfrm>
            <a:off x="155575" y="-617538"/>
            <a:ext cx="2095500" cy="1285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7940" name="AutoShape 4" descr="mk:@MSITStore:C:\Users\Administrator\Desktop\大华股份产品系列V6.1.chm::/temp.files/image513.jpg"/>
          <p:cNvSpPr>
            <a:spLocks noChangeAspect="1" noChangeArrowheads="1"/>
          </p:cNvSpPr>
          <p:nvPr/>
        </p:nvSpPr>
        <p:spPr bwMode="auto">
          <a:xfrm>
            <a:off x="155575" y="-617538"/>
            <a:ext cx="2095500" cy="1285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7942" name="AutoShape 6" descr="mk:@MSITStore:C:\Users\Administrator\Desktop\大华股份产品系列V6.1.chm::/temp.files/image513.jpg"/>
          <p:cNvSpPr>
            <a:spLocks noChangeAspect="1" noChangeArrowheads="1"/>
          </p:cNvSpPr>
          <p:nvPr/>
        </p:nvSpPr>
        <p:spPr bwMode="auto">
          <a:xfrm>
            <a:off x="155575" y="-617538"/>
            <a:ext cx="2095500" cy="1285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7944" name="AutoShape 8" descr="mk:@MSITStore:C:\Users\Administrator\Desktop\大华股份产品系列V6.1.chm::/temp.files/image513.jpg"/>
          <p:cNvSpPr>
            <a:spLocks noChangeAspect="1" noChangeArrowheads="1"/>
          </p:cNvSpPr>
          <p:nvPr/>
        </p:nvSpPr>
        <p:spPr bwMode="auto">
          <a:xfrm>
            <a:off x="155575" y="-617538"/>
            <a:ext cx="2095500" cy="1285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34444" y="1901056"/>
            <a:ext cx="857256" cy="94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7949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42050" y="4954916"/>
            <a:ext cx="1071570" cy="78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2" descr="C:\Documents and Settings\23655\feiq\RichOle\4235288808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14599" y="3433012"/>
            <a:ext cx="2092575" cy="873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57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987824" y="4931139"/>
            <a:ext cx="3240360" cy="3840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133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园区出入</a:t>
            </a:r>
            <a:r>
              <a:rPr lang="zh-CN" altLang="en-US" sz="2133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卡口与道闸联动</a:t>
            </a:r>
          </a:p>
        </p:txBody>
      </p:sp>
      <p:pic>
        <p:nvPicPr>
          <p:cNvPr id="10" name="图片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736" y="1412776"/>
            <a:ext cx="442798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28918"/>
            <a:ext cx="4017934" cy="2752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251520" y="270564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出入口高清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智能联动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252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>
            <a:grpSpLocks/>
          </p:cNvGrpSpPr>
          <p:nvPr/>
        </p:nvGrpSpPr>
        <p:grpSpPr bwMode="auto">
          <a:xfrm>
            <a:off x="1317823" y="1361306"/>
            <a:ext cx="7286625" cy="5143500"/>
            <a:chOff x="1453190" y="4376325"/>
            <a:chExt cx="9715500" cy="6858000"/>
          </a:xfrm>
        </p:grpSpPr>
        <p:pic>
          <p:nvPicPr>
            <p:cNvPr id="4404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190" y="4376325"/>
              <a:ext cx="97155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044" name="图片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458095">
              <a:off x="7599583" y="7055726"/>
              <a:ext cx="1514475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1317823" y="1361306"/>
            <a:ext cx="7286625" cy="5143500"/>
            <a:chOff x="-805742" y="5435286"/>
            <a:chExt cx="9715500" cy="6858000"/>
          </a:xfrm>
        </p:grpSpPr>
        <p:pic>
          <p:nvPicPr>
            <p:cNvPr id="4404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05742" y="5435286"/>
              <a:ext cx="97155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042" name="图片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160174">
              <a:off x="4616444" y="6882535"/>
              <a:ext cx="1514475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60000">
            <a:off x="1448833" y="5453287"/>
            <a:ext cx="1579077" cy="64831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20339531" lon="1151454" rev="277236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等腰三角形 6"/>
          <p:cNvSpPr/>
          <p:nvPr/>
        </p:nvSpPr>
        <p:spPr>
          <a:xfrm rot="2407423">
            <a:off x="4694517" y="2709314"/>
            <a:ext cx="892465" cy="2644043"/>
          </a:xfrm>
          <a:prstGeom prst="triangl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5395712" y="1472036"/>
            <a:ext cx="1796654" cy="854869"/>
          </a:xfrm>
          <a:prstGeom prst="cloudCallout">
            <a:avLst>
              <a:gd name="adj1" fmla="val -23729"/>
              <a:gd name="adj2" fmla="val 1266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>
              <a:defRPr/>
            </a:pPr>
            <a:r>
              <a:rPr lang="zh-CN" altLang="en-US" sz="11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车牌：苏</a:t>
            </a:r>
            <a:r>
              <a:rPr lang="en-US" altLang="zh-CN" sz="11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E N5XXX</a:t>
            </a:r>
            <a:r>
              <a:rPr lang="zh-CN" altLang="en-US" sz="11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；比对之后，识别</a:t>
            </a:r>
            <a:r>
              <a:rPr lang="zh-CN" altLang="en-US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为园区内</a:t>
            </a:r>
            <a:r>
              <a:rPr lang="zh-CN" altLang="en-US" sz="11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车</a:t>
            </a:r>
          </a:p>
        </p:txBody>
      </p:sp>
      <p:sp>
        <p:nvSpPr>
          <p:cNvPr id="10" name="云形标注 9"/>
          <p:cNvSpPr/>
          <p:nvPr/>
        </p:nvSpPr>
        <p:spPr>
          <a:xfrm>
            <a:off x="6232724" y="1997100"/>
            <a:ext cx="1796653" cy="856060"/>
          </a:xfrm>
          <a:prstGeom prst="cloudCallout">
            <a:avLst>
              <a:gd name="adj1" fmla="val -62976"/>
              <a:gd name="adj2" fmla="val 1119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>
              <a:defRPr/>
            </a:pPr>
            <a:r>
              <a:rPr lang="zh-CN" altLang="en-US" sz="11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内部</a:t>
            </a:r>
            <a:r>
              <a:rPr lang="zh-CN" altLang="en-US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车辆，</a:t>
            </a:r>
            <a:r>
              <a:rPr lang="zh-CN" altLang="en-US" sz="11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道闸自动开启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213154" y="1340768"/>
            <a:ext cx="3640932" cy="2895600"/>
            <a:chOff x="-4429000" y="44054"/>
            <a:chExt cx="3640932" cy="2895600"/>
          </a:xfrm>
        </p:grpSpPr>
        <p:pic>
          <p:nvPicPr>
            <p:cNvPr id="16" name="Picture 2" descr="F:\private\790629228\FileRecv\20110718152552_24_1_苏EN5160_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29000" y="44054"/>
              <a:ext cx="3640932" cy="289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-3857632" y="1177975"/>
              <a:ext cx="72008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矩形 17"/>
          <p:cNvSpPr/>
          <p:nvPr/>
        </p:nvSpPr>
        <p:spPr>
          <a:xfrm>
            <a:off x="251520" y="270564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出入口高清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智能联动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666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0023 L 1.04167E-6 0.00023 C 0.00234 -0.00255 0.00508 -0.0044 0.00755 -0.00718 C 0.00872 -0.00857 0.00937 -0.01134 0.01042 -0.01227 C 0.01185 -0.01366 0.01367 -0.01343 0.01523 -0.01389 C 0.01732 -0.01505 0.01914 -0.01621 0.02109 -0.01759 L 0.02969 -0.02269 C 0.03893 -0.02801 0.02461 -0.01922 0.03659 -0.02755 C 0.03841 -0.02917 0.04036 -0.02986 0.04245 -0.03125 L 0.04518 -0.03287 C 0.04622 -0.03403 0.047 -0.03542 0.04805 -0.03634 C 0.0638 -0.04792 0.0513 -0.0375 0.06068 -0.04329 C 0.06224 -0.04422 0.06393 -0.04584 0.06549 -0.04676 C 0.06641 -0.04746 0.06745 -0.04792 0.06836 -0.04838 C 0.07669 -0.0581 0.06614 -0.04653 0.07409 -0.05347 C 0.07526 -0.05463 0.07604 -0.05602 0.07708 -0.05695 C 0.07786 -0.05764 0.07917 -0.05787 0.07995 -0.05857 C 0.08099 -0.05949 0.08177 -0.06111 0.08294 -0.06204 C 0.08372 -0.06297 0.08489 -0.06297 0.08568 -0.06389 C 0.08685 -0.06459 0.0875 -0.06644 0.08867 -0.06713 C 0.09049 -0.06875 0.09258 -0.06945 0.09453 -0.0706 L 0.09726 -0.07222 C 0.09831 -0.07292 0.09922 -0.07338 0.10026 -0.07408 C 0.10143 -0.07454 0.10286 -0.075 0.10417 -0.0757 C 0.10599 -0.07685 0.10807 -0.07824 0.10989 -0.0794 C 0.10989 -0.07917 0.11562 -0.08264 0.11562 -0.08241 C 0.11667 -0.08403 0.11758 -0.08519 0.11862 -0.08611 C 0.11979 -0.08727 0.12109 -0.08866 0.12239 -0.08959 C 0.12487 -0.09121 0.12682 -0.09097 0.12917 -0.09306 C 0.13489 -0.09815 0.1293 -0.09537 0.13503 -0.09815 C 0.13633 -0.09861 0.13776 -0.09908 0.1388 -0.09977 C 0.14088 -0.1007 0.14466 -0.10324 0.14466 -0.10301 L 0.15052 -0.10996 C 0.15156 -0.11111 0.15234 -0.11297 0.15338 -0.11343 L 0.15742 -0.11505 L 0.15625 -0.11667 " pathEditMode="relative" rAng="0" ptsTypes="AAAAAAAAAAAAAAAAAA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-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7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15625 -0.11659 L 0.15625 -0.11443 C 0.16042 -0.11875 0.16545 -0.12122 0.17031 -0.12276 C 0.17483 -0.12369 0.17952 -0.12338 0.18368 -0.12615 C 0.18577 -0.12708 0.18715 -0.13078 0.18889 -0.13201 C 0.18993 -0.13356 0.19219 -0.13356 0.19393 -0.13541 C 0.19601 -0.13664 0.19722 -0.13972 0.19913 -0.14096 C 0.20313 -0.14497 0.21059 -0.1462 0.21389 -0.14805 L 0.22934 -0.15669 C 0.2309 -0.15761 0.23334 -0.15761 0.23472 -0.15947 C 0.23629 -0.16162 0.2375 -0.16409 0.23924 -0.16594 C 0.24358 -0.16964 0.25052 -0.17088 0.25434 -0.17211 C 0.26875 -0.18939 0.25087 -0.1681 0.26476 -0.18167 C 0.26823 -0.18445 0.27344 -0.19309 0.27639 -0.19679 C 0.2783 -0.19864 0.28056 -0.19987 0.28299 -0.20265 C 0.2849 -0.20419 0.28611 -0.20789 0.2882 -0.20882 C 0.29063 -0.21067 0.29254 -0.21129 0.29497 -0.2119 C 0.30365 -0.2227 0.29584 -0.21499 0.30851 -0.22116 C 0.31198 -0.22332 0.31511 -0.22578 0.31823 -0.22732 C 0.32465 -0.22948 0.33108 -0.23133 0.33681 -0.23658 C 0.33906 -0.23874 0.34149 -0.24059 0.34358 -0.24275 C 0.34566 -0.2446 0.34705 -0.24707 0.34861 -0.24892 C 0.35035 -0.25046 0.35174 -0.25077 0.35365 -0.252 C 0.35608 -0.25416 0.35834 -0.25632 0.36042 -0.25817 C 0.36198 -0.2594 0.36389 -0.25971 0.36545 -0.26095 C 0.37552 -0.2702 0.36545 -0.26557 0.37743 -0.27359 C 0.38143 -0.27668 0.3849 -0.27544 0.38924 -0.27976 C 0.39097 -0.2813 0.39219 -0.28408 0.3941 -0.28562 C 0.3974 -0.2884 0.40087 -0.28994 0.40399 -0.29179 C 0.41215 -0.29704 0.40747 -0.29457 0.41771 -0.29796 C 0.41927 -0.30043 0.42084 -0.30228 0.42257 -0.30413 C 0.42604 -0.30721 0.42952 -0.30721 0.43316 -0.3103 C 0.43611 -0.31369 0.43872 -0.32017 0.44254 -0.32264 L 0.45313 -0.32911 C 0.45469 -0.33096 0.45643 -0.33374 0.45799 -0.33497 C 0.46111 -0.33775 0.46459 -0.33898 0.46806 -0.34053 C 0.46979 -0.34207 0.4717 -0.34361 0.47309 -0.34392 C 0.47535 -0.34515 0.47743 -0.34546 0.47986 -0.34731 C 0.48334 -0.34916 0.48646 -0.35101 0.49011 -0.35379 L 0.51042 -0.36582 C 0.51042 -0.36551 0.52031 -0.37199 0.52031 -0.37106 C 0.53004 -0.38371 0.52049 -0.37291 0.53021 -0.38124 C 0.53264 -0.38248 0.5349 -0.38556 0.5375 -0.38772 C 0.54028 -0.38957 0.54358 -0.39173 0.54705 -0.39358 C 0.54913 -0.39451 0.55035 -0.39574 0.55209 -0.39636 C 0.55417 -0.39759 0.56181 -0.40129 0.56424 -0.40283 C 0.5658 -0.40407 0.56702 -0.40715 0.56875 -0.40869 C 0.57222 -0.41178 0.57882 -0.41517 0.57882 -0.41486 C 0.5809 -0.41795 0.58212 -0.42196 0.5842 -0.42443 C 0.5875 -0.42813 0.59045 -0.42689 0.59514 -0.42689 L 0.59514 -0.42658 " pathEditMode="relative" rAng="0" ptsTypes="AAAAAAAAAAAAAAAAAAAAAAAAAAAAAAAAAAAAAAAAAAAAAAAAAAA">
                                      <p:cBhvr>
                                        <p:cTn id="46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44" y="-154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975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823" y="1309836"/>
            <a:ext cx="728662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657" y="5386537"/>
            <a:ext cx="1219200" cy="81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等腰三角形 3"/>
          <p:cNvSpPr/>
          <p:nvPr/>
        </p:nvSpPr>
        <p:spPr>
          <a:xfrm rot="2407423">
            <a:off x="4693326" y="2657843"/>
            <a:ext cx="892465" cy="2644043"/>
          </a:xfrm>
          <a:prstGeom prst="triangl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云形标注 4"/>
          <p:cNvSpPr/>
          <p:nvPr/>
        </p:nvSpPr>
        <p:spPr>
          <a:xfrm>
            <a:off x="5394522" y="1420565"/>
            <a:ext cx="1796654" cy="854869"/>
          </a:xfrm>
          <a:prstGeom prst="cloudCallout">
            <a:avLst>
              <a:gd name="adj1" fmla="val -23729"/>
              <a:gd name="adj2" fmla="val 1266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>
              <a:defRPr/>
            </a:pPr>
            <a:r>
              <a:rPr lang="zh-CN" altLang="en-US" sz="1100" dirty="0">
                <a:solidFill>
                  <a:prstClr val="white"/>
                </a:solidFill>
              </a:rPr>
              <a:t>车牌：浙</a:t>
            </a:r>
            <a:r>
              <a:rPr lang="en-US" altLang="zh-CN" sz="1100" dirty="0">
                <a:solidFill>
                  <a:prstClr val="white"/>
                </a:solidFill>
              </a:rPr>
              <a:t>A K5XXX</a:t>
            </a:r>
            <a:r>
              <a:rPr lang="zh-CN" altLang="en-US" sz="1100" dirty="0">
                <a:solidFill>
                  <a:prstClr val="white"/>
                </a:solidFill>
              </a:rPr>
              <a:t>；比对之后，有不良记录</a:t>
            </a:r>
          </a:p>
        </p:txBody>
      </p:sp>
      <p:sp>
        <p:nvSpPr>
          <p:cNvPr id="6" name="云形标注 5"/>
          <p:cNvSpPr/>
          <p:nvPr/>
        </p:nvSpPr>
        <p:spPr>
          <a:xfrm>
            <a:off x="6231533" y="1945630"/>
            <a:ext cx="1796653" cy="856060"/>
          </a:xfrm>
          <a:prstGeom prst="cloudCallout">
            <a:avLst>
              <a:gd name="adj1" fmla="val -62976"/>
              <a:gd name="adj2" fmla="val 1119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>
              <a:defRPr/>
            </a:pPr>
            <a:r>
              <a:rPr lang="zh-CN" altLang="en-US" sz="1100" dirty="0">
                <a:solidFill>
                  <a:prstClr val="white"/>
                </a:solidFill>
              </a:rPr>
              <a:t>安保人员核实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98" y="1309836"/>
            <a:ext cx="3664744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423846">
            <a:off x="5925542" y="3321992"/>
            <a:ext cx="1135856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251520" y="270564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出入口高清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智能联动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704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0023 L 1.04167E-6 0.00023 C 0.00234 -0.00255 0.00508 -0.0044 0.00755 -0.00718 C 0.00872 -0.00857 0.00937 -0.01134 0.01042 -0.01227 C 0.01185 -0.01366 0.01367 -0.01343 0.01523 -0.01389 C 0.01732 -0.01505 0.01914 -0.01621 0.02109 -0.01759 L 0.02969 -0.02269 C 0.03893 -0.02801 0.02461 -0.01922 0.03659 -0.02755 C 0.03841 -0.02917 0.04036 -0.02986 0.04245 -0.03125 L 0.04518 -0.03287 C 0.04622 -0.03403 0.047 -0.03542 0.04805 -0.03634 C 0.0638 -0.04792 0.0513 -0.0375 0.06068 -0.04329 C 0.06224 -0.04422 0.06393 -0.04584 0.06549 -0.04676 C 0.06641 -0.04746 0.06745 -0.04792 0.06836 -0.04838 C 0.07669 -0.0581 0.06614 -0.04653 0.07409 -0.05347 C 0.07526 -0.05463 0.07604 -0.05602 0.07708 -0.05695 C 0.07786 -0.05764 0.07917 -0.05787 0.07995 -0.05857 C 0.08099 -0.05949 0.08177 -0.06111 0.08294 -0.06204 C 0.08372 -0.06297 0.08489 -0.06297 0.08568 -0.06389 C 0.08685 -0.06459 0.0875 -0.06644 0.08867 -0.06713 C 0.09049 -0.06875 0.09258 -0.06945 0.09453 -0.0706 L 0.09726 -0.07222 C 0.09831 -0.07292 0.09922 -0.07338 0.10026 -0.07408 C 0.10143 -0.07454 0.10286 -0.075 0.10417 -0.0757 C 0.10599 -0.07685 0.10807 -0.07824 0.10989 -0.0794 C 0.10989 -0.07917 0.11562 -0.08264 0.11562 -0.08241 C 0.11667 -0.08403 0.11758 -0.08519 0.11862 -0.08611 C 0.11979 -0.08727 0.12109 -0.08866 0.12239 -0.08959 C 0.12487 -0.09121 0.12682 -0.09097 0.12917 -0.09306 C 0.13489 -0.09815 0.1293 -0.09537 0.13503 -0.09815 C 0.13633 -0.09861 0.13776 -0.09908 0.1388 -0.09977 C 0.14088 -0.1007 0.14466 -0.10324 0.14466 -0.10301 L 0.15052 -0.10996 C 0.15156 -0.11111 0.15234 -0.11297 0.15338 -0.11343 L 0.15742 -0.11505 L 0.15625 -0.11667 " pathEditMode="relative" rAng="0" ptsTypes="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-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3095"/>
            <a:ext cx="9144000" cy="439765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79512" y="2132856"/>
            <a:ext cx="8496944" cy="3434782"/>
            <a:chOff x="179512" y="1417340"/>
            <a:chExt cx="8496944" cy="3816424"/>
          </a:xfrm>
        </p:grpSpPr>
        <p:cxnSp>
          <p:nvCxnSpPr>
            <p:cNvPr id="4" name="直接连接符 3"/>
            <p:cNvCxnSpPr/>
            <p:nvPr/>
          </p:nvCxnSpPr>
          <p:spPr>
            <a:xfrm flipH="1">
              <a:off x="7236296" y="2425452"/>
              <a:ext cx="1440160" cy="2808312"/>
            </a:xfrm>
            <a:prstGeom prst="line">
              <a:avLst/>
            </a:prstGeom>
            <a:ln w="50800">
              <a:solidFill>
                <a:srgbClr val="FF0000">
                  <a:alpha val="8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 flipH="1" flipV="1">
              <a:off x="2627784" y="3901616"/>
              <a:ext cx="3960440" cy="1332148"/>
            </a:xfrm>
            <a:prstGeom prst="line">
              <a:avLst/>
            </a:prstGeom>
            <a:ln w="50800">
              <a:solidFill>
                <a:srgbClr val="FF0000">
                  <a:alpha val="8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 flipV="1">
              <a:off x="4283968" y="1417340"/>
              <a:ext cx="4392488" cy="1008112"/>
            </a:xfrm>
            <a:prstGeom prst="line">
              <a:avLst/>
            </a:prstGeom>
            <a:ln w="50800">
              <a:solidFill>
                <a:srgbClr val="FF0000">
                  <a:alpha val="8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 flipH="1">
              <a:off x="179512" y="1417340"/>
              <a:ext cx="4104456" cy="1584176"/>
            </a:xfrm>
            <a:prstGeom prst="line">
              <a:avLst/>
            </a:prstGeom>
            <a:ln w="50800">
              <a:solidFill>
                <a:srgbClr val="FF0000">
                  <a:alpha val="8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588224" y="5233764"/>
              <a:ext cx="648072" cy="0"/>
            </a:xfrm>
            <a:prstGeom prst="line">
              <a:avLst/>
            </a:prstGeom>
            <a:ln w="50800">
              <a:solidFill>
                <a:srgbClr val="FF0000">
                  <a:alpha val="8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179512" y="3001516"/>
              <a:ext cx="2232248" cy="828092"/>
            </a:xfrm>
            <a:prstGeom prst="line">
              <a:avLst/>
            </a:prstGeom>
            <a:ln w="50800">
              <a:solidFill>
                <a:srgbClr val="FF0000">
                  <a:alpha val="8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直接连接符 9"/>
          <p:cNvCxnSpPr/>
          <p:nvPr/>
        </p:nvCxnSpPr>
        <p:spPr>
          <a:xfrm flipH="1">
            <a:off x="7236296" y="3104965"/>
            <a:ext cx="1440160" cy="2527481"/>
          </a:xfrm>
          <a:prstGeom prst="line">
            <a:avLst/>
          </a:prstGeom>
          <a:ln w="50800">
            <a:solidFill>
              <a:srgbClr val="FF0000">
                <a:alpha val="89000"/>
              </a:srgb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134203" y="2018760"/>
            <a:ext cx="8682890" cy="3662975"/>
            <a:chOff x="134203" y="1290566"/>
            <a:chExt cx="8682890" cy="4069972"/>
          </a:xfrm>
        </p:grpSpPr>
        <p:pic>
          <p:nvPicPr>
            <p:cNvPr id="12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203" y="2874742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363" y="3648068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6584" y="3774842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7587" y="5106990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659" y="5106990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5819" y="2298678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9917" y="1680977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331" y="1290566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552" y="1921396"/>
              <a:ext cx="281274" cy="25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线形标注 2(无边框) 20"/>
          <p:cNvSpPr/>
          <p:nvPr/>
        </p:nvSpPr>
        <p:spPr>
          <a:xfrm>
            <a:off x="1048713" y="3285219"/>
            <a:ext cx="1584176" cy="453650"/>
          </a:xfrm>
          <a:prstGeom prst="callout2">
            <a:avLst>
              <a:gd name="adj1" fmla="val 26309"/>
              <a:gd name="adj2" fmla="val 101096"/>
              <a:gd name="adj3" fmla="val 28198"/>
              <a:gd name="adj4" fmla="val 128838"/>
              <a:gd name="adj5" fmla="val 322254"/>
              <a:gd name="adj6" fmla="val 183959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792496" y="3233951"/>
            <a:ext cx="1830449" cy="556187"/>
          </a:xfrm>
          <a:prstGeom prst="roundRect">
            <a:avLst>
              <a:gd name="adj" fmla="val 793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+mj-ea"/>
                <a:ea typeface="+mj-ea"/>
              </a:rPr>
              <a:t>周界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629507" y="2168301"/>
            <a:ext cx="7770213" cy="3355696"/>
            <a:chOff x="629505" y="1456723"/>
            <a:chExt cx="7770213" cy="3728551"/>
          </a:xfrm>
        </p:grpSpPr>
        <p:sp>
          <p:nvSpPr>
            <p:cNvPr id="24" name="自选图形 34"/>
            <p:cNvSpPr>
              <a:spLocks noChangeArrowheads="1"/>
            </p:cNvSpPr>
            <p:nvPr/>
          </p:nvSpPr>
          <p:spPr bwMode="auto">
            <a:xfrm rot="3957841">
              <a:off x="3120957" y="1274085"/>
              <a:ext cx="456238" cy="986303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" name="自选图形 34"/>
            <p:cNvSpPr>
              <a:spLocks noChangeArrowheads="1"/>
            </p:cNvSpPr>
            <p:nvPr/>
          </p:nvSpPr>
          <p:spPr bwMode="auto">
            <a:xfrm rot="3957841">
              <a:off x="1693698" y="2006632"/>
              <a:ext cx="335149" cy="684709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" name="自选图形 34"/>
            <p:cNvSpPr>
              <a:spLocks noChangeArrowheads="1"/>
            </p:cNvSpPr>
            <p:nvPr/>
          </p:nvSpPr>
          <p:spPr bwMode="auto">
            <a:xfrm rot="17500499">
              <a:off x="3655216" y="3631953"/>
              <a:ext cx="456238" cy="1439255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" name="自选图形 34"/>
            <p:cNvSpPr>
              <a:spLocks noChangeArrowheads="1"/>
            </p:cNvSpPr>
            <p:nvPr/>
          </p:nvSpPr>
          <p:spPr bwMode="auto">
            <a:xfrm rot="1679064">
              <a:off x="7943480" y="2833040"/>
              <a:ext cx="456238" cy="986303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自选图形 34"/>
            <p:cNvSpPr>
              <a:spLocks noChangeArrowheads="1"/>
            </p:cNvSpPr>
            <p:nvPr/>
          </p:nvSpPr>
          <p:spPr bwMode="auto">
            <a:xfrm rot="6039791">
              <a:off x="7628244" y="1823899"/>
              <a:ext cx="393848" cy="765664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" name="自选图形 34"/>
            <p:cNvSpPr>
              <a:spLocks noChangeArrowheads="1"/>
            </p:cNvSpPr>
            <p:nvPr/>
          </p:nvSpPr>
          <p:spPr bwMode="auto">
            <a:xfrm rot="6670765">
              <a:off x="5373814" y="4318443"/>
              <a:ext cx="456238" cy="1277424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自选图形 34"/>
            <p:cNvSpPr>
              <a:spLocks noChangeArrowheads="1"/>
            </p:cNvSpPr>
            <p:nvPr/>
          </p:nvSpPr>
          <p:spPr bwMode="auto">
            <a:xfrm rot="12661427">
              <a:off x="7460781" y="4079612"/>
              <a:ext cx="335149" cy="684709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" name="自选图形 34"/>
            <p:cNvSpPr>
              <a:spLocks noChangeArrowheads="1"/>
            </p:cNvSpPr>
            <p:nvPr/>
          </p:nvSpPr>
          <p:spPr bwMode="auto">
            <a:xfrm rot="17500499">
              <a:off x="1040098" y="2766983"/>
              <a:ext cx="456238" cy="1277424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" name="自选图形 34"/>
            <p:cNvSpPr>
              <a:spLocks noChangeArrowheads="1"/>
            </p:cNvSpPr>
            <p:nvPr/>
          </p:nvSpPr>
          <p:spPr bwMode="auto">
            <a:xfrm rot="15325640">
              <a:off x="961506" y="2259413"/>
              <a:ext cx="335149" cy="684709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自选图形 34"/>
            <p:cNvSpPr>
              <a:spLocks noChangeArrowheads="1"/>
            </p:cNvSpPr>
            <p:nvPr/>
          </p:nvSpPr>
          <p:spPr bwMode="auto">
            <a:xfrm rot="16927704">
              <a:off x="5101018" y="1250311"/>
              <a:ext cx="319315" cy="732140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自选图形 34"/>
            <p:cNvSpPr>
              <a:spLocks noChangeArrowheads="1"/>
            </p:cNvSpPr>
            <p:nvPr/>
          </p:nvSpPr>
          <p:spPr bwMode="auto">
            <a:xfrm rot="17156146">
              <a:off x="6771372" y="1670357"/>
              <a:ext cx="456238" cy="793236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4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11407" y="1911462"/>
            <a:ext cx="7848357" cy="3780923"/>
            <a:chOff x="689670" y="1014345"/>
            <a:chExt cx="7848357" cy="4201026"/>
          </a:xfrm>
        </p:grpSpPr>
        <p:sp>
          <p:nvSpPr>
            <p:cNvPr id="36" name="椭圆 35"/>
            <p:cNvSpPr/>
            <p:nvPr/>
          </p:nvSpPr>
          <p:spPr>
            <a:xfrm>
              <a:off x="6824678" y="3034727"/>
              <a:ext cx="1713349" cy="1586812"/>
            </a:xfrm>
            <a:prstGeom prst="ellipse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2044969" y="1014345"/>
              <a:ext cx="1713349" cy="1586812"/>
            </a:xfrm>
            <a:prstGeom prst="ellipse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4250785" y="3628559"/>
              <a:ext cx="1713349" cy="1586812"/>
            </a:xfrm>
            <a:prstGeom prst="ellipse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689670" y="2395223"/>
              <a:ext cx="1713349" cy="1586812"/>
            </a:xfrm>
            <a:prstGeom prst="ellipse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5130011" y="1014955"/>
              <a:ext cx="1713349" cy="1586812"/>
            </a:xfrm>
            <a:prstGeom prst="ellipse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268217" y="2151418"/>
            <a:ext cx="6756726" cy="3002230"/>
            <a:chOff x="1283824" y="1547052"/>
            <a:chExt cx="6756726" cy="3335811"/>
          </a:xfrm>
        </p:grpSpPr>
        <p:pic>
          <p:nvPicPr>
            <p:cNvPr id="42" name="Picture 4" descr="E:\日常工作\工作安排\viso相关\大华visio素材\图片资料\PNG小图\红外球副本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0114" y="1653201"/>
              <a:ext cx="514274" cy="650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4" descr="E:\日常工作\工作安排\viso相关\大华visio素材\图片资料\PNG小图\红外球副本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4939" y="4179244"/>
              <a:ext cx="556256" cy="703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" descr="E:\日常工作\工作安排\viso相关\大华visio素材\图片资料\PNG小图\红外球副本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3824" y="2954582"/>
              <a:ext cx="556256" cy="703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" descr="E:\日常工作\工作安排\viso相关\大华visio素材\图片资料\PNG小图\红外球副本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4684" y="3551341"/>
              <a:ext cx="525866" cy="665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" descr="E:\日常工作\工作安排\viso相关\大华visio素材\图片资料\PNG小图\红外球副本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9360" y="1547052"/>
              <a:ext cx="525866" cy="665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组合 46"/>
          <p:cNvGrpSpPr/>
          <p:nvPr/>
        </p:nvGrpSpPr>
        <p:grpSpPr>
          <a:xfrm>
            <a:off x="7229521" y="2910544"/>
            <a:ext cx="1446937" cy="2830003"/>
            <a:chOff x="7229519" y="2281436"/>
            <a:chExt cx="1446937" cy="3144448"/>
          </a:xfrm>
        </p:grpSpPr>
        <p:pic>
          <p:nvPicPr>
            <p:cNvPr id="48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411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9519" y="5060832"/>
              <a:ext cx="210369" cy="365052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6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5475" y="2281436"/>
              <a:ext cx="160981" cy="278714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0" name="组合 49"/>
          <p:cNvGrpSpPr/>
          <p:nvPr/>
        </p:nvGrpSpPr>
        <p:grpSpPr>
          <a:xfrm>
            <a:off x="394715" y="2067178"/>
            <a:ext cx="8274360" cy="3535149"/>
            <a:chOff x="394715" y="1344363"/>
            <a:chExt cx="8274360" cy="3927943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26" b="100000" l="0" r="100000">
                          <a14:foregroundMark x1="1549" y1="25957" x2="26991" y2="48085"/>
                          <a14:foregroundMark x1="30973" y1="51915" x2="99558" y2="28085"/>
                          <a14:foregroundMark x1="1549" y1="24255" x2="78982" y2="1277"/>
                          <a14:foregroundMark x1="8407" y1="52766" x2="8186" y2="74894"/>
                          <a14:foregroundMark x1="8628" y1="76596" x2="22788" y2="95745"/>
                          <a14:backgroundMark x1="21681" y1="98298" x2="24115" y2="99574"/>
                          <a14:backgroundMark x1="82965" y1="1702" x2="99558" y2="14894"/>
                          <a14:backgroundMark x1="73009" y1="1702" x2="77876" y2="851"/>
                          <a14:backgroundMark x1="98894" y1="27234" x2="99779" y2="24255"/>
                          <a14:backgroundMark x1="62092" y1="6250" x2="2614" y2="7500"/>
                          <a14:backgroundMark x1="63399" y1="3750" x2="69281" y2="1250"/>
                          <a14:backgroundMark x1="4575" y1="35000" x2="5882" y2="9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06466" flipH="1">
              <a:off x="6162241" y="1742471"/>
              <a:ext cx="635941" cy="330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2" name="组合 51"/>
            <p:cNvGrpSpPr/>
            <p:nvPr/>
          </p:nvGrpSpPr>
          <p:grpSpPr>
            <a:xfrm>
              <a:off x="394715" y="1344363"/>
              <a:ext cx="8274360" cy="3927943"/>
              <a:chOff x="394715" y="1344363"/>
              <a:chExt cx="8274360" cy="3927943"/>
            </a:xfrm>
          </p:grpSpPr>
          <p:pic>
            <p:nvPicPr>
              <p:cNvPr id="53" name="Picture 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foregroundMark x1="93464" y1="18750" x2="99346" y2="17500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66013" y1="3750" x2="0" y2="12500"/>
                            <a14:backgroundMark x1="5229" y1="35000" x2="6536" y2="975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945561">
                <a:off x="3595476" y="1344363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4" name="Picture 2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0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foregroundMark x1="96732" y1="13750" x2="83007" y2="3750"/>
                            <a14:foregroundMark x1="84967" y1="3750" x2="92157" y2="7500"/>
                            <a14:foregroundMark x1="91503" y1="45000" x2="88235" y2="76250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64052" y1="5000" x2="0" y2="10000"/>
                            <a14:backgroundMark x1="4575" y1="40000" x2="9150" y2="95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194624" flipH="1" flipV="1">
                <a:off x="7929074" y="2126768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62092" y1="2500" x2="1961" y2="15000"/>
                            <a14:backgroundMark x1="6536" y1="37500" x2="7190" y2="95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73930" flipH="1" flipV="1">
                <a:off x="8185788" y="2619261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6" name="Picture 2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42484" y1="3750" x2="5882" y2="12500"/>
                            <a14:backgroundMark x1="3268" y1="35000" x2="5882" y2="96250"/>
                            <a14:backgroundMark x1="58824" y1="3750" x2="39869" y2="8750"/>
                            <a14:backgroundMark x1="57516" y1="2500" x2="68627" y2="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06466" flipH="1">
                <a:off x="2840813" y="3929268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7" name="Picture 2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61438" y1="2500" x2="0" y2="10000"/>
                            <a14:backgroundMark x1="4575" y1="38750" x2="7190" y2="95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06466" flipH="1">
                <a:off x="394717" y="3013501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8" name="Picture 2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65359" y1="5000" x2="0" y2="12500"/>
                            <a14:backgroundMark x1="4575" y1="42500" x2="8497" y2="925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945561">
                <a:off x="1961464" y="2011123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9" name="Picture 2"/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62092" y1="5000" x2="0" y2="12500"/>
                            <a14:backgroundMark x1="3922" y1="42500" x2="7843" y2="98750"/>
                            <a14:backgroundMark x1="69281" y1="2500" x2="60131" y2="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194624" flipH="1" flipV="1">
                <a:off x="5840263" y="4941673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0" name="Picture 2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58170" y1="5000" x2="0" y2="11250"/>
                            <a14:backgroundMark x1="9150" y1="92500" x2="1961" y2="45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9168631">
                <a:off x="394715" y="2670632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1" name="Picture 2"/>
              <p:cNvPicPr>
                <a:picLocks noChangeAspect="1" noChangeArrowheads="1"/>
              </p:cNvPicPr>
              <p:nvPr/>
            </p:nvPicPr>
            <p:blipFill>
              <a:blip r:embed="rId23" cstate="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5229" y1="16250" x2="66013" y2="2500"/>
                            <a14:backgroundMark x1="8497" y1="97500" x2="5882" y2="35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6657">
                <a:off x="7148824" y="4721609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2" name="Picture 2"/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26" b="100000" l="0" r="100000">
                            <a14:foregroundMark x1="1549" y1="25957" x2="26991" y2="48085"/>
                            <a14:foregroundMark x1="30973" y1="51915" x2="99558" y2="28085"/>
                            <a14:foregroundMark x1="1549" y1="24255" x2="78982" y2="1277"/>
                            <a14:foregroundMark x1="8407" y1="52766" x2="8186" y2="74894"/>
                            <a14:foregroundMark x1="8628" y1="76596" x2="22788" y2="95745"/>
                            <a14:foregroundMark x1="86275" y1="7500" x2="97386" y2="25000"/>
                            <a14:foregroundMark x1="90196" y1="2500" x2="98693" y2="26250"/>
                            <a14:foregroundMark x1="84314" y1="1250" x2="98693" y2="13750"/>
                            <a14:backgroundMark x1="21681" y1="98298" x2="24115" y2="99574"/>
                            <a14:backgroundMark x1="82965" y1="1702" x2="99558" y2="14894"/>
                            <a14:backgroundMark x1="73009" y1="1702" x2="77876" y2="851"/>
                            <a14:backgroundMark x1="98894" y1="27234" x2="99779" y2="24255"/>
                            <a14:backgroundMark x1="56863" y1="3750" x2="654" y2="12500"/>
                            <a14:backgroundMark x1="3268" y1="37500" x2="11111" y2="98750"/>
                            <a14:backgroundMark x1="54902" y1="6250" x2="70588" y2="0"/>
                            <a14:backgroundMark x1="85621" y1="2500" x2="95425" y2="37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06466" flipH="1">
                <a:off x="4402669" y="1372985"/>
                <a:ext cx="635941" cy="330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26" b="100000" l="0" r="100000">
                        <a14:foregroundMark x1="1549" y1="25957" x2="26991" y2="48085"/>
                        <a14:foregroundMark x1="30973" y1="51915" x2="99558" y2="28085"/>
                        <a14:foregroundMark x1="1549" y1="24255" x2="78982" y2="1277"/>
                        <a14:foregroundMark x1="8407" y1="52766" x2="8186" y2="74894"/>
                        <a14:foregroundMark x1="8628" y1="76596" x2="22788" y2="95745"/>
                        <a14:backgroundMark x1="21681" y1="98298" x2="24115" y2="99574"/>
                        <a14:backgroundMark x1="82965" y1="1702" x2="99558" y2="14894"/>
                        <a14:backgroundMark x1="73009" y1="1702" x2="77876" y2="851"/>
                        <a14:backgroundMark x1="98894" y1="27234" x2="99779" y2="24255"/>
                        <a14:backgroundMark x1="65359" y1="2500" x2="0" y2="16250"/>
                        <a14:backgroundMark x1="4575" y1="37500" x2="7190" y2="9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73930" flipH="1" flipV="1">
            <a:off x="8217587" y="3198056"/>
            <a:ext cx="572347" cy="330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自选图形 34"/>
          <p:cNvSpPr>
            <a:spLocks noChangeArrowheads="1"/>
          </p:cNvSpPr>
          <p:nvPr/>
        </p:nvSpPr>
        <p:spPr bwMode="auto">
          <a:xfrm rot="1679064">
            <a:off x="8015488" y="3468996"/>
            <a:ext cx="456238" cy="887673"/>
          </a:xfrm>
          <a:prstGeom prst="triangle">
            <a:avLst>
              <a:gd name="adj" fmla="val 50000"/>
            </a:avLst>
          </a:prstGeom>
          <a:solidFill>
            <a:srgbClr val="FF0000">
              <a:alpha val="4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5" name="线形标注 2(无边框) 64"/>
          <p:cNvSpPr/>
          <p:nvPr/>
        </p:nvSpPr>
        <p:spPr>
          <a:xfrm>
            <a:off x="5107460" y="2719528"/>
            <a:ext cx="1584176" cy="453650"/>
          </a:xfrm>
          <a:prstGeom prst="callout2">
            <a:avLst>
              <a:gd name="adj1" fmla="val 26309"/>
              <a:gd name="adj2" fmla="val 101096"/>
              <a:gd name="adj3" fmla="val 28198"/>
              <a:gd name="adj4" fmla="val 128838"/>
              <a:gd name="adj5" fmla="val 322254"/>
              <a:gd name="adj6" fmla="val 18395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15" y="2246955"/>
            <a:ext cx="2187700" cy="1294729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69" name="矩形 68"/>
          <p:cNvSpPr/>
          <p:nvPr/>
        </p:nvSpPr>
        <p:spPr>
          <a:xfrm>
            <a:off x="251520" y="27056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周界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高清智能监控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234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00"/>
                            </p:stCondLst>
                            <p:childTnLst>
                              <p:par>
                                <p:cTn id="20" presetID="22" presetClass="exit" presetSubtype="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2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7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7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7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2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2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700"/>
                            </p:stCondLst>
                            <p:childTnLst>
                              <p:par>
                                <p:cTn id="6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2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7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900"/>
                            </p:stCondLst>
                            <p:childTnLst>
                              <p:par>
                                <p:cTn id="8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4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64" grpId="0" animBg="1"/>
      <p:bldP spid="65" grpId="0" animBg="1"/>
      <p:bldP spid="6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0946" y="27056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园区高点高清监控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10641"/>
            <a:ext cx="7488832" cy="391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58"/>
          <p:cNvSpPr>
            <a:spLocks noChangeArrowheads="1"/>
          </p:cNvSpPr>
          <p:nvPr/>
        </p:nvSpPr>
        <p:spPr bwMode="auto">
          <a:xfrm>
            <a:off x="395536" y="1124744"/>
            <a:ext cx="23198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 smtClean="0"/>
              <a:t>园区大范围全景监控</a:t>
            </a:r>
            <a:endParaRPr lang="en-US" altLang="zh-CN" sz="1600" b="1" dirty="0"/>
          </a:p>
        </p:txBody>
      </p:sp>
      <p:sp>
        <p:nvSpPr>
          <p:cNvPr id="5" name="矩形 59"/>
          <p:cNvSpPr>
            <a:spLocks noChangeArrowheads="1"/>
          </p:cNvSpPr>
          <p:nvPr/>
        </p:nvSpPr>
        <p:spPr bwMode="auto">
          <a:xfrm>
            <a:off x="395536" y="1506270"/>
            <a:ext cx="35509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 smtClean="0"/>
              <a:t>重大活动、重大事件应急指挥调度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180508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071802" y="2557738"/>
            <a:ext cx="2921020" cy="3031502"/>
            <a:chOff x="3071802" y="3040704"/>
            <a:chExt cx="2921020" cy="3031502"/>
          </a:xfrm>
        </p:grpSpPr>
        <p:pic>
          <p:nvPicPr>
            <p:cNvPr id="3" name="图片 2" descr="区域-d.b1mp.bmp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1802" y="3040704"/>
              <a:ext cx="2921020" cy="2545159"/>
            </a:xfrm>
            <a:prstGeom prst="rect">
              <a:avLst/>
            </a:prstGeom>
            <a:ln cap="sq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矩形 3"/>
            <p:cNvSpPr/>
            <p:nvPr/>
          </p:nvSpPr>
          <p:spPr>
            <a:xfrm>
              <a:off x="3984394" y="5727260"/>
              <a:ext cx="1164979" cy="3449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区域入侵</a:t>
              </a:r>
              <a:endParaRPr lang="zh-CN" altLang="en-US" b="1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064260" y="2557738"/>
            <a:ext cx="3079740" cy="3031502"/>
            <a:chOff x="6064260" y="3040704"/>
            <a:chExt cx="3079740" cy="3031502"/>
          </a:xfrm>
        </p:grpSpPr>
        <p:pic>
          <p:nvPicPr>
            <p:cNvPr id="6" name="图片 5" descr="奔跑-D1.bmp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64260" y="3040704"/>
              <a:ext cx="3079740" cy="25621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矩形 6"/>
            <p:cNvSpPr/>
            <p:nvPr/>
          </p:nvSpPr>
          <p:spPr>
            <a:xfrm>
              <a:off x="6948264" y="5725853"/>
              <a:ext cx="1161886" cy="3463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快速奔跑</a:t>
              </a:r>
              <a:endParaRPr lang="zh-CN" altLang="en-US" b="1" dirty="0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0" y="2557738"/>
            <a:ext cx="3000364" cy="3031502"/>
            <a:chOff x="0" y="3040704"/>
            <a:chExt cx="3000364" cy="3031502"/>
          </a:xfrm>
        </p:grpSpPr>
        <p:pic>
          <p:nvPicPr>
            <p:cNvPr id="9" name="图片 8" descr="人员徘徊-D1.bmp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040704"/>
              <a:ext cx="3000364" cy="25521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矩形 9"/>
            <p:cNvSpPr/>
            <p:nvPr/>
          </p:nvSpPr>
          <p:spPr>
            <a:xfrm>
              <a:off x="899592" y="5731982"/>
              <a:ext cx="1163383" cy="34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人员徘徊</a:t>
              </a:r>
              <a:endParaRPr lang="zh-CN" altLang="en-US" b="1" dirty="0"/>
            </a:p>
          </p:txBody>
        </p:sp>
      </p:grpSp>
      <p:sp>
        <p:nvSpPr>
          <p:cNvPr id="11" name="矩形 10"/>
          <p:cNvSpPr/>
          <p:nvPr/>
        </p:nvSpPr>
        <p:spPr>
          <a:xfrm>
            <a:off x="340946" y="27056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园区环境智能监控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15" name="矩形 58"/>
          <p:cNvSpPr>
            <a:spLocks noChangeArrowheads="1"/>
          </p:cNvSpPr>
          <p:nvPr/>
        </p:nvSpPr>
        <p:spPr bwMode="auto">
          <a:xfrm>
            <a:off x="323528" y="1196752"/>
            <a:ext cx="41665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针对重点区域支持警戒区划定、规则守卫</a:t>
            </a:r>
            <a:endParaRPr lang="en-US" altLang="zh-CN" sz="1600" b="1" dirty="0"/>
          </a:p>
        </p:txBody>
      </p:sp>
      <p:sp>
        <p:nvSpPr>
          <p:cNvPr id="16" name="矩形 59"/>
          <p:cNvSpPr>
            <a:spLocks noChangeArrowheads="1"/>
          </p:cNvSpPr>
          <p:nvPr/>
        </p:nvSpPr>
        <p:spPr bwMode="auto">
          <a:xfrm>
            <a:off x="323528" y="1561877"/>
            <a:ext cx="519244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根据人员异常活动提供聚集、奔跑、徘徊等检测报警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198695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0946" y="27056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园区环境智能监控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0" y="2564904"/>
            <a:ext cx="3000364" cy="2976836"/>
            <a:chOff x="0" y="3071810"/>
            <a:chExt cx="3000364" cy="2976836"/>
          </a:xfrm>
        </p:grpSpPr>
        <p:pic>
          <p:nvPicPr>
            <p:cNvPr id="4" name="图片 3" descr="非法停车-左上角车辆-D1.bmp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071810"/>
              <a:ext cx="3000364" cy="25511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矩形 4"/>
            <p:cNvSpPr/>
            <p:nvPr/>
          </p:nvSpPr>
          <p:spPr>
            <a:xfrm>
              <a:off x="1010183" y="5740869"/>
              <a:ext cx="90281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/>
                <a:t>违规</a:t>
              </a:r>
              <a:r>
                <a:rPr lang="zh-CN" altLang="en-US" b="1" dirty="0" smtClean="0"/>
                <a:t>停车</a:t>
              </a:r>
              <a:endParaRPr lang="zh-CN" altLang="en-US" b="1" dirty="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071802" y="2564904"/>
            <a:ext cx="3071834" cy="3039989"/>
            <a:chOff x="3071802" y="3071810"/>
            <a:chExt cx="3071834" cy="3039989"/>
          </a:xfrm>
        </p:grpSpPr>
        <p:pic>
          <p:nvPicPr>
            <p:cNvPr id="7" name="图片 6" descr="物品遗留1-2-D1.bmp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1802" y="3071810"/>
              <a:ext cx="3071834" cy="257570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矩形 7"/>
            <p:cNvSpPr/>
            <p:nvPr/>
          </p:nvSpPr>
          <p:spPr>
            <a:xfrm>
              <a:off x="3876895" y="5740869"/>
              <a:ext cx="1253784" cy="3709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物品遗留</a:t>
              </a:r>
              <a:endParaRPr lang="zh-CN" altLang="en-US" b="1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215074" y="2564904"/>
            <a:ext cx="2928926" cy="3046979"/>
            <a:chOff x="6215074" y="3071810"/>
            <a:chExt cx="2928926" cy="3046979"/>
          </a:xfrm>
        </p:grpSpPr>
        <p:pic>
          <p:nvPicPr>
            <p:cNvPr id="10" name="图片 9" descr="逆行-(假设其中一辆车逆行)-D1.bmp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5074" y="3071810"/>
              <a:ext cx="2928926" cy="261379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矩形 10"/>
            <p:cNvSpPr/>
            <p:nvPr/>
          </p:nvSpPr>
          <p:spPr>
            <a:xfrm>
              <a:off x="7094580" y="5740869"/>
              <a:ext cx="1227766" cy="3779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车辆逆行</a:t>
              </a:r>
              <a:endParaRPr lang="zh-CN" altLang="en-US" b="1" dirty="0"/>
            </a:p>
          </p:txBody>
        </p:sp>
      </p:grpSp>
      <p:sp>
        <p:nvSpPr>
          <p:cNvPr id="15" name="矩形 58"/>
          <p:cNvSpPr>
            <a:spLocks noChangeArrowheads="1"/>
          </p:cNvSpPr>
          <p:nvPr/>
        </p:nvSpPr>
        <p:spPr bwMode="auto">
          <a:xfrm>
            <a:off x="323528" y="1196752"/>
            <a:ext cx="21146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园区道路秩序维护</a:t>
            </a:r>
            <a:endParaRPr lang="en-US" altLang="zh-CN" sz="1600" b="1" dirty="0"/>
          </a:p>
        </p:txBody>
      </p:sp>
      <p:sp>
        <p:nvSpPr>
          <p:cNvPr id="16" name="矩形 59"/>
          <p:cNvSpPr>
            <a:spLocks noChangeArrowheads="1"/>
          </p:cNvSpPr>
          <p:nvPr/>
        </p:nvSpPr>
        <p:spPr bwMode="auto">
          <a:xfrm>
            <a:off x="323528" y="1561955"/>
            <a:ext cx="53976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针对乱停车、车辆逆行、物品违规放置提供侦测、提醒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13304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15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139028"/>
            <a:ext cx="4248471" cy="2586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图片 3" descr="015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7307" y="2139028"/>
            <a:ext cx="3974487" cy="2586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矩形 58"/>
          <p:cNvSpPr>
            <a:spLocks noChangeArrowheads="1"/>
          </p:cNvSpPr>
          <p:nvPr/>
        </p:nvSpPr>
        <p:spPr bwMode="auto">
          <a:xfrm>
            <a:off x="251520" y="1196752"/>
            <a:ext cx="85956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主从跟踪：室外高点位架设高清“枪球联动”双目监控，实现覆盖大场景的智能跟踪监控</a:t>
            </a:r>
          </a:p>
        </p:txBody>
      </p:sp>
      <p:sp>
        <p:nvSpPr>
          <p:cNvPr id="7" name="矩形 6"/>
          <p:cNvSpPr/>
          <p:nvPr/>
        </p:nvSpPr>
        <p:spPr>
          <a:xfrm>
            <a:off x="340946" y="27056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园区环境智能监控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440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标题 1"/>
          <p:cNvSpPr>
            <a:spLocks noGrp="1"/>
          </p:cNvSpPr>
          <p:nvPr>
            <p:ph type="title" idx="4294967295"/>
          </p:nvPr>
        </p:nvSpPr>
        <p:spPr>
          <a:xfrm>
            <a:off x="0" y="165100"/>
            <a:ext cx="2159000" cy="647700"/>
          </a:xfrm>
        </p:spPr>
        <p:txBody>
          <a:bodyPr/>
          <a:lstStyle/>
          <a:p>
            <a:pPr algn="l"/>
            <a:r>
              <a:rPr lang="zh-CN" altLang="en-US" smtClean="0"/>
              <a:t>目 录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262063" y="1867368"/>
            <a:ext cx="6694487" cy="550863"/>
            <a:chOff x="1262063" y="2510896"/>
            <a:chExt cx="6694487" cy="550863"/>
          </a:xfrm>
        </p:grpSpPr>
        <p:grpSp>
          <p:nvGrpSpPr>
            <p:cNvPr id="34853" name="Group 23"/>
            <p:cNvGrpSpPr>
              <a:grpSpLocks/>
            </p:cNvGrpSpPr>
            <p:nvPr/>
          </p:nvGrpSpPr>
          <p:grpSpPr bwMode="auto">
            <a:xfrm>
              <a:off x="1262063" y="2510896"/>
              <a:ext cx="6694487" cy="550863"/>
              <a:chOff x="486" y="2131"/>
              <a:chExt cx="4889" cy="364"/>
            </a:xfrm>
          </p:grpSpPr>
          <p:sp>
            <p:nvSpPr>
              <p:cNvPr id="114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3" name="Freeform 28"/>
            <p:cNvSpPr>
              <a:spLocks/>
            </p:cNvSpPr>
            <p:nvPr/>
          </p:nvSpPr>
          <p:spPr bwMode="auto">
            <a:xfrm>
              <a:off x="1341482" y="2600184"/>
              <a:ext cx="792822" cy="37834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solidFill>
              <a:srgbClr val="E6001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110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382853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chemeClr val="tx1"/>
                  </a:solidFill>
                </a:rPr>
                <a:t>智慧园区安全理解</a:t>
              </a:r>
              <a:r>
                <a:rPr lang="zh-CN" altLang="en-US" sz="1800" kern="0" dirty="0">
                  <a:solidFill>
                    <a:schemeClr val="tx1"/>
                  </a:solidFill>
                </a:rPr>
                <a:t>和现状</a:t>
              </a:r>
            </a:p>
          </p:txBody>
        </p:sp>
        <p:sp>
          <p:nvSpPr>
            <p:cNvPr id="111" name="文本框 33"/>
            <p:cNvSpPr txBox="1"/>
            <p:nvPr/>
          </p:nvSpPr>
          <p:spPr bwMode="auto">
            <a:xfrm>
              <a:off x="1520825" y="2594399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1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0" name="组合 49"/>
          <p:cNvGrpSpPr>
            <a:grpSpLocks/>
          </p:cNvGrpSpPr>
          <p:nvPr/>
        </p:nvGrpSpPr>
        <p:grpSpPr bwMode="auto">
          <a:xfrm>
            <a:off x="1262063" y="2708348"/>
            <a:ext cx="6694487" cy="550862"/>
            <a:chOff x="827584" y="1700808"/>
            <a:chExt cx="7761287" cy="577850"/>
          </a:xfrm>
        </p:grpSpPr>
        <p:grpSp>
          <p:nvGrpSpPr>
            <p:cNvPr id="41" name="Group 62"/>
            <p:cNvGrpSpPr>
              <a:grpSpLocks/>
            </p:cNvGrpSpPr>
            <p:nvPr/>
          </p:nvGrpSpPr>
          <p:grpSpPr bwMode="auto">
            <a:xfrm>
              <a:off x="827584" y="1700808"/>
              <a:ext cx="7761287" cy="577850"/>
              <a:chOff x="338" y="1852"/>
              <a:chExt cx="4889" cy="364"/>
            </a:xfrm>
          </p:grpSpPr>
          <p:grpSp>
            <p:nvGrpSpPr>
              <p:cNvPr id="44" name="Group 23"/>
              <p:cNvGrpSpPr>
                <a:grpSpLocks/>
              </p:cNvGrpSpPr>
              <p:nvPr/>
            </p:nvGrpSpPr>
            <p:grpSpPr bwMode="auto">
              <a:xfrm>
                <a:off x="338" y="1852"/>
                <a:ext cx="4889" cy="364"/>
                <a:chOff x="486" y="2131"/>
                <a:chExt cx="4889" cy="364"/>
              </a:xfrm>
            </p:grpSpPr>
            <p:sp>
              <p:nvSpPr>
                <p:cNvPr id="46" name="Freeform 24"/>
                <p:cNvSpPr>
                  <a:spLocks/>
                </p:cNvSpPr>
                <p:nvPr/>
              </p:nvSpPr>
              <p:spPr bwMode="auto">
                <a:xfrm>
                  <a:off x="486" y="2131"/>
                  <a:ext cx="4889" cy="364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5026" y="0"/>
                    </a:cxn>
                    <a:cxn ang="0">
                      <a:pos x="5078" y="9"/>
                    </a:cxn>
                    <a:cxn ang="0">
                      <a:pos x="5195" y="194"/>
                    </a:cxn>
                    <a:cxn ang="0">
                      <a:pos x="5078" y="378"/>
                    </a:cxn>
                    <a:cxn ang="0">
                      <a:pos x="5026" y="387"/>
                    </a:cxn>
                    <a:cxn ang="0">
                      <a:pos x="169" y="387"/>
                    </a:cxn>
                    <a:cxn ang="0">
                      <a:pos x="117" y="378"/>
                    </a:cxn>
                    <a:cxn ang="0">
                      <a:pos x="0" y="194"/>
                    </a:cxn>
                    <a:cxn ang="0">
                      <a:pos x="117" y="9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5195" h="387">
                      <a:moveTo>
                        <a:pt x="169" y="0"/>
                      </a:moveTo>
                      <a:cubicBezTo>
                        <a:pt x="5026" y="0"/>
                        <a:pt x="5026" y="0"/>
                        <a:pt x="5026" y="0"/>
                      </a:cubicBezTo>
                      <a:cubicBezTo>
                        <a:pt x="5044" y="0"/>
                        <a:pt x="5061" y="3"/>
                        <a:pt x="5078" y="9"/>
                      </a:cubicBezTo>
                      <a:cubicBezTo>
                        <a:pt x="5153" y="37"/>
                        <a:pt x="5195" y="116"/>
                        <a:pt x="5195" y="194"/>
                      </a:cubicBezTo>
                      <a:cubicBezTo>
                        <a:pt x="5195" y="271"/>
                        <a:pt x="5153" y="350"/>
                        <a:pt x="5078" y="378"/>
                      </a:cubicBezTo>
                      <a:cubicBezTo>
                        <a:pt x="5061" y="384"/>
                        <a:pt x="5044" y="387"/>
                        <a:pt x="5026" y="387"/>
                      </a:cubicBezTo>
                      <a:cubicBezTo>
                        <a:pt x="169" y="387"/>
                        <a:pt x="169" y="387"/>
                        <a:pt x="169" y="387"/>
                      </a:cubicBezTo>
                      <a:cubicBezTo>
                        <a:pt x="151" y="387"/>
                        <a:pt x="133" y="384"/>
                        <a:pt x="117" y="378"/>
                      </a:cubicBezTo>
                      <a:cubicBezTo>
                        <a:pt x="42" y="350"/>
                        <a:pt x="0" y="271"/>
                        <a:pt x="0" y="194"/>
                      </a:cubicBezTo>
                      <a:cubicBezTo>
                        <a:pt x="0" y="116"/>
                        <a:pt x="42" y="37"/>
                        <a:pt x="117" y="9"/>
                      </a:cubicBezTo>
                      <a:cubicBezTo>
                        <a:pt x="133" y="3"/>
                        <a:pt x="151" y="0"/>
                        <a:pt x="169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>
                        <a:gamma/>
                        <a:tint val="44314"/>
                        <a:invGamma/>
                      </a:srgbClr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7" name="Freeform 25"/>
                <p:cNvSpPr>
                  <a:spLocks/>
                </p:cNvSpPr>
                <p:nvPr/>
              </p:nvSpPr>
              <p:spPr bwMode="auto">
                <a:xfrm>
                  <a:off x="494" y="2140"/>
                  <a:ext cx="4873" cy="344"/>
                </a:xfrm>
                <a:custGeom>
                  <a:avLst/>
                  <a:gdLst/>
                  <a:ahLst/>
                  <a:cxnLst>
                    <a:cxn ang="0">
                      <a:pos x="160" y="0"/>
                    </a:cxn>
                    <a:cxn ang="0">
                      <a:pos x="5017" y="0"/>
                    </a:cxn>
                    <a:cxn ang="0">
                      <a:pos x="5066" y="9"/>
                    </a:cxn>
                    <a:cxn ang="0">
                      <a:pos x="5177" y="185"/>
                    </a:cxn>
                    <a:cxn ang="0">
                      <a:pos x="5066" y="360"/>
                    </a:cxn>
                    <a:cxn ang="0">
                      <a:pos x="5017" y="369"/>
                    </a:cxn>
                    <a:cxn ang="0">
                      <a:pos x="160" y="369"/>
                    </a:cxn>
                    <a:cxn ang="0">
                      <a:pos x="111" y="360"/>
                    </a:cxn>
                    <a:cxn ang="0">
                      <a:pos x="0" y="185"/>
                    </a:cxn>
                    <a:cxn ang="0">
                      <a:pos x="111" y="9"/>
                    </a:cxn>
                    <a:cxn ang="0">
                      <a:pos x="160" y="0"/>
                    </a:cxn>
                  </a:cxnLst>
                  <a:rect l="0" t="0" r="r" b="b"/>
                  <a:pathLst>
                    <a:path w="5177" h="369">
                      <a:moveTo>
                        <a:pt x="160" y="0"/>
                      </a:moveTo>
                      <a:cubicBezTo>
                        <a:pt x="5017" y="0"/>
                        <a:pt x="5017" y="0"/>
                        <a:pt x="5017" y="0"/>
                      </a:cubicBezTo>
                      <a:cubicBezTo>
                        <a:pt x="5034" y="0"/>
                        <a:pt x="5050" y="3"/>
                        <a:pt x="5066" y="9"/>
                      </a:cubicBezTo>
                      <a:cubicBezTo>
                        <a:pt x="5137" y="35"/>
                        <a:pt x="5177" y="111"/>
                        <a:pt x="5177" y="185"/>
                      </a:cubicBezTo>
                      <a:cubicBezTo>
                        <a:pt x="5177" y="258"/>
                        <a:pt x="5137" y="334"/>
                        <a:pt x="5066" y="360"/>
                      </a:cubicBezTo>
                      <a:cubicBezTo>
                        <a:pt x="5050" y="366"/>
                        <a:pt x="5034" y="369"/>
                        <a:pt x="5017" y="369"/>
                      </a:cubicBezTo>
                      <a:cubicBezTo>
                        <a:pt x="160" y="369"/>
                        <a:pt x="160" y="369"/>
                        <a:pt x="160" y="369"/>
                      </a:cubicBezTo>
                      <a:cubicBezTo>
                        <a:pt x="143" y="369"/>
                        <a:pt x="126" y="366"/>
                        <a:pt x="111" y="360"/>
                      </a:cubicBezTo>
                      <a:cubicBezTo>
                        <a:pt x="40" y="334"/>
                        <a:pt x="0" y="258"/>
                        <a:pt x="0" y="185"/>
                      </a:cubicBezTo>
                      <a:cubicBezTo>
                        <a:pt x="0" y="111"/>
                        <a:pt x="40" y="35"/>
                        <a:pt x="111" y="9"/>
                      </a:cubicBezTo>
                      <a:cubicBezTo>
                        <a:pt x="126" y="3"/>
                        <a:pt x="143" y="0"/>
                        <a:pt x="16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/>
              </p:nvSpPr>
              <p:spPr bwMode="auto">
                <a:xfrm>
                  <a:off x="503" y="2148"/>
                  <a:ext cx="4853" cy="330"/>
                </a:xfrm>
                <a:custGeom>
                  <a:avLst/>
                  <a:gdLst/>
                  <a:ahLst/>
                  <a:cxnLst>
                    <a:cxn ang="0">
                      <a:pos x="151" y="0"/>
                    </a:cxn>
                    <a:cxn ang="0">
                      <a:pos x="5008" y="0"/>
                    </a:cxn>
                    <a:cxn ang="0">
                      <a:pos x="5159" y="176"/>
                    </a:cxn>
                    <a:cxn ang="0">
                      <a:pos x="5008" y="351"/>
                    </a:cxn>
                    <a:cxn ang="0">
                      <a:pos x="151" y="351"/>
                    </a:cxn>
                    <a:cxn ang="0">
                      <a:pos x="0" y="176"/>
                    </a:cxn>
                    <a:cxn ang="0">
                      <a:pos x="151" y="0"/>
                    </a:cxn>
                  </a:cxnLst>
                  <a:rect l="0" t="0" r="r" b="b"/>
                  <a:pathLst>
                    <a:path w="5159" h="351">
                      <a:moveTo>
                        <a:pt x="151" y="0"/>
                      </a:moveTo>
                      <a:cubicBezTo>
                        <a:pt x="5008" y="0"/>
                        <a:pt x="5008" y="0"/>
                        <a:pt x="5008" y="0"/>
                      </a:cubicBezTo>
                      <a:cubicBezTo>
                        <a:pt x="5091" y="0"/>
                        <a:pt x="5159" y="79"/>
                        <a:pt x="5159" y="176"/>
                      </a:cubicBezTo>
                      <a:cubicBezTo>
                        <a:pt x="5159" y="272"/>
                        <a:pt x="5091" y="351"/>
                        <a:pt x="5008" y="351"/>
                      </a:cubicBezTo>
                      <a:cubicBezTo>
                        <a:pt x="151" y="351"/>
                        <a:pt x="151" y="351"/>
                        <a:pt x="151" y="351"/>
                      </a:cubicBezTo>
                      <a:cubicBezTo>
                        <a:pt x="68" y="351"/>
                        <a:pt x="0" y="272"/>
                        <a:pt x="0" y="176"/>
                      </a:cubicBezTo>
                      <a:cubicBezTo>
                        <a:pt x="0" y="79"/>
                        <a:pt x="68" y="0"/>
                        <a:pt x="151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" name="Freeform 28"/>
              <p:cNvSpPr>
                <a:spLocks/>
              </p:cNvSpPr>
              <p:nvPr/>
            </p:nvSpPr>
            <p:spPr bwMode="auto">
              <a:xfrm>
                <a:off x="396" y="1911"/>
                <a:ext cx="579" cy="250"/>
              </a:xfrm>
              <a:custGeom>
                <a:avLst/>
                <a:gdLst/>
                <a:ahLst/>
                <a:cxnLst>
                  <a:cxn ang="0">
                    <a:pos x="132" y="0"/>
                  </a:cxn>
                  <a:cxn ang="0">
                    <a:pos x="483" y="0"/>
                  </a:cxn>
                  <a:cxn ang="0">
                    <a:pos x="615" y="132"/>
                  </a:cxn>
                  <a:cxn ang="0">
                    <a:pos x="483" y="263"/>
                  </a:cxn>
                  <a:cxn ang="0">
                    <a:pos x="132" y="263"/>
                  </a:cxn>
                  <a:cxn ang="0">
                    <a:pos x="0" y="132"/>
                  </a:cxn>
                  <a:cxn ang="0">
                    <a:pos x="132" y="0"/>
                  </a:cxn>
                </a:cxnLst>
                <a:rect l="0" t="0" r="r" b="b"/>
                <a:pathLst>
                  <a:path w="615" h="263">
                    <a:moveTo>
                      <a:pt x="132" y="0"/>
                    </a:moveTo>
                    <a:cubicBezTo>
                      <a:pt x="483" y="0"/>
                      <a:pt x="483" y="0"/>
                      <a:pt x="483" y="0"/>
                    </a:cubicBezTo>
                    <a:cubicBezTo>
                      <a:pt x="556" y="0"/>
                      <a:pt x="615" y="59"/>
                      <a:pt x="615" y="132"/>
                    </a:cubicBezTo>
                    <a:cubicBezTo>
                      <a:pt x="615" y="204"/>
                      <a:pt x="556" y="263"/>
                      <a:pt x="483" y="263"/>
                    </a:cubicBezTo>
                    <a:cubicBezTo>
                      <a:pt x="132" y="263"/>
                      <a:pt x="132" y="263"/>
                      <a:pt x="132" y="263"/>
                    </a:cubicBezTo>
                    <a:cubicBezTo>
                      <a:pt x="59" y="263"/>
                      <a:pt x="0" y="204"/>
                      <a:pt x="0" y="132"/>
                    </a:cubicBezTo>
                    <a:cubicBezTo>
                      <a:pt x="0" y="59"/>
                      <a:pt x="59" y="0"/>
                      <a:pt x="132" y="0"/>
                    </a:cubicBezTo>
                    <a:close/>
                  </a:path>
                </a:pathLst>
              </a:custGeom>
              <a:gradFill>
                <a:gsLst>
                  <a:gs pos="0">
                    <a:sysClr val="window" lastClr="FFFFFF">
                      <a:lumMod val="75000"/>
                    </a:sysClr>
                  </a:gs>
                  <a:gs pos="100000">
                    <a:sysClr val="window" lastClr="FFFFFF">
                      <a:lumMod val="50000"/>
                    </a:sysClr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2" name="Text Box 69"/>
            <p:cNvSpPr txBox="1">
              <a:spLocks noChangeArrowheads="1"/>
            </p:cNvSpPr>
            <p:nvPr/>
          </p:nvSpPr>
          <p:spPr bwMode="auto">
            <a:xfrm rot="16200000">
              <a:off x="4489091" y="-797098"/>
              <a:ext cx="484283" cy="5580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>
                  <a:solidFill>
                    <a:sysClr val="window" lastClr="FFFFFF">
                      <a:lumMod val="50000"/>
                    </a:sysClr>
                  </a:solidFill>
                </a:rPr>
                <a:t>大华</a:t>
              </a: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</a:rPr>
                <a:t>智慧园区安全方案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</a:endParaRPr>
            </a:p>
          </p:txBody>
        </p:sp>
        <p:sp>
          <p:nvSpPr>
            <p:cNvPr id="43" name="文本框 33"/>
            <p:cNvSpPr txBox="1"/>
            <p:nvPr/>
          </p:nvSpPr>
          <p:spPr>
            <a:xfrm>
              <a:off x="1127581" y="1804721"/>
              <a:ext cx="504290" cy="3996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2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58" name="组合 49"/>
          <p:cNvGrpSpPr>
            <a:grpSpLocks/>
          </p:cNvGrpSpPr>
          <p:nvPr/>
        </p:nvGrpSpPr>
        <p:grpSpPr bwMode="auto">
          <a:xfrm>
            <a:off x="1262063" y="3549327"/>
            <a:ext cx="6694487" cy="550862"/>
            <a:chOff x="827584" y="1700808"/>
            <a:chExt cx="7761287" cy="577850"/>
          </a:xfrm>
        </p:grpSpPr>
        <p:grpSp>
          <p:nvGrpSpPr>
            <p:cNvPr id="59" name="Group 62"/>
            <p:cNvGrpSpPr>
              <a:grpSpLocks/>
            </p:cNvGrpSpPr>
            <p:nvPr/>
          </p:nvGrpSpPr>
          <p:grpSpPr bwMode="auto">
            <a:xfrm>
              <a:off x="827584" y="1700808"/>
              <a:ext cx="7761287" cy="577850"/>
              <a:chOff x="338" y="1852"/>
              <a:chExt cx="4889" cy="364"/>
            </a:xfrm>
          </p:grpSpPr>
          <p:grpSp>
            <p:nvGrpSpPr>
              <p:cNvPr id="71" name="Group 23"/>
              <p:cNvGrpSpPr>
                <a:grpSpLocks/>
              </p:cNvGrpSpPr>
              <p:nvPr/>
            </p:nvGrpSpPr>
            <p:grpSpPr bwMode="auto">
              <a:xfrm>
                <a:off x="338" y="1852"/>
                <a:ext cx="4889" cy="364"/>
                <a:chOff x="486" y="2131"/>
                <a:chExt cx="4889" cy="364"/>
              </a:xfrm>
            </p:grpSpPr>
            <p:sp>
              <p:nvSpPr>
                <p:cNvPr id="73" name="Freeform 24"/>
                <p:cNvSpPr>
                  <a:spLocks/>
                </p:cNvSpPr>
                <p:nvPr/>
              </p:nvSpPr>
              <p:spPr bwMode="auto">
                <a:xfrm>
                  <a:off x="486" y="2131"/>
                  <a:ext cx="4889" cy="364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5026" y="0"/>
                    </a:cxn>
                    <a:cxn ang="0">
                      <a:pos x="5078" y="9"/>
                    </a:cxn>
                    <a:cxn ang="0">
                      <a:pos x="5195" y="194"/>
                    </a:cxn>
                    <a:cxn ang="0">
                      <a:pos x="5078" y="378"/>
                    </a:cxn>
                    <a:cxn ang="0">
                      <a:pos x="5026" y="387"/>
                    </a:cxn>
                    <a:cxn ang="0">
                      <a:pos x="169" y="387"/>
                    </a:cxn>
                    <a:cxn ang="0">
                      <a:pos x="117" y="378"/>
                    </a:cxn>
                    <a:cxn ang="0">
                      <a:pos x="0" y="194"/>
                    </a:cxn>
                    <a:cxn ang="0">
                      <a:pos x="117" y="9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5195" h="387">
                      <a:moveTo>
                        <a:pt x="169" y="0"/>
                      </a:moveTo>
                      <a:cubicBezTo>
                        <a:pt x="5026" y="0"/>
                        <a:pt x="5026" y="0"/>
                        <a:pt x="5026" y="0"/>
                      </a:cubicBezTo>
                      <a:cubicBezTo>
                        <a:pt x="5044" y="0"/>
                        <a:pt x="5061" y="3"/>
                        <a:pt x="5078" y="9"/>
                      </a:cubicBezTo>
                      <a:cubicBezTo>
                        <a:pt x="5153" y="37"/>
                        <a:pt x="5195" y="116"/>
                        <a:pt x="5195" y="194"/>
                      </a:cubicBezTo>
                      <a:cubicBezTo>
                        <a:pt x="5195" y="271"/>
                        <a:pt x="5153" y="350"/>
                        <a:pt x="5078" y="378"/>
                      </a:cubicBezTo>
                      <a:cubicBezTo>
                        <a:pt x="5061" y="384"/>
                        <a:pt x="5044" y="387"/>
                        <a:pt x="5026" y="387"/>
                      </a:cubicBezTo>
                      <a:cubicBezTo>
                        <a:pt x="169" y="387"/>
                        <a:pt x="169" y="387"/>
                        <a:pt x="169" y="387"/>
                      </a:cubicBezTo>
                      <a:cubicBezTo>
                        <a:pt x="151" y="387"/>
                        <a:pt x="133" y="384"/>
                        <a:pt x="117" y="378"/>
                      </a:cubicBezTo>
                      <a:cubicBezTo>
                        <a:pt x="42" y="350"/>
                        <a:pt x="0" y="271"/>
                        <a:pt x="0" y="194"/>
                      </a:cubicBezTo>
                      <a:cubicBezTo>
                        <a:pt x="0" y="116"/>
                        <a:pt x="42" y="37"/>
                        <a:pt x="117" y="9"/>
                      </a:cubicBezTo>
                      <a:cubicBezTo>
                        <a:pt x="133" y="3"/>
                        <a:pt x="151" y="0"/>
                        <a:pt x="169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>
                        <a:gamma/>
                        <a:tint val="44314"/>
                        <a:invGamma/>
                      </a:srgbClr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4" name="Freeform 25"/>
                <p:cNvSpPr>
                  <a:spLocks/>
                </p:cNvSpPr>
                <p:nvPr/>
              </p:nvSpPr>
              <p:spPr bwMode="auto">
                <a:xfrm>
                  <a:off x="494" y="2140"/>
                  <a:ext cx="4873" cy="344"/>
                </a:xfrm>
                <a:custGeom>
                  <a:avLst/>
                  <a:gdLst/>
                  <a:ahLst/>
                  <a:cxnLst>
                    <a:cxn ang="0">
                      <a:pos x="160" y="0"/>
                    </a:cxn>
                    <a:cxn ang="0">
                      <a:pos x="5017" y="0"/>
                    </a:cxn>
                    <a:cxn ang="0">
                      <a:pos x="5066" y="9"/>
                    </a:cxn>
                    <a:cxn ang="0">
                      <a:pos x="5177" y="185"/>
                    </a:cxn>
                    <a:cxn ang="0">
                      <a:pos x="5066" y="360"/>
                    </a:cxn>
                    <a:cxn ang="0">
                      <a:pos x="5017" y="369"/>
                    </a:cxn>
                    <a:cxn ang="0">
                      <a:pos x="160" y="369"/>
                    </a:cxn>
                    <a:cxn ang="0">
                      <a:pos x="111" y="360"/>
                    </a:cxn>
                    <a:cxn ang="0">
                      <a:pos x="0" y="185"/>
                    </a:cxn>
                    <a:cxn ang="0">
                      <a:pos x="111" y="9"/>
                    </a:cxn>
                    <a:cxn ang="0">
                      <a:pos x="160" y="0"/>
                    </a:cxn>
                  </a:cxnLst>
                  <a:rect l="0" t="0" r="r" b="b"/>
                  <a:pathLst>
                    <a:path w="5177" h="369">
                      <a:moveTo>
                        <a:pt x="160" y="0"/>
                      </a:moveTo>
                      <a:cubicBezTo>
                        <a:pt x="5017" y="0"/>
                        <a:pt x="5017" y="0"/>
                        <a:pt x="5017" y="0"/>
                      </a:cubicBezTo>
                      <a:cubicBezTo>
                        <a:pt x="5034" y="0"/>
                        <a:pt x="5050" y="3"/>
                        <a:pt x="5066" y="9"/>
                      </a:cubicBezTo>
                      <a:cubicBezTo>
                        <a:pt x="5137" y="35"/>
                        <a:pt x="5177" y="111"/>
                        <a:pt x="5177" y="185"/>
                      </a:cubicBezTo>
                      <a:cubicBezTo>
                        <a:pt x="5177" y="258"/>
                        <a:pt x="5137" y="334"/>
                        <a:pt x="5066" y="360"/>
                      </a:cubicBezTo>
                      <a:cubicBezTo>
                        <a:pt x="5050" y="366"/>
                        <a:pt x="5034" y="369"/>
                        <a:pt x="5017" y="369"/>
                      </a:cubicBezTo>
                      <a:cubicBezTo>
                        <a:pt x="160" y="369"/>
                        <a:pt x="160" y="369"/>
                        <a:pt x="160" y="369"/>
                      </a:cubicBezTo>
                      <a:cubicBezTo>
                        <a:pt x="143" y="369"/>
                        <a:pt x="126" y="366"/>
                        <a:pt x="111" y="360"/>
                      </a:cubicBezTo>
                      <a:cubicBezTo>
                        <a:pt x="40" y="334"/>
                        <a:pt x="0" y="258"/>
                        <a:pt x="0" y="185"/>
                      </a:cubicBezTo>
                      <a:cubicBezTo>
                        <a:pt x="0" y="111"/>
                        <a:pt x="40" y="35"/>
                        <a:pt x="111" y="9"/>
                      </a:cubicBezTo>
                      <a:cubicBezTo>
                        <a:pt x="126" y="3"/>
                        <a:pt x="143" y="0"/>
                        <a:pt x="16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5" name="Freeform 26"/>
                <p:cNvSpPr>
                  <a:spLocks/>
                </p:cNvSpPr>
                <p:nvPr/>
              </p:nvSpPr>
              <p:spPr bwMode="auto">
                <a:xfrm>
                  <a:off x="503" y="2148"/>
                  <a:ext cx="4853" cy="330"/>
                </a:xfrm>
                <a:custGeom>
                  <a:avLst/>
                  <a:gdLst/>
                  <a:ahLst/>
                  <a:cxnLst>
                    <a:cxn ang="0">
                      <a:pos x="151" y="0"/>
                    </a:cxn>
                    <a:cxn ang="0">
                      <a:pos x="5008" y="0"/>
                    </a:cxn>
                    <a:cxn ang="0">
                      <a:pos x="5159" y="176"/>
                    </a:cxn>
                    <a:cxn ang="0">
                      <a:pos x="5008" y="351"/>
                    </a:cxn>
                    <a:cxn ang="0">
                      <a:pos x="151" y="351"/>
                    </a:cxn>
                    <a:cxn ang="0">
                      <a:pos x="0" y="176"/>
                    </a:cxn>
                    <a:cxn ang="0">
                      <a:pos x="151" y="0"/>
                    </a:cxn>
                  </a:cxnLst>
                  <a:rect l="0" t="0" r="r" b="b"/>
                  <a:pathLst>
                    <a:path w="5159" h="351">
                      <a:moveTo>
                        <a:pt x="151" y="0"/>
                      </a:moveTo>
                      <a:cubicBezTo>
                        <a:pt x="5008" y="0"/>
                        <a:pt x="5008" y="0"/>
                        <a:pt x="5008" y="0"/>
                      </a:cubicBezTo>
                      <a:cubicBezTo>
                        <a:pt x="5091" y="0"/>
                        <a:pt x="5159" y="79"/>
                        <a:pt x="5159" y="176"/>
                      </a:cubicBezTo>
                      <a:cubicBezTo>
                        <a:pt x="5159" y="272"/>
                        <a:pt x="5091" y="351"/>
                        <a:pt x="5008" y="351"/>
                      </a:cubicBezTo>
                      <a:cubicBezTo>
                        <a:pt x="151" y="351"/>
                        <a:pt x="151" y="351"/>
                        <a:pt x="151" y="351"/>
                      </a:cubicBezTo>
                      <a:cubicBezTo>
                        <a:pt x="68" y="351"/>
                        <a:pt x="0" y="272"/>
                        <a:pt x="0" y="176"/>
                      </a:cubicBezTo>
                      <a:cubicBezTo>
                        <a:pt x="0" y="79"/>
                        <a:pt x="68" y="0"/>
                        <a:pt x="151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72" name="Freeform 28"/>
              <p:cNvSpPr>
                <a:spLocks/>
              </p:cNvSpPr>
              <p:nvPr/>
            </p:nvSpPr>
            <p:spPr bwMode="auto">
              <a:xfrm>
                <a:off x="396" y="1911"/>
                <a:ext cx="579" cy="250"/>
              </a:xfrm>
              <a:custGeom>
                <a:avLst/>
                <a:gdLst/>
                <a:ahLst/>
                <a:cxnLst>
                  <a:cxn ang="0">
                    <a:pos x="132" y="0"/>
                  </a:cxn>
                  <a:cxn ang="0">
                    <a:pos x="483" y="0"/>
                  </a:cxn>
                  <a:cxn ang="0">
                    <a:pos x="615" y="132"/>
                  </a:cxn>
                  <a:cxn ang="0">
                    <a:pos x="483" y="263"/>
                  </a:cxn>
                  <a:cxn ang="0">
                    <a:pos x="132" y="263"/>
                  </a:cxn>
                  <a:cxn ang="0">
                    <a:pos x="0" y="132"/>
                  </a:cxn>
                  <a:cxn ang="0">
                    <a:pos x="132" y="0"/>
                  </a:cxn>
                </a:cxnLst>
                <a:rect l="0" t="0" r="r" b="b"/>
                <a:pathLst>
                  <a:path w="615" h="263">
                    <a:moveTo>
                      <a:pt x="132" y="0"/>
                    </a:moveTo>
                    <a:cubicBezTo>
                      <a:pt x="483" y="0"/>
                      <a:pt x="483" y="0"/>
                      <a:pt x="483" y="0"/>
                    </a:cubicBezTo>
                    <a:cubicBezTo>
                      <a:pt x="556" y="0"/>
                      <a:pt x="615" y="59"/>
                      <a:pt x="615" y="132"/>
                    </a:cubicBezTo>
                    <a:cubicBezTo>
                      <a:pt x="615" y="204"/>
                      <a:pt x="556" y="263"/>
                      <a:pt x="483" y="263"/>
                    </a:cubicBezTo>
                    <a:cubicBezTo>
                      <a:pt x="132" y="263"/>
                      <a:pt x="132" y="263"/>
                      <a:pt x="132" y="263"/>
                    </a:cubicBezTo>
                    <a:cubicBezTo>
                      <a:pt x="59" y="263"/>
                      <a:pt x="0" y="204"/>
                      <a:pt x="0" y="132"/>
                    </a:cubicBezTo>
                    <a:cubicBezTo>
                      <a:pt x="0" y="59"/>
                      <a:pt x="59" y="0"/>
                      <a:pt x="132" y="0"/>
                    </a:cubicBezTo>
                    <a:close/>
                  </a:path>
                </a:pathLst>
              </a:custGeom>
              <a:gradFill>
                <a:gsLst>
                  <a:gs pos="0">
                    <a:sysClr val="window" lastClr="FFFFFF">
                      <a:lumMod val="75000"/>
                    </a:sysClr>
                  </a:gs>
                  <a:gs pos="100000">
                    <a:sysClr val="window" lastClr="FFFFFF">
                      <a:lumMod val="50000"/>
                    </a:sysClr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9" name="Text Box 69"/>
            <p:cNvSpPr txBox="1">
              <a:spLocks noChangeArrowheads="1"/>
            </p:cNvSpPr>
            <p:nvPr/>
          </p:nvSpPr>
          <p:spPr bwMode="auto">
            <a:xfrm rot="16200000">
              <a:off x="4489091" y="-797098"/>
              <a:ext cx="484283" cy="5580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项目案例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  <a:latin typeface="微软雅黑"/>
              </a:endParaRPr>
            </a:p>
          </p:txBody>
        </p:sp>
        <p:sp>
          <p:nvSpPr>
            <p:cNvPr id="70" name="文本框 33"/>
            <p:cNvSpPr txBox="1"/>
            <p:nvPr/>
          </p:nvSpPr>
          <p:spPr>
            <a:xfrm>
              <a:off x="1127581" y="1792731"/>
              <a:ext cx="504290" cy="3996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3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1262063" y="4390305"/>
            <a:ext cx="6694487" cy="550863"/>
            <a:chOff x="1262063" y="3346979"/>
            <a:chExt cx="6694487" cy="550863"/>
          </a:xfrm>
        </p:grpSpPr>
        <p:grpSp>
          <p:nvGrpSpPr>
            <p:cNvPr id="84" name="Group 23"/>
            <p:cNvGrpSpPr>
              <a:grpSpLocks/>
            </p:cNvGrpSpPr>
            <p:nvPr/>
          </p:nvGrpSpPr>
          <p:grpSpPr bwMode="auto">
            <a:xfrm>
              <a:off x="1262063" y="3346979"/>
              <a:ext cx="6694487" cy="550863"/>
              <a:chOff x="486" y="2131"/>
              <a:chExt cx="4889" cy="364"/>
            </a:xfrm>
          </p:grpSpPr>
          <p:sp>
            <p:nvSpPr>
              <p:cNvPr id="88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5" name="Freeform 28"/>
            <p:cNvSpPr>
              <a:spLocks/>
            </p:cNvSpPr>
            <p:nvPr/>
          </p:nvSpPr>
          <p:spPr bwMode="auto">
            <a:xfrm>
              <a:off x="1341482" y="3436267"/>
              <a:ext cx="792822" cy="37834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50000"/>
                  </a:sysClr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86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推荐产品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  <a:latin typeface="微软雅黑"/>
              </a:endParaRPr>
            </a:p>
          </p:txBody>
        </p:sp>
        <p:sp>
          <p:nvSpPr>
            <p:cNvPr id="87" name="文本框 33"/>
            <p:cNvSpPr txBox="1"/>
            <p:nvPr/>
          </p:nvSpPr>
          <p:spPr bwMode="auto">
            <a:xfrm>
              <a:off x="1520825" y="344043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4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396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500034" y="2492897"/>
            <a:ext cx="2822368" cy="2863697"/>
            <a:chOff x="500034" y="3071811"/>
            <a:chExt cx="2822368" cy="2863697"/>
          </a:xfrm>
        </p:grpSpPr>
        <p:sp>
          <p:nvSpPr>
            <p:cNvPr id="6" name="矩形 196"/>
            <p:cNvSpPr/>
            <p:nvPr/>
          </p:nvSpPr>
          <p:spPr>
            <a:xfrm>
              <a:off x="991081" y="5511873"/>
              <a:ext cx="1636703" cy="423635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 smtClean="0"/>
                <a:t>大厅监控</a:t>
              </a:r>
              <a:endParaRPr lang="zh-CN" altLang="en-US" b="1" dirty="0"/>
            </a:p>
          </p:txBody>
        </p:sp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0034" y="3071811"/>
              <a:ext cx="2822368" cy="2338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6" name="组合 15"/>
          <p:cNvGrpSpPr/>
          <p:nvPr/>
        </p:nvGrpSpPr>
        <p:grpSpPr>
          <a:xfrm>
            <a:off x="3822468" y="2492896"/>
            <a:ext cx="2000264" cy="2768409"/>
            <a:chOff x="3822468" y="3071810"/>
            <a:chExt cx="2000264" cy="2768409"/>
          </a:xfrm>
        </p:grpSpPr>
        <p:sp>
          <p:nvSpPr>
            <p:cNvPr id="9" name="矩形 8"/>
            <p:cNvSpPr/>
            <p:nvPr/>
          </p:nvSpPr>
          <p:spPr>
            <a:xfrm>
              <a:off x="4016283" y="5511873"/>
              <a:ext cx="1431247" cy="3283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走廊监控</a:t>
              </a:r>
              <a:endParaRPr lang="zh-CN" altLang="en-US" b="1" dirty="0"/>
            </a:p>
          </p:txBody>
        </p:sp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22468" y="3071810"/>
              <a:ext cx="2000264" cy="2360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5" name="组合 14"/>
          <p:cNvGrpSpPr/>
          <p:nvPr/>
        </p:nvGrpSpPr>
        <p:grpSpPr>
          <a:xfrm>
            <a:off x="6251360" y="2492896"/>
            <a:ext cx="2428892" cy="2747840"/>
            <a:chOff x="6251360" y="3071810"/>
            <a:chExt cx="2428892" cy="2747840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51360" y="3071810"/>
              <a:ext cx="2428892" cy="2243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矩形 13"/>
            <p:cNvSpPr/>
            <p:nvPr/>
          </p:nvSpPr>
          <p:spPr>
            <a:xfrm>
              <a:off x="7014400" y="5511873"/>
              <a:ext cx="9028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/>
                <a:t>电梯</a:t>
              </a:r>
              <a:r>
                <a:rPr lang="zh-CN" altLang="en-US" b="1" dirty="0" smtClean="0"/>
                <a:t>监控</a:t>
              </a:r>
              <a:endParaRPr lang="zh-CN" altLang="en-US" b="1" dirty="0"/>
            </a:p>
          </p:txBody>
        </p:sp>
      </p:grpSp>
      <p:sp>
        <p:nvSpPr>
          <p:cNvPr id="18" name="矩形 17"/>
          <p:cNvSpPr/>
          <p:nvPr/>
        </p:nvSpPr>
        <p:spPr>
          <a:xfrm>
            <a:off x="340946" y="270564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公共场所监控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19" name="矩形 58"/>
          <p:cNvSpPr>
            <a:spLocks noChangeArrowheads="1"/>
          </p:cNvSpPr>
          <p:nvPr/>
        </p:nvSpPr>
        <p:spPr bwMode="auto">
          <a:xfrm>
            <a:off x="323528" y="1196752"/>
            <a:ext cx="39613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走廊模式高清监控，覆盖整个狭长场景</a:t>
            </a:r>
            <a:endParaRPr lang="en-US" altLang="zh-CN" sz="1600" b="1" dirty="0"/>
          </a:p>
        </p:txBody>
      </p:sp>
      <p:sp>
        <p:nvSpPr>
          <p:cNvPr id="20" name="矩形 59"/>
          <p:cNvSpPr>
            <a:spLocks noChangeArrowheads="1"/>
          </p:cNvSpPr>
          <p:nvPr/>
        </p:nvSpPr>
        <p:spPr bwMode="auto">
          <a:xfrm>
            <a:off x="323528" y="1561877"/>
            <a:ext cx="29354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大厅、电梯、走廊全程守护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335451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700152" y="2700876"/>
            <a:ext cx="3727832" cy="3529485"/>
            <a:chOff x="700152" y="2700876"/>
            <a:chExt cx="3727832" cy="3529485"/>
          </a:xfrm>
        </p:grpSpPr>
        <p:grpSp>
          <p:nvGrpSpPr>
            <p:cNvPr id="18" name="组合 17"/>
            <p:cNvGrpSpPr/>
            <p:nvPr/>
          </p:nvGrpSpPr>
          <p:grpSpPr>
            <a:xfrm>
              <a:off x="700152" y="2700876"/>
              <a:ext cx="3727832" cy="3021684"/>
              <a:chOff x="700152" y="2700876"/>
              <a:chExt cx="3727832" cy="3021684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00152" y="2700876"/>
                <a:ext cx="3727832" cy="30216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图片 9" descr="20130126110226_调整大小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82304" y="2724255"/>
                <a:ext cx="1415490" cy="1127739"/>
              </a:xfrm>
              <a:prstGeom prst="rect">
                <a:avLst/>
              </a:prstGeom>
            </p:spPr>
          </p:pic>
        </p:grpSp>
        <p:sp>
          <p:nvSpPr>
            <p:cNvPr id="8" name="矩形 7"/>
            <p:cNvSpPr/>
            <p:nvPr/>
          </p:nvSpPr>
          <p:spPr>
            <a:xfrm>
              <a:off x="1835696" y="5805264"/>
              <a:ext cx="1392912" cy="4250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客流分析</a:t>
              </a:r>
              <a:endParaRPr lang="zh-CN" altLang="en-US" b="1" dirty="0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740526" y="2732860"/>
            <a:ext cx="3791914" cy="3503420"/>
            <a:chOff x="4740526" y="2732860"/>
            <a:chExt cx="3791914" cy="350342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40526" y="2732860"/>
              <a:ext cx="3791914" cy="298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矩形 12"/>
            <p:cNvSpPr/>
            <p:nvPr/>
          </p:nvSpPr>
          <p:spPr>
            <a:xfrm>
              <a:off x="5843414" y="5805264"/>
              <a:ext cx="1536898" cy="4310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人脸识别</a:t>
              </a:r>
              <a:endParaRPr lang="zh-CN" altLang="en-US" b="1" dirty="0"/>
            </a:p>
          </p:txBody>
        </p:sp>
      </p:grpSp>
      <p:sp>
        <p:nvSpPr>
          <p:cNvPr id="14" name="矩形 58"/>
          <p:cNvSpPr>
            <a:spLocks noChangeArrowheads="1"/>
          </p:cNvSpPr>
          <p:nvPr/>
        </p:nvSpPr>
        <p:spPr bwMode="auto">
          <a:xfrm>
            <a:off x="323528" y="1196752"/>
            <a:ext cx="3140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大楼</a:t>
            </a:r>
            <a:r>
              <a:rPr lang="zh-CN" altLang="en-US" sz="1600" b="1" dirty="0" smtClean="0"/>
              <a:t>门厅等场所准入权限</a:t>
            </a:r>
            <a:r>
              <a:rPr lang="zh-CN" altLang="en-US" sz="1600" b="1" dirty="0"/>
              <a:t>管理</a:t>
            </a:r>
            <a:endParaRPr lang="en-US" altLang="zh-CN" sz="1600" b="1" dirty="0"/>
          </a:p>
        </p:txBody>
      </p:sp>
      <p:sp>
        <p:nvSpPr>
          <p:cNvPr id="15" name="矩形 59"/>
          <p:cNvSpPr>
            <a:spLocks noChangeArrowheads="1"/>
          </p:cNvSpPr>
          <p:nvPr/>
        </p:nvSpPr>
        <p:spPr bwMode="auto">
          <a:xfrm>
            <a:off x="323528" y="1561955"/>
            <a:ext cx="3140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可疑目标、</a:t>
            </a:r>
            <a:r>
              <a:rPr lang="zh-CN" altLang="en-US" sz="1600" b="1" dirty="0" smtClean="0"/>
              <a:t>异常</a:t>
            </a:r>
            <a:r>
              <a:rPr lang="zh-CN" altLang="en-US" sz="1600" b="1" dirty="0"/>
              <a:t>事件</a:t>
            </a:r>
            <a:r>
              <a:rPr lang="zh-CN" altLang="en-US" sz="1600" b="1" dirty="0" smtClean="0"/>
              <a:t>智能</a:t>
            </a:r>
            <a:r>
              <a:rPr lang="zh-CN" altLang="en-US" sz="1600" b="1" dirty="0"/>
              <a:t>分析</a:t>
            </a:r>
            <a:endParaRPr lang="en-US" altLang="zh-CN" sz="1600" b="1" dirty="0"/>
          </a:p>
        </p:txBody>
      </p:sp>
      <p:sp>
        <p:nvSpPr>
          <p:cNvPr id="16" name="矩形 59"/>
          <p:cNvSpPr>
            <a:spLocks noChangeArrowheads="1"/>
          </p:cNvSpPr>
          <p:nvPr/>
        </p:nvSpPr>
        <p:spPr bwMode="auto">
          <a:xfrm>
            <a:off x="323528" y="1927158"/>
            <a:ext cx="37561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人脸识别、人数统计实现人性化防护</a:t>
            </a:r>
            <a:endParaRPr lang="en-US" altLang="zh-CN" sz="1600" b="1" dirty="0"/>
          </a:p>
        </p:txBody>
      </p:sp>
      <p:sp>
        <p:nvSpPr>
          <p:cNvPr id="17" name="矩形 16"/>
          <p:cNvSpPr/>
          <p:nvPr/>
        </p:nvSpPr>
        <p:spPr>
          <a:xfrm>
            <a:off x="340946" y="270564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智能监控应用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963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门禁管理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3" name="Picture 6" descr="C:\Documents and Settings\23655\feiq\RichOle\2888462326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9505" y="3176208"/>
            <a:ext cx="1952234" cy="2571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5488067" y="5939988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/>
              <a:t>门禁管理</a:t>
            </a:r>
            <a:r>
              <a:rPr lang="en-US" altLang="zh-CN" b="1" dirty="0" smtClean="0"/>
              <a:t>-</a:t>
            </a:r>
            <a:r>
              <a:rPr lang="zh-CN" altLang="en-US" b="1" dirty="0" smtClean="0"/>
              <a:t>中心管控</a:t>
            </a:r>
            <a:endParaRPr lang="zh-CN" altLang="en-US" b="1" dirty="0"/>
          </a:p>
        </p:txBody>
      </p:sp>
      <p:pic>
        <p:nvPicPr>
          <p:cNvPr id="5" name="Picture 2" descr="C:\Documents and Settings\23655\feiq\RichOle\1846333887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3225" y="3002534"/>
            <a:ext cx="2457450" cy="2714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1201787" y="5931492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/>
              <a:t>门禁管理</a:t>
            </a:r>
            <a:r>
              <a:rPr lang="en-US" altLang="zh-CN" b="1" dirty="0" smtClean="0"/>
              <a:t>-</a:t>
            </a:r>
            <a:r>
              <a:rPr lang="zh-CN" altLang="en-US" b="1" dirty="0" smtClean="0"/>
              <a:t>刷卡验证开门</a:t>
            </a:r>
            <a:endParaRPr lang="zh-CN" altLang="en-US" b="1" dirty="0"/>
          </a:p>
        </p:txBody>
      </p:sp>
      <p:sp>
        <p:nvSpPr>
          <p:cNvPr id="7" name="矩形 58"/>
          <p:cNvSpPr>
            <a:spLocks noChangeArrowheads="1"/>
          </p:cNvSpPr>
          <p:nvPr/>
        </p:nvSpPr>
        <p:spPr bwMode="auto">
          <a:xfrm>
            <a:off x="323528" y="1196752"/>
            <a:ext cx="17043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门禁卡务管理</a:t>
            </a:r>
          </a:p>
        </p:txBody>
      </p:sp>
      <p:sp>
        <p:nvSpPr>
          <p:cNvPr id="8" name="矩形 59"/>
          <p:cNvSpPr>
            <a:spLocks noChangeArrowheads="1"/>
          </p:cNvSpPr>
          <p:nvPr/>
        </p:nvSpPr>
        <p:spPr bwMode="auto">
          <a:xfrm>
            <a:off x="323528" y="1563954"/>
            <a:ext cx="3140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门禁设备维护、开门密码管理</a:t>
            </a:r>
          </a:p>
        </p:txBody>
      </p:sp>
      <p:sp>
        <p:nvSpPr>
          <p:cNvPr id="9" name="矩形 59"/>
          <p:cNvSpPr>
            <a:spLocks noChangeArrowheads="1"/>
          </p:cNvSpPr>
          <p:nvPr/>
        </p:nvSpPr>
        <p:spPr bwMode="auto">
          <a:xfrm>
            <a:off x="323528" y="1931156"/>
            <a:ext cx="17043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刷卡验证开门</a:t>
            </a:r>
          </a:p>
        </p:txBody>
      </p:sp>
      <p:sp>
        <p:nvSpPr>
          <p:cNvPr id="10" name="矩形 59"/>
          <p:cNvSpPr>
            <a:spLocks noChangeArrowheads="1"/>
          </p:cNvSpPr>
          <p:nvPr/>
        </p:nvSpPr>
        <p:spPr bwMode="auto">
          <a:xfrm>
            <a:off x="323528" y="2298358"/>
            <a:ext cx="29354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特殊事件紧急门禁响应策略</a:t>
            </a:r>
          </a:p>
        </p:txBody>
      </p:sp>
    </p:spTree>
    <p:extLst>
      <p:ext uri="{BB962C8B-B14F-4D97-AF65-F5344CB8AC3E}">
        <p14:creationId xmlns:p14="http://schemas.microsoft.com/office/powerpoint/2010/main" val="15119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:\停车场系统\投标类方案\推广方案\照片\总部地下车库\DSC03170 - 副本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0142" y="1196752"/>
            <a:ext cx="2150330" cy="129614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224896" y="2492895"/>
            <a:ext cx="159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/>
              <a:t>双车位检测</a:t>
            </a:r>
            <a:endParaRPr lang="zh-CN" altLang="en-US" sz="1600" b="1" dirty="0"/>
          </a:p>
        </p:txBody>
      </p:sp>
      <p:cxnSp>
        <p:nvCxnSpPr>
          <p:cNvPr id="13" name="直接箭头连接符 12"/>
          <p:cNvCxnSpPr/>
          <p:nvPr/>
        </p:nvCxnSpPr>
        <p:spPr>
          <a:xfrm>
            <a:off x="6732240" y="2312875"/>
            <a:ext cx="2088232" cy="3600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457" y="1269644"/>
            <a:ext cx="2155775" cy="1223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椭圆 14"/>
          <p:cNvSpPr/>
          <p:nvPr/>
        </p:nvSpPr>
        <p:spPr>
          <a:xfrm>
            <a:off x="5724128" y="1340767"/>
            <a:ext cx="360040" cy="1875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710798" y="2492896"/>
            <a:ext cx="1877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/>
              <a:t>可视化</a:t>
            </a:r>
            <a:r>
              <a:rPr lang="zh-CN" altLang="en-US" sz="1600" b="1" dirty="0"/>
              <a:t>车位</a:t>
            </a:r>
            <a:r>
              <a:rPr lang="zh-CN" altLang="en-US" sz="1600" b="1" dirty="0" smtClean="0"/>
              <a:t>检测器</a:t>
            </a:r>
            <a:endParaRPr lang="zh-CN" altLang="en-US" sz="1600" b="1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37012"/>
            <a:ext cx="4248471" cy="2665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直接箭头连接符 17"/>
          <p:cNvCxnSpPr>
            <a:endCxn id="15" idx="3"/>
          </p:cNvCxnSpPr>
          <p:nvPr/>
        </p:nvCxnSpPr>
        <p:spPr>
          <a:xfrm flipV="1">
            <a:off x="4427984" y="1500850"/>
            <a:ext cx="1348871" cy="400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548"/>
            <a:ext cx="1296144" cy="103822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extLst/>
        </p:spPr>
      </p:pic>
      <p:sp>
        <p:nvSpPr>
          <p:cNvPr id="20" name="矩形 19"/>
          <p:cNvSpPr/>
          <p:nvPr/>
        </p:nvSpPr>
        <p:spPr>
          <a:xfrm>
            <a:off x="340946" y="270564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停车场管理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23" name="矩形 58"/>
          <p:cNvSpPr>
            <a:spLocks noChangeArrowheads="1"/>
          </p:cNvSpPr>
          <p:nvPr/>
        </p:nvSpPr>
        <p:spPr bwMode="auto">
          <a:xfrm>
            <a:off x="323528" y="1196752"/>
            <a:ext cx="29354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停车场出入口车辆抓拍计费</a:t>
            </a:r>
            <a:endParaRPr lang="en-US" altLang="zh-CN" sz="1600" b="1" dirty="0"/>
          </a:p>
        </p:txBody>
      </p:sp>
      <p:sp>
        <p:nvSpPr>
          <p:cNvPr id="24" name="矩形 59"/>
          <p:cNvSpPr>
            <a:spLocks noChangeArrowheads="1"/>
          </p:cNvSpPr>
          <p:nvPr/>
        </p:nvSpPr>
        <p:spPr bwMode="auto">
          <a:xfrm>
            <a:off x="323528" y="1561877"/>
            <a:ext cx="17043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泊车车位诱导</a:t>
            </a:r>
            <a:endParaRPr lang="en-US" altLang="zh-CN" sz="1600" b="1" dirty="0"/>
          </a:p>
        </p:txBody>
      </p:sp>
      <p:sp>
        <p:nvSpPr>
          <p:cNvPr id="25" name="矩形 60"/>
          <p:cNvSpPr>
            <a:spLocks noChangeArrowheads="1"/>
          </p:cNvSpPr>
          <p:nvPr/>
        </p:nvSpPr>
        <p:spPr bwMode="auto">
          <a:xfrm>
            <a:off x="323528" y="1928590"/>
            <a:ext cx="17043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反向寻车服务</a:t>
            </a:r>
            <a:endParaRPr lang="en-US" altLang="zh-CN" sz="1600" b="1" dirty="0"/>
          </a:p>
        </p:txBody>
      </p:sp>
      <p:grpSp>
        <p:nvGrpSpPr>
          <p:cNvPr id="44" name="组合 18"/>
          <p:cNvGrpSpPr/>
          <p:nvPr/>
        </p:nvGrpSpPr>
        <p:grpSpPr>
          <a:xfrm>
            <a:off x="371129" y="3348530"/>
            <a:ext cx="3912839" cy="2842612"/>
            <a:chOff x="4516813" y="1523987"/>
            <a:chExt cx="3912839" cy="3378015"/>
          </a:xfrm>
        </p:grpSpPr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16813" y="1523987"/>
              <a:ext cx="3912839" cy="2692407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46" name="矩形 45"/>
            <p:cNvSpPr/>
            <p:nvPr/>
          </p:nvSpPr>
          <p:spPr>
            <a:xfrm>
              <a:off x="5392979" y="4499682"/>
              <a:ext cx="1895071" cy="4023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 smtClean="0"/>
                <a:t>出入控制</a:t>
              </a:r>
              <a:r>
                <a:rPr lang="en-US" altLang="zh-CN" sz="1600" b="1" dirty="0" smtClean="0"/>
                <a:t>-</a:t>
              </a:r>
              <a:r>
                <a:rPr lang="zh-CN" altLang="en-US" sz="1600" b="1" dirty="0" smtClean="0"/>
                <a:t>收费管理</a:t>
              </a:r>
              <a:endParaRPr lang="zh-CN" altLang="en-US" sz="1600" b="1" dirty="0"/>
            </a:p>
          </p:txBody>
        </p:sp>
      </p:grpSp>
      <p:sp>
        <p:nvSpPr>
          <p:cNvPr id="47" name="矩形 46"/>
          <p:cNvSpPr/>
          <p:nvPr/>
        </p:nvSpPr>
        <p:spPr>
          <a:xfrm>
            <a:off x="6223841" y="5852588"/>
            <a:ext cx="1005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/>
              <a:t>车位监控</a:t>
            </a:r>
            <a:endParaRPr lang="zh-CN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19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7"/>
          <p:cNvGrpSpPr/>
          <p:nvPr/>
        </p:nvGrpSpPr>
        <p:grpSpPr>
          <a:xfrm>
            <a:off x="4643438" y="2708920"/>
            <a:ext cx="4214842" cy="2928958"/>
            <a:chOff x="6272194" y="3185556"/>
            <a:chExt cx="2471726" cy="1749745"/>
          </a:xfrm>
        </p:grpSpPr>
        <p:pic>
          <p:nvPicPr>
            <p:cNvPr id="3" name="图片 2" descr="物品保全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2194" y="3185556"/>
              <a:ext cx="2471726" cy="1469650"/>
            </a:xfrm>
            <a:prstGeom prst="rect">
              <a:avLst/>
            </a:prstGeom>
            <a:ln cap="sq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矩形 3"/>
            <p:cNvSpPr/>
            <p:nvPr/>
          </p:nvSpPr>
          <p:spPr>
            <a:xfrm>
              <a:off x="7029408" y="4713284"/>
              <a:ext cx="951654" cy="2220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物品保全</a:t>
              </a:r>
              <a:endParaRPr lang="zh-CN" altLang="en-US" b="1" dirty="0"/>
            </a:p>
          </p:txBody>
        </p:sp>
      </p:grpSp>
      <p:grpSp>
        <p:nvGrpSpPr>
          <p:cNvPr id="5" name="组合 36"/>
          <p:cNvGrpSpPr/>
          <p:nvPr/>
        </p:nvGrpSpPr>
        <p:grpSpPr>
          <a:xfrm>
            <a:off x="285720" y="2708920"/>
            <a:ext cx="4143404" cy="2857520"/>
            <a:chOff x="1460181" y="2571750"/>
            <a:chExt cx="3469009" cy="1996883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60181" y="2571750"/>
              <a:ext cx="3469009" cy="1714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矩形 6"/>
            <p:cNvSpPr/>
            <p:nvPr/>
          </p:nvSpPr>
          <p:spPr>
            <a:xfrm>
              <a:off x="2221671" y="4310692"/>
              <a:ext cx="1859079" cy="2579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/>
                <a:t>区域入侵检测</a:t>
              </a:r>
              <a:endParaRPr lang="zh-CN" altLang="en-US" b="1" dirty="0"/>
            </a:p>
          </p:txBody>
        </p:sp>
      </p:grpSp>
      <p:sp>
        <p:nvSpPr>
          <p:cNvPr id="8" name="矩形 7"/>
          <p:cNvSpPr/>
          <p:nvPr/>
        </p:nvSpPr>
        <p:spPr>
          <a:xfrm>
            <a:off x="340946" y="270564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重要区域监控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9" name="矩形 58"/>
          <p:cNvSpPr>
            <a:spLocks noChangeArrowheads="1"/>
          </p:cNvSpPr>
          <p:nvPr/>
        </p:nvSpPr>
        <p:spPr bwMode="auto">
          <a:xfrm>
            <a:off x="323528" y="1196752"/>
            <a:ext cx="88344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领导</a:t>
            </a:r>
            <a:r>
              <a:rPr lang="zh-CN" altLang="en-US" sz="1600" b="1" dirty="0" smtClean="0"/>
              <a:t>办公</a:t>
            </a:r>
            <a:r>
              <a:rPr lang="zh-CN" altLang="en-US" sz="1600" b="1" dirty="0"/>
              <a:t>室</a:t>
            </a:r>
            <a:r>
              <a:rPr lang="zh-CN" altLang="en-US" sz="1600" b="1" dirty="0" smtClean="0"/>
              <a:t>、机房、</a:t>
            </a:r>
            <a:r>
              <a:rPr lang="zh-CN" altLang="en-US" sz="1600" b="1" dirty="0"/>
              <a:t>生产</a:t>
            </a:r>
            <a:r>
              <a:rPr lang="zh-CN" altLang="en-US" sz="1600" b="1" dirty="0" smtClean="0"/>
              <a:t>车间、仓库、实验室等</a:t>
            </a:r>
            <a:r>
              <a:rPr lang="zh-CN" altLang="en-US" sz="1600" b="1" dirty="0"/>
              <a:t>重要</a:t>
            </a:r>
            <a:r>
              <a:rPr lang="zh-CN" altLang="en-US" sz="1600" b="1" dirty="0" smtClean="0"/>
              <a:t>区域可以采用</a:t>
            </a:r>
            <a:r>
              <a:rPr lang="zh-CN" altLang="en-US" sz="1600" b="1" dirty="0"/>
              <a:t>“门禁</a:t>
            </a:r>
            <a:r>
              <a:rPr lang="en-US" altLang="zh-CN" sz="1600" b="1" dirty="0"/>
              <a:t>+</a:t>
            </a:r>
            <a:r>
              <a:rPr lang="zh-CN" altLang="en-US" sz="1600" b="1" dirty="0"/>
              <a:t>视频”的准入鉴权</a:t>
            </a:r>
            <a:endParaRPr lang="en-US" altLang="zh-CN" sz="1600" b="1" dirty="0"/>
          </a:p>
        </p:txBody>
      </p:sp>
      <p:sp>
        <p:nvSpPr>
          <p:cNvPr id="10" name="矩形 59"/>
          <p:cNvSpPr>
            <a:spLocks noChangeArrowheads="1"/>
          </p:cNvSpPr>
          <p:nvPr/>
        </p:nvSpPr>
        <p:spPr bwMode="auto">
          <a:xfrm>
            <a:off x="323528" y="1561877"/>
            <a:ext cx="41665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增加智能分析服务，实现个性化安保处置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6573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513" y="955973"/>
            <a:ext cx="7800975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40946" y="27056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</a:t>
            </a: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污水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环保监控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4" name="等腰三角形 3"/>
          <p:cNvSpPr/>
          <p:nvPr/>
        </p:nvSpPr>
        <p:spPr>
          <a:xfrm rot="19312766">
            <a:off x="1249182" y="2115808"/>
            <a:ext cx="747428" cy="1138855"/>
          </a:xfrm>
          <a:prstGeom prst="triangl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  <a:alpha val="40000"/>
                </a:srgbClr>
              </a:gs>
              <a:gs pos="100000">
                <a:srgbClr val="FFFF00">
                  <a:shade val="100000"/>
                  <a:satMod val="115000"/>
                  <a:alpha val="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Picture 4" descr="E:\日常工作\工作安排\viso相关\大华visio素材\图片资料\PNG小图\红外球副本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80" y="1324088"/>
            <a:ext cx="865907" cy="98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8"/>
          <p:cNvSpPr>
            <a:spLocks noChangeArrowheads="1"/>
          </p:cNvSpPr>
          <p:nvPr/>
        </p:nvSpPr>
        <p:spPr bwMode="auto">
          <a:xfrm>
            <a:off x="3707904" y="4941168"/>
            <a:ext cx="50405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监测指标：</a:t>
            </a:r>
            <a:r>
              <a:rPr lang="en-US" altLang="zh-CN" sz="1600" b="1" dirty="0"/>
              <a:t>COD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TOC</a:t>
            </a:r>
            <a:r>
              <a:rPr lang="zh-CN" altLang="en-US" sz="1600" b="1" dirty="0"/>
              <a:t>、氨氮、总磷、总氮、重金属（六价铬</a:t>
            </a:r>
            <a:r>
              <a:rPr lang="en-US" altLang="zh-CN" sz="1600" b="1" dirty="0"/>
              <a:t>/</a:t>
            </a:r>
            <a:r>
              <a:rPr lang="zh-CN" altLang="en-US" sz="1600" b="1" dirty="0"/>
              <a:t>总铬、总铜、总锰、总锌、铅镉铜锌、砷、汞）等监测</a:t>
            </a:r>
            <a:r>
              <a:rPr lang="zh-CN" altLang="en-US" sz="1600" b="1" dirty="0" smtClean="0"/>
              <a:t>因子</a:t>
            </a:r>
            <a:endParaRPr lang="en-US" altLang="zh-CN" sz="1600" b="1" dirty="0"/>
          </a:p>
        </p:txBody>
      </p:sp>
      <p:sp>
        <p:nvSpPr>
          <p:cNvPr id="2" name="矩形 1"/>
          <p:cNvSpPr/>
          <p:nvPr/>
        </p:nvSpPr>
        <p:spPr bwMode="auto">
          <a:xfrm>
            <a:off x="1403648" y="3351510"/>
            <a:ext cx="2160240" cy="239553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73327" y="3695199"/>
            <a:ext cx="461665" cy="1708161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latin typeface="微软雅黑" pitchFamily="34" charset="-122"/>
                <a:sym typeface="CommonBullets"/>
              </a:rPr>
              <a:t>企业污水排放口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77119"/>
            <a:ext cx="780097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40946" y="27056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园区废气环保监控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4" name="Picture 4" descr="E:\日常工作\工作安排\viso相关\大华visio素材\图片资料\PNG小图\红外球副本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009" y="980728"/>
            <a:ext cx="695774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等腰三角形 4"/>
          <p:cNvSpPr/>
          <p:nvPr/>
        </p:nvSpPr>
        <p:spPr>
          <a:xfrm rot="3822257">
            <a:off x="2570090" y="1408175"/>
            <a:ext cx="747428" cy="1138855"/>
          </a:xfrm>
          <a:prstGeom prst="triangl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  <a:alpha val="40000"/>
                </a:srgbClr>
              </a:gs>
              <a:gs pos="100000">
                <a:srgbClr val="FFFF00">
                  <a:shade val="100000"/>
                  <a:satMod val="115000"/>
                  <a:alpha val="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8"/>
          <p:cNvSpPr>
            <a:spLocks noChangeArrowheads="1"/>
          </p:cNvSpPr>
          <p:nvPr/>
        </p:nvSpPr>
        <p:spPr bwMode="auto">
          <a:xfrm>
            <a:off x="4536504" y="1301859"/>
            <a:ext cx="44279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600" b="1" dirty="0"/>
              <a:t>监测指标：</a:t>
            </a:r>
            <a:r>
              <a:rPr lang="en-US" altLang="zh-CN" sz="1600" b="1" dirty="0"/>
              <a:t>SO2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NOX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O2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CO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CO2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HCL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HF</a:t>
            </a:r>
            <a:r>
              <a:rPr lang="zh-CN" altLang="en-US" sz="1600" b="1" dirty="0"/>
              <a:t>、</a:t>
            </a:r>
            <a:r>
              <a:rPr lang="en-US" altLang="zh-CN" sz="1600" b="1" dirty="0"/>
              <a:t>CH4</a:t>
            </a:r>
            <a:r>
              <a:rPr lang="zh-CN" altLang="en-US" sz="1600" b="1" dirty="0"/>
              <a:t>、烟尘、流速、温度、压力、湿度等</a:t>
            </a:r>
          </a:p>
        </p:txBody>
      </p:sp>
    </p:spTree>
    <p:extLst>
      <p:ext uri="{BB962C8B-B14F-4D97-AF65-F5344CB8AC3E}">
        <p14:creationId xmlns:p14="http://schemas.microsoft.com/office/powerpoint/2010/main" val="17285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7020" y="1570857"/>
            <a:ext cx="2218713" cy="2533650"/>
            <a:chOff x="207020" y="1988687"/>
            <a:chExt cx="2218713" cy="2533650"/>
          </a:xfrm>
        </p:grpSpPr>
        <p:sp>
          <p:nvSpPr>
            <p:cNvPr id="3" name="Rectangle 19"/>
            <p:cNvSpPr>
              <a:spLocks noChangeArrowheads="1"/>
            </p:cNvSpPr>
            <p:nvPr/>
          </p:nvSpPr>
          <p:spPr bwMode="auto">
            <a:xfrm>
              <a:off x="214703" y="1988687"/>
              <a:ext cx="2110338" cy="2533648"/>
            </a:xfrm>
            <a:prstGeom prst="rect">
              <a:avLst/>
            </a:prstGeom>
            <a:solidFill>
              <a:schemeClr val="bg1">
                <a:lumMod val="50000"/>
                <a:alpha val="5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86" tIns="34294" rIns="68586" bIns="34294" anchor="ctr"/>
            <a:lstStyle/>
            <a:p>
              <a:pPr defTabSz="68586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264A"/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4" name="Rectangle 7"/>
            <p:cNvSpPr/>
            <p:nvPr/>
          </p:nvSpPr>
          <p:spPr>
            <a:xfrm>
              <a:off x="214703" y="2070842"/>
              <a:ext cx="2110338" cy="355997"/>
            </a:xfrm>
            <a:prstGeom prst="rect">
              <a:avLst/>
            </a:prstGeom>
            <a:solidFill>
              <a:srgbClr val="00264A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lIns="68586" tIns="34294" rIns="68586" bIns="34294" anchor="ctr"/>
            <a:lstStyle/>
            <a:p>
              <a:pPr marL="0" marR="0" lvl="0" indent="0" algn="ctr" defTabSz="685862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5" name="Text Placeholder 36"/>
            <p:cNvSpPr txBox="1">
              <a:spLocks/>
            </p:cNvSpPr>
            <p:nvPr/>
          </p:nvSpPr>
          <p:spPr bwMode="auto">
            <a:xfrm>
              <a:off x="235138" y="2064889"/>
              <a:ext cx="2089911" cy="357188"/>
            </a:xfrm>
            <a:prstGeom prst="rect">
              <a:avLst/>
            </a:prstGeom>
            <a:solidFill>
              <a:srgbClr val="FF5050"/>
            </a:solidFill>
            <a:ln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08013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设备管理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6" name="Text Placeholder 37"/>
            <p:cNvSpPr txBox="1">
              <a:spLocks/>
            </p:cNvSpPr>
            <p:nvPr/>
          </p:nvSpPr>
          <p:spPr bwMode="auto">
            <a:xfrm>
              <a:off x="207020" y="3414782"/>
              <a:ext cx="2218713" cy="110755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CN" altLang="en-US" sz="12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对各类安防设备、标准网络设备、服务器等状态信息、报警信息进行检测和管理。</a:t>
              </a:r>
              <a:endParaRPr lang="en-US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7" name="Group 21"/>
            <p:cNvGrpSpPr>
              <a:grpSpLocks noChangeAspect="1"/>
            </p:cNvGrpSpPr>
            <p:nvPr/>
          </p:nvGrpSpPr>
          <p:grpSpPr bwMode="black">
            <a:xfrm>
              <a:off x="723954" y="2535544"/>
              <a:ext cx="893322" cy="775175"/>
              <a:chOff x="2462213" y="1598613"/>
              <a:chExt cx="4222750" cy="3667125"/>
            </a:xfrm>
            <a:solidFill>
              <a:srgbClr val="FFFFFF"/>
            </a:solidFill>
          </p:grpSpPr>
          <p:sp>
            <p:nvSpPr>
              <p:cNvPr id="8" name="Rectangle 6"/>
              <p:cNvSpPr>
                <a:spLocks noChangeArrowheads="1"/>
              </p:cNvSpPr>
              <p:nvPr/>
            </p:nvSpPr>
            <p:spPr bwMode="black">
              <a:xfrm>
                <a:off x="5564188" y="3346451"/>
                <a:ext cx="115888" cy="492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black">
              <a:xfrm>
                <a:off x="5795963" y="3346451"/>
                <a:ext cx="112713" cy="492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black">
              <a:xfrm>
                <a:off x="3092451" y="3346451"/>
                <a:ext cx="115888" cy="492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black">
              <a:xfrm>
                <a:off x="3324226" y="3346451"/>
                <a:ext cx="117475" cy="492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black">
              <a:xfrm>
                <a:off x="3902076" y="2506663"/>
                <a:ext cx="101600" cy="123825"/>
              </a:xfrm>
              <a:custGeom>
                <a:avLst/>
                <a:gdLst>
                  <a:gd name="T0" fmla="*/ 36 w 64"/>
                  <a:gd name="T1" fmla="*/ 78 h 78"/>
                  <a:gd name="T2" fmla="*/ 64 w 64"/>
                  <a:gd name="T3" fmla="*/ 64 h 78"/>
                  <a:gd name="T4" fmla="*/ 26 w 64"/>
                  <a:gd name="T5" fmla="*/ 0 h 78"/>
                  <a:gd name="T6" fmla="*/ 0 w 64"/>
                  <a:gd name="T7" fmla="*/ 17 h 78"/>
                  <a:gd name="T8" fmla="*/ 36 w 64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8">
                    <a:moveTo>
                      <a:pt x="36" y="78"/>
                    </a:moveTo>
                    <a:lnTo>
                      <a:pt x="64" y="64"/>
                    </a:lnTo>
                    <a:lnTo>
                      <a:pt x="26" y="0"/>
                    </a:lnTo>
                    <a:lnTo>
                      <a:pt x="0" y="17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black">
              <a:xfrm>
                <a:off x="4017963" y="2709863"/>
                <a:ext cx="98425" cy="123825"/>
              </a:xfrm>
              <a:custGeom>
                <a:avLst/>
                <a:gdLst>
                  <a:gd name="T0" fmla="*/ 36 w 62"/>
                  <a:gd name="T1" fmla="*/ 78 h 78"/>
                  <a:gd name="T2" fmla="*/ 62 w 62"/>
                  <a:gd name="T3" fmla="*/ 61 h 78"/>
                  <a:gd name="T4" fmla="*/ 26 w 62"/>
                  <a:gd name="T5" fmla="*/ 0 h 78"/>
                  <a:gd name="T6" fmla="*/ 0 w 62"/>
                  <a:gd name="T7" fmla="*/ 14 h 78"/>
                  <a:gd name="T8" fmla="*/ 36 w 62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36" y="78"/>
                    </a:moveTo>
                    <a:lnTo>
                      <a:pt x="62" y="61"/>
                    </a:lnTo>
                    <a:lnTo>
                      <a:pt x="26" y="0"/>
                    </a:lnTo>
                    <a:lnTo>
                      <a:pt x="0" y="1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black">
              <a:xfrm>
                <a:off x="4873626" y="2709863"/>
                <a:ext cx="98425" cy="123825"/>
              </a:xfrm>
              <a:custGeom>
                <a:avLst/>
                <a:gdLst>
                  <a:gd name="T0" fmla="*/ 26 w 62"/>
                  <a:gd name="T1" fmla="*/ 78 h 78"/>
                  <a:gd name="T2" fmla="*/ 62 w 62"/>
                  <a:gd name="T3" fmla="*/ 14 h 78"/>
                  <a:gd name="T4" fmla="*/ 36 w 62"/>
                  <a:gd name="T5" fmla="*/ 0 h 78"/>
                  <a:gd name="T6" fmla="*/ 0 w 62"/>
                  <a:gd name="T7" fmla="*/ 61 h 78"/>
                  <a:gd name="T8" fmla="*/ 26 w 62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26" y="78"/>
                    </a:moveTo>
                    <a:lnTo>
                      <a:pt x="62" y="14"/>
                    </a:lnTo>
                    <a:lnTo>
                      <a:pt x="36" y="0"/>
                    </a:lnTo>
                    <a:lnTo>
                      <a:pt x="0" y="61"/>
                    </a:lnTo>
                    <a:lnTo>
                      <a:pt x="26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black">
              <a:xfrm>
                <a:off x="4989513" y="2506663"/>
                <a:ext cx="98425" cy="123825"/>
              </a:xfrm>
              <a:custGeom>
                <a:avLst/>
                <a:gdLst>
                  <a:gd name="T0" fmla="*/ 26 w 62"/>
                  <a:gd name="T1" fmla="*/ 78 h 78"/>
                  <a:gd name="T2" fmla="*/ 62 w 62"/>
                  <a:gd name="T3" fmla="*/ 17 h 78"/>
                  <a:gd name="T4" fmla="*/ 36 w 62"/>
                  <a:gd name="T5" fmla="*/ 0 h 78"/>
                  <a:gd name="T6" fmla="*/ 0 w 62"/>
                  <a:gd name="T7" fmla="*/ 64 h 78"/>
                  <a:gd name="T8" fmla="*/ 26 w 62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26" y="78"/>
                    </a:moveTo>
                    <a:lnTo>
                      <a:pt x="62" y="17"/>
                    </a:lnTo>
                    <a:lnTo>
                      <a:pt x="36" y="0"/>
                    </a:lnTo>
                    <a:lnTo>
                      <a:pt x="0" y="64"/>
                    </a:lnTo>
                    <a:lnTo>
                      <a:pt x="26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black">
              <a:xfrm>
                <a:off x="4017963" y="3990976"/>
                <a:ext cx="98425" cy="123825"/>
              </a:xfrm>
              <a:custGeom>
                <a:avLst/>
                <a:gdLst>
                  <a:gd name="T0" fmla="*/ 0 w 62"/>
                  <a:gd name="T1" fmla="*/ 64 h 78"/>
                  <a:gd name="T2" fmla="*/ 26 w 62"/>
                  <a:gd name="T3" fmla="*/ 78 h 78"/>
                  <a:gd name="T4" fmla="*/ 62 w 62"/>
                  <a:gd name="T5" fmla="*/ 14 h 78"/>
                  <a:gd name="T6" fmla="*/ 36 w 62"/>
                  <a:gd name="T7" fmla="*/ 0 h 78"/>
                  <a:gd name="T8" fmla="*/ 0 w 62"/>
                  <a:gd name="T9" fmla="*/ 6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0" y="64"/>
                    </a:moveTo>
                    <a:lnTo>
                      <a:pt x="26" y="78"/>
                    </a:lnTo>
                    <a:lnTo>
                      <a:pt x="62" y="14"/>
                    </a:lnTo>
                    <a:lnTo>
                      <a:pt x="36" y="0"/>
                    </a:lnTo>
                    <a:lnTo>
                      <a:pt x="0" y="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black">
              <a:xfrm>
                <a:off x="3902076" y="4189413"/>
                <a:ext cx="101600" cy="128588"/>
              </a:xfrm>
              <a:custGeom>
                <a:avLst/>
                <a:gdLst>
                  <a:gd name="T0" fmla="*/ 0 w 64"/>
                  <a:gd name="T1" fmla="*/ 64 h 81"/>
                  <a:gd name="T2" fmla="*/ 26 w 64"/>
                  <a:gd name="T3" fmla="*/ 81 h 81"/>
                  <a:gd name="T4" fmla="*/ 64 w 64"/>
                  <a:gd name="T5" fmla="*/ 17 h 81"/>
                  <a:gd name="T6" fmla="*/ 36 w 64"/>
                  <a:gd name="T7" fmla="*/ 0 h 81"/>
                  <a:gd name="T8" fmla="*/ 0 w 64"/>
                  <a:gd name="T9" fmla="*/ 6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81">
                    <a:moveTo>
                      <a:pt x="0" y="64"/>
                    </a:moveTo>
                    <a:lnTo>
                      <a:pt x="26" y="81"/>
                    </a:lnTo>
                    <a:lnTo>
                      <a:pt x="64" y="17"/>
                    </a:lnTo>
                    <a:lnTo>
                      <a:pt x="36" y="0"/>
                    </a:lnTo>
                    <a:lnTo>
                      <a:pt x="0" y="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black">
              <a:xfrm>
                <a:off x="4989513" y="4189413"/>
                <a:ext cx="98425" cy="128588"/>
              </a:xfrm>
              <a:custGeom>
                <a:avLst/>
                <a:gdLst>
                  <a:gd name="T0" fmla="*/ 26 w 62"/>
                  <a:gd name="T1" fmla="*/ 0 h 81"/>
                  <a:gd name="T2" fmla="*/ 0 w 62"/>
                  <a:gd name="T3" fmla="*/ 17 h 81"/>
                  <a:gd name="T4" fmla="*/ 36 w 62"/>
                  <a:gd name="T5" fmla="*/ 81 h 81"/>
                  <a:gd name="T6" fmla="*/ 62 w 62"/>
                  <a:gd name="T7" fmla="*/ 64 h 81"/>
                  <a:gd name="T8" fmla="*/ 26 w 62"/>
                  <a:gd name="T9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81">
                    <a:moveTo>
                      <a:pt x="26" y="0"/>
                    </a:moveTo>
                    <a:lnTo>
                      <a:pt x="0" y="17"/>
                    </a:lnTo>
                    <a:lnTo>
                      <a:pt x="36" y="81"/>
                    </a:lnTo>
                    <a:lnTo>
                      <a:pt x="62" y="64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black">
              <a:xfrm>
                <a:off x="4873626" y="3990976"/>
                <a:ext cx="98425" cy="123825"/>
              </a:xfrm>
              <a:custGeom>
                <a:avLst/>
                <a:gdLst>
                  <a:gd name="T0" fmla="*/ 0 w 62"/>
                  <a:gd name="T1" fmla="*/ 14 h 78"/>
                  <a:gd name="T2" fmla="*/ 36 w 62"/>
                  <a:gd name="T3" fmla="*/ 78 h 78"/>
                  <a:gd name="T4" fmla="*/ 62 w 62"/>
                  <a:gd name="T5" fmla="*/ 64 h 78"/>
                  <a:gd name="T6" fmla="*/ 26 w 62"/>
                  <a:gd name="T7" fmla="*/ 0 h 78"/>
                  <a:gd name="T8" fmla="*/ 0 w 62"/>
                  <a:gd name="T9" fmla="*/ 1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0" y="14"/>
                    </a:moveTo>
                    <a:lnTo>
                      <a:pt x="36" y="78"/>
                    </a:lnTo>
                    <a:lnTo>
                      <a:pt x="62" y="64"/>
                    </a:lnTo>
                    <a:lnTo>
                      <a:pt x="26" y="0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black">
              <a:xfrm>
                <a:off x="3579813" y="2892426"/>
                <a:ext cx="1833563" cy="1068388"/>
              </a:xfrm>
              <a:custGeom>
                <a:avLst/>
                <a:gdLst>
                  <a:gd name="T0" fmla="*/ 415 w 489"/>
                  <a:gd name="T1" fmla="*/ 222 h 285"/>
                  <a:gd name="T2" fmla="*/ 489 w 489"/>
                  <a:gd name="T3" fmla="*/ 148 h 285"/>
                  <a:gd name="T4" fmla="*/ 415 w 489"/>
                  <a:gd name="T5" fmla="*/ 74 h 285"/>
                  <a:gd name="T6" fmla="*/ 404 w 489"/>
                  <a:gd name="T7" fmla="*/ 75 h 285"/>
                  <a:gd name="T8" fmla="*/ 295 w 489"/>
                  <a:gd name="T9" fmla="*/ 0 h 285"/>
                  <a:gd name="T10" fmla="*/ 213 w 489"/>
                  <a:gd name="T11" fmla="*/ 34 h 285"/>
                  <a:gd name="T12" fmla="*/ 162 w 489"/>
                  <a:gd name="T13" fmla="*/ 18 h 285"/>
                  <a:gd name="T14" fmla="*/ 71 w 489"/>
                  <a:gd name="T15" fmla="*/ 97 h 285"/>
                  <a:gd name="T16" fmla="*/ 56 w 489"/>
                  <a:gd name="T17" fmla="*/ 95 h 285"/>
                  <a:gd name="T18" fmla="*/ 0 w 489"/>
                  <a:gd name="T19" fmla="*/ 151 h 285"/>
                  <a:gd name="T20" fmla="*/ 56 w 489"/>
                  <a:gd name="T21" fmla="*/ 208 h 285"/>
                  <a:gd name="T22" fmla="*/ 78 w 489"/>
                  <a:gd name="T23" fmla="*/ 203 h 285"/>
                  <a:gd name="T24" fmla="*/ 141 w 489"/>
                  <a:gd name="T25" fmla="*/ 257 h 285"/>
                  <a:gd name="T26" fmla="*/ 178 w 489"/>
                  <a:gd name="T27" fmla="*/ 244 h 285"/>
                  <a:gd name="T28" fmla="*/ 241 w 489"/>
                  <a:gd name="T29" fmla="*/ 285 h 285"/>
                  <a:gd name="T30" fmla="*/ 297 w 489"/>
                  <a:gd name="T31" fmla="*/ 255 h 285"/>
                  <a:gd name="T32" fmla="*/ 332 w 489"/>
                  <a:gd name="T33" fmla="*/ 267 h 285"/>
                  <a:gd name="T34" fmla="*/ 390 w 489"/>
                  <a:gd name="T35" fmla="*/ 217 h 285"/>
                  <a:gd name="T36" fmla="*/ 415 w 489"/>
                  <a:gd name="T37" fmla="*/ 222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9" h="285">
                    <a:moveTo>
                      <a:pt x="415" y="222"/>
                    </a:moveTo>
                    <a:cubicBezTo>
                      <a:pt x="456" y="222"/>
                      <a:pt x="489" y="189"/>
                      <a:pt x="489" y="148"/>
                    </a:cubicBezTo>
                    <a:cubicBezTo>
                      <a:pt x="489" y="107"/>
                      <a:pt x="456" y="74"/>
                      <a:pt x="415" y="74"/>
                    </a:cubicBezTo>
                    <a:cubicBezTo>
                      <a:pt x="411" y="74"/>
                      <a:pt x="407" y="74"/>
                      <a:pt x="404" y="75"/>
                    </a:cubicBezTo>
                    <a:cubicBezTo>
                      <a:pt x="387" y="31"/>
                      <a:pt x="345" y="0"/>
                      <a:pt x="295" y="0"/>
                    </a:cubicBezTo>
                    <a:cubicBezTo>
                      <a:pt x="263" y="0"/>
                      <a:pt x="234" y="13"/>
                      <a:pt x="213" y="34"/>
                    </a:cubicBezTo>
                    <a:cubicBezTo>
                      <a:pt x="199" y="24"/>
                      <a:pt x="181" y="18"/>
                      <a:pt x="162" y="18"/>
                    </a:cubicBezTo>
                    <a:cubicBezTo>
                      <a:pt x="115" y="18"/>
                      <a:pt x="77" y="52"/>
                      <a:pt x="71" y="97"/>
                    </a:cubicBezTo>
                    <a:cubicBezTo>
                      <a:pt x="66" y="96"/>
                      <a:pt x="61" y="95"/>
                      <a:pt x="56" y="95"/>
                    </a:cubicBezTo>
                    <a:cubicBezTo>
                      <a:pt x="25" y="95"/>
                      <a:pt x="0" y="120"/>
                      <a:pt x="0" y="151"/>
                    </a:cubicBezTo>
                    <a:cubicBezTo>
                      <a:pt x="0" y="182"/>
                      <a:pt x="25" y="208"/>
                      <a:pt x="56" y="208"/>
                    </a:cubicBezTo>
                    <a:cubicBezTo>
                      <a:pt x="64" y="208"/>
                      <a:pt x="71" y="206"/>
                      <a:pt x="78" y="203"/>
                    </a:cubicBezTo>
                    <a:cubicBezTo>
                      <a:pt x="83" y="234"/>
                      <a:pt x="109" y="257"/>
                      <a:pt x="141" y="257"/>
                    </a:cubicBezTo>
                    <a:cubicBezTo>
                      <a:pt x="155" y="257"/>
                      <a:pt x="168" y="252"/>
                      <a:pt x="178" y="244"/>
                    </a:cubicBezTo>
                    <a:cubicBezTo>
                      <a:pt x="189" y="268"/>
                      <a:pt x="213" y="285"/>
                      <a:pt x="241" y="285"/>
                    </a:cubicBezTo>
                    <a:cubicBezTo>
                      <a:pt x="264" y="285"/>
                      <a:pt x="285" y="273"/>
                      <a:pt x="297" y="255"/>
                    </a:cubicBezTo>
                    <a:cubicBezTo>
                      <a:pt x="307" y="263"/>
                      <a:pt x="319" y="267"/>
                      <a:pt x="332" y="267"/>
                    </a:cubicBezTo>
                    <a:cubicBezTo>
                      <a:pt x="361" y="267"/>
                      <a:pt x="386" y="246"/>
                      <a:pt x="390" y="217"/>
                    </a:cubicBezTo>
                    <a:cubicBezTo>
                      <a:pt x="397" y="220"/>
                      <a:pt x="406" y="222"/>
                      <a:pt x="415" y="22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" name="Freeform 19"/>
              <p:cNvSpPr>
                <a:spLocks noEditPoints="1"/>
              </p:cNvSpPr>
              <p:nvPr/>
            </p:nvSpPr>
            <p:spPr bwMode="black">
              <a:xfrm>
                <a:off x="3321051" y="1598613"/>
                <a:ext cx="750888" cy="522288"/>
              </a:xfrm>
              <a:custGeom>
                <a:avLst/>
                <a:gdLst>
                  <a:gd name="T0" fmla="*/ 174 w 200"/>
                  <a:gd name="T1" fmla="*/ 0 h 139"/>
                  <a:gd name="T2" fmla="*/ 26 w 200"/>
                  <a:gd name="T3" fmla="*/ 0 h 139"/>
                  <a:gd name="T4" fmla="*/ 0 w 200"/>
                  <a:gd name="T5" fmla="*/ 27 h 139"/>
                  <a:gd name="T6" fmla="*/ 0 w 200"/>
                  <a:gd name="T7" fmla="*/ 113 h 139"/>
                  <a:gd name="T8" fmla="*/ 26 w 200"/>
                  <a:gd name="T9" fmla="*/ 139 h 139"/>
                  <a:gd name="T10" fmla="*/ 174 w 200"/>
                  <a:gd name="T11" fmla="*/ 139 h 139"/>
                  <a:gd name="T12" fmla="*/ 200 w 200"/>
                  <a:gd name="T13" fmla="*/ 113 h 139"/>
                  <a:gd name="T14" fmla="*/ 200 w 200"/>
                  <a:gd name="T15" fmla="*/ 27 h 139"/>
                  <a:gd name="T16" fmla="*/ 174 w 200"/>
                  <a:gd name="T17" fmla="*/ 0 h 139"/>
                  <a:gd name="T18" fmla="*/ 185 w 200"/>
                  <a:gd name="T19" fmla="*/ 113 h 139"/>
                  <a:gd name="T20" fmla="*/ 174 w 200"/>
                  <a:gd name="T21" fmla="*/ 124 h 139"/>
                  <a:gd name="T22" fmla="*/ 26 w 200"/>
                  <a:gd name="T23" fmla="*/ 124 h 139"/>
                  <a:gd name="T24" fmla="*/ 15 w 200"/>
                  <a:gd name="T25" fmla="*/ 113 h 139"/>
                  <a:gd name="T26" fmla="*/ 15 w 200"/>
                  <a:gd name="T27" fmla="*/ 27 h 139"/>
                  <a:gd name="T28" fmla="*/ 26 w 200"/>
                  <a:gd name="T29" fmla="*/ 16 h 139"/>
                  <a:gd name="T30" fmla="*/ 174 w 200"/>
                  <a:gd name="T31" fmla="*/ 16 h 139"/>
                  <a:gd name="T32" fmla="*/ 185 w 200"/>
                  <a:gd name="T33" fmla="*/ 27 h 139"/>
                  <a:gd name="T34" fmla="*/ 185 w 200"/>
                  <a:gd name="T35" fmla="*/ 11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0" h="139">
                    <a:moveTo>
                      <a:pt x="174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127"/>
                      <a:pt x="12" y="139"/>
                      <a:pt x="26" y="139"/>
                    </a:cubicBezTo>
                    <a:cubicBezTo>
                      <a:pt x="174" y="139"/>
                      <a:pt x="174" y="139"/>
                      <a:pt x="174" y="139"/>
                    </a:cubicBezTo>
                    <a:cubicBezTo>
                      <a:pt x="188" y="139"/>
                      <a:pt x="200" y="127"/>
                      <a:pt x="200" y="113"/>
                    </a:cubicBezTo>
                    <a:cubicBezTo>
                      <a:pt x="200" y="27"/>
                      <a:pt x="200" y="27"/>
                      <a:pt x="200" y="27"/>
                    </a:cubicBezTo>
                    <a:cubicBezTo>
                      <a:pt x="200" y="12"/>
                      <a:pt x="188" y="0"/>
                      <a:pt x="174" y="0"/>
                    </a:cubicBezTo>
                    <a:moveTo>
                      <a:pt x="185" y="113"/>
                    </a:moveTo>
                    <a:cubicBezTo>
                      <a:pt x="185" y="119"/>
                      <a:pt x="180" y="124"/>
                      <a:pt x="174" y="124"/>
                    </a:cubicBezTo>
                    <a:cubicBezTo>
                      <a:pt x="26" y="124"/>
                      <a:pt x="26" y="124"/>
                      <a:pt x="26" y="124"/>
                    </a:cubicBezTo>
                    <a:cubicBezTo>
                      <a:pt x="20" y="124"/>
                      <a:pt x="15" y="119"/>
                      <a:pt x="15" y="113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5" y="21"/>
                      <a:pt x="20" y="16"/>
                      <a:pt x="26" y="16"/>
                    </a:cubicBezTo>
                    <a:cubicBezTo>
                      <a:pt x="174" y="16"/>
                      <a:pt x="174" y="16"/>
                      <a:pt x="174" y="16"/>
                    </a:cubicBezTo>
                    <a:cubicBezTo>
                      <a:pt x="180" y="16"/>
                      <a:pt x="185" y="21"/>
                      <a:pt x="185" y="27"/>
                    </a:cubicBezTo>
                    <a:lnTo>
                      <a:pt x="185" y="1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black">
              <a:xfrm>
                <a:off x="3178176" y="2154238"/>
                <a:ext cx="1035050" cy="239713"/>
              </a:xfrm>
              <a:custGeom>
                <a:avLst/>
                <a:gdLst>
                  <a:gd name="T0" fmla="*/ 7 w 276"/>
                  <a:gd name="T1" fmla="*/ 64 h 64"/>
                  <a:gd name="T2" fmla="*/ 269 w 276"/>
                  <a:gd name="T3" fmla="*/ 64 h 64"/>
                  <a:gd name="T4" fmla="*/ 276 w 276"/>
                  <a:gd name="T5" fmla="*/ 57 h 64"/>
                  <a:gd name="T6" fmla="*/ 276 w 276"/>
                  <a:gd name="T7" fmla="*/ 54 h 64"/>
                  <a:gd name="T8" fmla="*/ 272 w 276"/>
                  <a:gd name="T9" fmla="*/ 42 h 64"/>
                  <a:gd name="T10" fmla="*/ 240 w 276"/>
                  <a:gd name="T11" fmla="*/ 5 h 64"/>
                  <a:gd name="T12" fmla="*/ 229 w 276"/>
                  <a:gd name="T13" fmla="*/ 0 h 64"/>
                  <a:gd name="T14" fmla="*/ 47 w 276"/>
                  <a:gd name="T15" fmla="*/ 0 h 64"/>
                  <a:gd name="T16" fmla="*/ 36 w 276"/>
                  <a:gd name="T17" fmla="*/ 5 h 64"/>
                  <a:gd name="T18" fmla="*/ 4 w 276"/>
                  <a:gd name="T19" fmla="*/ 42 h 64"/>
                  <a:gd name="T20" fmla="*/ 0 w 276"/>
                  <a:gd name="T21" fmla="*/ 54 h 64"/>
                  <a:gd name="T22" fmla="*/ 0 w 276"/>
                  <a:gd name="T23" fmla="*/ 57 h 64"/>
                  <a:gd name="T24" fmla="*/ 7 w 276"/>
                  <a:gd name="T2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6" h="64">
                    <a:moveTo>
                      <a:pt x="7" y="64"/>
                    </a:moveTo>
                    <a:cubicBezTo>
                      <a:pt x="269" y="64"/>
                      <a:pt x="269" y="64"/>
                      <a:pt x="269" y="64"/>
                    </a:cubicBezTo>
                    <a:cubicBezTo>
                      <a:pt x="273" y="64"/>
                      <a:pt x="276" y="61"/>
                      <a:pt x="276" y="57"/>
                    </a:cubicBezTo>
                    <a:cubicBezTo>
                      <a:pt x="276" y="54"/>
                      <a:pt x="276" y="54"/>
                      <a:pt x="276" y="54"/>
                    </a:cubicBezTo>
                    <a:cubicBezTo>
                      <a:pt x="276" y="50"/>
                      <a:pt x="274" y="45"/>
                      <a:pt x="272" y="42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8" y="2"/>
                      <a:pt x="233" y="0"/>
                      <a:pt x="229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3" y="0"/>
                      <a:pt x="38" y="2"/>
                      <a:pt x="36" y="5"/>
                    </a:cubicBezTo>
                    <a:cubicBezTo>
                      <a:pt x="4" y="42"/>
                      <a:pt x="4" y="42"/>
                      <a:pt x="4" y="42"/>
                    </a:cubicBezTo>
                    <a:cubicBezTo>
                      <a:pt x="2" y="45"/>
                      <a:pt x="0" y="50"/>
                      <a:pt x="0" y="54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3" name="Freeform 21"/>
              <p:cNvSpPr>
                <a:spLocks noEditPoints="1"/>
              </p:cNvSpPr>
              <p:nvPr/>
            </p:nvSpPr>
            <p:spPr bwMode="black">
              <a:xfrm>
                <a:off x="4730751" y="1639888"/>
                <a:ext cx="781050" cy="608013"/>
              </a:xfrm>
              <a:custGeom>
                <a:avLst/>
                <a:gdLst>
                  <a:gd name="T0" fmla="*/ 177 w 208"/>
                  <a:gd name="T1" fmla="*/ 0 h 162"/>
                  <a:gd name="T2" fmla="*/ 31 w 208"/>
                  <a:gd name="T3" fmla="*/ 0 h 162"/>
                  <a:gd name="T4" fmla="*/ 0 w 208"/>
                  <a:gd name="T5" fmla="*/ 31 h 162"/>
                  <a:gd name="T6" fmla="*/ 0 w 208"/>
                  <a:gd name="T7" fmla="*/ 131 h 162"/>
                  <a:gd name="T8" fmla="*/ 31 w 208"/>
                  <a:gd name="T9" fmla="*/ 162 h 162"/>
                  <a:gd name="T10" fmla="*/ 177 w 208"/>
                  <a:gd name="T11" fmla="*/ 162 h 162"/>
                  <a:gd name="T12" fmla="*/ 208 w 208"/>
                  <a:gd name="T13" fmla="*/ 131 h 162"/>
                  <a:gd name="T14" fmla="*/ 208 w 208"/>
                  <a:gd name="T15" fmla="*/ 31 h 162"/>
                  <a:gd name="T16" fmla="*/ 177 w 208"/>
                  <a:gd name="T17" fmla="*/ 0 h 162"/>
                  <a:gd name="T18" fmla="*/ 190 w 208"/>
                  <a:gd name="T19" fmla="*/ 131 h 162"/>
                  <a:gd name="T20" fmla="*/ 177 w 208"/>
                  <a:gd name="T21" fmla="*/ 144 h 162"/>
                  <a:gd name="T22" fmla="*/ 31 w 208"/>
                  <a:gd name="T23" fmla="*/ 144 h 162"/>
                  <a:gd name="T24" fmla="*/ 18 w 208"/>
                  <a:gd name="T25" fmla="*/ 131 h 162"/>
                  <a:gd name="T26" fmla="*/ 18 w 208"/>
                  <a:gd name="T27" fmla="*/ 31 h 162"/>
                  <a:gd name="T28" fmla="*/ 31 w 208"/>
                  <a:gd name="T29" fmla="*/ 18 h 162"/>
                  <a:gd name="T30" fmla="*/ 177 w 208"/>
                  <a:gd name="T31" fmla="*/ 18 h 162"/>
                  <a:gd name="T32" fmla="*/ 190 w 208"/>
                  <a:gd name="T33" fmla="*/ 31 h 162"/>
                  <a:gd name="T34" fmla="*/ 190 w 208"/>
                  <a:gd name="T35" fmla="*/ 131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8" h="162">
                    <a:moveTo>
                      <a:pt x="177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ubicBezTo>
                      <a:pt x="0" y="131"/>
                      <a:pt x="0" y="131"/>
                      <a:pt x="0" y="131"/>
                    </a:cubicBezTo>
                    <a:cubicBezTo>
                      <a:pt x="0" y="148"/>
                      <a:pt x="14" y="162"/>
                      <a:pt x="31" y="162"/>
                    </a:cubicBezTo>
                    <a:cubicBezTo>
                      <a:pt x="177" y="162"/>
                      <a:pt x="177" y="162"/>
                      <a:pt x="177" y="162"/>
                    </a:cubicBezTo>
                    <a:cubicBezTo>
                      <a:pt x="194" y="162"/>
                      <a:pt x="208" y="148"/>
                      <a:pt x="208" y="131"/>
                    </a:cubicBezTo>
                    <a:cubicBezTo>
                      <a:pt x="208" y="31"/>
                      <a:pt x="208" y="31"/>
                      <a:pt x="208" y="31"/>
                    </a:cubicBezTo>
                    <a:cubicBezTo>
                      <a:pt x="208" y="14"/>
                      <a:pt x="194" y="0"/>
                      <a:pt x="177" y="0"/>
                    </a:cubicBezTo>
                    <a:moveTo>
                      <a:pt x="190" y="131"/>
                    </a:moveTo>
                    <a:cubicBezTo>
                      <a:pt x="190" y="138"/>
                      <a:pt x="184" y="144"/>
                      <a:pt x="177" y="144"/>
                    </a:cubicBezTo>
                    <a:cubicBezTo>
                      <a:pt x="31" y="144"/>
                      <a:pt x="31" y="144"/>
                      <a:pt x="31" y="144"/>
                    </a:cubicBezTo>
                    <a:cubicBezTo>
                      <a:pt x="24" y="144"/>
                      <a:pt x="18" y="138"/>
                      <a:pt x="18" y="1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4"/>
                      <a:pt x="24" y="18"/>
                      <a:pt x="31" y="18"/>
                    </a:cubicBezTo>
                    <a:cubicBezTo>
                      <a:pt x="177" y="18"/>
                      <a:pt x="177" y="18"/>
                      <a:pt x="177" y="18"/>
                    </a:cubicBezTo>
                    <a:cubicBezTo>
                      <a:pt x="184" y="18"/>
                      <a:pt x="190" y="24"/>
                      <a:pt x="190" y="31"/>
                    </a:cubicBezTo>
                    <a:lnTo>
                      <a:pt x="190" y="1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black">
              <a:xfrm>
                <a:off x="4911726" y="2289176"/>
                <a:ext cx="419100" cy="104775"/>
              </a:xfrm>
              <a:custGeom>
                <a:avLst/>
                <a:gdLst>
                  <a:gd name="T0" fmla="*/ 112 w 112"/>
                  <a:gd name="T1" fmla="*/ 25 h 28"/>
                  <a:gd name="T2" fmla="*/ 112 w 112"/>
                  <a:gd name="T3" fmla="*/ 23 h 28"/>
                  <a:gd name="T4" fmla="*/ 110 w 112"/>
                  <a:gd name="T5" fmla="*/ 18 h 28"/>
                  <a:gd name="T6" fmla="*/ 96 w 112"/>
                  <a:gd name="T7" fmla="*/ 2 h 28"/>
                  <a:gd name="T8" fmla="*/ 91 w 112"/>
                  <a:gd name="T9" fmla="*/ 0 h 28"/>
                  <a:gd name="T10" fmla="*/ 21 w 112"/>
                  <a:gd name="T11" fmla="*/ 0 h 28"/>
                  <a:gd name="T12" fmla="*/ 16 w 112"/>
                  <a:gd name="T13" fmla="*/ 2 h 28"/>
                  <a:gd name="T14" fmla="*/ 2 w 112"/>
                  <a:gd name="T15" fmla="*/ 18 h 28"/>
                  <a:gd name="T16" fmla="*/ 0 w 112"/>
                  <a:gd name="T17" fmla="*/ 23 h 28"/>
                  <a:gd name="T18" fmla="*/ 0 w 112"/>
                  <a:gd name="T19" fmla="*/ 25 h 28"/>
                  <a:gd name="T20" fmla="*/ 3 w 112"/>
                  <a:gd name="T21" fmla="*/ 28 h 28"/>
                  <a:gd name="T22" fmla="*/ 109 w 112"/>
                  <a:gd name="T23" fmla="*/ 28 h 28"/>
                  <a:gd name="T24" fmla="*/ 112 w 112"/>
                  <a:gd name="T25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2" h="28">
                    <a:moveTo>
                      <a:pt x="112" y="25"/>
                    </a:moveTo>
                    <a:cubicBezTo>
                      <a:pt x="112" y="23"/>
                      <a:pt x="112" y="23"/>
                      <a:pt x="112" y="23"/>
                    </a:cubicBezTo>
                    <a:cubicBezTo>
                      <a:pt x="112" y="22"/>
                      <a:pt x="111" y="20"/>
                      <a:pt x="110" y="18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5" y="1"/>
                      <a:pt x="93" y="0"/>
                      <a:pt x="9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9" y="0"/>
                      <a:pt x="17" y="1"/>
                      <a:pt x="16" y="2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20"/>
                      <a:pt x="0" y="22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8"/>
                      <a:pt x="3" y="28"/>
                    </a:cubicBezTo>
                    <a:cubicBezTo>
                      <a:pt x="109" y="28"/>
                      <a:pt x="109" y="28"/>
                      <a:pt x="109" y="28"/>
                    </a:cubicBezTo>
                    <a:cubicBezTo>
                      <a:pt x="111" y="28"/>
                      <a:pt x="112" y="26"/>
                      <a:pt x="112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" name="Freeform 23"/>
              <p:cNvSpPr>
                <a:spLocks noEditPoints="1"/>
              </p:cNvSpPr>
              <p:nvPr/>
            </p:nvSpPr>
            <p:spPr bwMode="black">
              <a:xfrm>
                <a:off x="5586413" y="1639888"/>
                <a:ext cx="385763" cy="754063"/>
              </a:xfrm>
              <a:custGeom>
                <a:avLst/>
                <a:gdLst>
                  <a:gd name="T0" fmla="*/ 89 w 103"/>
                  <a:gd name="T1" fmla="*/ 0 h 201"/>
                  <a:gd name="T2" fmla="*/ 13 w 103"/>
                  <a:gd name="T3" fmla="*/ 0 h 201"/>
                  <a:gd name="T4" fmla="*/ 0 w 103"/>
                  <a:gd name="T5" fmla="*/ 13 h 201"/>
                  <a:gd name="T6" fmla="*/ 0 w 103"/>
                  <a:gd name="T7" fmla="*/ 187 h 201"/>
                  <a:gd name="T8" fmla="*/ 13 w 103"/>
                  <a:gd name="T9" fmla="*/ 201 h 201"/>
                  <a:gd name="T10" fmla="*/ 89 w 103"/>
                  <a:gd name="T11" fmla="*/ 201 h 201"/>
                  <a:gd name="T12" fmla="*/ 103 w 103"/>
                  <a:gd name="T13" fmla="*/ 187 h 201"/>
                  <a:gd name="T14" fmla="*/ 103 w 103"/>
                  <a:gd name="T15" fmla="*/ 13 h 201"/>
                  <a:gd name="T16" fmla="*/ 89 w 103"/>
                  <a:gd name="T17" fmla="*/ 0 h 201"/>
                  <a:gd name="T18" fmla="*/ 52 w 103"/>
                  <a:gd name="T19" fmla="*/ 187 h 201"/>
                  <a:gd name="T20" fmla="*/ 40 w 103"/>
                  <a:gd name="T21" fmla="*/ 175 h 201"/>
                  <a:gd name="T22" fmla="*/ 52 w 103"/>
                  <a:gd name="T23" fmla="*/ 163 h 201"/>
                  <a:gd name="T24" fmla="*/ 63 w 103"/>
                  <a:gd name="T25" fmla="*/ 175 h 201"/>
                  <a:gd name="T26" fmla="*/ 52 w 103"/>
                  <a:gd name="T27" fmla="*/ 187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3" h="201">
                    <a:moveTo>
                      <a:pt x="89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187"/>
                      <a:pt x="0" y="187"/>
                      <a:pt x="0" y="187"/>
                    </a:cubicBezTo>
                    <a:cubicBezTo>
                      <a:pt x="0" y="195"/>
                      <a:pt x="6" y="201"/>
                      <a:pt x="13" y="201"/>
                    </a:cubicBezTo>
                    <a:cubicBezTo>
                      <a:pt x="89" y="201"/>
                      <a:pt x="89" y="201"/>
                      <a:pt x="89" y="201"/>
                    </a:cubicBezTo>
                    <a:cubicBezTo>
                      <a:pt x="97" y="201"/>
                      <a:pt x="103" y="195"/>
                      <a:pt x="103" y="187"/>
                    </a:cubicBezTo>
                    <a:cubicBezTo>
                      <a:pt x="103" y="13"/>
                      <a:pt x="103" y="13"/>
                      <a:pt x="103" y="13"/>
                    </a:cubicBezTo>
                    <a:cubicBezTo>
                      <a:pt x="103" y="6"/>
                      <a:pt x="97" y="0"/>
                      <a:pt x="89" y="0"/>
                    </a:cubicBezTo>
                    <a:moveTo>
                      <a:pt x="52" y="187"/>
                    </a:moveTo>
                    <a:cubicBezTo>
                      <a:pt x="45" y="187"/>
                      <a:pt x="40" y="181"/>
                      <a:pt x="40" y="175"/>
                    </a:cubicBezTo>
                    <a:cubicBezTo>
                      <a:pt x="40" y="168"/>
                      <a:pt x="45" y="163"/>
                      <a:pt x="52" y="163"/>
                    </a:cubicBezTo>
                    <a:cubicBezTo>
                      <a:pt x="58" y="163"/>
                      <a:pt x="63" y="168"/>
                      <a:pt x="63" y="175"/>
                    </a:cubicBezTo>
                    <a:cubicBezTo>
                      <a:pt x="63" y="181"/>
                      <a:pt x="58" y="187"/>
                      <a:pt x="52" y="187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" name="Freeform 24"/>
              <p:cNvSpPr>
                <a:spLocks noEditPoints="1"/>
              </p:cNvSpPr>
              <p:nvPr/>
            </p:nvSpPr>
            <p:spPr bwMode="black">
              <a:xfrm>
                <a:off x="2462213" y="3032126"/>
                <a:ext cx="525463" cy="804863"/>
              </a:xfrm>
              <a:custGeom>
                <a:avLst/>
                <a:gdLst>
                  <a:gd name="T0" fmla="*/ 109 w 140"/>
                  <a:gd name="T1" fmla="*/ 0 h 215"/>
                  <a:gd name="T2" fmla="*/ 31 w 140"/>
                  <a:gd name="T3" fmla="*/ 0 h 215"/>
                  <a:gd name="T4" fmla="*/ 0 w 140"/>
                  <a:gd name="T5" fmla="*/ 30 h 215"/>
                  <a:gd name="T6" fmla="*/ 0 w 140"/>
                  <a:gd name="T7" fmla="*/ 184 h 215"/>
                  <a:gd name="T8" fmla="*/ 31 w 140"/>
                  <a:gd name="T9" fmla="*/ 215 h 215"/>
                  <a:gd name="T10" fmla="*/ 109 w 140"/>
                  <a:gd name="T11" fmla="*/ 215 h 215"/>
                  <a:gd name="T12" fmla="*/ 140 w 140"/>
                  <a:gd name="T13" fmla="*/ 184 h 215"/>
                  <a:gd name="T14" fmla="*/ 140 w 140"/>
                  <a:gd name="T15" fmla="*/ 30 h 215"/>
                  <a:gd name="T16" fmla="*/ 109 w 140"/>
                  <a:gd name="T17" fmla="*/ 0 h 215"/>
                  <a:gd name="T18" fmla="*/ 122 w 140"/>
                  <a:gd name="T19" fmla="*/ 177 h 215"/>
                  <a:gd name="T20" fmla="*/ 109 w 140"/>
                  <a:gd name="T21" fmla="*/ 195 h 215"/>
                  <a:gd name="T22" fmla="*/ 31 w 140"/>
                  <a:gd name="T23" fmla="*/ 195 h 215"/>
                  <a:gd name="T24" fmla="*/ 18 w 140"/>
                  <a:gd name="T25" fmla="*/ 177 h 215"/>
                  <a:gd name="T26" fmla="*/ 18 w 140"/>
                  <a:gd name="T27" fmla="*/ 35 h 215"/>
                  <a:gd name="T28" fmla="*/ 31 w 140"/>
                  <a:gd name="T29" fmla="*/ 18 h 215"/>
                  <a:gd name="T30" fmla="*/ 109 w 140"/>
                  <a:gd name="T31" fmla="*/ 18 h 215"/>
                  <a:gd name="T32" fmla="*/ 122 w 140"/>
                  <a:gd name="T33" fmla="*/ 35 h 215"/>
                  <a:gd name="T34" fmla="*/ 122 w 140"/>
                  <a:gd name="T35" fmla="*/ 177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0" h="215">
                    <a:moveTo>
                      <a:pt x="109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14" y="0"/>
                      <a:pt x="0" y="13"/>
                      <a:pt x="0" y="3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0" y="201"/>
                      <a:pt x="14" y="215"/>
                      <a:pt x="31" y="215"/>
                    </a:cubicBezTo>
                    <a:cubicBezTo>
                      <a:pt x="109" y="215"/>
                      <a:pt x="109" y="215"/>
                      <a:pt x="109" y="215"/>
                    </a:cubicBezTo>
                    <a:cubicBezTo>
                      <a:pt x="126" y="215"/>
                      <a:pt x="140" y="201"/>
                      <a:pt x="140" y="184"/>
                    </a:cubicBezTo>
                    <a:cubicBezTo>
                      <a:pt x="140" y="30"/>
                      <a:pt x="140" y="30"/>
                      <a:pt x="140" y="30"/>
                    </a:cubicBezTo>
                    <a:cubicBezTo>
                      <a:pt x="140" y="13"/>
                      <a:pt x="126" y="0"/>
                      <a:pt x="109" y="0"/>
                    </a:cubicBezTo>
                    <a:moveTo>
                      <a:pt x="122" y="177"/>
                    </a:moveTo>
                    <a:cubicBezTo>
                      <a:pt x="122" y="187"/>
                      <a:pt x="116" y="195"/>
                      <a:pt x="109" y="195"/>
                    </a:cubicBezTo>
                    <a:cubicBezTo>
                      <a:pt x="31" y="195"/>
                      <a:pt x="31" y="195"/>
                      <a:pt x="31" y="195"/>
                    </a:cubicBezTo>
                    <a:cubicBezTo>
                      <a:pt x="24" y="195"/>
                      <a:pt x="18" y="187"/>
                      <a:pt x="18" y="177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26"/>
                      <a:pt x="24" y="18"/>
                      <a:pt x="31" y="18"/>
                    </a:cubicBezTo>
                    <a:cubicBezTo>
                      <a:pt x="109" y="18"/>
                      <a:pt x="109" y="18"/>
                      <a:pt x="109" y="18"/>
                    </a:cubicBezTo>
                    <a:cubicBezTo>
                      <a:pt x="116" y="18"/>
                      <a:pt x="122" y="26"/>
                      <a:pt x="122" y="35"/>
                    </a:cubicBezTo>
                    <a:lnTo>
                      <a:pt x="122" y="1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7" name="Freeform 25"/>
              <p:cNvSpPr>
                <a:spLocks noEditPoints="1"/>
              </p:cNvSpPr>
              <p:nvPr/>
            </p:nvSpPr>
            <p:spPr bwMode="black">
              <a:xfrm>
                <a:off x="5049838" y="4411663"/>
                <a:ext cx="739775" cy="854075"/>
              </a:xfrm>
              <a:custGeom>
                <a:avLst/>
                <a:gdLst>
                  <a:gd name="T0" fmla="*/ 98 w 197"/>
                  <a:gd name="T1" fmla="*/ 0 h 228"/>
                  <a:gd name="T2" fmla="*/ 0 w 197"/>
                  <a:gd name="T3" fmla="*/ 33 h 228"/>
                  <a:gd name="T4" fmla="*/ 0 w 197"/>
                  <a:gd name="T5" fmla="*/ 195 h 228"/>
                  <a:gd name="T6" fmla="*/ 98 w 197"/>
                  <a:gd name="T7" fmla="*/ 228 h 228"/>
                  <a:gd name="T8" fmla="*/ 197 w 197"/>
                  <a:gd name="T9" fmla="*/ 195 h 228"/>
                  <a:gd name="T10" fmla="*/ 197 w 197"/>
                  <a:gd name="T11" fmla="*/ 33 h 228"/>
                  <a:gd name="T12" fmla="*/ 98 w 197"/>
                  <a:gd name="T13" fmla="*/ 0 h 228"/>
                  <a:gd name="T14" fmla="*/ 98 w 197"/>
                  <a:gd name="T15" fmla="*/ 55 h 228"/>
                  <a:gd name="T16" fmla="*/ 15 w 197"/>
                  <a:gd name="T17" fmla="*/ 32 h 228"/>
                  <a:gd name="T18" fmla="*/ 98 w 197"/>
                  <a:gd name="T19" fmla="*/ 10 h 228"/>
                  <a:gd name="T20" fmla="*/ 182 w 197"/>
                  <a:gd name="T21" fmla="*/ 32 h 228"/>
                  <a:gd name="T22" fmla="*/ 98 w 197"/>
                  <a:gd name="T23" fmla="*/ 5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7" h="228">
                    <a:moveTo>
                      <a:pt x="98" y="0"/>
                    </a:moveTo>
                    <a:cubicBezTo>
                      <a:pt x="62" y="0"/>
                      <a:pt x="0" y="7"/>
                      <a:pt x="0" y="33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0" y="221"/>
                      <a:pt x="62" y="228"/>
                      <a:pt x="98" y="228"/>
                    </a:cubicBezTo>
                    <a:cubicBezTo>
                      <a:pt x="135" y="228"/>
                      <a:pt x="197" y="221"/>
                      <a:pt x="197" y="195"/>
                    </a:cubicBezTo>
                    <a:cubicBezTo>
                      <a:pt x="197" y="33"/>
                      <a:pt x="197" y="33"/>
                      <a:pt x="197" y="33"/>
                    </a:cubicBezTo>
                    <a:cubicBezTo>
                      <a:pt x="197" y="7"/>
                      <a:pt x="135" y="0"/>
                      <a:pt x="98" y="0"/>
                    </a:cubicBezTo>
                    <a:moveTo>
                      <a:pt x="98" y="55"/>
                    </a:moveTo>
                    <a:cubicBezTo>
                      <a:pt x="52" y="55"/>
                      <a:pt x="15" y="45"/>
                      <a:pt x="15" y="32"/>
                    </a:cubicBezTo>
                    <a:cubicBezTo>
                      <a:pt x="15" y="20"/>
                      <a:pt x="52" y="10"/>
                      <a:pt x="98" y="10"/>
                    </a:cubicBezTo>
                    <a:cubicBezTo>
                      <a:pt x="144" y="10"/>
                      <a:pt x="182" y="20"/>
                      <a:pt x="182" y="32"/>
                    </a:cubicBezTo>
                    <a:cubicBezTo>
                      <a:pt x="182" y="45"/>
                      <a:pt x="144" y="55"/>
                      <a:pt x="98" y="5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8" name="Freeform 26"/>
              <p:cNvSpPr>
                <a:spLocks noEditPoints="1"/>
              </p:cNvSpPr>
              <p:nvPr/>
            </p:nvSpPr>
            <p:spPr bwMode="black">
              <a:xfrm>
                <a:off x="6043613" y="2960688"/>
                <a:ext cx="641350" cy="876300"/>
              </a:xfrm>
              <a:custGeom>
                <a:avLst/>
                <a:gdLst>
                  <a:gd name="T0" fmla="*/ 146 w 171"/>
                  <a:gd name="T1" fmla="*/ 0 h 234"/>
                  <a:gd name="T2" fmla="*/ 25 w 171"/>
                  <a:gd name="T3" fmla="*/ 0 h 234"/>
                  <a:gd name="T4" fmla="*/ 0 w 171"/>
                  <a:gd name="T5" fmla="*/ 25 h 234"/>
                  <a:gd name="T6" fmla="*/ 0 w 171"/>
                  <a:gd name="T7" fmla="*/ 209 h 234"/>
                  <a:gd name="T8" fmla="*/ 25 w 171"/>
                  <a:gd name="T9" fmla="*/ 234 h 234"/>
                  <a:gd name="T10" fmla="*/ 146 w 171"/>
                  <a:gd name="T11" fmla="*/ 234 h 234"/>
                  <a:gd name="T12" fmla="*/ 171 w 171"/>
                  <a:gd name="T13" fmla="*/ 209 h 234"/>
                  <a:gd name="T14" fmla="*/ 171 w 171"/>
                  <a:gd name="T15" fmla="*/ 25 h 234"/>
                  <a:gd name="T16" fmla="*/ 146 w 171"/>
                  <a:gd name="T17" fmla="*/ 0 h 234"/>
                  <a:gd name="T18" fmla="*/ 157 w 171"/>
                  <a:gd name="T19" fmla="*/ 183 h 234"/>
                  <a:gd name="T20" fmla="*/ 146 w 171"/>
                  <a:gd name="T21" fmla="*/ 193 h 234"/>
                  <a:gd name="T22" fmla="*/ 25 w 171"/>
                  <a:gd name="T23" fmla="*/ 193 h 234"/>
                  <a:gd name="T24" fmla="*/ 15 w 171"/>
                  <a:gd name="T25" fmla="*/ 183 h 234"/>
                  <a:gd name="T26" fmla="*/ 15 w 171"/>
                  <a:gd name="T27" fmla="*/ 25 h 234"/>
                  <a:gd name="T28" fmla="*/ 25 w 171"/>
                  <a:gd name="T29" fmla="*/ 14 h 234"/>
                  <a:gd name="T30" fmla="*/ 146 w 171"/>
                  <a:gd name="T31" fmla="*/ 14 h 234"/>
                  <a:gd name="T32" fmla="*/ 157 w 171"/>
                  <a:gd name="T33" fmla="*/ 25 h 234"/>
                  <a:gd name="T34" fmla="*/ 157 w 171"/>
                  <a:gd name="T35" fmla="*/ 183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1" h="234">
                    <a:moveTo>
                      <a:pt x="146" y="0"/>
                    </a:moveTo>
                    <a:cubicBezTo>
                      <a:pt x="25" y="0"/>
                      <a:pt x="25" y="0"/>
                      <a:pt x="25" y="0"/>
                    </a:cubicBezTo>
                    <a:cubicBezTo>
                      <a:pt x="11" y="0"/>
                      <a:pt x="0" y="11"/>
                      <a:pt x="0" y="25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0" y="223"/>
                      <a:pt x="11" y="234"/>
                      <a:pt x="25" y="234"/>
                    </a:cubicBezTo>
                    <a:cubicBezTo>
                      <a:pt x="146" y="234"/>
                      <a:pt x="146" y="234"/>
                      <a:pt x="146" y="234"/>
                    </a:cubicBezTo>
                    <a:cubicBezTo>
                      <a:pt x="160" y="234"/>
                      <a:pt x="171" y="223"/>
                      <a:pt x="171" y="209"/>
                    </a:cubicBezTo>
                    <a:cubicBezTo>
                      <a:pt x="171" y="25"/>
                      <a:pt x="171" y="25"/>
                      <a:pt x="171" y="25"/>
                    </a:cubicBezTo>
                    <a:cubicBezTo>
                      <a:pt x="171" y="11"/>
                      <a:pt x="160" y="0"/>
                      <a:pt x="146" y="0"/>
                    </a:cubicBezTo>
                    <a:moveTo>
                      <a:pt x="157" y="183"/>
                    </a:moveTo>
                    <a:cubicBezTo>
                      <a:pt x="157" y="188"/>
                      <a:pt x="152" y="193"/>
                      <a:pt x="146" y="193"/>
                    </a:cubicBezTo>
                    <a:cubicBezTo>
                      <a:pt x="25" y="193"/>
                      <a:pt x="25" y="193"/>
                      <a:pt x="25" y="193"/>
                    </a:cubicBezTo>
                    <a:cubicBezTo>
                      <a:pt x="19" y="193"/>
                      <a:pt x="15" y="188"/>
                      <a:pt x="15" y="18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146" y="14"/>
                      <a:pt x="146" y="14"/>
                      <a:pt x="146" y="14"/>
                    </a:cubicBezTo>
                    <a:cubicBezTo>
                      <a:pt x="152" y="14"/>
                      <a:pt x="157" y="19"/>
                      <a:pt x="157" y="25"/>
                    </a:cubicBezTo>
                    <a:lnTo>
                      <a:pt x="157" y="18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9" name="Oval 27"/>
              <p:cNvSpPr>
                <a:spLocks noChangeArrowheads="1"/>
              </p:cNvSpPr>
              <p:nvPr/>
            </p:nvSpPr>
            <p:spPr bwMode="black">
              <a:xfrm>
                <a:off x="6224588" y="3725863"/>
                <a:ext cx="52388" cy="523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0" name="Oval 28"/>
              <p:cNvSpPr>
                <a:spLocks noChangeArrowheads="1"/>
              </p:cNvSpPr>
              <p:nvPr/>
            </p:nvSpPr>
            <p:spPr bwMode="black">
              <a:xfrm>
                <a:off x="6453188" y="3725863"/>
                <a:ext cx="52388" cy="523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1" name="Oval 29"/>
              <p:cNvSpPr>
                <a:spLocks noChangeArrowheads="1"/>
              </p:cNvSpPr>
              <p:nvPr/>
            </p:nvSpPr>
            <p:spPr bwMode="black">
              <a:xfrm>
                <a:off x="6340476" y="3725863"/>
                <a:ext cx="52388" cy="523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black">
              <a:xfrm>
                <a:off x="3425826" y="4279901"/>
                <a:ext cx="442913" cy="161925"/>
              </a:xfrm>
              <a:custGeom>
                <a:avLst/>
                <a:gdLst>
                  <a:gd name="T0" fmla="*/ 0 w 118"/>
                  <a:gd name="T1" fmla="*/ 43 h 43"/>
                  <a:gd name="T2" fmla="*/ 14 w 118"/>
                  <a:gd name="T3" fmla="*/ 39 h 43"/>
                  <a:gd name="T4" fmla="*/ 108 w 118"/>
                  <a:gd name="T5" fmla="*/ 39 h 43"/>
                  <a:gd name="T6" fmla="*/ 118 w 118"/>
                  <a:gd name="T7" fmla="*/ 41 h 43"/>
                  <a:gd name="T8" fmla="*/ 105 w 118"/>
                  <a:gd name="T9" fmla="*/ 15 h 43"/>
                  <a:gd name="T10" fmla="*/ 81 w 118"/>
                  <a:gd name="T11" fmla="*/ 0 h 43"/>
                  <a:gd name="T12" fmla="*/ 39 w 118"/>
                  <a:gd name="T13" fmla="*/ 0 h 43"/>
                  <a:gd name="T14" fmla="*/ 15 w 118"/>
                  <a:gd name="T15" fmla="*/ 15 h 43"/>
                  <a:gd name="T16" fmla="*/ 0 w 118"/>
                  <a:gd name="T1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8" h="43">
                    <a:moveTo>
                      <a:pt x="0" y="43"/>
                    </a:moveTo>
                    <a:cubicBezTo>
                      <a:pt x="4" y="40"/>
                      <a:pt x="9" y="39"/>
                      <a:pt x="14" y="39"/>
                    </a:cubicBezTo>
                    <a:cubicBezTo>
                      <a:pt x="108" y="39"/>
                      <a:pt x="108" y="39"/>
                      <a:pt x="108" y="39"/>
                    </a:cubicBezTo>
                    <a:cubicBezTo>
                      <a:pt x="111" y="39"/>
                      <a:pt x="115" y="40"/>
                      <a:pt x="118" y="41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1" y="7"/>
                      <a:pt x="90" y="0"/>
                      <a:pt x="81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0" y="0"/>
                      <a:pt x="19" y="7"/>
                      <a:pt x="15" y="15"/>
                    </a:cubicBezTo>
                    <a:lnTo>
                      <a:pt x="0" y="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3" name="Freeform 31"/>
              <p:cNvSpPr>
                <a:spLocks noEditPoints="1"/>
              </p:cNvSpPr>
              <p:nvPr/>
            </p:nvSpPr>
            <p:spPr bwMode="black">
              <a:xfrm>
                <a:off x="3414713" y="4456113"/>
                <a:ext cx="476250" cy="809625"/>
              </a:xfrm>
              <a:custGeom>
                <a:avLst/>
                <a:gdLst>
                  <a:gd name="T0" fmla="*/ 119 w 127"/>
                  <a:gd name="T1" fmla="*/ 2 h 216"/>
                  <a:gd name="T2" fmla="*/ 111 w 127"/>
                  <a:gd name="T3" fmla="*/ 0 h 216"/>
                  <a:gd name="T4" fmla="*/ 17 w 127"/>
                  <a:gd name="T5" fmla="*/ 0 h 216"/>
                  <a:gd name="T6" fmla="*/ 9 w 127"/>
                  <a:gd name="T7" fmla="*/ 2 h 216"/>
                  <a:gd name="T8" fmla="*/ 0 w 127"/>
                  <a:gd name="T9" fmla="*/ 17 h 216"/>
                  <a:gd name="T10" fmla="*/ 0 w 127"/>
                  <a:gd name="T11" fmla="*/ 199 h 216"/>
                  <a:gd name="T12" fmla="*/ 17 w 127"/>
                  <a:gd name="T13" fmla="*/ 216 h 216"/>
                  <a:gd name="T14" fmla="*/ 111 w 127"/>
                  <a:gd name="T15" fmla="*/ 216 h 216"/>
                  <a:gd name="T16" fmla="*/ 127 w 127"/>
                  <a:gd name="T17" fmla="*/ 199 h 216"/>
                  <a:gd name="T18" fmla="*/ 127 w 127"/>
                  <a:gd name="T19" fmla="*/ 17 h 216"/>
                  <a:gd name="T20" fmla="*/ 119 w 127"/>
                  <a:gd name="T21" fmla="*/ 2 h 216"/>
                  <a:gd name="T22" fmla="*/ 105 w 127"/>
                  <a:gd name="T23" fmla="*/ 180 h 216"/>
                  <a:gd name="T24" fmla="*/ 29 w 127"/>
                  <a:gd name="T25" fmla="*/ 180 h 216"/>
                  <a:gd name="T26" fmla="*/ 22 w 127"/>
                  <a:gd name="T27" fmla="*/ 173 h 216"/>
                  <a:gd name="T28" fmla="*/ 29 w 127"/>
                  <a:gd name="T29" fmla="*/ 166 h 216"/>
                  <a:gd name="T30" fmla="*/ 105 w 127"/>
                  <a:gd name="T31" fmla="*/ 166 h 216"/>
                  <a:gd name="T32" fmla="*/ 111 w 127"/>
                  <a:gd name="T33" fmla="*/ 173 h 216"/>
                  <a:gd name="T34" fmla="*/ 105 w 127"/>
                  <a:gd name="T35" fmla="*/ 180 h 216"/>
                  <a:gd name="T36" fmla="*/ 105 w 127"/>
                  <a:gd name="T37" fmla="*/ 149 h 216"/>
                  <a:gd name="T38" fmla="*/ 29 w 127"/>
                  <a:gd name="T39" fmla="*/ 149 h 216"/>
                  <a:gd name="T40" fmla="*/ 22 w 127"/>
                  <a:gd name="T41" fmla="*/ 143 h 216"/>
                  <a:gd name="T42" fmla="*/ 29 w 127"/>
                  <a:gd name="T43" fmla="*/ 136 h 216"/>
                  <a:gd name="T44" fmla="*/ 105 w 127"/>
                  <a:gd name="T45" fmla="*/ 136 h 216"/>
                  <a:gd name="T46" fmla="*/ 111 w 127"/>
                  <a:gd name="T47" fmla="*/ 143 h 216"/>
                  <a:gd name="T48" fmla="*/ 105 w 127"/>
                  <a:gd name="T49" fmla="*/ 149 h 216"/>
                  <a:gd name="T50" fmla="*/ 105 w 127"/>
                  <a:gd name="T51" fmla="*/ 119 h 216"/>
                  <a:gd name="T52" fmla="*/ 29 w 127"/>
                  <a:gd name="T53" fmla="*/ 119 h 216"/>
                  <a:gd name="T54" fmla="*/ 22 w 127"/>
                  <a:gd name="T55" fmla="*/ 112 h 216"/>
                  <a:gd name="T56" fmla="*/ 29 w 127"/>
                  <a:gd name="T57" fmla="*/ 106 h 216"/>
                  <a:gd name="T58" fmla="*/ 105 w 127"/>
                  <a:gd name="T59" fmla="*/ 106 h 216"/>
                  <a:gd name="T60" fmla="*/ 111 w 127"/>
                  <a:gd name="T61" fmla="*/ 112 h 216"/>
                  <a:gd name="T62" fmla="*/ 105 w 127"/>
                  <a:gd name="T63" fmla="*/ 119 h 216"/>
                  <a:gd name="T64" fmla="*/ 102 w 127"/>
                  <a:gd name="T65" fmla="*/ 40 h 216"/>
                  <a:gd name="T66" fmla="*/ 93 w 127"/>
                  <a:gd name="T67" fmla="*/ 31 h 216"/>
                  <a:gd name="T68" fmla="*/ 102 w 127"/>
                  <a:gd name="T69" fmla="*/ 22 h 216"/>
                  <a:gd name="T70" fmla="*/ 111 w 127"/>
                  <a:gd name="T71" fmla="*/ 31 h 216"/>
                  <a:gd name="T72" fmla="*/ 102 w 127"/>
                  <a:gd name="T73" fmla="*/ 4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7" h="216">
                    <a:moveTo>
                      <a:pt x="119" y="2"/>
                    </a:moveTo>
                    <a:cubicBezTo>
                      <a:pt x="116" y="1"/>
                      <a:pt x="114" y="0"/>
                      <a:pt x="111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4" y="0"/>
                      <a:pt x="11" y="1"/>
                      <a:pt x="9" y="2"/>
                    </a:cubicBezTo>
                    <a:cubicBezTo>
                      <a:pt x="4" y="5"/>
                      <a:pt x="0" y="10"/>
                      <a:pt x="0" y="17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8"/>
                      <a:pt x="8" y="216"/>
                      <a:pt x="17" y="216"/>
                    </a:cubicBezTo>
                    <a:cubicBezTo>
                      <a:pt x="111" y="216"/>
                      <a:pt x="111" y="216"/>
                      <a:pt x="111" y="216"/>
                    </a:cubicBezTo>
                    <a:cubicBezTo>
                      <a:pt x="120" y="216"/>
                      <a:pt x="127" y="208"/>
                      <a:pt x="127" y="199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27" y="10"/>
                      <a:pt x="124" y="5"/>
                      <a:pt x="119" y="2"/>
                    </a:cubicBezTo>
                    <a:moveTo>
                      <a:pt x="105" y="180"/>
                    </a:moveTo>
                    <a:cubicBezTo>
                      <a:pt x="29" y="180"/>
                      <a:pt x="29" y="180"/>
                      <a:pt x="29" y="180"/>
                    </a:cubicBezTo>
                    <a:cubicBezTo>
                      <a:pt x="25" y="180"/>
                      <a:pt x="22" y="177"/>
                      <a:pt x="22" y="173"/>
                    </a:cubicBezTo>
                    <a:cubicBezTo>
                      <a:pt x="22" y="169"/>
                      <a:pt x="25" y="166"/>
                      <a:pt x="29" y="166"/>
                    </a:cubicBezTo>
                    <a:cubicBezTo>
                      <a:pt x="105" y="166"/>
                      <a:pt x="105" y="166"/>
                      <a:pt x="105" y="166"/>
                    </a:cubicBezTo>
                    <a:cubicBezTo>
                      <a:pt x="108" y="166"/>
                      <a:pt x="111" y="169"/>
                      <a:pt x="111" y="173"/>
                    </a:cubicBezTo>
                    <a:cubicBezTo>
                      <a:pt x="111" y="177"/>
                      <a:pt x="108" y="180"/>
                      <a:pt x="105" y="180"/>
                    </a:cubicBezTo>
                    <a:moveTo>
                      <a:pt x="105" y="149"/>
                    </a:moveTo>
                    <a:cubicBezTo>
                      <a:pt x="29" y="149"/>
                      <a:pt x="29" y="149"/>
                      <a:pt x="29" y="149"/>
                    </a:cubicBezTo>
                    <a:cubicBezTo>
                      <a:pt x="25" y="149"/>
                      <a:pt x="22" y="146"/>
                      <a:pt x="22" y="143"/>
                    </a:cubicBezTo>
                    <a:cubicBezTo>
                      <a:pt x="22" y="139"/>
                      <a:pt x="25" y="136"/>
                      <a:pt x="29" y="136"/>
                    </a:cubicBezTo>
                    <a:cubicBezTo>
                      <a:pt x="105" y="136"/>
                      <a:pt x="105" y="136"/>
                      <a:pt x="105" y="136"/>
                    </a:cubicBezTo>
                    <a:cubicBezTo>
                      <a:pt x="108" y="136"/>
                      <a:pt x="111" y="139"/>
                      <a:pt x="111" y="143"/>
                    </a:cubicBezTo>
                    <a:cubicBezTo>
                      <a:pt x="111" y="146"/>
                      <a:pt x="108" y="149"/>
                      <a:pt x="105" y="149"/>
                    </a:cubicBezTo>
                    <a:moveTo>
                      <a:pt x="105" y="119"/>
                    </a:moveTo>
                    <a:cubicBezTo>
                      <a:pt x="29" y="119"/>
                      <a:pt x="29" y="119"/>
                      <a:pt x="29" y="119"/>
                    </a:cubicBezTo>
                    <a:cubicBezTo>
                      <a:pt x="25" y="119"/>
                      <a:pt x="22" y="116"/>
                      <a:pt x="22" y="112"/>
                    </a:cubicBezTo>
                    <a:cubicBezTo>
                      <a:pt x="22" y="109"/>
                      <a:pt x="25" y="106"/>
                      <a:pt x="29" y="106"/>
                    </a:cubicBezTo>
                    <a:cubicBezTo>
                      <a:pt x="105" y="106"/>
                      <a:pt x="105" y="106"/>
                      <a:pt x="105" y="106"/>
                    </a:cubicBezTo>
                    <a:cubicBezTo>
                      <a:pt x="108" y="106"/>
                      <a:pt x="111" y="109"/>
                      <a:pt x="111" y="112"/>
                    </a:cubicBezTo>
                    <a:cubicBezTo>
                      <a:pt x="111" y="116"/>
                      <a:pt x="108" y="119"/>
                      <a:pt x="105" y="119"/>
                    </a:cubicBezTo>
                    <a:moveTo>
                      <a:pt x="102" y="40"/>
                    </a:moveTo>
                    <a:cubicBezTo>
                      <a:pt x="97" y="40"/>
                      <a:pt x="93" y="36"/>
                      <a:pt x="93" y="31"/>
                    </a:cubicBezTo>
                    <a:cubicBezTo>
                      <a:pt x="93" y="26"/>
                      <a:pt x="97" y="22"/>
                      <a:pt x="102" y="22"/>
                    </a:cubicBezTo>
                    <a:cubicBezTo>
                      <a:pt x="107" y="22"/>
                      <a:pt x="111" y="26"/>
                      <a:pt x="111" y="31"/>
                    </a:cubicBezTo>
                    <a:cubicBezTo>
                      <a:pt x="111" y="36"/>
                      <a:pt x="107" y="40"/>
                      <a:pt x="102" y="4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4554562" y="1570857"/>
            <a:ext cx="2218713" cy="2533650"/>
            <a:chOff x="4554562" y="1988687"/>
            <a:chExt cx="2218713" cy="2533650"/>
          </a:xfrm>
        </p:grpSpPr>
        <p:sp>
          <p:nvSpPr>
            <p:cNvPr id="35" name="Rectangle 19"/>
            <p:cNvSpPr>
              <a:spLocks noChangeArrowheads="1"/>
            </p:cNvSpPr>
            <p:nvPr/>
          </p:nvSpPr>
          <p:spPr bwMode="auto">
            <a:xfrm>
              <a:off x="4562253" y="1988687"/>
              <a:ext cx="2110338" cy="2533648"/>
            </a:xfrm>
            <a:prstGeom prst="rect">
              <a:avLst/>
            </a:prstGeom>
            <a:solidFill>
              <a:schemeClr val="bg1">
                <a:lumMod val="50000"/>
                <a:alpha val="5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86" tIns="34294" rIns="68586" bIns="34294" anchor="ctr"/>
            <a:lstStyle/>
            <a:p>
              <a:pPr defTabSz="685862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64A"/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36" name="Rectangle 7"/>
            <p:cNvSpPr/>
            <p:nvPr/>
          </p:nvSpPr>
          <p:spPr>
            <a:xfrm>
              <a:off x="4562253" y="2070842"/>
              <a:ext cx="2110338" cy="355997"/>
            </a:xfrm>
            <a:prstGeom prst="rect">
              <a:avLst/>
            </a:prstGeom>
            <a:solidFill>
              <a:srgbClr val="00264A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lIns="68586" tIns="34294" rIns="68586" bIns="34294" anchor="ctr"/>
            <a:lstStyle/>
            <a:p>
              <a:pPr marL="0" marR="0" lvl="0" indent="0" algn="ctr" defTabSz="685862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37" name="Text Placeholder 36"/>
            <p:cNvSpPr txBox="1">
              <a:spLocks/>
            </p:cNvSpPr>
            <p:nvPr/>
          </p:nvSpPr>
          <p:spPr bwMode="auto">
            <a:xfrm>
              <a:off x="4582682" y="2064889"/>
              <a:ext cx="2089911" cy="357188"/>
            </a:xfrm>
            <a:prstGeom prst="rect">
              <a:avLst/>
            </a:prstGeom>
            <a:solidFill>
              <a:srgbClr val="FF5050"/>
            </a:solidFill>
            <a:ln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buNone/>
                <a:defRPr/>
              </a:pP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视频质量管理</a:t>
              </a:r>
              <a:endParaRPr lang="en-US" altLang="zh-CN" sz="1800" b="1" dirty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38" name="Text Placeholder 37"/>
            <p:cNvSpPr txBox="1">
              <a:spLocks/>
            </p:cNvSpPr>
            <p:nvPr/>
          </p:nvSpPr>
          <p:spPr bwMode="auto">
            <a:xfrm>
              <a:off x="4554562" y="3414782"/>
              <a:ext cx="2218713" cy="110755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CN" altLang="en-US" sz="12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包含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对视频通道图像质量多达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11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项的质量检测、视频质量异常报警等管理功能。</a:t>
              </a:r>
              <a:endParaRPr lang="en-US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39" name="Group 17"/>
            <p:cNvGrpSpPr>
              <a:grpSpLocks/>
            </p:cNvGrpSpPr>
            <p:nvPr/>
          </p:nvGrpSpPr>
          <p:grpSpPr bwMode="auto">
            <a:xfrm>
              <a:off x="5158962" y="2480551"/>
              <a:ext cx="1009913" cy="769144"/>
              <a:chOff x="1428710" y="1299652"/>
              <a:chExt cx="1657649" cy="1263580"/>
            </a:xfrm>
          </p:grpSpPr>
          <p:pic>
            <p:nvPicPr>
              <p:cNvPr id="40" name="Picture 18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785173" y="1557703"/>
                <a:ext cx="988954" cy="1005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" name="Picture 19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084735" y="1299652"/>
                <a:ext cx="423489" cy="386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Picture 20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428710" y="1531155"/>
                <a:ext cx="500063" cy="428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3" name="Picture 21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28307" y="1557703"/>
                <a:ext cx="358052" cy="3673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44" name="组合 43"/>
          <p:cNvGrpSpPr/>
          <p:nvPr/>
        </p:nvGrpSpPr>
        <p:grpSpPr>
          <a:xfrm>
            <a:off x="6731073" y="1570857"/>
            <a:ext cx="2118020" cy="2538167"/>
            <a:chOff x="6731073" y="1988687"/>
            <a:chExt cx="2118020" cy="2538167"/>
          </a:xfrm>
        </p:grpSpPr>
        <p:sp>
          <p:nvSpPr>
            <p:cNvPr id="45" name="Rectangle 19"/>
            <p:cNvSpPr>
              <a:spLocks noChangeArrowheads="1"/>
            </p:cNvSpPr>
            <p:nvPr/>
          </p:nvSpPr>
          <p:spPr bwMode="auto">
            <a:xfrm>
              <a:off x="6738755" y="1988687"/>
              <a:ext cx="2110338" cy="2533648"/>
            </a:xfrm>
            <a:prstGeom prst="rect">
              <a:avLst/>
            </a:prstGeom>
            <a:solidFill>
              <a:schemeClr val="bg1">
                <a:lumMod val="50000"/>
                <a:alpha val="5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86" tIns="34294" rIns="68586" bIns="34294" anchor="ctr"/>
            <a:lstStyle/>
            <a:p>
              <a:pPr defTabSz="685862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64A"/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46" name="Rectangle 7"/>
            <p:cNvSpPr/>
            <p:nvPr/>
          </p:nvSpPr>
          <p:spPr>
            <a:xfrm>
              <a:off x="6738755" y="2070842"/>
              <a:ext cx="2110338" cy="355997"/>
            </a:xfrm>
            <a:prstGeom prst="rect">
              <a:avLst/>
            </a:prstGeom>
            <a:solidFill>
              <a:srgbClr val="00264A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lIns="68586" tIns="34294" rIns="68586" bIns="34294" anchor="ctr"/>
            <a:lstStyle/>
            <a:p>
              <a:pPr marL="0" marR="0" lvl="0" indent="0" algn="ctr" defTabSz="685862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47" name="Text Placeholder 36"/>
            <p:cNvSpPr txBox="1">
              <a:spLocks/>
            </p:cNvSpPr>
            <p:nvPr/>
          </p:nvSpPr>
          <p:spPr bwMode="auto">
            <a:xfrm>
              <a:off x="6759182" y="2064889"/>
              <a:ext cx="2089910" cy="357188"/>
            </a:xfrm>
            <a:prstGeom prst="rect">
              <a:avLst/>
            </a:prstGeom>
            <a:solidFill>
              <a:srgbClr val="FF5050"/>
            </a:solidFill>
            <a:ln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08013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运</a:t>
              </a:r>
              <a:r>
                <a:rPr kumimoji="0" lang="zh-CN" alt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维管理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48" name="Text Placeholder 37"/>
            <p:cNvSpPr txBox="1">
              <a:spLocks/>
            </p:cNvSpPr>
            <p:nvPr/>
          </p:nvSpPr>
          <p:spPr bwMode="auto">
            <a:xfrm>
              <a:off x="6731073" y="3419299"/>
              <a:ext cx="2118020" cy="110755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CN" altLang="en-US" sz="12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系统的运维流程管理提供；丰富多样的图形化报表输出，直观展现运维结果；提供精细化的报表管理，精确体现系统各项状态指标。</a:t>
              </a:r>
              <a:endParaRPr lang="en-US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9" name="Freeform 13"/>
            <p:cNvSpPr>
              <a:spLocks noEditPoints="1"/>
            </p:cNvSpPr>
            <p:nvPr/>
          </p:nvSpPr>
          <p:spPr bwMode="black">
            <a:xfrm>
              <a:off x="7474339" y="2522139"/>
              <a:ext cx="590879" cy="724457"/>
            </a:xfrm>
            <a:custGeom>
              <a:avLst/>
              <a:gdLst>
                <a:gd name="T0" fmla="*/ 129 w 246"/>
                <a:gd name="T1" fmla="*/ 192 h 300"/>
                <a:gd name="T2" fmla="*/ 43 w 246"/>
                <a:gd name="T3" fmla="*/ 202 h 300"/>
                <a:gd name="T4" fmla="*/ 129 w 246"/>
                <a:gd name="T5" fmla="*/ 126 h 300"/>
                <a:gd name="T6" fmla="*/ 43 w 246"/>
                <a:gd name="T7" fmla="*/ 135 h 300"/>
                <a:gd name="T8" fmla="*/ 129 w 246"/>
                <a:gd name="T9" fmla="*/ 126 h 300"/>
                <a:gd name="T10" fmla="*/ 215 w 246"/>
                <a:gd name="T11" fmla="*/ 101 h 300"/>
                <a:gd name="T12" fmla="*/ 219 w 246"/>
                <a:gd name="T13" fmla="*/ 90 h 300"/>
                <a:gd name="T14" fmla="*/ 208 w 246"/>
                <a:gd name="T15" fmla="*/ 111 h 300"/>
                <a:gd name="T16" fmla="*/ 43 w 246"/>
                <a:gd name="T17" fmla="*/ 92 h 300"/>
                <a:gd name="T18" fmla="*/ 117 w 246"/>
                <a:gd name="T19" fmla="*/ 102 h 300"/>
                <a:gd name="T20" fmla="*/ 43 w 246"/>
                <a:gd name="T21" fmla="*/ 235 h 300"/>
                <a:gd name="T22" fmla="*/ 117 w 246"/>
                <a:gd name="T23" fmla="*/ 226 h 300"/>
                <a:gd name="T24" fmla="*/ 43 w 246"/>
                <a:gd name="T25" fmla="*/ 235 h 300"/>
                <a:gd name="T26" fmla="*/ 11 w 246"/>
                <a:gd name="T27" fmla="*/ 287 h 300"/>
                <a:gd name="T28" fmla="*/ 35 w 246"/>
                <a:gd name="T29" fmla="*/ 36 h 300"/>
                <a:gd name="T30" fmla="*/ 0 w 246"/>
                <a:gd name="T31" fmla="*/ 22 h 300"/>
                <a:gd name="T32" fmla="*/ 219 w 246"/>
                <a:gd name="T33" fmla="*/ 300 h 300"/>
                <a:gd name="T34" fmla="*/ 208 w 246"/>
                <a:gd name="T35" fmla="*/ 173 h 300"/>
                <a:gd name="T36" fmla="*/ 117 w 246"/>
                <a:gd name="T37" fmla="*/ 159 h 300"/>
                <a:gd name="T38" fmla="*/ 43 w 246"/>
                <a:gd name="T39" fmla="*/ 169 h 300"/>
                <a:gd name="T40" fmla="*/ 117 w 246"/>
                <a:gd name="T41" fmla="*/ 159 h 300"/>
                <a:gd name="T42" fmla="*/ 57 w 246"/>
                <a:gd name="T43" fmla="*/ 22 h 300"/>
                <a:gd name="T44" fmla="*/ 86 w 246"/>
                <a:gd name="T45" fmla="*/ 20 h 300"/>
                <a:gd name="T46" fmla="*/ 110 w 246"/>
                <a:gd name="T47" fmla="*/ 0 h 300"/>
                <a:gd name="T48" fmla="*/ 133 w 246"/>
                <a:gd name="T49" fmla="*/ 20 h 300"/>
                <a:gd name="T50" fmla="*/ 162 w 246"/>
                <a:gd name="T51" fmla="*/ 22 h 300"/>
                <a:gd name="T52" fmla="*/ 179 w 246"/>
                <a:gd name="T53" fmla="*/ 43 h 300"/>
                <a:gd name="T54" fmla="*/ 41 w 246"/>
                <a:gd name="T55" fmla="*/ 36 h 300"/>
                <a:gd name="T56" fmla="*/ 110 w 246"/>
                <a:gd name="T57" fmla="*/ 20 h 300"/>
                <a:gd name="T58" fmla="*/ 110 w 246"/>
                <a:gd name="T59" fmla="*/ 11 h 300"/>
                <a:gd name="T60" fmla="*/ 190 w 246"/>
                <a:gd name="T61" fmla="*/ 269 h 300"/>
                <a:gd name="T62" fmla="*/ 29 w 246"/>
                <a:gd name="T63" fmla="*/ 59 h 300"/>
                <a:gd name="T64" fmla="*/ 190 w 246"/>
                <a:gd name="T65" fmla="*/ 71 h 300"/>
                <a:gd name="T66" fmla="*/ 200 w 246"/>
                <a:gd name="T67" fmla="*/ 49 h 300"/>
                <a:gd name="T68" fmla="*/ 19 w 246"/>
                <a:gd name="T69" fmla="*/ 278 h 300"/>
                <a:gd name="T70" fmla="*/ 200 w 246"/>
                <a:gd name="T71" fmla="*/ 185 h 300"/>
                <a:gd name="T72" fmla="*/ 190 w 246"/>
                <a:gd name="T73" fmla="*/ 269 h 300"/>
                <a:gd name="T74" fmla="*/ 190 w 246"/>
                <a:gd name="T75" fmla="*/ 133 h 300"/>
                <a:gd name="T76" fmla="*/ 200 w 246"/>
                <a:gd name="T77" fmla="*/ 124 h 300"/>
                <a:gd name="T78" fmla="*/ 215 w 246"/>
                <a:gd name="T79" fmla="*/ 35 h 300"/>
                <a:gd name="T80" fmla="*/ 219 w 246"/>
                <a:gd name="T81" fmla="*/ 22 h 300"/>
                <a:gd name="T82" fmla="*/ 184 w 246"/>
                <a:gd name="T83" fmla="*/ 36 h 300"/>
                <a:gd name="T84" fmla="*/ 208 w 246"/>
                <a:gd name="T85" fmla="*/ 44 h 300"/>
                <a:gd name="T86" fmla="*/ 246 w 246"/>
                <a:gd name="T87" fmla="*/ 41 h 300"/>
                <a:gd name="T88" fmla="*/ 155 w 246"/>
                <a:gd name="T89" fmla="*/ 134 h 300"/>
                <a:gd name="T90" fmla="*/ 156 w 246"/>
                <a:gd name="T91" fmla="*/ 92 h 300"/>
                <a:gd name="T92" fmla="*/ 218 w 246"/>
                <a:gd name="T93" fmla="*/ 41 h 300"/>
                <a:gd name="T94" fmla="*/ 246 w 246"/>
                <a:gd name="T95" fmla="*/ 107 h 300"/>
                <a:gd name="T96" fmla="*/ 155 w 246"/>
                <a:gd name="T97" fmla="*/ 201 h 300"/>
                <a:gd name="T98" fmla="*/ 156 w 246"/>
                <a:gd name="T99" fmla="*/ 159 h 300"/>
                <a:gd name="T100" fmla="*/ 218 w 246"/>
                <a:gd name="T101" fmla="*/ 107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6" h="300">
                  <a:moveTo>
                    <a:pt x="43" y="192"/>
                  </a:moveTo>
                  <a:cubicBezTo>
                    <a:pt x="129" y="192"/>
                    <a:pt x="129" y="192"/>
                    <a:pt x="129" y="192"/>
                  </a:cubicBezTo>
                  <a:cubicBezTo>
                    <a:pt x="129" y="202"/>
                    <a:pt x="129" y="202"/>
                    <a:pt x="129" y="202"/>
                  </a:cubicBezTo>
                  <a:cubicBezTo>
                    <a:pt x="43" y="202"/>
                    <a:pt x="43" y="202"/>
                    <a:pt x="43" y="202"/>
                  </a:cubicBezTo>
                  <a:lnTo>
                    <a:pt x="43" y="192"/>
                  </a:lnTo>
                  <a:close/>
                  <a:moveTo>
                    <a:pt x="129" y="126"/>
                  </a:moveTo>
                  <a:cubicBezTo>
                    <a:pt x="43" y="126"/>
                    <a:pt x="43" y="126"/>
                    <a:pt x="43" y="126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129" y="135"/>
                    <a:pt x="129" y="135"/>
                    <a:pt x="129" y="135"/>
                  </a:cubicBezTo>
                  <a:lnTo>
                    <a:pt x="129" y="126"/>
                  </a:lnTo>
                  <a:close/>
                  <a:moveTo>
                    <a:pt x="208" y="111"/>
                  </a:moveTo>
                  <a:cubicBezTo>
                    <a:pt x="215" y="101"/>
                    <a:pt x="215" y="101"/>
                    <a:pt x="215" y="101"/>
                  </a:cubicBezTo>
                  <a:cubicBezTo>
                    <a:pt x="219" y="101"/>
                    <a:pt x="219" y="101"/>
                    <a:pt x="219" y="101"/>
                  </a:cubicBezTo>
                  <a:cubicBezTo>
                    <a:pt x="219" y="90"/>
                    <a:pt x="219" y="90"/>
                    <a:pt x="219" y="90"/>
                  </a:cubicBezTo>
                  <a:cubicBezTo>
                    <a:pt x="208" y="106"/>
                    <a:pt x="208" y="106"/>
                    <a:pt x="208" y="106"/>
                  </a:cubicBezTo>
                  <a:lnTo>
                    <a:pt x="208" y="111"/>
                  </a:lnTo>
                  <a:close/>
                  <a:moveTo>
                    <a:pt x="117" y="92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117" y="102"/>
                    <a:pt x="117" y="102"/>
                    <a:pt x="117" y="102"/>
                  </a:cubicBezTo>
                  <a:lnTo>
                    <a:pt x="117" y="92"/>
                  </a:lnTo>
                  <a:close/>
                  <a:moveTo>
                    <a:pt x="43" y="235"/>
                  </a:moveTo>
                  <a:cubicBezTo>
                    <a:pt x="117" y="235"/>
                    <a:pt x="117" y="235"/>
                    <a:pt x="117" y="235"/>
                  </a:cubicBezTo>
                  <a:cubicBezTo>
                    <a:pt x="117" y="226"/>
                    <a:pt x="117" y="226"/>
                    <a:pt x="117" y="226"/>
                  </a:cubicBezTo>
                  <a:cubicBezTo>
                    <a:pt x="43" y="226"/>
                    <a:pt x="43" y="226"/>
                    <a:pt x="43" y="226"/>
                  </a:cubicBezTo>
                  <a:lnTo>
                    <a:pt x="43" y="235"/>
                  </a:lnTo>
                  <a:close/>
                  <a:moveTo>
                    <a:pt x="208" y="287"/>
                  </a:moveTo>
                  <a:cubicBezTo>
                    <a:pt x="11" y="287"/>
                    <a:pt x="11" y="287"/>
                    <a:pt x="11" y="28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7" y="31"/>
                    <a:pt x="40" y="26"/>
                    <a:pt x="44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219" y="300"/>
                    <a:pt x="219" y="300"/>
                    <a:pt x="219" y="300"/>
                  </a:cubicBezTo>
                  <a:cubicBezTo>
                    <a:pt x="219" y="157"/>
                    <a:pt x="219" y="157"/>
                    <a:pt x="219" y="157"/>
                  </a:cubicBezTo>
                  <a:cubicBezTo>
                    <a:pt x="208" y="173"/>
                    <a:pt x="208" y="173"/>
                    <a:pt x="208" y="173"/>
                  </a:cubicBezTo>
                  <a:lnTo>
                    <a:pt x="208" y="287"/>
                  </a:lnTo>
                  <a:close/>
                  <a:moveTo>
                    <a:pt x="117" y="159"/>
                  </a:moveTo>
                  <a:cubicBezTo>
                    <a:pt x="43" y="159"/>
                    <a:pt x="43" y="159"/>
                    <a:pt x="43" y="159"/>
                  </a:cubicBezTo>
                  <a:cubicBezTo>
                    <a:pt x="43" y="169"/>
                    <a:pt x="43" y="169"/>
                    <a:pt x="4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17" y="159"/>
                  </a:lnTo>
                  <a:close/>
                  <a:moveTo>
                    <a:pt x="41" y="36"/>
                  </a:moveTo>
                  <a:cubicBezTo>
                    <a:pt x="43" y="29"/>
                    <a:pt x="50" y="25"/>
                    <a:pt x="57" y="22"/>
                  </a:cubicBezTo>
                  <a:cubicBezTo>
                    <a:pt x="63" y="21"/>
                    <a:pt x="71" y="20"/>
                    <a:pt x="77" y="20"/>
                  </a:cubicBezTo>
                  <a:cubicBezTo>
                    <a:pt x="80" y="20"/>
                    <a:pt x="83" y="20"/>
                    <a:pt x="86" y="20"/>
                  </a:cubicBezTo>
                  <a:cubicBezTo>
                    <a:pt x="87" y="20"/>
                    <a:pt x="88" y="20"/>
                    <a:pt x="89" y="20"/>
                  </a:cubicBezTo>
                  <a:cubicBezTo>
                    <a:pt x="89" y="9"/>
                    <a:pt x="98" y="0"/>
                    <a:pt x="110" y="0"/>
                  </a:cubicBezTo>
                  <a:cubicBezTo>
                    <a:pt x="121" y="0"/>
                    <a:pt x="130" y="9"/>
                    <a:pt x="130" y="20"/>
                  </a:cubicBezTo>
                  <a:cubicBezTo>
                    <a:pt x="131" y="20"/>
                    <a:pt x="132" y="20"/>
                    <a:pt x="133" y="20"/>
                  </a:cubicBezTo>
                  <a:cubicBezTo>
                    <a:pt x="136" y="20"/>
                    <a:pt x="139" y="20"/>
                    <a:pt x="142" y="20"/>
                  </a:cubicBezTo>
                  <a:cubicBezTo>
                    <a:pt x="149" y="20"/>
                    <a:pt x="156" y="21"/>
                    <a:pt x="162" y="22"/>
                  </a:cubicBezTo>
                  <a:cubicBezTo>
                    <a:pt x="170" y="25"/>
                    <a:pt x="176" y="29"/>
                    <a:pt x="178" y="36"/>
                  </a:cubicBezTo>
                  <a:cubicBezTo>
                    <a:pt x="179" y="38"/>
                    <a:pt x="179" y="41"/>
                    <a:pt x="179" y="43"/>
                  </a:cubicBezTo>
                  <a:cubicBezTo>
                    <a:pt x="145" y="43"/>
                    <a:pt x="74" y="43"/>
                    <a:pt x="40" y="43"/>
                  </a:cubicBezTo>
                  <a:cubicBezTo>
                    <a:pt x="40" y="41"/>
                    <a:pt x="41" y="38"/>
                    <a:pt x="41" y="36"/>
                  </a:cubicBezTo>
                  <a:close/>
                  <a:moveTo>
                    <a:pt x="99" y="20"/>
                  </a:moveTo>
                  <a:cubicBezTo>
                    <a:pt x="103" y="20"/>
                    <a:pt x="106" y="20"/>
                    <a:pt x="110" y="20"/>
                  </a:cubicBezTo>
                  <a:cubicBezTo>
                    <a:pt x="113" y="20"/>
                    <a:pt x="116" y="20"/>
                    <a:pt x="120" y="20"/>
                  </a:cubicBezTo>
                  <a:cubicBezTo>
                    <a:pt x="119" y="15"/>
                    <a:pt x="115" y="11"/>
                    <a:pt x="110" y="11"/>
                  </a:cubicBezTo>
                  <a:cubicBezTo>
                    <a:pt x="104" y="11"/>
                    <a:pt x="100" y="15"/>
                    <a:pt x="99" y="20"/>
                  </a:cubicBezTo>
                  <a:close/>
                  <a:moveTo>
                    <a:pt x="190" y="269"/>
                  </a:moveTo>
                  <a:cubicBezTo>
                    <a:pt x="29" y="269"/>
                    <a:pt x="29" y="269"/>
                    <a:pt x="29" y="26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190" y="59"/>
                    <a:pt x="190" y="59"/>
                    <a:pt x="190" y="59"/>
                  </a:cubicBezTo>
                  <a:cubicBezTo>
                    <a:pt x="190" y="71"/>
                    <a:pt x="190" y="71"/>
                    <a:pt x="190" y="71"/>
                  </a:cubicBezTo>
                  <a:cubicBezTo>
                    <a:pt x="200" y="57"/>
                    <a:pt x="200" y="57"/>
                    <a:pt x="200" y="57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278"/>
                    <a:pt x="19" y="278"/>
                    <a:pt x="19" y="278"/>
                  </a:cubicBezTo>
                  <a:cubicBezTo>
                    <a:pt x="200" y="278"/>
                    <a:pt x="200" y="278"/>
                    <a:pt x="200" y="278"/>
                  </a:cubicBezTo>
                  <a:cubicBezTo>
                    <a:pt x="200" y="185"/>
                    <a:pt x="200" y="185"/>
                    <a:pt x="200" y="185"/>
                  </a:cubicBezTo>
                  <a:cubicBezTo>
                    <a:pt x="190" y="199"/>
                    <a:pt x="190" y="199"/>
                    <a:pt x="190" y="199"/>
                  </a:cubicBezTo>
                  <a:lnTo>
                    <a:pt x="190" y="269"/>
                  </a:lnTo>
                  <a:close/>
                  <a:moveTo>
                    <a:pt x="200" y="119"/>
                  </a:moveTo>
                  <a:cubicBezTo>
                    <a:pt x="190" y="133"/>
                    <a:pt x="190" y="133"/>
                    <a:pt x="190" y="133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200" y="124"/>
                    <a:pt x="200" y="124"/>
                    <a:pt x="200" y="124"/>
                  </a:cubicBezTo>
                  <a:lnTo>
                    <a:pt x="200" y="119"/>
                  </a:lnTo>
                  <a:close/>
                  <a:moveTo>
                    <a:pt x="215" y="35"/>
                  </a:moveTo>
                  <a:cubicBezTo>
                    <a:pt x="219" y="35"/>
                    <a:pt x="219" y="35"/>
                    <a:pt x="219" y="35"/>
                  </a:cubicBezTo>
                  <a:cubicBezTo>
                    <a:pt x="219" y="22"/>
                    <a:pt x="219" y="22"/>
                    <a:pt x="219" y="22"/>
                  </a:cubicBezTo>
                  <a:cubicBezTo>
                    <a:pt x="175" y="22"/>
                    <a:pt x="175" y="22"/>
                    <a:pt x="175" y="22"/>
                  </a:cubicBezTo>
                  <a:cubicBezTo>
                    <a:pt x="179" y="26"/>
                    <a:pt x="182" y="30"/>
                    <a:pt x="184" y="36"/>
                  </a:cubicBezTo>
                  <a:cubicBezTo>
                    <a:pt x="208" y="36"/>
                    <a:pt x="208" y="36"/>
                    <a:pt x="208" y="36"/>
                  </a:cubicBezTo>
                  <a:cubicBezTo>
                    <a:pt x="208" y="44"/>
                    <a:pt x="208" y="44"/>
                    <a:pt x="208" y="44"/>
                  </a:cubicBezTo>
                  <a:lnTo>
                    <a:pt x="215" y="35"/>
                  </a:lnTo>
                  <a:close/>
                  <a:moveTo>
                    <a:pt x="246" y="41"/>
                  </a:moveTo>
                  <a:cubicBezTo>
                    <a:pt x="182" y="134"/>
                    <a:pt x="182" y="134"/>
                    <a:pt x="182" y="134"/>
                  </a:cubicBezTo>
                  <a:cubicBezTo>
                    <a:pt x="155" y="134"/>
                    <a:pt x="155" y="134"/>
                    <a:pt x="155" y="134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56" y="92"/>
                    <a:pt x="156" y="92"/>
                    <a:pt x="156" y="92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218" y="41"/>
                    <a:pt x="218" y="41"/>
                    <a:pt x="218" y="41"/>
                  </a:cubicBezTo>
                  <a:lnTo>
                    <a:pt x="246" y="41"/>
                  </a:lnTo>
                  <a:close/>
                  <a:moveTo>
                    <a:pt x="246" y="107"/>
                  </a:moveTo>
                  <a:cubicBezTo>
                    <a:pt x="182" y="201"/>
                    <a:pt x="182" y="201"/>
                    <a:pt x="182" y="201"/>
                  </a:cubicBezTo>
                  <a:cubicBezTo>
                    <a:pt x="155" y="201"/>
                    <a:pt x="155" y="201"/>
                    <a:pt x="155" y="201"/>
                  </a:cubicBezTo>
                  <a:cubicBezTo>
                    <a:pt x="129" y="159"/>
                    <a:pt x="129" y="159"/>
                    <a:pt x="129" y="159"/>
                  </a:cubicBezTo>
                  <a:cubicBezTo>
                    <a:pt x="156" y="159"/>
                    <a:pt x="156" y="159"/>
                    <a:pt x="156" y="159"/>
                  </a:cubicBezTo>
                  <a:cubicBezTo>
                    <a:pt x="169" y="180"/>
                    <a:pt x="169" y="180"/>
                    <a:pt x="169" y="180"/>
                  </a:cubicBezTo>
                  <a:cubicBezTo>
                    <a:pt x="218" y="107"/>
                    <a:pt x="218" y="107"/>
                    <a:pt x="218" y="107"/>
                  </a:cubicBezTo>
                  <a:lnTo>
                    <a:pt x="246" y="1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1720" tIns="30860" rIns="61720" bIns="308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394330" y="1570857"/>
            <a:ext cx="2218713" cy="2533650"/>
            <a:chOff x="2394330" y="1988687"/>
            <a:chExt cx="2218713" cy="2533650"/>
          </a:xfrm>
        </p:grpSpPr>
        <p:sp>
          <p:nvSpPr>
            <p:cNvPr id="51" name="Rectangle 19"/>
            <p:cNvSpPr>
              <a:spLocks noChangeArrowheads="1"/>
            </p:cNvSpPr>
            <p:nvPr/>
          </p:nvSpPr>
          <p:spPr bwMode="auto">
            <a:xfrm>
              <a:off x="2402013" y="1988687"/>
              <a:ext cx="2110338" cy="2533648"/>
            </a:xfrm>
            <a:prstGeom prst="rect">
              <a:avLst/>
            </a:prstGeom>
            <a:solidFill>
              <a:schemeClr val="bg1">
                <a:lumMod val="50000"/>
                <a:alpha val="5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86" tIns="34294" rIns="68586" bIns="34294" anchor="ctr"/>
            <a:lstStyle/>
            <a:p>
              <a:pPr defTabSz="685862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64A"/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52" name="Rectangle 7"/>
            <p:cNvSpPr/>
            <p:nvPr/>
          </p:nvSpPr>
          <p:spPr>
            <a:xfrm>
              <a:off x="2402013" y="2070842"/>
              <a:ext cx="2110338" cy="355997"/>
            </a:xfrm>
            <a:prstGeom prst="rect">
              <a:avLst/>
            </a:prstGeom>
            <a:solidFill>
              <a:srgbClr val="00264A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lIns="68586" tIns="34294" rIns="68586" bIns="34294" anchor="ctr"/>
            <a:lstStyle/>
            <a:p>
              <a:pPr marL="0" marR="0" lvl="0" indent="0" algn="ctr" defTabSz="685862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53" name="Text Placeholder 36"/>
            <p:cNvSpPr txBox="1">
              <a:spLocks/>
            </p:cNvSpPr>
            <p:nvPr/>
          </p:nvSpPr>
          <p:spPr bwMode="auto">
            <a:xfrm>
              <a:off x="2422448" y="2064889"/>
              <a:ext cx="2089911" cy="357188"/>
            </a:xfrm>
            <a:prstGeom prst="rect">
              <a:avLst/>
            </a:prstGeom>
            <a:solidFill>
              <a:srgbClr val="FF5050"/>
            </a:solidFill>
            <a:ln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08013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zh-CN" altLang="en-US" sz="1800" b="1" noProof="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业务管理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54" name="Text Placeholder 37"/>
            <p:cNvSpPr txBox="1">
              <a:spLocks/>
            </p:cNvSpPr>
            <p:nvPr/>
          </p:nvSpPr>
          <p:spPr bwMode="auto">
            <a:xfrm>
              <a:off x="2394330" y="3414782"/>
              <a:ext cx="2218713" cy="110755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wrap="square" lIns="68586" tIns="34294" rIns="68586" bIns="34294" numCol="1" anchor="t" anchorCtr="0" compatLnSpc="1">
              <a:prstTxWarp prst="textNoShape">
                <a:avLst/>
              </a:prstTxWarp>
            </a:bodyPr>
            <a:lstStyle>
              <a:lvl1pPr marL="455613" indent="-4556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1pPr>
              <a:lvl2pPr marL="989013" indent="-3794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2pPr>
              <a:lvl3pPr marL="15224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3pPr>
              <a:lvl4pPr marL="21320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4pPr>
              <a:lvl5pPr marL="2741613" indent="-303213" algn="l" defTabSz="608013" rtl="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FFFFFF"/>
                  </a:solidFill>
                  <a:latin typeface="+mn-lt"/>
                  <a:ea typeface="+mn-ea"/>
                  <a:cs typeface="Arial"/>
                </a:defRPr>
              </a:lvl5pPr>
              <a:lvl6pPr marL="335221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609493" rtl="0" eaLnBrk="1" latinLnBrk="0" hangingPunct="1">
                <a:spcBef>
                  <a:spcPct val="20000"/>
                </a:spcBef>
                <a:buFont typeface="Arial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None/>
              </a:pPr>
              <a:r>
                <a:rPr lang="zh-CN" altLang="en-US" sz="12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包含对平台各项服务状态、录像状态、视频通道进行全面的检测和管理。</a:t>
              </a:r>
              <a:endParaRPr lang="en-US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55" name="Picture 3" descr="\\MAGNUM\Projects\Microsoft\Cloud Power FY12\Design\Icons\PNGs\Icon_2.png"/>
            <p:cNvPicPr>
              <a:picLocks noChangeAspect="1" noChangeArrowheads="1"/>
            </p:cNvPicPr>
            <p:nvPr/>
          </p:nvPicPr>
          <p:blipFill>
            <a:blip r:embed="rId6">
              <a:lum bright="100000"/>
            </a:blip>
            <a:srcRect/>
            <a:stretch>
              <a:fillRect/>
            </a:stretch>
          </p:blipFill>
          <p:spPr bwMode="auto">
            <a:xfrm>
              <a:off x="2938765" y="2376367"/>
              <a:ext cx="1057275" cy="1057275"/>
            </a:xfrm>
            <a:prstGeom prst="rect">
              <a:avLst/>
            </a:prstGeom>
            <a:noFill/>
          </p:spPr>
        </p:pic>
      </p:grpSp>
      <p:grpSp>
        <p:nvGrpSpPr>
          <p:cNvPr id="56" name="组合 55"/>
          <p:cNvGrpSpPr/>
          <p:nvPr/>
        </p:nvGrpSpPr>
        <p:grpSpPr>
          <a:xfrm>
            <a:off x="214489" y="3950491"/>
            <a:ext cx="8640000" cy="918669"/>
            <a:chOff x="214489" y="4368321"/>
            <a:chExt cx="8640000" cy="918669"/>
          </a:xfrm>
        </p:grpSpPr>
        <p:sp>
          <p:nvSpPr>
            <p:cNvPr id="57" name="Rectangle 24"/>
            <p:cNvSpPr>
              <a:spLocks noChangeArrowheads="1"/>
            </p:cNvSpPr>
            <p:nvPr/>
          </p:nvSpPr>
          <p:spPr bwMode="auto">
            <a:xfrm>
              <a:off x="214703" y="4693787"/>
              <a:ext cx="8634390" cy="593203"/>
            </a:xfrm>
            <a:prstGeom prst="rect">
              <a:avLst/>
            </a:prstGeom>
            <a:solidFill>
              <a:schemeClr val="bg1">
                <a:lumMod val="65000"/>
                <a:alpha val="91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86" tIns="34294" rIns="68586" bIns="34294" anchor="ctr"/>
            <a:lstStyle/>
            <a:p>
              <a:pPr marL="0" marR="0" lvl="0" indent="0" defTabSz="685862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264A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Segoe UI" pitchFamily="34" charset="0"/>
              </a:endParaRPr>
            </a:p>
          </p:txBody>
        </p:sp>
        <p:pic>
          <p:nvPicPr>
            <p:cNvPr id="58" name="Picture 32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474336" y="4770756"/>
              <a:ext cx="432048" cy="439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33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179991" y="4761745"/>
              <a:ext cx="296498" cy="439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1225" y="4779759"/>
              <a:ext cx="327152" cy="421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2882" y="4857935"/>
              <a:ext cx="357443" cy="26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11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951" y="4800013"/>
              <a:ext cx="274133" cy="380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1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0015" y="4796480"/>
              <a:ext cx="245206" cy="387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Picture 15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996" y="4793449"/>
              <a:ext cx="265387" cy="393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Picture 3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5401" y="4876465"/>
              <a:ext cx="532426" cy="227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5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7867" y="4925425"/>
              <a:ext cx="523518" cy="1788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742" y="4857935"/>
              <a:ext cx="357443" cy="26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6177" y="4779759"/>
              <a:ext cx="327152" cy="421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Rectangle 25"/>
            <p:cNvSpPr>
              <a:spLocks noChangeArrowheads="1"/>
            </p:cNvSpPr>
            <p:nvPr/>
          </p:nvSpPr>
          <p:spPr bwMode="auto">
            <a:xfrm>
              <a:off x="214489" y="4368321"/>
              <a:ext cx="8640000" cy="3429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8586" tIns="34294" rIns="68586" bIns="34294" anchor="ctr"/>
            <a:lstStyle/>
            <a:p>
              <a:pPr marL="0" marR="0" lvl="0" indent="0" algn="ctr" defTabSz="685862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63535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Segoe UI" pitchFamily="34" charset="0"/>
                </a:rPr>
                <a:t>运维管理平台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63535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Segoe UI" pitchFamily="34" charset="0"/>
              </a:endParaRPr>
            </a:p>
          </p:txBody>
        </p:sp>
      </p:grpSp>
      <p:sp>
        <p:nvSpPr>
          <p:cNvPr id="70" name="矩形 69"/>
          <p:cNvSpPr/>
          <p:nvPr/>
        </p:nvSpPr>
        <p:spPr>
          <a:xfrm>
            <a:off x="340946" y="270564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智能化运维管理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13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367608" y="1854440"/>
            <a:ext cx="3413125" cy="687387"/>
            <a:chOff x="370" y="2169"/>
            <a:chExt cx="2338" cy="433"/>
          </a:xfrm>
        </p:grpSpPr>
        <p:sp>
          <p:nvSpPr>
            <p:cNvPr id="4" name="AutoShape 21"/>
            <p:cNvSpPr>
              <a:spLocks noChangeArrowheads="1"/>
            </p:cNvSpPr>
            <p:nvPr/>
          </p:nvSpPr>
          <p:spPr bwMode="gray">
            <a:xfrm>
              <a:off x="2165" y="2266"/>
              <a:ext cx="543" cy="240"/>
            </a:xfrm>
            <a:prstGeom prst="rightArrow">
              <a:avLst>
                <a:gd name="adj1" fmla="val 50000"/>
                <a:gd name="adj2" fmla="val 59422"/>
              </a:avLst>
            </a:pr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endParaRPr lang="zh-CN" altLang="zh-CN">
                <a:cs typeface="Arial" charset="0"/>
              </a:endParaRPr>
            </a:p>
          </p:txBody>
        </p:sp>
        <p:sp>
          <p:nvSpPr>
            <p:cNvPr id="5" name="Freeform 22"/>
            <p:cNvSpPr>
              <a:spLocks/>
            </p:cNvSpPr>
            <p:nvPr/>
          </p:nvSpPr>
          <p:spPr bwMode="gray">
            <a:xfrm>
              <a:off x="370" y="2169"/>
              <a:ext cx="1549" cy="433"/>
            </a:xfrm>
            <a:custGeom>
              <a:avLst/>
              <a:gdLst>
                <a:gd name="T0" fmla="*/ 30490 w 1071"/>
                <a:gd name="T1" fmla="*/ 0 h 307"/>
                <a:gd name="T2" fmla="*/ 391815 w 1071"/>
                <a:gd name="T3" fmla="*/ 0 h 307"/>
                <a:gd name="T4" fmla="*/ 391815 w 1071"/>
                <a:gd name="T5" fmla="*/ 48599 h 307"/>
                <a:gd name="T6" fmla="*/ 386794 w 1071"/>
                <a:gd name="T7" fmla="*/ 66174 h 307"/>
                <a:gd name="T8" fmla="*/ 361937 w 1071"/>
                <a:gd name="T9" fmla="*/ 74099 h 307"/>
                <a:gd name="T10" fmla="*/ 0 w 1071"/>
                <a:gd name="T11" fmla="*/ 75362 h 307"/>
                <a:gd name="T12" fmla="*/ 0 w 1071"/>
                <a:gd name="T13" fmla="*/ 21938 h 307"/>
                <a:gd name="T14" fmla="*/ 7527 w 1071"/>
                <a:gd name="T15" fmla="*/ 4265 h 307"/>
                <a:gd name="T16" fmla="*/ 30490 w 1071"/>
                <a:gd name="T17" fmla="*/ 0 h 3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1"/>
                <a:gd name="T28" fmla="*/ 0 h 307"/>
                <a:gd name="T29" fmla="*/ 1071 w 1071"/>
                <a:gd name="T30" fmla="*/ 307 h 3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1" h="307">
                  <a:moveTo>
                    <a:pt x="83" y="0"/>
                  </a:moveTo>
                  <a:lnTo>
                    <a:pt x="1069" y="0"/>
                  </a:lnTo>
                  <a:cubicBezTo>
                    <a:pt x="1069" y="0"/>
                    <a:pt x="1069" y="99"/>
                    <a:pt x="1069" y="198"/>
                  </a:cubicBezTo>
                  <a:cubicBezTo>
                    <a:pt x="1069" y="198"/>
                    <a:pt x="1071" y="248"/>
                    <a:pt x="1055" y="270"/>
                  </a:cubicBezTo>
                  <a:cubicBezTo>
                    <a:pt x="1043" y="288"/>
                    <a:pt x="1019" y="302"/>
                    <a:pt x="987" y="302"/>
                  </a:cubicBezTo>
                  <a:cubicBezTo>
                    <a:pt x="488" y="303"/>
                    <a:pt x="0" y="307"/>
                    <a:pt x="0" y="307"/>
                  </a:cubicBezTo>
                  <a:lnTo>
                    <a:pt x="0" y="89"/>
                  </a:lnTo>
                  <a:cubicBezTo>
                    <a:pt x="3" y="41"/>
                    <a:pt x="7" y="33"/>
                    <a:pt x="21" y="18"/>
                  </a:cubicBezTo>
                  <a:cubicBezTo>
                    <a:pt x="35" y="3"/>
                    <a:pt x="66" y="1"/>
                    <a:pt x="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无人监管</a:t>
              </a:r>
              <a:endParaRPr lang="zh-CN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endParaRPr>
            </a:p>
          </p:txBody>
        </p:sp>
      </p:grp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60" y="1635274"/>
            <a:ext cx="2176614" cy="147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918" y="3349582"/>
            <a:ext cx="2248063" cy="147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8800"/>
            <a:ext cx="2272000" cy="148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49582"/>
            <a:ext cx="2272000" cy="147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58"/>
          <p:cNvSpPr>
            <a:spLocks noChangeArrowheads="1"/>
          </p:cNvSpPr>
          <p:nvPr/>
        </p:nvSpPr>
        <p:spPr bwMode="auto">
          <a:xfrm>
            <a:off x="251520" y="3140968"/>
            <a:ext cx="37048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无人值守时，可以监管</a:t>
            </a:r>
            <a:r>
              <a:rPr lang="zh-CN" altLang="en-US" sz="1800" b="1" dirty="0" smtClean="0">
                <a:latin typeface="+mn-ea"/>
              </a:rPr>
              <a:t>整个园区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2" name="矩形 59"/>
          <p:cNvSpPr>
            <a:spLocks noChangeArrowheads="1"/>
          </p:cNvSpPr>
          <p:nvPr/>
        </p:nvSpPr>
        <p:spPr bwMode="auto">
          <a:xfrm>
            <a:off x="251520" y="3640378"/>
            <a:ext cx="23984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en-US" altLang="zh-CN" sz="1800" b="1" dirty="0" smtClean="0">
                <a:latin typeface="+mn-ea"/>
              </a:rPr>
              <a:t>24</a:t>
            </a:r>
            <a:r>
              <a:rPr lang="zh-CN" altLang="en-US" sz="1800" b="1" dirty="0" smtClean="0">
                <a:latin typeface="+mn-ea"/>
              </a:rPr>
              <a:t>小时*</a:t>
            </a:r>
            <a:r>
              <a:rPr lang="en-US" altLang="zh-CN" sz="1800" b="1" dirty="0" smtClean="0">
                <a:latin typeface="+mn-ea"/>
              </a:rPr>
              <a:t>7</a:t>
            </a:r>
            <a:r>
              <a:rPr lang="zh-CN" altLang="en-US" sz="1800" b="1" dirty="0" smtClean="0">
                <a:latin typeface="+mn-ea"/>
              </a:rPr>
              <a:t>全天监管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3" name="矩形 59"/>
          <p:cNvSpPr>
            <a:spLocks noChangeArrowheads="1"/>
          </p:cNvSpPr>
          <p:nvPr/>
        </p:nvSpPr>
        <p:spPr bwMode="auto">
          <a:xfrm>
            <a:off x="251520" y="4139788"/>
            <a:ext cx="2319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夜间自动打开报警</a:t>
            </a:r>
          </a:p>
        </p:txBody>
      </p:sp>
    </p:spTree>
    <p:extLst>
      <p:ext uri="{BB962C8B-B14F-4D97-AF65-F5344CB8AC3E}">
        <p14:creationId xmlns:p14="http://schemas.microsoft.com/office/powerpoint/2010/main" val="36117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 txBox="1">
            <a:spLocks/>
          </p:cNvSpPr>
          <p:nvPr/>
        </p:nvSpPr>
        <p:spPr>
          <a:xfrm>
            <a:off x="330424" y="1217290"/>
            <a:ext cx="8229600" cy="40119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14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</a:defRPr>
            </a:lvl3pPr>
            <a:lvl4pPr marL="15986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58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870070" indent="-228591" algn="l" defTabSz="914360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682833" indent="-228591" algn="l" defTabSz="914360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4495597" indent="-228591" algn="l" defTabSz="914360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5308358" indent="-228591" algn="l" defTabSz="914360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altLang="zh-CN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altLang="zh-CN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altLang="zh-CN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altLang="zh-CN" dirty="0"/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456854" y="2130202"/>
            <a:ext cx="3413125" cy="687387"/>
            <a:chOff x="370" y="2169"/>
            <a:chExt cx="2338" cy="433"/>
          </a:xfrm>
        </p:grpSpPr>
        <p:sp>
          <p:nvSpPr>
            <p:cNvPr id="5" name="AutoShape 21"/>
            <p:cNvSpPr>
              <a:spLocks noChangeArrowheads="1"/>
            </p:cNvSpPr>
            <p:nvPr/>
          </p:nvSpPr>
          <p:spPr bwMode="gray">
            <a:xfrm>
              <a:off x="2165" y="2266"/>
              <a:ext cx="543" cy="240"/>
            </a:xfrm>
            <a:prstGeom prst="rightArrow">
              <a:avLst>
                <a:gd name="adj1" fmla="val 50000"/>
                <a:gd name="adj2" fmla="val 59422"/>
              </a:avLst>
            </a:pr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endParaRPr lang="zh-CN" altLang="zh-CN"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gray">
            <a:xfrm>
              <a:off x="370" y="2169"/>
              <a:ext cx="1549" cy="433"/>
            </a:xfrm>
            <a:custGeom>
              <a:avLst/>
              <a:gdLst>
                <a:gd name="T0" fmla="*/ 30490 w 1071"/>
                <a:gd name="T1" fmla="*/ 0 h 307"/>
                <a:gd name="T2" fmla="*/ 391815 w 1071"/>
                <a:gd name="T3" fmla="*/ 0 h 307"/>
                <a:gd name="T4" fmla="*/ 391815 w 1071"/>
                <a:gd name="T5" fmla="*/ 48599 h 307"/>
                <a:gd name="T6" fmla="*/ 386794 w 1071"/>
                <a:gd name="T7" fmla="*/ 66174 h 307"/>
                <a:gd name="T8" fmla="*/ 361937 w 1071"/>
                <a:gd name="T9" fmla="*/ 74099 h 307"/>
                <a:gd name="T10" fmla="*/ 0 w 1071"/>
                <a:gd name="T11" fmla="*/ 75362 h 307"/>
                <a:gd name="T12" fmla="*/ 0 w 1071"/>
                <a:gd name="T13" fmla="*/ 21938 h 307"/>
                <a:gd name="T14" fmla="*/ 7527 w 1071"/>
                <a:gd name="T15" fmla="*/ 4265 h 307"/>
                <a:gd name="T16" fmla="*/ 30490 w 1071"/>
                <a:gd name="T17" fmla="*/ 0 h 3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1"/>
                <a:gd name="T28" fmla="*/ 0 h 307"/>
                <a:gd name="T29" fmla="*/ 1071 w 1071"/>
                <a:gd name="T30" fmla="*/ 307 h 3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1" h="307">
                  <a:moveTo>
                    <a:pt x="83" y="0"/>
                  </a:moveTo>
                  <a:lnTo>
                    <a:pt x="1069" y="0"/>
                  </a:lnTo>
                  <a:cubicBezTo>
                    <a:pt x="1069" y="0"/>
                    <a:pt x="1069" y="99"/>
                    <a:pt x="1069" y="198"/>
                  </a:cubicBezTo>
                  <a:cubicBezTo>
                    <a:pt x="1069" y="198"/>
                    <a:pt x="1071" y="248"/>
                    <a:pt x="1055" y="270"/>
                  </a:cubicBezTo>
                  <a:cubicBezTo>
                    <a:pt x="1043" y="288"/>
                    <a:pt x="1019" y="302"/>
                    <a:pt x="987" y="302"/>
                  </a:cubicBezTo>
                  <a:cubicBezTo>
                    <a:pt x="488" y="303"/>
                    <a:pt x="0" y="307"/>
                    <a:pt x="0" y="307"/>
                  </a:cubicBezTo>
                  <a:lnTo>
                    <a:pt x="0" y="89"/>
                  </a:lnTo>
                  <a:cubicBezTo>
                    <a:pt x="3" y="41"/>
                    <a:pt x="7" y="33"/>
                    <a:pt x="21" y="18"/>
                  </a:cubicBezTo>
                  <a:cubicBezTo>
                    <a:pt x="35" y="3"/>
                    <a:pt x="66" y="1"/>
                    <a:pt x="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停车场自动化</a:t>
              </a:r>
              <a:endParaRPr lang="zh-CN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endParaRPr>
            </a:p>
          </p:txBody>
        </p:sp>
      </p:grpSp>
      <p:pic>
        <p:nvPicPr>
          <p:cNvPr id="7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543" y="1394643"/>
            <a:ext cx="1888913" cy="1530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20110310212928_24_0_川WU8809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80" y="3223245"/>
            <a:ext cx="4263445" cy="272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80" y="1392910"/>
            <a:ext cx="2232248" cy="153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58"/>
          <p:cNvSpPr>
            <a:spLocks noChangeArrowheads="1"/>
          </p:cNvSpPr>
          <p:nvPr/>
        </p:nvSpPr>
        <p:spPr bwMode="auto">
          <a:xfrm>
            <a:off x="395536" y="3501008"/>
            <a:ext cx="1396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 smtClean="0">
                <a:latin typeface="+mn-ea"/>
              </a:rPr>
              <a:t>车辆抓拍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2" name="矩形 59"/>
          <p:cNvSpPr>
            <a:spLocks noChangeArrowheads="1"/>
          </p:cNvSpPr>
          <p:nvPr/>
        </p:nvSpPr>
        <p:spPr bwMode="auto">
          <a:xfrm>
            <a:off x="395536" y="4015807"/>
            <a:ext cx="18582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 smtClean="0">
                <a:latin typeface="+mn-ea"/>
              </a:rPr>
              <a:t>过车信息显示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3" name="矩形 59"/>
          <p:cNvSpPr>
            <a:spLocks noChangeArrowheads="1"/>
          </p:cNvSpPr>
          <p:nvPr/>
        </p:nvSpPr>
        <p:spPr bwMode="auto">
          <a:xfrm>
            <a:off x="395536" y="4571836"/>
            <a:ext cx="18582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 smtClean="0">
                <a:latin typeface="+mn-ea"/>
              </a:rPr>
              <a:t>车辆自动放行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135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270564"/>
            <a:ext cx="534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园区管理需求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23" name="Picture 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88" y="1724025"/>
            <a:ext cx="1095375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87600"/>
            <a:ext cx="2473325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组合 139"/>
          <p:cNvGrpSpPr>
            <a:grpSpLocks/>
          </p:cNvGrpSpPr>
          <p:nvPr/>
        </p:nvGrpSpPr>
        <p:grpSpPr bwMode="auto">
          <a:xfrm>
            <a:off x="3868419" y="5373216"/>
            <a:ext cx="4546600" cy="887413"/>
            <a:chOff x="4346575" y="1928802"/>
            <a:chExt cx="4546600" cy="887576"/>
          </a:xfrm>
        </p:grpSpPr>
        <p:grpSp>
          <p:nvGrpSpPr>
            <p:cNvPr id="26" name="组合 127"/>
            <p:cNvGrpSpPr>
              <a:grpSpLocks/>
            </p:cNvGrpSpPr>
            <p:nvPr/>
          </p:nvGrpSpPr>
          <p:grpSpPr bwMode="auto">
            <a:xfrm>
              <a:off x="4346575" y="1928802"/>
              <a:ext cx="887577" cy="887576"/>
              <a:chOff x="4346575" y="2735263"/>
              <a:chExt cx="646113" cy="646112"/>
            </a:xfrm>
          </p:grpSpPr>
          <p:grpSp>
            <p:nvGrpSpPr>
              <p:cNvPr id="28" name="Group 73"/>
              <p:cNvGrpSpPr>
                <a:grpSpLocks/>
              </p:cNvGrpSpPr>
              <p:nvPr/>
            </p:nvGrpSpPr>
            <p:grpSpPr bwMode="auto">
              <a:xfrm>
                <a:off x="4346575" y="2735263"/>
                <a:ext cx="646113" cy="646112"/>
                <a:chOff x="1601" y="6377"/>
                <a:chExt cx="1701" cy="1701"/>
              </a:xfrm>
            </p:grpSpPr>
            <p:sp>
              <p:nvSpPr>
                <p:cNvPr id="30" name="Oval 74"/>
                <p:cNvSpPr>
                  <a:spLocks noChangeArrowheads="1"/>
                </p:cNvSpPr>
                <p:nvPr/>
              </p:nvSpPr>
              <p:spPr bwMode="auto">
                <a:xfrm>
                  <a:off x="1601" y="6377"/>
                  <a:ext cx="1701" cy="1701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  <p:sp>
              <p:nvSpPr>
                <p:cNvPr id="31" name="Oval 75"/>
                <p:cNvSpPr>
                  <a:spLocks noChangeArrowheads="1"/>
                </p:cNvSpPr>
                <p:nvPr/>
              </p:nvSpPr>
              <p:spPr bwMode="auto">
                <a:xfrm>
                  <a:off x="1806" y="6581"/>
                  <a:ext cx="1292" cy="1292"/>
                </a:xfrm>
                <a:prstGeom prst="ellipse">
                  <a:avLst/>
                </a:prstGeom>
                <a:solidFill>
                  <a:srgbClr val="365F91"/>
                </a:solidFill>
                <a:ln w="381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</p:grpSp>
          <p:pic>
            <p:nvPicPr>
              <p:cNvPr id="29" name="Picture 7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0725" y="2898775"/>
                <a:ext cx="285750" cy="361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7" name="TextBox 10"/>
            <p:cNvSpPr txBox="1">
              <a:spLocks noChangeArrowheads="1"/>
            </p:cNvSpPr>
            <p:nvPr/>
          </p:nvSpPr>
          <p:spPr bwMode="auto">
            <a:xfrm>
              <a:off x="5357813" y="2133628"/>
              <a:ext cx="3535362" cy="489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600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微软雅黑" pitchFamily="34" charset="-122"/>
                </a:rPr>
                <a:t>绿色环保</a:t>
              </a:r>
              <a:endParaRPr lang="zh-CN" altLang="en-US" sz="2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微软雅黑" pitchFamily="34" charset="-122"/>
              </a:endParaRPr>
            </a:p>
          </p:txBody>
        </p:sp>
      </p:grpSp>
      <p:grpSp>
        <p:nvGrpSpPr>
          <p:cNvPr id="32" name="组合 140"/>
          <p:cNvGrpSpPr>
            <a:grpSpLocks/>
          </p:cNvGrpSpPr>
          <p:nvPr/>
        </p:nvGrpSpPr>
        <p:grpSpPr bwMode="auto">
          <a:xfrm>
            <a:off x="3868419" y="2224677"/>
            <a:ext cx="4546600" cy="887412"/>
            <a:chOff x="4346575" y="2908130"/>
            <a:chExt cx="4546600" cy="887576"/>
          </a:xfrm>
        </p:grpSpPr>
        <p:grpSp>
          <p:nvGrpSpPr>
            <p:cNvPr id="33" name="组合 128"/>
            <p:cNvGrpSpPr>
              <a:grpSpLocks/>
            </p:cNvGrpSpPr>
            <p:nvPr/>
          </p:nvGrpSpPr>
          <p:grpSpPr bwMode="auto">
            <a:xfrm>
              <a:off x="4346575" y="2908130"/>
              <a:ext cx="887577" cy="887576"/>
              <a:chOff x="4346575" y="3421063"/>
              <a:chExt cx="646113" cy="646112"/>
            </a:xfrm>
          </p:grpSpPr>
          <p:grpSp>
            <p:nvGrpSpPr>
              <p:cNvPr id="35" name="Group 77"/>
              <p:cNvGrpSpPr>
                <a:grpSpLocks/>
              </p:cNvGrpSpPr>
              <p:nvPr/>
            </p:nvGrpSpPr>
            <p:grpSpPr bwMode="auto">
              <a:xfrm>
                <a:off x="4346575" y="3421063"/>
                <a:ext cx="646113" cy="646112"/>
                <a:chOff x="1601" y="6377"/>
                <a:chExt cx="1701" cy="1701"/>
              </a:xfrm>
            </p:grpSpPr>
            <p:sp>
              <p:nvSpPr>
                <p:cNvPr id="37" name="Oval 78"/>
                <p:cNvSpPr>
                  <a:spLocks noChangeArrowheads="1"/>
                </p:cNvSpPr>
                <p:nvPr/>
              </p:nvSpPr>
              <p:spPr bwMode="auto">
                <a:xfrm>
                  <a:off x="1601" y="6377"/>
                  <a:ext cx="1701" cy="1701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  <p:sp>
              <p:nvSpPr>
                <p:cNvPr id="38" name="Oval 79"/>
                <p:cNvSpPr>
                  <a:spLocks noChangeArrowheads="1"/>
                </p:cNvSpPr>
                <p:nvPr/>
              </p:nvSpPr>
              <p:spPr bwMode="auto">
                <a:xfrm>
                  <a:off x="1806" y="6581"/>
                  <a:ext cx="1292" cy="1292"/>
                </a:xfrm>
                <a:prstGeom prst="ellipse">
                  <a:avLst/>
                </a:prstGeom>
                <a:solidFill>
                  <a:srgbClr val="943634"/>
                </a:solidFill>
                <a:ln w="381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</p:grpSp>
          <p:pic>
            <p:nvPicPr>
              <p:cNvPr id="36" name="Picture 89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02150" y="3584575"/>
                <a:ext cx="346075" cy="346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357813" y="3105016"/>
              <a:ext cx="3535362" cy="489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600" b="1" dirty="0" smtClean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微软雅黑" pitchFamily="34" charset="-122"/>
                </a:rPr>
                <a:t>财产安全</a:t>
              </a:r>
              <a:endParaRPr lang="zh-CN" altLang="en-US" sz="2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软雅黑" pitchFamily="34" charset="-122"/>
              </a:endParaRPr>
            </a:p>
          </p:txBody>
        </p:sp>
      </p:grpSp>
      <p:grpSp>
        <p:nvGrpSpPr>
          <p:cNvPr id="39" name="组合 141"/>
          <p:cNvGrpSpPr>
            <a:grpSpLocks/>
          </p:cNvGrpSpPr>
          <p:nvPr/>
        </p:nvGrpSpPr>
        <p:grpSpPr bwMode="auto">
          <a:xfrm>
            <a:off x="3868419" y="3273661"/>
            <a:ext cx="4546600" cy="887412"/>
            <a:chOff x="4346575" y="3867144"/>
            <a:chExt cx="4546600" cy="887576"/>
          </a:xfrm>
        </p:grpSpPr>
        <p:grpSp>
          <p:nvGrpSpPr>
            <p:cNvPr id="40" name="组合 129"/>
            <p:cNvGrpSpPr>
              <a:grpSpLocks/>
            </p:cNvGrpSpPr>
            <p:nvPr/>
          </p:nvGrpSpPr>
          <p:grpSpPr bwMode="auto">
            <a:xfrm>
              <a:off x="4346575" y="3867144"/>
              <a:ext cx="887577" cy="887576"/>
              <a:chOff x="4346575" y="4132263"/>
              <a:chExt cx="646113" cy="646112"/>
            </a:xfrm>
          </p:grpSpPr>
          <p:grpSp>
            <p:nvGrpSpPr>
              <p:cNvPr id="42" name="Group 80"/>
              <p:cNvGrpSpPr>
                <a:grpSpLocks/>
              </p:cNvGrpSpPr>
              <p:nvPr/>
            </p:nvGrpSpPr>
            <p:grpSpPr bwMode="auto">
              <a:xfrm>
                <a:off x="4346575" y="4132263"/>
                <a:ext cx="646113" cy="646112"/>
                <a:chOff x="1601" y="6377"/>
                <a:chExt cx="1701" cy="1701"/>
              </a:xfrm>
            </p:grpSpPr>
            <p:sp>
              <p:nvSpPr>
                <p:cNvPr id="44" name="Oval 81"/>
                <p:cNvSpPr>
                  <a:spLocks noChangeArrowheads="1"/>
                </p:cNvSpPr>
                <p:nvPr/>
              </p:nvSpPr>
              <p:spPr bwMode="auto">
                <a:xfrm>
                  <a:off x="1601" y="6377"/>
                  <a:ext cx="1701" cy="1701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  <p:sp>
              <p:nvSpPr>
                <p:cNvPr id="45" name="Oval 82"/>
                <p:cNvSpPr>
                  <a:spLocks noChangeArrowheads="1"/>
                </p:cNvSpPr>
                <p:nvPr/>
              </p:nvSpPr>
              <p:spPr bwMode="auto">
                <a:xfrm>
                  <a:off x="1806" y="6581"/>
                  <a:ext cx="1292" cy="1292"/>
                </a:xfrm>
                <a:prstGeom prst="ellipse">
                  <a:avLst/>
                </a:prstGeom>
                <a:solidFill>
                  <a:srgbClr val="5F497A"/>
                </a:solidFill>
                <a:ln w="381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</p:grpSp>
          <p:pic>
            <p:nvPicPr>
              <p:cNvPr id="43" name="Picture 90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3100" y="4291013"/>
                <a:ext cx="377825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" name="TextBox 10"/>
            <p:cNvSpPr txBox="1">
              <a:spLocks noChangeArrowheads="1"/>
            </p:cNvSpPr>
            <p:nvPr/>
          </p:nvSpPr>
          <p:spPr bwMode="auto">
            <a:xfrm>
              <a:off x="5357813" y="4071969"/>
              <a:ext cx="3535362" cy="489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600" b="1" dirty="0" smtClean="0">
                  <a:solidFill>
                    <a:schemeClr val="accent4">
                      <a:lumMod val="75000"/>
                    </a:schemeClr>
                  </a:solidFill>
                  <a:latin typeface="+mn-lt"/>
                  <a:ea typeface="微软雅黑" pitchFamily="34" charset="-122"/>
                </a:rPr>
                <a:t>生产安全</a:t>
              </a:r>
              <a:endParaRPr lang="zh-CN" altLang="en-US" sz="26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微软雅黑" pitchFamily="34" charset="-122"/>
              </a:endParaRPr>
            </a:p>
          </p:txBody>
        </p:sp>
      </p:grpSp>
      <p:grpSp>
        <p:nvGrpSpPr>
          <p:cNvPr id="46" name="组合 142"/>
          <p:cNvGrpSpPr>
            <a:grpSpLocks/>
          </p:cNvGrpSpPr>
          <p:nvPr/>
        </p:nvGrpSpPr>
        <p:grpSpPr bwMode="auto">
          <a:xfrm>
            <a:off x="3868419" y="4322645"/>
            <a:ext cx="4546600" cy="889000"/>
            <a:chOff x="4346575" y="4834775"/>
            <a:chExt cx="4546600" cy="889757"/>
          </a:xfrm>
        </p:grpSpPr>
        <p:grpSp>
          <p:nvGrpSpPr>
            <p:cNvPr id="47" name="组合 130"/>
            <p:cNvGrpSpPr>
              <a:grpSpLocks/>
            </p:cNvGrpSpPr>
            <p:nvPr/>
          </p:nvGrpSpPr>
          <p:grpSpPr bwMode="auto">
            <a:xfrm>
              <a:off x="4346575" y="4834775"/>
              <a:ext cx="887577" cy="889757"/>
              <a:chOff x="4346575" y="4851400"/>
              <a:chExt cx="646113" cy="647700"/>
            </a:xfrm>
          </p:grpSpPr>
          <p:grpSp>
            <p:nvGrpSpPr>
              <p:cNvPr id="49" name="Group 83"/>
              <p:cNvGrpSpPr>
                <a:grpSpLocks/>
              </p:cNvGrpSpPr>
              <p:nvPr/>
            </p:nvGrpSpPr>
            <p:grpSpPr bwMode="auto">
              <a:xfrm>
                <a:off x="4346575" y="4851400"/>
                <a:ext cx="646113" cy="647700"/>
                <a:chOff x="1601" y="6377"/>
                <a:chExt cx="1701" cy="1701"/>
              </a:xfrm>
            </p:grpSpPr>
            <p:sp>
              <p:nvSpPr>
                <p:cNvPr id="51" name="Oval 84"/>
                <p:cNvSpPr>
                  <a:spLocks noChangeArrowheads="1"/>
                </p:cNvSpPr>
                <p:nvPr/>
              </p:nvSpPr>
              <p:spPr bwMode="auto">
                <a:xfrm>
                  <a:off x="1601" y="6377"/>
                  <a:ext cx="1701" cy="1701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  <p:sp>
              <p:nvSpPr>
                <p:cNvPr id="52" name="Oval 85"/>
                <p:cNvSpPr>
                  <a:spLocks noChangeArrowheads="1"/>
                </p:cNvSpPr>
                <p:nvPr/>
              </p:nvSpPr>
              <p:spPr bwMode="auto">
                <a:xfrm>
                  <a:off x="1806" y="6581"/>
                  <a:ext cx="1292" cy="1292"/>
                </a:xfrm>
                <a:prstGeom prst="ellipse">
                  <a:avLst/>
                </a:prstGeom>
                <a:solidFill>
                  <a:srgbClr val="E36C0A"/>
                </a:solidFill>
                <a:ln w="381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</p:grpSp>
          <p:pic>
            <p:nvPicPr>
              <p:cNvPr id="50" name="Picture 91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78338" y="5030788"/>
                <a:ext cx="376237" cy="339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8" name="TextBox 10"/>
            <p:cNvSpPr txBox="1">
              <a:spLocks noChangeArrowheads="1"/>
            </p:cNvSpPr>
            <p:nvPr/>
          </p:nvSpPr>
          <p:spPr bwMode="auto">
            <a:xfrm>
              <a:off x="5357813" y="5033381"/>
              <a:ext cx="3535362" cy="489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600" b="1" dirty="0" smtClean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微软雅黑" pitchFamily="34" charset="-122"/>
                </a:rPr>
                <a:t>规范秩序</a:t>
              </a:r>
              <a:endParaRPr lang="zh-CN" altLang="en-US" sz="26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微软雅黑" pitchFamily="34" charset="-122"/>
              </a:endParaRPr>
            </a:p>
          </p:txBody>
        </p:sp>
      </p:grpSp>
      <p:grpSp>
        <p:nvGrpSpPr>
          <p:cNvPr id="53" name="组合 143"/>
          <p:cNvGrpSpPr>
            <a:grpSpLocks/>
          </p:cNvGrpSpPr>
          <p:nvPr/>
        </p:nvGrpSpPr>
        <p:grpSpPr bwMode="auto">
          <a:xfrm>
            <a:off x="3868419" y="1174106"/>
            <a:ext cx="4546600" cy="889000"/>
            <a:chOff x="4346575" y="5834907"/>
            <a:chExt cx="4546600" cy="889757"/>
          </a:xfrm>
        </p:grpSpPr>
        <p:grpSp>
          <p:nvGrpSpPr>
            <p:cNvPr id="54" name="组合 131"/>
            <p:cNvGrpSpPr>
              <a:grpSpLocks/>
            </p:cNvGrpSpPr>
            <p:nvPr/>
          </p:nvGrpSpPr>
          <p:grpSpPr bwMode="auto">
            <a:xfrm>
              <a:off x="4346575" y="5834907"/>
              <a:ext cx="887577" cy="889757"/>
              <a:chOff x="4346575" y="5568950"/>
              <a:chExt cx="646113" cy="647700"/>
            </a:xfrm>
          </p:grpSpPr>
          <p:grpSp>
            <p:nvGrpSpPr>
              <p:cNvPr id="56" name="Group 86"/>
              <p:cNvGrpSpPr>
                <a:grpSpLocks/>
              </p:cNvGrpSpPr>
              <p:nvPr/>
            </p:nvGrpSpPr>
            <p:grpSpPr bwMode="auto">
              <a:xfrm>
                <a:off x="4346575" y="5568950"/>
                <a:ext cx="646113" cy="647700"/>
                <a:chOff x="1601" y="6377"/>
                <a:chExt cx="1701" cy="1701"/>
              </a:xfrm>
            </p:grpSpPr>
            <p:sp>
              <p:nvSpPr>
                <p:cNvPr id="58" name="Oval 87"/>
                <p:cNvSpPr>
                  <a:spLocks noChangeArrowheads="1"/>
                </p:cNvSpPr>
                <p:nvPr/>
              </p:nvSpPr>
              <p:spPr bwMode="auto">
                <a:xfrm>
                  <a:off x="1601" y="6377"/>
                  <a:ext cx="1701" cy="1701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  <p:sp>
              <p:nvSpPr>
                <p:cNvPr id="59" name="Oval 88"/>
                <p:cNvSpPr>
                  <a:spLocks noChangeArrowheads="1"/>
                </p:cNvSpPr>
                <p:nvPr/>
              </p:nvSpPr>
              <p:spPr bwMode="auto">
                <a:xfrm>
                  <a:off x="1806" y="6581"/>
                  <a:ext cx="1292" cy="1292"/>
                </a:xfrm>
                <a:prstGeom prst="ellipse">
                  <a:avLst/>
                </a:prstGeom>
                <a:solidFill>
                  <a:srgbClr val="76923C"/>
                </a:solidFill>
                <a:ln w="381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zh-CN">
                    <a:latin typeface="Calibri" pitchFamily="34" charset="0"/>
                  </a:endParaRPr>
                </a:p>
              </p:txBody>
            </p:sp>
          </p:grpSp>
          <p:pic>
            <p:nvPicPr>
              <p:cNvPr id="57" name="Picture 9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4225" y="5754688"/>
                <a:ext cx="141288" cy="296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5" name="TextBox 10"/>
            <p:cNvSpPr txBox="1">
              <a:spLocks noChangeArrowheads="1"/>
            </p:cNvSpPr>
            <p:nvPr/>
          </p:nvSpPr>
          <p:spPr bwMode="auto">
            <a:xfrm>
              <a:off x="5357813" y="6000148"/>
              <a:ext cx="3535362" cy="489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600" b="1" dirty="0" smtClean="0">
                  <a:solidFill>
                    <a:schemeClr val="accent3">
                      <a:lumMod val="50000"/>
                    </a:schemeClr>
                  </a:solidFill>
                  <a:latin typeface="+mn-lt"/>
                  <a:ea typeface="微软雅黑" pitchFamily="34" charset="-122"/>
                </a:rPr>
                <a:t>人身安全</a:t>
              </a:r>
              <a:endParaRPr lang="zh-CN" altLang="en-US" sz="26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60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55638" y="1877517"/>
            <a:ext cx="3413125" cy="687387"/>
            <a:chOff x="370" y="2169"/>
            <a:chExt cx="2338" cy="433"/>
          </a:xfrm>
        </p:grpSpPr>
        <p:sp>
          <p:nvSpPr>
            <p:cNvPr id="4" name="AutoShape 21"/>
            <p:cNvSpPr>
              <a:spLocks noChangeArrowheads="1"/>
            </p:cNvSpPr>
            <p:nvPr/>
          </p:nvSpPr>
          <p:spPr bwMode="gray">
            <a:xfrm>
              <a:off x="2165" y="2266"/>
              <a:ext cx="543" cy="240"/>
            </a:xfrm>
            <a:prstGeom prst="rightArrow">
              <a:avLst>
                <a:gd name="adj1" fmla="val 50000"/>
                <a:gd name="adj2" fmla="val 59422"/>
              </a:avLst>
            </a:pr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endParaRPr lang="zh-CN" altLang="zh-CN">
                <a:cs typeface="Arial" charset="0"/>
              </a:endParaRPr>
            </a:p>
          </p:txBody>
        </p:sp>
        <p:sp>
          <p:nvSpPr>
            <p:cNvPr id="5" name="Freeform 22"/>
            <p:cNvSpPr>
              <a:spLocks/>
            </p:cNvSpPr>
            <p:nvPr/>
          </p:nvSpPr>
          <p:spPr bwMode="gray">
            <a:xfrm>
              <a:off x="370" y="2169"/>
              <a:ext cx="1549" cy="433"/>
            </a:xfrm>
            <a:custGeom>
              <a:avLst/>
              <a:gdLst>
                <a:gd name="T0" fmla="*/ 30490 w 1071"/>
                <a:gd name="T1" fmla="*/ 0 h 307"/>
                <a:gd name="T2" fmla="*/ 391815 w 1071"/>
                <a:gd name="T3" fmla="*/ 0 h 307"/>
                <a:gd name="T4" fmla="*/ 391815 w 1071"/>
                <a:gd name="T5" fmla="*/ 48599 h 307"/>
                <a:gd name="T6" fmla="*/ 386794 w 1071"/>
                <a:gd name="T7" fmla="*/ 66174 h 307"/>
                <a:gd name="T8" fmla="*/ 361937 w 1071"/>
                <a:gd name="T9" fmla="*/ 74099 h 307"/>
                <a:gd name="T10" fmla="*/ 0 w 1071"/>
                <a:gd name="T11" fmla="*/ 75362 h 307"/>
                <a:gd name="T12" fmla="*/ 0 w 1071"/>
                <a:gd name="T13" fmla="*/ 21938 h 307"/>
                <a:gd name="T14" fmla="*/ 7527 w 1071"/>
                <a:gd name="T15" fmla="*/ 4265 h 307"/>
                <a:gd name="T16" fmla="*/ 30490 w 1071"/>
                <a:gd name="T17" fmla="*/ 0 h 3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1"/>
                <a:gd name="T28" fmla="*/ 0 h 307"/>
                <a:gd name="T29" fmla="*/ 1071 w 1071"/>
                <a:gd name="T30" fmla="*/ 307 h 3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1" h="307">
                  <a:moveTo>
                    <a:pt x="83" y="0"/>
                  </a:moveTo>
                  <a:lnTo>
                    <a:pt x="1069" y="0"/>
                  </a:lnTo>
                  <a:cubicBezTo>
                    <a:pt x="1069" y="0"/>
                    <a:pt x="1069" y="99"/>
                    <a:pt x="1069" y="198"/>
                  </a:cubicBezTo>
                  <a:cubicBezTo>
                    <a:pt x="1069" y="198"/>
                    <a:pt x="1071" y="248"/>
                    <a:pt x="1055" y="270"/>
                  </a:cubicBezTo>
                  <a:cubicBezTo>
                    <a:pt x="1043" y="288"/>
                    <a:pt x="1019" y="302"/>
                    <a:pt x="987" y="302"/>
                  </a:cubicBezTo>
                  <a:cubicBezTo>
                    <a:pt x="488" y="303"/>
                    <a:pt x="0" y="307"/>
                    <a:pt x="0" y="307"/>
                  </a:cubicBezTo>
                  <a:lnTo>
                    <a:pt x="0" y="89"/>
                  </a:lnTo>
                  <a:cubicBezTo>
                    <a:pt x="3" y="41"/>
                    <a:pt x="7" y="33"/>
                    <a:pt x="21" y="18"/>
                  </a:cubicBezTo>
                  <a:cubicBezTo>
                    <a:pt x="35" y="3"/>
                    <a:pt x="66" y="1"/>
                    <a:pt x="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报警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联动</a:t>
              </a:r>
              <a:endParaRPr lang="zh-CN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endParaRPr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180" y="3772381"/>
            <a:ext cx="3125252" cy="1884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180" y="1420469"/>
            <a:ext cx="3125252" cy="1899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58"/>
          <p:cNvSpPr>
            <a:spLocks noChangeArrowheads="1"/>
          </p:cNvSpPr>
          <p:nvPr/>
        </p:nvSpPr>
        <p:spPr bwMode="auto">
          <a:xfrm>
            <a:off x="539552" y="3356992"/>
            <a:ext cx="43064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当人员入侵触发周界系统后，球机旋转</a:t>
            </a:r>
            <a:r>
              <a:rPr lang="zh-CN" altLang="en-US" sz="1800" b="1" dirty="0" smtClean="0">
                <a:latin typeface="+mn-ea"/>
              </a:rPr>
              <a:t>到相应报警点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3" name="矩形 59"/>
          <p:cNvSpPr>
            <a:spLocks noChangeArrowheads="1"/>
          </p:cNvSpPr>
          <p:nvPr/>
        </p:nvSpPr>
        <p:spPr bwMode="auto">
          <a:xfrm>
            <a:off x="539552" y="4149080"/>
            <a:ext cx="34740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报警</a:t>
            </a:r>
            <a:r>
              <a:rPr lang="zh-CN" altLang="en-US" sz="1800" b="1" dirty="0" smtClean="0">
                <a:latin typeface="+mn-ea"/>
              </a:rPr>
              <a:t>图像联动到客户端和大屏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4" name="矩形 59"/>
          <p:cNvSpPr>
            <a:spLocks noChangeArrowheads="1"/>
          </p:cNvSpPr>
          <p:nvPr/>
        </p:nvSpPr>
        <p:spPr bwMode="auto">
          <a:xfrm>
            <a:off x="539552" y="4705109"/>
            <a:ext cx="4166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平台向用户手机、邮件发送报警信息</a:t>
            </a:r>
          </a:p>
        </p:txBody>
      </p:sp>
      <p:sp>
        <p:nvSpPr>
          <p:cNvPr id="11" name="矩形 10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110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55638" y="1686203"/>
            <a:ext cx="3413125" cy="687387"/>
            <a:chOff x="370" y="2169"/>
            <a:chExt cx="2338" cy="433"/>
          </a:xfrm>
        </p:grpSpPr>
        <p:sp>
          <p:nvSpPr>
            <p:cNvPr id="4" name="AutoShape 21"/>
            <p:cNvSpPr>
              <a:spLocks noChangeArrowheads="1"/>
            </p:cNvSpPr>
            <p:nvPr/>
          </p:nvSpPr>
          <p:spPr bwMode="gray">
            <a:xfrm>
              <a:off x="2165" y="2266"/>
              <a:ext cx="543" cy="240"/>
            </a:xfrm>
            <a:prstGeom prst="rightArrow">
              <a:avLst>
                <a:gd name="adj1" fmla="val 50000"/>
                <a:gd name="adj2" fmla="val 59422"/>
              </a:avLst>
            </a:pr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endParaRPr lang="zh-CN" altLang="zh-CN">
                <a:cs typeface="Arial" charset="0"/>
              </a:endParaRPr>
            </a:p>
          </p:txBody>
        </p:sp>
        <p:sp>
          <p:nvSpPr>
            <p:cNvPr id="5" name="Freeform 22"/>
            <p:cNvSpPr>
              <a:spLocks/>
            </p:cNvSpPr>
            <p:nvPr/>
          </p:nvSpPr>
          <p:spPr bwMode="gray">
            <a:xfrm>
              <a:off x="370" y="2169"/>
              <a:ext cx="1549" cy="433"/>
            </a:xfrm>
            <a:custGeom>
              <a:avLst/>
              <a:gdLst>
                <a:gd name="T0" fmla="*/ 30490 w 1071"/>
                <a:gd name="T1" fmla="*/ 0 h 307"/>
                <a:gd name="T2" fmla="*/ 391815 w 1071"/>
                <a:gd name="T3" fmla="*/ 0 h 307"/>
                <a:gd name="T4" fmla="*/ 391815 w 1071"/>
                <a:gd name="T5" fmla="*/ 48599 h 307"/>
                <a:gd name="T6" fmla="*/ 386794 w 1071"/>
                <a:gd name="T7" fmla="*/ 66174 h 307"/>
                <a:gd name="T8" fmla="*/ 361937 w 1071"/>
                <a:gd name="T9" fmla="*/ 74099 h 307"/>
                <a:gd name="T10" fmla="*/ 0 w 1071"/>
                <a:gd name="T11" fmla="*/ 75362 h 307"/>
                <a:gd name="T12" fmla="*/ 0 w 1071"/>
                <a:gd name="T13" fmla="*/ 21938 h 307"/>
                <a:gd name="T14" fmla="*/ 7527 w 1071"/>
                <a:gd name="T15" fmla="*/ 4265 h 307"/>
                <a:gd name="T16" fmla="*/ 30490 w 1071"/>
                <a:gd name="T17" fmla="*/ 0 h 3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1"/>
                <a:gd name="T28" fmla="*/ 0 h 307"/>
                <a:gd name="T29" fmla="*/ 1071 w 1071"/>
                <a:gd name="T30" fmla="*/ 307 h 3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1" h="307">
                  <a:moveTo>
                    <a:pt x="83" y="0"/>
                  </a:moveTo>
                  <a:lnTo>
                    <a:pt x="1069" y="0"/>
                  </a:lnTo>
                  <a:cubicBezTo>
                    <a:pt x="1069" y="0"/>
                    <a:pt x="1069" y="99"/>
                    <a:pt x="1069" y="198"/>
                  </a:cubicBezTo>
                  <a:cubicBezTo>
                    <a:pt x="1069" y="198"/>
                    <a:pt x="1071" y="248"/>
                    <a:pt x="1055" y="270"/>
                  </a:cubicBezTo>
                  <a:cubicBezTo>
                    <a:pt x="1043" y="288"/>
                    <a:pt x="1019" y="302"/>
                    <a:pt x="987" y="302"/>
                  </a:cubicBezTo>
                  <a:cubicBezTo>
                    <a:pt x="488" y="303"/>
                    <a:pt x="0" y="307"/>
                    <a:pt x="0" y="307"/>
                  </a:cubicBezTo>
                  <a:lnTo>
                    <a:pt x="0" y="89"/>
                  </a:lnTo>
                  <a:cubicBezTo>
                    <a:pt x="3" y="41"/>
                    <a:pt x="7" y="33"/>
                    <a:pt x="21" y="18"/>
                  </a:cubicBezTo>
                  <a:cubicBezTo>
                    <a:pt x="35" y="3"/>
                    <a:pt x="66" y="1"/>
                    <a:pt x="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巡更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联动</a:t>
              </a:r>
              <a:endParaRPr lang="zh-CN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endParaRPr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641" y="1275606"/>
            <a:ext cx="3176245" cy="236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642" y="3861048"/>
            <a:ext cx="31762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58"/>
          <p:cNvSpPr>
            <a:spLocks noChangeArrowheads="1"/>
          </p:cNvSpPr>
          <p:nvPr/>
        </p:nvSpPr>
        <p:spPr bwMode="auto">
          <a:xfrm>
            <a:off x="539552" y="3142709"/>
            <a:ext cx="43064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当保安人员巡更打卡时，相应位置摄像机画面可以自动放大显示</a:t>
            </a:r>
          </a:p>
        </p:txBody>
      </p:sp>
      <p:sp>
        <p:nvSpPr>
          <p:cNvPr id="10" name="矩形 59"/>
          <p:cNvSpPr>
            <a:spLocks noChangeArrowheads="1"/>
          </p:cNvSpPr>
          <p:nvPr/>
        </p:nvSpPr>
        <p:spPr bwMode="auto">
          <a:xfrm>
            <a:off x="539552" y="3934797"/>
            <a:ext cx="43064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当保安人员巡更打卡</a:t>
            </a:r>
            <a:r>
              <a:rPr lang="zh-CN" altLang="en-US" sz="1800" b="1" dirty="0" smtClean="0">
                <a:latin typeface="+mn-ea"/>
              </a:rPr>
              <a:t>时，在电子地图上进行记录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110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11560" y="1900486"/>
            <a:ext cx="3413125" cy="687387"/>
            <a:chOff x="370" y="2169"/>
            <a:chExt cx="2338" cy="433"/>
          </a:xfrm>
        </p:grpSpPr>
        <p:sp>
          <p:nvSpPr>
            <p:cNvPr id="4" name="AutoShape 21"/>
            <p:cNvSpPr>
              <a:spLocks noChangeArrowheads="1"/>
            </p:cNvSpPr>
            <p:nvPr/>
          </p:nvSpPr>
          <p:spPr bwMode="gray">
            <a:xfrm>
              <a:off x="2165" y="2266"/>
              <a:ext cx="543" cy="240"/>
            </a:xfrm>
            <a:prstGeom prst="rightArrow">
              <a:avLst>
                <a:gd name="adj1" fmla="val 50000"/>
                <a:gd name="adj2" fmla="val 59422"/>
              </a:avLst>
            </a:pr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endParaRPr lang="zh-CN" altLang="zh-CN">
                <a:cs typeface="Arial" charset="0"/>
              </a:endParaRPr>
            </a:p>
          </p:txBody>
        </p:sp>
        <p:sp>
          <p:nvSpPr>
            <p:cNvPr id="5" name="Freeform 22"/>
            <p:cNvSpPr>
              <a:spLocks/>
            </p:cNvSpPr>
            <p:nvPr/>
          </p:nvSpPr>
          <p:spPr bwMode="gray">
            <a:xfrm>
              <a:off x="370" y="2169"/>
              <a:ext cx="1549" cy="433"/>
            </a:xfrm>
            <a:custGeom>
              <a:avLst/>
              <a:gdLst>
                <a:gd name="T0" fmla="*/ 30490 w 1071"/>
                <a:gd name="T1" fmla="*/ 0 h 307"/>
                <a:gd name="T2" fmla="*/ 391815 w 1071"/>
                <a:gd name="T3" fmla="*/ 0 h 307"/>
                <a:gd name="T4" fmla="*/ 391815 w 1071"/>
                <a:gd name="T5" fmla="*/ 48599 h 307"/>
                <a:gd name="T6" fmla="*/ 386794 w 1071"/>
                <a:gd name="T7" fmla="*/ 66174 h 307"/>
                <a:gd name="T8" fmla="*/ 361937 w 1071"/>
                <a:gd name="T9" fmla="*/ 74099 h 307"/>
                <a:gd name="T10" fmla="*/ 0 w 1071"/>
                <a:gd name="T11" fmla="*/ 75362 h 307"/>
                <a:gd name="T12" fmla="*/ 0 w 1071"/>
                <a:gd name="T13" fmla="*/ 21938 h 307"/>
                <a:gd name="T14" fmla="*/ 7527 w 1071"/>
                <a:gd name="T15" fmla="*/ 4265 h 307"/>
                <a:gd name="T16" fmla="*/ 30490 w 1071"/>
                <a:gd name="T17" fmla="*/ 0 h 3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1"/>
                <a:gd name="T28" fmla="*/ 0 h 307"/>
                <a:gd name="T29" fmla="*/ 1071 w 1071"/>
                <a:gd name="T30" fmla="*/ 307 h 3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1" h="307">
                  <a:moveTo>
                    <a:pt x="83" y="0"/>
                  </a:moveTo>
                  <a:lnTo>
                    <a:pt x="1069" y="0"/>
                  </a:lnTo>
                  <a:cubicBezTo>
                    <a:pt x="1069" y="0"/>
                    <a:pt x="1069" y="99"/>
                    <a:pt x="1069" y="198"/>
                  </a:cubicBezTo>
                  <a:cubicBezTo>
                    <a:pt x="1069" y="198"/>
                    <a:pt x="1071" y="248"/>
                    <a:pt x="1055" y="270"/>
                  </a:cubicBezTo>
                  <a:cubicBezTo>
                    <a:pt x="1043" y="288"/>
                    <a:pt x="1019" y="302"/>
                    <a:pt x="987" y="302"/>
                  </a:cubicBezTo>
                  <a:cubicBezTo>
                    <a:pt x="488" y="303"/>
                    <a:pt x="0" y="307"/>
                    <a:pt x="0" y="307"/>
                  </a:cubicBezTo>
                  <a:lnTo>
                    <a:pt x="0" y="89"/>
                  </a:lnTo>
                  <a:cubicBezTo>
                    <a:pt x="3" y="41"/>
                    <a:pt x="7" y="33"/>
                    <a:pt x="21" y="18"/>
                  </a:cubicBezTo>
                  <a:cubicBezTo>
                    <a:pt x="35" y="3"/>
                    <a:pt x="66" y="1"/>
                    <a:pt x="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仓库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监管</a:t>
              </a:r>
              <a:endParaRPr lang="zh-CN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endParaRPr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907" y="1573292"/>
            <a:ext cx="4248472" cy="286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58"/>
          <p:cNvSpPr>
            <a:spLocks noChangeArrowheads="1"/>
          </p:cNvSpPr>
          <p:nvPr/>
        </p:nvSpPr>
        <p:spPr bwMode="auto">
          <a:xfrm>
            <a:off x="539552" y="3140968"/>
            <a:ext cx="18582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仓库货品安全</a:t>
            </a:r>
          </a:p>
        </p:txBody>
      </p:sp>
      <p:sp>
        <p:nvSpPr>
          <p:cNvPr id="9" name="矩形 59"/>
          <p:cNvSpPr>
            <a:spLocks noChangeArrowheads="1"/>
          </p:cNvSpPr>
          <p:nvPr/>
        </p:nvSpPr>
        <p:spPr bwMode="auto">
          <a:xfrm>
            <a:off x="539552" y="3665929"/>
            <a:ext cx="18582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仓库门禁控制</a:t>
            </a:r>
          </a:p>
        </p:txBody>
      </p:sp>
      <p:sp>
        <p:nvSpPr>
          <p:cNvPr id="10" name="矩形 59"/>
          <p:cNvSpPr>
            <a:spLocks noChangeArrowheads="1"/>
          </p:cNvSpPr>
          <p:nvPr/>
        </p:nvSpPr>
        <p:spPr bwMode="auto">
          <a:xfrm>
            <a:off x="539552" y="4190890"/>
            <a:ext cx="30123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 smtClean="0">
                <a:latin typeface="+mn-ea"/>
              </a:rPr>
              <a:t>仓库环境安全监管和控制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9552" y="4715852"/>
            <a:ext cx="324319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仓库温湿度等</a:t>
            </a:r>
            <a:r>
              <a:rPr lang="zh-CN" altLang="en-US" sz="1800" b="1" dirty="0" smtClean="0">
                <a:latin typeface="+mn-ea"/>
              </a:rPr>
              <a:t>数据采集融合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110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654819" y="2420888"/>
            <a:ext cx="3413125" cy="687387"/>
            <a:chOff x="370" y="2169"/>
            <a:chExt cx="2338" cy="433"/>
          </a:xfrm>
        </p:grpSpPr>
        <p:sp>
          <p:nvSpPr>
            <p:cNvPr id="5" name="AutoShape 21"/>
            <p:cNvSpPr>
              <a:spLocks noChangeArrowheads="1"/>
            </p:cNvSpPr>
            <p:nvPr/>
          </p:nvSpPr>
          <p:spPr bwMode="gray">
            <a:xfrm>
              <a:off x="2165" y="2266"/>
              <a:ext cx="543" cy="240"/>
            </a:xfrm>
            <a:prstGeom prst="rightArrow">
              <a:avLst>
                <a:gd name="adj1" fmla="val 50000"/>
                <a:gd name="adj2" fmla="val 59422"/>
              </a:avLst>
            </a:pr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endParaRPr lang="zh-CN" altLang="zh-CN"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gray">
            <a:xfrm>
              <a:off x="370" y="2169"/>
              <a:ext cx="1549" cy="433"/>
            </a:xfrm>
            <a:custGeom>
              <a:avLst/>
              <a:gdLst>
                <a:gd name="T0" fmla="*/ 30490 w 1071"/>
                <a:gd name="T1" fmla="*/ 0 h 307"/>
                <a:gd name="T2" fmla="*/ 391815 w 1071"/>
                <a:gd name="T3" fmla="*/ 0 h 307"/>
                <a:gd name="T4" fmla="*/ 391815 w 1071"/>
                <a:gd name="T5" fmla="*/ 48599 h 307"/>
                <a:gd name="T6" fmla="*/ 386794 w 1071"/>
                <a:gd name="T7" fmla="*/ 66174 h 307"/>
                <a:gd name="T8" fmla="*/ 361937 w 1071"/>
                <a:gd name="T9" fmla="*/ 74099 h 307"/>
                <a:gd name="T10" fmla="*/ 0 w 1071"/>
                <a:gd name="T11" fmla="*/ 75362 h 307"/>
                <a:gd name="T12" fmla="*/ 0 w 1071"/>
                <a:gd name="T13" fmla="*/ 21938 h 307"/>
                <a:gd name="T14" fmla="*/ 7527 w 1071"/>
                <a:gd name="T15" fmla="*/ 4265 h 307"/>
                <a:gd name="T16" fmla="*/ 30490 w 1071"/>
                <a:gd name="T17" fmla="*/ 0 h 3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1"/>
                <a:gd name="T28" fmla="*/ 0 h 307"/>
                <a:gd name="T29" fmla="*/ 1071 w 1071"/>
                <a:gd name="T30" fmla="*/ 307 h 3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1" h="307">
                  <a:moveTo>
                    <a:pt x="83" y="0"/>
                  </a:moveTo>
                  <a:lnTo>
                    <a:pt x="1069" y="0"/>
                  </a:lnTo>
                  <a:cubicBezTo>
                    <a:pt x="1069" y="0"/>
                    <a:pt x="1069" y="99"/>
                    <a:pt x="1069" y="198"/>
                  </a:cubicBezTo>
                  <a:cubicBezTo>
                    <a:pt x="1069" y="198"/>
                    <a:pt x="1071" y="248"/>
                    <a:pt x="1055" y="270"/>
                  </a:cubicBezTo>
                  <a:cubicBezTo>
                    <a:pt x="1043" y="288"/>
                    <a:pt x="1019" y="302"/>
                    <a:pt x="987" y="302"/>
                  </a:cubicBezTo>
                  <a:cubicBezTo>
                    <a:pt x="488" y="303"/>
                    <a:pt x="0" y="307"/>
                    <a:pt x="0" y="307"/>
                  </a:cubicBezTo>
                  <a:lnTo>
                    <a:pt x="0" y="89"/>
                  </a:lnTo>
                  <a:cubicBezTo>
                    <a:pt x="3" y="41"/>
                    <a:pt x="7" y="33"/>
                    <a:pt x="21" y="18"/>
                  </a:cubicBezTo>
                  <a:cubicBezTo>
                    <a:pt x="35" y="3"/>
                    <a:pt x="66" y="1"/>
                    <a:pt x="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F98"/>
                </a:gs>
                <a:gs pos="50000">
                  <a:srgbClr val="1C8EE4"/>
                </a:gs>
                <a:gs pos="100000">
                  <a:srgbClr val="135F98"/>
                </a:gs>
              </a:gsLst>
              <a:lin ang="5400000" scaled="1"/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7184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lIns="91422" tIns="45711" rIns="91422" bIns="45711" anchor="ctr"/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车间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charset="0"/>
                </a:rPr>
                <a:t>管理</a:t>
              </a:r>
              <a:endParaRPr lang="zh-CN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endParaRPr>
            </a:p>
          </p:txBody>
        </p:sp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035" y="1340768"/>
            <a:ext cx="3912262" cy="2412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58"/>
          <p:cNvSpPr>
            <a:spLocks noChangeArrowheads="1"/>
          </p:cNvSpPr>
          <p:nvPr/>
        </p:nvSpPr>
        <p:spPr bwMode="auto">
          <a:xfrm>
            <a:off x="620941" y="3806342"/>
            <a:ext cx="2319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 smtClean="0">
                <a:latin typeface="+mn-ea"/>
              </a:rPr>
              <a:t>车间生产状况监控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9" name="矩形 59"/>
          <p:cNvSpPr>
            <a:spLocks noChangeArrowheads="1"/>
          </p:cNvSpPr>
          <p:nvPr/>
        </p:nvSpPr>
        <p:spPr bwMode="auto">
          <a:xfrm>
            <a:off x="620941" y="4331303"/>
            <a:ext cx="2319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 smtClean="0">
                <a:latin typeface="+mn-ea"/>
              </a:rPr>
              <a:t>人员工作状况监控</a:t>
            </a:r>
            <a:endParaRPr lang="zh-CN" altLang="en-US" sz="1800" b="1" dirty="0">
              <a:latin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035" y="3861049"/>
            <a:ext cx="3912262" cy="237626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110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1"/>
          <p:cNvSpPr>
            <a:spLocks noChangeArrowheads="1"/>
          </p:cNvSpPr>
          <p:nvPr/>
        </p:nvSpPr>
        <p:spPr bwMode="gray">
          <a:xfrm>
            <a:off x="3193857" y="1782787"/>
            <a:ext cx="792698" cy="381000"/>
          </a:xfrm>
          <a:prstGeom prst="rightArrow">
            <a:avLst>
              <a:gd name="adj1" fmla="val 50000"/>
              <a:gd name="adj2" fmla="val 59422"/>
            </a:avLst>
          </a:prstGeom>
          <a:gradFill rotWithShape="1">
            <a:gsLst>
              <a:gs pos="0">
                <a:srgbClr val="135F98"/>
              </a:gs>
              <a:gs pos="50000">
                <a:srgbClr val="1C8EE4"/>
              </a:gs>
              <a:gs pos="100000">
                <a:srgbClr val="135F98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wrap="none" lIns="91422" tIns="45711" rIns="91422" bIns="45711" anchor="ctr"/>
          <a:lstStyle/>
          <a:p>
            <a:pPr algn="ctr">
              <a:defRPr/>
            </a:pPr>
            <a:endParaRPr lang="zh-CN" altLang="zh-CN"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gray">
          <a:xfrm>
            <a:off x="573430" y="1628800"/>
            <a:ext cx="2261305" cy="687387"/>
          </a:xfrm>
          <a:custGeom>
            <a:avLst/>
            <a:gdLst>
              <a:gd name="T0" fmla="*/ 30490 w 1071"/>
              <a:gd name="T1" fmla="*/ 0 h 307"/>
              <a:gd name="T2" fmla="*/ 391815 w 1071"/>
              <a:gd name="T3" fmla="*/ 0 h 307"/>
              <a:gd name="T4" fmla="*/ 391815 w 1071"/>
              <a:gd name="T5" fmla="*/ 48599 h 307"/>
              <a:gd name="T6" fmla="*/ 386794 w 1071"/>
              <a:gd name="T7" fmla="*/ 66174 h 307"/>
              <a:gd name="T8" fmla="*/ 361937 w 1071"/>
              <a:gd name="T9" fmla="*/ 74099 h 307"/>
              <a:gd name="T10" fmla="*/ 0 w 1071"/>
              <a:gd name="T11" fmla="*/ 75362 h 307"/>
              <a:gd name="T12" fmla="*/ 0 w 1071"/>
              <a:gd name="T13" fmla="*/ 21938 h 307"/>
              <a:gd name="T14" fmla="*/ 7527 w 1071"/>
              <a:gd name="T15" fmla="*/ 4265 h 307"/>
              <a:gd name="T16" fmla="*/ 30490 w 1071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71"/>
              <a:gd name="T28" fmla="*/ 0 h 307"/>
              <a:gd name="T29" fmla="*/ 1071 w 1071"/>
              <a:gd name="T30" fmla="*/ 307 h 30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71" h="307">
                <a:moveTo>
                  <a:pt x="83" y="0"/>
                </a:moveTo>
                <a:lnTo>
                  <a:pt x="1069" y="0"/>
                </a:lnTo>
                <a:cubicBezTo>
                  <a:pt x="1069" y="0"/>
                  <a:pt x="1069" y="99"/>
                  <a:pt x="1069" y="198"/>
                </a:cubicBezTo>
                <a:cubicBezTo>
                  <a:pt x="1069" y="198"/>
                  <a:pt x="1071" y="248"/>
                  <a:pt x="1055" y="270"/>
                </a:cubicBezTo>
                <a:cubicBezTo>
                  <a:pt x="1043" y="288"/>
                  <a:pt x="1019" y="302"/>
                  <a:pt x="987" y="302"/>
                </a:cubicBezTo>
                <a:cubicBezTo>
                  <a:pt x="488" y="303"/>
                  <a:pt x="0" y="307"/>
                  <a:pt x="0" y="307"/>
                </a:cubicBezTo>
                <a:lnTo>
                  <a:pt x="0" y="89"/>
                </a:lnTo>
                <a:cubicBezTo>
                  <a:pt x="3" y="41"/>
                  <a:pt x="7" y="33"/>
                  <a:pt x="21" y="18"/>
                </a:cubicBezTo>
                <a:cubicBezTo>
                  <a:pt x="35" y="3"/>
                  <a:pt x="66" y="1"/>
                  <a:pt x="83" y="0"/>
                </a:cubicBezTo>
                <a:close/>
              </a:path>
            </a:pathLst>
          </a:custGeom>
          <a:gradFill rotWithShape="1">
            <a:gsLst>
              <a:gs pos="0">
                <a:srgbClr val="135F98"/>
              </a:gs>
              <a:gs pos="50000">
                <a:srgbClr val="1C8EE4"/>
              </a:gs>
              <a:gs pos="100000">
                <a:srgbClr val="135F98"/>
              </a:gs>
            </a:gsLst>
            <a:lin ang="5400000" scaled="1"/>
          </a:gradFill>
          <a:ln w="28575" algn="ctr">
            <a:solidFill>
              <a:srgbClr val="FFFFFF"/>
            </a:solidFill>
            <a:round/>
            <a:headEnd/>
            <a:tailEnd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wrap="none" lIns="91422" tIns="45711" rIns="91422" bIns="45711" anchor="ctr"/>
          <a:lstStyle/>
          <a:p>
            <a:pPr algn="ctr"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领导视察</a:t>
            </a:r>
            <a:endParaRPr lang="zh-CN" altLang="zh-CN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8" name="矩形 58"/>
          <p:cNvSpPr>
            <a:spLocks noChangeArrowheads="1"/>
          </p:cNvSpPr>
          <p:nvPr/>
        </p:nvSpPr>
        <p:spPr bwMode="auto">
          <a:xfrm>
            <a:off x="467544" y="3036267"/>
            <a:ext cx="38884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检查厂区是否按照总部标准进行日常规范化经营</a:t>
            </a:r>
          </a:p>
        </p:txBody>
      </p:sp>
      <p:sp>
        <p:nvSpPr>
          <p:cNvPr id="9" name="矩形 59"/>
          <p:cNvSpPr>
            <a:spLocks noChangeArrowheads="1"/>
          </p:cNvSpPr>
          <p:nvPr/>
        </p:nvSpPr>
        <p:spPr bwMode="auto">
          <a:xfrm>
            <a:off x="467544" y="3973241"/>
            <a:ext cx="39430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管理层可以根据不同的权限设置用户账号</a:t>
            </a:r>
          </a:p>
        </p:txBody>
      </p:sp>
      <p:sp>
        <p:nvSpPr>
          <p:cNvPr id="10" name="矩形 59"/>
          <p:cNvSpPr>
            <a:spLocks noChangeArrowheads="1"/>
          </p:cNvSpPr>
          <p:nvPr/>
        </p:nvSpPr>
        <p:spPr bwMode="auto">
          <a:xfrm>
            <a:off x="467544" y="4910216"/>
            <a:ext cx="39430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管理层可以实现远程监控管理（语音对讲、厂外办公等）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168" y="1167436"/>
            <a:ext cx="3559659" cy="269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/>
        </p:nvSpPr>
        <p:spPr>
          <a:xfrm>
            <a:off x="5482162" y="3861048"/>
            <a:ext cx="1826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/>
              <a:t>交互式液晶一体机</a:t>
            </a:r>
            <a:endParaRPr lang="zh-CN" altLang="en-US" sz="1600" b="1" dirty="0"/>
          </a:p>
        </p:txBody>
      </p:sp>
      <p:sp>
        <p:nvSpPr>
          <p:cNvPr id="11" name="矩形 10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110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/>
          <p:cNvSpPr/>
          <p:nvPr/>
        </p:nvSpPr>
        <p:spPr bwMode="auto">
          <a:xfrm>
            <a:off x="3073837" y="1467890"/>
            <a:ext cx="5773472" cy="1396297"/>
          </a:xfrm>
          <a:prstGeom prst="round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38000"/>
                </a:schemeClr>
              </a:gs>
              <a:gs pos="35000">
                <a:schemeClr val="accent1">
                  <a:tint val="37000"/>
                  <a:satMod val="300000"/>
                  <a:alpha val="30000"/>
                </a:schemeClr>
              </a:gs>
              <a:gs pos="100000">
                <a:schemeClr val="accent1">
                  <a:tint val="15000"/>
                  <a:satMod val="350000"/>
                  <a:alpha val="26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9" name="圆角矩形 28"/>
          <p:cNvSpPr/>
          <p:nvPr/>
        </p:nvSpPr>
        <p:spPr bwMode="auto">
          <a:xfrm>
            <a:off x="3058185" y="4190836"/>
            <a:ext cx="5789124" cy="1455215"/>
          </a:xfrm>
          <a:prstGeom prst="roundRect">
            <a:avLst/>
          </a:prstGeom>
          <a:solidFill>
            <a:srgbClr val="92D050">
              <a:alpha val="16000"/>
            </a:srgb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30" name="图片 29" descr="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6027" y="4642188"/>
            <a:ext cx="1448300" cy="592393"/>
          </a:xfrm>
          <a:prstGeom prst="rect">
            <a:avLst/>
          </a:prstGeom>
        </p:spPr>
      </p:pic>
      <p:pic>
        <p:nvPicPr>
          <p:cNvPr id="31" name="图片 30" descr="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6925" y="4660966"/>
            <a:ext cx="1448300" cy="592393"/>
          </a:xfrm>
          <a:prstGeom prst="rect">
            <a:avLst/>
          </a:prstGeom>
        </p:spPr>
      </p:pic>
      <p:cxnSp>
        <p:nvCxnSpPr>
          <p:cNvPr id="32" name="直接连接符 31"/>
          <p:cNvCxnSpPr/>
          <p:nvPr/>
        </p:nvCxnSpPr>
        <p:spPr bwMode="auto">
          <a:xfrm rot="5400000">
            <a:off x="4528845" y="3980993"/>
            <a:ext cx="1320800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 bwMode="auto">
          <a:xfrm>
            <a:off x="3111335" y="3321387"/>
            <a:ext cx="5735974" cy="0"/>
          </a:xfrm>
          <a:prstGeom prst="line">
            <a:avLst/>
          </a:prstGeom>
          <a:ln w="762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 bwMode="auto">
          <a:xfrm rot="5400000">
            <a:off x="7161469" y="4031793"/>
            <a:ext cx="1320800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90631" y="4561393"/>
            <a:ext cx="537009" cy="642408"/>
            <a:chOff x="2880" y="1605"/>
            <a:chExt cx="480" cy="507"/>
          </a:xfrm>
        </p:grpSpPr>
        <p:pic>
          <p:nvPicPr>
            <p:cNvPr id="36" name="Picture 5" descr="Document 1 Refresh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605"/>
              <a:ext cx="480" cy="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6" descr="Folder 2 Windows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0" y="1658"/>
              <a:ext cx="251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8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091" y="1832738"/>
            <a:ext cx="941126" cy="7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00" y="1901177"/>
            <a:ext cx="748000" cy="61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直接连接符 39"/>
          <p:cNvCxnSpPr/>
          <p:nvPr/>
        </p:nvCxnSpPr>
        <p:spPr bwMode="auto">
          <a:xfrm rot="5400000">
            <a:off x="4102729" y="2901493"/>
            <a:ext cx="914400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 bwMode="auto">
          <a:xfrm rot="5400000">
            <a:off x="5826605" y="2863393"/>
            <a:ext cx="914400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 bwMode="auto">
          <a:xfrm flipH="1">
            <a:off x="8037099" y="2531582"/>
            <a:ext cx="1588" cy="78980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9" descr="Picture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93433" y="4494239"/>
            <a:ext cx="345174" cy="18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702352">
            <a:off x="4096631" y="5431113"/>
            <a:ext cx="661499" cy="36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70"/>
          <p:cNvGrpSpPr>
            <a:grpSpLocks/>
          </p:cNvGrpSpPr>
          <p:nvPr/>
        </p:nvGrpSpPr>
        <p:grpSpPr bwMode="auto">
          <a:xfrm>
            <a:off x="3896342" y="5765337"/>
            <a:ext cx="300038" cy="543983"/>
            <a:chOff x="1536" y="2592"/>
            <a:chExt cx="437" cy="839"/>
          </a:xfrm>
        </p:grpSpPr>
        <p:sp>
          <p:nvSpPr>
            <p:cNvPr id="46" name="Freeform 71"/>
            <p:cNvSpPr>
              <a:spLocks/>
            </p:cNvSpPr>
            <p:nvPr/>
          </p:nvSpPr>
          <p:spPr bwMode="gray">
            <a:xfrm>
              <a:off x="1647" y="3281"/>
              <a:ext cx="326" cy="150"/>
            </a:xfrm>
            <a:custGeom>
              <a:avLst/>
              <a:gdLst>
                <a:gd name="T0" fmla="*/ 0 w 234"/>
                <a:gd name="T1" fmla="*/ 561 h 112"/>
                <a:gd name="T2" fmla="*/ 443 w 234"/>
                <a:gd name="T3" fmla="*/ 646 h 112"/>
                <a:gd name="T4" fmla="*/ 1598 w 234"/>
                <a:gd name="T5" fmla="*/ 186 h 112"/>
                <a:gd name="T6" fmla="*/ 1149 w 234"/>
                <a:gd name="T7" fmla="*/ 64 h 112"/>
                <a:gd name="T8" fmla="*/ 0 w 234"/>
                <a:gd name="T9" fmla="*/ 561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4"/>
                <a:gd name="T16" fmla="*/ 0 h 112"/>
                <a:gd name="T17" fmla="*/ 234 w 234"/>
                <a:gd name="T18" fmla="*/ 112 h 1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4" h="112">
                  <a:moveTo>
                    <a:pt x="0" y="98"/>
                  </a:moveTo>
                  <a:lnTo>
                    <a:pt x="61" y="112"/>
                  </a:lnTo>
                  <a:lnTo>
                    <a:pt x="218" y="32"/>
                  </a:lnTo>
                  <a:cubicBezTo>
                    <a:pt x="234" y="15"/>
                    <a:pt x="193" y="0"/>
                    <a:pt x="157" y="11"/>
                  </a:cubicBezTo>
                  <a:lnTo>
                    <a:pt x="0" y="98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alpha val="0"/>
                  </a:srgbClr>
                </a:gs>
                <a:gs pos="100000">
                  <a:srgbClr val="A9A9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72"/>
            <p:cNvSpPr>
              <a:spLocks/>
            </p:cNvSpPr>
            <p:nvPr/>
          </p:nvSpPr>
          <p:spPr bwMode="gray">
            <a:xfrm>
              <a:off x="1536" y="2592"/>
              <a:ext cx="312" cy="836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9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 eaLnBrk="0" hangingPunct="0">
                <a:defRPr/>
              </a:pPr>
              <a:endParaRPr lang="zh-CN" altLang="zh-CN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pic>
        <p:nvPicPr>
          <p:cNvPr id="48" name="Picture 49" descr="Picture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674646" y="5765338"/>
            <a:ext cx="345174" cy="18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48"/>
          <p:cNvGrpSpPr/>
          <p:nvPr/>
        </p:nvGrpSpPr>
        <p:grpSpPr>
          <a:xfrm>
            <a:off x="3796600" y="4698453"/>
            <a:ext cx="399780" cy="435911"/>
            <a:chOff x="876175" y="342124"/>
            <a:chExt cx="554315" cy="470184"/>
          </a:xfrm>
        </p:grpSpPr>
        <p:sp>
          <p:nvSpPr>
            <p:cNvPr id="50" name="圆角矩形 49"/>
            <p:cNvSpPr/>
            <p:nvPr/>
          </p:nvSpPr>
          <p:spPr>
            <a:xfrm>
              <a:off x="876175" y="342124"/>
              <a:ext cx="554315" cy="47018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圆角矩形 4"/>
            <p:cNvSpPr/>
            <p:nvPr/>
          </p:nvSpPr>
          <p:spPr>
            <a:xfrm>
              <a:off x="899127" y="365076"/>
              <a:ext cx="508411" cy="424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b="1" dirty="0" smtClean="0">
                  <a:solidFill>
                    <a:prstClr val="white"/>
                  </a:solidFill>
                </a:rPr>
                <a:t>1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51"/>
          <p:cNvGrpSpPr/>
          <p:nvPr/>
        </p:nvGrpSpPr>
        <p:grpSpPr>
          <a:xfrm>
            <a:off x="4761292" y="5853057"/>
            <a:ext cx="399780" cy="435911"/>
            <a:chOff x="876175" y="342124"/>
            <a:chExt cx="554315" cy="470184"/>
          </a:xfrm>
        </p:grpSpPr>
        <p:sp>
          <p:nvSpPr>
            <p:cNvPr id="53" name="圆角矩形 52"/>
            <p:cNvSpPr/>
            <p:nvPr/>
          </p:nvSpPr>
          <p:spPr>
            <a:xfrm>
              <a:off x="876175" y="342124"/>
              <a:ext cx="554315" cy="47018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圆角矩形 4"/>
            <p:cNvSpPr/>
            <p:nvPr/>
          </p:nvSpPr>
          <p:spPr>
            <a:xfrm>
              <a:off x="899127" y="365076"/>
              <a:ext cx="508411" cy="424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b="1" dirty="0" smtClean="0">
                  <a:solidFill>
                    <a:prstClr val="white"/>
                  </a:solidFill>
                </a:rPr>
                <a:t>2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5" name="左弧形箭头 54"/>
          <p:cNvSpPr/>
          <p:nvPr/>
        </p:nvSpPr>
        <p:spPr bwMode="auto">
          <a:xfrm rot="20939364">
            <a:off x="3675892" y="2977225"/>
            <a:ext cx="712203" cy="1876356"/>
          </a:xfrm>
          <a:prstGeom prst="curvedRightArrow">
            <a:avLst>
              <a:gd name="adj1" fmla="val 25000"/>
              <a:gd name="adj2" fmla="val 83125"/>
              <a:gd name="adj3" fmla="val 580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6" name="上弧形箭头 55"/>
          <p:cNvSpPr/>
          <p:nvPr/>
        </p:nvSpPr>
        <p:spPr bwMode="auto">
          <a:xfrm rot="9862273">
            <a:off x="5286303" y="5307633"/>
            <a:ext cx="1968479" cy="729667"/>
          </a:xfrm>
          <a:prstGeom prst="curvedDownArrow">
            <a:avLst>
              <a:gd name="adj1" fmla="val 25000"/>
              <a:gd name="adj2" fmla="val 45618"/>
              <a:gd name="adj3" fmla="val 27174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7" name="右弧形箭头 56"/>
          <p:cNvSpPr/>
          <p:nvPr/>
        </p:nvSpPr>
        <p:spPr bwMode="auto">
          <a:xfrm rot="18374580">
            <a:off x="5945745" y="1978199"/>
            <a:ext cx="970129" cy="2648369"/>
          </a:xfrm>
          <a:prstGeom prst="curvedLeftArrow">
            <a:avLst>
              <a:gd name="adj1" fmla="val 25000"/>
              <a:gd name="adj2" fmla="val 83125"/>
              <a:gd name="adj3" fmla="val 21861"/>
            </a:avLst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6" name="组合 57"/>
          <p:cNvGrpSpPr/>
          <p:nvPr/>
        </p:nvGrpSpPr>
        <p:grpSpPr>
          <a:xfrm>
            <a:off x="6269109" y="3530840"/>
            <a:ext cx="399780" cy="435911"/>
            <a:chOff x="876175" y="342124"/>
            <a:chExt cx="554315" cy="470184"/>
          </a:xfrm>
        </p:grpSpPr>
        <p:sp>
          <p:nvSpPr>
            <p:cNvPr id="59" name="圆角矩形 58"/>
            <p:cNvSpPr/>
            <p:nvPr/>
          </p:nvSpPr>
          <p:spPr>
            <a:xfrm>
              <a:off x="876175" y="342124"/>
              <a:ext cx="554315" cy="47018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圆角矩形 4"/>
            <p:cNvSpPr/>
            <p:nvPr/>
          </p:nvSpPr>
          <p:spPr>
            <a:xfrm>
              <a:off x="899127" y="365076"/>
              <a:ext cx="508411" cy="424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b="1" dirty="0" smtClean="0">
                  <a:solidFill>
                    <a:prstClr val="white"/>
                  </a:solidFill>
                </a:rPr>
                <a:t>3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组合 86"/>
          <p:cNvGrpSpPr/>
          <p:nvPr/>
        </p:nvGrpSpPr>
        <p:grpSpPr>
          <a:xfrm>
            <a:off x="6803313" y="5796170"/>
            <a:ext cx="399780" cy="435911"/>
            <a:chOff x="876175" y="342124"/>
            <a:chExt cx="554315" cy="470184"/>
          </a:xfrm>
        </p:grpSpPr>
        <p:sp>
          <p:nvSpPr>
            <p:cNvPr id="88" name="圆角矩形 87"/>
            <p:cNvSpPr/>
            <p:nvPr/>
          </p:nvSpPr>
          <p:spPr>
            <a:xfrm>
              <a:off x="876175" y="342124"/>
              <a:ext cx="554315" cy="47018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9" name="圆角矩形 4"/>
            <p:cNvSpPr/>
            <p:nvPr/>
          </p:nvSpPr>
          <p:spPr>
            <a:xfrm>
              <a:off x="899127" y="365076"/>
              <a:ext cx="508410" cy="42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b="1" dirty="0" smtClean="0">
                  <a:solidFill>
                    <a:prstClr val="white"/>
                  </a:solidFill>
                </a:rPr>
                <a:t>5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组合 89"/>
          <p:cNvGrpSpPr/>
          <p:nvPr/>
        </p:nvGrpSpPr>
        <p:grpSpPr>
          <a:xfrm>
            <a:off x="2994463" y="3570647"/>
            <a:ext cx="399780" cy="435911"/>
            <a:chOff x="876175" y="342124"/>
            <a:chExt cx="554315" cy="470184"/>
          </a:xfrm>
        </p:grpSpPr>
        <p:sp>
          <p:nvSpPr>
            <p:cNvPr id="91" name="圆角矩形 90"/>
            <p:cNvSpPr/>
            <p:nvPr/>
          </p:nvSpPr>
          <p:spPr>
            <a:xfrm>
              <a:off x="876175" y="342124"/>
              <a:ext cx="554315" cy="47018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圆角矩形 4"/>
            <p:cNvSpPr/>
            <p:nvPr/>
          </p:nvSpPr>
          <p:spPr>
            <a:xfrm>
              <a:off x="899127" y="365076"/>
              <a:ext cx="508411" cy="424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b="1" dirty="0" smtClean="0">
                  <a:solidFill>
                    <a:prstClr val="white"/>
                  </a:solidFill>
                </a:rPr>
                <a:t>4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5"/>
          <p:cNvGrpSpPr/>
          <p:nvPr/>
        </p:nvGrpSpPr>
        <p:grpSpPr>
          <a:xfrm>
            <a:off x="6235022" y="4314649"/>
            <a:ext cx="399780" cy="435911"/>
            <a:chOff x="876175" y="342124"/>
            <a:chExt cx="554315" cy="470184"/>
          </a:xfrm>
        </p:grpSpPr>
        <p:sp>
          <p:nvSpPr>
            <p:cNvPr id="97" name="圆角矩形 96"/>
            <p:cNvSpPr/>
            <p:nvPr/>
          </p:nvSpPr>
          <p:spPr>
            <a:xfrm>
              <a:off x="876175" y="342124"/>
              <a:ext cx="554315" cy="47018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圆角矩形 4"/>
            <p:cNvSpPr/>
            <p:nvPr/>
          </p:nvSpPr>
          <p:spPr>
            <a:xfrm>
              <a:off x="899127" y="365076"/>
              <a:ext cx="508411" cy="424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b="1" dirty="0" smtClean="0">
                  <a:solidFill>
                    <a:prstClr val="white"/>
                  </a:solidFill>
                </a:rPr>
                <a:t>6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99" name="虚尾箭头 98"/>
          <p:cNvSpPr/>
          <p:nvPr/>
        </p:nvSpPr>
        <p:spPr>
          <a:xfrm flipH="1">
            <a:off x="5952748" y="4701608"/>
            <a:ext cx="944391" cy="497612"/>
          </a:xfrm>
          <a:prstGeom prst="stripedRightArrow">
            <a:avLst/>
          </a:prstGeom>
          <a:solidFill>
            <a:schemeClr val="accent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7394259" y="5221760"/>
            <a:ext cx="8536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EVS6000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4597159" y="5199220"/>
            <a:ext cx="8536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EVS6000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4229699" y="1512551"/>
            <a:ext cx="7360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HD IPC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6033074" y="1529331"/>
            <a:ext cx="4411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IPC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7648573" y="1540828"/>
            <a:ext cx="6944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HD SD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217260" y="2780928"/>
            <a:ext cx="2698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n"/>
            </a:pPr>
            <a:r>
              <a:rPr lang="zh-CN" altLang="en-US" sz="16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全面支持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N+1</a:t>
            </a: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N+M</a:t>
            </a:r>
          </a:p>
        </p:txBody>
      </p:sp>
      <p:pic>
        <p:nvPicPr>
          <p:cNvPr id="109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851" y="1872013"/>
            <a:ext cx="543545" cy="731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Freeform 22"/>
          <p:cNvSpPr>
            <a:spLocks/>
          </p:cNvSpPr>
          <p:nvPr/>
        </p:nvSpPr>
        <p:spPr bwMode="gray">
          <a:xfrm>
            <a:off x="323528" y="1644886"/>
            <a:ext cx="2261305" cy="687387"/>
          </a:xfrm>
          <a:custGeom>
            <a:avLst/>
            <a:gdLst>
              <a:gd name="T0" fmla="*/ 30490 w 1071"/>
              <a:gd name="T1" fmla="*/ 0 h 307"/>
              <a:gd name="T2" fmla="*/ 391815 w 1071"/>
              <a:gd name="T3" fmla="*/ 0 h 307"/>
              <a:gd name="T4" fmla="*/ 391815 w 1071"/>
              <a:gd name="T5" fmla="*/ 48599 h 307"/>
              <a:gd name="T6" fmla="*/ 386794 w 1071"/>
              <a:gd name="T7" fmla="*/ 66174 h 307"/>
              <a:gd name="T8" fmla="*/ 361937 w 1071"/>
              <a:gd name="T9" fmla="*/ 74099 h 307"/>
              <a:gd name="T10" fmla="*/ 0 w 1071"/>
              <a:gd name="T11" fmla="*/ 75362 h 307"/>
              <a:gd name="T12" fmla="*/ 0 w 1071"/>
              <a:gd name="T13" fmla="*/ 21938 h 307"/>
              <a:gd name="T14" fmla="*/ 7527 w 1071"/>
              <a:gd name="T15" fmla="*/ 4265 h 307"/>
              <a:gd name="T16" fmla="*/ 30490 w 1071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71"/>
              <a:gd name="T28" fmla="*/ 0 h 307"/>
              <a:gd name="T29" fmla="*/ 1071 w 1071"/>
              <a:gd name="T30" fmla="*/ 307 h 30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71" h="307">
                <a:moveTo>
                  <a:pt x="83" y="0"/>
                </a:moveTo>
                <a:lnTo>
                  <a:pt x="1069" y="0"/>
                </a:lnTo>
                <a:cubicBezTo>
                  <a:pt x="1069" y="0"/>
                  <a:pt x="1069" y="99"/>
                  <a:pt x="1069" y="198"/>
                </a:cubicBezTo>
                <a:cubicBezTo>
                  <a:pt x="1069" y="198"/>
                  <a:pt x="1071" y="248"/>
                  <a:pt x="1055" y="270"/>
                </a:cubicBezTo>
                <a:cubicBezTo>
                  <a:pt x="1043" y="288"/>
                  <a:pt x="1019" y="302"/>
                  <a:pt x="987" y="302"/>
                </a:cubicBezTo>
                <a:cubicBezTo>
                  <a:pt x="488" y="303"/>
                  <a:pt x="0" y="307"/>
                  <a:pt x="0" y="307"/>
                </a:cubicBezTo>
                <a:lnTo>
                  <a:pt x="0" y="89"/>
                </a:lnTo>
                <a:cubicBezTo>
                  <a:pt x="3" y="41"/>
                  <a:pt x="7" y="33"/>
                  <a:pt x="21" y="18"/>
                </a:cubicBezTo>
                <a:cubicBezTo>
                  <a:pt x="35" y="3"/>
                  <a:pt x="66" y="1"/>
                  <a:pt x="83" y="0"/>
                </a:cubicBezTo>
                <a:close/>
              </a:path>
            </a:pathLst>
          </a:custGeom>
          <a:gradFill rotWithShape="1">
            <a:gsLst>
              <a:gs pos="0">
                <a:srgbClr val="135F98"/>
              </a:gs>
              <a:gs pos="50000">
                <a:srgbClr val="1C8EE4"/>
              </a:gs>
              <a:gs pos="100000">
                <a:srgbClr val="135F98"/>
              </a:gs>
            </a:gsLst>
            <a:lin ang="5400000" scaled="1"/>
          </a:gradFill>
          <a:ln w="28575" algn="ctr">
            <a:solidFill>
              <a:srgbClr val="FFFFFF"/>
            </a:solidFill>
            <a:round/>
            <a:headEnd/>
            <a:tailEnd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wrap="none" lIns="91422" tIns="45711" rIns="91422" bIns="45711" anchor="ctr"/>
          <a:lstStyle/>
          <a:p>
            <a:pPr algn="ctr"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数据稳定可靠</a:t>
            </a:r>
            <a:endParaRPr lang="zh-CN" altLang="zh-CN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564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圆角矩形 34"/>
          <p:cNvSpPr/>
          <p:nvPr/>
        </p:nvSpPr>
        <p:spPr>
          <a:xfrm>
            <a:off x="1331640" y="3356422"/>
            <a:ext cx="6375400" cy="2857500"/>
          </a:xfrm>
          <a:prstGeom prst="roundRect">
            <a:avLst>
              <a:gd name="adj" fmla="val 8827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553" tIns="81276" rIns="162553" bIns="81276" anchor="ctr"/>
          <a:lstStyle/>
          <a:p>
            <a:pPr>
              <a:defRPr/>
            </a:pPr>
            <a:endParaRPr lang="zh-CN" altLang="en-US" sz="800"/>
          </a:p>
        </p:txBody>
      </p:sp>
      <p:sp>
        <p:nvSpPr>
          <p:cNvPr id="79" name="矩形 78"/>
          <p:cNvSpPr/>
          <p:nvPr/>
        </p:nvSpPr>
        <p:spPr>
          <a:xfrm>
            <a:off x="3244995" y="980728"/>
            <a:ext cx="5287445" cy="2189309"/>
          </a:xfrm>
          <a:prstGeom prst="rect">
            <a:avLst/>
          </a:prstGeom>
        </p:spPr>
        <p:txBody>
          <a:bodyPr wrap="square" lIns="162553" tIns="81276" rIns="162553" bIns="81276">
            <a:spAutoFit/>
          </a:bodyPr>
          <a:lstStyle/>
          <a:p>
            <a:pPr indent="-288023" algn="l">
              <a:lnSpc>
                <a:spcPct val="150000"/>
              </a:lnSpc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n"/>
              <a:defRPr/>
            </a:pPr>
            <a:r>
              <a:rPr lang="en-US" altLang="zh-CN" b="1" dirty="0">
                <a:solidFill>
                  <a:srgbClr val="FF0000"/>
                </a:solidFill>
                <a:latin typeface="+mj-ea"/>
                <a:ea typeface="+mj-ea"/>
              </a:rPr>
              <a:t>ALL-IN-ONE</a:t>
            </a: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</a:rPr>
              <a:t>架构</a:t>
            </a:r>
            <a:r>
              <a:rPr lang="zh-CN" altLang="en-US" dirty="0">
                <a:latin typeface="+mj-ea"/>
                <a:ea typeface="+mj-ea"/>
              </a:rPr>
              <a:t>，集成主控、转发、存储、设备管理等的视频所需服务。部署更方便，缩短项目建设周期。</a:t>
            </a:r>
            <a:endParaRPr lang="en-US" altLang="zh-CN" dirty="0">
              <a:latin typeface="+mj-ea"/>
              <a:ea typeface="+mj-ea"/>
            </a:endParaRPr>
          </a:p>
          <a:p>
            <a:pPr indent="-288023" algn="l">
              <a:lnSpc>
                <a:spcPct val="150000"/>
              </a:lnSpc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n"/>
              <a:defRPr/>
            </a:pPr>
            <a:r>
              <a:rPr lang="zh-CN" altLang="en-US" dirty="0">
                <a:latin typeface="+mj-ea"/>
                <a:ea typeface="+mj-ea"/>
              </a:rPr>
              <a:t>智能监控、录像回放、电子地图、语音对讲、云台控制、报警管理、万能解码、运维服务等，让精力更多投放到行业业务系统中。</a:t>
            </a:r>
          </a:p>
          <a:p>
            <a:pPr indent="-288023" algn="l">
              <a:lnSpc>
                <a:spcPct val="150000"/>
              </a:lnSpc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n"/>
              <a:defRPr/>
            </a:pPr>
            <a:r>
              <a:rPr lang="zh-CN" altLang="en-US" dirty="0">
                <a:latin typeface="+mj-ea"/>
                <a:ea typeface="+mj-ea"/>
              </a:rPr>
              <a:t>高易用性、高性能、高性价比、高稳定性的整体方案。</a:t>
            </a:r>
            <a:endParaRPr lang="en-US" altLang="zh-CN" dirty="0">
              <a:latin typeface="+mj-ea"/>
              <a:ea typeface="+mj-ea"/>
            </a:endParaRPr>
          </a:p>
        </p:txBody>
      </p:sp>
      <p:grpSp>
        <p:nvGrpSpPr>
          <p:cNvPr id="2" name="组合 111"/>
          <p:cNvGrpSpPr>
            <a:grpSpLocks/>
          </p:cNvGrpSpPr>
          <p:nvPr/>
        </p:nvGrpSpPr>
        <p:grpSpPr bwMode="auto">
          <a:xfrm>
            <a:off x="1390378" y="3856484"/>
            <a:ext cx="6262687" cy="2043113"/>
            <a:chOff x="220326" y="1202359"/>
            <a:chExt cx="8352160" cy="2043105"/>
          </a:xfrm>
        </p:grpSpPr>
        <p:sp>
          <p:nvSpPr>
            <p:cNvPr id="50" name="TextBox 49"/>
            <p:cNvSpPr txBox="1"/>
            <p:nvPr/>
          </p:nvSpPr>
          <p:spPr>
            <a:xfrm>
              <a:off x="6499796" y="1877044"/>
              <a:ext cx="1786875" cy="2762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</a:rPr>
                <a:t>DH-DSS7016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499796" y="2858116"/>
              <a:ext cx="1786875" cy="2762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</a:rPr>
                <a:t>DH-DSS710</a:t>
              </a:r>
            </a:p>
          </p:txBody>
        </p:sp>
        <p:pic>
          <p:nvPicPr>
            <p:cNvPr id="6861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3636" y="2285992"/>
              <a:ext cx="2428850" cy="495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9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1829" y="1428736"/>
              <a:ext cx="642942" cy="241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矩形 57"/>
            <p:cNvSpPr/>
            <p:nvPr/>
          </p:nvSpPr>
          <p:spPr>
            <a:xfrm>
              <a:off x="3161048" y="1835770"/>
              <a:ext cx="1128442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存储设备 </a:t>
              </a:r>
            </a:p>
          </p:txBody>
        </p:sp>
        <p:pic>
          <p:nvPicPr>
            <p:cNvPr id="68621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910" y="1202359"/>
              <a:ext cx="448642" cy="642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2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0707" y="1214422"/>
              <a:ext cx="448642" cy="642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3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8675" y="1411910"/>
              <a:ext cx="309565" cy="285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矩形 61"/>
            <p:cNvSpPr/>
            <p:nvPr/>
          </p:nvSpPr>
          <p:spPr>
            <a:xfrm>
              <a:off x="220326" y="1835770"/>
              <a:ext cx="1331687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管理服务器 </a:t>
              </a:r>
            </a:p>
          </p:txBody>
        </p:sp>
        <p:sp>
          <p:nvSpPr>
            <p:cNvPr id="63" name="矩形 62"/>
            <p:cNvSpPr/>
            <p:nvPr/>
          </p:nvSpPr>
          <p:spPr>
            <a:xfrm>
              <a:off x="1564716" y="1845294"/>
              <a:ext cx="1537052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流媒体服务器 </a:t>
              </a:r>
            </a:p>
          </p:txBody>
        </p:sp>
        <p:sp>
          <p:nvSpPr>
            <p:cNvPr id="64" name="矩形 63"/>
            <p:cNvSpPr/>
            <p:nvPr/>
          </p:nvSpPr>
          <p:spPr>
            <a:xfrm>
              <a:off x="4467331" y="1840532"/>
              <a:ext cx="1067044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平台软件</a:t>
              </a:r>
            </a:p>
          </p:txBody>
        </p:sp>
        <p:sp>
          <p:nvSpPr>
            <p:cNvPr id="71" name="加号 70"/>
            <p:cNvSpPr/>
            <p:nvPr/>
          </p:nvSpPr>
          <p:spPr>
            <a:xfrm>
              <a:off x="1319127" y="1345233"/>
              <a:ext cx="357799" cy="357187"/>
            </a:xfrm>
            <a:prstGeom prst="mathPl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CN" altLang="en-US" sz="800"/>
            </a:p>
          </p:txBody>
        </p:sp>
        <p:sp>
          <p:nvSpPr>
            <p:cNvPr id="72" name="加号 71"/>
            <p:cNvSpPr/>
            <p:nvPr/>
          </p:nvSpPr>
          <p:spPr>
            <a:xfrm>
              <a:off x="2710096" y="1340471"/>
              <a:ext cx="357798" cy="357186"/>
            </a:xfrm>
            <a:prstGeom prst="mathPl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CN" altLang="en-US" sz="800"/>
            </a:p>
          </p:txBody>
        </p:sp>
        <p:sp>
          <p:nvSpPr>
            <p:cNvPr id="75" name="加号 74"/>
            <p:cNvSpPr/>
            <p:nvPr/>
          </p:nvSpPr>
          <p:spPr>
            <a:xfrm>
              <a:off x="4143406" y="1349996"/>
              <a:ext cx="357799" cy="357186"/>
            </a:xfrm>
            <a:prstGeom prst="mathPl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CN" altLang="en-US" sz="800"/>
            </a:p>
          </p:txBody>
        </p:sp>
        <p:cxnSp>
          <p:nvCxnSpPr>
            <p:cNvPr id="68630" name="直接箭头​​连接符 4"/>
            <p:cNvCxnSpPr>
              <a:cxnSpLocks noChangeShapeType="1"/>
            </p:cNvCxnSpPr>
            <p:nvPr/>
          </p:nvCxnSpPr>
          <p:spPr bwMode="auto">
            <a:xfrm rot="10800000">
              <a:off x="5419731" y="1500174"/>
              <a:ext cx="223839" cy="7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cxnSp>
        <p:cxnSp>
          <p:nvCxnSpPr>
            <p:cNvPr id="68631" name="直接箭头​​连接符 4"/>
            <p:cNvCxnSpPr>
              <a:cxnSpLocks noChangeShapeType="1"/>
            </p:cNvCxnSpPr>
            <p:nvPr/>
          </p:nvCxnSpPr>
          <p:spPr bwMode="auto">
            <a:xfrm rot="10800000">
              <a:off x="5419731" y="1643056"/>
              <a:ext cx="223839" cy="1588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cxnSp>
        <p:pic>
          <p:nvPicPr>
            <p:cNvPr id="68632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23" y="2273929"/>
              <a:ext cx="448642" cy="642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33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223" y="2285992"/>
              <a:ext cx="448642" cy="642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34" name="Picture 12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1431" y="2554919"/>
              <a:ext cx="807249" cy="142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3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0191" y="2483480"/>
              <a:ext cx="309565" cy="285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" name="矩形 102"/>
            <p:cNvSpPr/>
            <p:nvPr/>
          </p:nvSpPr>
          <p:spPr>
            <a:xfrm>
              <a:off x="220326" y="2959715"/>
              <a:ext cx="1331687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管理服务器 </a:t>
              </a:r>
            </a:p>
          </p:txBody>
        </p:sp>
        <p:sp>
          <p:nvSpPr>
            <p:cNvPr id="104" name="矩形 103"/>
            <p:cNvSpPr/>
            <p:nvPr/>
          </p:nvSpPr>
          <p:spPr>
            <a:xfrm>
              <a:off x="1564716" y="2969240"/>
              <a:ext cx="1537052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流媒体服务器 </a:t>
              </a:r>
            </a:p>
          </p:txBody>
        </p:sp>
        <p:sp>
          <p:nvSpPr>
            <p:cNvPr id="105" name="矩形 104"/>
            <p:cNvSpPr/>
            <p:nvPr/>
          </p:nvSpPr>
          <p:spPr>
            <a:xfrm>
              <a:off x="3213978" y="2969240"/>
              <a:ext cx="1331687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高清解码器 </a:t>
              </a:r>
            </a:p>
          </p:txBody>
        </p:sp>
        <p:sp>
          <p:nvSpPr>
            <p:cNvPr id="106" name="矩形 105"/>
            <p:cNvSpPr/>
            <p:nvPr/>
          </p:nvSpPr>
          <p:spPr>
            <a:xfrm>
              <a:off x="4467331" y="2964477"/>
              <a:ext cx="1067044" cy="276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200" dirty="0">
                  <a:latin typeface="+mj-ea"/>
                  <a:ea typeface="+mj-ea"/>
                </a:rPr>
                <a:t>平台软件</a:t>
              </a:r>
            </a:p>
          </p:txBody>
        </p:sp>
        <p:sp>
          <p:nvSpPr>
            <p:cNvPr id="107" name="加号 106"/>
            <p:cNvSpPr/>
            <p:nvPr/>
          </p:nvSpPr>
          <p:spPr>
            <a:xfrm>
              <a:off x="1285252" y="2416792"/>
              <a:ext cx="357799" cy="357186"/>
            </a:xfrm>
            <a:prstGeom prst="mathPl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CN" altLang="en-US" sz="800"/>
            </a:p>
          </p:txBody>
        </p:sp>
        <p:sp>
          <p:nvSpPr>
            <p:cNvPr id="108" name="加号 107"/>
            <p:cNvSpPr/>
            <p:nvPr/>
          </p:nvSpPr>
          <p:spPr>
            <a:xfrm>
              <a:off x="2786313" y="2412029"/>
              <a:ext cx="357798" cy="357187"/>
            </a:xfrm>
            <a:prstGeom prst="mathPl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CN" altLang="en-US" sz="800"/>
            </a:p>
          </p:txBody>
        </p:sp>
        <p:sp>
          <p:nvSpPr>
            <p:cNvPr id="109" name="加号 108"/>
            <p:cNvSpPr/>
            <p:nvPr/>
          </p:nvSpPr>
          <p:spPr>
            <a:xfrm>
              <a:off x="4215389" y="2421554"/>
              <a:ext cx="355681" cy="357187"/>
            </a:xfrm>
            <a:prstGeom prst="mathPl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CN" altLang="en-US" sz="800"/>
            </a:p>
          </p:txBody>
        </p:sp>
        <p:cxnSp>
          <p:nvCxnSpPr>
            <p:cNvPr id="68643" name="直接箭头​​连接符 4"/>
            <p:cNvCxnSpPr>
              <a:cxnSpLocks noChangeShapeType="1"/>
            </p:cNvCxnSpPr>
            <p:nvPr/>
          </p:nvCxnSpPr>
          <p:spPr bwMode="auto">
            <a:xfrm rot="10800000">
              <a:off x="5429256" y="2500300"/>
              <a:ext cx="223839" cy="7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cxnSp>
        <p:cxnSp>
          <p:nvCxnSpPr>
            <p:cNvPr id="68644" name="直接箭头​​连接符 4"/>
            <p:cNvCxnSpPr>
              <a:cxnSpLocks noChangeShapeType="1"/>
            </p:cNvCxnSpPr>
            <p:nvPr/>
          </p:nvCxnSpPr>
          <p:spPr bwMode="auto">
            <a:xfrm rot="10800000">
              <a:off x="5429256" y="2643182"/>
              <a:ext cx="223839" cy="1588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cxnSp>
      </p:grpSp>
      <p:sp>
        <p:nvSpPr>
          <p:cNvPr id="36" name="同侧圆角矩形 35"/>
          <p:cNvSpPr/>
          <p:nvPr/>
        </p:nvSpPr>
        <p:spPr>
          <a:xfrm>
            <a:off x="1331640" y="3284984"/>
            <a:ext cx="6375400" cy="428625"/>
          </a:xfrm>
          <a:prstGeom prst="round2SameRect">
            <a:avLst>
              <a:gd name="adj1" fmla="val 47650"/>
              <a:gd name="adj2" fmla="val 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553" tIns="81276" rIns="162553" bIns="81276" anchor="ctr"/>
          <a:lstStyle/>
          <a:p>
            <a:pPr marL="0" lvl="1"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+mj-ea"/>
                <a:ea typeface="+mj-ea"/>
              </a:rPr>
              <a:t>ALL-IN-ONE</a:t>
            </a: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</a:rPr>
              <a:t>架构</a:t>
            </a:r>
          </a:p>
        </p:txBody>
      </p:sp>
      <p:pic>
        <p:nvPicPr>
          <p:cNvPr id="68615" name="图片 36" descr="NVR6000图片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540" y="3785047"/>
            <a:ext cx="14097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Freeform 22"/>
          <p:cNvSpPr>
            <a:spLocks/>
          </p:cNvSpPr>
          <p:nvPr/>
        </p:nvSpPr>
        <p:spPr bwMode="gray">
          <a:xfrm>
            <a:off x="438487" y="1556792"/>
            <a:ext cx="2261305" cy="687387"/>
          </a:xfrm>
          <a:custGeom>
            <a:avLst/>
            <a:gdLst>
              <a:gd name="T0" fmla="*/ 30490 w 1071"/>
              <a:gd name="T1" fmla="*/ 0 h 307"/>
              <a:gd name="T2" fmla="*/ 391815 w 1071"/>
              <a:gd name="T3" fmla="*/ 0 h 307"/>
              <a:gd name="T4" fmla="*/ 391815 w 1071"/>
              <a:gd name="T5" fmla="*/ 48599 h 307"/>
              <a:gd name="T6" fmla="*/ 386794 w 1071"/>
              <a:gd name="T7" fmla="*/ 66174 h 307"/>
              <a:gd name="T8" fmla="*/ 361937 w 1071"/>
              <a:gd name="T9" fmla="*/ 74099 h 307"/>
              <a:gd name="T10" fmla="*/ 0 w 1071"/>
              <a:gd name="T11" fmla="*/ 75362 h 307"/>
              <a:gd name="T12" fmla="*/ 0 w 1071"/>
              <a:gd name="T13" fmla="*/ 21938 h 307"/>
              <a:gd name="T14" fmla="*/ 7527 w 1071"/>
              <a:gd name="T15" fmla="*/ 4265 h 307"/>
              <a:gd name="T16" fmla="*/ 30490 w 1071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71"/>
              <a:gd name="T28" fmla="*/ 0 h 307"/>
              <a:gd name="T29" fmla="*/ 1071 w 1071"/>
              <a:gd name="T30" fmla="*/ 307 h 30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71" h="307">
                <a:moveTo>
                  <a:pt x="83" y="0"/>
                </a:moveTo>
                <a:lnTo>
                  <a:pt x="1069" y="0"/>
                </a:lnTo>
                <a:cubicBezTo>
                  <a:pt x="1069" y="0"/>
                  <a:pt x="1069" y="99"/>
                  <a:pt x="1069" y="198"/>
                </a:cubicBezTo>
                <a:cubicBezTo>
                  <a:pt x="1069" y="198"/>
                  <a:pt x="1071" y="248"/>
                  <a:pt x="1055" y="270"/>
                </a:cubicBezTo>
                <a:cubicBezTo>
                  <a:pt x="1043" y="288"/>
                  <a:pt x="1019" y="302"/>
                  <a:pt x="987" y="302"/>
                </a:cubicBezTo>
                <a:cubicBezTo>
                  <a:pt x="488" y="303"/>
                  <a:pt x="0" y="307"/>
                  <a:pt x="0" y="307"/>
                </a:cubicBezTo>
                <a:lnTo>
                  <a:pt x="0" y="89"/>
                </a:lnTo>
                <a:cubicBezTo>
                  <a:pt x="3" y="41"/>
                  <a:pt x="7" y="33"/>
                  <a:pt x="21" y="18"/>
                </a:cubicBezTo>
                <a:cubicBezTo>
                  <a:pt x="35" y="3"/>
                  <a:pt x="66" y="1"/>
                  <a:pt x="83" y="0"/>
                </a:cubicBezTo>
                <a:close/>
              </a:path>
            </a:pathLst>
          </a:custGeom>
          <a:gradFill rotWithShape="1">
            <a:gsLst>
              <a:gs pos="0">
                <a:srgbClr val="135F98"/>
              </a:gs>
              <a:gs pos="50000">
                <a:srgbClr val="1C8EE4"/>
              </a:gs>
              <a:gs pos="100000">
                <a:srgbClr val="135F98"/>
              </a:gs>
            </a:gsLst>
            <a:lin ang="5400000" scaled="1"/>
          </a:gradFill>
          <a:ln w="28575" algn="ctr">
            <a:solidFill>
              <a:srgbClr val="FFFFFF"/>
            </a:solidFill>
            <a:round/>
            <a:headEnd/>
            <a:tailEnd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wrap="none" lIns="91422" tIns="45711" rIns="91422" bIns="45711" anchor="ctr"/>
          <a:lstStyle/>
          <a:p>
            <a:pPr algn="ctr"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一体化平台</a:t>
            </a:r>
            <a:endParaRPr lang="zh-CN" altLang="zh-CN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89408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57"/>
          <p:cNvSpPr>
            <a:spLocks noChangeArrowheads="1"/>
          </p:cNvSpPr>
          <p:nvPr/>
        </p:nvSpPr>
        <p:spPr bwMode="auto">
          <a:xfrm>
            <a:off x="3204293" y="1123939"/>
            <a:ext cx="5597774" cy="3079739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2060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>
              <a:latin typeface="隶书" pitchFamily="49" charset="-122"/>
            </a:endParaRPr>
          </a:p>
        </p:txBody>
      </p:sp>
      <p:sp>
        <p:nvSpPr>
          <p:cNvPr id="5" name="Oval 457"/>
          <p:cNvSpPr>
            <a:spLocks noChangeArrowheads="1"/>
          </p:cNvSpPr>
          <p:nvPr/>
        </p:nvSpPr>
        <p:spPr bwMode="auto">
          <a:xfrm>
            <a:off x="3491880" y="1094306"/>
            <a:ext cx="5310187" cy="3062839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>
              <a:latin typeface="隶书" pitchFamily="49" charset="-122"/>
            </a:endParaRPr>
          </a:p>
        </p:txBody>
      </p:sp>
      <p:sp>
        <p:nvSpPr>
          <p:cNvPr id="6" name="Oval 457"/>
          <p:cNvSpPr>
            <a:spLocks noChangeArrowheads="1"/>
          </p:cNvSpPr>
          <p:nvPr/>
        </p:nvSpPr>
        <p:spPr bwMode="auto">
          <a:xfrm>
            <a:off x="3881018" y="1383576"/>
            <a:ext cx="4363390" cy="2578814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>
              <a:latin typeface="隶书" pitchFamily="49" charset="-122"/>
            </a:endParaRPr>
          </a:p>
        </p:txBody>
      </p:sp>
      <p:sp>
        <p:nvSpPr>
          <p:cNvPr id="7" name="Left-Right Arrow 30"/>
          <p:cNvSpPr>
            <a:spLocks noChangeArrowheads="1"/>
          </p:cNvSpPr>
          <p:nvPr/>
        </p:nvSpPr>
        <p:spPr bwMode="auto">
          <a:xfrm>
            <a:off x="3259858" y="4279889"/>
            <a:ext cx="5705474" cy="656167"/>
          </a:xfrm>
          <a:prstGeom prst="leftRightArrow">
            <a:avLst>
              <a:gd name="adj1" fmla="val 50000"/>
              <a:gd name="adj2" fmla="val 49974"/>
            </a:avLst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>
              <a:defRPr/>
            </a:pPr>
            <a:endParaRPr lang="en-US" sz="2800">
              <a:latin typeface="Arial" charset="0"/>
            </a:endParaRPr>
          </a:p>
        </p:txBody>
      </p:sp>
      <p:sp>
        <p:nvSpPr>
          <p:cNvPr id="8" name="Left-Right Arrow 30"/>
          <p:cNvSpPr>
            <a:spLocks noChangeArrowheads="1"/>
          </p:cNvSpPr>
          <p:nvPr/>
        </p:nvSpPr>
        <p:spPr bwMode="auto">
          <a:xfrm>
            <a:off x="3759919" y="4279889"/>
            <a:ext cx="4678363" cy="656167"/>
          </a:xfrm>
          <a:prstGeom prst="leftRightArrow">
            <a:avLst>
              <a:gd name="adj1" fmla="val 50000"/>
              <a:gd name="adj2" fmla="val 49974"/>
            </a:avLst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>
              <a:defRPr/>
            </a:pPr>
            <a:endParaRPr lang="en-US" sz="2800">
              <a:latin typeface="Arial" charset="0"/>
            </a:endParaRPr>
          </a:p>
        </p:txBody>
      </p:sp>
      <p:pic>
        <p:nvPicPr>
          <p:cNvPr id="9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41139" y="1809739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36096" y="1809739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32240" y="1809739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41139" y="2944273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36096" y="2999306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32240" y="3028939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41139" y="2391822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32240" y="2406639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9" descr="5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36096" y="2417222"/>
            <a:ext cx="1200150" cy="560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/>
          <p:cNvSpPr/>
          <p:nvPr/>
        </p:nvSpPr>
        <p:spPr>
          <a:xfrm>
            <a:off x="3059832" y="5171005"/>
            <a:ext cx="1082675" cy="414867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zh-CN" altLang="en-US" b="1" dirty="0" smtClean="0">
                <a:solidFill>
                  <a:srgbClr val="002060"/>
                </a:solidFill>
                <a:latin typeface="+mn-ea"/>
              </a:rPr>
              <a:t>业务</a:t>
            </a:r>
            <a:r>
              <a:rPr lang="en-US" altLang="zh-CN" b="1" dirty="0" smtClean="0">
                <a:solidFill>
                  <a:srgbClr val="002060"/>
                </a:solidFill>
                <a:latin typeface="+mn-ea"/>
              </a:rPr>
              <a:t>1</a:t>
            </a:r>
            <a:endParaRPr lang="zh-CN" altLang="en-US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092081" y="5154072"/>
            <a:ext cx="1046169" cy="44873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b="1" dirty="0" smtClean="0">
                <a:solidFill>
                  <a:srgbClr val="002060"/>
                </a:solidFill>
                <a:latin typeface="+mn-ea"/>
              </a:rPr>
              <a:t>业务</a:t>
            </a:r>
            <a:r>
              <a:rPr lang="en-US" altLang="zh-CN" b="1" dirty="0" smtClean="0">
                <a:solidFill>
                  <a:srgbClr val="002060"/>
                </a:solidFill>
                <a:latin typeface="+mn-ea"/>
              </a:rPr>
              <a:t>N</a:t>
            </a:r>
            <a:endParaRPr lang="zh-CN" altLang="en-US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515694" y="5171005"/>
            <a:ext cx="1109663" cy="43180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zh-CN" altLang="en-US" b="1" dirty="0" smtClean="0">
                <a:solidFill>
                  <a:srgbClr val="002060"/>
                </a:solidFill>
                <a:latin typeface="+mn-ea"/>
              </a:rPr>
              <a:t>业务</a:t>
            </a:r>
            <a:r>
              <a:rPr lang="en-US" altLang="zh-CN" b="1" dirty="0" smtClean="0">
                <a:solidFill>
                  <a:srgbClr val="002060"/>
                </a:solidFill>
                <a:latin typeface="+mn-ea"/>
              </a:rPr>
              <a:t>3</a:t>
            </a:r>
            <a:endParaRPr lang="zh-CN" altLang="en-US" b="1" dirty="0">
              <a:solidFill>
                <a:srgbClr val="002060"/>
              </a:solidFill>
              <a:latin typeface="+mn-ea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3204293" y="5920305"/>
            <a:ext cx="576103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6818738" y="5949771"/>
            <a:ext cx="720725" cy="431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>
              <a:defRPr/>
            </a:pPr>
            <a:r>
              <a:rPr lang="en-US" altLang="zh-CN" b="1" dirty="0">
                <a:solidFill>
                  <a:srgbClr val="002060"/>
                </a:solidFill>
                <a:latin typeface="+mn-ea"/>
              </a:rPr>
              <a:t>……</a:t>
            </a:r>
            <a:endParaRPr lang="zh-CN" altLang="en-US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2" name="矩形 45"/>
          <p:cNvSpPr>
            <a:spLocks noChangeArrowheads="1"/>
          </p:cNvSpPr>
          <p:nvPr/>
        </p:nvSpPr>
        <p:spPr bwMode="auto">
          <a:xfrm flipH="1">
            <a:off x="5141839" y="1435088"/>
            <a:ext cx="1914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b="1" dirty="0" smtClean="0">
                <a:solidFill>
                  <a:srgbClr val="002060"/>
                </a:solidFill>
                <a:latin typeface="+mn-ea"/>
              </a:rPr>
              <a:t>统一访问存储</a:t>
            </a:r>
            <a:r>
              <a:rPr lang="zh-CN" altLang="en-US" b="1" dirty="0">
                <a:solidFill>
                  <a:srgbClr val="002060"/>
                </a:solidFill>
                <a:latin typeface="+mn-ea"/>
              </a:rPr>
              <a:t>池</a:t>
            </a:r>
          </a:p>
        </p:txBody>
      </p:sp>
      <p:sp>
        <p:nvSpPr>
          <p:cNvPr id="33" name="Left-Right Arrow 30"/>
          <p:cNvSpPr>
            <a:spLocks noChangeArrowheads="1"/>
          </p:cNvSpPr>
          <p:nvPr/>
        </p:nvSpPr>
        <p:spPr bwMode="auto">
          <a:xfrm>
            <a:off x="4380631" y="4279889"/>
            <a:ext cx="3363912" cy="656167"/>
          </a:xfrm>
          <a:prstGeom prst="leftRightArrow">
            <a:avLst>
              <a:gd name="adj1" fmla="val 50000"/>
              <a:gd name="adj2" fmla="val 49974"/>
            </a:avLst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>
              <a:defRPr/>
            </a:pPr>
            <a:endParaRPr lang="en-US" sz="2800">
              <a:latin typeface="Arial" charset="0"/>
            </a:endParaRPr>
          </a:p>
        </p:txBody>
      </p:sp>
      <p:sp>
        <p:nvSpPr>
          <p:cNvPr id="34" name="矩形 46"/>
          <p:cNvSpPr>
            <a:spLocks noChangeArrowheads="1"/>
          </p:cNvSpPr>
          <p:nvPr/>
        </p:nvSpPr>
        <p:spPr bwMode="auto">
          <a:xfrm flipH="1">
            <a:off x="4860056" y="4449096"/>
            <a:ext cx="25130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chemeClr val="bg1"/>
                </a:solidFill>
                <a:latin typeface="+mn-ea"/>
              </a:rPr>
              <a:t>存储池整体聚合带宽</a:t>
            </a:r>
          </a:p>
        </p:txBody>
      </p:sp>
      <p:sp>
        <p:nvSpPr>
          <p:cNvPr id="35" name="矩形 34"/>
          <p:cNvSpPr/>
          <p:nvPr/>
        </p:nvSpPr>
        <p:spPr>
          <a:xfrm>
            <a:off x="4283793" y="5154072"/>
            <a:ext cx="1087438" cy="44873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zh-CN" altLang="en-US" b="1" dirty="0" smtClean="0">
                <a:solidFill>
                  <a:srgbClr val="002060"/>
                </a:solidFill>
                <a:latin typeface="+mn-ea"/>
              </a:rPr>
              <a:t>业务</a:t>
            </a:r>
            <a:r>
              <a:rPr lang="en-US" altLang="zh-CN" b="1" dirty="0" smtClean="0">
                <a:solidFill>
                  <a:srgbClr val="002060"/>
                </a:solidFill>
                <a:latin typeface="+mn-ea"/>
              </a:rPr>
              <a:t>2</a:t>
            </a:r>
            <a:endParaRPr lang="zh-CN" altLang="en-US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495177" y="5048261"/>
            <a:ext cx="719137" cy="431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US" altLang="zh-CN" sz="1600" b="1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sz="1600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942565" y="2619787"/>
            <a:ext cx="719137" cy="431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US" altLang="zh-CN" sz="1600" b="1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sz="1600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矩形 37"/>
          <p:cNvSpPr>
            <a:spLocks noChangeArrowheads="1"/>
          </p:cNvSpPr>
          <p:nvPr/>
        </p:nvSpPr>
        <p:spPr bwMode="auto">
          <a:xfrm>
            <a:off x="3209029" y="5996517"/>
            <a:ext cx="32861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b="1" dirty="0" smtClean="0">
                <a:solidFill>
                  <a:srgbClr val="002060"/>
                </a:solidFill>
                <a:latin typeface="+mn-ea"/>
              </a:rPr>
              <a:t>业务增加</a:t>
            </a:r>
            <a:r>
              <a:rPr lang="zh-CN" altLang="en-US" b="1" dirty="0">
                <a:solidFill>
                  <a:srgbClr val="002060"/>
                </a:solidFill>
                <a:latin typeface="+mn-ea"/>
              </a:rPr>
              <a:t>，存储容量与性能需求提升</a:t>
            </a:r>
          </a:p>
        </p:txBody>
      </p:sp>
      <p:sp>
        <p:nvSpPr>
          <p:cNvPr id="39" name="矩形 38"/>
          <p:cNvSpPr>
            <a:spLocks noChangeArrowheads="1"/>
          </p:cNvSpPr>
          <p:nvPr/>
        </p:nvSpPr>
        <p:spPr bwMode="auto">
          <a:xfrm>
            <a:off x="7690919" y="6012239"/>
            <a:ext cx="1704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 dirty="0" smtClean="0">
                <a:solidFill>
                  <a:srgbClr val="002060"/>
                </a:solidFill>
                <a:latin typeface="+mn-ea"/>
              </a:rPr>
              <a:t>业务再次</a:t>
            </a:r>
            <a:r>
              <a:rPr lang="zh-CN" altLang="en-US" b="1" dirty="0">
                <a:solidFill>
                  <a:srgbClr val="002060"/>
                </a:solidFill>
                <a:latin typeface="+mn-ea"/>
              </a:rPr>
              <a:t>增加</a:t>
            </a:r>
          </a:p>
        </p:txBody>
      </p:sp>
      <p:sp>
        <p:nvSpPr>
          <p:cNvPr id="40" name="矩形 39"/>
          <p:cNvSpPr/>
          <p:nvPr/>
        </p:nvSpPr>
        <p:spPr>
          <a:xfrm>
            <a:off x="323528" y="2411842"/>
            <a:ext cx="2880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>
                <a:latin typeface="+mn-ea"/>
              </a:rPr>
              <a:t>存储利用率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&gt;80%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23528" y="2831343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 smtClean="0">
                <a:latin typeface="+mn-ea"/>
              </a:rPr>
              <a:t>无</a:t>
            </a:r>
            <a:r>
              <a:rPr lang="en-US" altLang="zh-CN" sz="1800" b="1" dirty="0" smtClean="0">
                <a:latin typeface="+mn-ea"/>
              </a:rPr>
              <a:t>RAID</a:t>
            </a:r>
            <a:r>
              <a:rPr lang="zh-CN" altLang="en-US" sz="1800" b="1" dirty="0" smtClean="0">
                <a:latin typeface="+mn-ea"/>
              </a:rPr>
              <a:t>设计，避免二次伤害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323528" y="3527843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 smtClean="0">
                <a:latin typeface="+mn-ea"/>
              </a:rPr>
              <a:t>负载均衡，无性能瓶颈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23528" y="3947344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 smtClean="0">
                <a:latin typeface="+mn-ea"/>
              </a:rPr>
              <a:t>允许整框设备损坏，数据不丢失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23528" y="4643844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 smtClean="0">
                <a:latin typeface="+mn-ea"/>
              </a:rPr>
              <a:t>动态扩容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50" name="Freeform 22"/>
          <p:cNvSpPr>
            <a:spLocks/>
          </p:cNvSpPr>
          <p:nvPr/>
        </p:nvSpPr>
        <p:spPr bwMode="gray">
          <a:xfrm>
            <a:off x="438487" y="1412776"/>
            <a:ext cx="2261305" cy="687387"/>
          </a:xfrm>
          <a:custGeom>
            <a:avLst/>
            <a:gdLst>
              <a:gd name="T0" fmla="*/ 30490 w 1071"/>
              <a:gd name="T1" fmla="*/ 0 h 307"/>
              <a:gd name="T2" fmla="*/ 391815 w 1071"/>
              <a:gd name="T3" fmla="*/ 0 h 307"/>
              <a:gd name="T4" fmla="*/ 391815 w 1071"/>
              <a:gd name="T5" fmla="*/ 48599 h 307"/>
              <a:gd name="T6" fmla="*/ 386794 w 1071"/>
              <a:gd name="T7" fmla="*/ 66174 h 307"/>
              <a:gd name="T8" fmla="*/ 361937 w 1071"/>
              <a:gd name="T9" fmla="*/ 74099 h 307"/>
              <a:gd name="T10" fmla="*/ 0 w 1071"/>
              <a:gd name="T11" fmla="*/ 75362 h 307"/>
              <a:gd name="T12" fmla="*/ 0 w 1071"/>
              <a:gd name="T13" fmla="*/ 21938 h 307"/>
              <a:gd name="T14" fmla="*/ 7527 w 1071"/>
              <a:gd name="T15" fmla="*/ 4265 h 307"/>
              <a:gd name="T16" fmla="*/ 30490 w 1071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71"/>
              <a:gd name="T28" fmla="*/ 0 h 307"/>
              <a:gd name="T29" fmla="*/ 1071 w 1071"/>
              <a:gd name="T30" fmla="*/ 307 h 30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71" h="307">
                <a:moveTo>
                  <a:pt x="83" y="0"/>
                </a:moveTo>
                <a:lnTo>
                  <a:pt x="1069" y="0"/>
                </a:lnTo>
                <a:cubicBezTo>
                  <a:pt x="1069" y="0"/>
                  <a:pt x="1069" y="99"/>
                  <a:pt x="1069" y="198"/>
                </a:cubicBezTo>
                <a:cubicBezTo>
                  <a:pt x="1069" y="198"/>
                  <a:pt x="1071" y="248"/>
                  <a:pt x="1055" y="270"/>
                </a:cubicBezTo>
                <a:cubicBezTo>
                  <a:pt x="1043" y="288"/>
                  <a:pt x="1019" y="302"/>
                  <a:pt x="987" y="302"/>
                </a:cubicBezTo>
                <a:cubicBezTo>
                  <a:pt x="488" y="303"/>
                  <a:pt x="0" y="307"/>
                  <a:pt x="0" y="307"/>
                </a:cubicBezTo>
                <a:lnTo>
                  <a:pt x="0" y="89"/>
                </a:lnTo>
                <a:cubicBezTo>
                  <a:pt x="3" y="41"/>
                  <a:pt x="7" y="33"/>
                  <a:pt x="21" y="18"/>
                </a:cubicBezTo>
                <a:cubicBezTo>
                  <a:pt x="35" y="3"/>
                  <a:pt x="66" y="1"/>
                  <a:pt x="83" y="0"/>
                </a:cubicBezTo>
                <a:close/>
              </a:path>
            </a:pathLst>
          </a:custGeom>
          <a:gradFill rotWithShape="1">
            <a:gsLst>
              <a:gs pos="0">
                <a:srgbClr val="135F98"/>
              </a:gs>
              <a:gs pos="50000">
                <a:srgbClr val="1C8EE4"/>
              </a:gs>
              <a:gs pos="100000">
                <a:srgbClr val="135F98"/>
              </a:gs>
            </a:gsLst>
            <a:lin ang="5400000" scaled="1"/>
          </a:gradFill>
          <a:ln w="28575" algn="ctr">
            <a:solidFill>
              <a:srgbClr val="FFFFFF"/>
            </a:solidFill>
            <a:round/>
            <a:headEnd/>
            <a:tailEnd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wrap="none" lIns="91422" tIns="45711" rIns="91422" bIns="45711" anchor="ctr"/>
          <a:lstStyle/>
          <a:p>
            <a:pPr algn="ctr"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视频云存储</a:t>
            </a:r>
            <a:endParaRPr lang="zh-CN" altLang="zh-CN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40946" y="27056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方案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亮点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642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8" grpId="1" animBg="1"/>
      <p:bldP spid="18" grpId="0" animBg="1"/>
      <p:bldP spid="20" grpId="0" animBg="1"/>
      <p:bldP spid="29" grpId="0"/>
      <p:bldP spid="33" grpId="0" animBg="1"/>
      <p:bldP spid="35" grpId="0" animBg="1"/>
      <p:bldP spid="36" grpId="0"/>
      <p:bldP spid="37" grpId="0"/>
      <p:bldP spid="38" grpId="0"/>
      <p:bldP spid="3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42976" y="2808798"/>
            <a:ext cx="242889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枪球联动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走廊模式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智能研判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视频报警联动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门禁报警联动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道闸报警联动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报警上墙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86314" y="2808798"/>
            <a:ext cx="37147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智能灯光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电子地图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多时段多样门化禁模式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时钟同步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实用的报表统计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第三方设备接入便捷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algn="l">
              <a:spcBef>
                <a:spcPts val="600"/>
              </a:spcBef>
              <a:buFont typeface="Wingdings" pitchFamily="2" charset="2"/>
              <a:buChar char="u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整个平台性价比高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298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1288616"/>
            <a:ext cx="3357586" cy="130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412605" y="260648"/>
            <a:ext cx="6895699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视频综合管理平台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148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>
          <a:xfrm>
            <a:off x="230832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视频综合管理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平台功能</a:t>
            </a:r>
            <a:endParaRPr kumimoji="1" lang="zh-CN" alt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1520825" y="1229841"/>
            <a:ext cx="1143000" cy="4143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CN" altLang="en-US" sz="1600" b="1" dirty="0">
                <a:solidFill>
                  <a:schemeClr val="tx2">
                    <a:lumMod val="75000"/>
                  </a:schemeClr>
                </a:solidFill>
              </a:rPr>
              <a:t>录像回放</a:t>
            </a:r>
          </a:p>
        </p:txBody>
      </p:sp>
      <p:sp>
        <p:nvSpPr>
          <p:cNvPr id="97" name="圆角矩形 96"/>
          <p:cNvSpPr/>
          <p:nvPr/>
        </p:nvSpPr>
        <p:spPr>
          <a:xfrm>
            <a:off x="1601788" y="25157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录像查询</a:t>
            </a:r>
          </a:p>
        </p:txBody>
      </p:sp>
      <p:sp>
        <p:nvSpPr>
          <p:cNvPr id="98" name="圆角矩形 97"/>
          <p:cNvSpPr/>
          <p:nvPr/>
        </p:nvSpPr>
        <p:spPr>
          <a:xfrm>
            <a:off x="1601788" y="30872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录像打标</a:t>
            </a:r>
          </a:p>
        </p:txBody>
      </p:sp>
      <p:sp>
        <p:nvSpPr>
          <p:cNvPr id="99" name="圆角矩形 98"/>
          <p:cNvSpPr/>
          <p:nvPr/>
        </p:nvSpPr>
        <p:spPr>
          <a:xfrm>
            <a:off x="1601788" y="36587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录像下载</a:t>
            </a:r>
          </a:p>
        </p:txBody>
      </p:sp>
      <p:sp>
        <p:nvSpPr>
          <p:cNvPr id="100" name="圆角矩形 99"/>
          <p:cNvSpPr/>
          <p:nvPr/>
        </p:nvSpPr>
        <p:spPr>
          <a:xfrm>
            <a:off x="5194300" y="1229841"/>
            <a:ext cx="1143000" cy="4143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CN" altLang="en-US" sz="1600" b="1" dirty="0">
                <a:solidFill>
                  <a:schemeClr val="tx2">
                    <a:lumMod val="75000"/>
                  </a:schemeClr>
                </a:solidFill>
              </a:rPr>
              <a:t>智能分析</a:t>
            </a:r>
          </a:p>
        </p:txBody>
      </p:sp>
      <p:sp>
        <p:nvSpPr>
          <p:cNvPr id="101" name="圆角矩形 100"/>
          <p:cNvSpPr/>
          <p:nvPr/>
        </p:nvSpPr>
        <p:spPr>
          <a:xfrm>
            <a:off x="5276850" y="25157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人脸识别</a:t>
            </a:r>
          </a:p>
        </p:txBody>
      </p:sp>
      <p:sp>
        <p:nvSpPr>
          <p:cNvPr id="102" name="圆角矩形 101"/>
          <p:cNvSpPr/>
          <p:nvPr/>
        </p:nvSpPr>
        <p:spPr>
          <a:xfrm>
            <a:off x="5276850" y="30872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路径跟踪</a:t>
            </a:r>
          </a:p>
        </p:txBody>
      </p:sp>
      <p:sp>
        <p:nvSpPr>
          <p:cNvPr id="103" name="圆角矩形 102"/>
          <p:cNvSpPr/>
          <p:nvPr/>
        </p:nvSpPr>
        <p:spPr>
          <a:xfrm>
            <a:off x="5276850" y="36587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行为分析</a:t>
            </a:r>
          </a:p>
        </p:txBody>
      </p:sp>
      <p:sp>
        <p:nvSpPr>
          <p:cNvPr id="104" name="圆角矩形 103"/>
          <p:cNvSpPr/>
          <p:nvPr/>
        </p:nvSpPr>
        <p:spPr>
          <a:xfrm>
            <a:off x="5276850" y="42302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人数统计</a:t>
            </a:r>
          </a:p>
        </p:txBody>
      </p:sp>
      <p:sp>
        <p:nvSpPr>
          <p:cNvPr id="105" name="圆角矩形 104"/>
          <p:cNvSpPr/>
          <p:nvPr/>
        </p:nvSpPr>
        <p:spPr>
          <a:xfrm>
            <a:off x="7643813" y="1229841"/>
            <a:ext cx="1143000" cy="4143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CN" altLang="en-US" sz="1600" b="1" dirty="0">
                <a:solidFill>
                  <a:schemeClr val="tx2">
                    <a:lumMod val="75000"/>
                  </a:schemeClr>
                </a:solidFill>
              </a:rPr>
              <a:t>语音对讲</a:t>
            </a:r>
          </a:p>
        </p:txBody>
      </p:sp>
      <p:sp>
        <p:nvSpPr>
          <p:cNvPr id="106" name="圆角矩形 105"/>
          <p:cNvSpPr/>
          <p:nvPr/>
        </p:nvSpPr>
        <p:spPr>
          <a:xfrm>
            <a:off x="7724775" y="2515716"/>
            <a:ext cx="981075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语音广播</a:t>
            </a:r>
          </a:p>
        </p:txBody>
      </p:sp>
      <p:sp>
        <p:nvSpPr>
          <p:cNvPr id="107" name="圆角矩形 106"/>
          <p:cNvSpPr/>
          <p:nvPr/>
        </p:nvSpPr>
        <p:spPr>
          <a:xfrm>
            <a:off x="7724775" y="3087216"/>
            <a:ext cx="981075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设备对讲</a:t>
            </a:r>
          </a:p>
        </p:txBody>
      </p:sp>
      <p:sp>
        <p:nvSpPr>
          <p:cNvPr id="108" name="圆角矩形 107"/>
          <p:cNvSpPr/>
          <p:nvPr/>
        </p:nvSpPr>
        <p:spPr>
          <a:xfrm>
            <a:off x="2744788" y="1229841"/>
            <a:ext cx="1143000" cy="4143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CN" altLang="en-US" sz="1600" b="1" dirty="0">
                <a:solidFill>
                  <a:schemeClr val="tx2">
                    <a:lumMod val="75000"/>
                  </a:schemeClr>
                </a:solidFill>
              </a:rPr>
              <a:t>实时监控</a:t>
            </a:r>
          </a:p>
        </p:txBody>
      </p:sp>
      <p:sp>
        <p:nvSpPr>
          <p:cNvPr id="109" name="圆角矩形 108"/>
          <p:cNvSpPr/>
          <p:nvPr/>
        </p:nvSpPr>
        <p:spPr>
          <a:xfrm>
            <a:off x="2827338" y="25157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本地录像</a:t>
            </a:r>
          </a:p>
        </p:txBody>
      </p:sp>
      <p:sp>
        <p:nvSpPr>
          <p:cNvPr id="110" name="圆角矩形 109"/>
          <p:cNvSpPr/>
          <p:nvPr/>
        </p:nvSpPr>
        <p:spPr>
          <a:xfrm>
            <a:off x="2827338" y="30872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客户端</a:t>
            </a:r>
            <a:endParaRPr lang="en-US" altLang="zh-CN" sz="1400" dirty="0"/>
          </a:p>
          <a:p>
            <a:pPr algn="ctr">
              <a:defRPr/>
            </a:pPr>
            <a:r>
              <a:rPr lang="zh-CN" altLang="en-US" sz="1400" dirty="0"/>
              <a:t>抓图</a:t>
            </a:r>
          </a:p>
        </p:txBody>
      </p:sp>
      <p:sp>
        <p:nvSpPr>
          <p:cNvPr id="111" name="圆角矩形 110"/>
          <p:cNvSpPr/>
          <p:nvPr/>
        </p:nvSpPr>
        <p:spPr>
          <a:xfrm>
            <a:off x="2827338" y="36587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轮巡监控</a:t>
            </a:r>
          </a:p>
        </p:txBody>
      </p:sp>
      <p:sp>
        <p:nvSpPr>
          <p:cNvPr id="112" name="圆角矩形 111"/>
          <p:cNvSpPr/>
          <p:nvPr/>
        </p:nvSpPr>
        <p:spPr>
          <a:xfrm>
            <a:off x="295275" y="1229841"/>
            <a:ext cx="1143000" cy="4143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CN" altLang="en-US" sz="1600" b="1" dirty="0">
                <a:solidFill>
                  <a:schemeClr val="tx2">
                    <a:lumMod val="75000"/>
                  </a:schemeClr>
                </a:solidFill>
              </a:rPr>
              <a:t>电子地图</a:t>
            </a:r>
          </a:p>
        </p:txBody>
      </p:sp>
      <p:sp>
        <p:nvSpPr>
          <p:cNvPr id="113" name="圆角矩形 112"/>
          <p:cNvSpPr/>
          <p:nvPr/>
        </p:nvSpPr>
        <p:spPr>
          <a:xfrm>
            <a:off x="377825" y="25157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报警闪烁</a:t>
            </a:r>
          </a:p>
        </p:txBody>
      </p:sp>
      <p:sp>
        <p:nvSpPr>
          <p:cNvPr id="114" name="圆角矩形 113"/>
          <p:cNvSpPr/>
          <p:nvPr/>
        </p:nvSpPr>
        <p:spPr>
          <a:xfrm>
            <a:off x="377825" y="30872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多级配置</a:t>
            </a:r>
          </a:p>
        </p:txBody>
      </p:sp>
      <p:sp>
        <p:nvSpPr>
          <p:cNvPr id="115" name="圆角矩形 114"/>
          <p:cNvSpPr/>
          <p:nvPr/>
        </p:nvSpPr>
        <p:spPr>
          <a:xfrm>
            <a:off x="3970338" y="1229841"/>
            <a:ext cx="1143000" cy="4143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CN" altLang="en-US" sz="1600" b="1" dirty="0">
                <a:solidFill>
                  <a:schemeClr val="tx2">
                    <a:lumMod val="75000"/>
                  </a:schemeClr>
                </a:solidFill>
              </a:rPr>
              <a:t>报警管理</a:t>
            </a:r>
          </a:p>
        </p:txBody>
      </p:sp>
      <p:sp>
        <p:nvSpPr>
          <p:cNvPr id="116" name="圆角矩形 115"/>
          <p:cNvSpPr/>
          <p:nvPr/>
        </p:nvSpPr>
        <p:spPr>
          <a:xfrm>
            <a:off x="4051300" y="30872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报警联动</a:t>
            </a:r>
          </a:p>
        </p:txBody>
      </p:sp>
      <p:sp>
        <p:nvSpPr>
          <p:cNvPr id="117" name="圆角矩形 116"/>
          <p:cNvSpPr/>
          <p:nvPr/>
        </p:nvSpPr>
        <p:spPr>
          <a:xfrm>
            <a:off x="4051300" y="36587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报警订阅</a:t>
            </a:r>
          </a:p>
        </p:txBody>
      </p:sp>
      <p:sp>
        <p:nvSpPr>
          <p:cNvPr id="118" name="圆角矩形 117"/>
          <p:cNvSpPr/>
          <p:nvPr/>
        </p:nvSpPr>
        <p:spPr>
          <a:xfrm>
            <a:off x="4051300" y="25157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报警预案</a:t>
            </a:r>
          </a:p>
        </p:txBody>
      </p:sp>
      <p:sp>
        <p:nvSpPr>
          <p:cNvPr id="119" name="圆角矩形 118"/>
          <p:cNvSpPr/>
          <p:nvPr/>
        </p:nvSpPr>
        <p:spPr>
          <a:xfrm>
            <a:off x="6419850" y="1229841"/>
            <a:ext cx="1143000" cy="4143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CN" altLang="en-US" sz="1600" b="1" dirty="0">
                <a:solidFill>
                  <a:schemeClr val="tx2">
                    <a:lumMod val="75000"/>
                  </a:schemeClr>
                </a:solidFill>
              </a:rPr>
              <a:t>云台</a:t>
            </a:r>
          </a:p>
        </p:txBody>
      </p:sp>
      <p:sp>
        <p:nvSpPr>
          <p:cNvPr id="120" name="圆角矩形 119"/>
          <p:cNvSpPr/>
          <p:nvPr/>
        </p:nvSpPr>
        <p:spPr>
          <a:xfrm>
            <a:off x="6500813" y="25157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云台锁定</a:t>
            </a:r>
          </a:p>
        </p:txBody>
      </p:sp>
      <p:sp>
        <p:nvSpPr>
          <p:cNvPr id="121" name="圆角矩形 120"/>
          <p:cNvSpPr/>
          <p:nvPr/>
        </p:nvSpPr>
        <p:spPr>
          <a:xfrm>
            <a:off x="6500813" y="30872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云台抢夺</a:t>
            </a:r>
          </a:p>
        </p:txBody>
      </p:sp>
      <p:sp>
        <p:nvSpPr>
          <p:cNvPr id="122" name="圆角矩形 121"/>
          <p:cNvSpPr/>
          <p:nvPr/>
        </p:nvSpPr>
        <p:spPr>
          <a:xfrm>
            <a:off x="6500813" y="36587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云台控制</a:t>
            </a:r>
          </a:p>
        </p:txBody>
      </p:sp>
      <p:sp>
        <p:nvSpPr>
          <p:cNvPr id="123" name="圆角矩形 122"/>
          <p:cNvSpPr/>
          <p:nvPr/>
        </p:nvSpPr>
        <p:spPr>
          <a:xfrm>
            <a:off x="1601788" y="42302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多路回放</a:t>
            </a:r>
          </a:p>
        </p:txBody>
      </p:sp>
      <p:pic>
        <p:nvPicPr>
          <p:cNvPr id="124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763241"/>
            <a:ext cx="39528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763241"/>
            <a:ext cx="395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" name="Picture 4"/>
          <p:cNvPicPr>
            <a:picLocks noChangeAspect="1" noChangeArrowheads="1"/>
          </p:cNvPicPr>
          <p:nvPr/>
        </p:nvPicPr>
        <p:blipFill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763241"/>
            <a:ext cx="39528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5"/>
          <p:cNvPicPr>
            <a:picLocks noChangeAspect="1" noChangeArrowheads="1"/>
          </p:cNvPicPr>
          <p:nvPr/>
        </p:nvPicPr>
        <p:blipFill>
          <a:blip r:embed="rId5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763241"/>
            <a:ext cx="395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6"/>
          <p:cNvPicPr>
            <a:picLocks noChangeAspect="1" noChangeArrowheads="1"/>
          </p:cNvPicPr>
          <p:nvPr/>
        </p:nvPicPr>
        <p:blipFill>
          <a:blip r:embed="rId6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1763241"/>
            <a:ext cx="39528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7"/>
          <p:cNvPicPr>
            <a:picLocks noChangeAspect="1" noChangeArrowheads="1"/>
          </p:cNvPicPr>
          <p:nvPr/>
        </p:nvPicPr>
        <p:blipFill>
          <a:blip r:embed="rId7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763241"/>
            <a:ext cx="39528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8"/>
          <p:cNvPicPr>
            <a:picLocks noChangeAspect="1" noChangeArrowheads="1"/>
          </p:cNvPicPr>
          <p:nvPr/>
        </p:nvPicPr>
        <p:blipFill>
          <a:blip r:embed="rId8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1763241"/>
            <a:ext cx="3889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" name="圆角矩形 130"/>
          <p:cNvSpPr/>
          <p:nvPr/>
        </p:nvSpPr>
        <p:spPr>
          <a:xfrm>
            <a:off x="1571625" y="48017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播放控制</a:t>
            </a:r>
          </a:p>
        </p:txBody>
      </p:sp>
      <p:sp>
        <p:nvSpPr>
          <p:cNvPr id="132" name="圆角矩形 131"/>
          <p:cNvSpPr/>
          <p:nvPr/>
        </p:nvSpPr>
        <p:spPr>
          <a:xfrm>
            <a:off x="4062413" y="42302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报警查询</a:t>
            </a:r>
          </a:p>
        </p:txBody>
      </p:sp>
      <p:sp>
        <p:nvSpPr>
          <p:cNvPr id="133" name="圆角矩形 132"/>
          <p:cNvSpPr/>
          <p:nvPr/>
        </p:nvSpPr>
        <p:spPr>
          <a:xfrm>
            <a:off x="6500813" y="4250853"/>
            <a:ext cx="979487" cy="407988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三维定位</a:t>
            </a:r>
          </a:p>
        </p:txBody>
      </p:sp>
      <p:sp>
        <p:nvSpPr>
          <p:cNvPr id="134" name="圆角矩形 133"/>
          <p:cNvSpPr/>
          <p:nvPr/>
        </p:nvSpPr>
        <p:spPr>
          <a:xfrm>
            <a:off x="6500813" y="4801716"/>
            <a:ext cx="979487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辅助功能</a:t>
            </a:r>
          </a:p>
        </p:txBody>
      </p:sp>
      <p:sp>
        <p:nvSpPr>
          <p:cNvPr id="135" name="圆角矩形 134"/>
          <p:cNvSpPr/>
          <p:nvPr/>
        </p:nvSpPr>
        <p:spPr>
          <a:xfrm>
            <a:off x="377825" y="3634903"/>
            <a:ext cx="979488" cy="407988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设备查询</a:t>
            </a:r>
          </a:p>
        </p:txBody>
      </p:sp>
      <p:sp>
        <p:nvSpPr>
          <p:cNvPr id="136" name="圆角矩形 135"/>
          <p:cNvSpPr/>
          <p:nvPr/>
        </p:nvSpPr>
        <p:spPr>
          <a:xfrm>
            <a:off x="374650" y="41794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热区增删</a:t>
            </a:r>
          </a:p>
        </p:txBody>
      </p:sp>
      <p:sp>
        <p:nvSpPr>
          <p:cNvPr id="137" name="圆角矩形 136"/>
          <p:cNvSpPr/>
          <p:nvPr/>
        </p:nvSpPr>
        <p:spPr>
          <a:xfrm>
            <a:off x="7715250" y="3679353"/>
            <a:ext cx="979488" cy="407988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通道对讲</a:t>
            </a:r>
          </a:p>
        </p:txBody>
      </p:sp>
      <p:sp>
        <p:nvSpPr>
          <p:cNvPr id="138" name="圆角矩形 137"/>
          <p:cNvSpPr/>
          <p:nvPr/>
        </p:nvSpPr>
        <p:spPr>
          <a:xfrm>
            <a:off x="2806700" y="42302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实时上墙</a:t>
            </a:r>
          </a:p>
        </p:txBody>
      </p:sp>
      <p:sp>
        <p:nvSpPr>
          <p:cNvPr id="139" name="圆角矩形 138"/>
          <p:cNvSpPr/>
          <p:nvPr/>
        </p:nvSpPr>
        <p:spPr>
          <a:xfrm>
            <a:off x="2806700" y="4801716"/>
            <a:ext cx="979488" cy="40798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模式切换</a:t>
            </a:r>
          </a:p>
        </p:txBody>
      </p:sp>
      <p:sp>
        <p:nvSpPr>
          <p:cNvPr id="140" name="圆角矩形 139"/>
          <p:cNvSpPr/>
          <p:nvPr/>
        </p:nvSpPr>
        <p:spPr>
          <a:xfrm>
            <a:off x="4062413" y="4800128"/>
            <a:ext cx="979487" cy="407988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dirty="0"/>
              <a:t>实时显示</a:t>
            </a:r>
          </a:p>
        </p:txBody>
      </p:sp>
      <p:sp>
        <p:nvSpPr>
          <p:cNvPr id="141" name="TextBox 68"/>
          <p:cNvSpPr txBox="1"/>
          <p:nvPr/>
        </p:nvSpPr>
        <p:spPr>
          <a:xfrm>
            <a:off x="1735038" y="5715149"/>
            <a:ext cx="542925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600" b="1" dirty="0" smtClean="0">
                <a:latin typeface="+mj-ea"/>
                <a:ea typeface="+mj-ea"/>
              </a:rPr>
              <a:t>平台</a:t>
            </a:r>
            <a:r>
              <a:rPr lang="zh-CN" altLang="en-US" sz="1600" b="1" dirty="0">
                <a:latin typeface="+mj-ea"/>
                <a:ea typeface="+mj-ea"/>
              </a:rPr>
              <a:t>化一体化操作、集约化部署</a:t>
            </a:r>
            <a:endParaRPr lang="en-US" altLang="zh-CN" sz="1600" b="1" dirty="0">
              <a:latin typeface="+mj-ea"/>
              <a:ea typeface="+mj-ea"/>
            </a:endParaRPr>
          </a:p>
          <a:p>
            <a:pPr>
              <a:defRPr/>
            </a:pPr>
            <a:endParaRPr lang="zh-CN" altLang="en-US" sz="105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3528" y="270564"/>
            <a:ext cx="534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园区管理现状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grpSp>
        <p:nvGrpSpPr>
          <p:cNvPr id="173" name="Group 4"/>
          <p:cNvGrpSpPr>
            <a:grpSpLocks/>
          </p:cNvGrpSpPr>
          <p:nvPr/>
        </p:nvGrpSpPr>
        <p:grpSpPr bwMode="auto">
          <a:xfrm rot="-5400000">
            <a:off x="747415" y="2725862"/>
            <a:ext cx="4111625" cy="1598613"/>
            <a:chOff x="564" y="1992"/>
            <a:chExt cx="2658" cy="984"/>
          </a:xfrm>
        </p:grpSpPr>
        <p:sp>
          <p:nvSpPr>
            <p:cNvPr id="174" name="Freeform 5"/>
            <p:cNvSpPr>
              <a:spLocks/>
            </p:cNvSpPr>
            <p:nvPr/>
          </p:nvSpPr>
          <p:spPr bwMode="gray">
            <a:xfrm>
              <a:off x="564" y="2003"/>
              <a:ext cx="1197" cy="8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gamma/>
                    <a:tint val="0"/>
                    <a:invGamma/>
                    <a:alpha val="0"/>
                  </a:sysClr>
                </a:gs>
                <a:gs pos="100000">
                  <a:sysClr val="windowText" lastClr="00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5" name="Freeform 6"/>
            <p:cNvSpPr>
              <a:spLocks/>
            </p:cNvSpPr>
            <p:nvPr/>
          </p:nvSpPr>
          <p:spPr bwMode="gray">
            <a:xfrm>
              <a:off x="1784" y="1992"/>
              <a:ext cx="231" cy="984"/>
            </a:xfrm>
            <a:custGeom>
              <a:avLst/>
              <a:gdLst/>
              <a:ahLst/>
              <a:cxnLst>
                <a:cxn ang="0">
                  <a:pos x="37" y="1"/>
                </a:cxn>
                <a:cxn ang="0">
                  <a:pos x="45" y="472"/>
                </a:cxn>
                <a:cxn ang="0">
                  <a:pos x="0" y="474"/>
                </a:cxn>
                <a:cxn ang="0">
                  <a:pos x="72" y="604"/>
                </a:cxn>
                <a:cxn ang="0">
                  <a:pos x="142" y="474"/>
                </a:cxn>
                <a:cxn ang="0">
                  <a:pos x="100" y="474"/>
                </a:cxn>
                <a:cxn ang="0">
                  <a:pos x="99" y="0"/>
                </a:cxn>
                <a:cxn ang="0">
                  <a:pos x="37" y="1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gamma/>
                    <a:tint val="0"/>
                    <a:invGamma/>
                    <a:alpha val="0"/>
                  </a:sysClr>
                </a:gs>
                <a:gs pos="100000">
                  <a:sysClr val="windowText" lastClr="00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6" name="Freeform 7"/>
            <p:cNvSpPr>
              <a:spLocks/>
            </p:cNvSpPr>
            <p:nvPr/>
          </p:nvSpPr>
          <p:spPr bwMode="gray">
            <a:xfrm flipH="1">
              <a:off x="2025" y="2003"/>
              <a:ext cx="1197" cy="8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gamma/>
                    <a:tint val="0"/>
                    <a:invGamma/>
                    <a:alpha val="0"/>
                  </a:sysClr>
                </a:gs>
                <a:gs pos="100000">
                  <a:sysClr val="windowText" lastClr="00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77" name="Group 8"/>
          <p:cNvGrpSpPr>
            <a:grpSpLocks/>
          </p:cNvGrpSpPr>
          <p:nvPr/>
        </p:nvGrpSpPr>
        <p:grpSpPr bwMode="auto">
          <a:xfrm rot="5400000" flipH="1">
            <a:off x="4135933" y="2701256"/>
            <a:ext cx="4111625" cy="1644650"/>
            <a:chOff x="564" y="1992"/>
            <a:chExt cx="2658" cy="984"/>
          </a:xfrm>
        </p:grpSpPr>
        <p:sp>
          <p:nvSpPr>
            <p:cNvPr id="178" name="Freeform 9"/>
            <p:cNvSpPr>
              <a:spLocks/>
            </p:cNvSpPr>
            <p:nvPr/>
          </p:nvSpPr>
          <p:spPr bwMode="gray">
            <a:xfrm>
              <a:off x="564" y="2006"/>
              <a:ext cx="1197" cy="8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gamma/>
                    <a:tint val="0"/>
                    <a:invGamma/>
                    <a:alpha val="0"/>
                  </a:sysClr>
                </a:gs>
                <a:gs pos="100000">
                  <a:sysClr val="windowText" lastClr="00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9" name="Freeform 10"/>
            <p:cNvSpPr>
              <a:spLocks/>
            </p:cNvSpPr>
            <p:nvPr/>
          </p:nvSpPr>
          <p:spPr bwMode="gray">
            <a:xfrm>
              <a:off x="1773" y="1992"/>
              <a:ext cx="231" cy="984"/>
            </a:xfrm>
            <a:custGeom>
              <a:avLst/>
              <a:gdLst/>
              <a:ahLst/>
              <a:cxnLst>
                <a:cxn ang="0">
                  <a:pos x="37" y="1"/>
                </a:cxn>
                <a:cxn ang="0">
                  <a:pos x="45" y="472"/>
                </a:cxn>
                <a:cxn ang="0">
                  <a:pos x="0" y="474"/>
                </a:cxn>
                <a:cxn ang="0">
                  <a:pos x="72" y="604"/>
                </a:cxn>
                <a:cxn ang="0">
                  <a:pos x="142" y="474"/>
                </a:cxn>
                <a:cxn ang="0">
                  <a:pos x="100" y="474"/>
                </a:cxn>
                <a:cxn ang="0">
                  <a:pos x="99" y="0"/>
                </a:cxn>
                <a:cxn ang="0">
                  <a:pos x="37" y="1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gamma/>
                    <a:tint val="0"/>
                    <a:invGamma/>
                    <a:alpha val="0"/>
                  </a:sysClr>
                </a:gs>
                <a:gs pos="100000">
                  <a:sysClr val="windowText" lastClr="00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0" name="Freeform 11"/>
            <p:cNvSpPr>
              <a:spLocks/>
            </p:cNvSpPr>
            <p:nvPr/>
          </p:nvSpPr>
          <p:spPr bwMode="gray">
            <a:xfrm flipH="1">
              <a:off x="2025" y="2006"/>
              <a:ext cx="1197" cy="8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gamma/>
                    <a:tint val="0"/>
                    <a:invGamma/>
                    <a:alpha val="0"/>
                  </a:sysClr>
                </a:gs>
                <a:gs pos="100000">
                  <a:sysClr val="windowText" lastClr="00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81" name="Group 12"/>
          <p:cNvGrpSpPr>
            <a:grpSpLocks/>
          </p:cNvGrpSpPr>
          <p:nvPr/>
        </p:nvGrpSpPr>
        <p:grpSpPr bwMode="auto">
          <a:xfrm>
            <a:off x="3650159" y="2682206"/>
            <a:ext cx="1660525" cy="1612900"/>
            <a:chOff x="2457" y="2000"/>
            <a:chExt cx="901" cy="888"/>
          </a:xfrm>
        </p:grpSpPr>
        <p:pic>
          <p:nvPicPr>
            <p:cNvPr id="182" name="Picture 13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3" name="Oval 14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4" name="Freeform 15"/>
            <p:cNvSpPr>
              <a:spLocks/>
            </p:cNvSpPr>
            <p:nvPr/>
          </p:nvSpPr>
          <p:spPr bwMode="ltGray">
            <a:xfrm>
              <a:off x="2550" y="2018"/>
              <a:ext cx="703" cy="308"/>
            </a:xfrm>
            <a:custGeom>
              <a:avLst/>
              <a:gdLst>
                <a:gd name="T0" fmla="*/ 2 w 1321"/>
                <a:gd name="T1" fmla="*/ 0 h 712"/>
                <a:gd name="T2" fmla="*/ 3 w 1321"/>
                <a:gd name="T3" fmla="*/ 0 h 712"/>
                <a:gd name="T4" fmla="*/ 3 w 1321"/>
                <a:gd name="T5" fmla="*/ 0 h 712"/>
                <a:gd name="T6" fmla="*/ 3 w 1321"/>
                <a:gd name="T7" fmla="*/ 0 h 712"/>
                <a:gd name="T8" fmla="*/ 2 w 1321"/>
                <a:gd name="T9" fmla="*/ 0 h 712"/>
                <a:gd name="T10" fmla="*/ 2 w 1321"/>
                <a:gd name="T11" fmla="*/ 0 h 712"/>
                <a:gd name="T12" fmla="*/ 2 w 1321"/>
                <a:gd name="T13" fmla="*/ 0 h 712"/>
                <a:gd name="T14" fmla="*/ 2 w 1321"/>
                <a:gd name="T15" fmla="*/ 0 h 712"/>
                <a:gd name="T16" fmla="*/ 2 w 1321"/>
                <a:gd name="T17" fmla="*/ 0 h 712"/>
                <a:gd name="T18" fmla="*/ 2 w 1321"/>
                <a:gd name="T19" fmla="*/ 0 h 712"/>
                <a:gd name="T20" fmla="*/ 2 w 1321"/>
                <a:gd name="T21" fmla="*/ 0 h 712"/>
                <a:gd name="T22" fmla="*/ 2 w 1321"/>
                <a:gd name="T23" fmla="*/ 0 h 712"/>
                <a:gd name="T24" fmla="*/ 2 w 1321"/>
                <a:gd name="T25" fmla="*/ 0 h 712"/>
                <a:gd name="T26" fmla="*/ 2 w 1321"/>
                <a:gd name="T27" fmla="*/ 0 h 712"/>
                <a:gd name="T28" fmla="*/ 2 w 1321"/>
                <a:gd name="T29" fmla="*/ 0 h 712"/>
                <a:gd name="T30" fmla="*/ 1 w 1321"/>
                <a:gd name="T31" fmla="*/ 0 h 712"/>
                <a:gd name="T32" fmla="*/ 1 w 1321"/>
                <a:gd name="T33" fmla="*/ 0 h 712"/>
                <a:gd name="T34" fmla="*/ 1 w 1321"/>
                <a:gd name="T35" fmla="*/ 0 h 712"/>
                <a:gd name="T36" fmla="*/ 1 w 1321"/>
                <a:gd name="T37" fmla="*/ 0 h 712"/>
                <a:gd name="T38" fmla="*/ 1 w 1321"/>
                <a:gd name="T39" fmla="*/ 0 h 712"/>
                <a:gd name="T40" fmla="*/ 1 w 1321"/>
                <a:gd name="T41" fmla="*/ 0 h 712"/>
                <a:gd name="T42" fmla="*/ 1 w 1321"/>
                <a:gd name="T43" fmla="*/ 0 h 712"/>
                <a:gd name="T44" fmla="*/ 1 w 1321"/>
                <a:gd name="T45" fmla="*/ 0 h 712"/>
                <a:gd name="T46" fmla="*/ 1 w 1321"/>
                <a:gd name="T47" fmla="*/ 0 h 712"/>
                <a:gd name="T48" fmla="*/ 1 w 1321"/>
                <a:gd name="T49" fmla="*/ 0 h 712"/>
                <a:gd name="T50" fmla="*/ 1 w 1321"/>
                <a:gd name="T51" fmla="*/ 0 h 712"/>
                <a:gd name="T52" fmla="*/ 1 w 1321"/>
                <a:gd name="T53" fmla="*/ 0 h 712"/>
                <a:gd name="T54" fmla="*/ 1 w 1321"/>
                <a:gd name="T55" fmla="*/ 0 h 712"/>
                <a:gd name="T56" fmla="*/ 0 w 1321"/>
                <a:gd name="T57" fmla="*/ 0 h 712"/>
                <a:gd name="T58" fmla="*/ 0 w 1321"/>
                <a:gd name="T59" fmla="*/ 0 h 712"/>
                <a:gd name="T60" fmla="*/ 1 w 1321"/>
                <a:gd name="T61" fmla="*/ 0 h 712"/>
                <a:gd name="T62" fmla="*/ 1 w 1321"/>
                <a:gd name="T63" fmla="*/ 0 h 712"/>
                <a:gd name="T64" fmla="*/ 1 w 1321"/>
                <a:gd name="T65" fmla="*/ 0 h 712"/>
                <a:gd name="T66" fmla="*/ 1 w 1321"/>
                <a:gd name="T67" fmla="*/ 0 h 712"/>
                <a:gd name="T68" fmla="*/ 1 w 1321"/>
                <a:gd name="T69" fmla="*/ 0 h 712"/>
                <a:gd name="T70" fmla="*/ 1 w 1321"/>
                <a:gd name="T71" fmla="*/ 0 h 712"/>
                <a:gd name="T72" fmla="*/ 1 w 1321"/>
                <a:gd name="T73" fmla="*/ 0 h 712"/>
                <a:gd name="T74" fmla="*/ 1 w 1321"/>
                <a:gd name="T75" fmla="*/ 0 h 712"/>
                <a:gd name="T76" fmla="*/ 1 w 1321"/>
                <a:gd name="T77" fmla="*/ 0 h 712"/>
                <a:gd name="T78" fmla="*/ 1 w 1321"/>
                <a:gd name="T79" fmla="*/ 0 h 712"/>
                <a:gd name="T80" fmla="*/ 1 w 1321"/>
                <a:gd name="T81" fmla="*/ 0 h 712"/>
                <a:gd name="T82" fmla="*/ 1 w 1321"/>
                <a:gd name="T83" fmla="*/ 0 h 712"/>
                <a:gd name="T84" fmla="*/ 1 w 1321"/>
                <a:gd name="T85" fmla="*/ 0 h 712"/>
                <a:gd name="T86" fmla="*/ 2 w 1321"/>
                <a:gd name="T87" fmla="*/ 0 h 712"/>
                <a:gd name="T88" fmla="*/ 2 w 1321"/>
                <a:gd name="T89" fmla="*/ 0 h 712"/>
                <a:gd name="T90" fmla="*/ 2 w 1321"/>
                <a:gd name="T91" fmla="*/ 0 h 712"/>
                <a:gd name="T92" fmla="*/ 2 w 1321"/>
                <a:gd name="T93" fmla="*/ 0 h 712"/>
                <a:gd name="T94" fmla="*/ 2 w 1321"/>
                <a:gd name="T95" fmla="*/ 0 h 712"/>
                <a:gd name="T96" fmla="*/ 2 w 1321"/>
                <a:gd name="T97" fmla="*/ 0 h 712"/>
                <a:gd name="T98" fmla="*/ 2 w 1321"/>
                <a:gd name="T99" fmla="*/ 0 h 712"/>
                <a:gd name="T100" fmla="*/ 2 w 1321"/>
                <a:gd name="T101" fmla="*/ 0 h 712"/>
                <a:gd name="T102" fmla="*/ 2 w 1321"/>
                <a:gd name="T103" fmla="*/ 0 h 712"/>
                <a:gd name="T104" fmla="*/ 2 w 1321"/>
                <a:gd name="T105" fmla="*/ 0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85" name="Group 16"/>
            <p:cNvGrpSpPr>
              <a:grpSpLocks/>
            </p:cNvGrpSpPr>
            <p:nvPr/>
          </p:nvGrpSpPr>
          <p:grpSpPr bwMode="auto">
            <a:xfrm rot="-1297425" flipH="1" flipV="1">
              <a:off x="2521" y="2686"/>
              <a:ext cx="783" cy="182"/>
              <a:chOff x="2528" y="1060"/>
              <a:chExt cx="894" cy="236"/>
            </a:xfrm>
          </p:grpSpPr>
          <p:grpSp>
            <p:nvGrpSpPr>
              <p:cNvPr id="186" name="Group 17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92" name="AutoShape 18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3" name="AutoShape 19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4" name="AutoShape 20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5" name="AutoShape 21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187" name="Group 22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88" name="AutoShape 23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89" name="AutoShape 24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0" name="AutoShape 25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1" name="AutoShape 26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</p:grpSp>
      <p:grpSp>
        <p:nvGrpSpPr>
          <p:cNvPr id="196" name="Group 27"/>
          <p:cNvGrpSpPr>
            <a:grpSpLocks/>
          </p:cNvGrpSpPr>
          <p:nvPr/>
        </p:nvGrpSpPr>
        <p:grpSpPr bwMode="auto">
          <a:xfrm>
            <a:off x="827584" y="1340768"/>
            <a:ext cx="1362075" cy="1322388"/>
            <a:chOff x="4320" y="1152"/>
            <a:chExt cx="414" cy="402"/>
          </a:xfrm>
        </p:grpSpPr>
        <p:sp>
          <p:nvSpPr>
            <p:cNvPr id="197" name="AutoShape 28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4F81BD"/>
                </a:gs>
                <a:gs pos="100000">
                  <a:srgbClr val="4F81BD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98" name="Freeform 29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4F81BD">
                    <a:gamma/>
                    <a:tint val="48627"/>
                    <a:invGamma/>
                  </a:srgbClr>
                </a:gs>
                <a:gs pos="50000">
                  <a:srgbClr val="4F81BD">
                    <a:alpha val="0"/>
                  </a:srgbClr>
                </a:gs>
                <a:gs pos="100000">
                  <a:srgbClr val="4F81BD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99" name="Group 30"/>
          <p:cNvGrpSpPr>
            <a:grpSpLocks/>
          </p:cNvGrpSpPr>
          <p:nvPr/>
        </p:nvGrpSpPr>
        <p:grpSpPr bwMode="auto">
          <a:xfrm>
            <a:off x="849809" y="2842543"/>
            <a:ext cx="1362075" cy="1322388"/>
            <a:chOff x="4320" y="1152"/>
            <a:chExt cx="414" cy="402"/>
          </a:xfrm>
        </p:grpSpPr>
        <p:sp>
          <p:nvSpPr>
            <p:cNvPr id="200" name="AutoShape 31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C0504D"/>
                </a:gs>
                <a:gs pos="100000">
                  <a:srgbClr val="C0504D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01" name="Freeform 32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C0504D">
                    <a:gamma/>
                    <a:tint val="48627"/>
                    <a:invGamma/>
                  </a:srgbClr>
                </a:gs>
                <a:gs pos="50000">
                  <a:srgbClr val="C0504D">
                    <a:alpha val="0"/>
                  </a:srgbClr>
                </a:gs>
                <a:gs pos="100000">
                  <a:srgbClr val="C0504D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02" name="Group 33"/>
          <p:cNvGrpSpPr>
            <a:grpSpLocks/>
          </p:cNvGrpSpPr>
          <p:nvPr/>
        </p:nvGrpSpPr>
        <p:grpSpPr bwMode="auto">
          <a:xfrm>
            <a:off x="864096" y="4364956"/>
            <a:ext cx="1362075" cy="1322387"/>
            <a:chOff x="4320" y="1152"/>
            <a:chExt cx="414" cy="402"/>
          </a:xfrm>
        </p:grpSpPr>
        <p:sp>
          <p:nvSpPr>
            <p:cNvPr id="203" name="AutoShape 34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800080"/>
                </a:gs>
                <a:gs pos="100000">
                  <a:srgbClr val="800080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04" name="Freeform 35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800080">
                    <a:gamma/>
                    <a:tint val="48627"/>
                    <a:invGamma/>
                  </a:srgbClr>
                </a:gs>
                <a:gs pos="50000">
                  <a:srgbClr val="800080">
                    <a:alpha val="0"/>
                  </a:srgbClr>
                </a:gs>
                <a:gs pos="100000">
                  <a:srgbClr val="800080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05" name="Group 36"/>
          <p:cNvGrpSpPr>
            <a:grpSpLocks/>
          </p:cNvGrpSpPr>
          <p:nvPr/>
        </p:nvGrpSpPr>
        <p:grpSpPr bwMode="auto">
          <a:xfrm>
            <a:off x="6831509" y="1340768"/>
            <a:ext cx="1362075" cy="1322388"/>
            <a:chOff x="4320" y="1152"/>
            <a:chExt cx="414" cy="402"/>
          </a:xfrm>
        </p:grpSpPr>
        <p:sp>
          <p:nvSpPr>
            <p:cNvPr id="206" name="AutoShape 37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4F81BD"/>
                </a:gs>
                <a:gs pos="100000">
                  <a:srgbClr val="4F81BD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07" name="Freeform 38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4F81BD">
                    <a:gamma/>
                    <a:tint val="48627"/>
                    <a:invGamma/>
                  </a:srgbClr>
                </a:gs>
                <a:gs pos="50000">
                  <a:srgbClr val="4F81BD">
                    <a:alpha val="0"/>
                  </a:srgbClr>
                </a:gs>
                <a:gs pos="100000">
                  <a:srgbClr val="4F81BD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08" name="Group 39"/>
          <p:cNvGrpSpPr>
            <a:grpSpLocks/>
          </p:cNvGrpSpPr>
          <p:nvPr/>
        </p:nvGrpSpPr>
        <p:grpSpPr bwMode="auto">
          <a:xfrm>
            <a:off x="6853734" y="2842543"/>
            <a:ext cx="1362075" cy="1322388"/>
            <a:chOff x="4320" y="1152"/>
            <a:chExt cx="414" cy="402"/>
          </a:xfrm>
        </p:grpSpPr>
        <p:sp>
          <p:nvSpPr>
            <p:cNvPr id="209" name="AutoShape 40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C0504D"/>
                </a:gs>
                <a:gs pos="100000">
                  <a:srgbClr val="C0504D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0" name="Freeform 41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C0504D">
                    <a:gamma/>
                    <a:tint val="48627"/>
                    <a:invGamma/>
                  </a:srgbClr>
                </a:gs>
                <a:gs pos="50000">
                  <a:srgbClr val="C0504D">
                    <a:alpha val="0"/>
                  </a:srgbClr>
                </a:gs>
                <a:gs pos="100000">
                  <a:srgbClr val="C0504D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11" name="Group 42"/>
          <p:cNvGrpSpPr>
            <a:grpSpLocks/>
          </p:cNvGrpSpPr>
          <p:nvPr/>
        </p:nvGrpSpPr>
        <p:grpSpPr bwMode="auto">
          <a:xfrm>
            <a:off x="6868021" y="4364956"/>
            <a:ext cx="1362075" cy="1322387"/>
            <a:chOff x="4320" y="1152"/>
            <a:chExt cx="414" cy="402"/>
          </a:xfrm>
        </p:grpSpPr>
        <p:sp>
          <p:nvSpPr>
            <p:cNvPr id="212" name="AutoShape 43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800080"/>
                </a:gs>
                <a:gs pos="100000">
                  <a:srgbClr val="800080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3" name="Freeform 44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800080">
                    <a:gamma/>
                    <a:tint val="48627"/>
                    <a:invGamma/>
                  </a:srgbClr>
                </a:gs>
                <a:gs pos="50000">
                  <a:srgbClr val="800080">
                    <a:alpha val="0"/>
                  </a:srgbClr>
                </a:gs>
                <a:gs pos="100000">
                  <a:srgbClr val="800080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14" name="Rectangle 45"/>
          <p:cNvSpPr>
            <a:spLocks noChangeArrowheads="1"/>
          </p:cNvSpPr>
          <p:nvPr/>
        </p:nvSpPr>
        <p:spPr bwMode="auto">
          <a:xfrm>
            <a:off x="991072" y="1725950"/>
            <a:ext cx="11636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>
              <a:spcBef>
                <a:spcPct val="30000"/>
              </a:spcBef>
              <a:defRPr/>
            </a:pPr>
            <a:r>
              <a:rPr lang="zh-CN" altLang="en-US" sz="1600" b="1" dirty="0" smtClean="0">
                <a:solidFill>
                  <a:schemeClr val="bg1"/>
                </a:solidFill>
              </a:rPr>
              <a:t>生产事故时有发生</a:t>
            </a:r>
            <a:endParaRPr lang="en-US" altLang="zh-CN" sz="1600" dirty="0" smtClean="0">
              <a:solidFill>
                <a:schemeClr val="bg1"/>
              </a:solidFill>
            </a:endParaRPr>
          </a:p>
        </p:txBody>
      </p:sp>
      <p:sp>
        <p:nvSpPr>
          <p:cNvPr id="215" name="Rectangle 46"/>
          <p:cNvSpPr>
            <a:spLocks noChangeArrowheads="1"/>
          </p:cNvSpPr>
          <p:nvPr/>
        </p:nvSpPr>
        <p:spPr bwMode="auto">
          <a:xfrm>
            <a:off x="1041896" y="3171156"/>
            <a:ext cx="10921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zh-CN" altLang="en-US" sz="1600" b="1" dirty="0" smtClean="0">
                <a:solidFill>
                  <a:schemeClr val="bg1"/>
                </a:solidFill>
              </a:rPr>
              <a:t>车辆管理薄弱</a:t>
            </a:r>
            <a:endParaRPr lang="en-US" altLang="zh-CN" sz="1600" b="1" dirty="0" smtClean="0">
              <a:solidFill>
                <a:schemeClr val="bg1"/>
              </a:solidFill>
            </a:endParaRPr>
          </a:p>
        </p:txBody>
      </p:sp>
      <p:sp>
        <p:nvSpPr>
          <p:cNvPr id="216" name="Rectangle 47"/>
          <p:cNvSpPr>
            <a:spLocks noChangeArrowheads="1"/>
          </p:cNvSpPr>
          <p:nvPr/>
        </p:nvSpPr>
        <p:spPr bwMode="auto">
          <a:xfrm>
            <a:off x="949780" y="4726346"/>
            <a:ext cx="11128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</a:rPr>
              <a:t>仓库管理不到位</a:t>
            </a:r>
            <a:endParaRPr lang="en-US" altLang="zh-CN" sz="1600" b="1" dirty="0" smtClean="0">
              <a:solidFill>
                <a:schemeClr val="bg1"/>
              </a:solidFill>
            </a:endParaRPr>
          </a:p>
        </p:txBody>
      </p:sp>
      <p:sp>
        <p:nvSpPr>
          <p:cNvPr id="217" name="Rectangle 48"/>
          <p:cNvSpPr>
            <a:spLocks noChangeArrowheads="1"/>
          </p:cNvSpPr>
          <p:nvPr/>
        </p:nvSpPr>
        <p:spPr bwMode="auto">
          <a:xfrm>
            <a:off x="6920426" y="1725950"/>
            <a:ext cx="12144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</a:rPr>
              <a:t>员工劳动纪律监管难</a:t>
            </a:r>
            <a:endParaRPr lang="en-US" altLang="zh-CN" sz="1600" b="1" dirty="0" smtClean="0">
              <a:solidFill>
                <a:schemeClr val="bg1"/>
              </a:solidFill>
            </a:endParaRPr>
          </a:p>
        </p:txBody>
      </p:sp>
      <p:sp>
        <p:nvSpPr>
          <p:cNvPr id="218" name="Rectangle 49"/>
          <p:cNvSpPr>
            <a:spLocks noChangeArrowheads="1"/>
          </p:cNvSpPr>
          <p:nvPr/>
        </p:nvSpPr>
        <p:spPr bwMode="auto">
          <a:xfrm>
            <a:off x="6952201" y="3226148"/>
            <a:ext cx="11112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</a:rPr>
              <a:t>系统集成程度不高</a:t>
            </a:r>
            <a:endParaRPr lang="en-US" altLang="zh-CN" sz="1600" b="1" dirty="0" smtClean="0">
              <a:solidFill>
                <a:schemeClr val="bg1"/>
              </a:solidFill>
            </a:endParaRPr>
          </a:p>
        </p:txBody>
      </p:sp>
      <p:sp>
        <p:nvSpPr>
          <p:cNvPr id="219" name="Rectangle 50"/>
          <p:cNvSpPr>
            <a:spLocks noChangeArrowheads="1"/>
          </p:cNvSpPr>
          <p:nvPr/>
        </p:nvSpPr>
        <p:spPr bwMode="auto">
          <a:xfrm>
            <a:off x="6991864" y="4726346"/>
            <a:ext cx="11652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</a:rPr>
              <a:t>系统维护手段差</a:t>
            </a:r>
            <a:endParaRPr lang="en-US" altLang="zh-CN" sz="1600" b="1" dirty="0" smtClean="0">
              <a:solidFill>
                <a:schemeClr val="bg1"/>
              </a:solidFill>
            </a:endParaRPr>
          </a:p>
        </p:txBody>
      </p:sp>
      <p:sp>
        <p:nvSpPr>
          <p:cNvPr id="221" name="Rectangle 52"/>
          <p:cNvSpPr>
            <a:spLocks noChangeArrowheads="1"/>
          </p:cNvSpPr>
          <p:nvPr/>
        </p:nvSpPr>
        <p:spPr bwMode="auto">
          <a:xfrm>
            <a:off x="3681909" y="3239419"/>
            <a:ext cx="1600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200" b="1" dirty="0" smtClean="0">
                <a:latin typeface="Arial Black" pitchFamily="34" charset="0"/>
              </a:rPr>
              <a:t>现状</a:t>
            </a:r>
            <a:endParaRPr lang="en-US" altLang="zh-CN" sz="2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05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302840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视频综合管理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平台人性化界面</a:t>
            </a:r>
            <a:endParaRPr kumimoji="1" lang="zh-CN" alt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  <p:sp>
        <p:nvSpPr>
          <p:cNvPr id="3" name="TextBox 68"/>
          <p:cNvSpPr txBox="1"/>
          <p:nvPr/>
        </p:nvSpPr>
        <p:spPr>
          <a:xfrm>
            <a:off x="714375" y="5661248"/>
            <a:ext cx="738601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 smtClean="0">
                <a:latin typeface="+mj-ea"/>
                <a:ea typeface="+mj-ea"/>
              </a:rPr>
              <a:t>操作</a:t>
            </a:r>
            <a:r>
              <a:rPr lang="zh-CN" altLang="en-US" sz="1600" b="1" dirty="0">
                <a:latin typeface="+mj-ea"/>
                <a:ea typeface="+mj-ea"/>
              </a:rPr>
              <a:t>要求低、操作效率高、培训方便</a:t>
            </a:r>
            <a:endParaRPr lang="en-US" altLang="zh-CN" sz="1600" b="1" dirty="0">
              <a:latin typeface="+mj-ea"/>
              <a:ea typeface="+mj-ea"/>
            </a:endParaRPr>
          </a:p>
          <a:p>
            <a:pPr>
              <a:defRPr/>
            </a:pPr>
            <a:endParaRPr lang="zh-CN" altLang="en-US" sz="1050" b="1" dirty="0">
              <a:latin typeface="+mj-ea"/>
              <a:ea typeface="+mj-ea"/>
            </a:endParaRPr>
          </a:p>
        </p:txBody>
      </p:sp>
      <p:pic>
        <p:nvPicPr>
          <p:cNvPr id="4" name="图片 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328837"/>
            <a:ext cx="3911600" cy="294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1757462"/>
            <a:ext cx="4095750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328962"/>
            <a:ext cx="4643437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29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980728"/>
            <a:ext cx="6336705" cy="4715687"/>
          </a:xfrm>
          <a:prstGeom prst="rect">
            <a:avLst/>
          </a:prstGeom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302840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实时预览 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03648" y="5877272"/>
            <a:ext cx="62646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实时查看视频，支持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16:9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5:4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4:3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，支持主辅码流切换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34699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302591" y="188913"/>
            <a:ext cx="6573665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录像回放 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99792" y="5826750"/>
            <a:ext cx="36551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+mn-ea"/>
              </a:rPr>
              <a:t>支持</a:t>
            </a:r>
            <a:r>
              <a:rPr lang="en-US" altLang="zh-CN" sz="1600" b="1" dirty="0">
                <a:latin typeface="+mn-ea"/>
              </a:rPr>
              <a:t>4</a:t>
            </a:r>
            <a:r>
              <a:rPr lang="zh-CN" altLang="en-US" sz="1600" b="1" dirty="0">
                <a:latin typeface="+mn-ea"/>
              </a:rPr>
              <a:t>路同步回放，支持报警类型检索 </a:t>
            </a:r>
          </a:p>
        </p:txBody>
      </p:sp>
      <p:pic>
        <p:nvPicPr>
          <p:cNvPr id="4" name="图片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5096" y="1034372"/>
            <a:ext cx="6331240" cy="469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86941" y="1471424"/>
            <a:ext cx="24288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报警预案设置</a:t>
            </a:r>
            <a:endParaRPr lang="en-US" altLang="zh-CN" b="1" dirty="0" smtClean="0">
              <a:latin typeface="+mn-ea"/>
              <a:ea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报警级别设置</a:t>
            </a:r>
            <a:endParaRPr lang="en-US" altLang="zh-CN" b="1" dirty="0" smtClean="0">
              <a:latin typeface="+mn-ea"/>
              <a:ea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紧急联系人管理</a:t>
            </a:r>
            <a:endParaRPr lang="en-US" altLang="zh-CN" b="1" dirty="0" smtClean="0">
              <a:latin typeface="+mn-ea"/>
              <a:ea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报警联动设置</a:t>
            </a:r>
            <a:endParaRPr lang="en-US" altLang="zh-CN" b="1" dirty="0" smtClean="0">
              <a:latin typeface="+mn-ea"/>
              <a:ea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防区管理</a:t>
            </a:r>
            <a:endParaRPr lang="en-US" altLang="zh-CN" b="1" dirty="0" smtClean="0">
              <a:latin typeface="+mn-ea"/>
              <a:ea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防区撤布防</a:t>
            </a:r>
            <a:endParaRPr lang="en-US" altLang="zh-CN" b="1" dirty="0" smtClean="0">
              <a:latin typeface="+mn-ea"/>
              <a:ea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警情预览</a:t>
            </a:r>
            <a:endParaRPr lang="en-US" altLang="zh-CN" b="1" dirty="0" smtClean="0">
              <a:latin typeface="+mn-ea"/>
              <a:ea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b="1" dirty="0" smtClean="0">
                <a:latin typeface="+mn-ea"/>
                <a:ea typeface="+mn-ea"/>
              </a:rPr>
              <a:t>报警查询</a:t>
            </a:r>
            <a:endParaRPr lang="en-US" altLang="zh-CN" b="1" dirty="0" smtClean="0">
              <a:latin typeface="+mn-ea"/>
              <a:ea typeface="+mn-ea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95425"/>
            <a:ext cx="523875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302840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报警管理</a:t>
            </a:r>
            <a:endParaRPr kumimoji="1" lang="zh-CN" alt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977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89205" y="1383940"/>
            <a:ext cx="2714643" cy="2316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报警预处理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报警处理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设备巡检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联动图片视频录像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报警上墙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外出布防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报警相关统计</a:t>
            </a:r>
            <a:endParaRPr lang="en-US" altLang="zh-CN" b="1" dirty="0">
              <a:latin typeface="+mn-ea"/>
            </a:endParaRPr>
          </a:p>
        </p:txBody>
      </p:sp>
      <p:pic>
        <p:nvPicPr>
          <p:cNvPr id="3" name="Picture 4" descr="C:\Documents and Settings\Administrator\feiq\RichOle\162415467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4536" y="1268760"/>
            <a:ext cx="5475896" cy="4104456"/>
          </a:xfrm>
          <a:prstGeom prst="rect">
            <a:avLst/>
          </a:prstGeom>
          <a:noFill/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302840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报警处理</a:t>
            </a:r>
            <a:endParaRPr kumimoji="1" lang="zh-CN" alt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770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89205" y="1412776"/>
            <a:ext cx="2714643" cy="1670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电子地图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门禁事件监控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门禁日志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报警管理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报表查询</a:t>
            </a:r>
            <a:endParaRPr lang="en-US" altLang="zh-CN" b="1" dirty="0">
              <a:latin typeface="+mn-ea"/>
            </a:endParaRPr>
          </a:p>
        </p:txBody>
      </p:sp>
      <p:pic>
        <p:nvPicPr>
          <p:cNvPr id="3" name="Picture 2" descr="C:\Documents and Settings\Administrator\桌面\出入口和门禁截图\电子地图统一展示-分层控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340768"/>
            <a:ext cx="5436638" cy="3974765"/>
          </a:xfrm>
          <a:prstGeom prst="rect">
            <a:avLst/>
          </a:prstGeom>
          <a:noFill/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302840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门禁管理</a:t>
            </a:r>
            <a:endParaRPr kumimoji="1" lang="zh-CN" alt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43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8949" y="1367236"/>
            <a:ext cx="2428875" cy="3285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实时监控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运维管理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录像回放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电子地图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数据查询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车辆管理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系统配置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组织资源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录像管理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车流量统计</a:t>
            </a:r>
            <a:endParaRPr lang="en-US" altLang="zh-CN" b="1" dirty="0">
              <a:latin typeface="+mn-ea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030" y="1400175"/>
            <a:ext cx="5569402" cy="38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302840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车辆管理</a:t>
            </a:r>
            <a:endParaRPr kumimoji="1" lang="zh-CN" alt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834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0957" y="1484784"/>
            <a:ext cx="242887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黑白名单维护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道闸控制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停车诱导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报警联动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停车收费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反向寻车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车位管理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出入车辆关联</a:t>
            </a:r>
            <a:endParaRPr lang="en-US" altLang="zh-CN" b="1" dirty="0">
              <a:latin typeface="+mn-ea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b="1" dirty="0">
                <a:latin typeface="+mn-ea"/>
              </a:rPr>
              <a:t>紧急预案</a:t>
            </a:r>
            <a:endParaRPr lang="en-US" altLang="zh-CN" b="1" dirty="0">
              <a:latin typeface="+mn-ea"/>
            </a:endParaRPr>
          </a:p>
        </p:txBody>
      </p:sp>
      <p:pic>
        <p:nvPicPr>
          <p:cNvPr id="3" name="Picture 2" descr="C:\Documents and Settings\23655\feiq\RichOle\4248579974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12776"/>
            <a:ext cx="5681503" cy="3960440"/>
          </a:xfrm>
          <a:prstGeom prst="rect">
            <a:avLst/>
          </a:prstGeom>
          <a:noFill/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302840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停车场管理</a:t>
            </a:r>
            <a:endParaRPr kumimoji="1" lang="zh-CN" alt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994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74325"/>
            <a:ext cx="6119066" cy="437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323528" y="188913"/>
            <a:ext cx="6717432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微软雅黑" pitchFamily="34" charset="-122"/>
              </a:rPr>
              <a:t>GIS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地图应用 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59632" y="5661248"/>
            <a:ext cx="67685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提供多种操作方式如线选、圈选、框选视频，并可快速开打视频预览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8194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259632" y="1052736"/>
            <a:ext cx="6388051" cy="4625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332831" y="5805264"/>
            <a:ext cx="49039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镜头可视域具体包括：方向、角度、距离三方面信息</a:t>
            </a:r>
            <a:endParaRPr lang="zh-CN" altLang="en-US" sz="1600" b="1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46607" y="188913"/>
            <a:ext cx="6213625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镜头可视域 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331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3528" y="270564"/>
            <a:ext cx="534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园区重点管理区域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68" name="圆角矩形 67"/>
          <p:cNvSpPr/>
          <p:nvPr/>
        </p:nvSpPr>
        <p:spPr bwMode="auto">
          <a:xfrm>
            <a:off x="1357290" y="1500174"/>
            <a:ext cx="2643206" cy="85725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69" name="圆角矩形 68"/>
          <p:cNvSpPr/>
          <p:nvPr/>
        </p:nvSpPr>
        <p:spPr bwMode="auto">
          <a:xfrm>
            <a:off x="1357290" y="2571744"/>
            <a:ext cx="2643206" cy="85725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70" name="圆角矩形 69"/>
          <p:cNvSpPr/>
          <p:nvPr/>
        </p:nvSpPr>
        <p:spPr bwMode="auto">
          <a:xfrm>
            <a:off x="1357290" y="3643314"/>
            <a:ext cx="2643206" cy="85725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71" name="圆角矩形 70"/>
          <p:cNvSpPr/>
          <p:nvPr/>
        </p:nvSpPr>
        <p:spPr bwMode="auto">
          <a:xfrm>
            <a:off x="1357290" y="4714884"/>
            <a:ext cx="2643206" cy="85725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72" name="圆角矩形 71"/>
          <p:cNvSpPr/>
          <p:nvPr/>
        </p:nvSpPr>
        <p:spPr bwMode="auto">
          <a:xfrm>
            <a:off x="4714876" y="1500174"/>
            <a:ext cx="2643206" cy="85725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73" name="圆角矩形 72"/>
          <p:cNvSpPr/>
          <p:nvPr/>
        </p:nvSpPr>
        <p:spPr bwMode="auto">
          <a:xfrm>
            <a:off x="4714876" y="2571744"/>
            <a:ext cx="2643206" cy="85725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74" name="圆角矩形 73"/>
          <p:cNvSpPr/>
          <p:nvPr/>
        </p:nvSpPr>
        <p:spPr bwMode="auto">
          <a:xfrm>
            <a:off x="4714876" y="3643314"/>
            <a:ext cx="2643206" cy="85725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grpSp>
        <p:nvGrpSpPr>
          <p:cNvPr id="58" name="Group 6"/>
          <p:cNvGrpSpPr>
            <a:grpSpLocks/>
          </p:cNvGrpSpPr>
          <p:nvPr/>
        </p:nvGrpSpPr>
        <p:grpSpPr bwMode="auto">
          <a:xfrm>
            <a:off x="1428728" y="1549161"/>
            <a:ext cx="762000" cy="762000"/>
            <a:chOff x="864" y="1046"/>
            <a:chExt cx="480" cy="480"/>
          </a:xfrm>
        </p:grpSpPr>
        <p:sp>
          <p:nvSpPr>
            <p:cNvPr id="59" name="Oval 7"/>
            <p:cNvSpPr>
              <a:spLocks noChangeArrowheads="1"/>
            </p:cNvSpPr>
            <p:nvPr/>
          </p:nvSpPr>
          <p:spPr bwMode="auto">
            <a:xfrm>
              <a:off x="864" y="104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CC66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60" name="Oval 8"/>
            <p:cNvSpPr>
              <a:spLocks noChangeArrowheads="1"/>
            </p:cNvSpPr>
            <p:nvPr/>
          </p:nvSpPr>
          <p:spPr bwMode="auto">
            <a:xfrm>
              <a:off x="926" y="1095"/>
              <a:ext cx="355" cy="355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66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altLang="ko-KR" sz="2400" b="1" dirty="0" smtClean="0">
                  <a:latin typeface="Verdana" pitchFamily="34" charset="0"/>
                  <a:ea typeface="굴림" pitchFamily="34" charset="-127"/>
                </a:rPr>
                <a:t>1</a:t>
              </a:r>
              <a:endParaRPr lang="ko-KR" altLang="en-US" sz="2400" b="1" dirty="0">
                <a:latin typeface="Verdana" pitchFamily="34" charset="0"/>
                <a:ea typeface="굴림" pitchFamily="34" charset="-127"/>
              </a:endParaRPr>
            </a:p>
          </p:txBody>
        </p:sp>
      </p:grpSp>
      <p:grpSp>
        <p:nvGrpSpPr>
          <p:cNvPr id="76" name="Group 6"/>
          <p:cNvGrpSpPr>
            <a:grpSpLocks/>
          </p:cNvGrpSpPr>
          <p:nvPr/>
        </p:nvGrpSpPr>
        <p:grpSpPr bwMode="auto">
          <a:xfrm>
            <a:off x="1428728" y="2595562"/>
            <a:ext cx="762000" cy="762000"/>
            <a:chOff x="864" y="1046"/>
            <a:chExt cx="480" cy="480"/>
          </a:xfrm>
        </p:grpSpPr>
        <p:sp>
          <p:nvSpPr>
            <p:cNvPr id="77" name="Oval 7"/>
            <p:cNvSpPr>
              <a:spLocks noChangeArrowheads="1"/>
            </p:cNvSpPr>
            <p:nvPr/>
          </p:nvSpPr>
          <p:spPr bwMode="auto">
            <a:xfrm>
              <a:off x="864" y="104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CC66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78" name="Oval 8"/>
            <p:cNvSpPr>
              <a:spLocks noChangeArrowheads="1"/>
            </p:cNvSpPr>
            <p:nvPr/>
          </p:nvSpPr>
          <p:spPr bwMode="auto">
            <a:xfrm>
              <a:off x="926" y="1095"/>
              <a:ext cx="355" cy="355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66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altLang="ko-KR" sz="2400" b="1" dirty="0" smtClean="0">
                  <a:latin typeface="Verdana" pitchFamily="34" charset="0"/>
                  <a:ea typeface="굴림" pitchFamily="34" charset="-127"/>
                </a:rPr>
                <a:t>2</a:t>
              </a:r>
              <a:endParaRPr lang="ko-KR" altLang="en-US" sz="2400" b="1" dirty="0">
                <a:latin typeface="Verdana" pitchFamily="34" charset="0"/>
                <a:ea typeface="굴림" pitchFamily="34" charset="-127"/>
              </a:endParaRPr>
            </a:p>
          </p:txBody>
        </p:sp>
      </p:grpSp>
      <p:grpSp>
        <p:nvGrpSpPr>
          <p:cNvPr id="79" name="Group 6"/>
          <p:cNvGrpSpPr>
            <a:grpSpLocks/>
          </p:cNvGrpSpPr>
          <p:nvPr/>
        </p:nvGrpSpPr>
        <p:grpSpPr bwMode="auto">
          <a:xfrm>
            <a:off x="1428728" y="3705912"/>
            <a:ext cx="762000" cy="762000"/>
            <a:chOff x="864" y="1046"/>
            <a:chExt cx="480" cy="480"/>
          </a:xfrm>
        </p:grpSpPr>
        <p:sp>
          <p:nvSpPr>
            <p:cNvPr id="80" name="Oval 7"/>
            <p:cNvSpPr>
              <a:spLocks noChangeArrowheads="1"/>
            </p:cNvSpPr>
            <p:nvPr/>
          </p:nvSpPr>
          <p:spPr bwMode="auto">
            <a:xfrm>
              <a:off x="864" y="104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CC66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81" name="Oval 8"/>
            <p:cNvSpPr>
              <a:spLocks noChangeArrowheads="1"/>
            </p:cNvSpPr>
            <p:nvPr/>
          </p:nvSpPr>
          <p:spPr bwMode="auto">
            <a:xfrm>
              <a:off x="926" y="1095"/>
              <a:ext cx="355" cy="355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66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altLang="ko-KR" sz="2400" b="1" dirty="0" smtClean="0">
                  <a:latin typeface="Verdana" pitchFamily="34" charset="0"/>
                  <a:ea typeface="굴림" pitchFamily="34" charset="-127"/>
                </a:rPr>
                <a:t>3</a:t>
              </a:r>
              <a:endParaRPr lang="ko-KR" altLang="en-US" sz="2400" b="1" dirty="0">
                <a:latin typeface="Verdana" pitchFamily="34" charset="0"/>
                <a:ea typeface="굴림" pitchFamily="34" charset="-127"/>
              </a:endParaRPr>
            </a:p>
          </p:txBody>
        </p:sp>
      </p:grpSp>
      <p:grpSp>
        <p:nvGrpSpPr>
          <p:cNvPr id="82" name="Group 6"/>
          <p:cNvGrpSpPr>
            <a:grpSpLocks/>
          </p:cNvGrpSpPr>
          <p:nvPr/>
        </p:nvGrpSpPr>
        <p:grpSpPr bwMode="auto">
          <a:xfrm>
            <a:off x="1428728" y="4810140"/>
            <a:ext cx="762000" cy="762000"/>
            <a:chOff x="864" y="1046"/>
            <a:chExt cx="480" cy="480"/>
          </a:xfrm>
        </p:grpSpPr>
        <p:sp>
          <p:nvSpPr>
            <p:cNvPr id="83" name="Oval 7"/>
            <p:cNvSpPr>
              <a:spLocks noChangeArrowheads="1"/>
            </p:cNvSpPr>
            <p:nvPr/>
          </p:nvSpPr>
          <p:spPr bwMode="auto">
            <a:xfrm>
              <a:off x="864" y="104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CC66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84" name="Oval 8"/>
            <p:cNvSpPr>
              <a:spLocks noChangeArrowheads="1"/>
            </p:cNvSpPr>
            <p:nvPr/>
          </p:nvSpPr>
          <p:spPr bwMode="auto">
            <a:xfrm>
              <a:off x="926" y="1095"/>
              <a:ext cx="355" cy="355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66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altLang="ko-KR" sz="2400" b="1" dirty="0" smtClean="0">
                  <a:latin typeface="Verdana" pitchFamily="34" charset="0"/>
                  <a:ea typeface="굴림" pitchFamily="34" charset="-127"/>
                </a:rPr>
                <a:t>4</a:t>
              </a:r>
              <a:endParaRPr lang="ko-KR" altLang="en-US" sz="2400" b="1" dirty="0">
                <a:latin typeface="Verdana" pitchFamily="34" charset="0"/>
                <a:ea typeface="굴림" pitchFamily="34" charset="-127"/>
              </a:endParaRPr>
            </a:p>
          </p:txBody>
        </p:sp>
      </p:grpSp>
      <p:grpSp>
        <p:nvGrpSpPr>
          <p:cNvPr id="85" name="Group 6"/>
          <p:cNvGrpSpPr>
            <a:grpSpLocks/>
          </p:cNvGrpSpPr>
          <p:nvPr/>
        </p:nvGrpSpPr>
        <p:grpSpPr bwMode="auto">
          <a:xfrm>
            <a:off x="4804010" y="1571612"/>
            <a:ext cx="762000" cy="762000"/>
            <a:chOff x="864" y="1046"/>
            <a:chExt cx="480" cy="480"/>
          </a:xfrm>
        </p:grpSpPr>
        <p:sp>
          <p:nvSpPr>
            <p:cNvPr id="86" name="Oval 7"/>
            <p:cNvSpPr>
              <a:spLocks noChangeArrowheads="1"/>
            </p:cNvSpPr>
            <p:nvPr/>
          </p:nvSpPr>
          <p:spPr bwMode="auto">
            <a:xfrm>
              <a:off x="864" y="104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CC66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87" name="Oval 8"/>
            <p:cNvSpPr>
              <a:spLocks noChangeArrowheads="1"/>
            </p:cNvSpPr>
            <p:nvPr/>
          </p:nvSpPr>
          <p:spPr bwMode="auto">
            <a:xfrm>
              <a:off x="926" y="1095"/>
              <a:ext cx="355" cy="355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66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altLang="ko-KR" sz="2400" b="1" dirty="0" smtClean="0">
                  <a:latin typeface="Verdana" pitchFamily="34" charset="0"/>
                  <a:ea typeface="굴림" pitchFamily="34" charset="-127"/>
                </a:rPr>
                <a:t>5</a:t>
              </a:r>
              <a:endParaRPr lang="ko-KR" altLang="en-US" sz="2400" b="1" dirty="0">
                <a:latin typeface="Verdana" pitchFamily="34" charset="0"/>
                <a:ea typeface="굴림" pitchFamily="34" charset="-127"/>
              </a:endParaRPr>
            </a:p>
          </p:txBody>
        </p:sp>
      </p:grpSp>
      <p:grpSp>
        <p:nvGrpSpPr>
          <p:cNvPr id="88" name="Group 6"/>
          <p:cNvGrpSpPr>
            <a:grpSpLocks/>
          </p:cNvGrpSpPr>
          <p:nvPr/>
        </p:nvGrpSpPr>
        <p:grpSpPr bwMode="auto">
          <a:xfrm>
            <a:off x="4804010" y="2618013"/>
            <a:ext cx="762000" cy="762000"/>
            <a:chOff x="864" y="1046"/>
            <a:chExt cx="480" cy="480"/>
          </a:xfrm>
        </p:grpSpPr>
        <p:sp>
          <p:nvSpPr>
            <p:cNvPr id="89" name="Oval 7"/>
            <p:cNvSpPr>
              <a:spLocks noChangeArrowheads="1"/>
            </p:cNvSpPr>
            <p:nvPr/>
          </p:nvSpPr>
          <p:spPr bwMode="auto">
            <a:xfrm>
              <a:off x="864" y="104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CC66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90" name="Oval 8"/>
            <p:cNvSpPr>
              <a:spLocks noChangeArrowheads="1"/>
            </p:cNvSpPr>
            <p:nvPr/>
          </p:nvSpPr>
          <p:spPr bwMode="auto">
            <a:xfrm>
              <a:off x="926" y="1095"/>
              <a:ext cx="355" cy="355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66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altLang="ko-KR" sz="2400" b="1" dirty="0" smtClean="0">
                  <a:latin typeface="Verdana" pitchFamily="34" charset="0"/>
                  <a:ea typeface="굴림" pitchFamily="34" charset="-127"/>
                </a:rPr>
                <a:t>6</a:t>
              </a:r>
              <a:endParaRPr lang="ko-KR" altLang="en-US" sz="2400" b="1" dirty="0">
                <a:latin typeface="Verdana" pitchFamily="34" charset="0"/>
                <a:ea typeface="굴림" pitchFamily="34" charset="-127"/>
              </a:endParaRPr>
            </a:p>
          </p:txBody>
        </p:sp>
      </p:grpSp>
      <p:grpSp>
        <p:nvGrpSpPr>
          <p:cNvPr id="91" name="Group 6"/>
          <p:cNvGrpSpPr>
            <a:grpSpLocks/>
          </p:cNvGrpSpPr>
          <p:nvPr/>
        </p:nvGrpSpPr>
        <p:grpSpPr bwMode="auto">
          <a:xfrm>
            <a:off x="4804010" y="3728363"/>
            <a:ext cx="762000" cy="762000"/>
            <a:chOff x="864" y="1046"/>
            <a:chExt cx="480" cy="480"/>
          </a:xfrm>
        </p:grpSpPr>
        <p:sp>
          <p:nvSpPr>
            <p:cNvPr id="92" name="Oval 7"/>
            <p:cNvSpPr>
              <a:spLocks noChangeArrowheads="1"/>
            </p:cNvSpPr>
            <p:nvPr/>
          </p:nvSpPr>
          <p:spPr bwMode="auto">
            <a:xfrm>
              <a:off x="864" y="104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CC66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93" name="Oval 8"/>
            <p:cNvSpPr>
              <a:spLocks noChangeArrowheads="1"/>
            </p:cNvSpPr>
            <p:nvPr/>
          </p:nvSpPr>
          <p:spPr bwMode="auto">
            <a:xfrm>
              <a:off x="926" y="1095"/>
              <a:ext cx="355" cy="355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66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altLang="ko-KR" sz="2400" b="1" dirty="0" smtClean="0">
                  <a:latin typeface="Verdana" pitchFamily="34" charset="0"/>
                  <a:ea typeface="굴림" pitchFamily="34" charset="-127"/>
                </a:rPr>
                <a:t>7</a:t>
              </a:r>
              <a:endParaRPr lang="ko-KR" altLang="en-US" sz="2400" b="1" dirty="0">
                <a:latin typeface="Verdana" pitchFamily="34" charset="0"/>
                <a:ea typeface="굴림" pitchFamily="34" charset="-127"/>
              </a:endParaRPr>
            </a:p>
          </p:txBody>
        </p:sp>
      </p:grpSp>
      <p:sp>
        <p:nvSpPr>
          <p:cNvPr id="97" name="矩形 96"/>
          <p:cNvSpPr/>
          <p:nvPr/>
        </p:nvSpPr>
        <p:spPr>
          <a:xfrm>
            <a:off x="2500298" y="178592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</a:rPr>
              <a:t>出入口</a:t>
            </a:r>
            <a:endParaRPr lang="en-US" altLang="zh-CN" sz="1800" b="1" dirty="0" smtClean="0">
              <a:solidFill>
                <a:schemeClr val="bg1"/>
              </a:solidFill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2522749" y="2818716"/>
            <a:ext cx="646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</a:rPr>
              <a:t>周界</a:t>
            </a:r>
            <a:endParaRPr lang="en-US" altLang="zh-CN" sz="1800" b="1" dirty="0" smtClean="0">
              <a:solidFill>
                <a:schemeClr val="bg1"/>
              </a:solidFill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2500298" y="388426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</a:rPr>
              <a:t>主干道路</a:t>
            </a:r>
            <a:endParaRPr lang="en-US" altLang="zh-CN" sz="1800" b="1" dirty="0" smtClean="0">
              <a:solidFill>
                <a:schemeClr val="bg1"/>
              </a:solidFill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2463872" y="49884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</a:rPr>
              <a:t>生产车间</a:t>
            </a:r>
            <a:endParaRPr lang="en-US" altLang="zh-CN" sz="1800" b="1" dirty="0" smtClean="0">
              <a:solidFill>
                <a:schemeClr val="bg1"/>
              </a:solidFill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5821458" y="1785926"/>
            <a:ext cx="646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</a:rPr>
              <a:t>仓库</a:t>
            </a:r>
            <a:endParaRPr lang="en-US" altLang="zh-CN" sz="1800" b="1" dirty="0" smtClean="0">
              <a:solidFill>
                <a:schemeClr val="bg1"/>
              </a:solidFill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5843909" y="2818716"/>
            <a:ext cx="1569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</a:rPr>
              <a:t>重要办公区域</a:t>
            </a:r>
            <a:endParaRPr lang="en-US" altLang="zh-CN" sz="1800" b="1" dirty="0" smtClean="0">
              <a:solidFill>
                <a:schemeClr val="bg1"/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5821458" y="388426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</a:rPr>
              <a:t>公共区域</a:t>
            </a:r>
            <a:endParaRPr lang="en-US" altLang="zh-CN" sz="1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96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323528" y="188913"/>
            <a:ext cx="6213625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智能运维管理平台 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3" name="Rectangle 43"/>
          <p:cNvSpPr>
            <a:spLocks noChangeArrowheads="1"/>
          </p:cNvSpPr>
          <p:nvPr/>
        </p:nvSpPr>
        <p:spPr bwMode="gray">
          <a:xfrm>
            <a:off x="-324544" y="4867275"/>
            <a:ext cx="143033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 b="1">
                <a:solidFill>
                  <a:srgbClr val="F8F8F8"/>
                </a:solidFill>
              </a:rPr>
              <a:t>Text in here</a:t>
            </a:r>
          </a:p>
        </p:txBody>
      </p:sp>
      <p:sp>
        <p:nvSpPr>
          <p:cNvPr id="4" name="Rectangle 54"/>
          <p:cNvSpPr>
            <a:spLocks noChangeArrowheads="1"/>
          </p:cNvSpPr>
          <p:nvPr/>
        </p:nvSpPr>
        <p:spPr bwMode="white">
          <a:xfrm>
            <a:off x="3293194" y="1484784"/>
            <a:ext cx="15573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600" dirty="0" smtClean="0">
                <a:solidFill>
                  <a:srgbClr val="FEFFFF"/>
                </a:solidFill>
              </a:rPr>
              <a:t>资源管理</a:t>
            </a:r>
            <a:endParaRPr lang="en-US" altLang="zh-CN" sz="1600" dirty="0">
              <a:solidFill>
                <a:srgbClr val="FEFFFF"/>
              </a:solidFill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077938" y="2051472"/>
            <a:ext cx="4905375" cy="2425700"/>
            <a:chOff x="995" y="1472"/>
            <a:chExt cx="3785" cy="1872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995" y="1588"/>
              <a:ext cx="3785" cy="1756"/>
            </a:xfrm>
            <a:custGeom>
              <a:avLst/>
              <a:gdLst>
                <a:gd name="T0" fmla="*/ 10 w 21600"/>
                <a:gd name="T1" fmla="*/ 0 h 21600"/>
                <a:gd name="T2" fmla="*/ 3 w 21600"/>
                <a:gd name="T3" fmla="*/ 0 h 21600"/>
                <a:gd name="T4" fmla="*/ 0 w 21600"/>
                <a:gd name="T5" fmla="*/ 0 h 21600"/>
                <a:gd name="T6" fmla="*/ 3 w 21600"/>
                <a:gd name="T7" fmla="*/ 1 h 21600"/>
                <a:gd name="T8" fmla="*/ 10 w 21600"/>
                <a:gd name="T9" fmla="*/ 1 h 21600"/>
                <a:gd name="T10" fmla="*/ 17 w 21600"/>
                <a:gd name="T11" fmla="*/ 1 h 21600"/>
                <a:gd name="T12" fmla="*/ 20 w 21600"/>
                <a:gd name="T13" fmla="*/ 0 h 21600"/>
                <a:gd name="T14" fmla="*/ 17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2 w 21600"/>
                <a:gd name="T25" fmla="*/ 3161 h 21600"/>
                <a:gd name="T26" fmla="*/ 18438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13" y="10800"/>
                  </a:moveTo>
                  <a:cubicBezTo>
                    <a:pt x="3013" y="15101"/>
                    <a:pt x="6499" y="18587"/>
                    <a:pt x="10800" y="18587"/>
                  </a:cubicBezTo>
                  <a:cubicBezTo>
                    <a:pt x="15101" y="18587"/>
                    <a:pt x="18587" y="15101"/>
                    <a:pt x="18587" y="10800"/>
                  </a:cubicBezTo>
                  <a:cubicBezTo>
                    <a:pt x="18587" y="6499"/>
                    <a:pt x="15101" y="3013"/>
                    <a:pt x="10800" y="3013"/>
                  </a:cubicBezTo>
                  <a:cubicBezTo>
                    <a:pt x="6499" y="3013"/>
                    <a:pt x="3013" y="6499"/>
                    <a:pt x="3013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B3B3B"/>
                </a:gs>
                <a:gs pos="50000">
                  <a:srgbClr val="808080"/>
                </a:gs>
                <a:gs pos="100000">
                  <a:srgbClr val="3B3B3B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995" y="1478"/>
              <a:ext cx="3785" cy="1756"/>
            </a:xfrm>
            <a:custGeom>
              <a:avLst/>
              <a:gdLst>
                <a:gd name="G0" fmla="+- 3013 0 0"/>
                <a:gd name="G1" fmla="+- 21600 0 3013"/>
                <a:gd name="G2" fmla="+- 21600 0 3013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13" y="10800"/>
                  </a:moveTo>
                  <a:cubicBezTo>
                    <a:pt x="3013" y="15101"/>
                    <a:pt x="6499" y="18587"/>
                    <a:pt x="10800" y="18587"/>
                  </a:cubicBezTo>
                  <a:cubicBezTo>
                    <a:pt x="15101" y="18587"/>
                    <a:pt x="18587" y="15101"/>
                    <a:pt x="18587" y="10800"/>
                  </a:cubicBezTo>
                  <a:cubicBezTo>
                    <a:pt x="18587" y="6499"/>
                    <a:pt x="15101" y="3013"/>
                    <a:pt x="10800" y="3013"/>
                  </a:cubicBezTo>
                  <a:cubicBezTo>
                    <a:pt x="6499" y="3013"/>
                    <a:pt x="3013" y="6499"/>
                    <a:pt x="3013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33399"/>
                </a:gs>
                <a:gs pos="50000">
                  <a:srgbClr val="009999"/>
                </a:gs>
                <a:gs pos="100000">
                  <a:srgbClr val="333399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gray">
            <a:xfrm flipV="1">
              <a:off x="2872" y="1472"/>
              <a:ext cx="0" cy="35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gray">
            <a:xfrm>
              <a:off x="1793" y="1974"/>
              <a:ext cx="0" cy="115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3951" y="1959"/>
              <a:ext cx="0" cy="12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gray">
            <a:xfrm flipV="1">
              <a:off x="3951" y="1794"/>
              <a:ext cx="384" cy="165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gray">
            <a:xfrm flipH="1" flipV="1">
              <a:off x="1413" y="1801"/>
              <a:ext cx="378" cy="17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gray">
            <a:xfrm flipH="1">
              <a:off x="1856" y="2884"/>
              <a:ext cx="291" cy="20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gray">
            <a:xfrm>
              <a:off x="3752" y="2843"/>
              <a:ext cx="365" cy="18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gray">
            <a:xfrm flipH="1">
              <a:off x="1850" y="3090"/>
              <a:ext cx="7" cy="11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gray">
            <a:xfrm flipH="1">
              <a:off x="4112" y="3022"/>
              <a:ext cx="7" cy="11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7" name="Text Box 20"/>
          <p:cNvSpPr txBox="1">
            <a:spLocks noChangeArrowheads="1"/>
          </p:cNvSpPr>
          <p:nvPr/>
        </p:nvSpPr>
        <p:spPr bwMode="black">
          <a:xfrm>
            <a:off x="395536" y="1761976"/>
            <a:ext cx="1676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noProof="0" dirty="0" smtClean="0"/>
              <a:t>视频质量诊断</a:t>
            </a:r>
            <a:endParaRPr kumimoji="0" lang="en-US" altLang="zh-CN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black">
          <a:xfrm>
            <a:off x="3647976" y="2943647"/>
            <a:ext cx="173672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kern="0" dirty="0" smtClean="0">
                <a:solidFill>
                  <a:srgbClr val="A50021"/>
                </a:solidFill>
              </a:rPr>
              <a:t>大华智能运维</a:t>
            </a:r>
            <a:endParaRPr lang="en-US" altLang="zh-CN" sz="1600" b="1" kern="0" dirty="0" smtClean="0">
              <a:solidFill>
                <a:srgbClr val="A50021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kern="0" dirty="0" smtClean="0">
                <a:solidFill>
                  <a:srgbClr val="A50021"/>
                </a:solidFill>
              </a:rPr>
              <a:t>管理系统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rgbClr val="A50021"/>
              </a:solidFill>
              <a:effectLst/>
              <a:uLnTx/>
              <a:uFillTx/>
            </a:endParaRPr>
          </a:p>
        </p:txBody>
      </p:sp>
      <p:sp>
        <p:nvSpPr>
          <p:cNvPr id="19" name="AutoShape 26"/>
          <p:cNvSpPr>
            <a:spLocks noChangeArrowheads="1"/>
          </p:cNvSpPr>
          <p:nvPr/>
        </p:nvSpPr>
        <p:spPr bwMode="gray">
          <a:xfrm>
            <a:off x="3330476" y="2610272"/>
            <a:ext cx="2339975" cy="663575"/>
          </a:xfrm>
          <a:custGeom>
            <a:avLst/>
            <a:gdLst>
              <a:gd name="G0" fmla="+- 13742 0 0"/>
              <a:gd name="G1" fmla="+- -11677937 0 0"/>
              <a:gd name="G2" fmla="+- 13742 0 -11677937"/>
              <a:gd name="G3" fmla="+- 10800 0 0"/>
              <a:gd name="G4" fmla="+- 0 0 1374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470 0 0"/>
              <a:gd name="G9" fmla="+- 0 0 -11677937"/>
              <a:gd name="G10" fmla="+- 8470 0 2700"/>
              <a:gd name="G11" fmla="cos G10 13742"/>
              <a:gd name="G12" fmla="sin G10 13742"/>
              <a:gd name="G13" fmla="cos 13500 13742"/>
              <a:gd name="G14" fmla="sin 13500 13742"/>
              <a:gd name="G15" fmla="+- G11 10800 0"/>
              <a:gd name="G16" fmla="+- G12 10800 0"/>
              <a:gd name="G17" fmla="+- G13 10800 0"/>
              <a:gd name="G18" fmla="+- G14 10800 0"/>
              <a:gd name="G19" fmla="*/ 8470 1 2"/>
              <a:gd name="G20" fmla="+- G19 5400 0"/>
              <a:gd name="G21" fmla="cos G20 13742"/>
              <a:gd name="G22" fmla="sin G20 13742"/>
              <a:gd name="G23" fmla="+- G21 10800 0"/>
              <a:gd name="G24" fmla="+- G12 G23 G22"/>
              <a:gd name="G25" fmla="+- G22 G23 G11"/>
              <a:gd name="G26" fmla="cos 10800 13742"/>
              <a:gd name="G27" fmla="sin 10800 13742"/>
              <a:gd name="G28" fmla="cos 8470 13742"/>
              <a:gd name="G29" fmla="sin 8470 1374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677937"/>
              <a:gd name="G36" fmla="sin G34 -11677937"/>
              <a:gd name="G37" fmla="+/ -11677937 1374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470 G39"/>
              <a:gd name="G43" fmla="sin 847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990 w 21600"/>
              <a:gd name="T5" fmla="*/ 1 h 21600"/>
              <a:gd name="T6" fmla="*/ 1169 w 21600"/>
              <a:gd name="T7" fmla="*/ 10495 h 21600"/>
              <a:gd name="T8" fmla="*/ 10949 w 21600"/>
              <a:gd name="T9" fmla="*/ 2331 h 21600"/>
              <a:gd name="T10" fmla="*/ 24299 w 21600"/>
              <a:gd name="T11" fmla="*/ 10849 h 21600"/>
              <a:gd name="T12" fmla="*/ 20420 w 21600"/>
              <a:gd name="T13" fmla="*/ 14700 h 21600"/>
              <a:gd name="T14" fmla="*/ 16569 w 21600"/>
              <a:gd name="T15" fmla="*/ 1082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269" y="10830"/>
                </a:moveTo>
                <a:cubicBezTo>
                  <a:pt x="19269" y="10820"/>
                  <a:pt x="19270" y="10810"/>
                  <a:pt x="19270" y="10800"/>
                </a:cubicBezTo>
                <a:cubicBezTo>
                  <a:pt x="19270" y="6122"/>
                  <a:pt x="15477" y="2330"/>
                  <a:pt x="10800" y="2330"/>
                </a:cubicBezTo>
                <a:cubicBezTo>
                  <a:pt x="6226" y="2329"/>
                  <a:pt x="2478" y="5961"/>
                  <a:pt x="2334" y="10532"/>
                </a:cubicBezTo>
                <a:lnTo>
                  <a:pt x="5" y="10459"/>
                </a:lnTo>
                <a:cubicBezTo>
                  <a:pt x="189" y="4630"/>
                  <a:pt x="4968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13"/>
                  <a:pt x="21599" y="10826"/>
                  <a:pt x="21599" y="10839"/>
                </a:cubicBezTo>
                <a:lnTo>
                  <a:pt x="24299" y="10849"/>
                </a:lnTo>
                <a:lnTo>
                  <a:pt x="20420" y="14700"/>
                </a:lnTo>
                <a:lnTo>
                  <a:pt x="16569" y="10821"/>
                </a:lnTo>
                <a:lnTo>
                  <a:pt x="19269" y="10830"/>
                </a:lnTo>
                <a:close/>
              </a:path>
            </a:pathLst>
          </a:custGeom>
          <a:gradFill rotWithShape="1">
            <a:gsLst>
              <a:gs pos="0">
                <a:srgbClr val="99CC00">
                  <a:gamma/>
                  <a:shade val="54510"/>
                  <a:invGamma/>
                </a:srgbClr>
              </a:gs>
              <a:gs pos="100000">
                <a:srgbClr val="99CC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AutoShape 27"/>
          <p:cNvSpPr>
            <a:spLocks noChangeArrowheads="1"/>
          </p:cNvSpPr>
          <p:nvPr/>
        </p:nvSpPr>
        <p:spPr bwMode="gray">
          <a:xfrm flipH="1" flipV="1">
            <a:off x="3409851" y="3242097"/>
            <a:ext cx="2392362" cy="620712"/>
          </a:xfrm>
          <a:custGeom>
            <a:avLst/>
            <a:gdLst>
              <a:gd name="G0" fmla="+- -14015 0 0"/>
              <a:gd name="G1" fmla="+- -11677937 0 0"/>
              <a:gd name="G2" fmla="+- -14015 0 -11677937"/>
              <a:gd name="G3" fmla="+- 10800 0 0"/>
              <a:gd name="G4" fmla="+- 0 0 -1401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574 0 0"/>
              <a:gd name="G9" fmla="+- 0 0 -11677937"/>
              <a:gd name="G10" fmla="+- 8574 0 2700"/>
              <a:gd name="G11" fmla="cos G10 -14015"/>
              <a:gd name="G12" fmla="sin G10 -14015"/>
              <a:gd name="G13" fmla="cos 13500 -14015"/>
              <a:gd name="G14" fmla="sin 13500 -14015"/>
              <a:gd name="G15" fmla="+- G11 10800 0"/>
              <a:gd name="G16" fmla="+- G12 10800 0"/>
              <a:gd name="G17" fmla="+- G13 10800 0"/>
              <a:gd name="G18" fmla="+- G14 10800 0"/>
              <a:gd name="G19" fmla="*/ 8574 1 2"/>
              <a:gd name="G20" fmla="+- G19 5400 0"/>
              <a:gd name="G21" fmla="cos G20 -14015"/>
              <a:gd name="G22" fmla="sin G20 -14015"/>
              <a:gd name="G23" fmla="+- G21 10800 0"/>
              <a:gd name="G24" fmla="+- G12 G23 G22"/>
              <a:gd name="G25" fmla="+- G22 G23 G11"/>
              <a:gd name="G26" fmla="cos 10800 -14015"/>
              <a:gd name="G27" fmla="sin 10800 -14015"/>
              <a:gd name="G28" fmla="cos 8574 -14015"/>
              <a:gd name="G29" fmla="sin 8574 -1401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677937"/>
              <a:gd name="G36" fmla="sin G34 -11677937"/>
              <a:gd name="G37" fmla="+/ -11677937 -1401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574 G39"/>
              <a:gd name="G43" fmla="sin 8574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950 w 21600"/>
              <a:gd name="T5" fmla="*/ 1 h 21600"/>
              <a:gd name="T6" fmla="*/ 1117 w 21600"/>
              <a:gd name="T7" fmla="*/ 10494 h 21600"/>
              <a:gd name="T8" fmla="*/ 10919 w 21600"/>
              <a:gd name="T9" fmla="*/ 2226 h 21600"/>
              <a:gd name="T10" fmla="*/ 24299 w 21600"/>
              <a:gd name="T11" fmla="*/ 10749 h 21600"/>
              <a:gd name="T12" fmla="*/ 20501 w 21600"/>
              <a:gd name="T13" fmla="*/ 14576 h 21600"/>
              <a:gd name="T14" fmla="*/ 16673 w 21600"/>
              <a:gd name="T15" fmla="*/ 1077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73" y="10767"/>
                </a:moveTo>
                <a:cubicBezTo>
                  <a:pt x="19356" y="6045"/>
                  <a:pt x="15522" y="2226"/>
                  <a:pt x="10800" y="2226"/>
                </a:cubicBezTo>
                <a:cubicBezTo>
                  <a:pt x="6170" y="2225"/>
                  <a:pt x="2376" y="5901"/>
                  <a:pt x="2230" y="10529"/>
                </a:cubicBezTo>
                <a:lnTo>
                  <a:pt x="5" y="10459"/>
                </a:lnTo>
                <a:cubicBezTo>
                  <a:pt x="189" y="4630"/>
                  <a:pt x="4968" y="-1"/>
                  <a:pt x="10800" y="0"/>
                </a:cubicBezTo>
                <a:cubicBezTo>
                  <a:pt x="16748" y="0"/>
                  <a:pt x="21577" y="4810"/>
                  <a:pt x="21599" y="10759"/>
                </a:cubicBezTo>
                <a:lnTo>
                  <a:pt x="24299" y="10749"/>
                </a:lnTo>
                <a:lnTo>
                  <a:pt x="20501" y="14576"/>
                </a:lnTo>
                <a:lnTo>
                  <a:pt x="16673" y="10778"/>
                </a:lnTo>
                <a:lnTo>
                  <a:pt x="19373" y="10767"/>
                </a:lnTo>
                <a:close/>
              </a:path>
            </a:pathLst>
          </a:custGeom>
          <a:gradFill rotWithShape="1">
            <a:gsLst>
              <a:gs pos="0">
                <a:srgbClr val="99CC00">
                  <a:gamma/>
                  <a:shade val="66667"/>
                  <a:invGamma/>
                </a:srgbClr>
              </a:gs>
              <a:gs pos="100000">
                <a:srgbClr val="99CC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线形标注 2(无边框) 20"/>
          <p:cNvSpPr/>
          <p:nvPr/>
        </p:nvSpPr>
        <p:spPr>
          <a:xfrm>
            <a:off x="4139952" y="1978000"/>
            <a:ext cx="1152128" cy="792088"/>
          </a:xfrm>
          <a:prstGeom prst="callout2">
            <a:avLst>
              <a:gd name="adj1" fmla="val -31756"/>
              <a:gd name="adj2" fmla="val 237205"/>
              <a:gd name="adj3" fmla="val -29351"/>
              <a:gd name="adj4" fmla="val 74274"/>
              <a:gd name="adj5" fmla="val 33134"/>
              <a:gd name="adj6" fmla="val 65769"/>
            </a:avLst>
          </a:prstGeom>
          <a:noFill/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948264" y="1536660"/>
            <a:ext cx="219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 smtClean="0"/>
              <a:t>设备状态自动巡检</a:t>
            </a:r>
            <a:endParaRPr lang="zh-CN" altLang="en-US" dirty="0"/>
          </a:p>
        </p:txBody>
      </p:sp>
      <p:sp>
        <p:nvSpPr>
          <p:cNvPr id="23" name="线形标注 2(无边框) 22"/>
          <p:cNvSpPr/>
          <p:nvPr/>
        </p:nvSpPr>
        <p:spPr>
          <a:xfrm>
            <a:off x="4932040" y="2130400"/>
            <a:ext cx="1152128" cy="792088"/>
          </a:xfrm>
          <a:prstGeom prst="callout2">
            <a:avLst>
              <a:gd name="adj1" fmla="val -4098"/>
              <a:gd name="adj2" fmla="val 166934"/>
              <a:gd name="adj3" fmla="val -4098"/>
              <a:gd name="adj4" fmla="val 73448"/>
              <a:gd name="adj5" fmla="val 33134"/>
              <a:gd name="adj6" fmla="val 65769"/>
            </a:avLst>
          </a:prstGeom>
          <a:noFill/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6948264" y="1905992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dirty="0" smtClean="0"/>
              <a:t>设备配置信息采集</a:t>
            </a:r>
            <a:endParaRPr lang="zh-CN" altLang="en-US" dirty="0"/>
          </a:p>
        </p:txBody>
      </p:sp>
      <p:sp>
        <p:nvSpPr>
          <p:cNvPr id="25" name="线形标注 2(无边框) 24"/>
          <p:cNvSpPr/>
          <p:nvPr/>
        </p:nvSpPr>
        <p:spPr>
          <a:xfrm>
            <a:off x="5724128" y="3130128"/>
            <a:ext cx="1152128" cy="792088"/>
          </a:xfrm>
          <a:prstGeom prst="callout2">
            <a:avLst>
              <a:gd name="adj1" fmla="val -4098"/>
              <a:gd name="adj2" fmla="val 135518"/>
              <a:gd name="adj3" fmla="val -4098"/>
              <a:gd name="adj4" fmla="val 73448"/>
              <a:gd name="adj5" fmla="val 33134"/>
              <a:gd name="adj6" fmla="val 65769"/>
            </a:avLst>
          </a:prstGeom>
          <a:noFill/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7272808" y="2904812"/>
            <a:ext cx="17636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 smtClean="0"/>
              <a:t>报警信息监控</a:t>
            </a:r>
            <a:endParaRPr lang="zh-CN" altLang="en-US" dirty="0"/>
          </a:p>
        </p:txBody>
      </p:sp>
      <p:sp>
        <p:nvSpPr>
          <p:cNvPr id="27" name="线形标注 2(无边框) 26"/>
          <p:cNvSpPr/>
          <p:nvPr/>
        </p:nvSpPr>
        <p:spPr>
          <a:xfrm>
            <a:off x="2771800" y="2050008"/>
            <a:ext cx="1152128" cy="792088"/>
          </a:xfrm>
          <a:prstGeom prst="callout2">
            <a:avLst>
              <a:gd name="adj1" fmla="val -13719"/>
              <a:gd name="adj2" fmla="val -89353"/>
              <a:gd name="adj3" fmla="val -12516"/>
              <a:gd name="adj4" fmla="val 37071"/>
              <a:gd name="adj5" fmla="val 33134"/>
              <a:gd name="adj6" fmla="val 65769"/>
            </a:avLst>
          </a:prstGeom>
          <a:noFill/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3275856" y="499304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平台信息管理与无缝接入</a:t>
            </a:r>
            <a:endParaRPr lang="zh-CN" altLang="en-US" dirty="0"/>
          </a:p>
        </p:txBody>
      </p:sp>
      <p:sp>
        <p:nvSpPr>
          <p:cNvPr id="29" name="线形标注 2(无边框) 28"/>
          <p:cNvSpPr/>
          <p:nvPr/>
        </p:nvSpPr>
        <p:spPr>
          <a:xfrm>
            <a:off x="3995936" y="4498280"/>
            <a:ext cx="1152128" cy="792088"/>
          </a:xfrm>
          <a:prstGeom prst="callout2">
            <a:avLst>
              <a:gd name="adj1" fmla="val 52419"/>
              <a:gd name="adj2" fmla="val 57805"/>
              <a:gd name="adj3" fmla="val -1693"/>
              <a:gd name="adj4" fmla="val 57739"/>
              <a:gd name="adj5" fmla="val -36612"/>
              <a:gd name="adj6" fmla="val 56675"/>
            </a:avLst>
          </a:prstGeom>
          <a:noFill/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线形标注 2(无边框) 29"/>
          <p:cNvSpPr/>
          <p:nvPr/>
        </p:nvSpPr>
        <p:spPr>
          <a:xfrm>
            <a:off x="2051720" y="4066232"/>
            <a:ext cx="1152128" cy="792088"/>
          </a:xfrm>
          <a:prstGeom prst="callout2">
            <a:avLst>
              <a:gd name="adj1" fmla="val -61820"/>
              <a:gd name="adj2" fmla="val -57111"/>
              <a:gd name="adj3" fmla="val -38971"/>
              <a:gd name="adj4" fmla="val 7308"/>
              <a:gd name="adj5" fmla="val -40220"/>
              <a:gd name="adj6" fmla="val 64116"/>
            </a:avLst>
          </a:prstGeom>
          <a:noFill/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395536" y="320213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 smtClean="0"/>
              <a:t>多样化图形报表</a:t>
            </a:r>
            <a:endParaRPr lang="zh-CN" altLang="en-US" dirty="0"/>
          </a:p>
        </p:txBody>
      </p:sp>
      <p:sp>
        <p:nvSpPr>
          <p:cNvPr id="32" name="线形标注 2(无边框) 31"/>
          <p:cNvSpPr/>
          <p:nvPr/>
        </p:nvSpPr>
        <p:spPr>
          <a:xfrm>
            <a:off x="1732452" y="2746288"/>
            <a:ext cx="1152128" cy="792088"/>
          </a:xfrm>
          <a:prstGeom prst="callout2">
            <a:avLst>
              <a:gd name="adj1" fmla="val -13719"/>
              <a:gd name="adj2" fmla="val -66"/>
              <a:gd name="adj3" fmla="val -12516"/>
              <a:gd name="adj4" fmla="val 37071"/>
              <a:gd name="adj5" fmla="val 33134"/>
              <a:gd name="adj6" fmla="val 65769"/>
            </a:avLst>
          </a:prstGeom>
          <a:noFill/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black">
          <a:xfrm>
            <a:off x="395536" y="2468713"/>
            <a:ext cx="16006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dirty="0" smtClean="0"/>
              <a:t>设备报修管理</a:t>
            </a:r>
            <a:endParaRPr kumimoji="0" lang="en-US" altLang="zh-CN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56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4"/>
          <p:cNvSpPr>
            <a:spLocks/>
          </p:cNvSpPr>
          <p:nvPr/>
        </p:nvSpPr>
        <p:spPr bwMode="invGray">
          <a:xfrm>
            <a:off x="3033539" y="2348881"/>
            <a:ext cx="314325" cy="864096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tx2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8476100"/>
              </p:ext>
            </p:extLst>
          </p:nvPr>
        </p:nvGraphicFramePr>
        <p:xfrm>
          <a:off x="2051720" y="3212977"/>
          <a:ext cx="1872208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4" name="图片" r:id="rId3" imgW="2190476" imgH="2819048" progId="StaticDib">
                  <p:embed/>
                </p:oleObj>
              </mc:Choice>
              <mc:Fallback>
                <p:oleObj name="图片" r:id="rId3" imgW="2190476" imgH="2819048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212977"/>
                        <a:ext cx="1872208" cy="2376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991939"/>
              </p:ext>
            </p:extLst>
          </p:nvPr>
        </p:nvGraphicFramePr>
        <p:xfrm>
          <a:off x="35496" y="3212977"/>
          <a:ext cx="1882700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5" name="图片" r:id="rId5" imgW="2180952" imgH="2819048" progId="StaticDib">
                  <p:embed/>
                </p:oleObj>
              </mc:Choice>
              <mc:Fallback>
                <p:oleObj name="图片" r:id="rId5" imgW="2180952" imgH="2819048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212977"/>
                        <a:ext cx="1882700" cy="2376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44"/>
          <p:cNvSpPr>
            <a:spLocks/>
          </p:cNvSpPr>
          <p:nvPr/>
        </p:nvSpPr>
        <p:spPr bwMode="invGray">
          <a:xfrm>
            <a:off x="899592" y="2348881"/>
            <a:ext cx="314325" cy="880939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tx2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107504" y="1124745"/>
            <a:ext cx="2520279" cy="1224136"/>
            <a:chOff x="755576" y="1772817"/>
            <a:chExt cx="2441521" cy="1296143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755576" y="1772817"/>
              <a:ext cx="1800200" cy="1296143"/>
              <a:chOff x="2457" y="2000"/>
              <a:chExt cx="901" cy="888"/>
            </a:xfrm>
          </p:grpSpPr>
          <p:pic>
            <p:nvPicPr>
              <p:cNvPr id="11" name="Picture 9" descr="circuler_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ltGray">
              <a:xfrm>
                <a:off x="2457" y="2000"/>
                <a:ext cx="901" cy="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Oval 10"/>
              <p:cNvSpPr>
                <a:spLocks noChangeArrowheads="1"/>
              </p:cNvSpPr>
              <p:nvPr/>
            </p:nvSpPr>
            <p:spPr bwMode="ltGray">
              <a:xfrm>
                <a:off x="2457" y="2000"/>
                <a:ext cx="895" cy="888"/>
              </a:xfrm>
              <a:prstGeom prst="ellipse">
                <a:avLst/>
              </a:prstGeom>
              <a:gradFill rotWithShape="1">
                <a:gsLst>
                  <a:gs pos="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  <a:gs pos="50000">
                    <a:srgbClr val="F8F8F8">
                      <a:alpha val="45000"/>
                    </a:srgbClr>
                  </a:gs>
                  <a:gs pos="10000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+mn-ea"/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ltGray">
              <a:xfrm>
                <a:off x="2550" y="2018"/>
                <a:ext cx="703" cy="308"/>
              </a:xfrm>
              <a:custGeom>
                <a:avLst/>
                <a:gdLst>
                  <a:gd name="T0" fmla="*/ 196 w 1321"/>
                  <a:gd name="T1" fmla="*/ 32 h 712"/>
                  <a:gd name="T2" fmla="*/ 199 w 1321"/>
                  <a:gd name="T3" fmla="*/ 36 h 712"/>
                  <a:gd name="T4" fmla="*/ 199 w 1321"/>
                  <a:gd name="T5" fmla="*/ 39 h 712"/>
                  <a:gd name="T6" fmla="*/ 199 w 1321"/>
                  <a:gd name="T7" fmla="*/ 42 h 712"/>
                  <a:gd name="T8" fmla="*/ 196 w 1321"/>
                  <a:gd name="T9" fmla="*/ 45 h 712"/>
                  <a:gd name="T10" fmla="*/ 192 w 1321"/>
                  <a:gd name="T11" fmla="*/ 47 h 712"/>
                  <a:gd name="T12" fmla="*/ 187 w 1321"/>
                  <a:gd name="T13" fmla="*/ 49 h 712"/>
                  <a:gd name="T14" fmla="*/ 180 w 1321"/>
                  <a:gd name="T15" fmla="*/ 51 h 712"/>
                  <a:gd name="T16" fmla="*/ 173 w 1321"/>
                  <a:gd name="T17" fmla="*/ 53 h 712"/>
                  <a:gd name="T18" fmla="*/ 164 w 1321"/>
                  <a:gd name="T19" fmla="*/ 54 h 712"/>
                  <a:gd name="T20" fmla="*/ 155 w 1321"/>
                  <a:gd name="T21" fmla="*/ 55 h 712"/>
                  <a:gd name="T22" fmla="*/ 146 w 1321"/>
                  <a:gd name="T23" fmla="*/ 56 h 712"/>
                  <a:gd name="T24" fmla="*/ 135 w 1321"/>
                  <a:gd name="T25" fmla="*/ 57 h 712"/>
                  <a:gd name="T26" fmla="*/ 125 w 1321"/>
                  <a:gd name="T27" fmla="*/ 58 h 712"/>
                  <a:gd name="T28" fmla="*/ 120 w 1321"/>
                  <a:gd name="T29" fmla="*/ 58 h 712"/>
                  <a:gd name="T30" fmla="*/ 72 w 1321"/>
                  <a:gd name="T31" fmla="*/ 58 h 712"/>
                  <a:gd name="T32" fmla="*/ 71 w 1321"/>
                  <a:gd name="T33" fmla="*/ 58 h 712"/>
                  <a:gd name="T34" fmla="*/ 62 w 1321"/>
                  <a:gd name="T35" fmla="*/ 57 h 712"/>
                  <a:gd name="T36" fmla="*/ 52 w 1321"/>
                  <a:gd name="T37" fmla="*/ 57 h 712"/>
                  <a:gd name="T38" fmla="*/ 44 w 1321"/>
                  <a:gd name="T39" fmla="*/ 56 h 712"/>
                  <a:gd name="T40" fmla="*/ 36 w 1321"/>
                  <a:gd name="T41" fmla="*/ 56 h 712"/>
                  <a:gd name="T42" fmla="*/ 28 w 1321"/>
                  <a:gd name="T43" fmla="*/ 55 h 712"/>
                  <a:gd name="T44" fmla="*/ 21 w 1321"/>
                  <a:gd name="T45" fmla="*/ 54 h 712"/>
                  <a:gd name="T46" fmla="*/ 15 w 1321"/>
                  <a:gd name="T47" fmla="*/ 52 h 712"/>
                  <a:gd name="T48" fmla="*/ 10 w 1321"/>
                  <a:gd name="T49" fmla="*/ 51 h 712"/>
                  <a:gd name="T50" fmla="*/ 6 w 1321"/>
                  <a:gd name="T51" fmla="*/ 49 h 712"/>
                  <a:gd name="T52" fmla="*/ 3 w 1321"/>
                  <a:gd name="T53" fmla="*/ 47 h 712"/>
                  <a:gd name="T54" fmla="*/ 1 w 1321"/>
                  <a:gd name="T55" fmla="*/ 45 h 712"/>
                  <a:gd name="T56" fmla="*/ 0 w 1321"/>
                  <a:gd name="T57" fmla="*/ 42 h 712"/>
                  <a:gd name="T58" fmla="*/ 0 w 1321"/>
                  <a:gd name="T59" fmla="*/ 42 h 712"/>
                  <a:gd name="T60" fmla="*/ 1 w 1321"/>
                  <a:gd name="T61" fmla="*/ 39 h 712"/>
                  <a:gd name="T62" fmla="*/ 3 w 1321"/>
                  <a:gd name="T63" fmla="*/ 36 h 712"/>
                  <a:gd name="T64" fmla="*/ 7 w 1321"/>
                  <a:gd name="T65" fmla="*/ 30 h 712"/>
                  <a:gd name="T66" fmla="*/ 14 w 1321"/>
                  <a:gd name="T67" fmla="*/ 24 h 712"/>
                  <a:gd name="T68" fmla="*/ 22 w 1321"/>
                  <a:gd name="T69" fmla="*/ 19 h 712"/>
                  <a:gd name="T70" fmla="*/ 31 w 1321"/>
                  <a:gd name="T71" fmla="*/ 14 h 712"/>
                  <a:gd name="T72" fmla="*/ 41 w 1321"/>
                  <a:gd name="T73" fmla="*/ 10 h 712"/>
                  <a:gd name="T74" fmla="*/ 51 w 1321"/>
                  <a:gd name="T75" fmla="*/ 6 h 712"/>
                  <a:gd name="T76" fmla="*/ 63 w 1321"/>
                  <a:gd name="T77" fmla="*/ 4 h 712"/>
                  <a:gd name="T78" fmla="*/ 75 w 1321"/>
                  <a:gd name="T79" fmla="*/ 2 h 712"/>
                  <a:gd name="T80" fmla="*/ 87 w 1321"/>
                  <a:gd name="T81" fmla="*/ 0 h 712"/>
                  <a:gd name="T82" fmla="*/ 101 w 1321"/>
                  <a:gd name="T83" fmla="*/ 0 h 712"/>
                  <a:gd name="T84" fmla="*/ 101 w 1321"/>
                  <a:gd name="T85" fmla="*/ 0 h 712"/>
                  <a:gd name="T86" fmla="*/ 114 w 1321"/>
                  <a:gd name="T87" fmla="*/ 0 h 712"/>
                  <a:gd name="T88" fmla="*/ 128 w 1321"/>
                  <a:gd name="T89" fmla="*/ 2 h 712"/>
                  <a:gd name="T90" fmla="*/ 140 w 1321"/>
                  <a:gd name="T91" fmla="*/ 4 h 712"/>
                  <a:gd name="T92" fmla="*/ 152 w 1321"/>
                  <a:gd name="T93" fmla="*/ 7 h 712"/>
                  <a:gd name="T94" fmla="*/ 163 w 1321"/>
                  <a:gd name="T95" fmla="*/ 11 h 712"/>
                  <a:gd name="T96" fmla="*/ 173 w 1321"/>
                  <a:gd name="T97" fmla="*/ 16 h 712"/>
                  <a:gd name="T98" fmla="*/ 182 w 1321"/>
                  <a:gd name="T99" fmla="*/ 21 h 712"/>
                  <a:gd name="T100" fmla="*/ 189 w 1321"/>
                  <a:gd name="T101" fmla="*/ 26 h 712"/>
                  <a:gd name="T102" fmla="*/ 196 w 1321"/>
                  <a:gd name="T103" fmla="*/ 32 h 712"/>
                  <a:gd name="T104" fmla="*/ 196 w 1321"/>
                  <a:gd name="T105" fmla="*/ 3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ea"/>
                </a:endParaRPr>
              </a:p>
            </p:txBody>
          </p:sp>
          <p:grpSp>
            <p:nvGrpSpPr>
              <p:cNvPr id="14" name="Group 12"/>
              <p:cNvGrpSpPr>
                <a:grpSpLocks/>
              </p:cNvGrpSpPr>
              <p:nvPr/>
            </p:nvGrpSpPr>
            <p:grpSpPr bwMode="auto">
              <a:xfrm rot="-1297425" flipH="1" flipV="1">
                <a:off x="2525" y="2693"/>
                <a:ext cx="781" cy="188"/>
                <a:chOff x="2532" y="1051"/>
                <a:chExt cx="893" cy="246"/>
              </a:xfrm>
            </p:grpSpPr>
            <p:grpSp>
              <p:nvGrpSpPr>
                <p:cNvPr id="15" name="Group 13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1" name="AutoShape 14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22" name="AutoShape 15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23" name="AutoShape 16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24" name="AutoShape 17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</p:grpSp>
            <p:grpSp>
              <p:nvGrpSpPr>
                <p:cNvPr id="16" name="Group 18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7" name="AutoShape 19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18" name="AutoShape 20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19" name="AutoShape 21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20" name="AutoShape 22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</p:grpSp>
          </p:grpSp>
        </p:grpSp>
        <p:sp>
          <p:nvSpPr>
            <p:cNvPr id="10" name="TextBox 9"/>
            <p:cNvSpPr txBox="1"/>
            <p:nvPr/>
          </p:nvSpPr>
          <p:spPr>
            <a:xfrm rot="10800000" flipV="1">
              <a:off x="964849" y="2226589"/>
              <a:ext cx="2232248" cy="32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dirty="0" smtClean="0">
                  <a:latin typeface="+mn-ea"/>
                </a:rPr>
                <a:t>  设备种类统计</a:t>
              </a:r>
              <a:endParaRPr lang="zh-CN" altLang="en-US" dirty="0">
                <a:latin typeface="+mn-ea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355976" y="1124745"/>
            <a:ext cx="3312368" cy="1224136"/>
            <a:chOff x="5148064" y="1772816"/>
            <a:chExt cx="3001125" cy="1296143"/>
          </a:xfrm>
        </p:grpSpPr>
        <p:grpSp>
          <p:nvGrpSpPr>
            <p:cNvPr id="26" name="Group 8"/>
            <p:cNvGrpSpPr>
              <a:grpSpLocks/>
            </p:cNvGrpSpPr>
            <p:nvPr/>
          </p:nvGrpSpPr>
          <p:grpSpPr bwMode="auto">
            <a:xfrm>
              <a:off x="5148064" y="1772816"/>
              <a:ext cx="1800200" cy="1296143"/>
              <a:chOff x="2457" y="2000"/>
              <a:chExt cx="901" cy="888"/>
            </a:xfrm>
          </p:grpSpPr>
          <p:pic>
            <p:nvPicPr>
              <p:cNvPr id="28" name="Picture 9" descr="circuler_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ltGray">
              <a:xfrm>
                <a:off x="2457" y="2000"/>
                <a:ext cx="901" cy="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Oval 10"/>
              <p:cNvSpPr>
                <a:spLocks noChangeArrowheads="1"/>
              </p:cNvSpPr>
              <p:nvPr/>
            </p:nvSpPr>
            <p:spPr bwMode="ltGray">
              <a:xfrm>
                <a:off x="2457" y="2000"/>
                <a:ext cx="895" cy="888"/>
              </a:xfrm>
              <a:prstGeom prst="ellipse">
                <a:avLst/>
              </a:prstGeom>
              <a:gradFill rotWithShape="1">
                <a:gsLst>
                  <a:gs pos="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  <a:gs pos="50000">
                    <a:srgbClr val="F8F8F8">
                      <a:alpha val="45000"/>
                    </a:srgbClr>
                  </a:gs>
                  <a:gs pos="10000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+mn-ea"/>
                </a:endParaRPr>
              </a:p>
            </p:txBody>
          </p:sp>
          <p:sp>
            <p:nvSpPr>
              <p:cNvPr id="30" name="Freeform 11"/>
              <p:cNvSpPr>
                <a:spLocks/>
              </p:cNvSpPr>
              <p:nvPr/>
            </p:nvSpPr>
            <p:spPr bwMode="ltGray">
              <a:xfrm>
                <a:off x="2550" y="2018"/>
                <a:ext cx="703" cy="308"/>
              </a:xfrm>
              <a:custGeom>
                <a:avLst/>
                <a:gdLst>
                  <a:gd name="T0" fmla="*/ 196 w 1321"/>
                  <a:gd name="T1" fmla="*/ 32 h 712"/>
                  <a:gd name="T2" fmla="*/ 199 w 1321"/>
                  <a:gd name="T3" fmla="*/ 36 h 712"/>
                  <a:gd name="T4" fmla="*/ 199 w 1321"/>
                  <a:gd name="T5" fmla="*/ 39 h 712"/>
                  <a:gd name="T6" fmla="*/ 199 w 1321"/>
                  <a:gd name="T7" fmla="*/ 42 h 712"/>
                  <a:gd name="T8" fmla="*/ 196 w 1321"/>
                  <a:gd name="T9" fmla="*/ 45 h 712"/>
                  <a:gd name="T10" fmla="*/ 192 w 1321"/>
                  <a:gd name="T11" fmla="*/ 47 h 712"/>
                  <a:gd name="T12" fmla="*/ 187 w 1321"/>
                  <a:gd name="T13" fmla="*/ 49 h 712"/>
                  <a:gd name="T14" fmla="*/ 180 w 1321"/>
                  <a:gd name="T15" fmla="*/ 51 h 712"/>
                  <a:gd name="T16" fmla="*/ 173 w 1321"/>
                  <a:gd name="T17" fmla="*/ 53 h 712"/>
                  <a:gd name="T18" fmla="*/ 164 w 1321"/>
                  <a:gd name="T19" fmla="*/ 54 h 712"/>
                  <a:gd name="T20" fmla="*/ 155 w 1321"/>
                  <a:gd name="T21" fmla="*/ 55 h 712"/>
                  <a:gd name="T22" fmla="*/ 146 w 1321"/>
                  <a:gd name="T23" fmla="*/ 56 h 712"/>
                  <a:gd name="T24" fmla="*/ 135 w 1321"/>
                  <a:gd name="T25" fmla="*/ 57 h 712"/>
                  <a:gd name="T26" fmla="*/ 125 w 1321"/>
                  <a:gd name="T27" fmla="*/ 58 h 712"/>
                  <a:gd name="T28" fmla="*/ 120 w 1321"/>
                  <a:gd name="T29" fmla="*/ 58 h 712"/>
                  <a:gd name="T30" fmla="*/ 72 w 1321"/>
                  <a:gd name="T31" fmla="*/ 58 h 712"/>
                  <a:gd name="T32" fmla="*/ 71 w 1321"/>
                  <a:gd name="T33" fmla="*/ 58 h 712"/>
                  <a:gd name="T34" fmla="*/ 62 w 1321"/>
                  <a:gd name="T35" fmla="*/ 57 h 712"/>
                  <a:gd name="T36" fmla="*/ 52 w 1321"/>
                  <a:gd name="T37" fmla="*/ 57 h 712"/>
                  <a:gd name="T38" fmla="*/ 44 w 1321"/>
                  <a:gd name="T39" fmla="*/ 56 h 712"/>
                  <a:gd name="T40" fmla="*/ 36 w 1321"/>
                  <a:gd name="T41" fmla="*/ 56 h 712"/>
                  <a:gd name="T42" fmla="*/ 28 w 1321"/>
                  <a:gd name="T43" fmla="*/ 55 h 712"/>
                  <a:gd name="T44" fmla="*/ 21 w 1321"/>
                  <a:gd name="T45" fmla="*/ 54 h 712"/>
                  <a:gd name="T46" fmla="*/ 15 w 1321"/>
                  <a:gd name="T47" fmla="*/ 52 h 712"/>
                  <a:gd name="T48" fmla="*/ 10 w 1321"/>
                  <a:gd name="T49" fmla="*/ 51 h 712"/>
                  <a:gd name="T50" fmla="*/ 6 w 1321"/>
                  <a:gd name="T51" fmla="*/ 49 h 712"/>
                  <a:gd name="T52" fmla="*/ 3 w 1321"/>
                  <a:gd name="T53" fmla="*/ 47 h 712"/>
                  <a:gd name="T54" fmla="*/ 1 w 1321"/>
                  <a:gd name="T55" fmla="*/ 45 h 712"/>
                  <a:gd name="T56" fmla="*/ 0 w 1321"/>
                  <a:gd name="T57" fmla="*/ 42 h 712"/>
                  <a:gd name="T58" fmla="*/ 0 w 1321"/>
                  <a:gd name="T59" fmla="*/ 42 h 712"/>
                  <a:gd name="T60" fmla="*/ 1 w 1321"/>
                  <a:gd name="T61" fmla="*/ 39 h 712"/>
                  <a:gd name="T62" fmla="*/ 3 w 1321"/>
                  <a:gd name="T63" fmla="*/ 36 h 712"/>
                  <a:gd name="T64" fmla="*/ 7 w 1321"/>
                  <a:gd name="T65" fmla="*/ 30 h 712"/>
                  <a:gd name="T66" fmla="*/ 14 w 1321"/>
                  <a:gd name="T67" fmla="*/ 24 h 712"/>
                  <a:gd name="T68" fmla="*/ 22 w 1321"/>
                  <a:gd name="T69" fmla="*/ 19 h 712"/>
                  <a:gd name="T70" fmla="*/ 31 w 1321"/>
                  <a:gd name="T71" fmla="*/ 14 h 712"/>
                  <a:gd name="T72" fmla="*/ 41 w 1321"/>
                  <a:gd name="T73" fmla="*/ 10 h 712"/>
                  <a:gd name="T74" fmla="*/ 51 w 1321"/>
                  <a:gd name="T75" fmla="*/ 6 h 712"/>
                  <a:gd name="T76" fmla="*/ 63 w 1321"/>
                  <a:gd name="T77" fmla="*/ 4 h 712"/>
                  <a:gd name="T78" fmla="*/ 75 w 1321"/>
                  <a:gd name="T79" fmla="*/ 2 h 712"/>
                  <a:gd name="T80" fmla="*/ 87 w 1321"/>
                  <a:gd name="T81" fmla="*/ 0 h 712"/>
                  <a:gd name="T82" fmla="*/ 101 w 1321"/>
                  <a:gd name="T83" fmla="*/ 0 h 712"/>
                  <a:gd name="T84" fmla="*/ 101 w 1321"/>
                  <a:gd name="T85" fmla="*/ 0 h 712"/>
                  <a:gd name="T86" fmla="*/ 114 w 1321"/>
                  <a:gd name="T87" fmla="*/ 0 h 712"/>
                  <a:gd name="T88" fmla="*/ 128 w 1321"/>
                  <a:gd name="T89" fmla="*/ 2 h 712"/>
                  <a:gd name="T90" fmla="*/ 140 w 1321"/>
                  <a:gd name="T91" fmla="*/ 4 h 712"/>
                  <a:gd name="T92" fmla="*/ 152 w 1321"/>
                  <a:gd name="T93" fmla="*/ 7 h 712"/>
                  <a:gd name="T94" fmla="*/ 163 w 1321"/>
                  <a:gd name="T95" fmla="*/ 11 h 712"/>
                  <a:gd name="T96" fmla="*/ 173 w 1321"/>
                  <a:gd name="T97" fmla="*/ 16 h 712"/>
                  <a:gd name="T98" fmla="*/ 182 w 1321"/>
                  <a:gd name="T99" fmla="*/ 21 h 712"/>
                  <a:gd name="T100" fmla="*/ 189 w 1321"/>
                  <a:gd name="T101" fmla="*/ 26 h 712"/>
                  <a:gd name="T102" fmla="*/ 196 w 1321"/>
                  <a:gd name="T103" fmla="*/ 32 h 712"/>
                  <a:gd name="T104" fmla="*/ 196 w 1321"/>
                  <a:gd name="T105" fmla="*/ 3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ea"/>
                </a:endParaRPr>
              </a:p>
            </p:txBody>
          </p:sp>
          <p:grpSp>
            <p:nvGrpSpPr>
              <p:cNvPr id="31" name="Group 12"/>
              <p:cNvGrpSpPr>
                <a:grpSpLocks/>
              </p:cNvGrpSpPr>
              <p:nvPr/>
            </p:nvGrpSpPr>
            <p:grpSpPr bwMode="auto">
              <a:xfrm rot="-1297425" flipH="1" flipV="1">
                <a:off x="2525" y="2693"/>
                <a:ext cx="781" cy="188"/>
                <a:chOff x="2532" y="1051"/>
                <a:chExt cx="893" cy="246"/>
              </a:xfrm>
            </p:grpSpPr>
            <p:grpSp>
              <p:nvGrpSpPr>
                <p:cNvPr id="32" name="Group 13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38" name="AutoShape 14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39" name="AutoShape 15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40" name="AutoShape 16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41" name="AutoShape 17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</p:grpSp>
            <p:grpSp>
              <p:nvGrpSpPr>
                <p:cNvPr id="33" name="Group 18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34" name="AutoShape 19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35" name="AutoShape 20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36" name="AutoShape 21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37" name="AutoShape 22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</p:grpSp>
          </p:grpSp>
        </p:grpSp>
        <p:sp>
          <p:nvSpPr>
            <p:cNvPr id="27" name="TextBox 26"/>
            <p:cNvSpPr txBox="1"/>
            <p:nvPr/>
          </p:nvSpPr>
          <p:spPr>
            <a:xfrm>
              <a:off x="5487806" y="2195572"/>
              <a:ext cx="2661383" cy="32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dirty="0" smtClean="0">
                  <a:latin typeface="+mn-ea"/>
                </a:rPr>
                <a:t>视频报警统计</a:t>
              </a:r>
              <a:endParaRPr lang="zh-CN" altLang="en-US" dirty="0">
                <a:latin typeface="+mn-ea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516216" y="1052736"/>
            <a:ext cx="2627784" cy="1368153"/>
            <a:chOff x="6516216" y="2708923"/>
            <a:chExt cx="2627784" cy="1368153"/>
          </a:xfrm>
        </p:grpSpPr>
        <p:grpSp>
          <p:nvGrpSpPr>
            <p:cNvPr id="43" name="Group 23"/>
            <p:cNvGrpSpPr>
              <a:grpSpLocks/>
            </p:cNvGrpSpPr>
            <p:nvPr/>
          </p:nvGrpSpPr>
          <p:grpSpPr bwMode="auto">
            <a:xfrm>
              <a:off x="6516216" y="2708923"/>
              <a:ext cx="2627784" cy="1368153"/>
              <a:chOff x="2457" y="2000"/>
              <a:chExt cx="901" cy="888"/>
            </a:xfrm>
          </p:grpSpPr>
          <p:pic>
            <p:nvPicPr>
              <p:cNvPr id="45" name="Picture 24" descr="circuler_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ltGray">
              <a:xfrm>
                <a:off x="2457" y="2000"/>
                <a:ext cx="901" cy="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6" name="Oval 25"/>
              <p:cNvSpPr>
                <a:spLocks noChangeArrowheads="1"/>
              </p:cNvSpPr>
              <p:nvPr/>
            </p:nvSpPr>
            <p:spPr bwMode="ltGray">
              <a:xfrm>
                <a:off x="2457" y="2000"/>
                <a:ext cx="895" cy="888"/>
              </a:xfrm>
              <a:prstGeom prst="ellipse">
                <a:avLst/>
              </a:prstGeom>
              <a:gradFill rotWithShape="1">
                <a:gsLst>
                  <a:gs pos="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  <a:gs pos="50000">
                    <a:srgbClr val="F8F8F8">
                      <a:alpha val="45000"/>
                    </a:srgbClr>
                  </a:gs>
                  <a:gs pos="10000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+mn-ea"/>
                </a:endParaRPr>
              </a:p>
            </p:txBody>
          </p:sp>
          <p:sp>
            <p:nvSpPr>
              <p:cNvPr id="47" name="Freeform 26"/>
              <p:cNvSpPr>
                <a:spLocks/>
              </p:cNvSpPr>
              <p:nvPr/>
            </p:nvSpPr>
            <p:spPr bwMode="ltGray">
              <a:xfrm>
                <a:off x="2550" y="2018"/>
                <a:ext cx="703" cy="308"/>
              </a:xfrm>
              <a:custGeom>
                <a:avLst/>
                <a:gdLst>
                  <a:gd name="T0" fmla="*/ 196 w 1321"/>
                  <a:gd name="T1" fmla="*/ 32 h 712"/>
                  <a:gd name="T2" fmla="*/ 199 w 1321"/>
                  <a:gd name="T3" fmla="*/ 36 h 712"/>
                  <a:gd name="T4" fmla="*/ 199 w 1321"/>
                  <a:gd name="T5" fmla="*/ 39 h 712"/>
                  <a:gd name="T6" fmla="*/ 199 w 1321"/>
                  <a:gd name="T7" fmla="*/ 42 h 712"/>
                  <a:gd name="T8" fmla="*/ 196 w 1321"/>
                  <a:gd name="T9" fmla="*/ 45 h 712"/>
                  <a:gd name="T10" fmla="*/ 192 w 1321"/>
                  <a:gd name="T11" fmla="*/ 47 h 712"/>
                  <a:gd name="T12" fmla="*/ 187 w 1321"/>
                  <a:gd name="T13" fmla="*/ 49 h 712"/>
                  <a:gd name="T14" fmla="*/ 180 w 1321"/>
                  <a:gd name="T15" fmla="*/ 51 h 712"/>
                  <a:gd name="T16" fmla="*/ 173 w 1321"/>
                  <a:gd name="T17" fmla="*/ 53 h 712"/>
                  <a:gd name="T18" fmla="*/ 164 w 1321"/>
                  <a:gd name="T19" fmla="*/ 54 h 712"/>
                  <a:gd name="T20" fmla="*/ 155 w 1321"/>
                  <a:gd name="T21" fmla="*/ 55 h 712"/>
                  <a:gd name="T22" fmla="*/ 146 w 1321"/>
                  <a:gd name="T23" fmla="*/ 56 h 712"/>
                  <a:gd name="T24" fmla="*/ 135 w 1321"/>
                  <a:gd name="T25" fmla="*/ 57 h 712"/>
                  <a:gd name="T26" fmla="*/ 125 w 1321"/>
                  <a:gd name="T27" fmla="*/ 58 h 712"/>
                  <a:gd name="T28" fmla="*/ 120 w 1321"/>
                  <a:gd name="T29" fmla="*/ 58 h 712"/>
                  <a:gd name="T30" fmla="*/ 72 w 1321"/>
                  <a:gd name="T31" fmla="*/ 58 h 712"/>
                  <a:gd name="T32" fmla="*/ 71 w 1321"/>
                  <a:gd name="T33" fmla="*/ 58 h 712"/>
                  <a:gd name="T34" fmla="*/ 62 w 1321"/>
                  <a:gd name="T35" fmla="*/ 57 h 712"/>
                  <a:gd name="T36" fmla="*/ 52 w 1321"/>
                  <a:gd name="T37" fmla="*/ 57 h 712"/>
                  <a:gd name="T38" fmla="*/ 44 w 1321"/>
                  <a:gd name="T39" fmla="*/ 56 h 712"/>
                  <a:gd name="T40" fmla="*/ 36 w 1321"/>
                  <a:gd name="T41" fmla="*/ 56 h 712"/>
                  <a:gd name="T42" fmla="*/ 28 w 1321"/>
                  <a:gd name="T43" fmla="*/ 55 h 712"/>
                  <a:gd name="T44" fmla="*/ 21 w 1321"/>
                  <a:gd name="T45" fmla="*/ 54 h 712"/>
                  <a:gd name="T46" fmla="*/ 15 w 1321"/>
                  <a:gd name="T47" fmla="*/ 52 h 712"/>
                  <a:gd name="T48" fmla="*/ 10 w 1321"/>
                  <a:gd name="T49" fmla="*/ 51 h 712"/>
                  <a:gd name="T50" fmla="*/ 6 w 1321"/>
                  <a:gd name="T51" fmla="*/ 49 h 712"/>
                  <a:gd name="T52" fmla="*/ 3 w 1321"/>
                  <a:gd name="T53" fmla="*/ 47 h 712"/>
                  <a:gd name="T54" fmla="*/ 1 w 1321"/>
                  <a:gd name="T55" fmla="*/ 45 h 712"/>
                  <a:gd name="T56" fmla="*/ 0 w 1321"/>
                  <a:gd name="T57" fmla="*/ 42 h 712"/>
                  <a:gd name="T58" fmla="*/ 0 w 1321"/>
                  <a:gd name="T59" fmla="*/ 42 h 712"/>
                  <a:gd name="T60" fmla="*/ 1 w 1321"/>
                  <a:gd name="T61" fmla="*/ 39 h 712"/>
                  <a:gd name="T62" fmla="*/ 3 w 1321"/>
                  <a:gd name="T63" fmla="*/ 36 h 712"/>
                  <a:gd name="T64" fmla="*/ 7 w 1321"/>
                  <a:gd name="T65" fmla="*/ 30 h 712"/>
                  <a:gd name="T66" fmla="*/ 14 w 1321"/>
                  <a:gd name="T67" fmla="*/ 24 h 712"/>
                  <a:gd name="T68" fmla="*/ 22 w 1321"/>
                  <a:gd name="T69" fmla="*/ 19 h 712"/>
                  <a:gd name="T70" fmla="*/ 31 w 1321"/>
                  <a:gd name="T71" fmla="*/ 14 h 712"/>
                  <a:gd name="T72" fmla="*/ 41 w 1321"/>
                  <a:gd name="T73" fmla="*/ 10 h 712"/>
                  <a:gd name="T74" fmla="*/ 51 w 1321"/>
                  <a:gd name="T75" fmla="*/ 6 h 712"/>
                  <a:gd name="T76" fmla="*/ 63 w 1321"/>
                  <a:gd name="T77" fmla="*/ 4 h 712"/>
                  <a:gd name="T78" fmla="*/ 75 w 1321"/>
                  <a:gd name="T79" fmla="*/ 2 h 712"/>
                  <a:gd name="T80" fmla="*/ 87 w 1321"/>
                  <a:gd name="T81" fmla="*/ 0 h 712"/>
                  <a:gd name="T82" fmla="*/ 101 w 1321"/>
                  <a:gd name="T83" fmla="*/ 0 h 712"/>
                  <a:gd name="T84" fmla="*/ 101 w 1321"/>
                  <a:gd name="T85" fmla="*/ 0 h 712"/>
                  <a:gd name="T86" fmla="*/ 114 w 1321"/>
                  <a:gd name="T87" fmla="*/ 0 h 712"/>
                  <a:gd name="T88" fmla="*/ 128 w 1321"/>
                  <a:gd name="T89" fmla="*/ 2 h 712"/>
                  <a:gd name="T90" fmla="*/ 140 w 1321"/>
                  <a:gd name="T91" fmla="*/ 4 h 712"/>
                  <a:gd name="T92" fmla="*/ 152 w 1321"/>
                  <a:gd name="T93" fmla="*/ 7 h 712"/>
                  <a:gd name="T94" fmla="*/ 163 w 1321"/>
                  <a:gd name="T95" fmla="*/ 11 h 712"/>
                  <a:gd name="T96" fmla="*/ 173 w 1321"/>
                  <a:gd name="T97" fmla="*/ 16 h 712"/>
                  <a:gd name="T98" fmla="*/ 182 w 1321"/>
                  <a:gd name="T99" fmla="*/ 21 h 712"/>
                  <a:gd name="T100" fmla="*/ 189 w 1321"/>
                  <a:gd name="T101" fmla="*/ 26 h 712"/>
                  <a:gd name="T102" fmla="*/ 196 w 1321"/>
                  <a:gd name="T103" fmla="*/ 32 h 712"/>
                  <a:gd name="T104" fmla="*/ 196 w 1321"/>
                  <a:gd name="T105" fmla="*/ 3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ea"/>
                </a:endParaRPr>
              </a:p>
            </p:txBody>
          </p:sp>
          <p:grpSp>
            <p:nvGrpSpPr>
              <p:cNvPr id="48" name="Group 27"/>
              <p:cNvGrpSpPr>
                <a:grpSpLocks/>
              </p:cNvGrpSpPr>
              <p:nvPr/>
            </p:nvGrpSpPr>
            <p:grpSpPr bwMode="auto">
              <a:xfrm rot="-1297425" flipH="1" flipV="1">
                <a:off x="2525" y="2693"/>
                <a:ext cx="781" cy="188"/>
                <a:chOff x="2532" y="1051"/>
                <a:chExt cx="893" cy="246"/>
              </a:xfrm>
            </p:grpSpPr>
            <p:grpSp>
              <p:nvGrpSpPr>
                <p:cNvPr id="49" name="Group 28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55" name="AutoShape 29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56" name="AutoShape 30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57" name="AutoShape 31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58" name="AutoShape 32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</p:grpSp>
            <p:grpSp>
              <p:nvGrpSpPr>
                <p:cNvPr id="50" name="Group 33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51" name="AutoShape 34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52" name="AutoShape 35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53" name="AutoShape 36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  <p:sp>
                <p:nvSpPr>
                  <p:cNvPr id="54" name="AutoShape 37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zh-CN">
                      <a:latin typeface="+mn-ea"/>
                    </a:endParaRPr>
                  </a:p>
                </p:txBody>
              </p:sp>
            </p:grpSp>
          </p:grpSp>
        </p:grpSp>
        <p:sp>
          <p:nvSpPr>
            <p:cNvPr id="44" name="TextBox 43"/>
            <p:cNvSpPr txBox="1"/>
            <p:nvPr/>
          </p:nvSpPr>
          <p:spPr>
            <a:xfrm>
              <a:off x="6875963" y="3212975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dirty="0" smtClean="0">
                  <a:latin typeface="+mn-ea"/>
                </a:rPr>
                <a:t>硬盘容量与故障统计</a:t>
              </a:r>
              <a:endParaRPr lang="zh-CN" altLang="en-US" dirty="0">
                <a:latin typeface="+mn-ea"/>
              </a:endParaRPr>
            </a:p>
          </p:txBody>
        </p:sp>
      </p:grpSp>
      <p:sp>
        <p:nvSpPr>
          <p:cNvPr id="61" name="Oval 10"/>
          <p:cNvSpPr>
            <a:spLocks noChangeArrowheads="1"/>
          </p:cNvSpPr>
          <p:nvPr/>
        </p:nvSpPr>
        <p:spPr bwMode="ltGray">
          <a:xfrm>
            <a:off x="2195736" y="1124745"/>
            <a:ext cx="1932228" cy="1224136"/>
          </a:xfrm>
          <a:prstGeom prst="ellipse">
            <a:avLst/>
          </a:prstGeom>
          <a:gradFill rotWithShape="1">
            <a:gsLst>
              <a:gs pos="0">
                <a:srgbClr val="F8F8F8">
                  <a:gamma/>
                  <a:shade val="26275"/>
                  <a:invGamma/>
                  <a:alpha val="89999"/>
                </a:srgbClr>
              </a:gs>
              <a:gs pos="50000">
                <a:srgbClr val="F8F8F8">
                  <a:alpha val="45000"/>
                </a:srgbClr>
              </a:gs>
              <a:gs pos="100000">
                <a:srgbClr val="F8F8F8">
                  <a:gamma/>
                  <a:shade val="26275"/>
                  <a:invGamma/>
                  <a:alpha val="89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+mn-ea"/>
            </a:endParaRPr>
          </a:p>
        </p:txBody>
      </p:sp>
      <p:sp>
        <p:nvSpPr>
          <p:cNvPr id="62" name="Freeform 11"/>
          <p:cNvSpPr>
            <a:spLocks/>
          </p:cNvSpPr>
          <p:nvPr/>
        </p:nvSpPr>
        <p:spPr bwMode="ltGray">
          <a:xfrm>
            <a:off x="2453558" y="1151018"/>
            <a:ext cx="1404596" cy="449563"/>
          </a:xfrm>
          <a:custGeom>
            <a:avLst/>
            <a:gdLst>
              <a:gd name="T0" fmla="*/ 196 w 1321"/>
              <a:gd name="T1" fmla="*/ 32 h 712"/>
              <a:gd name="T2" fmla="*/ 199 w 1321"/>
              <a:gd name="T3" fmla="*/ 36 h 712"/>
              <a:gd name="T4" fmla="*/ 199 w 1321"/>
              <a:gd name="T5" fmla="*/ 39 h 712"/>
              <a:gd name="T6" fmla="*/ 199 w 1321"/>
              <a:gd name="T7" fmla="*/ 42 h 712"/>
              <a:gd name="T8" fmla="*/ 196 w 1321"/>
              <a:gd name="T9" fmla="*/ 45 h 712"/>
              <a:gd name="T10" fmla="*/ 192 w 1321"/>
              <a:gd name="T11" fmla="*/ 47 h 712"/>
              <a:gd name="T12" fmla="*/ 187 w 1321"/>
              <a:gd name="T13" fmla="*/ 49 h 712"/>
              <a:gd name="T14" fmla="*/ 180 w 1321"/>
              <a:gd name="T15" fmla="*/ 51 h 712"/>
              <a:gd name="T16" fmla="*/ 173 w 1321"/>
              <a:gd name="T17" fmla="*/ 53 h 712"/>
              <a:gd name="T18" fmla="*/ 164 w 1321"/>
              <a:gd name="T19" fmla="*/ 54 h 712"/>
              <a:gd name="T20" fmla="*/ 155 w 1321"/>
              <a:gd name="T21" fmla="*/ 55 h 712"/>
              <a:gd name="T22" fmla="*/ 146 w 1321"/>
              <a:gd name="T23" fmla="*/ 56 h 712"/>
              <a:gd name="T24" fmla="*/ 135 w 1321"/>
              <a:gd name="T25" fmla="*/ 57 h 712"/>
              <a:gd name="T26" fmla="*/ 125 w 1321"/>
              <a:gd name="T27" fmla="*/ 58 h 712"/>
              <a:gd name="T28" fmla="*/ 120 w 1321"/>
              <a:gd name="T29" fmla="*/ 58 h 712"/>
              <a:gd name="T30" fmla="*/ 72 w 1321"/>
              <a:gd name="T31" fmla="*/ 58 h 712"/>
              <a:gd name="T32" fmla="*/ 71 w 1321"/>
              <a:gd name="T33" fmla="*/ 58 h 712"/>
              <a:gd name="T34" fmla="*/ 62 w 1321"/>
              <a:gd name="T35" fmla="*/ 57 h 712"/>
              <a:gd name="T36" fmla="*/ 52 w 1321"/>
              <a:gd name="T37" fmla="*/ 57 h 712"/>
              <a:gd name="T38" fmla="*/ 44 w 1321"/>
              <a:gd name="T39" fmla="*/ 56 h 712"/>
              <a:gd name="T40" fmla="*/ 36 w 1321"/>
              <a:gd name="T41" fmla="*/ 56 h 712"/>
              <a:gd name="T42" fmla="*/ 28 w 1321"/>
              <a:gd name="T43" fmla="*/ 55 h 712"/>
              <a:gd name="T44" fmla="*/ 21 w 1321"/>
              <a:gd name="T45" fmla="*/ 54 h 712"/>
              <a:gd name="T46" fmla="*/ 15 w 1321"/>
              <a:gd name="T47" fmla="*/ 52 h 712"/>
              <a:gd name="T48" fmla="*/ 10 w 1321"/>
              <a:gd name="T49" fmla="*/ 51 h 712"/>
              <a:gd name="T50" fmla="*/ 6 w 1321"/>
              <a:gd name="T51" fmla="*/ 49 h 712"/>
              <a:gd name="T52" fmla="*/ 3 w 1321"/>
              <a:gd name="T53" fmla="*/ 47 h 712"/>
              <a:gd name="T54" fmla="*/ 1 w 1321"/>
              <a:gd name="T55" fmla="*/ 45 h 712"/>
              <a:gd name="T56" fmla="*/ 0 w 1321"/>
              <a:gd name="T57" fmla="*/ 42 h 712"/>
              <a:gd name="T58" fmla="*/ 0 w 1321"/>
              <a:gd name="T59" fmla="*/ 42 h 712"/>
              <a:gd name="T60" fmla="*/ 1 w 1321"/>
              <a:gd name="T61" fmla="*/ 39 h 712"/>
              <a:gd name="T62" fmla="*/ 3 w 1321"/>
              <a:gd name="T63" fmla="*/ 36 h 712"/>
              <a:gd name="T64" fmla="*/ 7 w 1321"/>
              <a:gd name="T65" fmla="*/ 30 h 712"/>
              <a:gd name="T66" fmla="*/ 14 w 1321"/>
              <a:gd name="T67" fmla="*/ 24 h 712"/>
              <a:gd name="T68" fmla="*/ 22 w 1321"/>
              <a:gd name="T69" fmla="*/ 19 h 712"/>
              <a:gd name="T70" fmla="*/ 31 w 1321"/>
              <a:gd name="T71" fmla="*/ 14 h 712"/>
              <a:gd name="T72" fmla="*/ 41 w 1321"/>
              <a:gd name="T73" fmla="*/ 10 h 712"/>
              <a:gd name="T74" fmla="*/ 51 w 1321"/>
              <a:gd name="T75" fmla="*/ 6 h 712"/>
              <a:gd name="T76" fmla="*/ 63 w 1321"/>
              <a:gd name="T77" fmla="*/ 4 h 712"/>
              <a:gd name="T78" fmla="*/ 75 w 1321"/>
              <a:gd name="T79" fmla="*/ 2 h 712"/>
              <a:gd name="T80" fmla="*/ 87 w 1321"/>
              <a:gd name="T81" fmla="*/ 0 h 712"/>
              <a:gd name="T82" fmla="*/ 101 w 1321"/>
              <a:gd name="T83" fmla="*/ 0 h 712"/>
              <a:gd name="T84" fmla="*/ 101 w 1321"/>
              <a:gd name="T85" fmla="*/ 0 h 712"/>
              <a:gd name="T86" fmla="*/ 114 w 1321"/>
              <a:gd name="T87" fmla="*/ 0 h 712"/>
              <a:gd name="T88" fmla="*/ 128 w 1321"/>
              <a:gd name="T89" fmla="*/ 2 h 712"/>
              <a:gd name="T90" fmla="*/ 140 w 1321"/>
              <a:gd name="T91" fmla="*/ 4 h 712"/>
              <a:gd name="T92" fmla="*/ 152 w 1321"/>
              <a:gd name="T93" fmla="*/ 7 h 712"/>
              <a:gd name="T94" fmla="*/ 163 w 1321"/>
              <a:gd name="T95" fmla="*/ 11 h 712"/>
              <a:gd name="T96" fmla="*/ 173 w 1321"/>
              <a:gd name="T97" fmla="*/ 16 h 712"/>
              <a:gd name="T98" fmla="*/ 182 w 1321"/>
              <a:gd name="T99" fmla="*/ 21 h 712"/>
              <a:gd name="T100" fmla="*/ 189 w 1321"/>
              <a:gd name="T101" fmla="*/ 26 h 712"/>
              <a:gd name="T102" fmla="*/ 196 w 1321"/>
              <a:gd name="T103" fmla="*/ 32 h 712"/>
              <a:gd name="T104" fmla="*/ 196 w 1321"/>
              <a:gd name="T105" fmla="*/ 32 h 71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321"/>
              <a:gd name="T160" fmla="*/ 0 h 712"/>
              <a:gd name="T161" fmla="*/ 1321 w 1321"/>
              <a:gd name="T162" fmla="*/ 712 h 712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54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n-ea"/>
            </a:endParaRPr>
          </a:p>
        </p:txBody>
      </p:sp>
      <p:graphicFrame>
        <p:nvGraphicFramePr>
          <p:cNvPr id="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482027"/>
              </p:ext>
            </p:extLst>
          </p:nvPr>
        </p:nvGraphicFramePr>
        <p:xfrm>
          <a:off x="4067944" y="3212977"/>
          <a:ext cx="2304256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6" name="图片" r:id="rId8" imgW="5247619" imgH="3009524" progId="StaticDib">
                  <p:embed/>
                </p:oleObj>
              </mc:Choice>
              <mc:Fallback>
                <p:oleObj name="图片" r:id="rId8" imgW="5247619" imgH="3009524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212977"/>
                        <a:ext cx="2304256" cy="2376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Freeform 44"/>
          <p:cNvSpPr>
            <a:spLocks/>
          </p:cNvSpPr>
          <p:nvPr/>
        </p:nvSpPr>
        <p:spPr bwMode="invGray">
          <a:xfrm>
            <a:off x="5193779" y="2348881"/>
            <a:ext cx="314325" cy="864096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tx2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6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2618093"/>
              </p:ext>
            </p:extLst>
          </p:nvPr>
        </p:nvGraphicFramePr>
        <p:xfrm>
          <a:off x="6516216" y="3212977"/>
          <a:ext cx="2555776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7" name="图片" r:id="rId10" imgW="5295238" imgH="3047619" progId="StaticDib">
                  <p:embed/>
                </p:oleObj>
              </mc:Choice>
              <mc:Fallback>
                <p:oleObj name="图片" r:id="rId10" imgW="5295238" imgH="3047619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3212977"/>
                        <a:ext cx="2555776" cy="2376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Freeform 44"/>
          <p:cNvSpPr>
            <a:spLocks/>
          </p:cNvSpPr>
          <p:nvPr/>
        </p:nvSpPr>
        <p:spPr bwMode="invGray">
          <a:xfrm>
            <a:off x="7596336" y="2420889"/>
            <a:ext cx="314325" cy="792088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tx2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" name="TextBox 59"/>
          <p:cNvSpPr txBox="1"/>
          <p:nvPr/>
        </p:nvSpPr>
        <p:spPr>
          <a:xfrm>
            <a:off x="2411760" y="1550768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 smtClean="0">
                <a:latin typeface="+mn-ea"/>
              </a:rPr>
              <a:t>在离线状态统计</a:t>
            </a:r>
            <a:endParaRPr lang="zh-CN" altLang="en-US" dirty="0">
              <a:latin typeface="+mn-ea"/>
            </a:endParaRPr>
          </a:p>
        </p:txBody>
      </p:sp>
      <p:sp>
        <p:nvSpPr>
          <p:cNvPr id="68" name="标题 1"/>
          <p:cNvSpPr txBox="1">
            <a:spLocks/>
          </p:cNvSpPr>
          <p:nvPr/>
        </p:nvSpPr>
        <p:spPr>
          <a:xfrm>
            <a:off x="323528" y="198437"/>
            <a:ext cx="6817518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  <a:ea typeface="+mn-ea"/>
                <a:cs typeface="+mn-cs"/>
              </a:rPr>
              <a:t>智能运维健康体检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2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062028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CN" altLang="en-US" sz="1600" dirty="0" smtClean="0"/>
              <a:t> 录像类型分析</a:t>
            </a:r>
            <a:endParaRPr lang="zh-CN" altLang="en-US" sz="1600" dirty="0"/>
          </a:p>
        </p:txBody>
      </p:sp>
      <p:cxnSp>
        <p:nvCxnSpPr>
          <p:cNvPr id="5" name="直接连接符 4"/>
          <p:cNvCxnSpPr/>
          <p:nvPr/>
        </p:nvCxnSpPr>
        <p:spPr>
          <a:xfrm rot="10800000">
            <a:off x="392861" y="1638092"/>
            <a:ext cx="8286808" cy="15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339752" y="1052736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CN" altLang="en-US" sz="1600" dirty="0" smtClean="0"/>
              <a:t> 录像完整率诊断</a:t>
            </a:r>
            <a:endParaRPr lang="zh-CN" alt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499992" y="1052736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CN" altLang="en-US" sz="1600" dirty="0" smtClean="0"/>
              <a:t> 通道录像计划查询</a:t>
            </a:r>
            <a:endParaRPr lang="zh-CN" altLang="en-US" sz="1600" dirty="0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001586"/>
              </p:ext>
            </p:extLst>
          </p:nvPr>
        </p:nvGraphicFramePr>
        <p:xfrm>
          <a:off x="251520" y="2214156"/>
          <a:ext cx="4464496" cy="2952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4" name="图片" r:id="rId3" imgW="9580952" imgH="6819048" progId="StaticDib">
                  <p:embed/>
                </p:oleObj>
              </mc:Choice>
              <mc:Fallback>
                <p:oleObj name="图片" r:id="rId3" imgW="9580952" imgH="6819048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214156"/>
                        <a:ext cx="4464496" cy="2952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137231"/>
              </p:ext>
            </p:extLst>
          </p:nvPr>
        </p:nvGraphicFramePr>
        <p:xfrm>
          <a:off x="5076056" y="1782108"/>
          <a:ext cx="3456384" cy="4093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5" name="图片" r:id="rId5" imgW="5009524" imgH="5933333" progId="StaticDib">
                  <p:embed/>
                </p:oleObj>
              </mc:Choice>
              <mc:Fallback>
                <p:oleObj name="图片" r:id="rId5" imgW="5009524" imgH="5933333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782108"/>
                        <a:ext cx="3456384" cy="40937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标题 1"/>
          <p:cNvSpPr txBox="1">
            <a:spLocks/>
          </p:cNvSpPr>
          <p:nvPr/>
        </p:nvSpPr>
        <p:spPr>
          <a:xfrm>
            <a:off x="320231" y="198437"/>
            <a:ext cx="6988073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  <a:ea typeface="+mn-ea"/>
                <a:cs typeface="+mn-cs"/>
              </a:rPr>
              <a:t>智能运维录像巡检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41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124744"/>
            <a:ext cx="5832648" cy="11568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8925" indent="-288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u"/>
              <a:defRPr sz="1600">
                <a:latin typeface="+mj-ea"/>
                <a:ea typeface="+mj-ea"/>
              </a:defRPr>
            </a:lvl1pPr>
          </a:lstStyle>
          <a:p>
            <a:pPr algn="l"/>
            <a:r>
              <a:rPr lang="zh-CN" altLang="en-US" dirty="0"/>
              <a:t> 提供场景变化、条纹、噪声等</a:t>
            </a:r>
            <a:r>
              <a:rPr lang="en-US" altLang="zh-CN" dirty="0"/>
              <a:t>11</a:t>
            </a:r>
            <a:r>
              <a:rPr lang="zh-CN" altLang="en-US" dirty="0"/>
              <a:t>项质量诊断</a:t>
            </a:r>
            <a:endParaRPr lang="en-US" altLang="zh-CN" dirty="0"/>
          </a:p>
          <a:p>
            <a:pPr algn="l"/>
            <a:r>
              <a:rPr lang="zh-CN" altLang="en-US" dirty="0"/>
              <a:t> 提供视频质量诊断方案</a:t>
            </a:r>
            <a:endParaRPr lang="en-US" altLang="zh-CN" dirty="0"/>
          </a:p>
          <a:p>
            <a:pPr algn="l"/>
            <a:r>
              <a:rPr lang="zh-CN" altLang="en-US" dirty="0"/>
              <a:t> 根据诊断结果产生报警并输出表报</a:t>
            </a: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380866"/>
              </p:ext>
            </p:extLst>
          </p:nvPr>
        </p:nvGraphicFramePr>
        <p:xfrm>
          <a:off x="214282" y="2852936"/>
          <a:ext cx="4410040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8" name="图片" r:id="rId3" imgW="9476190" imgH="6800000" progId="StaticDib">
                  <p:embed/>
                </p:oleObj>
              </mc:Choice>
              <mc:Fallback>
                <p:oleObj name="图片" r:id="rId3" imgW="9476190" imgH="6800000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852936"/>
                        <a:ext cx="4410040" cy="30963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023170"/>
              </p:ext>
            </p:extLst>
          </p:nvPr>
        </p:nvGraphicFramePr>
        <p:xfrm>
          <a:off x="4788024" y="2780928"/>
          <a:ext cx="4171604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9" name="图片" r:id="rId5" imgW="9533333" imgH="6819048" progId="StaticDib">
                  <p:embed/>
                </p:oleObj>
              </mc:Choice>
              <mc:Fallback>
                <p:oleObj name="图片" r:id="rId5" imgW="9533333" imgH="6819048" progId="StaticDib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780928"/>
                        <a:ext cx="4171604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接连接符 6"/>
          <p:cNvCxnSpPr/>
          <p:nvPr/>
        </p:nvCxnSpPr>
        <p:spPr>
          <a:xfrm rot="10800000">
            <a:off x="392861" y="2563315"/>
            <a:ext cx="8286808" cy="15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标题 1"/>
          <p:cNvSpPr txBox="1">
            <a:spLocks/>
          </p:cNvSpPr>
          <p:nvPr/>
        </p:nvSpPr>
        <p:spPr>
          <a:xfrm>
            <a:off x="323528" y="198437"/>
            <a:ext cx="6412010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  <a:ea typeface="+mn-ea"/>
                <a:cs typeface="+mn-cs"/>
              </a:rPr>
              <a:t>智能运维视频诊断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14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8" y="1134036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u"/>
            </a:pPr>
            <a:r>
              <a:rPr lang="zh-CN" altLang="en-US" sz="1600" dirty="0" smtClean="0">
                <a:latin typeface="+mn-ea"/>
              </a:rPr>
              <a:t>报警等级管理 </a:t>
            </a:r>
            <a:endParaRPr lang="en-US" altLang="zh-CN" sz="1600" dirty="0" smtClean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71010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u"/>
            </a:pPr>
            <a:r>
              <a:rPr lang="zh-CN" altLang="en-US" sz="1600" dirty="0" smtClean="0"/>
              <a:t>报警记录导出</a:t>
            </a:r>
            <a:endParaRPr lang="zh-CN" alt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444208" y="1124744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u"/>
            </a:pPr>
            <a:r>
              <a:rPr lang="zh-CN" altLang="en-US" sz="1600" dirty="0" smtClean="0"/>
              <a:t>报警入库</a:t>
            </a:r>
            <a:endParaRPr lang="zh-CN" alt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444208" y="1700808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u"/>
            </a:pPr>
            <a:r>
              <a:rPr lang="zh-CN" altLang="en-US" sz="1600" dirty="0" smtClean="0"/>
              <a:t>报警查询统计</a:t>
            </a:r>
            <a:endParaRPr lang="zh-CN" alt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563888" y="171010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u"/>
            </a:pPr>
            <a:r>
              <a:rPr lang="zh-CN" altLang="en-US" sz="1600" dirty="0" smtClean="0"/>
              <a:t>报警确认</a:t>
            </a:r>
            <a:endParaRPr lang="zh-CN" altLang="en-US" sz="1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718212"/>
            <a:ext cx="4071934" cy="241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718212"/>
            <a:ext cx="3929090" cy="244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755576" y="1134036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u"/>
            </a:pPr>
            <a:r>
              <a:rPr lang="zh-CN" altLang="en-US" sz="1600" dirty="0" smtClean="0">
                <a:latin typeface="+mn-ea"/>
              </a:rPr>
              <a:t>实时报警 历史报警 </a:t>
            </a:r>
            <a:endParaRPr lang="en-US" altLang="zh-CN" sz="1600" dirty="0" smtClean="0">
              <a:latin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rot="10800000">
            <a:off x="392861" y="2358172"/>
            <a:ext cx="8286808" cy="15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标题 1"/>
          <p:cNvSpPr txBox="1">
            <a:spLocks/>
          </p:cNvSpPr>
          <p:nvPr/>
        </p:nvSpPr>
        <p:spPr>
          <a:xfrm>
            <a:off x="323528" y="198437"/>
            <a:ext cx="6412010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  <a:ea typeface="+mn-ea"/>
                <a:cs typeface="+mn-cs"/>
              </a:rPr>
              <a:t>智能运维报警管理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3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9552" y="1124744"/>
            <a:ext cx="7560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925" indent="-288925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u"/>
              <a:defRPr/>
            </a:pPr>
            <a:r>
              <a:rPr lang="zh-CN" altLang="en-US" sz="1600" dirty="0" smtClean="0">
                <a:latin typeface="+mj-ea"/>
                <a:ea typeface="+mj-ea"/>
              </a:rPr>
              <a:t>系统可根据设备运行情况、设备硬盘、设备录像等信息形成统计报表</a:t>
            </a:r>
            <a:endParaRPr lang="en-US" altLang="zh-CN" sz="1600" dirty="0" smtClean="0">
              <a:latin typeface="+mj-ea"/>
              <a:ea typeface="+mj-ea"/>
            </a:endParaRPr>
          </a:p>
          <a:p>
            <a:pPr marL="288925" indent="-288925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u"/>
              <a:defRPr/>
            </a:pPr>
            <a:r>
              <a:rPr lang="zh-CN" altLang="en-US" sz="1600" dirty="0" smtClean="0">
                <a:latin typeface="+mj-ea"/>
                <a:ea typeface="+mj-ea"/>
              </a:rPr>
              <a:t>多样化的统计报表，包括列表、饼图、柱状图、折线图等</a:t>
            </a:r>
            <a:r>
              <a:rPr lang="en-US" altLang="zh-CN" sz="1600" dirty="0" smtClean="0">
                <a:latin typeface="+mj-ea"/>
                <a:ea typeface="+mj-ea"/>
              </a:rPr>
              <a:t>	</a:t>
            </a:r>
          </a:p>
        </p:txBody>
      </p:sp>
      <p:cxnSp>
        <p:nvCxnSpPr>
          <p:cNvPr id="12" name="直接连接符 11"/>
          <p:cNvCxnSpPr/>
          <p:nvPr/>
        </p:nvCxnSpPr>
        <p:spPr>
          <a:xfrm rot="10800000">
            <a:off x="412811" y="2834138"/>
            <a:ext cx="8286808" cy="15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图表 12"/>
          <p:cNvGraphicFramePr/>
          <p:nvPr>
            <p:extLst>
              <p:ext uri="{D42A27DB-BD31-4B8C-83A1-F6EECF244321}">
                <p14:modId xmlns:p14="http://schemas.microsoft.com/office/powerpoint/2010/main" val="452679217"/>
              </p:ext>
            </p:extLst>
          </p:nvPr>
        </p:nvGraphicFramePr>
        <p:xfrm>
          <a:off x="6320142" y="3459249"/>
          <a:ext cx="2500330" cy="164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0" y="3338194"/>
            <a:ext cx="2907624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838" y="3338195"/>
            <a:ext cx="2520280" cy="173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1351590" y="2513591"/>
            <a:ext cx="236537" cy="193675"/>
            <a:chOff x="4232" y="1845"/>
            <a:chExt cx="164" cy="135"/>
          </a:xfrm>
        </p:grpSpPr>
        <p:sp>
          <p:nvSpPr>
            <p:cNvPr id="17" name="AutoShape 52"/>
            <p:cNvSpPr>
              <a:spLocks noChangeArrowheads="1"/>
            </p:cNvSpPr>
            <p:nvPr/>
          </p:nvSpPr>
          <p:spPr bwMode="gray">
            <a:xfrm rot="16200000" flipV="1">
              <a:off x="4222" y="1858"/>
              <a:ext cx="132" cy="112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algn="ctr" eaLnBrk="0" hangingPunct="0"/>
              <a:endParaRPr lang="zh-CN" altLang="zh-CN"/>
            </a:p>
          </p:txBody>
        </p:sp>
        <p:sp>
          <p:nvSpPr>
            <p:cNvPr id="18" name="AutoShape 53"/>
            <p:cNvSpPr>
              <a:spLocks noChangeArrowheads="1"/>
            </p:cNvSpPr>
            <p:nvPr/>
          </p:nvSpPr>
          <p:spPr bwMode="gray">
            <a:xfrm rot="16200000" flipV="1">
              <a:off x="4274" y="1855"/>
              <a:ext cx="132" cy="112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algn="ctr" eaLnBrk="0" hangingPunct="0"/>
              <a:endParaRPr lang="zh-CN" altLang="zh-CN"/>
            </a:p>
          </p:txBody>
        </p:sp>
      </p:grpSp>
      <p:sp>
        <p:nvSpPr>
          <p:cNvPr id="19" name="Text Box 46"/>
          <p:cNvSpPr txBox="1">
            <a:spLocks noChangeArrowheads="1"/>
          </p:cNvSpPr>
          <p:nvPr/>
        </p:nvSpPr>
        <p:spPr bwMode="auto">
          <a:xfrm>
            <a:off x="1648796" y="2402090"/>
            <a:ext cx="5679458" cy="40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4B4B"/>
              </a:buClr>
              <a:buSzPct val="80000"/>
              <a:buFont typeface="Arial" pitchFamily="34" charset="0"/>
              <a:buNone/>
              <a:tabLst/>
              <a:defRPr/>
            </a:pPr>
            <a:r>
              <a:rPr lang="zh-CN" altLang="en-US" sz="2000" b="1" kern="0" dirty="0" smtClean="0">
                <a:solidFill>
                  <a:srgbClr val="990000"/>
                </a:solidFill>
                <a:ea typeface="黑体" pitchFamily="2" charset="-122"/>
              </a:rPr>
              <a:t>决策分析、资源调配、业务考核、规划制定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" pitchFamily="34" charset="0"/>
              <a:ea typeface="黑体" pitchFamily="2" charset="-122"/>
            </a:endParaRPr>
          </a:p>
        </p:txBody>
      </p:sp>
      <p:pic>
        <p:nvPicPr>
          <p:cNvPr id="20" name="图片 4" descr="1.bm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08" y="2114058"/>
            <a:ext cx="8890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标题 1"/>
          <p:cNvSpPr txBox="1">
            <a:spLocks/>
          </p:cNvSpPr>
          <p:nvPr/>
        </p:nvSpPr>
        <p:spPr>
          <a:xfrm>
            <a:off x="251520" y="198437"/>
            <a:ext cx="6700042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  <a:ea typeface="+mn-ea"/>
                <a:cs typeface="+mn-cs"/>
              </a:rPr>
              <a:t>智能运维统计分析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98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标题 1"/>
          <p:cNvSpPr>
            <a:spLocks noGrp="1"/>
          </p:cNvSpPr>
          <p:nvPr>
            <p:ph type="title" idx="4294967295"/>
          </p:nvPr>
        </p:nvSpPr>
        <p:spPr>
          <a:xfrm>
            <a:off x="0" y="165100"/>
            <a:ext cx="2159000" cy="647700"/>
          </a:xfrm>
        </p:spPr>
        <p:txBody>
          <a:bodyPr/>
          <a:lstStyle/>
          <a:p>
            <a:pPr algn="l"/>
            <a:r>
              <a:rPr lang="zh-CN" altLang="en-US" smtClean="0"/>
              <a:t>目 录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262063" y="2708347"/>
            <a:ext cx="6694487" cy="550863"/>
            <a:chOff x="1262063" y="3346979"/>
            <a:chExt cx="6694487" cy="550863"/>
          </a:xfrm>
        </p:grpSpPr>
        <p:grpSp>
          <p:nvGrpSpPr>
            <p:cNvPr id="34853" name="Group 23"/>
            <p:cNvGrpSpPr>
              <a:grpSpLocks/>
            </p:cNvGrpSpPr>
            <p:nvPr/>
          </p:nvGrpSpPr>
          <p:grpSpPr bwMode="auto">
            <a:xfrm>
              <a:off x="1262063" y="3346979"/>
              <a:ext cx="6694487" cy="550863"/>
              <a:chOff x="486" y="2131"/>
              <a:chExt cx="4889" cy="364"/>
            </a:xfrm>
          </p:grpSpPr>
          <p:sp>
            <p:nvSpPr>
              <p:cNvPr id="114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3" name="Freeform 28"/>
            <p:cNvSpPr>
              <a:spLocks/>
            </p:cNvSpPr>
            <p:nvPr/>
          </p:nvSpPr>
          <p:spPr bwMode="auto">
            <a:xfrm>
              <a:off x="1341482" y="3436267"/>
              <a:ext cx="792822" cy="37834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50000"/>
                  </a:sysClr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110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大华</a:t>
              </a: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智慧园区安全方案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  <a:latin typeface="微软雅黑"/>
              </a:endParaRPr>
            </a:p>
          </p:txBody>
        </p:sp>
        <p:sp>
          <p:nvSpPr>
            <p:cNvPr id="111" name="文本框 33"/>
            <p:cNvSpPr txBox="1"/>
            <p:nvPr/>
          </p:nvSpPr>
          <p:spPr bwMode="auto">
            <a:xfrm>
              <a:off x="1520825" y="344043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2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262063" y="1867368"/>
            <a:ext cx="6694487" cy="550862"/>
            <a:chOff x="1262063" y="3346980"/>
            <a:chExt cx="6694487" cy="550862"/>
          </a:xfrm>
        </p:grpSpPr>
        <p:grpSp>
          <p:nvGrpSpPr>
            <p:cNvPr id="34836" name="Group 62"/>
            <p:cNvGrpSpPr>
              <a:grpSpLocks/>
            </p:cNvGrpSpPr>
            <p:nvPr/>
          </p:nvGrpSpPr>
          <p:grpSpPr bwMode="auto">
            <a:xfrm>
              <a:off x="1262063" y="3346980"/>
              <a:ext cx="6694487" cy="550862"/>
              <a:chOff x="338" y="1852"/>
              <a:chExt cx="4889" cy="364"/>
            </a:xfrm>
          </p:grpSpPr>
          <p:grpSp>
            <p:nvGrpSpPr>
              <p:cNvPr id="34839" name="Group 23"/>
              <p:cNvGrpSpPr>
                <a:grpSpLocks/>
              </p:cNvGrpSpPr>
              <p:nvPr/>
            </p:nvGrpSpPr>
            <p:grpSpPr bwMode="auto">
              <a:xfrm>
                <a:off x="338" y="1852"/>
                <a:ext cx="4889" cy="364"/>
                <a:chOff x="486" y="2131"/>
                <a:chExt cx="4889" cy="364"/>
              </a:xfrm>
            </p:grpSpPr>
            <p:sp>
              <p:nvSpPr>
                <p:cNvPr id="131" name="Freeform 24"/>
                <p:cNvSpPr>
                  <a:spLocks/>
                </p:cNvSpPr>
                <p:nvPr/>
              </p:nvSpPr>
              <p:spPr bwMode="auto">
                <a:xfrm>
                  <a:off x="486" y="2131"/>
                  <a:ext cx="4889" cy="364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5026" y="0"/>
                    </a:cxn>
                    <a:cxn ang="0">
                      <a:pos x="5078" y="9"/>
                    </a:cxn>
                    <a:cxn ang="0">
                      <a:pos x="5195" y="194"/>
                    </a:cxn>
                    <a:cxn ang="0">
                      <a:pos x="5078" y="378"/>
                    </a:cxn>
                    <a:cxn ang="0">
                      <a:pos x="5026" y="387"/>
                    </a:cxn>
                    <a:cxn ang="0">
                      <a:pos x="169" y="387"/>
                    </a:cxn>
                    <a:cxn ang="0">
                      <a:pos x="117" y="378"/>
                    </a:cxn>
                    <a:cxn ang="0">
                      <a:pos x="0" y="194"/>
                    </a:cxn>
                    <a:cxn ang="0">
                      <a:pos x="117" y="9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5195" h="387">
                      <a:moveTo>
                        <a:pt x="169" y="0"/>
                      </a:moveTo>
                      <a:cubicBezTo>
                        <a:pt x="5026" y="0"/>
                        <a:pt x="5026" y="0"/>
                        <a:pt x="5026" y="0"/>
                      </a:cubicBezTo>
                      <a:cubicBezTo>
                        <a:pt x="5044" y="0"/>
                        <a:pt x="5061" y="3"/>
                        <a:pt x="5078" y="9"/>
                      </a:cubicBezTo>
                      <a:cubicBezTo>
                        <a:pt x="5153" y="37"/>
                        <a:pt x="5195" y="116"/>
                        <a:pt x="5195" y="194"/>
                      </a:cubicBezTo>
                      <a:cubicBezTo>
                        <a:pt x="5195" y="271"/>
                        <a:pt x="5153" y="350"/>
                        <a:pt x="5078" y="378"/>
                      </a:cubicBezTo>
                      <a:cubicBezTo>
                        <a:pt x="5061" y="384"/>
                        <a:pt x="5044" y="387"/>
                        <a:pt x="5026" y="387"/>
                      </a:cubicBezTo>
                      <a:cubicBezTo>
                        <a:pt x="169" y="387"/>
                        <a:pt x="169" y="387"/>
                        <a:pt x="169" y="387"/>
                      </a:cubicBezTo>
                      <a:cubicBezTo>
                        <a:pt x="151" y="387"/>
                        <a:pt x="133" y="384"/>
                        <a:pt x="117" y="378"/>
                      </a:cubicBezTo>
                      <a:cubicBezTo>
                        <a:pt x="42" y="350"/>
                        <a:pt x="0" y="271"/>
                        <a:pt x="0" y="194"/>
                      </a:cubicBezTo>
                      <a:cubicBezTo>
                        <a:pt x="0" y="116"/>
                        <a:pt x="42" y="37"/>
                        <a:pt x="117" y="9"/>
                      </a:cubicBezTo>
                      <a:cubicBezTo>
                        <a:pt x="133" y="3"/>
                        <a:pt x="151" y="0"/>
                        <a:pt x="169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>
                        <a:gamma/>
                        <a:tint val="44314"/>
                        <a:invGamma/>
                      </a:srgbClr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2" name="Freeform 25"/>
                <p:cNvSpPr>
                  <a:spLocks/>
                </p:cNvSpPr>
                <p:nvPr/>
              </p:nvSpPr>
              <p:spPr bwMode="auto">
                <a:xfrm>
                  <a:off x="494" y="2140"/>
                  <a:ext cx="4873" cy="344"/>
                </a:xfrm>
                <a:custGeom>
                  <a:avLst/>
                  <a:gdLst/>
                  <a:ahLst/>
                  <a:cxnLst>
                    <a:cxn ang="0">
                      <a:pos x="160" y="0"/>
                    </a:cxn>
                    <a:cxn ang="0">
                      <a:pos x="5017" y="0"/>
                    </a:cxn>
                    <a:cxn ang="0">
                      <a:pos x="5066" y="9"/>
                    </a:cxn>
                    <a:cxn ang="0">
                      <a:pos x="5177" y="185"/>
                    </a:cxn>
                    <a:cxn ang="0">
                      <a:pos x="5066" y="360"/>
                    </a:cxn>
                    <a:cxn ang="0">
                      <a:pos x="5017" y="369"/>
                    </a:cxn>
                    <a:cxn ang="0">
                      <a:pos x="160" y="369"/>
                    </a:cxn>
                    <a:cxn ang="0">
                      <a:pos x="111" y="360"/>
                    </a:cxn>
                    <a:cxn ang="0">
                      <a:pos x="0" y="185"/>
                    </a:cxn>
                    <a:cxn ang="0">
                      <a:pos x="111" y="9"/>
                    </a:cxn>
                    <a:cxn ang="0">
                      <a:pos x="160" y="0"/>
                    </a:cxn>
                  </a:cxnLst>
                  <a:rect l="0" t="0" r="r" b="b"/>
                  <a:pathLst>
                    <a:path w="5177" h="369">
                      <a:moveTo>
                        <a:pt x="160" y="0"/>
                      </a:moveTo>
                      <a:cubicBezTo>
                        <a:pt x="5017" y="0"/>
                        <a:pt x="5017" y="0"/>
                        <a:pt x="5017" y="0"/>
                      </a:cubicBezTo>
                      <a:cubicBezTo>
                        <a:pt x="5034" y="0"/>
                        <a:pt x="5050" y="3"/>
                        <a:pt x="5066" y="9"/>
                      </a:cubicBezTo>
                      <a:cubicBezTo>
                        <a:pt x="5137" y="35"/>
                        <a:pt x="5177" y="111"/>
                        <a:pt x="5177" y="185"/>
                      </a:cubicBezTo>
                      <a:cubicBezTo>
                        <a:pt x="5177" y="258"/>
                        <a:pt x="5137" y="334"/>
                        <a:pt x="5066" y="360"/>
                      </a:cubicBezTo>
                      <a:cubicBezTo>
                        <a:pt x="5050" y="366"/>
                        <a:pt x="5034" y="369"/>
                        <a:pt x="5017" y="369"/>
                      </a:cubicBezTo>
                      <a:cubicBezTo>
                        <a:pt x="160" y="369"/>
                        <a:pt x="160" y="369"/>
                        <a:pt x="160" y="369"/>
                      </a:cubicBezTo>
                      <a:cubicBezTo>
                        <a:pt x="143" y="369"/>
                        <a:pt x="126" y="366"/>
                        <a:pt x="111" y="360"/>
                      </a:cubicBezTo>
                      <a:cubicBezTo>
                        <a:pt x="40" y="334"/>
                        <a:pt x="0" y="258"/>
                        <a:pt x="0" y="185"/>
                      </a:cubicBezTo>
                      <a:cubicBezTo>
                        <a:pt x="0" y="111"/>
                        <a:pt x="40" y="35"/>
                        <a:pt x="111" y="9"/>
                      </a:cubicBezTo>
                      <a:cubicBezTo>
                        <a:pt x="126" y="3"/>
                        <a:pt x="143" y="0"/>
                        <a:pt x="16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" name="Freeform 26"/>
                <p:cNvSpPr>
                  <a:spLocks/>
                </p:cNvSpPr>
                <p:nvPr/>
              </p:nvSpPr>
              <p:spPr bwMode="auto">
                <a:xfrm>
                  <a:off x="503" y="2148"/>
                  <a:ext cx="4853" cy="330"/>
                </a:xfrm>
                <a:custGeom>
                  <a:avLst/>
                  <a:gdLst/>
                  <a:ahLst/>
                  <a:cxnLst>
                    <a:cxn ang="0">
                      <a:pos x="151" y="0"/>
                    </a:cxn>
                    <a:cxn ang="0">
                      <a:pos x="5008" y="0"/>
                    </a:cxn>
                    <a:cxn ang="0">
                      <a:pos x="5159" y="176"/>
                    </a:cxn>
                    <a:cxn ang="0">
                      <a:pos x="5008" y="351"/>
                    </a:cxn>
                    <a:cxn ang="0">
                      <a:pos x="151" y="351"/>
                    </a:cxn>
                    <a:cxn ang="0">
                      <a:pos x="0" y="176"/>
                    </a:cxn>
                    <a:cxn ang="0">
                      <a:pos x="151" y="0"/>
                    </a:cxn>
                  </a:cxnLst>
                  <a:rect l="0" t="0" r="r" b="b"/>
                  <a:pathLst>
                    <a:path w="5159" h="351">
                      <a:moveTo>
                        <a:pt x="151" y="0"/>
                      </a:moveTo>
                      <a:cubicBezTo>
                        <a:pt x="5008" y="0"/>
                        <a:pt x="5008" y="0"/>
                        <a:pt x="5008" y="0"/>
                      </a:cubicBezTo>
                      <a:cubicBezTo>
                        <a:pt x="5091" y="0"/>
                        <a:pt x="5159" y="79"/>
                        <a:pt x="5159" y="176"/>
                      </a:cubicBezTo>
                      <a:cubicBezTo>
                        <a:pt x="5159" y="272"/>
                        <a:pt x="5091" y="351"/>
                        <a:pt x="5008" y="351"/>
                      </a:cubicBezTo>
                      <a:cubicBezTo>
                        <a:pt x="151" y="351"/>
                        <a:pt x="151" y="351"/>
                        <a:pt x="151" y="351"/>
                      </a:cubicBezTo>
                      <a:cubicBezTo>
                        <a:pt x="68" y="351"/>
                        <a:pt x="0" y="272"/>
                        <a:pt x="0" y="176"/>
                      </a:cubicBezTo>
                      <a:cubicBezTo>
                        <a:pt x="0" y="79"/>
                        <a:pt x="68" y="0"/>
                        <a:pt x="151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30" name="Freeform 28"/>
              <p:cNvSpPr>
                <a:spLocks/>
              </p:cNvSpPr>
              <p:nvPr/>
            </p:nvSpPr>
            <p:spPr bwMode="auto">
              <a:xfrm>
                <a:off x="396" y="1911"/>
                <a:ext cx="579" cy="250"/>
              </a:xfrm>
              <a:custGeom>
                <a:avLst/>
                <a:gdLst/>
                <a:ahLst/>
                <a:cxnLst>
                  <a:cxn ang="0">
                    <a:pos x="132" y="0"/>
                  </a:cxn>
                  <a:cxn ang="0">
                    <a:pos x="483" y="0"/>
                  </a:cxn>
                  <a:cxn ang="0">
                    <a:pos x="615" y="132"/>
                  </a:cxn>
                  <a:cxn ang="0">
                    <a:pos x="483" y="263"/>
                  </a:cxn>
                  <a:cxn ang="0">
                    <a:pos x="132" y="263"/>
                  </a:cxn>
                  <a:cxn ang="0">
                    <a:pos x="0" y="132"/>
                  </a:cxn>
                  <a:cxn ang="0">
                    <a:pos x="132" y="0"/>
                  </a:cxn>
                </a:cxnLst>
                <a:rect l="0" t="0" r="r" b="b"/>
                <a:pathLst>
                  <a:path w="615" h="263">
                    <a:moveTo>
                      <a:pt x="132" y="0"/>
                    </a:moveTo>
                    <a:cubicBezTo>
                      <a:pt x="483" y="0"/>
                      <a:pt x="483" y="0"/>
                      <a:pt x="483" y="0"/>
                    </a:cubicBezTo>
                    <a:cubicBezTo>
                      <a:pt x="556" y="0"/>
                      <a:pt x="615" y="59"/>
                      <a:pt x="615" y="132"/>
                    </a:cubicBezTo>
                    <a:cubicBezTo>
                      <a:pt x="615" y="204"/>
                      <a:pt x="556" y="263"/>
                      <a:pt x="483" y="263"/>
                    </a:cubicBezTo>
                    <a:cubicBezTo>
                      <a:pt x="132" y="263"/>
                      <a:pt x="132" y="263"/>
                      <a:pt x="132" y="263"/>
                    </a:cubicBezTo>
                    <a:cubicBezTo>
                      <a:pt x="59" y="263"/>
                      <a:pt x="0" y="204"/>
                      <a:pt x="0" y="132"/>
                    </a:cubicBezTo>
                    <a:cubicBezTo>
                      <a:pt x="0" y="59"/>
                      <a:pt x="59" y="0"/>
                      <a:pt x="132" y="0"/>
                    </a:cubicBezTo>
                    <a:close/>
                  </a:path>
                </a:pathLst>
              </a:custGeom>
              <a:gradFill>
                <a:gsLst>
                  <a:gs pos="0">
                    <a:sysClr val="window" lastClr="FFFFFF">
                      <a:lumMod val="75000"/>
                    </a:sysClr>
                  </a:gs>
                  <a:gs pos="100000">
                    <a:sysClr val="window" lastClr="FFFFFF">
                      <a:lumMod val="50000"/>
                    </a:sysClr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7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智慧园区安全理解</a:t>
              </a:r>
              <a:r>
                <a:rPr lang="zh-CN" altLang="en-US" sz="1800" kern="0" dirty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和现状</a:t>
              </a:r>
            </a:p>
          </p:txBody>
        </p:sp>
        <p:sp>
          <p:nvSpPr>
            <p:cNvPr id="128" name="文本框 33"/>
            <p:cNvSpPr txBox="1"/>
            <p:nvPr/>
          </p:nvSpPr>
          <p:spPr bwMode="auto">
            <a:xfrm>
              <a:off x="1520825" y="342318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1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262063" y="3549327"/>
            <a:ext cx="6694487" cy="550862"/>
            <a:chOff x="1262063" y="4183063"/>
            <a:chExt cx="6694487" cy="550862"/>
          </a:xfrm>
        </p:grpSpPr>
        <p:grpSp>
          <p:nvGrpSpPr>
            <p:cNvPr id="64" name="Group 23"/>
            <p:cNvGrpSpPr>
              <a:grpSpLocks/>
            </p:cNvGrpSpPr>
            <p:nvPr/>
          </p:nvGrpSpPr>
          <p:grpSpPr bwMode="auto">
            <a:xfrm>
              <a:off x="1262063" y="4183063"/>
              <a:ext cx="6694487" cy="550862"/>
              <a:chOff x="486" y="2131"/>
              <a:chExt cx="4889" cy="364"/>
            </a:xfrm>
          </p:grpSpPr>
          <p:sp>
            <p:nvSpPr>
              <p:cNvPr id="66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5" name="Freeform 28"/>
            <p:cNvSpPr>
              <a:spLocks/>
            </p:cNvSpPr>
            <p:nvPr/>
          </p:nvSpPr>
          <p:spPr bwMode="auto">
            <a:xfrm>
              <a:off x="1341482" y="4272351"/>
              <a:ext cx="792822" cy="378339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solidFill>
              <a:srgbClr val="E6001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62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2055019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chemeClr val="tx1"/>
                  </a:solidFill>
                  <a:latin typeface="微软雅黑"/>
                </a:rPr>
                <a:t>项目案例</a:t>
              </a:r>
              <a:endParaRPr lang="zh-CN" altLang="en-US" sz="1800" kern="0" dirty="0">
                <a:solidFill>
                  <a:schemeClr val="tx1"/>
                </a:solidFill>
                <a:latin typeface="微软雅黑"/>
              </a:endParaRPr>
            </a:p>
          </p:txBody>
        </p:sp>
        <p:sp>
          <p:nvSpPr>
            <p:cNvPr id="63" name="文本框 33"/>
            <p:cNvSpPr txBox="1"/>
            <p:nvPr/>
          </p:nvSpPr>
          <p:spPr bwMode="auto">
            <a:xfrm>
              <a:off x="1520825" y="4259263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3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1262063" y="4390305"/>
            <a:ext cx="6694487" cy="550863"/>
            <a:chOff x="1262063" y="3346979"/>
            <a:chExt cx="6694487" cy="550863"/>
          </a:xfrm>
        </p:grpSpPr>
        <p:grpSp>
          <p:nvGrpSpPr>
            <p:cNvPr id="48" name="Group 23"/>
            <p:cNvGrpSpPr>
              <a:grpSpLocks/>
            </p:cNvGrpSpPr>
            <p:nvPr/>
          </p:nvGrpSpPr>
          <p:grpSpPr bwMode="auto">
            <a:xfrm>
              <a:off x="1262063" y="3346979"/>
              <a:ext cx="6694487" cy="550863"/>
              <a:chOff x="486" y="2131"/>
              <a:chExt cx="4889" cy="364"/>
            </a:xfrm>
          </p:grpSpPr>
          <p:sp>
            <p:nvSpPr>
              <p:cNvPr id="52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Freeform 28"/>
            <p:cNvSpPr>
              <a:spLocks/>
            </p:cNvSpPr>
            <p:nvPr/>
          </p:nvSpPr>
          <p:spPr bwMode="auto">
            <a:xfrm>
              <a:off x="1341482" y="3436267"/>
              <a:ext cx="792822" cy="37834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50000"/>
                  </a:sysClr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50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推荐产品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  <a:latin typeface="微软雅黑"/>
              </a:endParaRPr>
            </a:p>
          </p:txBody>
        </p:sp>
        <p:sp>
          <p:nvSpPr>
            <p:cNvPr id="51" name="文本框 33"/>
            <p:cNvSpPr txBox="1"/>
            <p:nvPr/>
          </p:nvSpPr>
          <p:spPr bwMode="auto">
            <a:xfrm>
              <a:off x="1520825" y="344043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4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89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>
          <a:xfrm>
            <a:off x="302840" y="188640"/>
            <a:ext cx="678944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富士康厂园监控项目 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50178" name="Picture 2" descr="http://imgs.huangye88.com/users/2011/10/18/0f809318112e94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51" y="3891436"/>
            <a:ext cx="4104455" cy="239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" name="Picture 4" descr="http://www.jznews.com.cn/pic/0/10/97/38/10973840_731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50" y="1124744"/>
            <a:ext cx="410445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6036548" y="129141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项目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范围</a:t>
            </a:r>
          </a:p>
        </p:txBody>
      </p:sp>
      <p:sp>
        <p:nvSpPr>
          <p:cNvPr id="8" name="矩形 58"/>
          <p:cNvSpPr>
            <a:spLocks noChangeArrowheads="1"/>
          </p:cNvSpPr>
          <p:nvPr/>
        </p:nvSpPr>
        <p:spPr bwMode="auto">
          <a:xfrm>
            <a:off x="5983776" y="2236222"/>
            <a:ext cx="1396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 smtClean="0">
                <a:latin typeface="+mn-ea"/>
              </a:rPr>
              <a:t>龙华厂区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9" name="矩形 58"/>
          <p:cNvSpPr>
            <a:spLocks noChangeArrowheads="1"/>
          </p:cNvSpPr>
          <p:nvPr/>
        </p:nvSpPr>
        <p:spPr bwMode="auto">
          <a:xfrm>
            <a:off x="5983776" y="2774733"/>
            <a:ext cx="1396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成都</a:t>
            </a:r>
            <a:r>
              <a:rPr lang="zh-CN" altLang="en-US" sz="1800" b="1" dirty="0" smtClean="0">
                <a:latin typeface="+mn-ea"/>
              </a:rPr>
              <a:t>厂区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0" name="矩形 58"/>
          <p:cNvSpPr>
            <a:spLocks noChangeArrowheads="1"/>
          </p:cNvSpPr>
          <p:nvPr/>
        </p:nvSpPr>
        <p:spPr bwMode="auto">
          <a:xfrm>
            <a:off x="5983776" y="3313244"/>
            <a:ext cx="1396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郑州</a:t>
            </a:r>
            <a:r>
              <a:rPr lang="zh-CN" altLang="en-US" sz="1800" b="1" dirty="0" smtClean="0">
                <a:latin typeface="+mn-ea"/>
              </a:rPr>
              <a:t>厂区</a:t>
            </a:r>
            <a:endParaRPr lang="zh-CN" altLang="en-US" sz="1800" b="1" dirty="0">
              <a:latin typeface="+mn-ea"/>
            </a:endParaRPr>
          </a:p>
        </p:txBody>
      </p:sp>
      <p:sp>
        <p:nvSpPr>
          <p:cNvPr id="11" name="矩形 58"/>
          <p:cNvSpPr>
            <a:spLocks noChangeArrowheads="1"/>
          </p:cNvSpPr>
          <p:nvPr/>
        </p:nvSpPr>
        <p:spPr bwMode="auto">
          <a:xfrm>
            <a:off x="5983776" y="3851756"/>
            <a:ext cx="1396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Font typeface="Wingdings" pitchFamily="2" charset="2"/>
              <a:buChar char="u"/>
            </a:pPr>
            <a:r>
              <a:rPr lang="zh-CN" altLang="en-US" sz="1800" b="1" dirty="0">
                <a:latin typeface="+mn-ea"/>
              </a:rPr>
              <a:t>太原</a:t>
            </a:r>
            <a:r>
              <a:rPr lang="zh-CN" altLang="en-US" sz="1800" b="1" dirty="0" smtClean="0">
                <a:latin typeface="+mn-ea"/>
              </a:rPr>
              <a:t>厂区</a:t>
            </a:r>
            <a:endParaRPr lang="zh-CN" altLang="en-US" sz="1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8966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>
          <a:xfrm>
            <a:off x="302840" y="188640"/>
            <a:ext cx="678944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三一重工上海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工业园区项目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4" name="Picture 3" descr="D:\上海办\项目管理表\提交表\案列PPT\三一重工案例\三一重工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68" y="1484784"/>
            <a:ext cx="506352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5940152" y="129141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项目情况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68144" y="2276872"/>
            <a:ext cx="2736304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zh-CN" sz="1800" dirty="0">
                <a:latin typeface="+mn-ea"/>
              </a:rPr>
              <a:t>三一重工在上海临港工业园区拥有</a:t>
            </a:r>
            <a:r>
              <a:rPr lang="en-US" altLang="zh-CN" sz="1800" dirty="0">
                <a:latin typeface="+mn-ea"/>
              </a:rPr>
              <a:t>6000</a:t>
            </a:r>
            <a:r>
              <a:rPr lang="zh-CN" altLang="zh-CN" sz="1800" dirty="0">
                <a:latin typeface="+mn-ea"/>
              </a:rPr>
              <a:t>亩土地</a:t>
            </a:r>
            <a:r>
              <a:rPr lang="zh-CN" altLang="en-US" sz="1800" dirty="0">
                <a:latin typeface="+mn-ea"/>
              </a:rPr>
              <a:t>，</a:t>
            </a:r>
            <a:r>
              <a:rPr lang="zh-CN" altLang="zh-CN" sz="1800" dirty="0">
                <a:latin typeface="+mn-ea"/>
              </a:rPr>
              <a:t>主要目的就是在已建成的厂房和周界区域进行视频监控</a:t>
            </a:r>
            <a:endParaRPr lang="zh-CN" altLang="en-US" sz="1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0544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302840" y="188640"/>
            <a:ext cx="678944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广州中船黄埔造船有限公司综合视频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监控项目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761" y="1124744"/>
            <a:ext cx="4430078" cy="267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866" y="3944889"/>
            <a:ext cx="4415974" cy="26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364088" y="2420888"/>
            <a:ext cx="3312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800" dirty="0">
                <a:solidFill>
                  <a:prstClr val="black"/>
                </a:solidFill>
                <a:latin typeface="+mn-ea"/>
              </a:rPr>
              <a:t>长川、龙穴两个造船厂共建设</a:t>
            </a:r>
            <a:r>
              <a:rPr lang="en-US" altLang="zh-CN" sz="1800" dirty="0">
                <a:solidFill>
                  <a:prstClr val="black"/>
                </a:solidFill>
                <a:latin typeface="+mn-ea"/>
              </a:rPr>
              <a:t>300</a:t>
            </a:r>
            <a:r>
              <a:rPr lang="zh-CN" altLang="en-US" sz="1800" dirty="0">
                <a:solidFill>
                  <a:prstClr val="black"/>
                </a:solidFill>
                <a:latin typeface="+mn-ea"/>
              </a:rPr>
              <a:t>个高清监控点</a:t>
            </a:r>
            <a:r>
              <a:rPr lang="en-US" altLang="zh-CN" sz="1800" dirty="0">
                <a:solidFill>
                  <a:prstClr val="black"/>
                </a:solidFill>
                <a:latin typeface="+mn-ea"/>
              </a:rPr>
              <a:t>(169</a:t>
            </a:r>
            <a:r>
              <a:rPr lang="zh-CN" altLang="en-US" sz="1800" dirty="0">
                <a:solidFill>
                  <a:prstClr val="black"/>
                </a:solidFill>
                <a:latin typeface="+mn-ea"/>
              </a:rPr>
              <a:t>个红外高清球、</a:t>
            </a:r>
            <a:r>
              <a:rPr lang="en-US" altLang="zh-CN" sz="1800" dirty="0">
                <a:solidFill>
                  <a:prstClr val="black"/>
                </a:solidFill>
                <a:latin typeface="+mn-ea"/>
              </a:rPr>
              <a:t>114</a:t>
            </a:r>
            <a:r>
              <a:rPr lang="zh-CN" altLang="en-US" sz="1800" dirty="0">
                <a:solidFill>
                  <a:prstClr val="black"/>
                </a:solidFill>
                <a:latin typeface="+mn-ea"/>
              </a:rPr>
              <a:t>个红外高清枪、</a:t>
            </a:r>
            <a:r>
              <a:rPr lang="en-US" altLang="zh-CN" sz="1800" dirty="0">
                <a:solidFill>
                  <a:prstClr val="black"/>
                </a:solidFill>
                <a:latin typeface="+mn-ea"/>
              </a:rPr>
              <a:t>15</a:t>
            </a:r>
            <a:r>
              <a:rPr lang="zh-CN" altLang="en-US" sz="1800" dirty="0">
                <a:solidFill>
                  <a:prstClr val="black"/>
                </a:solidFill>
                <a:latin typeface="+mn-ea"/>
              </a:rPr>
              <a:t>个红外高清半球、</a:t>
            </a:r>
            <a:r>
              <a:rPr lang="en-US" altLang="zh-CN" sz="1800" dirty="0">
                <a:solidFill>
                  <a:prstClr val="black"/>
                </a:solidFill>
                <a:latin typeface="+mn-ea"/>
              </a:rPr>
              <a:t>2</a:t>
            </a:r>
            <a:r>
              <a:rPr lang="zh-CN" altLang="en-US" sz="1800" dirty="0">
                <a:solidFill>
                  <a:prstClr val="black"/>
                </a:solidFill>
                <a:latin typeface="+mn-ea"/>
              </a:rPr>
              <a:t>套高清云台），两个主监控中心、两个副监控</a:t>
            </a:r>
            <a:r>
              <a:rPr lang="zh-CN" altLang="en-US" sz="1800" dirty="0" smtClean="0">
                <a:solidFill>
                  <a:prstClr val="black"/>
                </a:solidFill>
                <a:latin typeface="+mn-ea"/>
              </a:rPr>
              <a:t>中心</a:t>
            </a:r>
            <a:endParaRPr lang="zh-CN" altLang="en-US" sz="18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87215" y="149789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项目情况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572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270564"/>
            <a:ext cx="534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园区建设目标</a:t>
            </a:r>
            <a:endParaRPr lang="zh-CN" altLang="en-US" sz="2400" b="1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466352" y="1196752"/>
            <a:ext cx="8066088" cy="1447800"/>
            <a:chOff x="0" y="0"/>
            <a:chExt cx="5081" cy="912"/>
          </a:xfrm>
        </p:grpSpPr>
        <p:sp>
          <p:nvSpPr>
            <p:cNvPr id="4" name="AutoShape 14"/>
            <p:cNvSpPr>
              <a:spLocks noChangeArrowheads="1"/>
            </p:cNvSpPr>
            <p:nvPr/>
          </p:nvSpPr>
          <p:spPr bwMode="auto">
            <a:xfrm>
              <a:off x="0" y="0"/>
              <a:ext cx="5081" cy="9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9E4C1"/>
                </a:gs>
                <a:gs pos="100000">
                  <a:schemeClr val="bg1"/>
                </a:gs>
              </a:gsLst>
              <a:lin ang="5400000" scaled="1"/>
            </a:gradFill>
            <a:ln w="9525" cmpd="sng">
              <a:solidFill>
                <a:srgbClr val="808000"/>
              </a:solidFill>
              <a:round/>
              <a:headEnd/>
              <a:tailEnd/>
            </a:ln>
          </p:spPr>
          <p:txBody>
            <a:bodyPr wrap="none" lIns="2520000" anchor="ctr"/>
            <a:lstStyle/>
            <a:p>
              <a:pPr marL="355600" indent="-355600">
                <a:buClr>
                  <a:srgbClr val="808000"/>
                </a:buClr>
                <a:buSzPct val="75000"/>
                <a:buFont typeface="Wingdings" pitchFamily="2" charset="2"/>
                <a:buNone/>
              </a:pPr>
              <a:endParaRPr lang="zh-CN" altLang="en-US">
                <a:ea typeface="宋体" pitchFamily="2" charset="-122"/>
              </a:endParaRPr>
            </a:p>
          </p:txBody>
        </p:sp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46" y="45"/>
              <a:ext cx="1448" cy="808"/>
              <a:chOff x="0" y="0"/>
              <a:chExt cx="1448" cy="808"/>
            </a:xfrm>
          </p:grpSpPr>
          <p:sp>
            <p:nvSpPr>
              <p:cNvPr id="7" name="AutoShape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8" cy="808"/>
              </a:xfrm>
              <a:prstGeom prst="roundRect">
                <a:avLst>
                  <a:gd name="adj" fmla="val 14051"/>
                </a:avLst>
              </a:prstGeom>
              <a:gradFill rotWithShape="1">
                <a:gsLst>
                  <a:gs pos="0">
                    <a:srgbClr val="808000"/>
                  </a:gs>
                  <a:gs pos="100000">
                    <a:schemeClr val="bg1"/>
                  </a:gs>
                </a:gsLst>
                <a:lin ang="5400000" scaled="1"/>
              </a:gradFill>
              <a:ln w="9525" cmpd="sng">
                <a:solidFill>
                  <a:srgbClr val="808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algn="r" fontAlgn="t"/>
                <a:r>
                  <a:rPr lang="zh-CN" altLang="en-US" sz="2400" b="1">
                    <a:solidFill>
                      <a:srgbClr val="000000"/>
                    </a:solidFill>
                  </a:rPr>
                  <a:t>看</a:t>
                </a:r>
              </a:p>
              <a:p>
                <a:pPr algn="r" fontAlgn="t"/>
                <a:r>
                  <a:rPr lang="zh-CN" altLang="en-US" sz="2400" b="1">
                    <a:solidFill>
                      <a:srgbClr val="000000"/>
                    </a:solidFill>
                  </a:rPr>
                  <a:t>得</a:t>
                </a:r>
              </a:p>
              <a:p>
                <a:pPr algn="r" fontAlgn="t"/>
                <a:r>
                  <a:rPr lang="zh-CN" altLang="en-US" sz="2400" b="1">
                    <a:solidFill>
                      <a:srgbClr val="000000"/>
                    </a:solidFill>
                  </a:rPr>
                  <a:t>见</a:t>
                </a:r>
                <a:endParaRPr lang="en-US" sz="2400" b="1">
                  <a:solidFill>
                    <a:srgbClr val="000000"/>
                  </a:solidFill>
                </a:endParaRPr>
              </a:p>
            </p:txBody>
          </p:sp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" y="46"/>
                <a:ext cx="861" cy="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1543" y="186"/>
              <a:ext cx="3266" cy="523"/>
            </a:xfrm>
            <a:prstGeom prst="rect">
              <a:avLst/>
            </a:prstGeom>
            <a:noFill/>
            <a:ln>
              <a:noFill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rgbClr val="000000"/>
                  </a:solidFill>
                  <a:latin typeface="微软雅黑" pitchFamily="34" charset="-122"/>
                </a:rPr>
                <a:t>建立整个园区高清智能视等</a:t>
              </a: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实时监测监控体系；</a:t>
              </a:r>
            </a:p>
            <a:p>
              <a:pPr algn="l">
                <a:lnSpc>
                  <a:spcPct val="150000"/>
                </a:lnSpc>
              </a:pP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图形化</a:t>
              </a:r>
              <a:r>
                <a:rPr lang="zh-CN" altLang="en-US" sz="1600" b="1" dirty="0" smtClean="0">
                  <a:solidFill>
                    <a:srgbClr val="000000"/>
                  </a:solidFill>
                  <a:latin typeface="微软雅黑" pitchFamily="34" charset="-122"/>
                </a:rPr>
                <a:t>展示事件发生过程</a:t>
              </a: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、生产流程、排污过程监控；</a:t>
              </a:r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466352" y="4220939"/>
            <a:ext cx="8066088" cy="1446213"/>
            <a:chOff x="0" y="0"/>
            <a:chExt cx="5081" cy="911"/>
          </a:xfrm>
        </p:grpSpPr>
        <p:sp>
          <p:nvSpPr>
            <p:cNvPr id="10" name="AutoShape 26"/>
            <p:cNvSpPr>
              <a:spLocks noChangeArrowheads="1"/>
            </p:cNvSpPr>
            <p:nvPr/>
          </p:nvSpPr>
          <p:spPr bwMode="auto">
            <a:xfrm>
              <a:off x="0" y="0"/>
              <a:ext cx="5081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1D4FF"/>
                </a:gs>
                <a:gs pos="100000">
                  <a:schemeClr val="bg1"/>
                </a:gs>
              </a:gsLst>
              <a:lin ang="5400000" scaled="1"/>
            </a:gradFill>
            <a:ln w="9525" cmpd="sng">
              <a:solidFill>
                <a:srgbClr val="336699"/>
              </a:solidFill>
              <a:round/>
              <a:headEnd/>
              <a:tailEnd/>
            </a:ln>
          </p:spPr>
          <p:txBody>
            <a:bodyPr wrap="none" lIns="2520000" anchor="ctr"/>
            <a:lstStyle/>
            <a:p>
              <a:pPr marL="355600" indent="-355600">
                <a:buClr>
                  <a:srgbClr val="336699"/>
                </a:buClr>
                <a:buSzPct val="75000"/>
                <a:buFont typeface="Wingdings" pitchFamily="2" charset="2"/>
                <a:buNone/>
              </a:pPr>
              <a:endParaRPr lang="zh-CN" altLang="en-US">
                <a:ea typeface="宋体" pitchFamily="2" charset="-122"/>
              </a:endParaRPr>
            </a:p>
          </p:txBody>
        </p: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46" y="50"/>
              <a:ext cx="1472" cy="807"/>
              <a:chOff x="0" y="0"/>
              <a:chExt cx="1472" cy="808"/>
            </a:xfrm>
          </p:grpSpPr>
          <p:sp>
            <p:nvSpPr>
              <p:cNvPr id="13" name="AutoShape 2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472" cy="808"/>
              </a:xfrm>
              <a:prstGeom prst="roundRect">
                <a:avLst>
                  <a:gd name="adj" fmla="val 14051"/>
                </a:avLst>
              </a:prstGeom>
              <a:gradFill rotWithShape="1">
                <a:gsLst>
                  <a:gs pos="0">
                    <a:srgbClr val="336699"/>
                  </a:gs>
                  <a:gs pos="100000">
                    <a:schemeClr val="bg1"/>
                  </a:gs>
                </a:gsLst>
                <a:lin ang="5400000" scaled="1"/>
              </a:gradFill>
              <a:ln w="9525" cmpd="sng">
                <a:solidFill>
                  <a:srgbClr val="336699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algn="r" fontAlgn="t"/>
                <a:r>
                  <a:rPr lang="zh-CN" altLang="en-US" sz="2400" b="1">
                    <a:solidFill>
                      <a:srgbClr val="000000"/>
                    </a:solidFill>
                  </a:rPr>
                  <a:t>做</a:t>
                </a:r>
              </a:p>
              <a:p>
                <a:pPr algn="r" fontAlgn="t"/>
                <a:r>
                  <a:rPr lang="zh-CN" altLang="en-US" sz="2400" b="1">
                    <a:solidFill>
                      <a:srgbClr val="000000"/>
                    </a:solidFill>
                  </a:rPr>
                  <a:t>得</a:t>
                </a:r>
              </a:p>
              <a:p>
                <a:pPr algn="r" fontAlgn="t"/>
                <a:r>
                  <a:rPr lang="zh-CN" altLang="en-US" sz="2400" b="1">
                    <a:solidFill>
                      <a:srgbClr val="000000"/>
                    </a:solidFill>
                  </a:rPr>
                  <a:t>到</a:t>
                </a: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" y="45"/>
                <a:ext cx="861" cy="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1588" y="186"/>
              <a:ext cx="2676" cy="523"/>
            </a:xfrm>
            <a:prstGeom prst="rect">
              <a:avLst/>
            </a:prstGeom>
            <a:noFill/>
            <a:ln>
              <a:noFill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监控中心指挥调度与现场处置相结合；</a:t>
              </a:r>
            </a:p>
            <a:p>
              <a:pPr algn="l">
                <a:lnSpc>
                  <a:spcPct val="150000"/>
                </a:lnSpc>
              </a:pP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快速、高效处理</a:t>
              </a:r>
              <a:r>
                <a:rPr lang="zh-CN" altLang="en-US" sz="1600" b="1" dirty="0" smtClean="0">
                  <a:solidFill>
                    <a:srgbClr val="000000"/>
                  </a:solidFill>
                  <a:latin typeface="微软雅黑" pitchFamily="34" charset="-122"/>
                </a:rPr>
                <a:t>突发性事故</a:t>
              </a: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；</a:t>
              </a:r>
            </a:p>
          </p:txBody>
        </p:sp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466352" y="2708052"/>
            <a:ext cx="8066088" cy="1447800"/>
            <a:chOff x="0" y="0"/>
            <a:chExt cx="5081" cy="912"/>
          </a:xfrm>
        </p:grpSpPr>
        <p:sp>
          <p:nvSpPr>
            <p:cNvPr id="16" name="AutoShape 24"/>
            <p:cNvSpPr>
              <a:spLocks noChangeArrowheads="1"/>
            </p:cNvSpPr>
            <p:nvPr/>
          </p:nvSpPr>
          <p:spPr bwMode="auto">
            <a:xfrm>
              <a:off x="0" y="0"/>
              <a:ext cx="5081" cy="9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4E1C9"/>
                </a:gs>
                <a:gs pos="100000">
                  <a:schemeClr val="bg1"/>
                </a:gs>
              </a:gsLst>
              <a:lin ang="5400000" scaled="1"/>
            </a:gradFill>
            <a:ln w="9525" cmpd="sng">
              <a:solidFill>
                <a:srgbClr val="336600"/>
              </a:solidFill>
              <a:round/>
              <a:headEnd/>
              <a:tailEnd/>
            </a:ln>
          </p:spPr>
          <p:txBody>
            <a:bodyPr wrap="none" lIns="2520000" anchor="ctr"/>
            <a:lstStyle/>
            <a:p>
              <a:pPr marL="355600" indent="-355600">
                <a:buClr>
                  <a:srgbClr val="336600"/>
                </a:buClr>
                <a:buSzPct val="75000"/>
                <a:buFont typeface="Wingdings" pitchFamily="2" charset="2"/>
                <a:buNone/>
              </a:pPr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1588" y="156"/>
              <a:ext cx="2677" cy="523"/>
            </a:xfrm>
            <a:prstGeom prst="rect">
              <a:avLst/>
            </a:prstGeom>
            <a:noFill/>
            <a:ln>
              <a:noFill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rgbClr val="000000"/>
                  </a:solidFill>
                  <a:latin typeface="微软雅黑" pitchFamily="34" charset="-122"/>
                </a:rPr>
                <a:t>说</a:t>
              </a: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清</a:t>
              </a:r>
              <a:r>
                <a:rPr lang="zh-CN" altLang="en-US" sz="1600" b="1" dirty="0" smtClean="0">
                  <a:solidFill>
                    <a:srgbClr val="000000"/>
                  </a:solidFill>
                  <a:latin typeface="微软雅黑" pitchFamily="34" charset="-122"/>
                </a:rPr>
                <a:t>突发事件</a:t>
              </a:r>
              <a:r>
                <a:rPr lang="zh-CN" altLang="en-US" sz="1600" b="1" dirty="0">
                  <a:solidFill>
                    <a:srgbClr val="000000"/>
                  </a:solidFill>
                  <a:latin typeface="微软雅黑" pitchFamily="34" charset="-122"/>
                </a:rPr>
                <a:t>和</a:t>
              </a:r>
              <a:r>
                <a:rPr lang="zh-CN" altLang="en-US" sz="1600" b="1" dirty="0" smtClean="0">
                  <a:solidFill>
                    <a:srgbClr val="000000"/>
                  </a:solidFill>
                  <a:latin typeface="微软雅黑" pitchFamily="34" charset="-122"/>
                </a:rPr>
                <a:t>潜在的风险；</a:t>
              </a:r>
              <a:endParaRPr lang="en-US" altLang="zh-CN" sz="1600" b="1" dirty="0" smtClean="0">
                <a:solidFill>
                  <a:srgbClr val="000000"/>
                </a:solidFill>
                <a:latin typeface="微软雅黑" pitchFamily="34" charset="-122"/>
              </a:endParaRPr>
            </a:p>
            <a:p>
              <a:pPr algn="l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rgbClr val="000000"/>
                  </a:solidFill>
                  <a:latin typeface="微软雅黑" pitchFamily="34" charset="-122"/>
                </a:rPr>
                <a:t>说清污染源的污染物排放状况；</a:t>
              </a:r>
            </a:p>
          </p:txBody>
        </p:sp>
        <p:grpSp>
          <p:nvGrpSpPr>
            <p:cNvPr id="18" name="Group 19"/>
            <p:cNvGrpSpPr>
              <a:grpSpLocks/>
            </p:cNvGrpSpPr>
            <p:nvPr/>
          </p:nvGrpSpPr>
          <p:grpSpPr bwMode="auto">
            <a:xfrm>
              <a:off x="46" y="50"/>
              <a:ext cx="1456" cy="808"/>
              <a:chOff x="0" y="0"/>
              <a:chExt cx="1456" cy="808"/>
            </a:xfrm>
          </p:grpSpPr>
          <p:sp>
            <p:nvSpPr>
              <p:cNvPr id="19" name="AutoShape 2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456" cy="808"/>
              </a:xfrm>
              <a:prstGeom prst="roundRect">
                <a:avLst>
                  <a:gd name="adj" fmla="val 14051"/>
                </a:avLst>
              </a:prstGeom>
              <a:gradFill rotWithShape="1">
                <a:gsLst>
                  <a:gs pos="0">
                    <a:srgbClr val="336600"/>
                  </a:gs>
                  <a:gs pos="100000">
                    <a:schemeClr val="bg1"/>
                  </a:gs>
                </a:gsLst>
                <a:lin ang="5400000" scaled="1"/>
              </a:gradFill>
              <a:ln w="9525" cmpd="sng">
                <a:solidFill>
                  <a:srgbClr val="3366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algn="r" fontAlgn="t"/>
                <a:r>
                  <a:rPr lang="zh-CN" altLang="en-US" sz="2400" b="1" dirty="0">
                    <a:solidFill>
                      <a:srgbClr val="000000"/>
                    </a:solidFill>
                  </a:rPr>
                  <a:t>说</a:t>
                </a:r>
              </a:p>
              <a:p>
                <a:pPr algn="r" fontAlgn="t"/>
                <a:r>
                  <a:rPr lang="zh-CN" altLang="en-US" sz="2400" b="1" dirty="0">
                    <a:solidFill>
                      <a:srgbClr val="000000"/>
                    </a:solidFill>
                  </a:rPr>
                  <a:t>得</a:t>
                </a:r>
              </a:p>
              <a:p>
                <a:pPr algn="r" fontAlgn="t"/>
                <a:r>
                  <a:rPr lang="zh-CN" altLang="en-US" sz="2400" b="1" dirty="0">
                    <a:solidFill>
                      <a:srgbClr val="000000"/>
                    </a:solidFill>
                  </a:rPr>
                  <a:t>清</a:t>
                </a:r>
                <a:endParaRPr lang="en-US" sz="2400" b="1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20" name="Picture 21" descr="图片10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" y="45"/>
                <a:ext cx="871" cy="7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07639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组合 69"/>
          <p:cNvGrpSpPr/>
          <p:nvPr/>
        </p:nvGrpSpPr>
        <p:grpSpPr>
          <a:xfrm>
            <a:off x="1260353" y="4318298"/>
            <a:ext cx="6694487" cy="550862"/>
            <a:chOff x="1262063" y="4183063"/>
            <a:chExt cx="6694487" cy="550862"/>
          </a:xfrm>
        </p:grpSpPr>
        <p:grpSp>
          <p:nvGrpSpPr>
            <p:cNvPr id="71" name="Group 23"/>
            <p:cNvGrpSpPr>
              <a:grpSpLocks/>
            </p:cNvGrpSpPr>
            <p:nvPr/>
          </p:nvGrpSpPr>
          <p:grpSpPr bwMode="auto">
            <a:xfrm>
              <a:off x="1262063" y="4183063"/>
              <a:ext cx="6694487" cy="550862"/>
              <a:chOff x="486" y="2131"/>
              <a:chExt cx="4889" cy="364"/>
            </a:xfrm>
          </p:grpSpPr>
          <p:sp>
            <p:nvSpPr>
              <p:cNvPr id="75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2" name="Freeform 28"/>
            <p:cNvSpPr>
              <a:spLocks/>
            </p:cNvSpPr>
            <p:nvPr/>
          </p:nvSpPr>
          <p:spPr bwMode="auto">
            <a:xfrm>
              <a:off x="1341482" y="4272351"/>
              <a:ext cx="792822" cy="378339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solidFill>
              <a:srgbClr val="E6001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73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2055019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chemeClr val="tx1"/>
                  </a:solidFill>
                  <a:latin typeface="微软雅黑"/>
                </a:rPr>
                <a:t>推荐产品</a:t>
              </a:r>
              <a:endParaRPr lang="zh-CN" altLang="en-US" sz="1800" kern="0" dirty="0">
                <a:solidFill>
                  <a:schemeClr val="tx1"/>
                </a:solidFill>
                <a:latin typeface="微软雅黑"/>
              </a:endParaRPr>
            </a:p>
          </p:txBody>
        </p:sp>
        <p:sp>
          <p:nvSpPr>
            <p:cNvPr id="74" name="文本框 33"/>
            <p:cNvSpPr txBox="1"/>
            <p:nvPr/>
          </p:nvSpPr>
          <p:spPr bwMode="auto">
            <a:xfrm>
              <a:off x="1520825" y="4259263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4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34819" name="标题 1"/>
          <p:cNvSpPr>
            <a:spLocks noGrp="1"/>
          </p:cNvSpPr>
          <p:nvPr>
            <p:ph type="title" idx="4294967295"/>
          </p:nvPr>
        </p:nvSpPr>
        <p:spPr>
          <a:xfrm>
            <a:off x="0" y="165100"/>
            <a:ext cx="2159000" cy="647700"/>
          </a:xfrm>
        </p:spPr>
        <p:txBody>
          <a:bodyPr/>
          <a:lstStyle/>
          <a:p>
            <a:pPr algn="l"/>
            <a:r>
              <a:rPr lang="zh-CN" altLang="en-US" smtClean="0"/>
              <a:t>目 录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262063" y="2636339"/>
            <a:ext cx="6694487" cy="550863"/>
            <a:chOff x="1262063" y="3346979"/>
            <a:chExt cx="6694487" cy="550863"/>
          </a:xfrm>
        </p:grpSpPr>
        <p:grpSp>
          <p:nvGrpSpPr>
            <p:cNvPr id="34853" name="Group 23"/>
            <p:cNvGrpSpPr>
              <a:grpSpLocks/>
            </p:cNvGrpSpPr>
            <p:nvPr/>
          </p:nvGrpSpPr>
          <p:grpSpPr bwMode="auto">
            <a:xfrm>
              <a:off x="1262063" y="3346979"/>
              <a:ext cx="6694487" cy="550863"/>
              <a:chOff x="486" y="2131"/>
              <a:chExt cx="4889" cy="364"/>
            </a:xfrm>
          </p:grpSpPr>
          <p:sp>
            <p:nvSpPr>
              <p:cNvPr id="114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3" name="Freeform 28"/>
            <p:cNvSpPr>
              <a:spLocks/>
            </p:cNvSpPr>
            <p:nvPr/>
          </p:nvSpPr>
          <p:spPr bwMode="auto">
            <a:xfrm>
              <a:off x="1341482" y="3436267"/>
              <a:ext cx="792822" cy="37834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50000"/>
                  </a:sysClr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110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大华</a:t>
              </a: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智慧园区安全方案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  <a:latin typeface="微软雅黑"/>
              </a:endParaRPr>
            </a:p>
          </p:txBody>
        </p:sp>
        <p:sp>
          <p:nvSpPr>
            <p:cNvPr id="111" name="文本框 33"/>
            <p:cNvSpPr txBox="1"/>
            <p:nvPr/>
          </p:nvSpPr>
          <p:spPr bwMode="auto">
            <a:xfrm>
              <a:off x="1520825" y="344043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2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262063" y="1795360"/>
            <a:ext cx="6694487" cy="550862"/>
            <a:chOff x="1262063" y="3346980"/>
            <a:chExt cx="6694487" cy="550862"/>
          </a:xfrm>
        </p:grpSpPr>
        <p:grpSp>
          <p:nvGrpSpPr>
            <p:cNvPr id="34836" name="Group 62"/>
            <p:cNvGrpSpPr>
              <a:grpSpLocks/>
            </p:cNvGrpSpPr>
            <p:nvPr/>
          </p:nvGrpSpPr>
          <p:grpSpPr bwMode="auto">
            <a:xfrm>
              <a:off x="1262063" y="3346980"/>
              <a:ext cx="6694487" cy="550862"/>
              <a:chOff x="338" y="1852"/>
              <a:chExt cx="4889" cy="364"/>
            </a:xfrm>
          </p:grpSpPr>
          <p:grpSp>
            <p:nvGrpSpPr>
              <p:cNvPr id="34839" name="Group 23"/>
              <p:cNvGrpSpPr>
                <a:grpSpLocks/>
              </p:cNvGrpSpPr>
              <p:nvPr/>
            </p:nvGrpSpPr>
            <p:grpSpPr bwMode="auto">
              <a:xfrm>
                <a:off x="338" y="1852"/>
                <a:ext cx="4889" cy="364"/>
                <a:chOff x="486" y="2131"/>
                <a:chExt cx="4889" cy="364"/>
              </a:xfrm>
            </p:grpSpPr>
            <p:sp>
              <p:nvSpPr>
                <p:cNvPr id="131" name="Freeform 24"/>
                <p:cNvSpPr>
                  <a:spLocks/>
                </p:cNvSpPr>
                <p:nvPr/>
              </p:nvSpPr>
              <p:spPr bwMode="auto">
                <a:xfrm>
                  <a:off x="486" y="2131"/>
                  <a:ext cx="4889" cy="364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5026" y="0"/>
                    </a:cxn>
                    <a:cxn ang="0">
                      <a:pos x="5078" y="9"/>
                    </a:cxn>
                    <a:cxn ang="0">
                      <a:pos x="5195" y="194"/>
                    </a:cxn>
                    <a:cxn ang="0">
                      <a:pos x="5078" y="378"/>
                    </a:cxn>
                    <a:cxn ang="0">
                      <a:pos x="5026" y="387"/>
                    </a:cxn>
                    <a:cxn ang="0">
                      <a:pos x="169" y="387"/>
                    </a:cxn>
                    <a:cxn ang="0">
                      <a:pos x="117" y="378"/>
                    </a:cxn>
                    <a:cxn ang="0">
                      <a:pos x="0" y="194"/>
                    </a:cxn>
                    <a:cxn ang="0">
                      <a:pos x="117" y="9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5195" h="387">
                      <a:moveTo>
                        <a:pt x="169" y="0"/>
                      </a:moveTo>
                      <a:cubicBezTo>
                        <a:pt x="5026" y="0"/>
                        <a:pt x="5026" y="0"/>
                        <a:pt x="5026" y="0"/>
                      </a:cubicBezTo>
                      <a:cubicBezTo>
                        <a:pt x="5044" y="0"/>
                        <a:pt x="5061" y="3"/>
                        <a:pt x="5078" y="9"/>
                      </a:cubicBezTo>
                      <a:cubicBezTo>
                        <a:pt x="5153" y="37"/>
                        <a:pt x="5195" y="116"/>
                        <a:pt x="5195" y="194"/>
                      </a:cubicBezTo>
                      <a:cubicBezTo>
                        <a:pt x="5195" y="271"/>
                        <a:pt x="5153" y="350"/>
                        <a:pt x="5078" y="378"/>
                      </a:cubicBezTo>
                      <a:cubicBezTo>
                        <a:pt x="5061" y="384"/>
                        <a:pt x="5044" y="387"/>
                        <a:pt x="5026" y="387"/>
                      </a:cubicBezTo>
                      <a:cubicBezTo>
                        <a:pt x="169" y="387"/>
                        <a:pt x="169" y="387"/>
                        <a:pt x="169" y="387"/>
                      </a:cubicBezTo>
                      <a:cubicBezTo>
                        <a:pt x="151" y="387"/>
                        <a:pt x="133" y="384"/>
                        <a:pt x="117" y="378"/>
                      </a:cubicBezTo>
                      <a:cubicBezTo>
                        <a:pt x="42" y="350"/>
                        <a:pt x="0" y="271"/>
                        <a:pt x="0" y="194"/>
                      </a:cubicBezTo>
                      <a:cubicBezTo>
                        <a:pt x="0" y="116"/>
                        <a:pt x="42" y="37"/>
                        <a:pt x="117" y="9"/>
                      </a:cubicBezTo>
                      <a:cubicBezTo>
                        <a:pt x="133" y="3"/>
                        <a:pt x="151" y="0"/>
                        <a:pt x="169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>
                        <a:gamma/>
                        <a:tint val="44314"/>
                        <a:invGamma/>
                      </a:srgbClr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2" name="Freeform 25"/>
                <p:cNvSpPr>
                  <a:spLocks/>
                </p:cNvSpPr>
                <p:nvPr/>
              </p:nvSpPr>
              <p:spPr bwMode="auto">
                <a:xfrm>
                  <a:off x="494" y="2140"/>
                  <a:ext cx="4873" cy="344"/>
                </a:xfrm>
                <a:custGeom>
                  <a:avLst/>
                  <a:gdLst/>
                  <a:ahLst/>
                  <a:cxnLst>
                    <a:cxn ang="0">
                      <a:pos x="160" y="0"/>
                    </a:cxn>
                    <a:cxn ang="0">
                      <a:pos x="5017" y="0"/>
                    </a:cxn>
                    <a:cxn ang="0">
                      <a:pos x="5066" y="9"/>
                    </a:cxn>
                    <a:cxn ang="0">
                      <a:pos x="5177" y="185"/>
                    </a:cxn>
                    <a:cxn ang="0">
                      <a:pos x="5066" y="360"/>
                    </a:cxn>
                    <a:cxn ang="0">
                      <a:pos x="5017" y="369"/>
                    </a:cxn>
                    <a:cxn ang="0">
                      <a:pos x="160" y="369"/>
                    </a:cxn>
                    <a:cxn ang="0">
                      <a:pos x="111" y="360"/>
                    </a:cxn>
                    <a:cxn ang="0">
                      <a:pos x="0" y="185"/>
                    </a:cxn>
                    <a:cxn ang="0">
                      <a:pos x="111" y="9"/>
                    </a:cxn>
                    <a:cxn ang="0">
                      <a:pos x="160" y="0"/>
                    </a:cxn>
                  </a:cxnLst>
                  <a:rect l="0" t="0" r="r" b="b"/>
                  <a:pathLst>
                    <a:path w="5177" h="369">
                      <a:moveTo>
                        <a:pt x="160" y="0"/>
                      </a:moveTo>
                      <a:cubicBezTo>
                        <a:pt x="5017" y="0"/>
                        <a:pt x="5017" y="0"/>
                        <a:pt x="5017" y="0"/>
                      </a:cubicBezTo>
                      <a:cubicBezTo>
                        <a:pt x="5034" y="0"/>
                        <a:pt x="5050" y="3"/>
                        <a:pt x="5066" y="9"/>
                      </a:cubicBezTo>
                      <a:cubicBezTo>
                        <a:pt x="5137" y="35"/>
                        <a:pt x="5177" y="111"/>
                        <a:pt x="5177" y="185"/>
                      </a:cubicBezTo>
                      <a:cubicBezTo>
                        <a:pt x="5177" y="258"/>
                        <a:pt x="5137" y="334"/>
                        <a:pt x="5066" y="360"/>
                      </a:cubicBezTo>
                      <a:cubicBezTo>
                        <a:pt x="5050" y="366"/>
                        <a:pt x="5034" y="369"/>
                        <a:pt x="5017" y="369"/>
                      </a:cubicBezTo>
                      <a:cubicBezTo>
                        <a:pt x="160" y="369"/>
                        <a:pt x="160" y="369"/>
                        <a:pt x="160" y="369"/>
                      </a:cubicBezTo>
                      <a:cubicBezTo>
                        <a:pt x="143" y="369"/>
                        <a:pt x="126" y="366"/>
                        <a:pt x="111" y="360"/>
                      </a:cubicBezTo>
                      <a:cubicBezTo>
                        <a:pt x="40" y="334"/>
                        <a:pt x="0" y="258"/>
                        <a:pt x="0" y="185"/>
                      </a:cubicBezTo>
                      <a:cubicBezTo>
                        <a:pt x="0" y="111"/>
                        <a:pt x="40" y="35"/>
                        <a:pt x="111" y="9"/>
                      </a:cubicBezTo>
                      <a:cubicBezTo>
                        <a:pt x="126" y="3"/>
                        <a:pt x="143" y="0"/>
                        <a:pt x="16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" name="Freeform 26"/>
                <p:cNvSpPr>
                  <a:spLocks/>
                </p:cNvSpPr>
                <p:nvPr/>
              </p:nvSpPr>
              <p:spPr bwMode="auto">
                <a:xfrm>
                  <a:off x="503" y="2148"/>
                  <a:ext cx="4853" cy="330"/>
                </a:xfrm>
                <a:custGeom>
                  <a:avLst/>
                  <a:gdLst/>
                  <a:ahLst/>
                  <a:cxnLst>
                    <a:cxn ang="0">
                      <a:pos x="151" y="0"/>
                    </a:cxn>
                    <a:cxn ang="0">
                      <a:pos x="5008" y="0"/>
                    </a:cxn>
                    <a:cxn ang="0">
                      <a:pos x="5159" y="176"/>
                    </a:cxn>
                    <a:cxn ang="0">
                      <a:pos x="5008" y="351"/>
                    </a:cxn>
                    <a:cxn ang="0">
                      <a:pos x="151" y="351"/>
                    </a:cxn>
                    <a:cxn ang="0">
                      <a:pos x="0" y="176"/>
                    </a:cxn>
                    <a:cxn ang="0">
                      <a:pos x="151" y="0"/>
                    </a:cxn>
                  </a:cxnLst>
                  <a:rect l="0" t="0" r="r" b="b"/>
                  <a:pathLst>
                    <a:path w="5159" h="351">
                      <a:moveTo>
                        <a:pt x="151" y="0"/>
                      </a:moveTo>
                      <a:cubicBezTo>
                        <a:pt x="5008" y="0"/>
                        <a:pt x="5008" y="0"/>
                        <a:pt x="5008" y="0"/>
                      </a:cubicBezTo>
                      <a:cubicBezTo>
                        <a:pt x="5091" y="0"/>
                        <a:pt x="5159" y="79"/>
                        <a:pt x="5159" y="176"/>
                      </a:cubicBezTo>
                      <a:cubicBezTo>
                        <a:pt x="5159" y="272"/>
                        <a:pt x="5091" y="351"/>
                        <a:pt x="5008" y="351"/>
                      </a:cubicBezTo>
                      <a:cubicBezTo>
                        <a:pt x="151" y="351"/>
                        <a:pt x="151" y="351"/>
                        <a:pt x="151" y="351"/>
                      </a:cubicBezTo>
                      <a:cubicBezTo>
                        <a:pt x="68" y="351"/>
                        <a:pt x="0" y="272"/>
                        <a:pt x="0" y="176"/>
                      </a:cubicBezTo>
                      <a:cubicBezTo>
                        <a:pt x="0" y="79"/>
                        <a:pt x="68" y="0"/>
                        <a:pt x="151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30" name="Freeform 28"/>
              <p:cNvSpPr>
                <a:spLocks/>
              </p:cNvSpPr>
              <p:nvPr/>
            </p:nvSpPr>
            <p:spPr bwMode="auto">
              <a:xfrm>
                <a:off x="396" y="1911"/>
                <a:ext cx="579" cy="250"/>
              </a:xfrm>
              <a:custGeom>
                <a:avLst/>
                <a:gdLst/>
                <a:ahLst/>
                <a:cxnLst>
                  <a:cxn ang="0">
                    <a:pos x="132" y="0"/>
                  </a:cxn>
                  <a:cxn ang="0">
                    <a:pos x="483" y="0"/>
                  </a:cxn>
                  <a:cxn ang="0">
                    <a:pos x="615" y="132"/>
                  </a:cxn>
                  <a:cxn ang="0">
                    <a:pos x="483" y="263"/>
                  </a:cxn>
                  <a:cxn ang="0">
                    <a:pos x="132" y="263"/>
                  </a:cxn>
                  <a:cxn ang="0">
                    <a:pos x="0" y="132"/>
                  </a:cxn>
                  <a:cxn ang="0">
                    <a:pos x="132" y="0"/>
                  </a:cxn>
                </a:cxnLst>
                <a:rect l="0" t="0" r="r" b="b"/>
                <a:pathLst>
                  <a:path w="615" h="263">
                    <a:moveTo>
                      <a:pt x="132" y="0"/>
                    </a:moveTo>
                    <a:cubicBezTo>
                      <a:pt x="483" y="0"/>
                      <a:pt x="483" y="0"/>
                      <a:pt x="483" y="0"/>
                    </a:cubicBezTo>
                    <a:cubicBezTo>
                      <a:pt x="556" y="0"/>
                      <a:pt x="615" y="59"/>
                      <a:pt x="615" y="132"/>
                    </a:cubicBezTo>
                    <a:cubicBezTo>
                      <a:pt x="615" y="204"/>
                      <a:pt x="556" y="263"/>
                      <a:pt x="483" y="263"/>
                    </a:cubicBezTo>
                    <a:cubicBezTo>
                      <a:pt x="132" y="263"/>
                      <a:pt x="132" y="263"/>
                      <a:pt x="132" y="263"/>
                    </a:cubicBezTo>
                    <a:cubicBezTo>
                      <a:pt x="59" y="263"/>
                      <a:pt x="0" y="204"/>
                      <a:pt x="0" y="132"/>
                    </a:cubicBezTo>
                    <a:cubicBezTo>
                      <a:pt x="0" y="59"/>
                      <a:pt x="59" y="0"/>
                      <a:pt x="132" y="0"/>
                    </a:cubicBezTo>
                    <a:close/>
                  </a:path>
                </a:pathLst>
              </a:custGeom>
              <a:gradFill>
                <a:gsLst>
                  <a:gs pos="0">
                    <a:sysClr val="window" lastClr="FFFFFF">
                      <a:lumMod val="75000"/>
                    </a:sysClr>
                  </a:gs>
                  <a:gs pos="100000">
                    <a:sysClr val="window" lastClr="FFFFFF">
                      <a:lumMod val="50000"/>
                    </a:sysClr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7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智慧园区安全理解</a:t>
              </a:r>
              <a:r>
                <a:rPr lang="zh-CN" altLang="en-US" sz="1800" kern="0" dirty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和现状</a:t>
              </a:r>
            </a:p>
          </p:txBody>
        </p:sp>
        <p:sp>
          <p:nvSpPr>
            <p:cNvPr id="128" name="文本框 33"/>
            <p:cNvSpPr txBox="1"/>
            <p:nvPr/>
          </p:nvSpPr>
          <p:spPr bwMode="auto">
            <a:xfrm>
              <a:off x="1520825" y="342318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1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262063" y="3477319"/>
            <a:ext cx="6694487" cy="550862"/>
            <a:chOff x="1262063" y="4197399"/>
            <a:chExt cx="6694487" cy="550862"/>
          </a:xfrm>
        </p:grpSpPr>
        <p:grpSp>
          <p:nvGrpSpPr>
            <p:cNvPr id="64" name="Group 23"/>
            <p:cNvGrpSpPr>
              <a:grpSpLocks/>
            </p:cNvGrpSpPr>
            <p:nvPr/>
          </p:nvGrpSpPr>
          <p:grpSpPr bwMode="auto">
            <a:xfrm>
              <a:off x="1262063" y="4197399"/>
              <a:ext cx="6694487" cy="550862"/>
              <a:chOff x="486" y="2131"/>
              <a:chExt cx="4889" cy="364"/>
            </a:xfrm>
          </p:grpSpPr>
          <p:sp>
            <p:nvSpPr>
              <p:cNvPr id="66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5" name="Freeform 28"/>
            <p:cNvSpPr>
              <a:spLocks/>
            </p:cNvSpPr>
            <p:nvPr/>
          </p:nvSpPr>
          <p:spPr bwMode="auto">
            <a:xfrm>
              <a:off x="1341482" y="4286687"/>
              <a:ext cx="792822" cy="378339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50000"/>
                  </a:sysClr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62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2069355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项目案例</a:t>
              </a:r>
            </a:p>
          </p:txBody>
        </p:sp>
        <p:sp>
          <p:nvSpPr>
            <p:cNvPr id="63" name="文本框 33"/>
            <p:cNvSpPr txBox="1"/>
            <p:nvPr/>
          </p:nvSpPr>
          <p:spPr bwMode="auto">
            <a:xfrm>
              <a:off x="1520825" y="4273599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3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73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263859"/>
              </p:ext>
            </p:extLst>
          </p:nvPr>
        </p:nvGraphicFramePr>
        <p:xfrm>
          <a:off x="142844" y="1285860"/>
          <a:ext cx="8929717" cy="49163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00792"/>
                <a:gridCol w="1285289"/>
                <a:gridCol w="2466694"/>
                <a:gridCol w="3676942"/>
              </a:tblGrid>
              <a:tr h="47478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1226830">
                <a:tc>
                  <a:txBody>
                    <a:bodyPr/>
                    <a:lstStyle/>
                    <a:p>
                      <a:pPr algn="ctr">
                        <a:lnSpc>
                          <a:spcPct val="400000"/>
                        </a:lnSpc>
                      </a:pPr>
                      <a:r>
                        <a:rPr lang="zh-CN" altLang="en-US" sz="1200" dirty="0" smtClean="0"/>
                        <a:t>中心管理平台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4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 smtClean="0"/>
                        <a:t>DH-DSS-700-16-D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适用于大型超市、商场、学校、社区等；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嵌入式操作系统，自带</a:t>
                      </a:r>
                      <a:r>
                        <a:rPr lang="en-US" altLang="zh-CN" sz="1200" dirty="0" smtClean="0"/>
                        <a:t>15</a:t>
                      </a:r>
                      <a:r>
                        <a:rPr lang="zh-CN" altLang="en-US" sz="1200" dirty="0" smtClean="0"/>
                        <a:t>存储盘位，可扩展；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err="1" smtClean="0"/>
                        <a:t>BaiduMap</a:t>
                      </a:r>
                      <a:r>
                        <a:rPr lang="zh-CN" altLang="en-US" sz="1200" dirty="0" smtClean="0"/>
                        <a:t>和</a:t>
                      </a:r>
                      <a:r>
                        <a:rPr lang="en-US" altLang="zh-CN" sz="1200" dirty="0" err="1" smtClean="0"/>
                        <a:t>SuperMap</a:t>
                      </a:r>
                      <a:r>
                        <a:rPr lang="zh-CN" altLang="en-US" sz="1200" dirty="0" smtClean="0"/>
                        <a:t>电子地图</a:t>
                      </a:r>
                      <a:r>
                        <a:rPr lang="en-US" altLang="zh-CN" sz="1200" dirty="0" smtClean="0"/>
                        <a:t>.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</a:tr>
              <a:tr h="135732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altLang="zh-CN" sz="1200" dirty="0" smtClean="0"/>
                    </a:p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zh-CN" altLang="en-US" sz="1200" dirty="0" smtClean="0"/>
                        <a:t>高清网络键盘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altLang="zh-CN" sz="1200" dirty="0" smtClean="0"/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altLang="zh-CN" sz="1200" dirty="0" smtClean="0"/>
                        <a:t>DH-NKB3000</a:t>
                      </a: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1080P</a:t>
                      </a:r>
                      <a:r>
                        <a:rPr lang="zh-CN" altLang="en-US" sz="1200" dirty="0" smtClean="0"/>
                        <a:t>高清预览</a:t>
                      </a:r>
                      <a:r>
                        <a:rPr lang="en-US" altLang="zh-CN" sz="1200" dirty="0" smtClean="0"/>
                        <a:t>,HDMI</a:t>
                      </a:r>
                      <a:r>
                        <a:rPr lang="zh-CN" altLang="en-US" sz="1200" dirty="0" smtClean="0"/>
                        <a:t>视频输出；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支持控制解码设备的上墙功能；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支持与远程设备的语音对讲；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支持本地录像和抓图功能；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857388"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endParaRPr lang="en-US" altLang="zh-CN" sz="1200" dirty="0" smtClean="0"/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zh-CN" altLang="en-US" sz="1200" dirty="0" smtClean="0"/>
                        <a:t>视频综合平台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300000"/>
                        </a:lnSpc>
                      </a:pPr>
                      <a:endParaRPr lang="en-US" altLang="zh-CN" sz="1200" dirty="0" smtClean="0"/>
                    </a:p>
                    <a:p>
                      <a:pPr>
                        <a:lnSpc>
                          <a:spcPct val="300000"/>
                        </a:lnSpc>
                      </a:pPr>
                      <a:r>
                        <a:rPr lang="en-US" altLang="zh-CN" sz="1200" dirty="0" smtClean="0"/>
                        <a:t>DH-M30-3U</a:t>
                      </a: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9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DVI</a:t>
                      </a:r>
                      <a:r>
                        <a:rPr lang="zh-CN" altLang="en-US" sz="1200" dirty="0" smtClean="0"/>
                        <a:t>输出，</a:t>
                      </a:r>
                      <a:r>
                        <a:rPr lang="en-US" altLang="zh-CN" sz="1200" dirty="0" smtClean="0"/>
                        <a:t>16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CVBS</a:t>
                      </a:r>
                      <a:r>
                        <a:rPr lang="zh-CN" altLang="en-US" sz="1200" dirty="0" smtClean="0"/>
                        <a:t>输入，</a:t>
                      </a:r>
                      <a:r>
                        <a:rPr lang="en-US" altLang="zh-CN" sz="1200" dirty="0" smtClean="0"/>
                        <a:t>5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1080P</a:t>
                      </a:r>
                      <a:r>
                        <a:rPr lang="zh-CN" altLang="en-US" sz="1200" dirty="0" smtClean="0"/>
                        <a:t>网络解码；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3U</a:t>
                      </a:r>
                      <a:r>
                        <a:rPr lang="zh-CN" altLang="en-US" sz="1200" dirty="0" smtClean="0"/>
                        <a:t>机架设计，支持</a:t>
                      </a:r>
                      <a:r>
                        <a:rPr lang="en-US" altLang="zh-CN" sz="1200" dirty="0" smtClean="0"/>
                        <a:t>VGA</a:t>
                      </a:r>
                      <a:r>
                        <a:rPr lang="zh-CN" altLang="en-US" sz="1200" dirty="0" smtClean="0"/>
                        <a:t>、</a:t>
                      </a:r>
                      <a:r>
                        <a:rPr lang="en-US" altLang="zh-CN" sz="1200" dirty="0" smtClean="0"/>
                        <a:t>DVI</a:t>
                      </a:r>
                      <a:r>
                        <a:rPr lang="zh-CN" altLang="en-US" sz="1200" dirty="0" smtClean="0"/>
                        <a:t>、</a:t>
                      </a:r>
                      <a:r>
                        <a:rPr lang="en-US" altLang="zh-CN" sz="1200" dirty="0" smtClean="0"/>
                        <a:t>SDI</a:t>
                      </a:r>
                      <a:r>
                        <a:rPr lang="zh-CN" altLang="en-US" sz="1200" dirty="0" smtClean="0"/>
                        <a:t>业务卡热插拔；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支持大屏画面任意拼接、分割、图像漫游等功能；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支持超高分辨率高清底图输出功能。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12" name="图片 298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2000240"/>
            <a:ext cx="2183806" cy="95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746" y="3214686"/>
            <a:ext cx="2072196" cy="107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 descr="E:\图片类\PNG图\DSCON1000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222" y="4857760"/>
            <a:ext cx="1911282" cy="81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9" name="标题 10"/>
          <p:cNvSpPr txBox="1">
            <a:spLocks/>
          </p:cNvSpPr>
          <p:nvPr/>
        </p:nvSpPr>
        <p:spPr>
          <a:xfrm>
            <a:off x="216247" y="188640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视频监控产品推荐</a:t>
            </a:r>
          </a:p>
        </p:txBody>
      </p:sp>
    </p:spTree>
    <p:extLst>
      <p:ext uri="{BB962C8B-B14F-4D97-AF65-F5344CB8AC3E}">
        <p14:creationId xmlns:p14="http://schemas.microsoft.com/office/powerpoint/2010/main" val="413671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24053"/>
              </p:ext>
            </p:extLst>
          </p:nvPr>
        </p:nvGraphicFramePr>
        <p:xfrm>
          <a:off x="142844" y="1428737"/>
          <a:ext cx="8929717" cy="517750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00792"/>
                <a:gridCol w="1285289"/>
                <a:gridCol w="2466694"/>
                <a:gridCol w="3676942"/>
              </a:tblGrid>
              <a:tr h="49506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1462982">
                <a:tc rowSpan="3">
                  <a:txBody>
                    <a:bodyPr/>
                    <a:lstStyle/>
                    <a:p>
                      <a:pPr algn="ctr">
                        <a:lnSpc>
                          <a:spcPct val="400000"/>
                        </a:lnSpc>
                      </a:pPr>
                      <a:endParaRPr lang="en-US" altLang="zh-CN" sz="1200" dirty="0" smtClean="0"/>
                    </a:p>
                    <a:p>
                      <a:pPr algn="ctr">
                        <a:lnSpc>
                          <a:spcPct val="400000"/>
                        </a:lnSpc>
                      </a:pPr>
                      <a:endParaRPr lang="en-US" altLang="zh-CN" sz="1200" dirty="0" smtClean="0"/>
                    </a:p>
                    <a:p>
                      <a:pPr algn="ctr">
                        <a:lnSpc>
                          <a:spcPct val="400000"/>
                        </a:lnSpc>
                      </a:pPr>
                      <a:r>
                        <a:rPr lang="zh-CN" altLang="en-US" sz="1200" dirty="0" smtClean="0"/>
                        <a:t>高清显示单元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altLang="zh-CN" sz="1200" dirty="0" smtClean="0"/>
                    </a:p>
                    <a:p>
                      <a:pPr>
                        <a:lnSpc>
                          <a:spcPct val="300000"/>
                        </a:lnSpc>
                      </a:pPr>
                      <a:r>
                        <a:rPr lang="en-US" altLang="zh-CN" sz="1200" dirty="0" smtClean="0"/>
                        <a:t>DHL460UT-E</a:t>
                      </a: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内嵌高清网络解码，智能</a:t>
                      </a:r>
                      <a:r>
                        <a:rPr lang="en-US" altLang="zh-CN" sz="1200" dirty="0" smtClean="0"/>
                        <a:t>3D</a:t>
                      </a:r>
                      <a:r>
                        <a:rPr lang="zh-CN" altLang="en-US" sz="1200" dirty="0" smtClean="0"/>
                        <a:t>降噪，画质增强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四画面分割功能，自带画中画</a:t>
                      </a:r>
                      <a:r>
                        <a:rPr lang="en-US" altLang="zh-CN" sz="1200" dirty="0" smtClean="0"/>
                        <a:t>/</a:t>
                      </a:r>
                      <a:r>
                        <a:rPr lang="zh-CN" altLang="en-US" sz="1200" dirty="0" smtClean="0"/>
                        <a:t>双画面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自动消残影技术，画面静止功能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温度自动控制，亮度自动调节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超低功耗待机，支持远程电脑控制开关机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631859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altLang="zh-CN" sz="1200" dirty="0" smtClean="0"/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altLang="zh-CN" sz="1200" dirty="0" smtClean="0"/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altLang="zh-CN" sz="1200" dirty="0" smtClean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200" dirty="0" smtClean="0"/>
                        <a:t>DHP-50/60/67-SXGA+L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内置图像处理器，单一逻辑屏，高分辨率显示</a:t>
                      </a:r>
                      <a:endParaRPr lang="en-US" altLang="zh-CN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支持多种信号、任意位置、任意跨屏、移动、缩放、叠加显示、全屏显示</a:t>
                      </a:r>
                      <a:endParaRPr lang="en-US" altLang="zh-CN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高可靠性、多途径控制</a:t>
                      </a:r>
                      <a:endParaRPr lang="en-US" altLang="zh-CN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灵活界面、系统扩展能力强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410749">
                <a:tc vMerge="1"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kern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kern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kern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/>
                        <a:t>DHPDP60 </a:t>
                      </a: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kern="1200" dirty="0" smtClean="0"/>
                        <a:t>极致双边</a:t>
                      </a:r>
                      <a:r>
                        <a:rPr lang="en-US" altLang="zh-CN" sz="1200" kern="1200" dirty="0" smtClean="0"/>
                        <a:t>1.8mm</a:t>
                      </a:r>
                      <a:r>
                        <a:rPr lang="zh-CN" altLang="en-US" sz="1200" kern="1200" dirty="0" smtClean="0"/>
                        <a:t>拼缝</a:t>
                      </a:r>
                    </a:p>
                    <a:p>
                      <a:pPr marL="285717" lvl="1" indent="-285717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kern="1200" dirty="0" smtClean="0"/>
                        <a:t>快速响应</a:t>
                      </a:r>
                      <a:r>
                        <a:rPr lang="en-US" altLang="zh-CN" sz="1200" kern="1200" dirty="0" smtClean="0"/>
                        <a:t>0.001ms</a:t>
                      </a:r>
                    </a:p>
                    <a:p>
                      <a:pPr marL="285717" lvl="1" indent="-285717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kern="1200" dirty="0" smtClean="0"/>
                        <a:t>百万比一的高对比度</a:t>
                      </a:r>
                    </a:p>
                    <a:p>
                      <a:pPr marL="285717" lvl="1" indent="-285717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kern="1200" dirty="0" smtClean="0"/>
                        <a:t>智能残影修复</a:t>
                      </a: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8" name="图片 137346" descr="E:\图片类\PNG图\600x393\DHL460UT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2000240"/>
            <a:ext cx="2214578" cy="15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5457" y="3643314"/>
            <a:ext cx="208361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5249648"/>
            <a:ext cx="2143140" cy="132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12" name="标题 10"/>
          <p:cNvSpPr txBox="1">
            <a:spLocks/>
          </p:cNvSpPr>
          <p:nvPr/>
        </p:nvSpPr>
        <p:spPr>
          <a:xfrm>
            <a:off x="251520" y="260648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视频监控产品推荐</a:t>
            </a:r>
          </a:p>
        </p:txBody>
      </p:sp>
    </p:spTree>
    <p:extLst>
      <p:ext uri="{BB962C8B-B14F-4D97-AF65-F5344CB8AC3E}">
        <p14:creationId xmlns:p14="http://schemas.microsoft.com/office/powerpoint/2010/main" val="14133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标题 1"/>
          <p:cNvSpPr>
            <a:spLocks noGrp="1"/>
          </p:cNvSpPr>
          <p:nvPr>
            <p:ph type="title" idx="4294967295"/>
          </p:nvPr>
        </p:nvSpPr>
        <p:spPr>
          <a:xfrm>
            <a:off x="2808288" y="142875"/>
            <a:ext cx="6335712" cy="838200"/>
          </a:xfrm>
        </p:spPr>
        <p:txBody>
          <a:bodyPr/>
          <a:lstStyle/>
          <a:p>
            <a:pPr algn="l"/>
            <a:r>
              <a:rPr lang="zh-CN" altLang="en-US" sz="2400" dirty="0" smtClean="0">
                <a:effectLst/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2400" dirty="0">
              <a:effectLst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242854"/>
              </p:ext>
            </p:extLst>
          </p:nvPr>
        </p:nvGraphicFramePr>
        <p:xfrm>
          <a:off x="107141" y="970477"/>
          <a:ext cx="8929717" cy="572770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00099"/>
                <a:gridCol w="2071735"/>
                <a:gridCol w="2180941"/>
                <a:gridCol w="3676942"/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694968">
                <a:tc rowSpan="5">
                  <a:txBody>
                    <a:bodyPr/>
                    <a:lstStyle/>
                    <a:p>
                      <a:pPr algn="ctr">
                        <a:lnSpc>
                          <a:spcPct val="400000"/>
                        </a:lnSpc>
                      </a:pPr>
                      <a:endParaRPr lang="en-US" altLang="zh-CN" sz="1200" dirty="0" smtClean="0"/>
                    </a:p>
                    <a:p>
                      <a:pPr algn="ctr">
                        <a:lnSpc>
                          <a:spcPct val="400000"/>
                        </a:lnSpc>
                      </a:pPr>
                      <a:endParaRPr lang="en-US" altLang="zh-CN" sz="1200" dirty="0" smtClean="0"/>
                    </a:p>
                    <a:p>
                      <a:pPr algn="ctr">
                        <a:lnSpc>
                          <a:spcPct val="400000"/>
                        </a:lnSpc>
                      </a:pPr>
                      <a:r>
                        <a:rPr lang="en-US" altLang="zh-CN" sz="1200" dirty="0" smtClean="0"/>
                        <a:t>IP</a:t>
                      </a:r>
                      <a:r>
                        <a:rPr lang="zh-CN" altLang="en-US" sz="1200" dirty="0" smtClean="0"/>
                        <a:t>选型</a:t>
                      </a: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 smtClean="0"/>
                        <a:t>DH-IPC-HF8281E</a:t>
                      </a: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主码流</a:t>
                      </a:r>
                      <a:r>
                        <a:rPr lang="en-US" altLang="zh-CN" sz="1200" dirty="0" smtClean="0"/>
                        <a:t>1080P</a:t>
                      </a:r>
                      <a:r>
                        <a:rPr lang="zh-CN" altLang="en-US" sz="1200" dirty="0" smtClean="0"/>
                        <a:t>，三码流</a:t>
                      </a:r>
                      <a:endParaRPr lang="en-US" altLang="zh-CN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星光级夜鹰产品，超低照度</a:t>
                      </a:r>
                      <a:endParaRPr lang="en-US" altLang="zh-CN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支持人脸侦测、走廊模式、音频侦测、行为智能分析，支持</a:t>
                      </a:r>
                      <a:r>
                        <a:rPr lang="en-US" altLang="zh-CN" sz="1200" dirty="0" smtClean="0"/>
                        <a:t>ABF</a:t>
                      </a:r>
                      <a:endParaRPr lang="en-US" altLang="zh-CN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57150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 smtClean="0"/>
                        <a:t>DH-IPC-HDB5200CP</a:t>
                      </a: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kern="1200" dirty="0" smtClean="0"/>
                        <a:t>主码流１０８０Ｐ，辅码流</a:t>
                      </a:r>
                      <a:r>
                        <a:rPr lang="en-US" altLang="zh-CN" sz="1200" kern="1200" dirty="0" smtClean="0"/>
                        <a:t>D1</a:t>
                      </a:r>
                      <a:r>
                        <a:rPr lang="zh-CN" altLang="en-US" sz="1200" kern="1200" dirty="0" smtClean="0"/>
                        <a:t>双实时</a:t>
                      </a:r>
                    </a:p>
                    <a:p>
                      <a:pPr marL="285717" lvl="1" indent="-285717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kern="1200" dirty="0" smtClean="0"/>
                        <a:t>宽动态范围</a:t>
                      </a:r>
                      <a:r>
                        <a:rPr lang="en-US" altLang="zh-CN" sz="1200" kern="1200" dirty="0" smtClean="0"/>
                        <a:t>120dB</a:t>
                      </a:r>
                    </a:p>
                    <a:p>
                      <a:pPr marL="285717" lvl="1" indent="-285717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kern="1200" dirty="0" smtClean="0"/>
                        <a:t>支持</a:t>
                      </a:r>
                      <a:r>
                        <a:rPr lang="en-US" altLang="zh-CN" sz="1200" kern="1200" dirty="0" smtClean="0"/>
                        <a:t>micro  SD</a:t>
                      </a:r>
                      <a:r>
                        <a:rPr lang="zh-CN" altLang="en-US" sz="1200" kern="1200" dirty="0" smtClean="0"/>
                        <a:t>卡、音频</a:t>
                      </a:r>
                      <a:r>
                        <a:rPr lang="en-US" altLang="zh-CN" sz="1200" kern="1200" dirty="0" smtClean="0"/>
                        <a:t>I/O</a:t>
                      </a:r>
                      <a:r>
                        <a:rPr lang="zh-CN" altLang="en-US" sz="1200" kern="1200" dirty="0" smtClean="0"/>
                        <a:t>、报警</a:t>
                      </a:r>
                      <a:r>
                        <a:rPr lang="en-US" altLang="zh-CN" sz="1200" kern="1200" dirty="0" smtClean="0"/>
                        <a:t>I/O</a:t>
                      </a:r>
                      <a:r>
                        <a:rPr lang="zh-CN" altLang="en-US" sz="1200" kern="1200" dirty="0" smtClean="0"/>
                        <a:t>功能</a:t>
                      </a:r>
                      <a:endParaRPr lang="zh-CN" altLang="en-US" sz="1200" kern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761752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300000"/>
                        </a:lnSpc>
                      </a:pPr>
                      <a:r>
                        <a:rPr lang="en-US" altLang="zh-CN" sz="1200" dirty="0" smtClean="0"/>
                        <a:t>DH-IPC-HFW5200CP  </a:t>
                      </a:r>
                      <a:endParaRPr lang="en-US" altLang="zh-CN" sz="1200" dirty="0" smtClean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主码流</a:t>
                      </a:r>
                      <a:r>
                        <a:rPr lang="en-US" altLang="zh-CN" sz="1200" dirty="0" smtClean="0"/>
                        <a:t>1080P</a:t>
                      </a:r>
                      <a:r>
                        <a:rPr lang="zh-CN" altLang="en-US" sz="1200" dirty="0" smtClean="0"/>
                        <a:t>，辅码流</a:t>
                      </a:r>
                      <a:r>
                        <a:rPr lang="en-US" altLang="zh-CN" sz="1200" dirty="0" smtClean="0"/>
                        <a:t>D1</a:t>
                      </a:r>
                      <a:r>
                        <a:rPr lang="zh-CN" altLang="en-US" sz="1200" dirty="0" smtClean="0"/>
                        <a:t>双实时</a:t>
                      </a:r>
                      <a:endParaRPr lang="en-US" altLang="zh-CN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IP66</a:t>
                      </a:r>
                      <a:r>
                        <a:rPr lang="zh-CN" altLang="en-US" sz="1200" dirty="0" smtClean="0"/>
                        <a:t>防护等级，红外照射距离</a:t>
                      </a:r>
                      <a:r>
                        <a:rPr lang="en-US" altLang="zh-CN" sz="1200" dirty="0" smtClean="0"/>
                        <a:t>20-30</a:t>
                      </a:r>
                      <a:r>
                        <a:rPr lang="zh-CN" altLang="en-US" sz="1200" dirty="0" smtClean="0"/>
                        <a:t>米</a:t>
                      </a:r>
                      <a:endParaRPr lang="en-US" altLang="zh-CN" sz="1200" dirty="0" smtClean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790832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 smtClean="0"/>
                        <a:t>DH-SD6A1230-HNI</a:t>
                      </a:r>
                      <a:endParaRPr lang="en-US" altLang="zh-CN" sz="1200" dirty="0" smtClean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30</a:t>
                      </a:r>
                      <a:r>
                        <a:rPr lang="zh-CN" altLang="en-US" sz="1200" dirty="0" smtClean="0"/>
                        <a:t>倍光学变倍，</a:t>
                      </a:r>
                      <a:r>
                        <a:rPr lang="en-US" altLang="zh-CN" sz="1200" dirty="0" smtClean="0"/>
                        <a:t>200</a:t>
                      </a:r>
                      <a:r>
                        <a:rPr lang="zh-CN" altLang="en-US" sz="1200" dirty="0" smtClean="0"/>
                        <a:t>万像素</a:t>
                      </a:r>
                      <a:r>
                        <a:rPr lang="en-US" altLang="zh-CN" sz="1200" dirty="0" smtClean="0"/>
                        <a:t>1080P</a:t>
                      </a:r>
                      <a:r>
                        <a:rPr lang="zh-CN" altLang="en-US" sz="1200" dirty="0" smtClean="0"/>
                        <a:t>高清画质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支持宽动态功能</a:t>
                      </a:r>
                      <a:endParaRPr lang="en-US" altLang="zh-CN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支持透雾</a:t>
                      </a:r>
                      <a:r>
                        <a:rPr lang="zh-CN" altLang="en-US" sz="1200" dirty="0" smtClean="0"/>
                        <a:t>功能，低码流</a:t>
                      </a:r>
                      <a:endParaRPr lang="zh-CN" altLang="en-US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内置红外灯补光，补光距离</a:t>
                      </a:r>
                      <a:r>
                        <a:rPr lang="zh-CN" altLang="en-US" sz="1200" dirty="0" smtClean="0"/>
                        <a:t>大于</a:t>
                      </a:r>
                      <a:r>
                        <a:rPr lang="en-US" altLang="zh-CN" sz="1200" dirty="0" smtClean="0"/>
                        <a:t>200</a:t>
                      </a:r>
                      <a:r>
                        <a:rPr lang="zh-CN" altLang="en-US" sz="1200" dirty="0" smtClean="0"/>
                        <a:t>米</a:t>
                      </a:r>
                      <a:r>
                        <a:rPr lang="en-US" altLang="zh-CN" sz="1200" dirty="0" smtClean="0"/>
                        <a:t>(</a:t>
                      </a:r>
                      <a:r>
                        <a:rPr lang="zh-CN" altLang="en-US" sz="1200" dirty="0" smtClean="0"/>
                        <a:t>红外球</a:t>
                      </a:r>
                      <a:r>
                        <a:rPr lang="en-US" altLang="zh-CN" sz="1200" dirty="0" smtClean="0"/>
                        <a:t>)</a:t>
                      </a:r>
                      <a:endParaRPr lang="en-US" altLang="zh-CN" sz="1200" dirty="0" smtClean="0">
                        <a:solidFill>
                          <a:srgbClr val="FF0000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790832">
                <a:tc vMerge="1">
                  <a:txBody>
                    <a:bodyPr/>
                    <a:lstStyle/>
                    <a:p>
                      <a:pPr algn="ctr">
                        <a:lnSpc>
                          <a:spcPct val="400000"/>
                        </a:lnSpc>
                      </a:pP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 smtClean="0"/>
                        <a:t>DH-NVR724-256</a:t>
                      </a:r>
                      <a:endParaRPr lang="en-US" altLang="zh-CN" sz="12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256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IPC</a:t>
                      </a:r>
                      <a:r>
                        <a:rPr lang="zh-CN" altLang="en-US" sz="1200" dirty="0" smtClean="0"/>
                        <a:t>接入，</a:t>
                      </a:r>
                      <a:r>
                        <a:rPr lang="en-US" altLang="zh-CN" sz="1200" dirty="0" smtClean="0"/>
                        <a:t>24</a:t>
                      </a:r>
                      <a:r>
                        <a:rPr lang="zh-CN" altLang="en-US" sz="1200" dirty="0" smtClean="0"/>
                        <a:t>盘位存储</a:t>
                      </a:r>
                      <a:endParaRPr lang="zh-CN" altLang="en-US" sz="1200" dirty="0" smtClean="0"/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Raid0.1.5</a:t>
                      </a:r>
                      <a:r>
                        <a:rPr lang="zh-CN" altLang="en-US" sz="1200" dirty="0" smtClean="0"/>
                        <a:t>；支持热备盘</a:t>
                      </a:r>
                    </a:p>
                    <a:p>
                      <a:pPr marL="285717" lvl="1" indent="-285717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rgbClr val="E60013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HDMI</a:t>
                      </a:r>
                      <a:r>
                        <a:rPr lang="zh-CN" altLang="en-US" sz="1200" dirty="0" smtClean="0"/>
                        <a:t>，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VGA</a:t>
                      </a:r>
                      <a:r>
                        <a:rPr lang="zh-CN" altLang="en-US" sz="1200" dirty="0" smtClean="0"/>
                        <a:t>输出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5857892"/>
            <a:ext cx="2024056" cy="76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705103"/>
            <a:ext cx="123991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3732265"/>
            <a:ext cx="1321484" cy="54716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12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13" name="标题 10"/>
          <p:cNvSpPr txBox="1">
            <a:spLocks/>
          </p:cNvSpPr>
          <p:nvPr/>
        </p:nvSpPr>
        <p:spPr>
          <a:xfrm>
            <a:off x="288255" y="260648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视频监控产品推荐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868" y="1529184"/>
            <a:ext cx="1535181" cy="7466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3543" y="4563100"/>
            <a:ext cx="898457" cy="11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>
            <a:spLocks noGrp="1"/>
          </p:cNvSpPr>
          <p:nvPr>
            <p:ph type="title" idx="4294967295"/>
          </p:nvPr>
        </p:nvSpPr>
        <p:spPr>
          <a:xfrm>
            <a:off x="2808288" y="161925"/>
            <a:ext cx="6335712" cy="838200"/>
          </a:xfrm>
        </p:spPr>
        <p:txBody>
          <a:bodyPr/>
          <a:lstStyle/>
          <a:p>
            <a:pPr algn="l"/>
            <a:r>
              <a:rPr lang="zh-CN" altLang="en-US" sz="2400" dirty="0" smtClean="0">
                <a:effectLst/>
                <a:latin typeface="微软雅黑" pitchFamily="34" charset="-122"/>
                <a:ea typeface="微软雅黑" pitchFamily="34" charset="-122"/>
              </a:rPr>
              <a:t>  </a:t>
            </a:r>
            <a:endParaRPr lang="zh-CN" altLang="en-US" sz="2400" dirty="0">
              <a:effectLst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580354"/>
              </p:ext>
            </p:extLst>
          </p:nvPr>
        </p:nvGraphicFramePr>
        <p:xfrm>
          <a:off x="142844" y="1357298"/>
          <a:ext cx="8929717" cy="539788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43008"/>
                <a:gridCol w="1643073"/>
                <a:gridCol w="2286017"/>
                <a:gridCol w="3857619"/>
              </a:tblGrid>
              <a:tr h="47166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11791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defRPr/>
                      </a:pPr>
                      <a:r>
                        <a:rPr lang="zh-CN" altLang="en-US" sz="1200" kern="1200" dirty="0" smtClean="0"/>
                        <a:t>网络报警主机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DH-AH2008-GW</a:t>
                      </a:r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DH-AH2008-W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IP</a:t>
                      </a:r>
                      <a:r>
                        <a:rPr lang="zh-CN" altLang="en-US" sz="1200" dirty="0" smtClean="0"/>
                        <a:t>语音对讲和播报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支持手机报警的布撤防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路视频（</a:t>
                      </a:r>
                      <a:r>
                        <a:rPr lang="en-US" altLang="zh-CN" sz="1200" dirty="0" smtClean="0"/>
                        <a:t>960H</a:t>
                      </a:r>
                      <a:r>
                        <a:rPr lang="zh-CN" altLang="en-US" sz="1200" dirty="0" smtClean="0"/>
                        <a:t>模拟</a:t>
                      </a:r>
                      <a:r>
                        <a:rPr lang="en-US" altLang="zh-CN" sz="1200" dirty="0" smtClean="0"/>
                        <a:t>+720P</a:t>
                      </a:r>
                      <a:r>
                        <a:rPr lang="zh-CN" altLang="en-US" sz="1200" dirty="0" smtClean="0"/>
                        <a:t>网络）、</a:t>
                      </a:r>
                      <a:r>
                        <a:rPr lang="en-US" altLang="zh-CN" sz="1200" dirty="0" smtClean="0"/>
                        <a:t>8</a:t>
                      </a:r>
                      <a:r>
                        <a:rPr lang="zh-CN" altLang="en-US" sz="1200" dirty="0" smtClean="0"/>
                        <a:t>路报警接入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报警输入 本地</a:t>
                      </a:r>
                      <a:r>
                        <a:rPr lang="en-US" altLang="zh-CN" sz="1200" dirty="0" smtClean="0"/>
                        <a:t>8</a:t>
                      </a:r>
                      <a:r>
                        <a:rPr lang="zh-CN" altLang="en-US" sz="1200" dirty="0" smtClean="0"/>
                        <a:t>路，开关量报警输入 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报警输出 本地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路，干接点报警输出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可支持报警扩展和报警键盘</a:t>
                      </a:r>
                      <a:r>
                        <a:rPr lang="en-US" altLang="zh-CN" sz="1200" dirty="0" smtClean="0"/>
                        <a:t>,</a:t>
                      </a:r>
                      <a:r>
                        <a:rPr lang="zh-CN" altLang="en-US" sz="1200" dirty="0" smtClean="0"/>
                        <a:t>可扩展</a:t>
                      </a:r>
                      <a:r>
                        <a:rPr lang="en-US" altLang="zh-CN" sz="1200" dirty="0" smtClean="0"/>
                        <a:t>256</a:t>
                      </a:r>
                      <a:r>
                        <a:rPr lang="zh-CN" altLang="en-US" sz="1200" dirty="0" smtClean="0"/>
                        <a:t>路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23567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altLang="zh-CN" sz="1200" kern="1200" dirty="0" smtClean="0"/>
                    </a:p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defRPr/>
                      </a:pPr>
                      <a:r>
                        <a:rPr lang="zh-CN" altLang="en-US" sz="1200" kern="1200" dirty="0" smtClean="0"/>
                        <a:t>视频网络报警主机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/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DH-AS5008-GW</a:t>
                      </a:r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DH-AS5008-W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SATA</a:t>
                      </a:r>
                      <a:r>
                        <a:rPr lang="zh-CN" altLang="en-US" sz="1200" dirty="0" smtClean="0"/>
                        <a:t>硬盘，支持视频的本地存储和回放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IP</a:t>
                      </a:r>
                      <a:r>
                        <a:rPr lang="zh-CN" altLang="en-US" sz="1200" dirty="0" smtClean="0"/>
                        <a:t>语音对讲和播报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电源采用稳定可靠的开关电源，并兼容蓄电池供电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支持手机报警的布撤防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路视频（</a:t>
                      </a:r>
                      <a:r>
                        <a:rPr lang="en-US" altLang="zh-CN" sz="1200" dirty="0" smtClean="0"/>
                        <a:t>960H</a:t>
                      </a:r>
                      <a:r>
                        <a:rPr lang="zh-CN" altLang="en-US" sz="1200" dirty="0" smtClean="0"/>
                        <a:t>模拟</a:t>
                      </a:r>
                      <a:r>
                        <a:rPr lang="en-US" altLang="zh-CN" sz="1200" dirty="0" smtClean="0"/>
                        <a:t>+720P</a:t>
                      </a:r>
                      <a:r>
                        <a:rPr lang="zh-CN" altLang="en-US" sz="1200" dirty="0" smtClean="0"/>
                        <a:t>网络）、</a:t>
                      </a:r>
                      <a:r>
                        <a:rPr lang="en-US" altLang="zh-CN" sz="1200" dirty="0" smtClean="0"/>
                        <a:t>8</a:t>
                      </a:r>
                      <a:r>
                        <a:rPr lang="zh-CN" altLang="en-US" sz="1200" dirty="0" smtClean="0"/>
                        <a:t>路报警接入</a:t>
                      </a:r>
                      <a:endParaRPr lang="en-US" altLang="zh-CN" sz="1200" dirty="0" smtClean="0"/>
                    </a:p>
                    <a:p>
                      <a:pPr marL="288925" indent="-288925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可支持报警扩展和报警键盘</a:t>
                      </a:r>
                      <a:r>
                        <a:rPr lang="en-US" altLang="zh-CN" sz="1200" dirty="0" smtClean="0"/>
                        <a:t>,</a:t>
                      </a:r>
                      <a:r>
                        <a:rPr lang="zh-CN" altLang="en-US" sz="1200" dirty="0" smtClean="0"/>
                        <a:t>可扩展</a:t>
                      </a:r>
                      <a:r>
                        <a:rPr lang="en-US" altLang="zh-CN" sz="1200" dirty="0" smtClean="0"/>
                        <a:t>256</a:t>
                      </a:r>
                      <a:r>
                        <a:rPr lang="zh-CN" altLang="en-US" sz="1200" dirty="0" smtClean="0"/>
                        <a:t>路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2356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高清智能网络摄像机</a:t>
                      </a: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/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/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DH-IPC-HF5281P-I</a:t>
                      </a:r>
                      <a:endParaRPr lang="en-US" altLang="zh-CN" sz="1200" kern="1200" dirty="0" smtClean="0"/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DH-IPC-HF8201E</a:t>
                      </a:r>
                      <a:endParaRPr lang="en-US" altLang="zh-CN" sz="1200" kern="1200" dirty="0" smtClean="0"/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1080P(1920*1080) CMOS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采用</a:t>
                      </a:r>
                      <a:r>
                        <a:rPr lang="en-US" altLang="zh-CN" sz="1200" dirty="0" smtClean="0"/>
                        <a:t>H.264</a:t>
                      </a:r>
                      <a:r>
                        <a:rPr lang="zh-CN" altLang="en-US" sz="1200" dirty="0" smtClean="0"/>
                        <a:t>视频压缩技术，</a:t>
                      </a:r>
                      <a:r>
                        <a:rPr lang="zh-CN" altLang="en-US" sz="1200" dirty="0" smtClean="0"/>
                        <a:t>支持三码</a:t>
                      </a:r>
                      <a:r>
                        <a:rPr lang="zh-CN" altLang="en-US" sz="1200" dirty="0" smtClean="0"/>
                        <a:t>流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内置全系列智能分析算法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1</a:t>
                      </a:r>
                      <a:r>
                        <a:rPr lang="zh-CN" altLang="en-US" sz="1200" dirty="0" smtClean="0"/>
                        <a:t>路复合视频输出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SD</a:t>
                      </a:r>
                      <a:r>
                        <a:rPr lang="zh-CN" altLang="en-US" sz="1200" dirty="0" smtClean="0"/>
                        <a:t>卡存储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ICR</a:t>
                      </a:r>
                      <a:r>
                        <a:rPr lang="zh-CN" altLang="en-US" sz="1200" dirty="0" smtClean="0"/>
                        <a:t>滤光片切换功能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23567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defRPr/>
                      </a:pPr>
                      <a:r>
                        <a:rPr lang="zh-CN" altLang="en-US" sz="1200" kern="1200" dirty="0" smtClean="0"/>
                        <a:t>高清网络智能跟踪高速球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DH-SD65A120-HNI</a:t>
                      </a:r>
                      <a:endParaRPr lang="en-US" altLang="zh-CN" sz="1200" kern="1200" dirty="0" smtClean="0"/>
                    </a:p>
                    <a:p>
                      <a:pPr marL="0" algn="l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DH-SD65A220-HNI</a:t>
                      </a:r>
                      <a:endParaRPr lang="en-US" altLang="zh-CN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130w/200w</a:t>
                      </a:r>
                      <a:r>
                        <a:rPr lang="zh-CN" altLang="en-US" sz="1200" dirty="0" smtClean="0"/>
                        <a:t>高清监控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支持自动跟踪和手动跟踪</a:t>
                      </a:r>
                    </a:p>
                    <a:p>
                      <a:pPr marL="288925" indent="-288925" fontAlgn="auto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单场景跟踪及多场景巡航跟踪</a:t>
                      </a:r>
                    </a:p>
                    <a:p>
                      <a:pPr marL="288925" indent="-288925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内置全系列智能分析算法</a:t>
                      </a:r>
                    </a:p>
                    <a:p>
                      <a:pPr marL="288925" indent="-288925" fontAlgn="auto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多种行为检测触发联动动作：报警、录像、抓图</a:t>
                      </a:r>
                    </a:p>
                    <a:p>
                      <a:pPr marL="288925" indent="-288925" fontAlgn="auto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三维定位功能</a:t>
                      </a:r>
                      <a:endParaRPr lang="zh-CN" altLang="en-US" sz="1200" dirty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13" name="Picture 2" descr="C:\Documents and Settings\23655\feiq\RichOle\369504599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909752"/>
            <a:ext cx="1143008" cy="1062444"/>
          </a:xfrm>
          <a:prstGeom prst="rect">
            <a:avLst/>
          </a:prstGeom>
          <a:noFill/>
        </p:spPr>
      </p:pic>
      <p:pic>
        <p:nvPicPr>
          <p:cNvPr id="14" name="Picture 2" descr="C:\Documents and Settings\23655\feiq\RichOle\369504599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214686"/>
            <a:ext cx="1143008" cy="1062444"/>
          </a:xfrm>
          <a:prstGeom prst="rect">
            <a:avLst/>
          </a:prstGeom>
          <a:noFill/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643306" y="5643578"/>
            <a:ext cx="1000132" cy="101233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10" name="标题 10"/>
          <p:cNvSpPr txBox="1">
            <a:spLocks/>
          </p:cNvSpPr>
          <p:nvPr/>
        </p:nvSpPr>
        <p:spPr>
          <a:xfrm>
            <a:off x="251520" y="260648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报警产品推荐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7692" y="4433075"/>
            <a:ext cx="808484" cy="47296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7692" y="5014670"/>
            <a:ext cx="808484" cy="42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8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>
            <a:spLocks noGrp="1"/>
          </p:cNvSpPr>
          <p:nvPr>
            <p:ph type="title" idx="4294967295"/>
          </p:nvPr>
        </p:nvSpPr>
        <p:spPr>
          <a:xfrm>
            <a:off x="2808288" y="161925"/>
            <a:ext cx="6335712" cy="838200"/>
          </a:xfrm>
        </p:spPr>
        <p:txBody>
          <a:bodyPr/>
          <a:lstStyle/>
          <a:p>
            <a:pPr algn="l"/>
            <a:r>
              <a:rPr lang="zh-CN" altLang="en-US" sz="2400" dirty="0" smtClean="0">
                <a:effectLst/>
                <a:latin typeface="微软雅黑" pitchFamily="34" charset="-122"/>
                <a:ea typeface="微软雅黑" pitchFamily="34" charset="-122"/>
              </a:rPr>
              <a:t>  </a:t>
            </a:r>
            <a:endParaRPr lang="zh-CN" altLang="en-US" sz="2400" dirty="0">
              <a:effectLst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413322"/>
              </p:ext>
            </p:extLst>
          </p:nvPr>
        </p:nvGraphicFramePr>
        <p:xfrm>
          <a:off x="142844" y="1384011"/>
          <a:ext cx="8929717" cy="541054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43008"/>
                <a:gridCol w="1643073"/>
                <a:gridCol w="2214579"/>
                <a:gridCol w="3929057"/>
              </a:tblGrid>
              <a:tr h="47278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1891128"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zh-CN" altLang="en-US" sz="1200" kern="1200" dirty="0" smtClean="0"/>
                        <a:t>高清网络智能跟踪高速球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DH-SD6581-HNI</a:t>
                      </a:r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DH-SD6582-HNI</a:t>
                      </a:r>
                      <a:endParaRPr lang="en-US" altLang="zh-CN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控制大华枪机</a:t>
                      </a:r>
                      <a:r>
                        <a:rPr lang="en-US" altLang="zh-CN" sz="1200" dirty="0" smtClean="0"/>
                        <a:t>+</a:t>
                      </a:r>
                      <a:r>
                        <a:rPr lang="zh-CN" altLang="en-US" sz="1200" dirty="0" smtClean="0"/>
                        <a:t>球机实现主从式联动跟踪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支持自动跟踪和手动跟踪，可区分人、车辆</a:t>
                      </a:r>
                    </a:p>
                    <a:p>
                      <a:pPr marL="288925" indent="-288925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内置全系列智能分析算法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最小识别告警目标在</a:t>
                      </a:r>
                      <a:r>
                        <a:rPr lang="en-US" altLang="zh-CN" sz="1200" dirty="0" smtClean="0"/>
                        <a:t>CIF</a:t>
                      </a:r>
                      <a:r>
                        <a:rPr lang="zh-CN" altLang="en-US" sz="1200" dirty="0" smtClean="0"/>
                        <a:t>分辨率下不大于</a:t>
                      </a:r>
                      <a:r>
                        <a:rPr lang="en-US" altLang="zh-CN" sz="1200" dirty="0" smtClean="0"/>
                        <a:t>10×10</a:t>
                      </a:r>
                      <a:r>
                        <a:rPr lang="zh-CN" altLang="en-US" sz="1200" dirty="0" smtClean="0"/>
                        <a:t>像素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主摄像机画面中同时锁定的移动目标数≤</a:t>
                      </a:r>
                      <a:r>
                        <a:rPr lang="en-US" altLang="zh-CN" sz="1200" dirty="0" smtClean="0"/>
                        <a:t>60</a:t>
                      </a:r>
                      <a:r>
                        <a:rPr lang="zh-CN" altLang="en-US" sz="1200" dirty="0" smtClean="0"/>
                        <a:t>个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可锁定跟踪的目标最高速度</a:t>
                      </a:r>
                      <a:r>
                        <a:rPr lang="en-US" altLang="zh-CN" sz="1200" dirty="0" smtClean="0"/>
                        <a:t>15</a:t>
                      </a:r>
                      <a:r>
                        <a:rPr lang="zh-CN" altLang="en-US" sz="1200" dirty="0" smtClean="0"/>
                        <a:t>公里</a:t>
                      </a:r>
                      <a:r>
                        <a:rPr lang="en-US" altLang="zh-CN" sz="1200" dirty="0" smtClean="0"/>
                        <a:t>/</a:t>
                      </a:r>
                      <a:r>
                        <a:rPr lang="zh-CN" altLang="en-US" sz="1200" dirty="0" smtClean="0"/>
                        <a:t>小时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自动跟踪时目标间的切换时间≤</a:t>
                      </a:r>
                      <a:r>
                        <a:rPr lang="en-US" altLang="zh-CN" sz="1200" dirty="0" smtClean="0"/>
                        <a:t>0.5</a:t>
                      </a:r>
                      <a:r>
                        <a:rPr lang="zh-CN" altLang="en-US" sz="1200" dirty="0" smtClean="0"/>
                        <a:t>秒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像素覆盖密度：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zh-CN" altLang="en-US" sz="1200" dirty="0" smtClean="0"/>
                        <a:t> </a:t>
                      </a:r>
                      <a:r>
                        <a:rPr lang="en-US" altLang="zh-CN" sz="1200" dirty="0" smtClean="0"/>
                        <a:t>100</a:t>
                      </a:r>
                      <a:r>
                        <a:rPr lang="zh-CN" altLang="en-US" sz="1200" dirty="0" smtClean="0"/>
                        <a:t>米：</a:t>
                      </a:r>
                      <a:r>
                        <a:rPr lang="en-US" altLang="zh-CN" sz="1200" dirty="0" smtClean="0"/>
                        <a:t>200 X 200 </a:t>
                      </a:r>
                      <a:r>
                        <a:rPr lang="zh-CN" altLang="en-US" sz="1200" dirty="0" smtClean="0"/>
                        <a:t>像素</a:t>
                      </a:r>
                      <a:r>
                        <a:rPr lang="en-US" altLang="zh-CN" sz="1200" dirty="0" smtClean="0"/>
                        <a:t>/</a:t>
                      </a:r>
                      <a:r>
                        <a:rPr lang="zh-CN" altLang="en-US" sz="1200" dirty="0" smtClean="0"/>
                        <a:t>平方米（可以看清人脸、车牌）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zh-CN" altLang="en-US" sz="1200" dirty="0" smtClean="0"/>
                        <a:t> </a:t>
                      </a:r>
                      <a:r>
                        <a:rPr lang="en-US" altLang="zh-CN" sz="1200" dirty="0" smtClean="0"/>
                        <a:t>200</a:t>
                      </a:r>
                      <a:r>
                        <a:rPr lang="zh-CN" altLang="en-US" sz="1200" dirty="0" smtClean="0"/>
                        <a:t>米：</a:t>
                      </a:r>
                      <a:r>
                        <a:rPr lang="en-US" altLang="zh-CN" sz="1200" dirty="0" smtClean="0"/>
                        <a:t>100 X 100 </a:t>
                      </a:r>
                      <a:r>
                        <a:rPr lang="zh-CN" altLang="en-US" sz="1200" dirty="0" smtClean="0"/>
                        <a:t>像素</a:t>
                      </a:r>
                      <a:r>
                        <a:rPr lang="en-US" altLang="zh-CN" sz="1200" dirty="0" smtClean="0"/>
                        <a:t>/</a:t>
                      </a:r>
                      <a:r>
                        <a:rPr lang="zh-CN" altLang="en-US" sz="1200" dirty="0" smtClean="0"/>
                        <a:t>平方米（可以看清衣着车型）</a:t>
                      </a:r>
                      <a:endParaRPr lang="zh-CN" altLang="en-US" sz="1200" dirty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536541"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/>
                    </a:p>
                    <a:p>
                      <a:pPr marL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zh-CN" altLang="en-US" sz="1200" kern="1200" dirty="0" smtClean="0"/>
                        <a:t>嵌入式智能视频分析服务器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/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DH-IVS-B5024-B</a:t>
                      </a:r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DH-IVS-B5024-A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嵌入式</a:t>
                      </a:r>
                      <a:r>
                        <a:rPr lang="en-US" altLang="zh-CN" sz="1200" dirty="0" smtClean="0"/>
                        <a:t>LINUX</a:t>
                      </a:r>
                      <a:r>
                        <a:rPr lang="zh-CN" altLang="en-US" sz="1200" dirty="0" smtClean="0"/>
                        <a:t>操作系统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内置全系列智能分析算法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16</a:t>
                      </a:r>
                      <a:r>
                        <a:rPr lang="zh-CN" altLang="en-US" sz="1200" dirty="0" smtClean="0"/>
                        <a:t>路模拟视频接入</a:t>
                      </a:r>
                      <a:r>
                        <a:rPr lang="en-US" altLang="zh-CN" sz="1200" dirty="0" smtClean="0"/>
                        <a:t>+16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D1</a:t>
                      </a:r>
                      <a:r>
                        <a:rPr lang="zh-CN" altLang="en-US" sz="1200" dirty="0" smtClean="0"/>
                        <a:t>编码</a:t>
                      </a:r>
                      <a:endParaRPr lang="en-US" altLang="zh-CN" sz="1200" dirty="0" smtClean="0"/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IP</a:t>
                      </a:r>
                      <a:r>
                        <a:rPr lang="zh-CN" altLang="en-US" sz="1200" dirty="0" smtClean="0"/>
                        <a:t>视频接入：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zh-CN" altLang="en-US" sz="1200" dirty="0" smtClean="0"/>
                        <a:t>         同时解码并分析</a:t>
                      </a:r>
                      <a:r>
                        <a:rPr lang="en-US" altLang="zh-CN" sz="1200" dirty="0" smtClean="0"/>
                        <a:t>24</a:t>
                      </a:r>
                      <a:r>
                        <a:rPr lang="zh-CN" altLang="en-US" sz="1200" dirty="0" smtClean="0"/>
                        <a:t>路标清视频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zh-CN" altLang="en-US" sz="1200" dirty="0" smtClean="0"/>
                        <a:t>         同时解码并分析</a:t>
                      </a:r>
                      <a:r>
                        <a:rPr lang="en-US" altLang="zh-CN" sz="1200" dirty="0" smtClean="0"/>
                        <a:t>6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1080P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en-US" altLang="zh-CN" sz="1200" dirty="0" smtClean="0"/>
                        <a:t>         </a:t>
                      </a:r>
                      <a:r>
                        <a:rPr lang="zh-CN" altLang="en-US" sz="1200" dirty="0" smtClean="0"/>
                        <a:t>同时解码并分析</a:t>
                      </a:r>
                      <a:r>
                        <a:rPr lang="en-US" altLang="zh-CN" sz="1200" dirty="0" smtClean="0"/>
                        <a:t>12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720P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双千兆以太网接口，可扩展双硬盘</a:t>
                      </a:r>
                      <a:endParaRPr lang="zh-CN" altLang="en-US" sz="1200" dirty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3592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高清智能网络摄像机</a:t>
                      </a: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/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/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DH-IVS-B3001</a:t>
                      </a:r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DH-IVS-B3002</a:t>
                      </a:r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kern="1200" dirty="0" smtClean="0"/>
                        <a:t>DH-IVS-B3004</a:t>
                      </a:r>
                    </a:p>
                    <a:p>
                      <a:pPr marL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1/2/4</a:t>
                      </a:r>
                      <a:r>
                        <a:rPr lang="zh-CN" altLang="en-US" sz="1200" dirty="0" smtClean="0"/>
                        <a:t>路模拟视频接入，实时</a:t>
                      </a:r>
                      <a:r>
                        <a:rPr lang="en-US" altLang="zh-CN" sz="1200" dirty="0" smtClean="0"/>
                        <a:t>D1</a:t>
                      </a:r>
                      <a:r>
                        <a:rPr lang="zh-CN" altLang="en-US" sz="1200" dirty="0" smtClean="0"/>
                        <a:t>编码</a:t>
                      </a:r>
                      <a:endParaRPr lang="en-US" altLang="zh-CN" sz="1200" dirty="0" smtClean="0"/>
                    </a:p>
                    <a:p>
                      <a:pPr marL="288925" marR="0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SD</a:t>
                      </a:r>
                      <a:r>
                        <a:rPr lang="zh-CN" altLang="en-US" sz="1200" dirty="0" smtClean="0"/>
                        <a:t>卡存储，支持</a:t>
                      </a:r>
                      <a:r>
                        <a:rPr lang="en-US" altLang="zh-CN" sz="1200" dirty="0" smtClean="0"/>
                        <a:t>IP</a:t>
                      </a:r>
                      <a:r>
                        <a:rPr lang="zh-CN" altLang="en-US" sz="1200" dirty="0" smtClean="0"/>
                        <a:t>视频接入：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zh-CN" altLang="en-US" sz="1200" dirty="0" smtClean="0"/>
                        <a:t>　　同时解码并分析</a:t>
                      </a:r>
                      <a:r>
                        <a:rPr lang="en-US" altLang="zh-CN" sz="1200" dirty="0" smtClean="0"/>
                        <a:t>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D1/1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720P/1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1080P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zh-CN" altLang="en-US" sz="1200" dirty="0" smtClean="0"/>
                        <a:t>　　同时解码并分析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D1/1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720P/1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1080P</a:t>
                      </a:r>
                    </a:p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defRPr/>
                      </a:pPr>
                      <a:r>
                        <a:rPr lang="zh-CN" altLang="en-US" sz="1200" dirty="0" smtClean="0"/>
                        <a:t>　　同时解码并分析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D1/2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720P/1</a:t>
                      </a:r>
                      <a:r>
                        <a:rPr lang="zh-CN" altLang="en-US" sz="1200" dirty="0" smtClean="0"/>
                        <a:t>路</a:t>
                      </a:r>
                      <a:r>
                        <a:rPr lang="en-US" altLang="zh-CN" sz="1200" dirty="0" smtClean="0"/>
                        <a:t>1080P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路全路数智能分析，内置全系列智能分析算法</a:t>
                      </a:r>
                    </a:p>
                    <a:p>
                      <a:pPr marL="288925" indent="-288925"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采用</a:t>
                      </a:r>
                      <a:r>
                        <a:rPr lang="en-US" altLang="zh-CN" sz="1200" dirty="0" smtClean="0"/>
                        <a:t>H.264</a:t>
                      </a:r>
                      <a:r>
                        <a:rPr lang="zh-CN" altLang="en-US" sz="1200" dirty="0" smtClean="0"/>
                        <a:t>视频压缩技术，支持语音对讲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10" name="图片 9" descr="IVS5000-2 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8464" y="4233868"/>
            <a:ext cx="2016559" cy="714379"/>
          </a:xfrm>
          <a:prstGeom prst="rect">
            <a:avLst/>
          </a:prstGeom>
        </p:spPr>
      </p:pic>
      <p:pic>
        <p:nvPicPr>
          <p:cNvPr id="17" name="图片 16" descr="IVS3000-2 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5786454"/>
            <a:ext cx="2022042" cy="785818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86116" y="2285992"/>
            <a:ext cx="1139935" cy="117057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13" name="标题 10"/>
          <p:cNvSpPr txBox="1">
            <a:spLocks/>
          </p:cNvSpPr>
          <p:nvPr/>
        </p:nvSpPr>
        <p:spPr>
          <a:xfrm>
            <a:off x="251520" y="260648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报警产品推荐</a:t>
            </a:r>
          </a:p>
        </p:txBody>
      </p:sp>
    </p:spTree>
    <p:extLst>
      <p:ext uri="{BB962C8B-B14F-4D97-AF65-F5344CB8AC3E}">
        <p14:creationId xmlns:p14="http://schemas.microsoft.com/office/powerpoint/2010/main" val="336859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>
            <a:spLocks noGrp="1"/>
          </p:cNvSpPr>
          <p:nvPr>
            <p:ph type="title" idx="4294967295"/>
          </p:nvPr>
        </p:nvSpPr>
        <p:spPr>
          <a:xfrm>
            <a:off x="2808288" y="142875"/>
            <a:ext cx="6335712" cy="838200"/>
          </a:xfrm>
        </p:spPr>
        <p:txBody>
          <a:bodyPr/>
          <a:lstStyle/>
          <a:p>
            <a:pPr algn="l"/>
            <a:r>
              <a:rPr lang="zh-CN" altLang="en-US" sz="2400" dirty="0" smtClean="0">
                <a:effectLst/>
                <a:latin typeface="微软雅黑" pitchFamily="34" charset="-122"/>
                <a:ea typeface="微软雅黑" pitchFamily="34" charset="-122"/>
              </a:rPr>
              <a:t>  </a:t>
            </a:r>
            <a:endParaRPr lang="zh-CN" altLang="en-US" sz="2400" dirty="0">
              <a:effectLst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205722"/>
              </p:ext>
            </p:extLst>
          </p:nvPr>
        </p:nvGraphicFramePr>
        <p:xfrm>
          <a:off x="142844" y="1357298"/>
          <a:ext cx="8929717" cy="535785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43008"/>
                <a:gridCol w="1643073"/>
                <a:gridCol w="2286017"/>
                <a:gridCol w="3857619"/>
              </a:tblGrid>
              <a:tr h="47166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11791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门禁一体主机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/>
                        <a:t>DH-BSC1221A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支持卡、卡</a:t>
                      </a:r>
                      <a:r>
                        <a:rPr lang="en-US" altLang="zh-CN" sz="1100" dirty="0" smtClean="0"/>
                        <a:t>+</a:t>
                      </a:r>
                      <a:r>
                        <a:rPr lang="zh-CN" altLang="en-US" sz="1100" dirty="0" smtClean="0"/>
                        <a:t>密码、密码、卡或密码、分时段五种开门模式；</a:t>
                      </a:r>
                    </a:p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支持防拆报警、非法闯入报警、开门超时报警、支持胁迫卡及胁迫码设定，支持黑白名单及巡逻卡设定；</a:t>
                      </a:r>
                    </a:p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支持断电数据永久保存，自带</a:t>
                      </a:r>
                      <a:r>
                        <a:rPr lang="en-US" altLang="zh-CN" sz="1100" dirty="0" smtClean="0"/>
                        <a:t>RTC</a:t>
                      </a:r>
                      <a:r>
                        <a:rPr lang="zh-CN" altLang="en-US" sz="1100" dirty="0" smtClean="0"/>
                        <a:t>和看门口狗程序； </a:t>
                      </a:r>
                    </a:p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支持开门按钮控制、门磁检测以及一路报警输入；</a:t>
                      </a:r>
                    </a:p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支持门铃控制和两路</a:t>
                      </a:r>
                      <a:r>
                        <a:rPr lang="en-US" altLang="zh-CN" sz="1100" dirty="0" smtClean="0"/>
                        <a:t>5V</a:t>
                      </a:r>
                      <a:r>
                        <a:rPr lang="zh-CN" altLang="en-US" sz="1100" dirty="0" smtClean="0"/>
                        <a:t>电平开关量报警输出；</a:t>
                      </a:r>
                    </a:p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支持外接读卡器，所有输入输出口均具备过流和过压保护； </a:t>
                      </a:r>
                      <a:endParaRPr lang="zh-CN" altLang="en-US" sz="1100" dirty="0" smtClean="0">
                        <a:latin typeface="宋体" charset="-122"/>
                      </a:endParaRPr>
                    </a:p>
                  </a:txBody>
                  <a:tcPr marT="60960" marB="60960"/>
                </a:tc>
              </a:tr>
              <a:tr h="12356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门禁读卡器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/>
                        <a:t>DH-BSR1100A/DH-BSR1101A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marR="0" lvl="1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能够读取 </a:t>
                      </a:r>
                      <a:r>
                        <a:rPr lang="en-US" altLang="zh-CN" sz="1200" dirty="0" smtClean="0"/>
                        <a:t>32 </a:t>
                      </a:r>
                      <a:r>
                        <a:rPr lang="zh-CN" altLang="en-US" sz="1200" dirty="0" smtClean="0"/>
                        <a:t>位 </a:t>
                      </a:r>
                      <a:r>
                        <a:rPr lang="en-US" altLang="zh-CN" sz="1200" dirty="0" smtClean="0"/>
                        <a:t>MIFARE </a:t>
                      </a:r>
                      <a:r>
                        <a:rPr lang="zh-CN" altLang="en-US" sz="1200" dirty="0" smtClean="0"/>
                        <a:t>序列号，使用高度安全的 </a:t>
                      </a:r>
                      <a:r>
                        <a:rPr lang="en-US" altLang="zh-CN" sz="1200" dirty="0" smtClean="0"/>
                        <a:t>64 </a:t>
                      </a:r>
                      <a:r>
                        <a:rPr lang="zh-CN" altLang="en-US" sz="1200" dirty="0" smtClean="0"/>
                        <a:t>位多变密钥进行相互验证，通过使用安全算法，具有先进的密钥管理系统，降低了数据被窃或智能卡被复制的风险；</a:t>
                      </a:r>
                    </a:p>
                    <a:p>
                      <a:pPr marL="288925" marR="0" lvl="1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支持卡、卡</a:t>
                      </a:r>
                      <a:r>
                        <a:rPr lang="en-US" altLang="zh-CN" sz="1200" dirty="0" smtClean="0"/>
                        <a:t>+</a:t>
                      </a:r>
                      <a:r>
                        <a:rPr lang="zh-CN" altLang="en-US" sz="1200" dirty="0" smtClean="0"/>
                        <a:t>密码、密码、卡或密码、四种身份识别模式； </a:t>
                      </a:r>
                    </a:p>
                    <a:p>
                      <a:pPr marL="288925" marR="0" lvl="1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支持防拆报警 ，内置看门口狗程序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4762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门禁读卡器</a:t>
                      </a: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/>
                        <a:t>DH-DER2210A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err="1" smtClean="0"/>
                        <a:t>Mifare</a:t>
                      </a:r>
                      <a:r>
                        <a:rPr lang="zh-CN" altLang="en-US" sz="1200" dirty="0" smtClean="0"/>
                        <a:t>卡，读卡距离在</a:t>
                      </a:r>
                      <a:r>
                        <a:rPr lang="en-US" altLang="zh-CN" sz="1200" dirty="0" smtClean="0"/>
                        <a:t>6-8cm</a:t>
                      </a:r>
                      <a:r>
                        <a:rPr lang="zh-CN" altLang="en-US" sz="1200" dirty="0" smtClean="0"/>
                        <a:t>，刷卡响应时间</a:t>
                      </a:r>
                      <a:r>
                        <a:rPr lang="en-US" altLang="zh-CN" sz="1200" dirty="0" smtClean="0"/>
                        <a:t>&lt;0.1s</a:t>
                      </a:r>
                      <a:r>
                        <a:rPr lang="zh-CN" altLang="en-US" sz="1200" dirty="0" smtClean="0"/>
                        <a:t>；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能够读取 </a:t>
                      </a:r>
                      <a:r>
                        <a:rPr lang="en-US" altLang="zh-CN" sz="1200" dirty="0" smtClean="0"/>
                        <a:t>32 </a:t>
                      </a:r>
                      <a:r>
                        <a:rPr lang="zh-CN" altLang="en-US" sz="1200" dirty="0" smtClean="0"/>
                        <a:t>位 </a:t>
                      </a:r>
                      <a:r>
                        <a:rPr lang="en-US" altLang="zh-CN" sz="1200" dirty="0" smtClean="0"/>
                        <a:t>MIFARE </a:t>
                      </a:r>
                      <a:r>
                        <a:rPr lang="zh-CN" altLang="en-US" sz="1200" dirty="0" smtClean="0"/>
                        <a:t>序列号，使用高度安全的 </a:t>
                      </a:r>
                      <a:r>
                        <a:rPr lang="en-US" altLang="zh-CN" sz="1200" dirty="0" smtClean="0"/>
                        <a:t>64 </a:t>
                      </a:r>
                      <a:r>
                        <a:rPr lang="zh-CN" altLang="en-US" sz="1200" dirty="0" smtClean="0"/>
                        <a:t>位多变密钥进行相互验证，通过使用安全算法，具有先进的密钥管理系统，降低了数据被窃或智能卡被复制的风险；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支持内置看门口狗程序；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929066"/>
            <a:ext cx="164307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143116"/>
            <a:ext cx="164307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9" descr="mj20110728-final-2-3.jpg"/>
          <p:cNvPicPr>
            <a:picLocks noChangeAspect="1" noChangeArrowheads="1"/>
          </p:cNvPicPr>
          <p:nvPr/>
        </p:nvPicPr>
        <p:blipFill>
          <a:blip r:embed="rId4" cstate="print"/>
          <a:srcRect l="15044" t="12718" r="13501" b="13010"/>
          <a:stretch>
            <a:fillRect/>
          </a:stretch>
        </p:blipFill>
        <p:spPr bwMode="auto">
          <a:xfrm>
            <a:off x="3428992" y="5169791"/>
            <a:ext cx="1500185" cy="168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11" name="标题 10"/>
          <p:cNvSpPr txBox="1">
            <a:spLocks/>
          </p:cNvSpPr>
          <p:nvPr/>
        </p:nvSpPr>
        <p:spPr>
          <a:xfrm>
            <a:off x="251520" y="260648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门禁产品推荐</a:t>
            </a:r>
          </a:p>
        </p:txBody>
      </p:sp>
    </p:spTree>
    <p:extLst>
      <p:ext uri="{BB962C8B-B14F-4D97-AF65-F5344CB8AC3E}">
        <p14:creationId xmlns:p14="http://schemas.microsoft.com/office/powerpoint/2010/main" val="177026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>
            <a:spLocks noGrp="1"/>
          </p:cNvSpPr>
          <p:nvPr>
            <p:ph type="title" idx="4294967295"/>
          </p:nvPr>
        </p:nvSpPr>
        <p:spPr>
          <a:xfrm>
            <a:off x="2808288" y="142875"/>
            <a:ext cx="6335712" cy="838200"/>
          </a:xfrm>
        </p:spPr>
        <p:txBody>
          <a:bodyPr/>
          <a:lstStyle/>
          <a:p>
            <a:pPr algn="l"/>
            <a:r>
              <a:rPr lang="zh-CN" altLang="en-US" sz="2400" dirty="0" smtClean="0">
                <a:effectLst/>
                <a:latin typeface="微软雅黑" pitchFamily="34" charset="-122"/>
                <a:ea typeface="微软雅黑" pitchFamily="34" charset="-122"/>
              </a:rPr>
              <a:t>  </a:t>
            </a:r>
            <a:endParaRPr lang="zh-CN" altLang="en-US" sz="2400" dirty="0">
              <a:effectLst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087157"/>
              </p:ext>
            </p:extLst>
          </p:nvPr>
        </p:nvGraphicFramePr>
        <p:xfrm>
          <a:off x="142844" y="1477312"/>
          <a:ext cx="8929717" cy="5094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43008"/>
                <a:gridCol w="1643073"/>
                <a:gridCol w="2286017"/>
                <a:gridCol w="3857619"/>
              </a:tblGrid>
              <a:tr h="47166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11791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两门</a:t>
                      </a:r>
                      <a:r>
                        <a:rPr lang="en-US" altLang="zh-CN" sz="1200" kern="1200" dirty="0" smtClean="0"/>
                        <a:t>/</a:t>
                      </a:r>
                      <a:r>
                        <a:rPr lang="zh-CN" altLang="en-US" sz="1200" kern="1200" dirty="0" smtClean="0"/>
                        <a:t>四门门禁控制器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/>
                        <a:t>DH-BSC1202B/DH-BSC1204B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</a:t>
                      </a:r>
                      <a:r>
                        <a:rPr lang="en-US" altLang="zh-CN" sz="1100" dirty="0" smtClean="0"/>
                        <a:t>9</a:t>
                      </a:r>
                      <a:r>
                        <a:rPr lang="zh-CN" altLang="en-US" sz="1100" dirty="0" smtClean="0"/>
                        <a:t>组信号输入（开门按钮*</a:t>
                      </a: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（</a:t>
                      </a:r>
                      <a:r>
                        <a:rPr lang="en-US" altLang="zh-CN" sz="1100" dirty="0" smtClean="0"/>
                        <a:t>4</a:t>
                      </a:r>
                      <a:r>
                        <a:rPr lang="zh-CN" altLang="en-US" sz="1100" dirty="0" smtClean="0"/>
                        <a:t>），门磁报警*</a:t>
                      </a: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（</a:t>
                      </a:r>
                      <a:r>
                        <a:rPr lang="en-US" altLang="zh-CN" sz="1100" dirty="0" smtClean="0"/>
                        <a:t>4</a:t>
                      </a:r>
                      <a:r>
                        <a:rPr lang="zh-CN" altLang="en-US" sz="1100" dirty="0" smtClean="0"/>
                        <a:t>），防拆报警*</a:t>
                      </a: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，入侵报警*</a:t>
                      </a:r>
                      <a:r>
                        <a:rPr lang="en-US" altLang="zh-CN" sz="1100" dirty="0" smtClean="0"/>
                        <a:t>4</a:t>
                      </a:r>
                      <a:r>
                        <a:rPr lang="zh-CN" altLang="en-US" sz="1100" dirty="0" smtClean="0"/>
                        <a:t>（</a:t>
                      </a:r>
                      <a:r>
                        <a:rPr lang="en-US" altLang="zh-CN" sz="1100" dirty="0" smtClean="0"/>
                        <a:t>0</a:t>
                      </a:r>
                      <a:r>
                        <a:rPr lang="zh-CN" altLang="en-US" sz="1100" dirty="0" smtClean="0"/>
                        <a:t>））；</a:t>
                      </a:r>
                    </a:p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</a:t>
                      </a:r>
                      <a:r>
                        <a:rPr lang="en-US" altLang="zh-CN" sz="1100" dirty="0" smtClean="0"/>
                        <a:t>6</a:t>
                      </a:r>
                      <a:r>
                        <a:rPr lang="zh-CN" altLang="en-US" sz="1100" dirty="0" smtClean="0"/>
                        <a:t>组控制输出（电锁控制*</a:t>
                      </a: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（</a:t>
                      </a:r>
                      <a:r>
                        <a:rPr lang="en-US" altLang="zh-CN" sz="1100" dirty="0" smtClean="0"/>
                        <a:t>4</a:t>
                      </a:r>
                      <a:r>
                        <a:rPr lang="zh-CN" altLang="en-US" sz="1100" dirty="0" smtClean="0"/>
                        <a:t>），警报输出*</a:t>
                      </a: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（</a:t>
                      </a:r>
                      <a:r>
                        <a:rPr lang="en-US" altLang="zh-CN" sz="1100" dirty="0" smtClean="0"/>
                        <a:t>0</a:t>
                      </a:r>
                      <a:r>
                        <a:rPr lang="zh-CN" altLang="en-US" sz="1100" dirty="0" smtClean="0"/>
                        <a:t>），设备控制*</a:t>
                      </a: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）</a:t>
                      </a:r>
                    </a:p>
                    <a:p>
                      <a:pPr marL="284163" indent="-284163">
                        <a:lnSpc>
                          <a:spcPct val="125000"/>
                        </a:lnSpc>
                        <a:buClr>
                          <a:srgbClr val="DC281E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100" dirty="0" smtClean="0"/>
                        <a:t>支持非法闯入报警、开门超时报警、胁迫卡及胁迫码设定，黑白名单及巡逻卡设定；</a:t>
                      </a:r>
                      <a:endParaRPr lang="zh-CN" altLang="en-US" sz="1100" dirty="0" smtClean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</a:tr>
              <a:tr h="12356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两门</a:t>
                      </a:r>
                      <a:r>
                        <a:rPr lang="en-US" altLang="zh-CN" sz="1200" kern="1200" dirty="0" smtClean="0"/>
                        <a:t>/</a:t>
                      </a:r>
                      <a:r>
                        <a:rPr lang="zh-CN" altLang="en-US" sz="1200" kern="1200" dirty="0" smtClean="0"/>
                        <a:t>四门门禁控制器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/>
                        <a:t>DH-BSC1202C/DH-BSC1204C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marR="0" lvl="1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台读卡器（</a:t>
                      </a:r>
                      <a:r>
                        <a:rPr lang="en-US" altLang="zh-CN" sz="1200" dirty="0" smtClean="0"/>
                        <a:t>\</a:t>
                      </a:r>
                      <a:r>
                        <a:rPr lang="zh-CN" altLang="en-US" sz="1200" dirty="0" smtClean="0"/>
                        <a:t>设定为两个单门双向读卡或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个进门）； </a:t>
                      </a:r>
                    </a:p>
                    <a:p>
                      <a:pPr marL="288925" marR="0" lvl="1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9</a:t>
                      </a:r>
                      <a:r>
                        <a:rPr lang="zh-CN" altLang="en-US" sz="1200" dirty="0" smtClean="0"/>
                        <a:t>组信号输入（开门按钮*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（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），门磁报警*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（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），防拆报警*</a:t>
                      </a:r>
                      <a:r>
                        <a:rPr lang="en-US" altLang="zh-CN" sz="1200" dirty="0" smtClean="0"/>
                        <a:t>1</a:t>
                      </a:r>
                      <a:r>
                        <a:rPr lang="zh-CN" altLang="en-US" sz="1200" dirty="0" smtClean="0"/>
                        <a:t>，入侵报警*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（</a:t>
                      </a:r>
                      <a:r>
                        <a:rPr lang="en-US" altLang="zh-CN" sz="1200" dirty="0" smtClean="0"/>
                        <a:t>0</a:t>
                      </a:r>
                      <a:r>
                        <a:rPr lang="zh-CN" altLang="en-US" sz="1200" dirty="0" smtClean="0"/>
                        <a:t>））；</a:t>
                      </a:r>
                    </a:p>
                    <a:p>
                      <a:pPr marL="288925" marR="0" lvl="1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6</a:t>
                      </a:r>
                      <a:r>
                        <a:rPr lang="zh-CN" altLang="en-US" sz="1200" dirty="0" smtClean="0"/>
                        <a:t>组控制输出（电锁*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（</a:t>
                      </a:r>
                      <a:r>
                        <a:rPr lang="en-US" altLang="zh-CN" sz="1200" dirty="0" smtClean="0"/>
                        <a:t>4</a:t>
                      </a:r>
                      <a:r>
                        <a:rPr lang="zh-CN" altLang="en-US" sz="1200" dirty="0" smtClean="0"/>
                        <a:t>），警报*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（</a:t>
                      </a:r>
                      <a:r>
                        <a:rPr lang="en-US" altLang="zh-CN" sz="1200" dirty="0" smtClean="0"/>
                        <a:t>0</a:t>
                      </a:r>
                      <a:r>
                        <a:rPr lang="zh-CN" altLang="en-US" sz="1200" dirty="0" smtClean="0"/>
                        <a:t>），设备*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）；</a:t>
                      </a:r>
                    </a:p>
                    <a:p>
                      <a:pPr marL="288925" marR="0" lvl="1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CN" altLang="en-US" sz="1200" dirty="0" smtClean="0"/>
                        <a:t>支持防拆报警、非法闯入报警、开门超时报警、支持胁迫卡及胁迫码设定，支持黑白名单及巡逻卡设定；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4762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/>
                        <a:t>门禁发卡器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/>
                        <a:t>DH-BSM100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支持</a:t>
                      </a:r>
                      <a:r>
                        <a:rPr lang="en-US" altLang="zh-CN" sz="1200" dirty="0" smtClean="0"/>
                        <a:t>IC</a:t>
                      </a:r>
                      <a:r>
                        <a:rPr lang="zh-CN" altLang="en-US" sz="1200" dirty="0" smtClean="0"/>
                        <a:t>卡</a:t>
                      </a:r>
                      <a:r>
                        <a:rPr lang="en-US" altLang="zh-CN" sz="1200" dirty="0" smtClean="0"/>
                        <a:t>(</a:t>
                      </a:r>
                      <a:r>
                        <a:rPr lang="en-US" altLang="zh-CN" sz="1200" dirty="0" err="1" smtClean="0"/>
                        <a:t>Mifare</a:t>
                      </a:r>
                      <a:r>
                        <a:rPr lang="zh-CN" altLang="en-US" sz="1200" dirty="0" smtClean="0"/>
                        <a:t>卡、</a:t>
                      </a:r>
                      <a:r>
                        <a:rPr lang="en-US" altLang="zh-CN" sz="1200" dirty="0" err="1" smtClean="0"/>
                        <a:t>Feliaca</a:t>
                      </a:r>
                      <a:r>
                        <a:rPr lang="zh-CN" altLang="en-US" sz="1200" dirty="0" smtClean="0"/>
                        <a:t>卡</a:t>
                      </a:r>
                      <a:r>
                        <a:rPr lang="en-US" altLang="zh-CN" sz="1200" dirty="0" smtClean="0"/>
                        <a:t>)</a:t>
                      </a:r>
                      <a:r>
                        <a:rPr lang="zh-CN" altLang="en-US" sz="1200" dirty="0" smtClean="0"/>
                        <a:t>的发卡； 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en-US" altLang="zh-CN" sz="1200" dirty="0" smtClean="0"/>
                        <a:t>USB</a:t>
                      </a:r>
                      <a:r>
                        <a:rPr lang="zh-CN" altLang="en-US" sz="1200" dirty="0" smtClean="0"/>
                        <a:t>供电和通讯，工作电流</a:t>
                      </a:r>
                      <a:r>
                        <a:rPr lang="en-US" altLang="zh-CN" sz="1200" dirty="0" smtClean="0"/>
                        <a:t>&lt;150mA</a:t>
                      </a:r>
                      <a:r>
                        <a:rPr lang="zh-CN" altLang="en-US" sz="1200" dirty="0" smtClean="0"/>
                        <a:t>；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发卡距离：</a:t>
                      </a:r>
                      <a:r>
                        <a:rPr lang="en-US" altLang="zh-CN" sz="1200" dirty="0" smtClean="0"/>
                        <a:t>&gt;3cm</a:t>
                      </a:r>
                      <a:r>
                        <a:rPr lang="zh-CN" altLang="en-US" sz="1200" dirty="0" smtClean="0"/>
                        <a:t>；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外形尺寸：</a:t>
                      </a:r>
                      <a:r>
                        <a:rPr lang="en-US" altLang="zh-CN" sz="1200" dirty="0" smtClean="0"/>
                        <a:t>105*75*20 mm</a:t>
                      </a:r>
                      <a:r>
                        <a:rPr lang="zh-CN" altLang="en-US" sz="1200" dirty="0" smtClean="0"/>
                        <a:t>，</a:t>
                      </a:r>
                      <a:r>
                        <a:rPr lang="en-US" altLang="zh-CN" sz="1200" dirty="0" smtClean="0"/>
                        <a:t>0.18kg</a:t>
                      </a:r>
                      <a:r>
                        <a:rPr lang="zh-CN" altLang="en-US" sz="1200" dirty="0" smtClean="0"/>
                        <a:t>；</a:t>
                      </a:r>
                    </a:p>
                    <a:p>
                      <a:pPr marL="288925" indent="-288925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u"/>
                        <a:defRPr/>
                      </a:pPr>
                      <a:r>
                        <a:rPr lang="zh-CN" altLang="en-US" sz="1200" dirty="0" smtClean="0"/>
                        <a:t>发卡成功有</a:t>
                      </a:r>
                      <a:r>
                        <a:rPr lang="en-US" altLang="zh-CN" sz="1200" dirty="0" smtClean="0"/>
                        <a:t>LED</a:t>
                      </a:r>
                      <a:r>
                        <a:rPr lang="zh-CN" altLang="en-US" sz="1200" dirty="0" smtClean="0"/>
                        <a:t>指示灯和蜂鸣器提示；</a:t>
                      </a:r>
                      <a:endParaRPr lang="zh-CN" altLang="en-US" sz="1200" dirty="0" smtClean="0">
                        <a:solidFill>
                          <a:prstClr val="black"/>
                        </a:solidFill>
                        <a:latin typeface="微软雅黑" pitchFamily="34" charset="-122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052572"/>
            <a:ext cx="1741406" cy="12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286124"/>
            <a:ext cx="2428861" cy="182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5214468"/>
            <a:ext cx="1758936" cy="133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10" name="标题 10"/>
          <p:cNvSpPr txBox="1">
            <a:spLocks/>
          </p:cNvSpPr>
          <p:nvPr/>
        </p:nvSpPr>
        <p:spPr>
          <a:xfrm>
            <a:off x="323528" y="260648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门禁产品推荐</a:t>
            </a:r>
          </a:p>
        </p:txBody>
      </p:sp>
    </p:spTree>
    <p:extLst>
      <p:ext uri="{BB962C8B-B14F-4D97-AF65-F5344CB8AC3E}">
        <p14:creationId xmlns:p14="http://schemas.microsoft.com/office/powerpoint/2010/main" val="14361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标题 1"/>
          <p:cNvSpPr>
            <a:spLocks noGrp="1"/>
          </p:cNvSpPr>
          <p:nvPr>
            <p:ph type="title" idx="4294967295"/>
          </p:nvPr>
        </p:nvSpPr>
        <p:spPr>
          <a:xfrm>
            <a:off x="2808288" y="142875"/>
            <a:ext cx="6335712" cy="838200"/>
          </a:xfrm>
        </p:spPr>
        <p:txBody>
          <a:bodyPr/>
          <a:lstStyle/>
          <a:p>
            <a:pPr algn="l"/>
            <a:r>
              <a:rPr lang="zh-CN" altLang="en-US" sz="2400" dirty="0" smtClean="0">
                <a:effectLst/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2400" dirty="0">
              <a:effectLst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154995"/>
              </p:ext>
            </p:extLst>
          </p:nvPr>
        </p:nvGraphicFramePr>
        <p:xfrm>
          <a:off x="142844" y="1857364"/>
          <a:ext cx="8929717" cy="35634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43008"/>
                <a:gridCol w="1643073"/>
                <a:gridCol w="2466694"/>
                <a:gridCol w="3676942"/>
              </a:tblGrid>
              <a:tr h="47478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类型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型号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外观</a:t>
                      </a:r>
                      <a:endParaRPr lang="zh-CN" altLang="en-US" sz="18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特性</a:t>
                      </a:r>
                      <a:endParaRPr lang="zh-CN" altLang="en-US" sz="1800" dirty="0"/>
                    </a:p>
                  </a:txBody>
                  <a:tcPr marT="60960" marB="60960"/>
                </a:tc>
              </a:tr>
              <a:tr h="1226830">
                <a:tc>
                  <a:txBody>
                    <a:bodyPr/>
                    <a:lstStyle/>
                    <a:p>
                      <a:pPr algn="ctr">
                        <a:lnSpc>
                          <a:spcPct val="400000"/>
                        </a:lnSpc>
                      </a:pPr>
                      <a:r>
                        <a:rPr lang="zh-CN" altLang="en-US" sz="1200" dirty="0" smtClean="0"/>
                        <a:t>车位检测器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</a:pPr>
                      <a:r>
                        <a:rPr lang="en-US" altLang="zh-CN" sz="1200" kern="1200" dirty="0" smtClean="0"/>
                        <a:t>DH-ITC134-PVRB3A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</a:pPr>
                      <a:r>
                        <a:rPr lang="en-US" altLang="zh-CN" sz="1200" kern="1200" dirty="0" smtClean="0"/>
                        <a:t>DH-ITC134-PVRB4A</a:t>
                      </a:r>
                      <a:endParaRPr lang="en-US" altLang="zh-CN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支持车辆视频检测及车牌识别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集成车位指示灯，根据内置逻辑算法判别车位空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None/>
                      </a:pPr>
                      <a:r>
                        <a:rPr lang="zh-CN" altLang="en-US" sz="1200" dirty="0" smtClean="0"/>
                        <a:t>    满状态，并触发相应指示灯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可同时兼顾</a:t>
                      </a:r>
                      <a:r>
                        <a:rPr lang="en-US" altLang="zh-CN" sz="1200" dirty="0" smtClean="0"/>
                        <a:t>2</a:t>
                      </a:r>
                      <a:r>
                        <a:rPr lang="zh-CN" altLang="en-US" sz="1200" dirty="0" smtClean="0"/>
                        <a:t>个车位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内置</a:t>
                      </a:r>
                      <a:r>
                        <a:rPr lang="en-US" altLang="zh-CN" sz="1200" dirty="0" smtClean="0"/>
                        <a:t>WIFI</a:t>
                      </a:r>
                      <a:r>
                        <a:rPr lang="zh-CN" altLang="en-US" sz="1200" dirty="0" smtClean="0"/>
                        <a:t>模块（</a:t>
                      </a:r>
                      <a:r>
                        <a:rPr lang="en-US" altLang="zh-CN" sz="1200" dirty="0" smtClean="0"/>
                        <a:t>DH-ITC134-PVRB4A</a:t>
                      </a:r>
                      <a:r>
                        <a:rPr lang="zh-CN" altLang="en-US" sz="1200" dirty="0" smtClean="0"/>
                        <a:t>）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en-US" altLang="zh-CN" sz="1200" dirty="0" smtClean="0"/>
                        <a:t>1/3”CMOS</a:t>
                      </a:r>
                      <a:r>
                        <a:rPr lang="zh-CN" altLang="en-US" sz="1200" dirty="0" smtClean="0"/>
                        <a:t>，分辨率</a:t>
                      </a:r>
                      <a:r>
                        <a:rPr lang="en-US" altLang="zh-CN" sz="1200" dirty="0" smtClean="0"/>
                        <a:t>1280×960</a:t>
                      </a:r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en-US" altLang="zh-CN" sz="1200" dirty="0" smtClean="0"/>
                        <a:t>JPEG</a:t>
                      </a:r>
                      <a:r>
                        <a:rPr lang="zh-CN" altLang="en-US" sz="1200" dirty="0" smtClean="0"/>
                        <a:t>图片与</a:t>
                      </a:r>
                      <a:r>
                        <a:rPr lang="en-US" altLang="zh-CN" sz="1200" dirty="0" smtClean="0"/>
                        <a:t>H.264</a:t>
                      </a:r>
                      <a:r>
                        <a:rPr lang="zh-CN" altLang="en-US" sz="1200" dirty="0" smtClean="0"/>
                        <a:t>视频双码流输出，帧率</a:t>
                      </a:r>
                      <a:r>
                        <a:rPr lang="en-US" altLang="zh-CN" sz="1200" dirty="0" smtClean="0"/>
                        <a:t>25fps</a:t>
                      </a:r>
                      <a:endParaRPr lang="en-US" altLang="zh-CN" sz="1200" dirty="0" smtClean="0">
                        <a:latin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  <a:tr h="135732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zh-CN" altLang="en-US" sz="1200" kern="1200" dirty="0" smtClean="0"/>
                        <a:t>出入口摄像机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kern="1200" dirty="0" smtClean="0"/>
                        <a:t>DH-ITC102-GVRB3A</a:t>
                      </a:r>
                      <a:endParaRPr lang="en-US" altLang="zh-CN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200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en-US" altLang="zh-CN" sz="1200" dirty="0" smtClean="0"/>
                        <a:t>SONY 1/3”CCD</a:t>
                      </a:r>
                      <a:r>
                        <a:rPr lang="zh-CN" altLang="en-US" sz="1200" dirty="0" smtClean="0"/>
                        <a:t>，分辨率</a:t>
                      </a:r>
                      <a:r>
                        <a:rPr lang="en-US" altLang="zh-CN" sz="1200" dirty="0" smtClean="0"/>
                        <a:t>1280×720</a:t>
                      </a:r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en-US" altLang="zh-CN" sz="1200" dirty="0" smtClean="0"/>
                        <a:t>JPEG</a:t>
                      </a:r>
                      <a:r>
                        <a:rPr lang="zh-CN" altLang="en-US" sz="1200" dirty="0" smtClean="0"/>
                        <a:t>图片与</a:t>
                      </a:r>
                      <a:r>
                        <a:rPr lang="en-US" altLang="zh-CN" sz="1200" dirty="0" smtClean="0"/>
                        <a:t>H.264</a:t>
                      </a:r>
                      <a:r>
                        <a:rPr lang="zh-CN" altLang="en-US" sz="1200" dirty="0" smtClean="0"/>
                        <a:t>视频双码流输出，帧率</a:t>
                      </a:r>
                      <a:r>
                        <a:rPr lang="en-US" altLang="zh-CN" sz="1200" dirty="0" smtClean="0"/>
                        <a:t>25fps</a:t>
                      </a:r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支持线圈、视频检测及自动切换方式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护罩一体化设计，集成白光</a:t>
                      </a:r>
                      <a:r>
                        <a:rPr lang="en-US" altLang="zh-CN" sz="1200" dirty="0" smtClean="0"/>
                        <a:t>LED</a:t>
                      </a:r>
                      <a:r>
                        <a:rPr lang="zh-CN" altLang="en-US" sz="1200" dirty="0" smtClean="0"/>
                        <a:t>补光灯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支持低照度下自动开启补光灯</a:t>
                      </a:r>
                      <a:endParaRPr lang="en-US" altLang="zh-CN" sz="1200" dirty="0" smtClean="0"/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防护等级</a:t>
                      </a:r>
                      <a:r>
                        <a:rPr lang="en-US" altLang="zh-CN" sz="1200" dirty="0" smtClean="0"/>
                        <a:t>IP66</a:t>
                      </a:r>
                    </a:p>
                    <a:p>
                      <a:pPr>
                        <a:lnSpc>
                          <a:spcPts val="1600"/>
                        </a:lnSpc>
                        <a:buClr>
                          <a:srgbClr val="C00000"/>
                        </a:buClr>
                        <a:buFont typeface="Wingdings" pitchFamily="2" charset="2"/>
                        <a:buChar char="u"/>
                      </a:pPr>
                      <a:r>
                        <a:rPr lang="zh-CN" altLang="en-US" sz="1200" dirty="0" smtClean="0"/>
                        <a:t>内置车辆检测、车牌识别及智能化算法</a:t>
                      </a:r>
                      <a:endParaRPr lang="en-US" altLang="zh-CN" sz="1200" dirty="0">
                        <a:solidFill>
                          <a:srgbClr val="000000"/>
                        </a:solidFill>
                        <a:latin typeface="微软雅黑" pitchFamily="34" charset="-122"/>
                        <a:cs typeface="Arial" pitchFamily="34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2739282"/>
            <a:ext cx="1500198" cy="114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Documents and Settings\23655\feiq\RichOle\4235288808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143380"/>
            <a:ext cx="2225360" cy="928694"/>
          </a:xfrm>
          <a:prstGeom prst="rect">
            <a:avLst/>
          </a:prstGeom>
          <a:noFill/>
        </p:spPr>
      </p:pic>
      <p:sp>
        <p:nvSpPr>
          <p:cNvPr id="7" name="标题 1"/>
          <p:cNvSpPr txBox="1">
            <a:spLocks/>
          </p:cNvSpPr>
          <p:nvPr/>
        </p:nvSpPr>
        <p:spPr>
          <a:xfrm>
            <a:off x="0" y="285729"/>
            <a:ext cx="2357422" cy="57150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产品介绍</a:t>
            </a:r>
          </a:p>
        </p:txBody>
      </p:sp>
      <p:sp>
        <p:nvSpPr>
          <p:cNvPr id="12" name="标题 7"/>
          <p:cNvSpPr txBox="1">
            <a:spLocks/>
          </p:cNvSpPr>
          <p:nvPr/>
        </p:nvSpPr>
        <p:spPr>
          <a:xfrm>
            <a:off x="395536" y="260648"/>
            <a:ext cx="6804025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出入口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itchFamily="34" charset="-122"/>
              </a:rPr>
              <a:t>&amp;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停车场</a:t>
            </a: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</a:rPr>
              <a:t>产品推荐</a:t>
            </a:r>
          </a:p>
        </p:txBody>
      </p:sp>
    </p:spTree>
    <p:extLst>
      <p:ext uri="{BB962C8B-B14F-4D97-AF65-F5344CB8AC3E}">
        <p14:creationId xmlns:p14="http://schemas.microsoft.com/office/powerpoint/2010/main" val="219722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标题 1"/>
          <p:cNvSpPr>
            <a:spLocks noGrp="1"/>
          </p:cNvSpPr>
          <p:nvPr>
            <p:ph type="title" idx="4294967295"/>
          </p:nvPr>
        </p:nvSpPr>
        <p:spPr>
          <a:xfrm>
            <a:off x="0" y="165100"/>
            <a:ext cx="2159000" cy="647700"/>
          </a:xfrm>
        </p:spPr>
        <p:txBody>
          <a:bodyPr/>
          <a:lstStyle/>
          <a:p>
            <a:pPr algn="l"/>
            <a:r>
              <a:rPr lang="zh-CN" altLang="en-US" smtClean="0"/>
              <a:t>目 录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262063" y="2685803"/>
            <a:ext cx="6694487" cy="550863"/>
            <a:chOff x="1262063" y="2510896"/>
            <a:chExt cx="6694487" cy="550863"/>
          </a:xfrm>
        </p:grpSpPr>
        <p:grpSp>
          <p:nvGrpSpPr>
            <p:cNvPr id="34853" name="Group 23"/>
            <p:cNvGrpSpPr>
              <a:grpSpLocks/>
            </p:cNvGrpSpPr>
            <p:nvPr/>
          </p:nvGrpSpPr>
          <p:grpSpPr bwMode="auto">
            <a:xfrm>
              <a:off x="1262063" y="2510896"/>
              <a:ext cx="6694487" cy="550863"/>
              <a:chOff x="486" y="2131"/>
              <a:chExt cx="4889" cy="364"/>
            </a:xfrm>
          </p:grpSpPr>
          <p:sp>
            <p:nvSpPr>
              <p:cNvPr id="114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3" name="Freeform 28"/>
            <p:cNvSpPr>
              <a:spLocks/>
            </p:cNvSpPr>
            <p:nvPr/>
          </p:nvSpPr>
          <p:spPr bwMode="auto">
            <a:xfrm>
              <a:off x="1341482" y="2600184"/>
              <a:ext cx="792822" cy="37834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solidFill>
              <a:srgbClr val="E6001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110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382853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>
                  <a:solidFill>
                    <a:schemeClr val="tx1"/>
                  </a:solidFill>
                  <a:latin typeface="微软雅黑"/>
                </a:rPr>
                <a:t>大华</a:t>
              </a:r>
              <a:r>
                <a:rPr lang="zh-CN" altLang="en-US" sz="1800" kern="0" dirty="0" smtClean="0">
                  <a:solidFill>
                    <a:schemeClr val="tx1"/>
                  </a:solidFill>
                  <a:latin typeface="微软雅黑"/>
                </a:rPr>
                <a:t>智慧园区安全方案</a:t>
              </a:r>
              <a:endParaRPr lang="zh-CN" altLang="en-US" sz="1800" kern="0" dirty="0">
                <a:solidFill>
                  <a:schemeClr val="tx1"/>
                </a:solidFill>
                <a:latin typeface="微软雅黑"/>
              </a:endParaRPr>
            </a:p>
          </p:txBody>
        </p:sp>
        <p:sp>
          <p:nvSpPr>
            <p:cNvPr id="111" name="文本框 33"/>
            <p:cNvSpPr txBox="1"/>
            <p:nvPr/>
          </p:nvSpPr>
          <p:spPr bwMode="auto">
            <a:xfrm>
              <a:off x="1520825" y="2604347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2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262063" y="1844824"/>
            <a:ext cx="6694487" cy="550862"/>
            <a:chOff x="1262063" y="3346980"/>
            <a:chExt cx="6694487" cy="550862"/>
          </a:xfrm>
        </p:grpSpPr>
        <p:grpSp>
          <p:nvGrpSpPr>
            <p:cNvPr id="34836" name="Group 62"/>
            <p:cNvGrpSpPr>
              <a:grpSpLocks/>
            </p:cNvGrpSpPr>
            <p:nvPr/>
          </p:nvGrpSpPr>
          <p:grpSpPr bwMode="auto">
            <a:xfrm>
              <a:off x="1262063" y="3346980"/>
              <a:ext cx="6694487" cy="550862"/>
              <a:chOff x="338" y="1852"/>
              <a:chExt cx="4889" cy="364"/>
            </a:xfrm>
          </p:grpSpPr>
          <p:grpSp>
            <p:nvGrpSpPr>
              <p:cNvPr id="34839" name="Group 23"/>
              <p:cNvGrpSpPr>
                <a:grpSpLocks/>
              </p:cNvGrpSpPr>
              <p:nvPr/>
            </p:nvGrpSpPr>
            <p:grpSpPr bwMode="auto">
              <a:xfrm>
                <a:off x="338" y="1852"/>
                <a:ext cx="4889" cy="364"/>
                <a:chOff x="486" y="2131"/>
                <a:chExt cx="4889" cy="364"/>
              </a:xfrm>
            </p:grpSpPr>
            <p:sp>
              <p:nvSpPr>
                <p:cNvPr id="131" name="Freeform 24"/>
                <p:cNvSpPr>
                  <a:spLocks/>
                </p:cNvSpPr>
                <p:nvPr/>
              </p:nvSpPr>
              <p:spPr bwMode="auto">
                <a:xfrm>
                  <a:off x="486" y="2131"/>
                  <a:ext cx="4889" cy="364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5026" y="0"/>
                    </a:cxn>
                    <a:cxn ang="0">
                      <a:pos x="5078" y="9"/>
                    </a:cxn>
                    <a:cxn ang="0">
                      <a:pos x="5195" y="194"/>
                    </a:cxn>
                    <a:cxn ang="0">
                      <a:pos x="5078" y="378"/>
                    </a:cxn>
                    <a:cxn ang="0">
                      <a:pos x="5026" y="387"/>
                    </a:cxn>
                    <a:cxn ang="0">
                      <a:pos x="169" y="387"/>
                    </a:cxn>
                    <a:cxn ang="0">
                      <a:pos x="117" y="378"/>
                    </a:cxn>
                    <a:cxn ang="0">
                      <a:pos x="0" y="194"/>
                    </a:cxn>
                    <a:cxn ang="0">
                      <a:pos x="117" y="9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5195" h="387">
                      <a:moveTo>
                        <a:pt x="169" y="0"/>
                      </a:moveTo>
                      <a:cubicBezTo>
                        <a:pt x="5026" y="0"/>
                        <a:pt x="5026" y="0"/>
                        <a:pt x="5026" y="0"/>
                      </a:cubicBezTo>
                      <a:cubicBezTo>
                        <a:pt x="5044" y="0"/>
                        <a:pt x="5061" y="3"/>
                        <a:pt x="5078" y="9"/>
                      </a:cubicBezTo>
                      <a:cubicBezTo>
                        <a:pt x="5153" y="37"/>
                        <a:pt x="5195" y="116"/>
                        <a:pt x="5195" y="194"/>
                      </a:cubicBezTo>
                      <a:cubicBezTo>
                        <a:pt x="5195" y="271"/>
                        <a:pt x="5153" y="350"/>
                        <a:pt x="5078" y="378"/>
                      </a:cubicBezTo>
                      <a:cubicBezTo>
                        <a:pt x="5061" y="384"/>
                        <a:pt x="5044" y="387"/>
                        <a:pt x="5026" y="387"/>
                      </a:cubicBezTo>
                      <a:cubicBezTo>
                        <a:pt x="169" y="387"/>
                        <a:pt x="169" y="387"/>
                        <a:pt x="169" y="387"/>
                      </a:cubicBezTo>
                      <a:cubicBezTo>
                        <a:pt x="151" y="387"/>
                        <a:pt x="133" y="384"/>
                        <a:pt x="117" y="378"/>
                      </a:cubicBezTo>
                      <a:cubicBezTo>
                        <a:pt x="42" y="350"/>
                        <a:pt x="0" y="271"/>
                        <a:pt x="0" y="194"/>
                      </a:cubicBezTo>
                      <a:cubicBezTo>
                        <a:pt x="0" y="116"/>
                        <a:pt x="42" y="37"/>
                        <a:pt x="117" y="9"/>
                      </a:cubicBezTo>
                      <a:cubicBezTo>
                        <a:pt x="133" y="3"/>
                        <a:pt x="151" y="0"/>
                        <a:pt x="169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>
                        <a:gamma/>
                        <a:tint val="44314"/>
                        <a:invGamma/>
                      </a:srgbClr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2" name="Freeform 25"/>
                <p:cNvSpPr>
                  <a:spLocks/>
                </p:cNvSpPr>
                <p:nvPr/>
              </p:nvSpPr>
              <p:spPr bwMode="auto">
                <a:xfrm>
                  <a:off x="494" y="2140"/>
                  <a:ext cx="4873" cy="344"/>
                </a:xfrm>
                <a:custGeom>
                  <a:avLst/>
                  <a:gdLst/>
                  <a:ahLst/>
                  <a:cxnLst>
                    <a:cxn ang="0">
                      <a:pos x="160" y="0"/>
                    </a:cxn>
                    <a:cxn ang="0">
                      <a:pos x="5017" y="0"/>
                    </a:cxn>
                    <a:cxn ang="0">
                      <a:pos x="5066" y="9"/>
                    </a:cxn>
                    <a:cxn ang="0">
                      <a:pos x="5177" y="185"/>
                    </a:cxn>
                    <a:cxn ang="0">
                      <a:pos x="5066" y="360"/>
                    </a:cxn>
                    <a:cxn ang="0">
                      <a:pos x="5017" y="369"/>
                    </a:cxn>
                    <a:cxn ang="0">
                      <a:pos x="160" y="369"/>
                    </a:cxn>
                    <a:cxn ang="0">
                      <a:pos x="111" y="360"/>
                    </a:cxn>
                    <a:cxn ang="0">
                      <a:pos x="0" y="185"/>
                    </a:cxn>
                    <a:cxn ang="0">
                      <a:pos x="111" y="9"/>
                    </a:cxn>
                    <a:cxn ang="0">
                      <a:pos x="160" y="0"/>
                    </a:cxn>
                  </a:cxnLst>
                  <a:rect l="0" t="0" r="r" b="b"/>
                  <a:pathLst>
                    <a:path w="5177" h="369">
                      <a:moveTo>
                        <a:pt x="160" y="0"/>
                      </a:moveTo>
                      <a:cubicBezTo>
                        <a:pt x="5017" y="0"/>
                        <a:pt x="5017" y="0"/>
                        <a:pt x="5017" y="0"/>
                      </a:cubicBezTo>
                      <a:cubicBezTo>
                        <a:pt x="5034" y="0"/>
                        <a:pt x="5050" y="3"/>
                        <a:pt x="5066" y="9"/>
                      </a:cubicBezTo>
                      <a:cubicBezTo>
                        <a:pt x="5137" y="35"/>
                        <a:pt x="5177" y="111"/>
                        <a:pt x="5177" y="185"/>
                      </a:cubicBezTo>
                      <a:cubicBezTo>
                        <a:pt x="5177" y="258"/>
                        <a:pt x="5137" y="334"/>
                        <a:pt x="5066" y="360"/>
                      </a:cubicBezTo>
                      <a:cubicBezTo>
                        <a:pt x="5050" y="366"/>
                        <a:pt x="5034" y="369"/>
                        <a:pt x="5017" y="369"/>
                      </a:cubicBezTo>
                      <a:cubicBezTo>
                        <a:pt x="160" y="369"/>
                        <a:pt x="160" y="369"/>
                        <a:pt x="160" y="369"/>
                      </a:cubicBezTo>
                      <a:cubicBezTo>
                        <a:pt x="143" y="369"/>
                        <a:pt x="126" y="366"/>
                        <a:pt x="111" y="360"/>
                      </a:cubicBezTo>
                      <a:cubicBezTo>
                        <a:pt x="40" y="334"/>
                        <a:pt x="0" y="258"/>
                        <a:pt x="0" y="185"/>
                      </a:cubicBezTo>
                      <a:cubicBezTo>
                        <a:pt x="0" y="111"/>
                        <a:pt x="40" y="35"/>
                        <a:pt x="111" y="9"/>
                      </a:cubicBezTo>
                      <a:cubicBezTo>
                        <a:pt x="126" y="3"/>
                        <a:pt x="143" y="0"/>
                        <a:pt x="16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" name="Freeform 26"/>
                <p:cNvSpPr>
                  <a:spLocks/>
                </p:cNvSpPr>
                <p:nvPr/>
              </p:nvSpPr>
              <p:spPr bwMode="auto">
                <a:xfrm>
                  <a:off x="503" y="2148"/>
                  <a:ext cx="4853" cy="330"/>
                </a:xfrm>
                <a:custGeom>
                  <a:avLst/>
                  <a:gdLst/>
                  <a:ahLst/>
                  <a:cxnLst>
                    <a:cxn ang="0">
                      <a:pos x="151" y="0"/>
                    </a:cxn>
                    <a:cxn ang="0">
                      <a:pos x="5008" y="0"/>
                    </a:cxn>
                    <a:cxn ang="0">
                      <a:pos x="5159" y="176"/>
                    </a:cxn>
                    <a:cxn ang="0">
                      <a:pos x="5008" y="351"/>
                    </a:cxn>
                    <a:cxn ang="0">
                      <a:pos x="151" y="351"/>
                    </a:cxn>
                    <a:cxn ang="0">
                      <a:pos x="0" y="176"/>
                    </a:cxn>
                    <a:cxn ang="0">
                      <a:pos x="151" y="0"/>
                    </a:cxn>
                  </a:cxnLst>
                  <a:rect l="0" t="0" r="r" b="b"/>
                  <a:pathLst>
                    <a:path w="5159" h="351">
                      <a:moveTo>
                        <a:pt x="151" y="0"/>
                      </a:moveTo>
                      <a:cubicBezTo>
                        <a:pt x="5008" y="0"/>
                        <a:pt x="5008" y="0"/>
                        <a:pt x="5008" y="0"/>
                      </a:cubicBezTo>
                      <a:cubicBezTo>
                        <a:pt x="5091" y="0"/>
                        <a:pt x="5159" y="79"/>
                        <a:pt x="5159" y="176"/>
                      </a:cubicBezTo>
                      <a:cubicBezTo>
                        <a:pt x="5159" y="272"/>
                        <a:pt x="5091" y="351"/>
                        <a:pt x="5008" y="351"/>
                      </a:cubicBezTo>
                      <a:cubicBezTo>
                        <a:pt x="151" y="351"/>
                        <a:pt x="151" y="351"/>
                        <a:pt x="151" y="351"/>
                      </a:cubicBezTo>
                      <a:cubicBezTo>
                        <a:pt x="68" y="351"/>
                        <a:pt x="0" y="272"/>
                        <a:pt x="0" y="176"/>
                      </a:cubicBezTo>
                      <a:cubicBezTo>
                        <a:pt x="0" y="79"/>
                        <a:pt x="68" y="0"/>
                        <a:pt x="151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30" name="Freeform 28"/>
              <p:cNvSpPr>
                <a:spLocks/>
              </p:cNvSpPr>
              <p:nvPr/>
            </p:nvSpPr>
            <p:spPr bwMode="auto">
              <a:xfrm>
                <a:off x="396" y="1911"/>
                <a:ext cx="579" cy="250"/>
              </a:xfrm>
              <a:custGeom>
                <a:avLst/>
                <a:gdLst/>
                <a:ahLst/>
                <a:cxnLst>
                  <a:cxn ang="0">
                    <a:pos x="132" y="0"/>
                  </a:cxn>
                  <a:cxn ang="0">
                    <a:pos x="483" y="0"/>
                  </a:cxn>
                  <a:cxn ang="0">
                    <a:pos x="615" y="132"/>
                  </a:cxn>
                  <a:cxn ang="0">
                    <a:pos x="483" y="263"/>
                  </a:cxn>
                  <a:cxn ang="0">
                    <a:pos x="132" y="263"/>
                  </a:cxn>
                  <a:cxn ang="0">
                    <a:pos x="0" y="132"/>
                  </a:cxn>
                  <a:cxn ang="0">
                    <a:pos x="132" y="0"/>
                  </a:cxn>
                </a:cxnLst>
                <a:rect l="0" t="0" r="r" b="b"/>
                <a:pathLst>
                  <a:path w="615" h="263">
                    <a:moveTo>
                      <a:pt x="132" y="0"/>
                    </a:moveTo>
                    <a:cubicBezTo>
                      <a:pt x="483" y="0"/>
                      <a:pt x="483" y="0"/>
                      <a:pt x="483" y="0"/>
                    </a:cubicBezTo>
                    <a:cubicBezTo>
                      <a:pt x="556" y="0"/>
                      <a:pt x="615" y="59"/>
                      <a:pt x="615" y="132"/>
                    </a:cubicBezTo>
                    <a:cubicBezTo>
                      <a:pt x="615" y="204"/>
                      <a:pt x="556" y="263"/>
                      <a:pt x="483" y="263"/>
                    </a:cubicBezTo>
                    <a:cubicBezTo>
                      <a:pt x="132" y="263"/>
                      <a:pt x="132" y="263"/>
                      <a:pt x="132" y="263"/>
                    </a:cubicBezTo>
                    <a:cubicBezTo>
                      <a:pt x="59" y="263"/>
                      <a:pt x="0" y="204"/>
                      <a:pt x="0" y="132"/>
                    </a:cubicBezTo>
                    <a:cubicBezTo>
                      <a:pt x="0" y="59"/>
                      <a:pt x="59" y="0"/>
                      <a:pt x="132" y="0"/>
                    </a:cubicBezTo>
                    <a:close/>
                  </a:path>
                </a:pathLst>
              </a:custGeom>
              <a:gradFill>
                <a:gsLst>
                  <a:gs pos="0">
                    <a:sysClr val="window" lastClr="FFFFFF">
                      <a:lumMod val="75000"/>
                    </a:sysClr>
                  </a:gs>
                  <a:gs pos="100000">
                    <a:sysClr val="window" lastClr="FFFFFF">
                      <a:lumMod val="50000"/>
                    </a:sysClr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7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智慧园区安全理解</a:t>
              </a:r>
              <a:r>
                <a:rPr lang="zh-CN" altLang="en-US" sz="1800" kern="0" dirty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和现状</a:t>
              </a:r>
            </a:p>
          </p:txBody>
        </p:sp>
        <p:sp>
          <p:nvSpPr>
            <p:cNvPr id="128" name="文本框 33"/>
            <p:cNvSpPr txBox="1"/>
            <p:nvPr/>
          </p:nvSpPr>
          <p:spPr bwMode="auto">
            <a:xfrm>
              <a:off x="1520825" y="342318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1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60" name="组合 49"/>
          <p:cNvGrpSpPr>
            <a:grpSpLocks/>
          </p:cNvGrpSpPr>
          <p:nvPr/>
        </p:nvGrpSpPr>
        <p:grpSpPr bwMode="auto">
          <a:xfrm>
            <a:off x="1262063" y="3526783"/>
            <a:ext cx="6694487" cy="550862"/>
            <a:chOff x="827584" y="1700808"/>
            <a:chExt cx="7761287" cy="577850"/>
          </a:xfrm>
        </p:grpSpPr>
        <p:grpSp>
          <p:nvGrpSpPr>
            <p:cNvPr id="61" name="Group 62"/>
            <p:cNvGrpSpPr>
              <a:grpSpLocks/>
            </p:cNvGrpSpPr>
            <p:nvPr/>
          </p:nvGrpSpPr>
          <p:grpSpPr bwMode="auto">
            <a:xfrm>
              <a:off x="827584" y="1700808"/>
              <a:ext cx="7761287" cy="577850"/>
              <a:chOff x="338" y="1852"/>
              <a:chExt cx="4889" cy="364"/>
            </a:xfrm>
          </p:grpSpPr>
          <p:grpSp>
            <p:nvGrpSpPr>
              <p:cNvPr id="64" name="Group 23"/>
              <p:cNvGrpSpPr>
                <a:grpSpLocks/>
              </p:cNvGrpSpPr>
              <p:nvPr/>
            </p:nvGrpSpPr>
            <p:grpSpPr bwMode="auto">
              <a:xfrm>
                <a:off x="338" y="1852"/>
                <a:ext cx="4889" cy="364"/>
                <a:chOff x="486" y="2131"/>
                <a:chExt cx="4889" cy="364"/>
              </a:xfrm>
            </p:grpSpPr>
            <p:sp>
              <p:nvSpPr>
                <p:cNvPr id="66" name="Freeform 24"/>
                <p:cNvSpPr>
                  <a:spLocks/>
                </p:cNvSpPr>
                <p:nvPr/>
              </p:nvSpPr>
              <p:spPr bwMode="auto">
                <a:xfrm>
                  <a:off x="486" y="2131"/>
                  <a:ext cx="4889" cy="364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5026" y="0"/>
                    </a:cxn>
                    <a:cxn ang="0">
                      <a:pos x="5078" y="9"/>
                    </a:cxn>
                    <a:cxn ang="0">
                      <a:pos x="5195" y="194"/>
                    </a:cxn>
                    <a:cxn ang="0">
                      <a:pos x="5078" y="378"/>
                    </a:cxn>
                    <a:cxn ang="0">
                      <a:pos x="5026" y="387"/>
                    </a:cxn>
                    <a:cxn ang="0">
                      <a:pos x="169" y="387"/>
                    </a:cxn>
                    <a:cxn ang="0">
                      <a:pos x="117" y="378"/>
                    </a:cxn>
                    <a:cxn ang="0">
                      <a:pos x="0" y="194"/>
                    </a:cxn>
                    <a:cxn ang="0">
                      <a:pos x="117" y="9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5195" h="387">
                      <a:moveTo>
                        <a:pt x="169" y="0"/>
                      </a:moveTo>
                      <a:cubicBezTo>
                        <a:pt x="5026" y="0"/>
                        <a:pt x="5026" y="0"/>
                        <a:pt x="5026" y="0"/>
                      </a:cubicBezTo>
                      <a:cubicBezTo>
                        <a:pt x="5044" y="0"/>
                        <a:pt x="5061" y="3"/>
                        <a:pt x="5078" y="9"/>
                      </a:cubicBezTo>
                      <a:cubicBezTo>
                        <a:pt x="5153" y="37"/>
                        <a:pt x="5195" y="116"/>
                        <a:pt x="5195" y="194"/>
                      </a:cubicBezTo>
                      <a:cubicBezTo>
                        <a:pt x="5195" y="271"/>
                        <a:pt x="5153" y="350"/>
                        <a:pt x="5078" y="378"/>
                      </a:cubicBezTo>
                      <a:cubicBezTo>
                        <a:pt x="5061" y="384"/>
                        <a:pt x="5044" y="387"/>
                        <a:pt x="5026" y="387"/>
                      </a:cubicBezTo>
                      <a:cubicBezTo>
                        <a:pt x="169" y="387"/>
                        <a:pt x="169" y="387"/>
                        <a:pt x="169" y="387"/>
                      </a:cubicBezTo>
                      <a:cubicBezTo>
                        <a:pt x="151" y="387"/>
                        <a:pt x="133" y="384"/>
                        <a:pt x="117" y="378"/>
                      </a:cubicBezTo>
                      <a:cubicBezTo>
                        <a:pt x="42" y="350"/>
                        <a:pt x="0" y="271"/>
                        <a:pt x="0" y="194"/>
                      </a:cubicBezTo>
                      <a:cubicBezTo>
                        <a:pt x="0" y="116"/>
                        <a:pt x="42" y="37"/>
                        <a:pt x="117" y="9"/>
                      </a:cubicBezTo>
                      <a:cubicBezTo>
                        <a:pt x="133" y="3"/>
                        <a:pt x="151" y="0"/>
                        <a:pt x="169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>
                        <a:gamma/>
                        <a:tint val="44314"/>
                        <a:invGamma/>
                      </a:srgbClr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7" name="Freeform 25"/>
                <p:cNvSpPr>
                  <a:spLocks/>
                </p:cNvSpPr>
                <p:nvPr/>
              </p:nvSpPr>
              <p:spPr bwMode="auto">
                <a:xfrm>
                  <a:off x="494" y="2140"/>
                  <a:ext cx="4873" cy="344"/>
                </a:xfrm>
                <a:custGeom>
                  <a:avLst/>
                  <a:gdLst/>
                  <a:ahLst/>
                  <a:cxnLst>
                    <a:cxn ang="0">
                      <a:pos x="160" y="0"/>
                    </a:cxn>
                    <a:cxn ang="0">
                      <a:pos x="5017" y="0"/>
                    </a:cxn>
                    <a:cxn ang="0">
                      <a:pos x="5066" y="9"/>
                    </a:cxn>
                    <a:cxn ang="0">
                      <a:pos x="5177" y="185"/>
                    </a:cxn>
                    <a:cxn ang="0">
                      <a:pos x="5066" y="360"/>
                    </a:cxn>
                    <a:cxn ang="0">
                      <a:pos x="5017" y="369"/>
                    </a:cxn>
                    <a:cxn ang="0">
                      <a:pos x="160" y="369"/>
                    </a:cxn>
                    <a:cxn ang="0">
                      <a:pos x="111" y="360"/>
                    </a:cxn>
                    <a:cxn ang="0">
                      <a:pos x="0" y="185"/>
                    </a:cxn>
                    <a:cxn ang="0">
                      <a:pos x="111" y="9"/>
                    </a:cxn>
                    <a:cxn ang="0">
                      <a:pos x="160" y="0"/>
                    </a:cxn>
                  </a:cxnLst>
                  <a:rect l="0" t="0" r="r" b="b"/>
                  <a:pathLst>
                    <a:path w="5177" h="369">
                      <a:moveTo>
                        <a:pt x="160" y="0"/>
                      </a:moveTo>
                      <a:cubicBezTo>
                        <a:pt x="5017" y="0"/>
                        <a:pt x="5017" y="0"/>
                        <a:pt x="5017" y="0"/>
                      </a:cubicBezTo>
                      <a:cubicBezTo>
                        <a:pt x="5034" y="0"/>
                        <a:pt x="5050" y="3"/>
                        <a:pt x="5066" y="9"/>
                      </a:cubicBezTo>
                      <a:cubicBezTo>
                        <a:pt x="5137" y="35"/>
                        <a:pt x="5177" y="111"/>
                        <a:pt x="5177" y="185"/>
                      </a:cubicBezTo>
                      <a:cubicBezTo>
                        <a:pt x="5177" y="258"/>
                        <a:pt x="5137" y="334"/>
                        <a:pt x="5066" y="360"/>
                      </a:cubicBezTo>
                      <a:cubicBezTo>
                        <a:pt x="5050" y="366"/>
                        <a:pt x="5034" y="369"/>
                        <a:pt x="5017" y="369"/>
                      </a:cubicBezTo>
                      <a:cubicBezTo>
                        <a:pt x="160" y="369"/>
                        <a:pt x="160" y="369"/>
                        <a:pt x="160" y="369"/>
                      </a:cubicBezTo>
                      <a:cubicBezTo>
                        <a:pt x="143" y="369"/>
                        <a:pt x="126" y="366"/>
                        <a:pt x="111" y="360"/>
                      </a:cubicBezTo>
                      <a:cubicBezTo>
                        <a:pt x="40" y="334"/>
                        <a:pt x="0" y="258"/>
                        <a:pt x="0" y="185"/>
                      </a:cubicBezTo>
                      <a:cubicBezTo>
                        <a:pt x="0" y="111"/>
                        <a:pt x="40" y="35"/>
                        <a:pt x="111" y="9"/>
                      </a:cubicBezTo>
                      <a:cubicBezTo>
                        <a:pt x="126" y="3"/>
                        <a:pt x="143" y="0"/>
                        <a:pt x="16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" name="Freeform 26"/>
                <p:cNvSpPr>
                  <a:spLocks/>
                </p:cNvSpPr>
                <p:nvPr/>
              </p:nvSpPr>
              <p:spPr bwMode="auto">
                <a:xfrm>
                  <a:off x="503" y="2148"/>
                  <a:ext cx="4853" cy="330"/>
                </a:xfrm>
                <a:custGeom>
                  <a:avLst/>
                  <a:gdLst/>
                  <a:ahLst/>
                  <a:cxnLst>
                    <a:cxn ang="0">
                      <a:pos x="151" y="0"/>
                    </a:cxn>
                    <a:cxn ang="0">
                      <a:pos x="5008" y="0"/>
                    </a:cxn>
                    <a:cxn ang="0">
                      <a:pos x="5159" y="176"/>
                    </a:cxn>
                    <a:cxn ang="0">
                      <a:pos x="5008" y="351"/>
                    </a:cxn>
                    <a:cxn ang="0">
                      <a:pos x="151" y="351"/>
                    </a:cxn>
                    <a:cxn ang="0">
                      <a:pos x="0" y="176"/>
                    </a:cxn>
                    <a:cxn ang="0">
                      <a:pos x="151" y="0"/>
                    </a:cxn>
                  </a:cxnLst>
                  <a:rect l="0" t="0" r="r" b="b"/>
                  <a:pathLst>
                    <a:path w="5159" h="351">
                      <a:moveTo>
                        <a:pt x="151" y="0"/>
                      </a:moveTo>
                      <a:cubicBezTo>
                        <a:pt x="5008" y="0"/>
                        <a:pt x="5008" y="0"/>
                        <a:pt x="5008" y="0"/>
                      </a:cubicBezTo>
                      <a:cubicBezTo>
                        <a:pt x="5091" y="0"/>
                        <a:pt x="5159" y="79"/>
                        <a:pt x="5159" y="176"/>
                      </a:cubicBezTo>
                      <a:cubicBezTo>
                        <a:pt x="5159" y="272"/>
                        <a:pt x="5091" y="351"/>
                        <a:pt x="5008" y="351"/>
                      </a:cubicBezTo>
                      <a:cubicBezTo>
                        <a:pt x="151" y="351"/>
                        <a:pt x="151" y="351"/>
                        <a:pt x="151" y="351"/>
                      </a:cubicBezTo>
                      <a:cubicBezTo>
                        <a:pt x="68" y="351"/>
                        <a:pt x="0" y="272"/>
                        <a:pt x="0" y="176"/>
                      </a:cubicBezTo>
                      <a:cubicBezTo>
                        <a:pt x="0" y="79"/>
                        <a:pt x="68" y="0"/>
                        <a:pt x="151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zh-CN" sz="16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65" name="Freeform 28"/>
              <p:cNvSpPr>
                <a:spLocks/>
              </p:cNvSpPr>
              <p:nvPr/>
            </p:nvSpPr>
            <p:spPr bwMode="auto">
              <a:xfrm>
                <a:off x="396" y="1911"/>
                <a:ext cx="579" cy="250"/>
              </a:xfrm>
              <a:custGeom>
                <a:avLst/>
                <a:gdLst/>
                <a:ahLst/>
                <a:cxnLst>
                  <a:cxn ang="0">
                    <a:pos x="132" y="0"/>
                  </a:cxn>
                  <a:cxn ang="0">
                    <a:pos x="483" y="0"/>
                  </a:cxn>
                  <a:cxn ang="0">
                    <a:pos x="615" y="132"/>
                  </a:cxn>
                  <a:cxn ang="0">
                    <a:pos x="483" y="263"/>
                  </a:cxn>
                  <a:cxn ang="0">
                    <a:pos x="132" y="263"/>
                  </a:cxn>
                  <a:cxn ang="0">
                    <a:pos x="0" y="132"/>
                  </a:cxn>
                  <a:cxn ang="0">
                    <a:pos x="132" y="0"/>
                  </a:cxn>
                </a:cxnLst>
                <a:rect l="0" t="0" r="r" b="b"/>
                <a:pathLst>
                  <a:path w="615" h="263">
                    <a:moveTo>
                      <a:pt x="132" y="0"/>
                    </a:moveTo>
                    <a:cubicBezTo>
                      <a:pt x="483" y="0"/>
                      <a:pt x="483" y="0"/>
                      <a:pt x="483" y="0"/>
                    </a:cubicBezTo>
                    <a:cubicBezTo>
                      <a:pt x="556" y="0"/>
                      <a:pt x="615" y="59"/>
                      <a:pt x="615" y="132"/>
                    </a:cubicBezTo>
                    <a:cubicBezTo>
                      <a:pt x="615" y="204"/>
                      <a:pt x="556" y="263"/>
                      <a:pt x="483" y="263"/>
                    </a:cubicBezTo>
                    <a:cubicBezTo>
                      <a:pt x="132" y="263"/>
                      <a:pt x="132" y="263"/>
                      <a:pt x="132" y="263"/>
                    </a:cubicBezTo>
                    <a:cubicBezTo>
                      <a:pt x="59" y="263"/>
                      <a:pt x="0" y="204"/>
                      <a:pt x="0" y="132"/>
                    </a:cubicBezTo>
                    <a:cubicBezTo>
                      <a:pt x="0" y="59"/>
                      <a:pt x="59" y="0"/>
                      <a:pt x="132" y="0"/>
                    </a:cubicBezTo>
                    <a:close/>
                  </a:path>
                </a:pathLst>
              </a:custGeom>
              <a:gradFill>
                <a:gsLst>
                  <a:gs pos="0">
                    <a:sysClr val="window" lastClr="FFFFFF">
                      <a:lumMod val="75000"/>
                    </a:sysClr>
                  </a:gs>
                  <a:gs pos="100000">
                    <a:sysClr val="window" lastClr="FFFFFF">
                      <a:lumMod val="50000"/>
                    </a:sysClr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" name="Text Box 69"/>
            <p:cNvSpPr txBox="1">
              <a:spLocks noChangeArrowheads="1"/>
            </p:cNvSpPr>
            <p:nvPr/>
          </p:nvSpPr>
          <p:spPr bwMode="auto">
            <a:xfrm rot="16200000">
              <a:off x="4489091" y="-797098"/>
              <a:ext cx="484283" cy="5580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项目案例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  <a:latin typeface="微软雅黑"/>
              </a:endParaRPr>
            </a:p>
          </p:txBody>
        </p:sp>
        <p:sp>
          <p:nvSpPr>
            <p:cNvPr id="63" name="文本框 33"/>
            <p:cNvSpPr txBox="1"/>
            <p:nvPr/>
          </p:nvSpPr>
          <p:spPr>
            <a:xfrm>
              <a:off x="1127581" y="1780741"/>
              <a:ext cx="504290" cy="3996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3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1262063" y="4367761"/>
            <a:ext cx="6694487" cy="550863"/>
            <a:chOff x="1262063" y="3346979"/>
            <a:chExt cx="6694487" cy="550863"/>
          </a:xfrm>
        </p:grpSpPr>
        <p:grpSp>
          <p:nvGrpSpPr>
            <p:cNvPr id="49" name="Group 23"/>
            <p:cNvGrpSpPr>
              <a:grpSpLocks/>
            </p:cNvGrpSpPr>
            <p:nvPr/>
          </p:nvGrpSpPr>
          <p:grpSpPr bwMode="auto">
            <a:xfrm>
              <a:off x="1262063" y="3346979"/>
              <a:ext cx="6694487" cy="550863"/>
              <a:chOff x="486" y="2131"/>
              <a:chExt cx="4889" cy="364"/>
            </a:xfrm>
          </p:grpSpPr>
          <p:sp>
            <p:nvSpPr>
              <p:cNvPr id="53" name="Freeform 24"/>
              <p:cNvSpPr>
                <a:spLocks/>
              </p:cNvSpPr>
              <p:nvPr/>
            </p:nvSpPr>
            <p:spPr bwMode="auto">
              <a:xfrm>
                <a:off x="486" y="2131"/>
                <a:ext cx="4889" cy="364"/>
              </a:xfrm>
              <a:custGeom>
                <a:avLst/>
                <a:gdLst/>
                <a:ahLst/>
                <a:cxnLst>
                  <a:cxn ang="0">
                    <a:pos x="169" y="0"/>
                  </a:cxn>
                  <a:cxn ang="0">
                    <a:pos x="5026" y="0"/>
                  </a:cxn>
                  <a:cxn ang="0">
                    <a:pos x="5078" y="9"/>
                  </a:cxn>
                  <a:cxn ang="0">
                    <a:pos x="5195" y="194"/>
                  </a:cxn>
                  <a:cxn ang="0">
                    <a:pos x="5078" y="378"/>
                  </a:cxn>
                  <a:cxn ang="0">
                    <a:pos x="5026" y="387"/>
                  </a:cxn>
                  <a:cxn ang="0">
                    <a:pos x="169" y="387"/>
                  </a:cxn>
                  <a:cxn ang="0">
                    <a:pos x="117" y="378"/>
                  </a:cxn>
                  <a:cxn ang="0">
                    <a:pos x="0" y="194"/>
                  </a:cxn>
                  <a:cxn ang="0">
                    <a:pos x="117" y="9"/>
                  </a:cxn>
                  <a:cxn ang="0">
                    <a:pos x="169" y="0"/>
                  </a:cxn>
                </a:cxnLst>
                <a:rect l="0" t="0" r="r" b="b"/>
                <a:pathLst>
                  <a:path w="5195" h="387">
                    <a:moveTo>
                      <a:pt x="169" y="0"/>
                    </a:moveTo>
                    <a:cubicBezTo>
                      <a:pt x="5026" y="0"/>
                      <a:pt x="5026" y="0"/>
                      <a:pt x="5026" y="0"/>
                    </a:cubicBezTo>
                    <a:cubicBezTo>
                      <a:pt x="5044" y="0"/>
                      <a:pt x="5061" y="3"/>
                      <a:pt x="5078" y="9"/>
                    </a:cubicBezTo>
                    <a:cubicBezTo>
                      <a:pt x="5153" y="37"/>
                      <a:pt x="5195" y="116"/>
                      <a:pt x="5195" y="194"/>
                    </a:cubicBezTo>
                    <a:cubicBezTo>
                      <a:pt x="5195" y="271"/>
                      <a:pt x="5153" y="350"/>
                      <a:pt x="5078" y="378"/>
                    </a:cubicBezTo>
                    <a:cubicBezTo>
                      <a:pt x="5061" y="384"/>
                      <a:pt x="5044" y="387"/>
                      <a:pt x="5026" y="387"/>
                    </a:cubicBezTo>
                    <a:cubicBezTo>
                      <a:pt x="169" y="387"/>
                      <a:pt x="169" y="387"/>
                      <a:pt x="169" y="387"/>
                    </a:cubicBezTo>
                    <a:cubicBezTo>
                      <a:pt x="151" y="387"/>
                      <a:pt x="133" y="384"/>
                      <a:pt x="117" y="378"/>
                    </a:cubicBezTo>
                    <a:cubicBezTo>
                      <a:pt x="42" y="350"/>
                      <a:pt x="0" y="271"/>
                      <a:pt x="0" y="194"/>
                    </a:cubicBezTo>
                    <a:cubicBezTo>
                      <a:pt x="0" y="116"/>
                      <a:pt x="42" y="37"/>
                      <a:pt x="117" y="9"/>
                    </a:cubicBezTo>
                    <a:cubicBezTo>
                      <a:pt x="133" y="3"/>
                      <a:pt x="151" y="0"/>
                      <a:pt x="16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08080">
                      <a:gamma/>
                      <a:tint val="44314"/>
                      <a:invGamma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25"/>
              <p:cNvSpPr>
                <a:spLocks/>
              </p:cNvSpPr>
              <p:nvPr/>
            </p:nvSpPr>
            <p:spPr bwMode="auto">
              <a:xfrm>
                <a:off x="494" y="2140"/>
                <a:ext cx="4873" cy="344"/>
              </a:xfrm>
              <a:custGeom>
                <a:avLst/>
                <a:gdLst/>
                <a:ahLst/>
                <a:cxnLst>
                  <a:cxn ang="0">
                    <a:pos x="160" y="0"/>
                  </a:cxn>
                  <a:cxn ang="0">
                    <a:pos x="5017" y="0"/>
                  </a:cxn>
                  <a:cxn ang="0">
                    <a:pos x="5066" y="9"/>
                  </a:cxn>
                  <a:cxn ang="0">
                    <a:pos x="5177" y="185"/>
                  </a:cxn>
                  <a:cxn ang="0">
                    <a:pos x="5066" y="360"/>
                  </a:cxn>
                  <a:cxn ang="0">
                    <a:pos x="5017" y="369"/>
                  </a:cxn>
                  <a:cxn ang="0">
                    <a:pos x="160" y="369"/>
                  </a:cxn>
                  <a:cxn ang="0">
                    <a:pos x="111" y="360"/>
                  </a:cxn>
                  <a:cxn ang="0">
                    <a:pos x="0" y="185"/>
                  </a:cxn>
                  <a:cxn ang="0">
                    <a:pos x="111" y="9"/>
                  </a:cxn>
                  <a:cxn ang="0">
                    <a:pos x="160" y="0"/>
                  </a:cxn>
                </a:cxnLst>
                <a:rect l="0" t="0" r="r" b="b"/>
                <a:pathLst>
                  <a:path w="5177" h="369">
                    <a:moveTo>
                      <a:pt x="160" y="0"/>
                    </a:moveTo>
                    <a:cubicBezTo>
                      <a:pt x="5017" y="0"/>
                      <a:pt x="5017" y="0"/>
                      <a:pt x="5017" y="0"/>
                    </a:cubicBezTo>
                    <a:cubicBezTo>
                      <a:pt x="5034" y="0"/>
                      <a:pt x="5050" y="3"/>
                      <a:pt x="5066" y="9"/>
                    </a:cubicBezTo>
                    <a:cubicBezTo>
                      <a:pt x="5137" y="35"/>
                      <a:pt x="5177" y="111"/>
                      <a:pt x="5177" y="185"/>
                    </a:cubicBezTo>
                    <a:cubicBezTo>
                      <a:pt x="5177" y="258"/>
                      <a:pt x="5137" y="334"/>
                      <a:pt x="5066" y="360"/>
                    </a:cubicBezTo>
                    <a:cubicBezTo>
                      <a:pt x="5050" y="366"/>
                      <a:pt x="5034" y="369"/>
                      <a:pt x="5017" y="369"/>
                    </a:cubicBezTo>
                    <a:cubicBezTo>
                      <a:pt x="160" y="369"/>
                      <a:pt x="160" y="369"/>
                      <a:pt x="160" y="369"/>
                    </a:cubicBezTo>
                    <a:cubicBezTo>
                      <a:pt x="143" y="369"/>
                      <a:pt x="126" y="366"/>
                      <a:pt x="111" y="360"/>
                    </a:cubicBezTo>
                    <a:cubicBezTo>
                      <a:pt x="40" y="334"/>
                      <a:pt x="0" y="258"/>
                      <a:pt x="0" y="185"/>
                    </a:cubicBezTo>
                    <a:cubicBezTo>
                      <a:pt x="0" y="111"/>
                      <a:pt x="40" y="35"/>
                      <a:pt x="111" y="9"/>
                    </a:cubicBezTo>
                    <a:cubicBezTo>
                      <a:pt x="126" y="3"/>
                      <a:pt x="143" y="0"/>
                      <a:pt x="16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26"/>
              <p:cNvSpPr>
                <a:spLocks/>
              </p:cNvSpPr>
              <p:nvPr/>
            </p:nvSpPr>
            <p:spPr bwMode="auto">
              <a:xfrm>
                <a:off x="503" y="2148"/>
                <a:ext cx="4853" cy="330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5008" y="0"/>
                  </a:cxn>
                  <a:cxn ang="0">
                    <a:pos x="5159" y="176"/>
                  </a:cxn>
                  <a:cxn ang="0">
                    <a:pos x="5008" y="351"/>
                  </a:cxn>
                  <a:cxn ang="0">
                    <a:pos x="151" y="351"/>
                  </a:cxn>
                  <a:cxn ang="0">
                    <a:pos x="0" y="176"/>
                  </a:cxn>
                  <a:cxn ang="0">
                    <a:pos x="151" y="0"/>
                  </a:cxn>
                </a:cxnLst>
                <a:rect l="0" t="0" r="r" b="b"/>
                <a:pathLst>
                  <a:path w="5159" h="351">
                    <a:moveTo>
                      <a:pt x="151" y="0"/>
                    </a:moveTo>
                    <a:cubicBezTo>
                      <a:pt x="5008" y="0"/>
                      <a:pt x="5008" y="0"/>
                      <a:pt x="5008" y="0"/>
                    </a:cubicBezTo>
                    <a:cubicBezTo>
                      <a:pt x="5091" y="0"/>
                      <a:pt x="5159" y="79"/>
                      <a:pt x="5159" y="176"/>
                    </a:cubicBezTo>
                    <a:cubicBezTo>
                      <a:pt x="5159" y="272"/>
                      <a:pt x="5091" y="351"/>
                      <a:pt x="5008" y="351"/>
                    </a:cubicBezTo>
                    <a:cubicBezTo>
                      <a:pt x="151" y="351"/>
                      <a:pt x="151" y="351"/>
                      <a:pt x="151" y="351"/>
                    </a:cubicBezTo>
                    <a:cubicBezTo>
                      <a:pt x="68" y="351"/>
                      <a:pt x="0" y="272"/>
                      <a:pt x="0" y="176"/>
                    </a:cubicBezTo>
                    <a:cubicBezTo>
                      <a:pt x="0" y="79"/>
                      <a:pt x="68" y="0"/>
                      <a:pt x="15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76078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zh-CN" sz="16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0" name="Freeform 28"/>
            <p:cNvSpPr>
              <a:spLocks/>
            </p:cNvSpPr>
            <p:nvPr/>
          </p:nvSpPr>
          <p:spPr bwMode="auto">
            <a:xfrm>
              <a:off x="1341482" y="3436267"/>
              <a:ext cx="792822" cy="37834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483" y="0"/>
                </a:cxn>
                <a:cxn ang="0">
                  <a:pos x="615" y="132"/>
                </a:cxn>
                <a:cxn ang="0">
                  <a:pos x="483" y="263"/>
                </a:cxn>
                <a:cxn ang="0">
                  <a:pos x="132" y="263"/>
                </a:cxn>
                <a:cxn ang="0">
                  <a:pos x="0" y="132"/>
                </a:cxn>
                <a:cxn ang="0">
                  <a:pos x="132" y="0"/>
                </a:cxn>
              </a:cxnLst>
              <a:rect l="0" t="0" r="r" b="b"/>
              <a:pathLst>
                <a:path w="615" h="263">
                  <a:moveTo>
                    <a:pt x="132" y="0"/>
                  </a:moveTo>
                  <a:cubicBezTo>
                    <a:pt x="483" y="0"/>
                    <a:pt x="483" y="0"/>
                    <a:pt x="483" y="0"/>
                  </a:cubicBezTo>
                  <a:cubicBezTo>
                    <a:pt x="556" y="0"/>
                    <a:pt x="615" y="59"/>
                    <a:pt x="615" y="132"/>
                  </a:cubicBezTo>
                  <a:cubicBezTo>
                    <a:pt x="615" y="204"/>
                    <a:pt x="556" y="263"/>
                    <a:pt x="483" y="263"/>
                  </a:cubicBezTo>
                  <a:cubicBezTo>
                    <a:pt x="132" y="263"/>
                    <a:pt x="132" y="263"/>
                    <a:pt x="132" y="263"/>
                  </a:cubicBezTo>
                  <a:cubicBezTo>
                    <a:pt x="59" y="263"/>
                    <a:pt x="0" y="204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50000"/>
                  </a:sysClr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zh-CN" sz="1600" kern="0">
                <a:solidFill>
                  <a:srgbClr val="000000"/>
                </a:solidFill>
              </a:endParaRPr>
            </a:p>
          </p:txBody>
        </p:sp>
        <p:sp>
          <p:nvSpPr>
            <p:cNvPr id="51" name="Text Box 69"/>
            <p:cNvSpPr txBox="1">
              <a:spLocks noChangeArrowheads="1"/>
            </p:cNvSpPr>
            <p:nvPr/>
          </p:nvSpPr>
          <p:spPr bwMode="auto">
            <a:xfrm rot="16200000">
              <a:off x="4398317" y="1218936"/>
              <a:ext cx="461665" cy="481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kern="0" dirty="0" smtClean="0">
                  <a:solidFill>
                    <a:sysClr val="window" lastClr="FFFFFF">
                      <a:lumMod val="50000"/>
                    </a:sysClr>
                  </a:solidFill>
                  <a:latin typeface="微软雅黑"/>
                </a:rPr>
                <a:t>推荐产品</a:t>
              </a:r>
              <a:endParaRPr lang="zh-CN" altLang="en-US" sz="1800" kern="0" dirty="0">
                <a:solidFill>
                  <a:sysClr val="window" lastClr="FFFFFF">
                    <a:lumMod val="50000"/>
                  </a:sysClr>
                </a:solidFill>
                <a:latin typeface="微软雅黑"/>
              </a:endParaRPr>
            </a:p>
          </p:txBody>
        </p:sp>
        <p:sp>
          <p:nvSpPr>
            <p:cNvPr id="52" name="文本框 33"/>
            <p:cNvSpPr txBox="1"/>
            <p:nvPr/>
          </p:nvSpPr>
          <p:spPr bwMode="auto">
            <a:xfrm>
              <a:off x="1520825" y="3440430"/>
              <a:ext cx="434975" cy="381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kern="0" dirty="0" smtClean="0">
                  <a:solidFill>
                    <a:sysClr val="window" lastClr="FFFFFF"/>
                  </a:solidFill>
                </a:rPr>
                <a:t>4</a:t>
              </a:r>
              <a:endParaRPr lang="zh-CN" altLang="en-US" sz="1800" b="1" kern="0" dirty="0">
                <a:solidFill>
                  <a:sysClr val="window" lastClr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81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/>
          <p:nvPr>
            <p:extLst>
              <p:ext uri="{D42A27DB-BD31-4B8C-83A1-F6EECF244321}">
                <p14:modId xmlns:p14="http://schemas.microsoft.com/office/powerpoint/2010/main" val="1663098642"/>
              </p:ext>
            </p:extLst>
          </p:nvPr>
        </p:nvGraphicFramePr>
        <p:xfrm>
          <a:off x="0" y="1052736"/>
          <a:ext cx="7488832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椭圆 3"/>
          <p:cNvSpPr/>
          <p:nvPr/>
        </p:nvSpPr>
        <p:spPr bwMode="auto">
          <a:xfrm>
            <a:off x="2698060" y="2708919"/>
            <a:ext cx="2160261" cy="2160263"/>
          </a:xfrm>
          <a:prstGeom prst="ellipse">
            <a:avLst/>
          </a:prstGeom>
          <a:solidFill>
            <a:srgbClr val="0070C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zh-CN"/>
          </a:p>
        </p:txBody>
      </p:sp>
      <p:sp>
        <p:nvSpPr>
          <p:cNvPr id="6" name="椭圆 5"/>
          <p:cNvSpPr/>
          <p:nvPr/>
        </p:nvSpPr>
        <p:spPr bwMode="auto">
          <a:xfrm>
            <a:off x="1030592" y="1069216"/>
            <a:ext cx="5400600" cy="5400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267744" y="1916832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入侵报警系统</a:t>
            </a:r>
            <a:endParaRPr lang="zh-CN" altLang="en-US" sz="1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74725" y="1916832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出入口控制系统</a:t>
            </a:r>
            <a:endParaRPr lang="zh-CN" altLang="en-US" sz="1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87624" y="3212976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chemeClr val="bg1"/>
                </a:solidFill>
                <a:latin typeface="+mn-ea"/>
              </a:rPr>
              <a:t>巡</a:t>
            </a:r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更系统</a:t>
            </a:r>
            <a:endParaRPr lang="en-US" altLang="zh-CN" sz="1800" b="1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88024" y="3212976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消防系统</a:t>
            </a:r>
            <a:endParaRPr lang="zh-CN" altLang="en-US" sz="1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15816" y="3284984"/>
            <a:ext cx="16209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</a:rPr>
              <a:t>视频</a:t>
            </a:r>
            <a:endParaRPr lang="en-US" altLang="zh-CN" sz="2800" b="1" dirty="0" smtClean="0">
              <a:solidFill>
                <a:schemeClr val="bg1"/>
              </a:solidFill>
            </a:endParaRPr>
          </a:p>
          <a:p>
            <a:r>
              <a:rPr lang="zh-CN" altLang="en-US" sz="2800" b="1" dirty="0" smtClean="0">
                <a:solidFill>
                  <a:schemeClr val="bg1"/>
                </a:solidFill>
              </a:rPr>
              <a:t>监控系统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47664" y="4725144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门禁系统</a:t>
            </a:r>
            <a:endParaRPr lang="en-US" altLang="zh-CN" sz="1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509847" y="4581128"/>
            <a:ext cx="1286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停车场</a:t>
            </a:r>
            <a:endParaRPr lang="en-US" altLang="zh-CN" sz="18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管理系统</a:t>
            </a:r>
            <a:endParaRPr lang="en-US" altLang="zh-CN" sz="1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987824" y="5291916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chemeClr val="bg1"/>
                </a:solidFill>
                <a:latin typeface="+mn-ea"/>
              </a:rPr>
              <a:t>运维</a:t>
            </a:r>
            <a:r>
              <a:rPr lang="zh-CN" altLang="en-US" sz="1800" b="1" dirty="0" smtClean="0">
                <a:solidFill>
                  <a:schemeClr val="bg1"/>
                </a:solidFill>
                <a:latin typeface="+mn-ea"/>
              </a:rPr>
              <a:t>系统</a:t>
            </a:r>
            <a:endParaRPr lang="en-US" altLang="zh-CN" sz="1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1" name="标题 1"/>
          <p:cNvSpPr txBox="1">
            <a:spLocks/>
          </p:cNvSpPr>
          <p:nvPr/>
        </p:nvSpPr>
        <p:spPr>
          <a:xfrm>
            <a:off x="231329" y="188913"/>
            <a:ext cx="7004967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智慧园区安防系统组成</a:t>
            </a:r>
            <a:endParaRPr kumimoji="1" lang="zh-CN" altLang="en-US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804248" y="4293096"/>
            <a:ext cx="1656184" cy="576064"/>
            <a:chOff x="6804248" y="4725144"/>
            <a:chExt cx="1656184" cy="576064"/>
          </a:xfrm>
          <a:solidFill>
            <a:srgbClr val="0070C0"/>
          </a:solidFill>
        </p:grpSpPr>
        <p:sp>
          <p:nvSpPr>
            <p:cNvPr id="23" name="矩形 22"/>
            <p:cNvSpPr/>
            <p:nvPr/>
          </p:nvSpPr>
          <p:spPr bwMode="auto">
            <a:xfrm>
              <a:off x="6804248" y="4725144"/>
              <a:ext cx="1656184" cy="576064"/>
            </a:xfrm>
            <a:prstGeom prst="rect">
              <a:avLst/>
            </a:prstGeom>
            <a:grp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283525" y="4828114"/>
              <a:ext cx="697628" cy="40011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+mn-ea"/>
                </a:rPr>
                <a:t>集成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804247" y="3383643"/>
            <a:ext cx="1656184" cy="576064"/>
            <a:chOff x="6804247" y="3339740"/>
            <a:chExt cx="1656184" cy="576064"/>
          </a:xfrm>
          <a:solidFill>
            <a:srgbClr val="0070C0"/>
          </a:solidFill>
        </p:grpSpPr>
        <p:sp>
          <p:nvSpPr>
            <p:cNvPr id="26" name="矩形 25"/>
            <p:cNvSpPr/>
            <p:nvPr/>
          </p:nvSpPr>
          <p:spPr bwMode="auto">
            <a:xfrm>
              <a:off x="6804247" y="3339740"/>
              <a:ext cx="1656184" cy="576064"/>
            </a:xfrm>
            <a:prstGeom prst="rect">
              <a:avLst/>
            </a:prstGeom>
            <a:grp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283525" y="3442710"/>
              <a:ext cx="697628" cy="40011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bg1"/>
                  </a:solidFill>
                  <a:latin typeface="+mn-ea"/>
                </a:rPr>
                <a:t>整合</a:t>
              </a:r>
              <a:endParaRPr lang="zh-CN" altLang="en-US" sz="20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804247" y="2492896"/>
            <a:ext cx="1656184" cy="576064"/>
            <a:chOff x="6804247" y="2042141"/>
            <a:chExt cx="1656184" cy="576064"/>
          </a:xfrm>
          <a:solidFill>
            <a:srgbClr val="0070C0"/>
          </a:solidFill>
        </p:grpSpPr>
        <p:sp>
          <p:nvSpPr>
            <p:cNvPr id="29" name="矩形 28"/>
            <p:cNvSpPr/>
            <p:nvPr/>
          </p:nvSpPr>
          <p:spPr bwMode="auto">
            <a:xfrm>
              <a:off x="6804247" y="2042141"/>
              <a:ext cx="1656184" cy="576064"/>
            </a:xfrm>
            <a:prstGeom prst="rect">
              <a:avLst/>
            </a:prstGeom>
            <a:grp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7283525" y="2145111"/>
              <a:ext cx="697628" cy="40011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+mn-ea"/>
                </a:rPr>
                <a:t>融合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300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1"/>
          <p:cNvSpPr txBox="1">
            <a:spLocks/>
          </p:cNvSpPr>
          <p:nvPr/>
        </p:nvSpPr>
        <p:spPr>
          <a:xfrm>
            <a:off x="87313" y="188913"/>
            <a:ext cx="8229600" cy="431800"/>
          </a:xfrm>
          <a:prstGeom prst="rect">
            <a:avLst/>
          </a:prstGeom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itchFamily="34" charset="-122"/>
              </a:rPr>
              <a:t>大安防报警联动方案</a:t>
            </a:r>
            <a:endParaRPr kumimoji="1" lang="zh-CN" altLang="en-US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79512" y="1080666"/>
            <a:ext cx="8535665" cy="3644478"/>
            <a:chOff x="179512" y="1080666"/>
            <a:chExt cx="8535665" cy="3644478"/>
          </a:xfrm>
        </p:grpSpPr>
        <p:sp>
          <p:nvSpPr>
            <p:cNvPr id="2" name="圆角矩形 1"/>
            <p:cNvSpPr/>
            <p:nvPr/>
          </p:nvSpPr>
          <p:spPr>
            <a:xfrm>
              <a:off x="179512" y="3867888"/>
              <a:ext cx="2071702" cy="85725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668800" y="1080666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 dirty="0" smtClean="0"/>
                <a:t>前端传感器</a:t>
              </a:r>
              <a:endParaRPr lang="zh-CN" altLang="en-US" sz="1400" b="1" dirty="0"/>
            </a:p>
          </p:txBody>
        </p:sp>
        <p:grpSp>
          <p:nvGrpSpPr>
            <p:cNvPr id="6" name="组合 60"/>
            <p:cNvGrpSpPr/>
            <p:nvPr/>
          </p:nvGrpSpPr>
          <p:grpSpPr>
            <a:xfrm>
              <a:off x="179512" y="1488381"/>
              <a:ext cx="2071702" cy="2000264"/>
              <a:chOff x="214282" y="1236453"/>
              <a:chExt cx="2071702" cy="2000264"/>
            </a:xfrm>
          </p:grpSpPr>
          <p:sp>
            <p:nvSpPr>
              <p:cNvPr id="35" name="圆角矩形 34"/>
              <p:cNvSpPr/>
              <p:nvPr/>
            </p:nvSpPr>
            <p:spPr>
              <a:xfrm>
                <a:off x="214282" y="1236453"/>
                <a:ext cx="2071702" cy="200026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36" name="Picture 23" descr="门禁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3705" y="1435891"/>
                <a:ext cx="773375" cy="7422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12" descr="高压电网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7290" y="1435891"/>
                <a:ext cx="871093" cy="649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26" descr="AB门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6349" y="2293147"/>
                <a:ext cx="791523" cy="77568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/>
            </p:spPr>
          </p:pic>
          <p:pic>
            <p:nvPicPr>
              <p:cNvPr id="39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85852" y="2221709"/>
                <a:ext cx="776830" cy="8125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7" name="组合 57"/>
            <p:cNvGrpSpPr/>
            <p:nvPr/>
          </p:nvGrpSpPr>
          <p:grpSpPr>
            <a:xfrm>
              <a:off x="4965858" y="1752108"/>
              <a:ext cx="1571636" cy="2928958"/>
              <a:chOff x="5000628" y="1500180"/>
              <a:chExt cx="1571636" cy="2928958"/>
            </a:xfrm>
          </p:grpSpPr>
          <p:sp>
            <p:nvSpPr>
              <p:cNvPr id="30" name="圆角矩形 29"/>
              <p:cNvSpPr/>
              <p:nvPr/>
            </p:nvSpPr>
            <p:spPr>
              <a:xfrm>
                <a:off x="5000628" y="1500180"/>
                <a:ext cx="1571636" cy="292895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圆角矩形 30"/>
              <p:cNvSpPr/>
              <p:nvPr/>
            </p:nvSpPr>
            <p:spPr>
              <a:xfrm>
                <a:off x="5214942" y="2000246"/>
                <a:ext cx="1214446" cy="357190"/>
              </a:xfrm>
              <a:prstGeom prst="round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 smtClean="0"/>
                  <a:t>报警上墙</a:t>
                </a:r>
              </a:p>
            </p:txBody>
          </p:sp>
          <p:sp>
            <p:nvSpPr>
              <p:cNvPr id="32" name="圆角矩形 31"/>
              <p:cNvSpPr/>
              <p:nvPr/>
            </p:nvSpPr>
            <p:spPr>
              <a:xfrm>
                <a:off x="5214942" y="2571750"/>
                <a:ext cx="1214446" cy="357190"/>
              </a:xfrm>
              <a:prstGeom prst="round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 smtClean="0"/>
                  <a:t>报警录像锁定</a:t>
                </a:r>
              </a:p>
            </p:txBody>
          </p:sp>
          <p:sp>
            <p:nvSpPr>
              <p:cNvPr id="33" name="圆角矩形 32"/>
              <p:cNvSpPr/>
              <p:nvPr/>
            </p:nvSpPr>
            <p:spPr>
              <a:xfrm>
                <a:off x="5214942" y="3143254"/>
                <a:ext cx="1214446" cy="357190"/>
              </a:xfrm>
              <a:prstGeom prst="round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b="1" dirty="0" smtClean="0"/>
                  <a:t>……</a:t>
                </a:r>
                <a:endParaRPr lang="zh-CN" altLang="en-US" sz="1200" b="1" dirty="0" smtClean="0"/>
              </a:p>
            </p:txBody>
          </p:sp>
          <p:sp>
            <p:nvSpPr>
              <p:cNvPr id="34" name="圆角矩形 33"/>
              <p:cNvSpPr/>
              <p:nvPr/>
            </p:nvSpPr>
            <p:spPr>
              <a:xfrm>
                <a:off x="5214942" y="3714758"/>
                <a:ext cx="1214446" cy="357190"/>
              </a:xfrm>
              <a:prstGeom prst="round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 smtClean="0"/>
                  <a:t>报警事件管理</a:t>
                </a:r>
              </a:p>
            </p:txBody>
          </p:sp>
        </p:grpSp>
        <p:cxnSp>
          <p:nvCxnSpPr>
            <p:cNvPr id="8" name="直接箭头连接符 7"/>
            <p:cNvCxnSpPr/>
            <p:nvPr/>
          </p:nvCxnSpPr>
          <p:spPr>
            <a:xfrm>
              <a:off x="2251214" y="2304802"/>
              <a:ext cx="714380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/>
            <p:cNvCxnSpPr/>
            <p:nvPr/>
          </p:nvCxnSpPr>
          <p:spPr>
            <a:xfrm>
              <a:off x="4394354" y="2304802"/>
              <a:ext cx="571504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组合 47"/>
            <p:cNvGrpSpPr/>
            <p:nvPr/>
          </p:nvGrpSpPr>
          <p:grpSpPr>
            <a:xfrm>
              <a:off x="2322652" y="1966422"/>
              <a:ext cx="602353" cy="428628"/>
              <a:chOff x="2357422" y="1785932"/>
              <a:chExt cx="602353" cy="428628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2428860" y="1785932"/>
                <a:ext cx="5309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Font typeface="+mj-ea"/>
                  <a:buAutoNum type="circleNumDbPlain"/>
                </a:pPr>
                <a:endParaRPr lang="zh-CN" altLang="en-US" dirty="0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2357422" y="1845228"/>
                <a:ext cx="5309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Font typeface="+mj-ea"/>
                  <a:buAutoNum type="circleNumDbPlain"/>
                </a:pP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1" name="矩形 10"/>
            <p:cNvSpPr/>
            <p:nvPr/>
          </p:nvSpPr>
          <p:spPr>
            <a:xfrm>
              <a:off x="4394354" y="2454346"/>
              <a:ext cx="530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indent="-342900">
                <a:buClr>
                  <a:srgbClr val="FF0000"/>
                </a:buClr>
                <a:buFont typeface="+mj-ea"/>
                <a:buAutoNum type="circleNumDbPlain" startAt="2"/>
              </a:pPr>
              <a:endParaRPr lang="zh-CN" altLang="en-US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205791" y="1080666"/>
              <a:ext cx="9028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 dirty="0" smtClean="0"/>
                <a:t>报警主机</a:t>
              </a:r>
              <a:endParaRPr lang="zh-CN" altLang="en-US" sz="1400" b="1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5108733" y="1080666"/>
              <a:ext cx="126188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 dirty="0" smtClean="0"/>
                <a:t>综合管理平台</a:t>
              </a:r>
              <a:endParaRPr lang="zh-CN" altLang="en-US" sz="1400" b="1" dirty="0"/>
            </a:p>
          </p:txBody>
        </p:sp>
        <p:cxnSp>
          <p:nvCxnSpPr>
            <p:cNvPr id="14" name="直接箭头连接符 13"/>
            <p:cNvCxnSpPr/>
            <p:nvPr/>
          </p:nvCxnSpPr>
          <p:spPr>
            <a:xfrm>
              <a:off x="6537494" y="3323744"/>
              <a:ext cx="714380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组合 45"/>
            <p:cNvGrpSpPr/>
            <p:nvPr/>
          </p:nvGrpSpPr>
          <p:grpSpPr>
            <a:xfrm>
              <a:off x="2965594" y="1584722"/>
              <a:ext cx="1428760" cy="1428760"/>
              <a:chOff x="2965594" y="1628800"/>
              <a:chExt cx="1428760" cy="1428760"/>
            </a:xfrm>
          </p:grpSpPr>
          <p:sp>
            <p:nvSpPr>
              <p:cNvPr id="24" name="圆角矩形 23"/>
              <p:cNvSpPr/>
              <p:nvPr/>
            </p:nvSpPr>
            <p:spPr>
              <a:xfrm>
                <a:off x="2965594" y="1628800"/>
                <a:ext cx="1428760" cy="142876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5" name="Picture 9" descr="C:\Documents and Settings\22077\feiq\RichOle\2851250190.bmp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251346" y="2271742"/>
                <a:ext cx="684217" cy="714380"/>
              </a:xfrm>
              <a:prstGeom prst="rect">
                <a:avLst/>
              </a:prstGeom>
              <a:noFill/>
            </p:spPr>
          </p:pic>
          <p:pic>
            <p:nvPicPr>
              <p:cNvPr id="26" name="Picture 11" descr="C:\Documents and Settings\22077\feiq\RichOle\930687042.bmp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037032" y="1700238"/>
                <a:ext cx="1204019" cy="642942"/>
              </a:xfrm>
              <a:prstGeom prst="rect">
                <a:avLst/>
              </a:prstGeom>
              <a:noFill/>
            </p:spPr>
          </p:pic>
        </p:grpSp>
        <p:pic>
          <p:nvPicPr>
            <p:cNvPr id="27" name="Picture 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08140" y="4034247"/>
              <a:ext cx="1000131" cy="50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" name="组合 53"/>
            <p:cNvGrpSpPr/>
            <p:nvPr/>
          </p:nvGrpSpPr>
          <p:grpSpPr>
            <a:xfrm>
              <a:off x="7251874" y="1752108"/>
              <a:ext cx="1463303" cy="2857519"/>
              <a:chOff x="7286644" y="1500180"/>
              <a:chExt cx="1463303" cy="2857519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7286644" y="1500180"/>
                <a:ext cx="1428760" cy="285751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8" name="Picture 1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7358082" y="1785932"/>
                <a:ext cx="571504" cy="798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7929586" y="2071684"/>
                <a:ext cx="748923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1100" b="1" dirty="0" smtClean="0"/>
                  <a:t>高清球机</a:t>
                </a:r>
                <a:endParaRPr lang="zh-CN" altLang="en-US" sz="1100" b="1" dirty="0"/>
              </a:p>
            </p:txBody>
          </p:sp>
          <p:pic>
            <p:nvPicPr>
              <p:cNvPr id="20" name="Picture 8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429520" y="2571750"/>
                <a:ext cx="642942" cy="8849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矩形 20"/>
              <p:cNvSpPr/>
              <p:nvPr/>
            </p:nvSpPr>
            <p:spPr>
              <a:xfrm>
                <a:off x="8105734" y="2953082"/>
                <a:ext cx="466794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1100" b="1" dirty="0" smtClean="0"/>
                  <a:t>大屏</a:t>
                </a:r>
                <a:endParaRPr lang="zh-CN" altLang="en-US" sz="1100" b="1" dirty="0"/>
              </a:p>
            </p:txBody>
          </p:sp>
          <p:pic>
            <p:nvPicPr>
              <p:cNvPr id="22" name="Picture 5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572396" y="3500444"/>
                <a:ext cx="357190" cy="7168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" name="矩形 22"/>
              <p:cNvSpPr/>
              <p:nvPr/>
            </p:nvSpPr>
            <p:spPr>
              <a:xfrm>
                <a:off x="8001024" y="3786196"/>
                <a:ext cx="748923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1100" b="1" dirty="0" smtClean="0"/>
                  <a:t>移动终端</a:t>
                </a:r>
                <a:endParaRPr lang="zh-CN" altLang="en-US" sz="1100" b="1" dirty="0"/>
              </a:p>
            </p:txBody>
          </p:sp>
        </p:grpSp>
        <p:sp>
          <p:nvSpPr>
            <p:cNvPr id="40" name="圆角矩形 39"/>
            <p:cNvSpPr/>
            <p:nvPr/>
          </p:nvSpPr>
          <p:spPr>
            <a:xfrm>
              <a:off x="2965594" y="3939326"/>
              <a:ext cx="1428760" cy="7143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1" name="Picture 10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37032" y="4082202"/>
              <a:ext cx="1285884" cy="430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2" name="直接箭头连接符 41"/>
            <p:cNvCxnSpPr/>
            <p:nvPr/>
          </p:nvCxnSpPr>
          <p:spPr>
            <a:xfrm>
              <a:off x="2251214" y="4294928"/>
              <a:ext cx="714380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/>
            <p:nvPr/>
          </p:nvCxnSpPr>
          <p:spPr>
            <a:xfrm>
              <a:off x="4394354" y="4296516"/>
              <a:ext cx="571504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矩形 43"/>
            <p:cNvSpPr/>
            <p:nvPr/>
          </p:nvSpPr>
          <p:spPr>
            <a:xfrm>
              <a:off x="3205791" y="3582136"/>
              <a:ext cx="9028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 dirty="0" smtClean="0"/>
                <a:t>事件分析</a:t>
              </a:r>
              <a:endParaRPr lang="zh-CN" altLang="en-US" sz="1400" b="1" dirty="0"/>
            </a:p>
          </p:txBody>
        </p:sp>
        <p:sp>
          <p:nvSpPr>
            <p:cNvPr id="48" name="矩形 47"/>
            <p:cNvSpPr/>
            <p:nvPr/>
          </p:nvSpPr>
          <p:spPr>
            <a:xfrm>
              <a:off x="7323313" y="1080666"/>
              <a:ext cx="126188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 dirty="0" smtClean="0"/>
                <a:t>报警联动设备</a:t>
              </a:r>
              <a:endParaRPr lang="zh-CN" altLang="en-US" sz="1400" b="1" dirty="0"/>
            </a:p>
          </p:txBody>
        </p:sp>
      </p:grpSp>
      <p:sp>
        <p:nvSpPr>
          <p:cNvPr id="49" name="矩形 48"/>
          <p:cNvSpPr/>
          <p:nvPr/>
        </p:nvSpPr>
        <p:spPr>
          <a:xfrm>
            <a:off x="919790" y="5046275"/>
            <a:ext cx="7665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1600" b="1" dirty="0"/>
              <a:t>专业智能传感器实时采集分析监测点数据并送往报警主机，一旦达到报警条件，报警主机将报警信息送往综合管理平台，综合管理平台调用高清球机查看报警点实时视频并在大屏、移动终端进行视频报警。</a:t>
            </a:r>
          </a:p>
        </p:txBody>
      </p:sp>
    </p:spTree>
    <p:extLst>
      <p:ext uri="{BB962C8B-B14F-4D97-AF65-F5344CB8AC3E}">
        <p14:creationId xmlns:p14="http://schemas.microsoft.com/office/powerpoint/2010/main" val="38215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视点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设计模板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14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14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15123</TotalTime>
  <Words>3822</Words>
  <Application>Microsoft Office PowerPoint</Application>
  <PresentationFormat>全屏显示(4:3)</PresentationFormat>
  <Paragraphs>792</Paragraphs>
  <Slides>69</Slides>
  <Notes>36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87" baseType="lpstr">
      <vt:lpstr>CommonBullets</vt:lpstr>
      <vt:lpstr>굴림</vt:lpstr>
      <vt:lpstr>견고딕</vt:lpstr>
      <vt:lpstr>黑体</vt:lpstr>
      <vt:lpstr>隶书</vt:lpstr>
      <vt:lpstr>宋体</vt:lpstr>
      <vt:lpstr>微软雅黑</vt:lpstr>
      <vt:lpstr>Arial</vt:lpstr>
      <vt:lpstr>Arial Black</vt:lpstr>
      <vt:lpstr>Calibri</vt:lpstr>
      <vt:lpstr>Impact</vt:lpstr>
      <vt:lpstr>Segoe UI</vt:lpstr>
      <vt:lpstr>Times New Roman</vt:lpstr>
      <vt:lpstr>Verdana</vt:lpstr>
      <vt:lpstr>Wingdings</vt:lpstr>
      <vt:lpstr>5_Office 主题</vt:lpstr>
      <vt:lpstr>默认设计模板</vt:lpstr>
      <vt:lpstr>图片</vt:lpstr>
      <vt:lpstr>智慧园区安全方案       </vt:lpstr>
      <vt:lpstr>目 录</vt:lpstr>
      <vt:lpstr>PowerPoint 演示文稿</vt:lpstr>
      <vt:lpstr>PowerPoint 演示文稿</vt:lpstr>
      <vt:lpstr>PowerPoint 演示文稿</vt:lpstr>
      <vt:lpstr>PowerPoint 演示文稿</vt:lpstr>
      <vt:lpstr>目 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目 录</vt:lpstr>
      <vt:lpstr>PowerPoint 演示文稿</vt:lpstr>
      <vt:lpstr>PowerPoint 演示文稿</vt:lpstr>
      <vt:lpstr>PowerPoint 演示文稿</vt:lpstr>
      <vt:lpstr>目 录</vt:lpstr>
      <vt:lpstr>PowerPoint 演示文稿</vt:lpstr>
      <vt:lpstr>PowerPoint 演示文稿</vt:lpstr>
      <vt:lpstr> </vt:lpstr>
      <vt:lpstr>  </vt:lpstr>
      <vt:lpstr>  </vt:lpstr>
      <vt:lpstr>  </vt:lpstr>
      <vt:lpstr>  </vt:lpstr>
      <vt:lpstr> </vt:lpstr>
      <vt:lpstr>PowerPoint 演示文稿</vt:lpstr>
    </vt:vector>
  </TitlesOfParts>
  <Company>浙江大华技术股份有限公司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浙江大华 智慧城市事业部</dc:title>
  <dc:creator>浙江大华</dc:creator>
  <cp:lastModifiedBy>Think</cp:lastModifiedBy>
  <cp:revision>1200</cp:revision>
  <dcterms:created xsi:type="dcterms:W3CDTF">2009-02-11T09:08:34Z</dcterms:created>
  <dcterms:modified xsi:type="dcterms:W3CDTF">2014-10-20T05:44:46Z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evel">
    <vt:lpwstr>5</vt:lpwstr>
  </property>
  <property fmtid="{D5CDD505-2E9C-101B-9397-08002B2CF9AE}" pid="3" name="slevelui">
    <vt:lpwstr>1</vt:lpwstr>
  </property>
  <property fmtid="{D5CDD505-2E9C-101B-9397-08002B2CF9AE}" pid="4" name="sflag">
    <vt:lpwstr>1261983748</vt:lpwstr>
  </property>
</Properties>
</file>